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4.xml" ContentType="application/vnd.openxmlformats-officedocument.presentationml.notesSlide+xml"/>
  <Override PartName="/ppt/charts/chart3.xml" ContentType="application/vnd.openxmlformats-officedocument.drawingml.chart+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4.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tags/tag5.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6.xml" ContentType="application/vnd.openxmlformats-officedocument.drawingml.chart+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7.xml" ContentType="application/vnd.openxmlformats-officedocument.drawingml.chart+xml"/>
  <Override PartName="/ppt/notesSlides/notesSlide42.xml" ContentType="application/vnd.openxmlformats-officedocument.presentationml.notesSlide+xml"/>
  <Override PartName="/ppt/tags/tag6.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7.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8.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rts/chart8.xml" ContentType="application/vnd.openxmlformats-officedocument.drawingml.chart+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rts/chart9.xml" ContentType="application/vnd.openxmlformats-officedocument.drawingml.chart+xml"/>
  <Override PartName="/ppt/notesSlides/notesSlide57.xml" ContentType="application/vnd.openxmlformats-officedocument.presentationml.notesSlide+xml"/>
  <Override PartName="/ppt/charts/chart10.xml" ContentType="application/vnd.openxmlformats-officedocument.drawingml.chart+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72"/>
  </p:notesMasterIdLst>
  <p:handoutMasterIdLst>
    <p:handoutMasterId r:id="rId73"/>
  </p:handoutMasterIdLst>
  <p:sldIdLst>
    <p:sldId id="256" r:id="rId2"/>
    <p:sldId id="258" r:id="rId3"/>
    <p:sldId id="259" r:id="rId4"/>
    <p:sldId id="260" r:id="rId5"/>
    <p:sldId id="262" r:id="rId6"/>
    <p:sldId id="264" r:id="rId7"/>
    <p:sldId id="266" r:id="rId8"/>
    <p:sldId id="268" r:id="rId9"/>
    <p:sldId id="269" r:id="rId10"/>
    <p:sldId id="274" r:id="rId11"/>
    <p:sldId id="275" r:id="rId12"/>
    <p:sldId id="273" r:id="rId13"/>
    <p:sldId id="355" r:id="rId14"/>
    <p:sldId id="278" r:id="rId15"/>
    <p:sldId id="280" r:id="rId16"/>
    <p:sldId id="282" r:id="rId17"/>
    <p:sldId id="283" r:id="rId18"/>
    <p:sldId id="285" r:id="rId19"/>
    <p:sldId id="286" r:id="rId20"/>
    <p:sldId id="287" r:id="rId21"/>
    <p:sldId id="289" r:id="rId22"/>
    <p:sldId id="291" r:id="rId23"/>
    <p:sldId id="293" r:id="rId24"/>
    <p:sldId id="295" r:id="rId25"/>
    <p:sldId id="296" r:id="rId26"/>
    <p:sldId id="297" r:id="rId27"/>
    <p:sldId id="298" r:id="rId28"/>
    <p:sldId id="299" r:id="rId29"/>
    <p:sldId id="300" r:id="rId30"/>
    <p:sldId id="301" r:id="rId31"/>
    <p:sldId id="302" r:id="rId32"/>
    <p:sldId id="304" r:id="rId33"/>
    <p:sldId id="306" r:id="rId34"/>
    <p:sldId id="308" r:id="rId35"/>
    <p:sldId id="309" r:id="rId36"/>
    <p:sldId id="310" r:id="rId37"/>
    <p:sldId id="314" r:id="rId38"/>
    <p:sldId id="312" r:id="rId39"/>
    <p:sldId id="313" r:id="rId40"/>
    <p:sldId id="315" r:id="rId41"/>
    <p:sldId id="316" r:id="rId42"/>
    <p:sldId id="318" r:id="rId43"/>
    <p:sldId id="319" r:id="rId44"/>
    <p:sldId id="320" r:id="rId45"/>
    <p:sldId id="321" r:id="rId46"/>
    <p:sldId id="322" r:id="rId47"/>
    <p:sldId id="324" r:id="rId48"/>
    <p:sldId id="325" r:id="rId49"/>
    <p:sldId id="326" r:id="rId50"/>
    <p:sldId id="327" r:id="rId51"/>
    <p:sldId id="329" r:id="rId52"/>
    <p:sldId id="330" r:id="rId53"/>
    <p:sldId id="331" r:id="rId54"/>
    <p:sldId id="332" r:id="rId55"/>
    <p:sldId id="334" r:id="rId56"/>
    <p:sldId id="336" r:id="rId57"/>
    <p:sldId id="337" r:id="rId58"/>
    <p:sldId id="338" r:id="rId59"/>
    <p:sldId id="340" r:id="rId60"/>
    <p:sldId id="342" r:id="rId61"/>
    <p:sldId id="344" r:id="rId62"/>
    <p:sldId id="343" r:id="rId63"/>
    <p:sldId id="346" r:id="rId64"/>
    <p:sldId id="348" r:id="rId65"/>
    <p:sldId id="350" r:id="rId66"/>
    <p:sldId id="351" r:id="rId67"/>
    <p:sldId id="352" r:id="rId68"/>
    <p:sldId id="353" r:id="rId69"/>
    <p:sldId id="354" r:id="rId70"/>
    <p:sldId id="349" r:id="rId71"/>
  </p:sldIdLst>
  <p:sldSz cx="9144000" cy="5143500" type="screen16x9"/>
  <p:notesSz cx="6797675" cy="9928225"/>
  <p:custDataLst>
    <p:tags r:id="rId74"/>
  </p:custDataLst>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Opening" id="{02A0F043-03B0-4922-BD35-36C34E160764}">
          <p14:sldIdLst>
            <p14:sldId id="256"/>
            <p14:sldId id="258"/>
            <p14:sldId id="259"/>
            <p14:sldId id="260"/>
          </p14:sldIdLst>
        </p14:section>
        <p14:section name="Provisioning" id="{DF0C69F2-3B62-46EE-BF6C-15E3519F9BA3}">
          <p14:sldIdLst>
            <p14:sldId id="262"/>
            <p14:sldId id="264"/>
            <p14:sldId id="266"/>
            <p14:sldId id="268"/>
            <p14:sldId id="269"/>
            <p14:sldId id="274"/>
            <p14:sldId id="275"/>
            <p14:sldId id="273"/>
            <p14:sldId id="355"/>
            <p14:sldId id="278"/>
          </p14:sldIdLst>
        </p14:section>
        <p14:section name="Ongoing administration" id="{33D0452C-2932-414C-8CF3-02AB5B1442E8}">
          <p14:sldIdLst>
            <p14:sldId id="280"/>
            <p14:sldId id="282"/>
            <p14:sldId id="283"/>
            <p14:sldId id="285"/>
            <p14:sldId id="286"/>
            <p14:sldId id="287"/>
            <p14:sldId id="289"/>
            <p14:sldId id="291"/>
          </p14:sldIdLst>
        </p14:section>
        <p14:section name="Servers" id="{B7AAC7D5-B530-4CF7-9F5C-E0D51E66ECC5}">
          <p14:sldIdLst>
            <p14:sldId id="293"/>
            <p14:sldId id="295"/>
            <p14:sldId id="296"/>
            <p14:sldId id="297"/>
            <p14:sldId id="298"/>
            <p14:sldId id="299"/>
            <p14:sldId id="300"/>
            <p14:sldId id="301"/>
            <p14:sldId id="302"/>
          </p14:sldIdLst>
        </p14:section>
        <p14:section name="Infrastructure and cabling" id="{810E9D3E-14C4-47FA-88B2-F2A2ABF28872}">
          <p14:sldIdLst>
            <p14:sldId id="304"/>
            <p14:sldId id="306"/>
            <p14:sldId id="308"/>
            <p14:sldId id="309"/>
            <p14:sldId id="310"/>
            <p14:sldId id="314"/>
            <p14:sldId id="312"/>
            <p14:sldId id="313"/>
            <p14:sldId id="315"/>
            <p14:sldId id="316"/>
            <p14:sldId id="318"/>
            <p14:sldId id="319"/>
            <p14:sldId id="320"/>
            <p14:sldId id="321"/>
            <p14:sldId id="322"/>
            <p14:sldId id="324"/>
            <p14:sldId id="325"/>
            <p14:sldId id="326"/>
            <p14:sldId id="327"/>
          </p14:sldIdLst>
        </p14:section>
        <p14:section name="Power and cooling" id="{7AE0657D-141B-422E-A808-6E90EF21DAA1}">
          <p14:sldIdLst>
            <p14:sldId id="329"/>
            <p14:sldId id="330"/>
            <p14:sldId id="331"/>
            <p14:sldId id="332"/>
          </p14:sldIdLst>
        </p14:section>
        <p14:section name="System management" id="{14FCDCDA-AB75-4ECD-9BCB-2A9D15208544}">
          <p14:sldIdLst>
            <p14:sldId id="334"/>
            <p14:sldId id="336"/>
            <p14:sldId id="337"/>
            <p14:sldId id="338"/>
            <p14:sldId id="340"/>
            <p14:sldId id="342"/>
            <p14:sldId id="344"/>
            <p14:sldId id="343"/>
          </p14:sldIdLst>
        </p14:section>
        <p14:section name="Real world TCO examples" id="{CAB19742-1EBB-489F-BB8B-A931F462A473}">
          <p14:sldIdLst>
            <p14:sldId id="346"/>
            <p14:sldId id="348"/>
            <p14:sldId id="350"/>
            <p14:sldId id="351"/>
            <p14:sldId id="352"/>
            <p14:sldId id="353"/>
          </p14:sldIdLst>
        </p14:section>
        <p14:section name="Closing" id="{BB6198DD-0304-47C4-83F6-E686B48A2319}">
          <p14:sldIdLst>
            <p14:sldId id="354"/>
            <p14:sldId id="349"/>
          </p14:sldIdLst>
        </p14:section>
      </p14:sectionLst>
    </p:ext>
    <p:ext uri="{EFAFB233-063F-42B5-8137-9DF3F51BA10A}">
      <p15:sldGuideLst xmlns:p15="http://schemas.microsoft.com/office/powerpoint/2012/main">
        <p15:guide id="1" pos="3144" userDrawn="1">
          <p15:clr>
            <a:srgbClr val="A4A3A4"/>
          </p15:clr>
        </p15:guide>
        <p15:guide id="2" orient="horz" pos="1620">
          <p15:clr>
            <a:srgbClr val="A4A3A4"/>
          </p15:clr>
        </p15:guide>
        <p15:guide id="3" orient="horz" pos="681">
          <p15:clr>
            <a:srgbClr val="A4A3A4"/>
          </p15:clr>
        </p15:guide>
        <p15:guide id="4" orient="horz" pos="841">
          <p15:clr>
            <a:srgbClr val="A4A3A4"/>
          </p15:clr>
        </p15:guide>
        <p15:guide id="5" orient="horz" pos="2970">
          <p15:clr>
            <a:srgbClr val="A4A3A4"/>
          </p15:clr>
        </p15:guide>
        <p15:guide id="6" orient="horz" pos="2799">
          <p15:clr>
            <a:srgbClr val="A4A3A4"/>
          </p15:clr>
        </p15:guide>
        <p15:guide id="7" orient="horz" pos="1844">
          <p15:clr>
            <a:srgbClr val="A4A3A4"/>
          </p15:clr>
        </p15:guide>
        <p15:guide id="8" pos="344">
          <p15:clr>
            <a:srgbClr val="A4A3A4"/>
          </p15:clr>
        </p15:guide>
        <p15:guide id="9" pos="171">
          <p15:clr>
            <a:srgbClr val="A4A3A4"/>
          </p15:clr>
        </p15:guide>
        <p15:guide id="10" pos="5416">
          <p15:clr>
            <a:srgbClr val="A4A3A4"/>
          </p15:clr>
        </p15:guide>
        <p15:guide id="11" pos="5587">
          <p15:clr>
            <a:srgbClr val="A4A3A4"/>
          </p15:clr>
        </p15:guide>
        <p15:guide id="12" orient="horz" pos="1838">
          <p15:clr>
            <a:srgbClr val="A4A3A4"/>
          </p15:clr>
        </p15:guide>
        <p15:guide id="13" orient="horz" pos="676">
          <p15:clr>
            <a:srgbClr val="A4A3A4"/>
          </p15:clr>
        </p15:guide>
        <p15:guide id="14" orient="horz" pos="2567">
          <p15:clr>
            <a:srgbClr val="A4A3A4"/>
          </p15:clr>
        </p15:guide>
        <p15:guide id="15" orient="horz" pos="2974">
          <p15:clr>
            <a:srgbClr val="A4A3A4"/>
          </p15:clr>
        </p15:guide>
        <p15:guide id="16" pos="2678">
          <p15:clr>
            <a:srgbClr val="A4A3A4"/>
          </p15:clr>
        </p15:guide>
        <p15:guide id="17" pos="575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3127">
          <p15:clr>
            <a:srgbClr val="A4A3A4"/>
          </p15:clr>
        </p15:guide>
        <p15:guide id="4"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tesh Gohil" initials="" lastIdx="31" clrIdx="0"/>
  <p:cmAuthor id="1" name="Kate Ryan" initials="KR" lastIdx="1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059"/>
    <a:srgbClr val="86DBF2"/>
    <a:srgbClr val="049FD9"/>
    <a:srgbClr val="1FAED4"/>
    <a:srgbClr val="B2D171"/>
    <a:srgbClr val="B8E1D0"/>
    <a:srgbClr val="26194B"/>
    <a:srgbClr val="9891A0"/>
    <a:srgbClr val="113074"/>
    <a:srgbClr val="16759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083E6E3-FA7D-4D7B-A595-EF9225AFEA8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730" autoAdjust="0"/>
    <p:restoredTop sz="98129" autoAdjust="0"/>
  </p:normalViewPr>
  <p:slideViewPr>
    <p:cSldViewPr snapToGrid="0" showGuides="1">
      <p:cViewPr varScale="1">
        <p:scale>
          <a:sx n="113" d="100"/>
          <a:sy n="113" d="100"/>
        </p:scale>
        <p:origin x="446" y="91"/>
      </p:cViewPr>
      <p:guideLst>
        <p:guide pos="3144"/>
        <p:guide orient="horz" pos="1620"/>
        <p:guide orient="horz" pos="681"/>
        <p:guide orient="horz" pos="841"/>
        <p:guide orient="horz" pos="2970"/>
        <p:guide orient="horz" pos="2799"/>
        <p:guide orient="horz" pos="1844"/>
        <p:guide pos="344"/>
        <p:guide pos="171"/>
        <p:guide pos="5416"/>
        <p:guide pos="5587"/>
        <p:guide orient="horz" pos="1838"/>
        <p:guide orient="horz" pos="676"/>
        <p:guide orient="horz" pos="2567"/>
        <p:guide orient="horz" pos="2974"/>
        <p:guide pos="2678"/>
        <p:guide pos="5759"/>
      </p:guideLst>
    </p:cSldViewPr>
  </p:slideViewPr>
  <p:notesTextViewPr>
    <p:cViewPr>
      <p:scale>
        <a:sx n="100" d="100"/>
        <a:sy n="100" d="100"/>
      </p:scale>
      <p:origin x="0" y="0"/>
    </p:cViewPr>
  </p:notesTextViewPr>
  <p:sorterViewPr>
    <p:cViewPr>
      <p:scale>
        <a:sx n="110" d="100"/>
        <a:sy n="110" d="100"/>
      </p:scale>
      <p:origin x="0" y="0"/>
    </p:cViewPr>
  </p:sorterViewPr>
  <p:notesViewPr>
    <p:cSldViewPr snapToGrid="0" showGuides="1">
      <p:cViewPr varScale="1">
        <p:scale>
          <a:sx n="47" d="100"/>
          <a:sy n="47" d="100"/>
        </p:scale>
        <p:origin x="-2755" y="-82"/>
      </p:cViewPr>
      <p:guideLst>
        <p:guide orient="horz" pos="2880"/>
        <p:guide pos="2160"/>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gs" Target="tags/tag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10.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5.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NULL"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solidFill>
                  <a:schemeClr val="tx1"/>
                </a:solidFill>
              </a:defRPr>
            </a:pPr>
            <a:r>
              <a:rPr lang="en-US" sz="1000" b="0" dirty="0">
                <a:solidFill>
                  <a:schemeClr val="tx1"/>
                </a:solidFill>
              </a:rPr>
              <a:t>Overall spend distribution</a:t>
            </a:r>
          </a:p>
        </c:rich>
      </c:tx>
      <c:overlay val="1"/>
    </c:title>
    <c:autoTitleDeleted val="0"/>
    <c:plotArea>
      <c:layout>
        <c:manualLayout>
          <c:layoutTarget val="inner"/>
          <c:xMode val="edge"/>
          <c:yMode val="edge"/>
          <c:x val="0.26244237652111702"/>
          <c:y val="0.18878298107473401"/>
          <c:w val="0.46361083273681702"/>
          <c:h val="0.596458381298829"/>
        </c:manualLayout>
      </c:layout>
      <c:pieChart>
        <c:varyColors val="1"/>
        <c:ser>
          <c:idx val="0"/>
          <c:order val="0"/>
          <c:dPt>
            <c:idx val="0"/>
            <c:bubble3D val="0"/>
            <c:spPr>
              <a:solidFill>
                <a:schemeClr val="tx2"/>
              </a:solidFill>
            </c:spPr>
            <c:extLst>
              <c:ext xmlns:c16="http://schemas.microsoft.com/office/drawing/2014/chart" uri="{C3380CC4-5D6E-409C-BE32-E72D297353CC}">
                <c16:uniqueId val="{00000001-EA97-4C1D-A2CA-C03CC6B5B9D0}"/>
              </c:ext>
            </c:extLst>
          </c:dPt>
          <c:dPt>
            <c:idx val="1"/>
            <c:bubble3D val="0"/>
            <c:spPr>
              <a:solidFill>
                <a:schemeClr val="tx2">
                  <a:lumMod val="60000"/>
                  <a:lumOff val="40000"/>
                </a:schemeClr>
              </a:solidFill>
            </c:spPr>
            <c:extLst>
              <c:ext xmlns:c16="http://schemas.microsoft.com/office/drawing/2014/chart" uri="{C3380CC4-5D6E-409C-BE32-E72D297353CC}">
                <c16:uniqueId val="{00000003-EA97-4C1D-A2CA-C03CC6B5B9D0}"/>
              </c:ext>
            </c:extLst>
          </c:dPt>
          <c:dPt>
            <c:idx val="2"/>
            <c:bubble3D val="0"/>
            <c:spPr>
              <a:solidFill>
                <a:schemeClr val="tx2">
                  <a:lumMod val="40000"/>
                  <a:lumOff val="60000"/>
                </a:schemeClr>
              </a:solidFill>
            </c:spPr>
            <c:extLst>
              <c:ext xmlns:c16="http://schemas.microsoft.com/office/drawing/2014/chart" uri="{C3380CC4-5D6E-409C-BE32-E72D297353CC}">
                <c16:uniqueId val="{00000005-EA97-4C1D-A2CA-C03CC6B5B9D0}"/>
              </c:ext>
            </c:extLst>
          </c:dPt>
          <c:dPt>
            <c:idx val="3"/>
            <c:bubble3D val="0"/>
            <c:spPr>
              <a:solidFill>
                <a:schemeClr val="accent6"/>
              </a:solidFill>
            </c:spPr>
            <c:extLst>
              <c:ext xmlns:c16="http://schemas.microsoft.com/office/drawing/2014/chart" uri="{C3380CC4-5D6E-409C-BE32-E72D297353CC}">
                <c16:uniqueId val="{00000007-EA97-4C1D-A2CA-C03CC6B5B9D0}"/>
              </c:ext>
            </c:extLst>
          </c:dPt>
          <c:dPt>
            <c:idx val="4"/>
            <c:bubble3D val="0"/>
            <c:spPr>
              <a:solidFill>
                <a:schemeClr val="accent6">
                  <a:lumMod val="60000"/>
                  <a:lumOff val="40000"/>
                </a:schemeClr>
              </a:solidFill>
            </c:spPr>
            <c:extLst>
              <c:ext xmlns:c16="http://schemas.microsoft.com/office/drawing/2014/chart" uri="{C3380CC4-5D6E-409C-BE32-E72D297353CC}">
                <c16:uniqueId val="{00000009-EA97-4C1D-A2CA-C03CC6B5B9D0}"/>
              </c:ext>
            </c:extLst>
          </c:dPt>
          <c:dPt>
            <c:idx val="5"/>
            <c:bubble3D val="0"/>
            <c:spPr>
              <a:solidFill>
                <a:schemeClr val="accent6">
                  <a:lumMod val="40000"/>
                  <a:lumOff val="60000"/>
                </a:schemeClr>
              </a:solidFill>
            </c:spPr>
            <c:extLst>
              <c:ext xmlns:c16="http://schemas.microsoft.com/office/drawing/2014/chart" uri="{C3380CC4-5D6E-409C-BE32-E72D297353CC}">
                <c16:uniqueId val="{0000000B-EA97-4C1D-A2CA-C03CC6B5B9D0}"/>
              </c:ext>
            </c:extLst>
          </c:dPt>
          <c:dPt>
            <c:idx val="6"/>
            <c:bubble3D val="0"/>
            <c:spPr>
              <a:solidFill>
                <a:schemeClr val="accent3">
                  <a:lumMod val="60000"/>
                  <a:lumOff val="40000"/>
                </a:schemeClr>
              </a:solidFill>
            </c:spPr>
            <c:extLst>
              <c:ext xmlns:c16="http://schemas.microsoft.com/office/drawing/2014/chart" uri="{C3380CC4-5D6E-409C-BE32-E72D297353CC}">
                <c16:uniqueId val="{0000000D-EA97-4C1D-A2CA-C03CC6B5B9D0}"/>
              </c:ext>
            </c:extLst>
          </c:dPt>
          <c:dPt>
            <c:idx val="7"/>
            <c:bubble3D val="0"/>
            <c:spPr>
              <a:solidFill>
                <a:schemeClr val="accent3">
                  <a:lumMod val="40000"/>
                  <a:lumOff val="60000"/>
                </a:schemeClr>
              </a:solidFill>
            </c:spPr>
            <c:extLst>
              <c:ext xmlns:c16="http://schemas.microsoft.com/office/drawing/2014/chart" uri="{C3380CC4-5D6E-409C-BE32-E72D297353CC}">
                <c16:uniqueId val="{0000000F-EA97-4C1D-A2CA-C03CC6B5B9D0}"/>
              </c:ext>
            </c:extLst>
          </c:dPt>
          <c:dLbls>
            <c:dLbl>
              <c:idx val="0"/>
              <c:layout>
                <c:manualLayout>
                  <c:x val="-1.27848407880049E-2"/>
                  <c:y val="9.193642461358999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A97-4C1D-A2CA-C03CC6B5B9D0}"/>
                </c:ext>
              </c:extLst>
            </c:dLbl>
            <c:dLbl>
              <c:idx val="1"/>
              <c:layout>
                <c:manualLayout>
                  <c:x val="-1.0373352123437801E-3"/>
                  <c:y val="-4.66190827117045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A97-4C1D-A2CA-C03CC6B5B9D0}"/>
                </c:ext>
              </c:extLst>
            </c:dLbl>
            <c:dLbl>
              <c:idx val="2"/>
              <c:layout>
                <c:manualLayout>
                  <c:x val="2.26376904364021E-2"/>
                  <c:y val="-7.1159328468604996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A97-4C1D-A2CA-C03CC6B5B9D0}"/>
                </c:ext>
              </c:extLst>
            </c:dLbl>
            <c:dLbl>
              <c:idx val="3"/>
              <c:layout>
                <c:manualLayout>
                  <c:x val="2.4215475678918399E-3"/>
                  <c:y val="3.381087780694130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A97-4C1D-A2CA-C03CC6B5B9D0}"/>
                </c:ext>
              </c:extLst>
            </c:dLbl>
            <c:dLbl>
              <c:idx val="4"/>
              <c:layout>
                <c:manualLayout>
                  <c:x val="2.2116268584796601E-3"/>
                  <c:y val="-1.920129775444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A97-4C1D-A2CA-C03CC6B5B9D0}"/>
                </c:ext>
              </c:extLst>
            </c:dLbl>
            <c:dLbl>
              <c:idx val="5"/>
              <c:layout>
                <c:manualLayout>
                  <c:x val="2.3557629663738902E-3"/>
                  <c:y val="3.003903302078410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A97-4C1D-A2CA-C03CC6B5B9D0}"/>
                </c:ext>
              </c:extLst>
            </c:dLbl>
            <c:dLbl>
              <c:idx val="6"/>
              <c:layout>
                <c:manualLayout>
                  <c:x val="1.8599926374500801E-2"/>
                  <c:y val="1.0822814502817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EA97-4C1D-A2CA-C03CC6B5B9D0}"/>
                </c:ext>
              </c:extLst>
            </c:dLbl>
            <c:dLbl>
              <c:idx val="7"/>
              <c:layout>
                <c:manualLayout>
                  <c:x val="1.18339707041356E-2"/>
                  <c:y val="1.0211734370747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EA97-4C1D-A2CA-C03CC6B5B9D0}"/>
                </c:ext>
              </c:extLst>
            </c:dLbl>
            <c:numFmt formatCode="0%" sourceLinked="0"/>
            <c:spPr>
              <a:noFill/>
              <a:ln>
                <a:noFill/>
              </a:ln>
              <a:effectLst/>
            </c:spPr>
            <c:txPr>
              <a:bodyPr/>
              <a:lstStyle/>
              <a:p>
                <a:pPr>
                  <a:defRPr>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Sheet1!$A$25:$A$32</c:f>
              <c:strCache>
                <c:ptCount val="8"/>
                <c:pt idx="0">
                  <c:v>People</c:v>
                </c:pt>
                <c:pt idx="1">
                  <c:v>Software</c:v>
                </c:pt>
                <c:pt idx="2">
                  <c:v>Energy / Facilities</c:v>
                </c:pt>
                <c:pt idx="3">
                  <c:v>Servers</c:v>
                </c:pt>
                <c:pt idx="4">
                  <c:v>Networking</c:v>
                </c:pt>
                <c:pt idx="5">
                  <c:v>Storage</c:v>
                </c:pt>
                <c:pt idx="6">
                  <c:v>Disaster Recovery</c:v>
                </c:pt>
                <c:pt idx="7">
                  <c:v>Overhead</c:v>
                </c:pt>
              </c:strCache>
            </c:strRef>
          </c:cat>
          <c:val>
            <c:numRef>
              <c:f>Sheet1!$B$25:$B$32</c:f>
              <c:numCache>
                <c:formatCode>General</c:formatCode>
                <c:ptCount val="8"/>
                <c:pt idx="0">
                  <c:v>0.28999999999999998</c:v>
                </c:pt>
                <c:pt idx="1">
                  <c:v>0.22</c:v>
                </c:pt>
                <c:pt idx="2">
                  <c:v>0.12</c:v>
                </c:pt>
                <c:pt idx="3">
                  <c:v>0.11</c:v>
                </c:pt>
                <c:pt idx="4">
                  <c:v>0.1</c:v>
                </c:pt>
                <c:pt idx="5">
                  <c:v>7.0000000000000007E-2</c:v>
                </c:pt>
                <c:pt idx="6">
                  <c:v>7.0000000000000007E-2</c:v>
                </c:pt>
                <c:pt idx="7">
                  <c:v>0.02</c:v>
                </c:pt>
              </c:numCache>
            </c:numRef>
          </c:val>
          <c:extLst>
            <c:ext xmlns:c16="http://schemas.microsoft.com/office/drawing/2014/chart" uri="{C3380CC4-5D6E-409C-BE32-E72D297353CC}">
              <c16:uniqueId val="{00000010-EA97-4C1D-A2CA-C03CC6B5B9D0}"/>
            </c:ext>
          </c:extLst>
        </c:ser>
        <c:dLbls>
          <c:showLegendKey val="0"/>
          <c:showVal val="0"/>
          <c:showCatName val="0"/>
          <c:showSerName val="0"/>
          <c:showPercent val="0"/>
          <c:showBubbleSize val="0"/>
          <c:showLeaderLines val="0"/>
        </c:dLbls>
        <c:firstSliceAng val="0"/>
      </c:pieChart>
    </c:plotArea>
    <c:legend>
      <c:legendPos val="r"/>
      <c:legendEntry>
        <c:idx val="0"/>
        <c:txPr>
          <a:bodyPr/>
          <a:lstStyle/>
          <a:p>
            <a:pPr algn="just">
              <a:defRPr sz="800">
                <a:solidFill>
                  <a:schemeClr val="tx1"/>
                </a:solidFill>
              </a:defRPr>
            </a:pPr>
            <a:endParaRPr lang="en-US"/>
          </a:p>
        </c:txPr>
      </c:legendEntry>
      <c:legendEntry>
        <c:idx val="1"/>
        <c:txPr>
          <a:bodyPr/>
          <a:lstStyle/>
          <a:p>
            <a:pPr algn="just">
              <a:defRPr sz="800">
                <a:solidFill>
                  <a:schemeClr val="tx1"/>
                </a:solidFill>
              </a:defRPr>
            </a:pPr>
            <a:endParaRPr lang="en-US"/>
          </a:p>
        </c:txPr>
      </c:legendEntry>
      <c:legendEntry>
        <c:idx val="2"/>
        <c:txPr>
          <a:bodyPr/>
          <a:lstStyle/>
          <a:p>
            <a:pPr algn="just">
              <a:defRPr sz="800">
                <a:solidFill>
                  <a:schemeClr val="tx1"/>
                </a:solidFill>
              </a:defRPr>
            </a:pPr>
            <a:endParaRPr lang="en-US"/>
          </a:p>
        </c:txPr>
      </c:legendEntry>
      <c:legendEntry>
        <c:idx val="3"/>
        <c:txPr>
          <a:bodyPr/>
          <a:lstStyle/>
          <a:p>
            <a:pPr algn="just">
              <a:defRPr sz="800">
                <a:solidFill>
                  <a:schemeClr val="tx1"/>
                </a:solidFill>
              </a:defRPr>
            </a:pPr>
            <a:endParaRPr lang="en-US"/>
          </a:p>
        </c:txPr>
      </c:legendEntry>
      <c:legendEntry>
        <c:idx val="4"/>
        <c:txPr>
          <a:bodyPr/>
          <a:lstStyle/>
          <a:p>
            <a:pPr algn="just">
              <a:defRPr sz="800">
                <a:solidFill>
                  <a:schemeClr val="tx1"/>
                </a:solidFill>
              </a:defRPr>
            </a:pPr>
            <a:endParaRPr lang="en-US"/>
          </a:p>
        </c:txPr>
      </c:legendEntry>
      <c:legendEntry>
        <c:idx val="5"/>
        <c:txPr>
          <a:bodyPr/>
          <a:lstStyle/>
          <a:p>
            <a:pPr algn="just">
              <a:defRPr sz="800">
                <a:solidFill>
                  <a:schemeClr val="tx1"/>
                </a:solidFill>
              </a:defRPr>
            </a:pPr>
            <a:endParaRPr lang="en-US"/>
          </a:p>
        </c:txPr>
      </c:legendEntry>
      <c:legendEntry>
        <c:idx val="6"/>
        <c:txPr>
          <a:bodyPr/>
          <a:lstStyle/>
          <a:p>
            <a:pPr algn="just">
              <a:defRPr sz="800">
                <a:solidFill>
                  <a:schemeClr val="tx1"/>
                </a:solidFill>
              </a:defRPr>
            </a:pPr>
            <a:endParaRPr lang="en-US"/>
          </a:p>
        </c:txPr>
      </c:legendEntry>
      <c:legendEntry>
        <c:idx val="7"/>
        <c:txPr>
          <a:bodyPr/>
          <a:lstStyle/>
          <a:p>
            <a:pPr algn="just">
              <a:defRPr sz="800">
                <a:solidFill>
                  <a:schemeClr val="tx1"/>
                </a:solidFill>
              </a:defRPr>
            </a:pPr>
            <a:endParaRPr lang="en-US"/>
          </a:p>
        </c:txPr>
      </c:legendEntry>
      <c:layout>
        <c:manualLayout>
          <c:xMode val="edge"/>
          <c:yMode val="edge"/>
          <c:x val="9.0909090909090898E-2"/>
          <c:y val="0.84521695302583699"/>
          <c:w val="0.81496850393700804"/>
          <c:h val="0.15065364030270001"/>
        </c:manualLayout>
      </c:layout>
      <c:overlay val="0"/>
      <c:txPr>
        <a:bodyPr/>
        <a:lstStyle/>
        <a:p>
          <a:pPr algn="just">
            <a:defRPr sz="800">
              <a:solidFill>
                <a:schemeClr val="tx1"/>
              </a:solidFill>
            </a:defRPr>
          </a:pPr>
          <a:endParaRPr lang="en-US"/>
        </a:p>
      </c:txPr>
    </c:legend>
    <c:plotVisOnly val="1"/>
    <c:dispBlanksAs val="zero"/>
    <c:showDLblsOverMax val="0"/>
  </c:chart>
  <c:txPr>
    <a:bodyPr/>
    <a:lstStyle/>
    <a:p>
      <a:pPr>
        <a:defRPr sz="10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0131984972212E-3"/>
          <c:y val="3.14465408805032E-2"/>
          <c:w val="0.97294060676250504"/>
          <c:h val="0.93710691823899395"/>
        </c:manualLayout>
      </c:layout>
      <c:barChart>
        <c:barDir val="col"/>
        <c:grouping val="stacked"/>
        <c:varyColors val="0"/>
        <c:ser>
          <c:idx val="0"/>
          <c:order val="0"/>
          <c:spPr>
            <a:noFill/>
            <a:ln>
              <a:noFill/>
            </a:ln>
          </c:spPr>
          <c:invertIfNegative val="0"/>
          <c:cat>
            <c:strRef>
              <c:f>Graph!$B$21:$B$27</c:f>
              <c:strCache>
                <c:ptCount val="7"/>
                <c:pt idx="0">
                  <c:v>HP</c:v>
                </c:pt>
                <c:pt idx="1">
                  <c:v>Server HW &amp; Warranty</c:v>
                </c:pt>
                <c:pt idx="2">
                  <c:v>Switching &amp; Cabling</c:v>
                </c:pt>
                <c:pt idx="3">
                  <c:v>Power &amp; Cooling</c:v>
                </c:pt>
                <c:pt idx="4">
                  <c:v>Provisioning &amp; Ongoing Admin</c:v>
                </c:pt>
                <c:pt idx="5">
                  <c:v>Systems Management HDW &amp; SW</c:v>
                </c:pt>
                <c:pt idx="6">
                  <c:v>UCS</c:v>
                </c:pt>
              </c:strCache>
            </c:strRef>
          </c:cat>
          <c:val>
            <c:numRef>
              <c:f>Graph!$C$21:$C$27</c:f>
              <c:numCache>
                <c:formatCode>"$"#,##0_);[Red]\("$"#,##0\)</c:formatCode>
                <c:ptCount val="7"/>
                <c:pt idx="1">
                  <c:v>4791666.6666666605</c:v>
                </c:pt>
                <c:pt idx="2">
                  <c:v>3958333.3333333302</c:v>
                </c:pt>
                <c:pt idx="3">
                  <c:v>3541666.6666666698</c:v>
                </c:pt>
                <c:pt idx="4">
                  <c:v>2708333.3333333302</c:v>
                </c:pt>
                <c:pt idx="5">
                  <c:v>2291666.66666666</c:v>
                </c:pt>
              </c:numCache>
            </c:numRef>
          </c:val>
          <c:extLst>
            <c:ext xmlns:c16="http://schemas.microsoft.com/office/drawing/2014/chart" uri="{C3380CC4-5D6E-409C-BE32-E72D297353CC}">
              <c16:uniqueId val="{00000000-CE83-4B7B-9E5F-0AB3A6466D64}"/>
            </c:ext>
          </c:extLst>
        </c:ser>
        <c:ser>
          <c:idx val="1"/>
          <c:order val="1"/>
          <c:spPr>
            <a:solidFill>
              <a:schemeClr val="accent1"/>
            </a:solidFill>
            <a:ln>
              <a:noFill/>
            </a:ln>
          </c:spPr>
          <c:invertIfNegative val="0"/>
          <c:cat>
            <c:strRef>
              <c:f>Graph!$B$21:$B$27</c:f>
              <c:strCache>
                <c:ptCount val="7"/>
                <c:pt idx="0">
                  <c:v>HP</c:v>
                </c:pt>
                <c:pt idx="1">
                  <c:v>Server HW &amp; Warranty</c:v>
                </c:pt>
                <c:pt idx="2">
                  <c:v>Switching &amp; Cabling</c:v>
                </c:pt>
                <c:pt idx="3">
                  <c:v>Power &amp; Cooling</c:v>
                </c:pt>
                <c:pt idx="4">
                  <c:v>Provisioning &amp; Ongoing Admin</c:v>
                </c:pt>
                <c:pt idx="5">
                  <c:v>Systems Management HDW &amp; SW</c:v>
                </c:pt>
                <c:pt idx="6">
                  <c:v>UCS</c:v>
                </c:pt>
              </c:strCache>
            </c:strRef>
          </c:cat>
          <c:val>
            <c:numRef>
              <c:f>Graph!$D$21:$D$27</c:f>
              <c:numCache>
                <c:formatCode>General</c:formatCode>
                <c:ptCount val="7"/>
                <c:pt idx="0">
                  <c:v>5000000</c:v>
                </c:pt>
                <c:pt idx="1">
                  <c:v>208333.33333333349</c:v>
                </c:pt>
                <c:pt idx="2">
                  <c:v>833333.33333333395</c:v>
                </c:pt>
                <c:pt idx="3">
                  <c:v>416666.66666666692</c:v>
                </c:pt>
                <c:pt idx="4">
                  <c:v>833333.33333333395</c:v>
                </c:pt>
                <c:pt idx="5">
                  <c:v>416666.66666666692</c:v>
                </c:pt>
                <c:pt idx="6" formatCode="&quot;$&quot;#,##0_);[Red]\(&quot;$&quot;#,##0\)">
                  <c:v>2291666.66666666</c:v>
                </c:pt>
              </c:numCache>
            </c:numRef>
          </c:val>
          <c:extLst>
            <c:ext xmlns:c16="http://schemas.microsoft.com/office/drawing/2014/chart" uri="{C3380CC4-5D6E-409C-BE32-E72D297353CC}">
              <c16:uniqueId val="{00000001-CE83-4B7B-9E5F-0AB3A6466D64}"/>
            </c:ext>
          </c:extLst>
        </c:ser>
        <c:ser>
          <c:idx val="2"/>
          <c:order val="2"/>
          <c:spPr>
            <a:noFill/>
            <a:ln>
              <a:noFill/>
            </a:ln>
          </c:spPr>
          <c:invertIfNegative val="0"/>
          <c:cat>
            <c:strRef>
              <c:f>Graph!$B$21:$B$27</c:f>
              <c:strCache>
                <c:ptCount val="7"/>
                <c:pt idx="0">
                  <c:v>HP</c:v>
                </c:pt>
                <c:pt idx="1">
                  <c:v>Server HW &amp; Warranty</c:v>
                </c:pt>
                <c:pt idx="2">
                  <c:v>Switching &amp; Cabling</c:v>
                </c:pt>
                <c:pt idx="3">
                  <c:v>Power &amp; Cooling</c:v>
                </c:pt>
                <c:pt idx="4">
                  <c:v>Provisioning &amp; Ongoing Admin</c:v>
                </c:pt>
                <c:pt idx="5">
                  <c:v>Systems Management HDW &amp; SW</c:v>
                </c:pt>
                <c:pt idx="6">
                  <c:v>UCS</c:v>
                </c:pt>
              </c:strCache>
            </c:strRef>
          </c:cat>
          <c:val>
            <c:numRef>
              <c:f>Graph!$E$21:$E$27</c:f>
              <c:numCache>
                <c:formatCode>#,##0_);[Red]\(#,##0\)</c:formatCode>
                <c:ptCount val="7"/>
                <c:pt idx="0">
                  <c:v>400000</c:v>
                </c:pt>
                <c:pt idx="1">
                  <c:v>400000</c:v>
                </c:pt>
                <c:pt idx="2">
                  <c:v>400000</c:v>
                </c:pt>
                <c:pt idx="3">
                  <c:v>400000</c:v>
                </c:pt>
                <c:pt idx="4">
                  <c:v>400000</c:v>
                </c:pt>
                <c:pt idx="5">
                  <c:v>400000</c:v>
                </c:pt>
                <c:pt idx="6">
                  <c:v>400000</c:v>
                </c:pt>
              </c:numCache>
            </c:numRef>
          </c:val>
          <c:extLst>
            <c:ext xmlns:c16="http://schemas.microsoft.com/office/drawing/2014/chart" uri="{C3380CC4-5D6E-409C-BE32-E72D297353CC}">
              <c16:uniqueId val="{00000002-CE83-4B7B-9E5F-0AB3A6466D64}"/>
            </c:ext>
          </c:extLst>
        </c:ser>
        <c:dLbls>
          <c:showLegendKey val="0"/>
          <c:showVal val="0"/>
          <c:showCatName val="0"/>
          <c:showSerName val="0"/>
          <c:showPercent val="0"/>
          <c:showBubbleSize val="0"/>
        </c:dLbls>
        <c:gapWidth val="150"/>
        <c:overlap val="100"/>
        <c:axId val="520980424"/>
        <c:axId val="520980816"/>
      </c:barChart>
      <c:lineChart>
        <c:grouping val="standard"/>
        <c:varyColors val="0"/>
        <c:ser>
          <c:idx val="3"/>
          <c:order val="3"/>
          <c:spPr>
            <a:ln w="12700">
              <a:solidFill>
                <a:schemeClr val="accent6"/>
              </a:solidFill>
              <a:prstDash val="sysDash"/>
            </a:ln>
          </c:spPr>
          <c:marker>
            <c:symbol val="none"/>
          </c:marker>
          <c:cat>
            <c:strRef>
              <c:f>Graph!$B$21:$B$27</c:f>
              <c:strCache>
                <c:ptCount val="7"/>
                <c:pt idx="0">
                  <c:v>HP</c:v>
                </c:pt>
                <c:pt idx="1">
                  <c:v>Server HW &amp; Warranty</c:v>
                </c:pt>
                <c:pt idx="2">
                  <c:v>Switching &amp; Cabling</c:v>
                </c:pt>
                <c:pt idx="3">
                  <c:v>Power &amp; Cooling</c:v>
                </c:pt>
                <c:pt idx="4">
                  <c:v>Provisioning &amp; Ongoing Admin</c:v>
                </c:pt>
                <c:pt idx="5">
                  <c:v>Systems Management HDW &amp; SW</c:v>
                </c:pt>
                <c:pt idx="6">
                  <c:v>UCS</c:v>
                </c:pt>
              </c:strCache>
            </c:strRef>
          </c:cat>
          <c:val>
            <c:numRef>
              <c:f>Graph!$F$21:$F$27</c:f>
              <c:numCache>
                <c:formatCode>"$"#,##0_);[Red]\("$"#,##0\)</c:formatCode>
                <c:ptCount val="7"/>
                <c:pt idx="0">
                  <c:v>5000000</c:v>
                </c:pt>
                <c:pt idx="1">
                  <c:v>5000000</c:v>
                </c:pt>
              </c:numCache>
            </c:numRef>
          </c:val>
          <c:smooth val="0"/>
          <c:extLst>
            <c:ext xmlns:c16="http://schemas.microsoft.com/office/drawing/2014/chart" uri="{C3380CC4-5D6E-409C-BE32-E72D297353CC}">
              <c16:uniqueId val="{00000003-CE83-4B7B-9E5F-0AB3A6466D64}"/>
            </c:ext>
          </c:extLst>
        </c:ser>
        <c:ser>
          <c:idx val="4"/>
          <c:order val="4"/>
          <c:spPr>
            <a:ln w="12700">
              <a:solidFill>
                <a:schemeClr val="tx2"/>
              </a:solidFill>
              <a:prstDash val="sysDash"/>
            </a:ln>
          </c:spPr>
          <c:marker>
            <c:symbol val="none"/>
          </c:marker>
          <c:cat>
            <c:strRef>
              <c:f>Graph!$B$21:$B$27</c:f>
              <c:strCache>
                <c:ptCount val="7"/>
                <c:pt idx="0">
                  <c:v>HP</c:v>
                </c:pt>
                <c:pt idx="1">
                  <c:v>Server HW &amp; Warranty</c:v>
                </c:pt>
                <c:pt idx="2">
                  <c:v>Switching &amp; Cabling</c:v>
                </c:pt>
                <c:pt idx="3">
                  <c:v>Power &amp; Cooling</c:v>
                </c:pt>
                <c:pt idx="4">
                  <c:v>Provisioning &amp; Ongoing Admin</c:v>
                </c:pt>
                <c:pt idx="5">
                  <c:v>Systems Management HDW &amp; SW</c:v>
                </c:pt>
                <c:pt idx="6">
                  <c:v>UCS</c:v>
                </c:pt>
              </c:strCache>
            </c:strRef>
          </c:cat>
          <c:val>
            <c:numRef>
              <c:f>Graph!$G$21:$G$27</c:f>
              <c:numCache>
                <c:formatCode>"$"#,##0_);[Red]\("$"#,##0\)</c:formatCode>
                <c:ptCount val="7"/>
                <c:pt idx="1">
                  <c:v>4791666.6666666605</c:v>
                </c:pt>
                <c:pt idx="2">
                  <c:v>4791666.6666666605</c:v>
                </c:pt>
              </c:numCache>
            </c:numRef>
          </c:val>
          <c:smooth val="0"/>
          <c:extLst>
            <c:ext xmlns:c16="http://schemas.microsoft.com/office/drawing/2014/chart" uri="{C3380CC4-5D6E-409C-BE32-E72D297353CC}">
              <c16:uniqueId val="{00000004-CE83-4B7B-9E5F-0AB3A6466D64}"/>
            </c:ext>
          </c:extLst>
        </c:ser>
        <c:ser>
          <c:idx val="5"/>
          <c:order val="5"/>
          <c:spPr>
            <a:ln w="12700">
              <a:solidFill>
                <a:schemeClr val="tx2"/>
              </a:solidFill>
              <a:prstDash val="sysDash"/>
            </a:ln>
          </c:spPr>
          <c:marker>
            <c:symbol val="none"/>
          </c:marker>
          <c:cat>
            <c:strRef>
              <c:f>Graph!$B$21:$B$27</c:f>
              <c:strCache>
                <c:ptCount val="7"/>
                <c:pt idx="0">
                  <c:v>HP</c:v>
                </c:pt>
                <c:pt idx="1">
                  <c:v>Server HW &amp; Warranty</c:v>
                </c:pt>
                <c:pt idx="2">
                  <c:v>Switching &amp; Cabling</c:v>
                </c:pt>
                <c:pt idx="3">
                  <c:v>Power &amp; Cooling</c:v>
                </c:pt>
                <c:pt idx="4">
                  <c:v>Provisioning &amp; Ongoing Admin</c:v>
                </c:pt>
                <c:pt idx="5">
                  <c:v>Systems Management HDW &amp; SW</c:v>
                </c:pt>
                <c:pt idx="6">
                  <c:v>UCS</c:v>
                </c:pt>
              </c:strCache>
            </c:strRef>
          </c:cat>
          <c:val>
            <c:numRef>
              <c:f>Graph!$H$21:$H$27</c:f>
              <c:numCache>
                <c:formatCode>General</c:formatCode>
                <c:ptCount val="7"/>
                <c:pt idx="2" formatCode="&quot;$&quot;#,##0_);[Red]\(&quot;$&quot;#,##0\)">
                  <c:v>3958333.3333333302</c:v>
                </c:pt>
                <c:pt idx="3" formatCode="&quot;$&quot;#,##0_);[Red]\(&quot;$&quot;#,##0\)">
                  <c:v>3958333.3333333302</c:v>
                </c:pt>
              </c:numCache>
            </c:numRef>
          </c:val>
          <c:smooth val="0"/>
          <c:extLst>
            <c:ext xmlns:c16="http://schemas.microsoft.com/office/drawing/2014/chart" uri="{C3380CC4-5D6E-409C-BE32-E72D297353CC}">
              <c16:uniqueId val="{00000005-CE83-4B7B-9E5F-0AB3A6466D64}"/>
            </c:ext>
          </c:extLst>
        </c:ser>
        <c:ser>
          <c:idx val="6"/>
          <c:order val="6"/>
          <c:spPr>
            <a:ln w="12700">
              <a:solidFill>
                <a:schemeClr val="tx2"/>
              </a:solidFill>
              <a:prstDash val="sysDash"/>
            </a:ln>
          </c:spPr>
          <c:marker>
            <c:symbol val="none"/>
          </c:marker>
          <c:cat>
            <c:strRef>
              <c:f>Graph!$B$21:$B$27</c:f>
              <c:strCache>
                <c:ptCount val="7"/>
                <c:pt idx="0">
                  <c:v>HP</c:v>
                </c:pt>
                <c:pt idx="1">
                  <c:v>Server HW &amp; Warranty</c:v>
                </c:pt>
                <c:pt idx="2">
                  <c:v>Switching &amp; Cabling</c:v>
                </c:pt>
                <c:pt idx="3">
                  <c:v>Power &amp; Cooling</c:v>
                </c:pt>
                <c:pt idx="4">
                  <c:v>Provisioning &amp; Ongoing Admin</c:v>
                </c:pt>
                <c:pt idx="5">
                  <c:v>Systems Management HDW &amp; SW</c:v>
                </c:pt>
                <c:pt idx="6">
                  <c:v>UCS</c:v>
                </c:pt>
              </c:strCache>
            </c:strRef>
          </c:cat>
          <c:val>
            <c:numRef>
              <c:f>Graph!$I$21:$I$27</c:f>
              <c:numCache>
                <c:formatCode>General</c:formatCode>
                <c:ptCount val="7"/>
                <c:pt idx="3" formatCode="&quot;$&quot;#,##0_);[Red]\(&quot;$&quot;#,##0\)">
                  <c:v>3541666.6666666698</c:v>
                </c:pt>
                <c:pt idx="4" formatCode="&quot;$&quot;#,##0_);[Red]\(&quot;$&quot;#,##0\)">
                  <c:v>3541666.6666666698</c:v>
                </c:pt>
              </c:numCache>
            </c:numRef>
          </c:val>
          <c:smooth val="0"/>
          <c:extLst>
            <c:ext xmlns:c16="http://schemas.microsoft.com/office/drawing/2014/chart" uri="{C3380CC4-5D6E-409C-BE32-E72D297353CC}">
              <c16:uniqueId val="{00000006-CE83-4B7B-9E5F-0AB3A6466D64}"/>
            </c:ext>
          </c:extLst>
        </c:ser>
        <c:ser>
          <c:idx val="7"/>
          <c:order val="7"/>
          <c:spPr>
            <a:ln w="12700">
              <a:solidFill>
                <a:schemeClr val="tx2"/>
              </a:solidFill>
              <a:prstDash val="sysDash"/>
            </a:ln>
          </c:spPr>
          <c:marker>
            <c:symbol val="none"/>
          </c:marker>
          <c:cat>
            <c:strRef>
              <c:f>Graph!$B$21:$B$27</c:f>
              <c:strCache>
                <c:ptCount val="7"/>
                <c:pt idx="0">
                  <c:v>HP</c:v>
                </c:pt>
                <c:pt idx="1">
                  <c:v>Server HW &amp; Warranty</c:v>
                </c:pt>
                <c:pt idx="2">
                  <c:v>Switching &amp; Cabling</c:v>
                </c:pt>
                <c:pt idx="3">
                  <c:v>Power &amp; Cooling</c:v>
                </c:pt>
                <c:pt idx="4">
                  <c:v>Provisioning &amp; Ongoing Admin</c:v>
                </c:pt>
                <c:pt idx="5">
                  <c:v>Systems Management HDW &amp; SW</c:v>
                </c:pt>
                <c:pt idx="6">
                  <c:v>UCS</c:v>
                </c:pt>
              </c:strCache>
            </c:strRef>
          </c:cat>
          <c:val>
            <c:numRef>
              <c:f>Graph!$J$21:$J$27</c:f>
              <c:numCache>
                <c:formatCode>General</c:formatCode>
                <c:ptCount val="7"/>
                <c:pt idx="4" formatCode="&quot;$&quot;#,##0_);[Red]\(&quot;$&quot;#,##0\)">
                  <c:v>2708333.3333333302</c:v>
                </c:pt>
                <c:pt idx="5" formatCode="&quot;$&quot;#,##0_);[Red]\(&quot;$&quot;#,##0\)">
                  <c:v>2708333.3333333302</c:v>
                </c:pt>
              </c:numCache>
            </c:numRef>
          </c:val>
          <c:smooth val="0"/>
          <c:extLst>
            <c:ext xmlns:c16="http://schemas.microsoft.com/office/drawing/2014/chart" uri="{C3380CC4-5D6E-409C-BE32-E72D297353CC}">
              <c16:uniqueId val="{00000007-CE83-4B7B-9E5F-0AB3A6466D64}"/>
            </c:ext>
          </c:extLst>
        </c:ser>
        <c:ser>
          <c:idx val="8"/>
          <c:order val="8"/>
          <c:spPr>
            <a:ln w="12700">
              <a:solidFill>
                <a:schemeClr val="tx2"/>
              </a:solidFill>
              <a:prstDash val="sysDash"/>
            </a:ln>
          </c:spPr>
          <c:marker>
            <c:symbol val="none"/>
          </c:marker>
          <c:cat>
            <c:strRef>
              <c:f>Graph!$B$21:$B$27</c:f>
              <c:strCache>
                <c:ptCount val="7"/>
                <c:pt idx="0">
                  <c:v>HP</c:v>
                </c:pt>
                <c:pt idx="1">
                  <c:v>Server HW &amp; Warranty</c:v>
                </c:pt>
                <c:pt idx="2">
                  <c:v>Switching &amp; Cabling</c:v>
                </c:pt>
                <c:pt idx="3">
                  <c:v>Power &amp; Cooling</c:v>
                </c:pt>
                <c:pt idx="4">
                  <c:v>Provisioning &amp; Ongoing Admin</c:v>
                </c:pt>
                <c:pt idx="5">
                  <c:v>Systems Management HDW &amp; SW</c:v>
                </c:pt>
                <c:pt idx="6">
                  <c:v>UCS</c:v>
                </c:pt>
              </c:strCache>
            </c:strRef>
          </c:cat>
          <c:val>
            <c:numRef>
              <c:f>Graph!$K$21:$K$27</c:f>
              <c:numCache>
                <c:formatCode>General</c:formatCode>
                <c:ptCount val="7"/>
                <c:pt idx="5" formatCode="&quot;$&quot;#,##0_);[Red]\(&quot;$&quot;#,##0\)">
                  <c:v>2291666.66666666</c:v>
                </c:pt>
                <c:pt idx="6" formatCode="&quot;$&quot;#,##0_);[Red]\(&quot;$&quot;#,##0\)">
                  <c:v>2291666.66666666</c:v>
                </c:pt>
              </c:numCache>
            </c:numRef>
          </c:val>
          <c:smooth val="0"/>
          <c:extLst>
            <c:ext xmlns:c16="http://schemas.microsoft.com/office/drawing/2014/chart" uri="{C3380CC4-5D6E-409C-BE32-E72D297353CC}">
              <c16:uniqueId val="{00000008-CE83-4B7B-9E5F-0AB3A6466D64}"/>
            </c:ext>
          </c:extLst>
        </c:ser>
        <c:dLbls>
          <c:showLegendKey val="0"/>
          <c:showVal val="0"/>
          <c:showCatName val="0"/>
          <c:showSerName val="0"/>
          <c:showPercent val="0"/>
          <c:showBubbleSize val="0"/>
        </c:dLbls>
        <c:marker val="1"/>
        <c:smooth val="0"/>
        <c:axId val="520980424"/>
        <c:axId val="520980816"/>
      </c:lineChart>
      <c:catAx>
        <c:axId val="520980424"/>
        <c:scaling>
          <c:orientation val="minMax"/>
        </c:scaling>
        <c:delete val="1"/>
        <c:axPos val="b"/>
        <c:numFmt formatCode="General" sourceLinked="0"/>
        <c:majorTickMark val="out"/>
        <c:minorTickMark val="none"/>
        <c:tickLblPos val="nextTo"/>
        <c:crossAx val="520980816"/>
        <c:crosses val="autoZero"/>
        <c:auto val="1"/>
        <c:lblAlgn val="ctr"/>
        <c:lblOffset val="100"/>
        <c:noMultiLvlLbl val="0"/>
      </c:catAx>
      <c:valAx>
        <c:axId val="520980816"/>
        <c:scaling>
          <c:orientation val="minMax"/>
          <c:max val="5750000"/>
          <c:min val="0"/>
        </c:scaling>
        <c:delete val="1"/>
        <c:axPos val="l"/>
        <c:majorGridlines>
          <c:spPr>
            <a:ln>
              <a:solidFill>
                <a:schemeClr val="bg1">
                  <a:lumMod val="75000"/>
                </a:schemeClr>
              </a:solidFill>
            </a:ln>
          </c:spPr>
        </c:majorGridlines>
        <c:numFmt formatCode="&quot;$&quot;#,##0" sourceLinked="0"/>
        <c:majorTickMark val="out"/>
        <c:minorTickMark val="none"/>
        <c:tickLblPos val="nextTo"/>
        <c:crossAx val="520980424"/>
        <c:crosses val="autoZero"/>
        <c:crossBetween val="between"/>
      </c:valAx>
    </c:plotArea>
    <c:plotVisOnly val="1"/>
    <c:dispBlanksAs val="gap"/>
    <c:showDLblsOverMax val="0"/>
  </c:chart>
  <c:spPr>
    <a:ln>
      <a:noFill/>
    </a:ln>
  </c:spPr>
  <c:txPr>
    <a:bodyPr/>
    <a:lstStyle/>
    <a:p>
      <a:pPr>
        <a:defRPr sz="12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solidFill>
                <a:latin typeface="+mn-lt"/>
                <a:ea typeface="+mn-ea"/>
                <a:cs typeface="+mn-cs"/>
              </a:defRPr>
            </a:pPr>
            <a:r>
              <a:rPr lang="en-US" sz="1000" dirty="0">
                <a:solidFill>
                  <a:schemeClr val="tx1"/>
                </a:solidFill>
              </a:rPr>
              <a:t>Server-related spend</a:t>
            </a:r>
          </a:p>
          <a:p>
            <a:pPr>
              <a:defRPr sz="960" b="0" i="0" u="none" strike="noStrike" kern="1200" spc="0" baseline="0">
                <a:solidFill>
                  <a:schemeClr val="tx1"/>
                </a:solidFill>
                <a:latin typeface="+mn-lt"/>
                <a:ea typeface="+mn-ea"/>
                <a:cs typeface="+mn-cs"/>
              </a:defRPr>
            </a:pPr>
            <a:r>
              <a:rPr lang="en-US" sz="800" dirty="0">
                <a:solidFill>
                  <a:schemeClr val="tx1"/>
                </a:solidFill>
              </a:rPr>
              <a:t>WW new server, power,</a:t>
            </a:r>
            <a:r>
              <a:rPr lang="en-US" sz="800" baseline="0" dirty="0">
                <a:solidFill>
                  <a:schemeClr val="tx1"/>
                </a:solidFill>
              </a:rPr>
              <a:t> </a:t>
            </a:r>
            <a:r>
              <a:rPr lang="en-US" sz="800" dirty="0">
                <a:solidFill>
                  <a:schemeClr val="tx1"/>
                </a:solidFill>
              </a:rPr>
              <a:t>cooling, management,</a:t>
            </a:r>
            <a:br>
              <a:rPr lang="en-US" sz="800" dirty="0">
                <a:solidFill>
                  <a:schemeClr val="tx1"/>
                </a:solidFill>
              </a:rPr>
            </a:br>
            <a:r>
              <a:rPr lang="en-US" sz="800" dirty="0">
                <a:solidFill>
                  <a:schemeClr val="tx1"/>
                </a:solidFill>
              </a:rPr>
              <a:t>and administration spending share</a:t>
            </a:r>
          </a:p>
        </c:rich>
      </c:tx>
      <c:layout>
        <c:manualLayout>
          <c:xMode val="edge"/>
          <c:yMode val="edge"/>
          <c:x val="0.25472760470158601"/>
          <c:y val="6.9055511470857006E-2"/>
        </c:manualLayout>
      </c:layout>
      <c:overlay val="0"/>
      <c:spPr>
        <a:noFill/>
        <a:ln>
          <a:noFill/>
        </a:ln>
        <a:effectLst/>
      </c:spPr>
    </c:title>
    <c:autoTitleDeleted val="0"/>
    <c:plotArea>
      <c:layout>
        <c:manualLayout>
          <c:layoutTarget val="inner"/>
          <c:xMode val="edge"/>
          <c:yMode val="edge"/>
          <c:x val="8.3611092091749398E-2"/>
          <c:y val="0.238721442092928"/>
          <c:w val="0.88303389250256803"/>
          <c:h val="0.53527452399314901"/>
        </c:manualLayout>
      </c:layout>
      <c:barChart>
        <c:barDir val="col"/>
        <c:grouping val="percentStacked"/>
        <c:varyColors val="0"/>
        <c:ser>
          <c:idx val="0"/>
          <c:order val="0"/>
          <c:tx>
            <c:strRef>
              <c:f>Sheet1!$B$1</c:f>
              <c:strCache>
                <c:ptCount val="1"/>
                <c:pt idx="0">
                  <c:v>New Server</c:v>
                </c:pt>
              </c:strCache>
            </c:strRef>
          </c:tx>
          <c:spPr>
            <a:solidFill>
              <a:schemeClr val="accent1"/>
            </a:solidFill>
            <a:ln>
              <a:noFill/>
            </a:ln>
            <a:effectLst/>
          </c:spPr>
          <c:invertIfNegative val="0"/>
          <c:cat>
            <c:numRef>
              <c:f>Sheet1!$A$2:$A$24</c:f>
              <c:numCache>
                <c:formatCode>General</c:formatCode>
                <c:ptCount val="23"/>
                <c:pt idx="0">
                  <c:v>1996</c:v>
                </c:pt>
                <c:pt idx="2">
                  <c:v>1998</c:v>
                </c:pt>
                <c:pt idx="4">
                  <c:v>2000</c:v>
                </c:pt>
                <c:pt idx="6">
                  <c:v>2002</c:v>
                </c:pt>
                <c:pt idx="8">
                  <c:v>2004</c:v>
                </c:pt>
                <c:pt idx="10">
                  <c:v>2006</c:v>
                </c:pt>
                <c:pt idx="12">
                  <c:v>2008</c:v>
                </c:pt>
                <c:pt idx="14">
                  <c:v>2010</c:v>
                </c:pt>
                <c:pt idx="16">
                  <c:v>2012</c:v>
                </c:pt>
                <c:pt idx="18">
                  <c:v>2014</c:v>
                </c:pt>
                <c:pt idx="20">
                  <c:v>2016</c:v>
                </c:pt>
                <c:pt idx="22">
                  <c:v>2018</c:v>
                </c:pt>
              </c:numCache>
            </c:numRef>
          </c:cat>
          <c:val>
            <c:numRef>
              <c:f>Sheet1!$B$2:$B$24</c:f>
              <c:numCache>
                <c:formatCode>General</c:formatCode>
                <c:ptCount val="23"/>
                <c:pt idx="0">
                  <c:v>63</c:v>
                </c:pt>
                <c:pt idx="1">
                  <c:v>62</c:v>
                </c:pt>
                <c:pt idx="2">
                  <c:v>60</c:v>
                </c:pt>
                <c:pt idx="3">
                  <c:v>55</c:v>
                </c:pt>
                <c:pt idx="4">
                  <c:v>52</c:v>
                </c:pt>
                <c:pt idx="5">
                  <c:v>45</c:v>
                </c:pt>
                <c:pt idx="6">
                  <c:v>40</c:v>
                </c:pt>
                <c:pt idx="7">
                  <c:v>50</c:v>
                </c:pt>
                <c:pt idx="8">
                  <c:v>40</c:v>
                </c:pt>
                <c:pt idx="9">
                  <c:v>38</c:v>
                </c:pt>
                <c:pt idx="10">
                  <c:v>32</c:v>
                </c:pt>
                <c:pt idx="11">
                  <c:v>30</c:v>
                </c:pt>
                <c:pt idx="12">
                  <c:v>35</c:v>
                </c:pt>
                <c:pt idx="13">
                  <c:v>35</c:v>
                </c:pt>
                <c:pt idx="14">
                  <c:v>30</c:v>
                </c:pt>
                <c:pt idx="15">
                  <c:v>30</c:v>
                </c:pt>
                <c:pt idx="16">
                  <c:v>22</c:v>
                </c:pt>
                <c:pt idx="17">
                  <c:v>18</c:v>
                </c:pt>
                <c:pt idx="18">
                  <c:v>24</c:v>
                </c:pt>
                <c:pt idx="19">
                  <c:v>21</c:v>
                </c:pt>
                <c:pt idx="20">
                  <c:v>20</c:v>
                </c:pt>
                <c:pt idx="21">
                  <c:v>20</c:v>
                </c:pt>
                <c:pt idx="22">
                  <c:v>20</c:v>
                </c:pt>
              </c:numCache>
            </c:numRef>
          </c:val>
          <c:extLst>
            <c:ext xmlns:c16="http://schemas.microsoft.com/office/drawing/2014/chart" uri="{C3380CC4-5D6E-409C-BE32-E72D297353CC}">
              <c16:uniqueId val="{00000000-243F-4484-A12C-D89643F536FF}"/>
            </c:ext>
          </c:extLst>
        </c:ser>
        <c:ser>
          <c:idx val="1"/>
          <c:order val="1"/>
          <c:tx>
            <c:strRef>
              <c:f>Sheet1!$C$1</c:f>
              <c:strCache>
                <c:ptCount val="1"/>
                <c:pt idx="0">
                  <c:v>Server Admin</c:v>
                </c:pt>
              </c:strCache>
            </c:strRef>
          </c:tx>
          <c:spPr>
            <a:solidFill>
              <a:schemeClr val="accent2"/>
            </a:solidFill>
            <a:ln>
              <a:noFill/>
            </a:ln>
            <a:effectLst/>
          </c:spPr>
          <c:invertIfNegative val="0"/>
          <c:cat>
            <c:numRef>
              <c:f>Sheet1!$A$2:$A$24</c:f>
              <c:numCache>
                <c:formatCode>General</c:formatCode>
                <c:ptCount val="23"/>
                <c:pt idx="0">
                  <c:v>1996</c:v>
                </c:pt>
                <c:pt idx="2">
                  <c:v>1998</c:v>
                </c:pt>
                <c:pt idx="4">
                  <c:v>2000</c:v>
                </c:pt>
                <c:pt idx="6">
                  <c:v>2002</c:v>
                </c:pt>
                <c:pt idx="8">
                  <c:v>2004</c:v>
                </c:pt>
                <c:pt idx="10">
                  <c:v>2006</c:v>
                </c:pt>
                <c:pt idx="12">
                  <c:v>2008</c:v>
                </c:pt>
                <c:pt idx="14">
                  <c:v>2010</c:v>
                </c:pt>
                <c:pt idx="16">
                  <c:v>2012</c:v>
                </c:pt>
                <c:pt idx="18">
                  <c:v>2014</c:v>
                </c:pt>
                <c:pt idx="20">
                  <c:v>2016</c:v>
                </c:pt>
                <c:pt idx="22">
                  <c:v>2018</c:v>
                </c:pt>
              </c:numCache>
            </c:numRef>
          </c:cat>
          <c:val>
            <c:numRef>
              <c:f>Sheet1!$C$2:$C$24</c:f>
              <c:numCache>
                <c:formatCode>General</c:formatCode>
                <c:ptCount val="23"/>
                <c:pt idx="0">
                  <c:v>27</c:v>
                </c:pt>
                <c:pt idx="1">
                  <c:v>28</c:v>
                </c:pt>
                <c:pt idx="2">
                  <c:v>28</c:v>
                </c:pt>
                <c:pt idx="3">
                  <c:v>31</c:v>
                </c:pt>
                <c:pt idx="4">
                  <c:v>37</c:v>
                </c:pt>
                <c:pt idx="5">
                  <c:v>42</c:v>
                </c:pt>
                <c:pt idx="6">
                  <c:v>50</c:v>
                </c:pt>
                <c:pt idx="7">
                  <c:v>70</c:v>
                </c:pt>
                <c:pt idx="8">
                  <c:v>60</c:v>
                </c:pt>
                <c:pt idx="9">
                  <c:v>60</c:v>
                </c:pt>
                <c:pt idx="10">
                  <c:v>55</c:v>
                </c:pt>
                <c:pt idx="11">
                  <c:v>60</c:v>
                </c:pt>
                <c:pt idx="12">
                  <c:v>80</c:v>
                </c:pt>
                <c:pt idx="13">
                  <c:v>90</c:v>
                </c:pt>
                <c:pt idx="14">
                  <c:v>85</c:v>
                </c:pt>
                <c:pt idx="15">
                  <c:v>85</c:v>
                </c:pt>
                <c:pt idx="16">
                  <c:v>70</c:v>
                </c:pt>
                <c:pt idx="17">
                  <c:v>60</c:v>
                </c:pt>
                <c:pt idx="18">
                  <c:v>85</c:v>
                </c:pt>
                <c:pt idx="19">
                  <c:v>75</c:v>
                </c:pt>
                <c:pt idx="20">
                  <c:v>75</c:v>
                </c:pt>
                <c:pt idx="21">
                  <c:v>75</c:v>
                </c:pt>
                <c:pt idx="22">
                  <c:v>75</c:v>
                </c:pt>
              </c:numCache>
            </c:numRef>
          </c:val>
          <c:extLst>
            <c:ext xmlns:c16="http://schemas.microsoft.com/office/drawing/2014/chart" uri="{C3380CC4-5D6E-409C-BE32-E72D297353CC}">
              <c16:uniqueId val="{00000001-243F-4484-A12C-D89643F536FF}"/>
            </c:ext>
          </c:extLst>
        </c:ser>
        <c:ser>
          <c:idx val="2"/>
          <c:order val="2"/>
          <c:tx>
            <c:strRef>
              <c:f>Sheet1!$D$1</c:f>
              <c:strCache>
                <c:ptCount val="1"/>
                <c:pt idx="0">
                  <c:v>Power and Cooling</c:v>
                </c:pt>
              </c:strCache>
            </c:strRef>
          </c:tx>
          <c:spPr>
            <a:solidFill>
              <a:schemeClr val="accent3"/>
            </a:solidFill>
            <a:ln>
              <a:noFill/>
            </a:ln>
            <a:effectLst/>
          </c:spPr>
          <c:invertIfNegative val="0"/>
          <c:cat>
            <c:numRef>
              <c:f>Sheet1!$A$2:$A$24</c:f>
              <c:numCache>
                <c:formatCode>General</c:formatCode>
                <c:ptCount val="23"/>
                <c:pt idx="0">
                  <c:v>1996</c:v>
                </c:pt>
                <c:pt idx="2">
                  <c:v>1998</c:v>
                </c:pt>
                <c:pt idx="4">
                  <c:v>2000</c:v>
                </c:pt>
                <c:pt idx="6">
                  <c:v>2002</c:v>
                </c:pt>
                <c:pt idx="8">
                  <c:v>2004</c:v>
                </c:pt>
                <c:pt idx="10">
                  <c:v>2006</c:v>
                </c:pt>
                <c:pt idx="12">
                  <c:v>2008</c:v>
                </c:pt>
                <c:pt idx="14">
                  <c:v>2010</c:v>
                </c:pt>
                <c:pt idx="16">
                  <c:v>2012</c:v>
                </c:pt>
                <c:pt idx="18">
                  <c:v>2014</c:v>
                </c:pt>
                <c:pt idx="20">
                  <c:v>2016</c:v>
                </c:pt>
                <c:pt idx="22">
                  <c:v>2018</c:v>
                </c:pt>
              </c:numCache>
            </c:numRef>
          </c:cat>
          <c:val>
            <c:numRef>
              <c:f>Sheet1!$D$2:$D$24</c:f>
              <c:numCache>
                <c:formatCode>General</c:formatCode>
                <c:ptCount val="23"/>
                <c:pt idx="0">
                  <c:v>8</c:v>
                </c:pt>
                <c:pt idx="1">
                  <c:v>8</c:v>
                </c:pt>
                <c:pt idx="2">
                  <c:v>8</c:v>
                </c:pt>
                <c:pt idx="3">
                  <c:v>9</c:v>
                </c:pt>
                <c:pt idx="4">
                  <c:v>8</c:v>
                </c:pt>
                <c:pt idx="5">
                  <c:v>9</c:v>
                </c:pt>
                <c:pt idx="6">
                  <c:v>9</c:v>
                </c:pt>
                <c:pt idx="7">
                  <c:v>10</c:v>
                </c:pt>
                <c:pt idx="8">
                  <c:v>8</c:v>
                </c:pt>
                <c:pt idx="9">
                  <c:v>8</c:v>
                </c:pt>
                <c:pt idx="10">
                  <c:v>9</c:v>
                </c:pt>
                <c:pt idx="11">
                  <c:v>10</c:v>
                </c:pt>
                <c:pt idx="12">
                  <c:v>15</c:v>
                </c:pt>
                <c:pt idx="13">
                  <c:v>17</c:v>
                </c:pt>
                <c:pt idx="14">
                  <c:v>13</c:v>
                </c:pt>
                <c:pt idx="15">
                  <c:v>12</c:v>
                </c:pt>
                <c:pt idx="16">
                  <c:v>8</c:v>
                </c:pt>
                <c:pt idx="17">
                  <c:v>8</c:v>
                </c:pt>
                <c:pt idx="18">
                  <c:v>9</c:v>
                </c:pt>
                <c:pt idx="19">
                  <c:v>11</c:v>
                </c:pt>
                <c:pt idx="20">
                  <c:v>10</c:v>
                </c:pt>
                <c:pt idx="21">
                  <c:v>10</c:v>
                </c:pt>
                <c:pt idx="22">
                  <c:v>10</c:v>
                </c:pt>
              </c:numCache>
            </c:numRef>
          </c:val>
          <c:extLst>
            <c:ext xmlns:c16="http://schemas.microsoft.com/office/drawing/2014/chart" uri="{C3380CC4-5D6E-409C-BE32-E72D297353CC}">
              <c16:uniqueId val="{00000002-243F-4484-A12C-D89643F536FF}"/>
            </c:ext>
          </c:extLst>
        </c:ser>
        <c:dLbls>
          <c:showLegendKey val="0"/>
          <c:showVal val="0"/>
          <c:showCatName val="0"/>
          <c:showSerName val="0"/>
          <c:showPercent val="0"/>
          <c:showBubbleSize val="0"/>
        </c:dLbls>
        <c:gapWidth val="150"/>
        <c:overlap val="100"/>
        <c:axId val="416783696"/>
        <c:axId val="416784480"/>
      </c:barChart>
      <c:catAx>
        <c:axId val="416783696"/>
        <c:scaling>
          <c:orientation val="minMax"/>
        </c:scaling>
        <c:delete val="0"/>
        <c:axPos val="b"/>
        <c:numFmt formatCode="General" sourceLinked="1"/>
        <c:majorTickMark val="none"/>
        <c:minorTickMark val="out"/>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en-US"/>
          </a:p>
        </c:txPr>
        <c:crossAx val="416784480"/>
        <c:crosses val="autoZero"/>
        <c:auto val="1"/>
        <c:lblAlgn val="ctr"/>
        <c:lblOffset val="100"/>
        <c:noMultiLvlLbl val="0"/>
      </c:catAx>
      <c:valAx>
        <c:axId val="4167844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416783696"/>
        <c:crosses val="autoZero"/>
        <c:crossBetween val="between"/>
        <c:majorUnit val="0.2"/>
      </c:valAx>
      <c:spPr>
        <a:noFill/>
        <a:ln>
          <a:noFill/>
        </a:ln>
        <a:effectLst/>
      </c:spPr>
    </c:plotArea>
    <c:legend>
      <c:legendPos val="b"/>
      <c:layout>
        <c:manualLayout>
          <c:xMode val="edge"/>
          <c:yMode val="edge"/>
          <c:x val="0.21059956635855301"/>
          <c:y val="0.88931181829108297"/>
          <c:w val="0.57880086728289404"/>
          <c:h val="5.2329601075574099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0131984972212E-3"/>
          <c:y val="3.14465408805032E-2"/>
          <c:w val="0.97294060676250504"/>
          <c:h val="0.93710691823899395"/>
        </c:manualLayout>
      </c:layout>
      <c:barChart>
        <c:barDir val="col"/>
        <c:grouping val="stacked"/>
        <c:varyColors val="0"/>
        <c:ser>
          <c:idx val="0"/>
          <c:order val="0"/>
          <c:spPr>
            <a:noFill/>
            <a:ln>
              <a:noFill/>
            </a:ln>
          </c:spPr>
          <c:invertIfNegative val="0"/>
          <c:cat>
            <c:strRef>
              <c:f>Graph!$B$21:$B$27</c:f>
              <c:strCache>
                <c:ptCount val="7"/>
                <c:pt idx="0">
                  <c:v>HP</c:v>
                </c:pt>
                <c:pt idx="1">
                  <c:v>Server HW &amp; Warranty</c:v>
                </c:pt>
                <c:pt idx="2">
                  <c:v>Switching &amp; Cabling</c:v>
                </c:pt>
                <c:pt idx="3">
                  <c:v>Power &amp; Cooling</c:v>
                </c:pt>
                <c:pt idx="4">
                  <c:v>Provisioning &amp; Ongoing Admin</c:v>
                </c:pt>
                <c:pt idx="5">
                  <c:v>Systems Management HDW &amp; SW</c:v>
                </c:pt>
                <c:pt idx="6">
                  <c:v>UCS</c:v>
                </c:pt>
              </c:strCache>
            </c:strRef>
          </c:cat>
          <c:val>
            <c:numRef>
              <c:f>Graph!$C$21:$C$27</c:f>
              <c:numCache>
                <c:formatCode>"$"#,##0_);[Red]\("$"#,##0\)</c:formatCode>
                <c:ptCount val="7"/>
                <c:pt idx="1">
                  <c:v>4791666.6666666605</c:v>
                </c:pt>
                <c:pt idx="2">
                  <c:v>3958333.3333333302</c:v>
                </c:pt>
                <c:pt idx="3">
                  <c:v>3541666.6666666698</c:v>
                </c:pt>
                <c:pt idx="4">
                  <c:v>2708333.3333333302</c:v>
                </c:pt>
                <c:pt idx="5">
                  <c:v>2291666.66666666</c:v>
                </c:pt>
              </c:numCache>
            </c:numRef>
          </c:val>
          <c:extLst>
            <c:ext xmlns:c16="http://schemas.microsoft.com/office/drawing/2014/chart" uri="{C3380CC4-5D6E-409C-BE32-E72D297353CC}">
              <c16:uniqueId val="{00000000-BDA1-474C-8B48-4673ECB17B30}"/>
            </c:ext>
          </c:extLst>
        </c:ser>
        <c:ser>
          <c:idx val="1"/>
          <c:order val="1"/>
          <c:spPr>
            <a:solidFill>
              <a:schemeClr val="accent1"/>
            </a:solidFill>
            <a:ln>
              <a:noFill/>
            </a:ln>
          </c:spPr>
          <c:invertIfNegative val="0"/>
          <c:cat>
            <c:strRef>
              <c:f>Graph!$B$21:$B$27</c:f>
              <c:strCache>
                <c:ptCount val="7"/>
                <c:pt idx="0">
                  <c:v>HP</c:v>
                </c:pt>
                <c:pt idx="1">
                  <c:v>Server HW &amp; Warranty</c:v>
                </c:pt>
                <c:pt idx="2">
                  <c:v>Switching &amp; Cabling</c:v>
                </c:pt>
                <c:pt idx="3">
                  <c:v>Power &amp; Cooling</c:v>
                </c:pt>
                <c:pt idx="4">
                  <c:v>Provisioning &amp; Ongoing Admin</c:v>
                </c:pt>
                <c:pt idx="5">
                  <c:v>Systems Management HDW &amp; SW</c:v>
                </c:pt>
                <c:pt idx="6">
                  <c:v>UCS</c:v>
                </c:pt>
              </c:strCache>
            </c:strRef>
          </c:cat>
          <c:val>
            <c:numRef>
              <c:f>Graph!$D$21:$D$27</c:f>
              <c:numCache>
                <c:formatCode>General</c:formatCode>
                <c:ptCount val="7"/>
                <c:pt idx="0">
                  <c:v>5000000</c:v>
                </c:pt>
                <c:pt idx="1">
                  <c:v>208333.33333333349</c:v>
                </c:pt>
                <c:pt idx="2">
                  <c:v>833333.33333333395</c:v>
                </c:pt>
                <c:pt idx="3">
                  <c:v>416666.66666666692</c:v>
                </c:pt>
                <c:pt idx="4">
                  <c:v>833333.33333333395</c:v>
                </c:pt>
                <c:pt idx="5">
                  <c:v>416666.66666666692</c:v>
                </c:pt>
                <c:pt idx="6" formatCode="&quot;$&quot;#,##0_);[Red]\(&quot;$&quot;#,##0\)">
                  <c:v>2291666.66666666</c:v>
                </c:pt>
              </c:numCache>
            </c:numRef>
          </c:val>
          <c:extLst>
            <c:ext xmlns:c16="http://schemas.microsoft.com/office/drawing/2014/chart" uri="{C3380CC4-5D6E-409C-BE32-E72D297353CC}">
              <c16:uniqueId val="{00000001-BDA1-474C-8B48-4673ECB17B30}"/>
            </c:ext>
          </c:extLst>
        </c:ser>
        <c:ser>
          <c:idx val="2"/>
          <c:order val="2"/>
          <c:spPr>
            <a:noFill/>
            <a:ln>
              <a:noFill/>
            </a:ln>
          </c:spPr>
          <c:invertIfNegative val="0"/>
          <c:cat>
            <c:strRef>
              <c:f>Graph!$B$21:$B$27</c:f>
              <c:strCache>
                <c:ptCount val="7"/>
                <c:pt idx="0">
                  <c:v>HP</c:v>
                </c:pt>
                <c:pt idx="1">
                  <c:v>Server HW &amp; Warranty</c:v>
                </c:pt>
                <c:pt idx="2">
                  <c:v>Switching &amp; Cabling</c:v>
                </c:pt>
                <c:pt idx="3">
                  <c:v>Power &amp; Cooling</c:v>
                </c:pt>
                <c:pt idx="4">
                  <c:v>Provisioning &amp; Ongoing Admin</c:v>
                </c:pt>
                <c:pt idx="5">
                  <c:v>Systems Management HDW &amp; SW</c:v>
                </c:pt>
                <c:pt idx="6">
                  <c:v>UCS</c:v>
                </c:pt>
              </c:strCache>
            </c:strRef>
          </c:cat>
          <c:val>
            <c:numRef>
              <c:f>Graph!$E$21:$E$27</c:f>
              <c:numCache>
                <c:formatCode>#,##0_);[Red]\(#,##0\)</c:formatCode>
                <c:ptCount val="7"/>
                <c:pt idx="0">
                  <c:v>400000</c:v>
                </c:pt>
                <c:pt idx="1">
                  <c:v>400000</c:v>
                </c:pt>
                <c:pt idx="2">
                  <c:v>400000</c:v>
                </c:pt>
                <c:pt idx="3">
                  <c:v>400000</c:v>
                </c:pt>
                <c:pt idx="4">
                  <c:v>400000</c:v>
                </c:pt>
                <c:pt idx="5">
                  <c:v>400000</c:v>
                </c:pt>
                <c:pt idx="6">
                  <c:v>400000</c:v>
                </c:pt>
              </c:numCache>
            </c:numRef>
          </c:val>
          <c:extLst>
            <c:ext xmlns:c16="http://schemas.microsoft.com/office/drawing/2014/chart" uri="{C3380CC4-5D6E-409C-BE32-E72D297353CC}">
              <c16:uniqueId val="{00000002-BDA1-474C-8B48-4673ECB17B30}"/>
            </c:ext>
          </c:extLst>
        </c:ser>
        <c:dLbls>
          <c:showLegendKey val="0"/>
          <c:showVal val="0"/>
          <c:showCatName val="0"/>
          <c:showSerName val="0"/>
          <c:showPercent val="0"/>
          <c:showBubbleSize val="0"/>
        </c:dLbls>
        <c:gapWidth val="150"/>
        <c:overlap val="100"/>
        <c:axId val="417338576"/>
        <c:axId val="417337400"/>
      </c:barChart>
      <c:lineChart>
        <c:grouping val="standard"/>
        <c:varyColors val="0"/>
        <c:ser>
          <c:idx val="3"/>
          <c:order val="3"/>
          <c:spPr>
            <a:ln w="12700">
              <a:solidFill>
                <a:schemeClr val="accent1">
                  <a:lumMod val="75000"/>
                </a:schemeClr>
              </a:solidFill>
              <a:prstDash val="sysDash"/>
            </a:ln>
          </c:spPr>
          <c:marker>
            <c:symbol val="none"/>
          </c:marker>
          <c:cat>
            <c:strRef>
              <c:f>Graph!$B$21:$B$27</c:f>
              <c:strCache>
                <c:ptCount val="7"/>
                <c:pt idx="0">
                  <c:v>HP</c:v>
                </c:pt>
                <c:pt idx="1">
                  <c:v>Server HW &amp; Warranty</c:v>
                </c:pt>
                <c:pt idx="2">
                  <c:v>Switching &amp; Cabling</c:v>
                </c:pt>
                <c:pt idx="3">
                  <c:v>Power &amp; Cooling</c:v>
                </c:pt>
                <c:pt idx="4">
                  <c:v>Provisioning &amp; Ongoing Admin</c:v>
                </c:pt>
                <c:pt idx="5">
                  <c:v>Systems Management HDW &amp; SW</c:v>
                </c:pt>
                <c:pt idx="6">
                  <c:v>UCS</c:v>
                </c:pt>
              </c:strCache>
            </c:strRef>
          </c:cat>
          <c:val>
            <c:numRef>
              <c:f>Graph!$F$21:$F$27</c:f>
              <c:numCache>
                <c:formatCode>"$"#,##0_);[Red]\("$"#,##0\)</c:formatCode>
                <c:ptCount val="7"/>
                <c:pt idx="0">
                  <c:v>5000000</c:v>
                </c:pt>
                <c:pt idx="1">
                  <c:v>5000000</c:v>
                </c:pt>
              </c:numCache>
            </c:numRef>
          </c:val>
          <c:smooth val="0"/>
          <c:extLst>
            <c:ext xmlns:c16="http://schemas.microsoft.com/office/drawing/2014/chart" uri="{C3380CC4-5D6E-409C-BE32-E72D297353CC}">
              <c16:uniqueId val="{00000003-BDA1-474C-8B48-4673ECB17B30}"/>
            </c:ext>
          </c:extLst>
        </c:ser>
        <c:ser>
          <c:idx val="4"/>
          <c:order val="4"/>
          <c:spPr>
            <a:ln w="12700">
              <a:solidFill>
                <a:schemeClr val="accent1">
                  <a:lumMod val="75000"/>
                </a:schemeClr>
              </a:solidFill>
              <a:prstDash val="sysDash"/>
            </a:ln>
          </c:spPr>
          <c:marker>
            <c:symbol val="none"/>
          </c:marker>
          <c:cat>
            <c:strRef>
              <c:f>Graph!$B$21:$B$27</c:f>
              <c:strCache>
                <c:ptCount val="7"/>
                <c:pt idx="0">
                  <c:v>HP</c:v>
                </c:pt>
                <c:pt idx="1">
                  <c:v>Server HW &amp; Warranty</c:v>
                </c:pt>
                <c:pt idx="2">
                  <c:v>Switching &amp; Cabling</c:v>
                </c:pt>
                <c:pt idx="3">
                  <c:v>Power &amp; Cooling</c:v>
                </c:pt>
                <c:pt idx="4">
                  <c:v>Provisioning &amp; Ongoing Admin</c:v>
                </c:pt>
                <c:pt idx="5">
                  <c:v>Systems Management HDW &amp; SW</c:v>
                </c:pt>
                <c:pt idx="6">
                  <c:v>UCS</c:v>
                </c:pt>
              </c:strCache>
            </c:strRef>
          </c:cat>
          <c:val>
            <c:numRef>
              <c:f>Graph!$G$21:$G$27</c:f>
              <c:numCache>
                <c:formatCode>"$"#,##0_);[Red]\("$"#,##0\)</c:formatCode>
                <c:ptCount val="7"/>
                <c:pt idx="1">
                  <c:v>4791666.6666666605</c:v>
                </c:pt>
                <c:pt idx="2">
                  <c:v>4791666.6666666605</c:v>
                </c:pt>
              </c:numCache>
            </c:numRef>
          </c:val>
          <c:smooth val="0"/>
          <c:extLst>
            <c:ext xmlns:c16="http://schemas.microsoft.com/office/drawing/2014/chart" uri="{C3380CC4-5D6E-409C-BE32-E72D297353CC}">
              <c16:uniqueId val="{00000004-BDA1-474C-8B48-4673ECB17B30}"/>
            </c:ext>
          </c:extLst>
        </c:ser>
        <c:ser>
          <c:idx val="5"/>
          <c:order val="5"/>
          <c:spPr>
            <a:ln w="12700">
              <a:solidFill>
                <a:schemeClr val="accent1">
                  <a:lumMod val="75000"/>
                </a:schemeClr>
              </a:solidFill>
              <a:prstDash val="sysDash"/>
            </a:ln>
          </c:spPr>
          <c:marker>
            <c:symbol val="none"/>
          </c:marker>
          <c:cat>
            <c:strRef>
              <c:f>Graph!$B$21:$B$27</c:f>
              <c:strCache>
                <c:ptCount val="7"/>
                <c:pt idx="0">
                  <c:v>HP</c:v>
                </c:pt>
                <c:pt idx="1">
                  <c:v>Server HW &amp; Warranty</c:v>
                </c:pt>
                <c:pt idx="2">
                  <c:v>Switching &amp; Cabling</c:v>
                </c:pt>
                <c:pt idx="3">
                  <c:v>Power &amp; Cooling</c:v>
                </c:pt>
                <c:pt idx="4">
                  <c:v>Provisioning &amp; Ongoing Admin</c:v>
                </c:pt>
                <c:pt idx="5">
                  <c:v>Systems Management HDW &amp; SW</c:v>
                </c:pt>
                <c:pt idx="6">
                  <c:v>UCS</c:v>
                </c:pt>
              </c:strCache>
            </c:strRef>
          </c:cat>
          <c:val>
            <c:numRef>
              <c:f>Graph!$H$21:$H$27</c:f>
              <c:numCache>
                <c:formatCode>General</c:formatCode>
                <c:ptCount val="7"/>
                <c:pt idx="2" formatCode="&quot;$&quot;#,##0_);[Red]\(&quot;$&quot;#,##0\)">
                  <c:v>3958333.3333333302</c:v>
                </c:pt>
                <c:pt idx="3" formatCode="&quot;$&quot;#,##0_);[Red]\(&quot;$&quot;#,##0\)">
                  <c:v>3958333.3333333302</c:v>
                </c:pt>
              </c:numCache>
            </c:numRef>
          </c:val>
          <c:smooth val="0"/>
          <c:extLst>
            <c:ext xmlns:c16="http://schemas.microsoft.com/office/drawing/2014/chart" uri="{C3380CC4-5D6E-409C-BE32-E72D297353CC}">
              <c16:uniqueId val="{00000005-BDA1-474C-8B48-4673ECB17B30}"/>
            </c:ext>
          </c:extLst>
        </c:ser>
        <c:ser>
          <c:idx val="6"/>
          <c:order val="6"/>
          <c:spPr>
            <a:ln w="12700">
              <a:solidFill>
                <a:schemeClr val="accent1">
                  <a:lumMod val="75000"/>
                </a:schemeClr>
              </a:solidFill>
              <a:prstDash val="sysDash"/>
            </a:ln>
          </c:spPr>
          <c:marker>
            <c:symbol val="none"/>
          </c:marker>
          <c:cat>
            <c:strRef>
              <c:f>Graph!$B$21:$B$27</c:f>
              <c:strCache>
                <c:ptCount val="7"/>
                <c:pt idx="0">
                  <c:v>HP</c:v>
                </c:pt>
                <c:pt idx="1">
                  <c:v>Server HW &amp; Warranty</c:v>
                </c:pt>
                <c:pt idx="2">
                  <c:v>Switching &amp; Cabling</c:v>
                </c:pt>
                <c:pt idx="3">
                  <c:v>Power &amp; Cooling</c:v>
                </c:pt>
                <c:pt idx="4">
                  <c:v>Provisioning &amp; Ongoing Admin</c:v>
                </c:pt>
                <c:pt idx="5">
                  <c:v>Systems Management HDW &amp; SW</c:v>
                </c:pt>
                <c:pt idx="6">
                  <c:v>UCS</c:v>
                </c:pt>
              </c:strCache>
            </c:strRef>
          </c:cat>
          <c:val>
            <c:numRef>
              <c:f>Graph!$I$21:$I$27</c:f>
              <c:numCache>
                <c:formatCode>General</c:formatCode>
                <c:ptCount val="7"/>
                <c:pt idx="3" formatCode="&quot;$&quot;#,##0_);[Red]\(&quot;$&quot;#,##0\)">
                  <c:v>3541666.6666666698</c:v>
                </c:pt>
                <c:pt idx="4" formatCode="&quot;$&quot;#,##0_);[Red]\(&quot;$&quot;#,##0\)">
                  <c:v>3541666.6666666698</c:v>
                </c:pt>
              </c:numCache>
            </c:numRef>
          </c:val>
          <c:smooth val="0"/>
          <c:extLst>
            <c:ext xmlns:c16="http://schemas.microsoft.com/office/drawing/2014/chart" uri="{C3380CC4-5D6E-409C-BE32-E72D297353CC}">
              <c16:uniqueId val="{00000006-BDA1-474C-8B48-4673ECB17B30}"/>
            </c:ext>
          </c:extLst>
        </c:ser>
        <c:ser>
          <c:idx val="7"/>
          <c:order val="7"/>
          <c:spPr>
            <a:ln w="12700">
              <a:solidFill>
                <a:schemeClr val="accent1">
                  <a:lumMod val="75000"/>
                </a:schemeClr>
              </a:solidFill>
              <a:prstDash val="sysDash"/>
            </a:ln>
          </c:spPr>
          <c:marker>
            <c:symbol val="none"/>
          </c:marker>
          <c:cat>
            <c:strRef>
              <c:f>Graph!$B$21:$B$27</c:f>
              <c:strCache>
                <c:ptCount val="7"/>
                <c:pt idx="0">
                  <c:v>HP</c:v>
                </c:pt>
                <c:pt idx="1">
                  <c:v>Server HW &amp; Warranty</c:v>
                </c:pt>
                <c:pt idx="2">
                  <c:v>Switching &amp; Cabling</c:v>
                </c:pt>
                <c:pt idx="3">
                  <c:v>Power &amp; Cooling</c:v>
                </c:pt>
                <c:pt idx="4">
                  <c:v>Provisioning &amp; Ongoing Admin</c:v>
                </c:pt>
                <c:pt idx="5">
                  <c:v>Systems Management HDW &amp; SW</c:v>
                </c:pt>
                <c:pt idx="6">
                  <c:v>UCS</c:v>
                </c:pt>
              </c:strCache>
            </c:strRef>
          </c:cat>
          <c:val>
            <c:numRef>
              <c:f>Graph!$J$21:$J$27</c:f>
              <c:numCache>
                <c:formatCode>General</c:formatCode>
                <c:ptCount val="7"/>
                <c:pt idx="4" formatCode="&quot;$&quot;#,##0_);[Red]\(&quot;$&quot;#,##0\)">
                  <c:v>2708333.3333333302</c:v>
                </c:pt>
                <c:pt idx="5" formatCode="&quot;$&quot;#,##0_);[Red]\(&quot;$&quot;#,##0\)">
                  <c:v>2708333.3333333302</c:v>
                </c:pt>
              </c:numCache>
            </c:numRef>
          </c:val>
          <c:smooth val="0"/>
          <c:extLst>
            <c:ext xmlns:c16="http://schemas.microsoft.com/office/drawing/2014/chart" uri="{C3380CC4-5D6E-409C-BE32-E72D297353CC}">
              <c16:uniqueId val="{00000007-BDA1-474C-8B48-4673ECB17B30}"/>
            </c:ext>
          </c:extLst>
        </c:ser>
        <c:ser>
          <c:idx val="8"/>
          <c:order val="8"/>
          <c:spPr>
            <a:ln w="12700">
              <a:solidFill>
                <a:schemeClr val="accent1">
                  <a:lumMod val="75000"/>
                </a:schemeClr>
              </a:solidFill>
              <a:prstDash val="sysDash"/>
            </a:ln>
          </c:spPr>
          <c:marker>
            <c:symbol val="none"/>
          </c:marker>
          <c:cat>
            <c:strRef>
              <c:f>Graph!$B$21:$B$27</c:f>
              <c:strCache>
                <c:ptCount val="7"/>
                <c:pt idx="0">
                  <c:v>HP</c:v>
                </c:pt>
                <c:pt idx="1">
                  <c:v>Server HW &amp; Warranty</c:v>
                </c:pt>
                <c:pt idx="2">
                  <c:v>Switching &amp; Cabling</c:v>
                </c:pt>
                <c:pt idx="3">
                  <c:v>Power &amp; Cooling</c:v>
                </c:pt>
                <c:pt idx="4">
                  <c:v>Provisioning &amp; Ongoing Admin</c:v>
                </c:pt>
                <c:pt idx="5">
                  <c:v>Systems Management HDW &amp; SW</c:v>
                </c:pt>
                <c:pt idx="6">
                  <c:v>UCS</c:v>
                </c:pt>
              </c:strCache>
            </c:strRef>
          </c:cat>
          <c:val>
            <c:numRef>
              <c:f>Graph!$K$21:$K$27</c:f>
              <c:numCache>
                <c:formatCode>General</c:formatCode>
                <c:ptCount val="7"/>
                <c:pt idx="5" formatCode="&quot;$&quot;#,##0_);[Red]\(&quot;$&quot;#,##0\)">
                  <c:v>2291666.66666666</c:v>
                </c:pt>
                <c:pt idx="6" formatCode="&quot;$&quot;#,##0_);[Red]\(&quot;$&quot;#,##0\)">
                  <c:v>2291666.66666666</c:v>
                </c:pt>
              </c:numCache>
            </c:numRef>
          </c:val>
          <c:smooth val="0"/>
          <c:extLst>
            <c:ext xmlns:c16="http://schemas.microsoft.com/office/drawing/2014/chart" uri="{C3380CC4-5D6E-409C-BE32-E72D297353CC}">
              <c16:uniqueId val="{00000008-BDA1-474C-8B48-4673ECB17B30}"/>
            </c:ext>
          </c:extLst>
        </c:ser>
        <c:dLbls>
          <c:showLegendKey val="0"/>
          <c:showVal val="0"/>
          <c:showCatName val="0"/>
          <c:showSerName val="0"/>
          <c:showPercent val="0"/>
          <c:showBubbleSize val="0"/>
        </c:dLbls>
        <c:marker val="1"/>
        <c:smooth val="0"/>
        <c:axId val="417338576"/>
        <c:axId val="417337400"/>
      </c:lineChart>
      <c:catAx>
        <c:axId val="417338576"/>
        <c:scaling>
          <c:orientation val="minMax"/>
        </c:scaling>
        <c:delete val="1"/>
        <c:axPos val="b"/>
        <c:numFmt formatCode="General" sourceLinked="0"/>
        <c:majorTickMark val="out"/>
        <c:minorTickMark val="none"/>
        <c:tickLblPos val="nextTo"/>
        <c:crossAx val="417337400"/>
        <c:crosses val="autoZero"/>
        <c:auto val="1"/>
        <c:lblAlgn val="ctr"/>
        <c:lblOffset val="100"/>
        <c:noMultiLvlLbl val="0"/>
      </c:catAx>
      <c:valAx>
        <c:axId val="417337400"/>
        <c:scaling>
          <c:orientation val="minMax"/>
          <c:max val="5750000"/>
          <c:min val="0"/>
        </c:scaling>
        <c:delete val="1"/>
        <c:axPos val="l"/>
        <c:majorGridlines>
          <c:spPr>
            <a:ln>
              <a:solidFill>
                <a:schemeClr val="bg2">
                  <a:lumMod val="95000"/>
                </a:schemeClr>
              </a:solidFill>
            </a:ln>
          </c:spPr>
        </c:majorGridlines>
        <c:numFmt formatCode="&quot;$&quot;#,##0" sourceLinked="0"/>
        <c:majorTickMark val="out"/>
        <c:minorTickMark val="none"/>
        <c:tickLblPos val="nextTo"/>
        <c:crossAx val="417338576"/>
        <c:crosses val="autoZero"/>
        <c:crossBetween val="between"/>
      </c:valAx>
    </c:plotArea>
    <c:plotVisOnly val="1"/>
    <c:dispBlanksAs val="gap"/>
    <c:showDLblsOverMax val="0"/>
  </c:chart>
  <c:spPr>
    <a:ln>
      <a:noFill/>
    </a:ln>
  </c:spPr>
  <c:txPr>
    <a:bodyPr/>
    <a:lstStyle/>
    <a:p>
      <a:pPr>
        <a:defRPr sz="12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382440997556"/>
          <c:y val="7.3018667488044697E-2"/>
          <c:w val="0.74084054257005005"/>
          <c:h val="0.75767741592643401"/>
        </c:manualLayout>
      </c:layout>
      <c:barChart>
        <c:barDir val="col"/>
        <c:grouping val="stacked"/>
        <c:varyColors val="0"/>
        <c:ser>
          <c:idx val="0"/>
          <c:order val="0"/>
          <c:tx>
            <c:strRef>
              <c:f>'Stack Bar Graph'!$B$1</c:f>
              <c:strCache>
                <c:ptCount val="1"/>
                <c:pt idx="0">
                  <c:v>Standard Storage Fees</c:v>
                </c:pt>
              </c:strCache>
            </c:strRef>
          </c:tx>
          <c:spPr>
            <a:solidFill>
              <a:schemeClr val="accent1"/>
            </a:solidFill>
            <a:ln>
              <a:noFill/>
            </a:ln>
            <a:effectLst/>
          </c:spPr>
          <c:invertIfNegative val="0"/>
          <c:cat>
            <c:strRef>
              <c:f>'Stack Bar Graph'!$A$2:$A$3</c:f>
              <c:strCache>
                <c:ptCount val="2"/>
                <c:pt idx="0">
                  <c:v>UCS S3260</c:v>
                </c:pt>
                <c:pt idx="1">
                  <c:v>Amazon S3</c:v>
                </c:pt>
              </c:strCache>
            </c:strRef>
          </c:cat>
          <c:val>
            <c:numRef>
              <c:f>'Stack Bar Graph'!$B$2:$B$3</c:f>
              <c:numCache>
                <c:formatCode>"$"#,##0_);[Red]\("$"#,##0\)</c:formatCode>
                <c:ptCount val="2"/>
                <c:pt idx="1">
                  <c:v>342466.56</c:v>
                </c:pt>
              </c:numCache>
            </c:numRef>
          </c:val>
          <c:extLst>
            <c:ext xmlns:c16="http://schemas.microsoft.com/office/drawing/2014/chart" uri="{C3380CC4-5D6E-409C-BE32-E72D297353CC}">
              <c16:uniqueId val="{00000000-245D-45D4-A5E4-78C667A76AB6}"/>
            </c:ext>
          </c:extLst>
        </c:ser>
        <c:ser>
          <c:idx val="1"/>
          <c:order val="1"/>
          <c:tx>
            <c:strRef>
              <c:f>'Stack Bar Graph'!$C$1</c:f>
              <c:strCache>
                <c:ptCount val="1"/>
                <c:pt idx="0">
                  <c:v>Support Labor Cost</c:v>
                </c:pt>
              </c:strCache>
            </c:strRef>
          </c:tx>
          <c:spPr>
            <a:solidFill>
              <a:schemeClr val="accent1">
                <a:lumMod val="75000"/>
              </a:schemeClr>
            </a:solidFill>
            <a:ln>
              <a:noFill/>
            </a:ln>
            <a:effectLst/>
          </c:spPr>
          <c:invertIfNegative val="0"/>
          <c:cat>
            <c:strRef>
              <c:f>'Stack Bar Graph'!$A$2:$A$3</c:f>
              <c:strCache>
                <c:ptCount val="2"/>
                <c:pt idx="0">
                  <c:v>UCS S3260</c:v>
                </c:pt>
                <c:pt idx="1">
                  <c:v>Amazon S3</c:v>
                </c:pt>
              </c:strCache>
            </c:strRef>
          </c:cat>
          <c:val>
            <c:numRef>
              <c:f>'Stack Bar Graph'!$C$2:$C$3</c:f>
              <c:numCache>
                <c:formatCode>"$"#,##0_);[Red]\("$"#,##0\)</c:formatCode>
                <c:ptCount val="2"/>
                <c:pt idx="0">
                  <c:v>4167</c:v>
                </c:pt>
                <c:pt idx="1">
                  <c:v>42304</c:v>
                </c:pt>
              </c:numCache>
            </c:numRef>
          </c:val>
          <c:extLst>
            <c:ext xmlns:c16="http://schemas.microsoft.com/office/drawing/2014/chart" uri="{C3380CC4-5D6E-409C-BE32-E72D297353CC}">
              <c16:uniqueId val="{00000001-245D-45D4-A5E4-78C667A76AB6}"/>
            </c:ext>
          </c:extLst>
        </c:ser>
        <c:ser>
          <c:idx val="2"/>
          <c:order val="2"/>
          <c:tx>
            <c:strRef>
              <c:f>'Stack Bar Graph'!$D$1</c:f>
              <c:strCache>
                <c:ptCount val="1"/>
                <c:pt idx="0">
                  <c:v>Network Connection</c:v>
                </c:pt>
              </c:strCache>
            </c:strRef>
          </c:tx>
          <c:spPr>
            <a:solidFill>
              <a:schemeClr val="accent5"/>
            </a:solidFill>
            <a:ln>
              <a:noFill/>
            </a:ln>
            <a:effectLst/>
          </c:spPr>
          <c:invertIfNegative val="0"/>
          <c:dPt>
            <c:idx val="1"/>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1-DB41-444D-A7D8-5546C2B7AB48}"/>
              </c:ext>
            </c:extLst>
          </c:dPt>
          <c:cat>
            <c:strRef>
              <c:f>'Stack Bar Graph'!$A$2:$A$3</c:f>
              <c:strCache>
                <c:ptCount val="2"/>
                <c:pt idx="0">
                  <c:v>UCS S3260</c:v>
                </c:pt>
                <c:pt idx="1">
                  <c:v>Amazon S3</c:v>
                </c:pt>
              </c:strCache>
            </c:strRef>
          </c:cat>
          <c:val>
            <c:numRef>
              <c:f>'Stack Bar Graph'!$D$2:$D$3</c:f>
              <c:numCache>
                <c:formatCode>"$"#,##0_);[Red]\("$"#,##0\)</c:formatCode>
                <c:ptCount val="2"/>
                <c:pt idx="1">
                  <c:v>59130</c:v>
                </c:pt>
              </c:numCache>
            </c:numRef>
          </c:val>
          <c:extLst>
            <c:ext xmlns:c16="http://schemas.microsoft.com/office/drawing/2014/chart" uri="{C3380CC4-5D6E-409C-BE32-E72D297353CC}">
              <c16:uniqueId val="{00000002-245D-45D4-A5E4-78C667A76AB6}"/>
            </c:ext>
          </c:extLst>
        </c:ser>
        <c:ser>
          <c:idx val="3"/>
          <c:order val="3"/>
          <c:tx>
            <c:strRef>
              <c:f>'Stack Bar Graph'!$E$1</c:f>
              <c:strCache>
                <c:ptCount val="1"/>
                <c:pt idx="0">
                  <c:v>Datacenter Overhead</c:v>
                </c:pt>
              </c:strCache>
            </c:strRef>
          </c:tx>
          <c:spPr>
            <a:solidFill>
              <a:schemeClr val="accent2"/>
            </a:solidFill>
            <a:ln>
              <a:noFill/>
            </a:ln>
            <a:effectLst/>
          </c:spPr>
          <c:invertIfNegative val="0"/>
          <c:cat>
            <c:strRef>
              <c:f>'Stack Bar Graph'!$A$2:$A$3</c:f>
              <c:strCache>
                <c:ptCount val="2"/>
                <c:pt idx="0">
                  <c:v>UCS S3260</c:v>
                </c:pt>
                <c:pt idx="1">
                  <c:v>Amazon S3</c:v>
                </c:pt>
              </c:strCache>
            </c:strRef>
          </c:cat>
          <c:val>
            <c:numRef>
              <c:f>'Stack Bar Graph'!$E$2:$E$3</c:f>
              <c:numCache>
                <c:formatCode>General</c:formatCode>
                <c:ptCount val="2"/>
                <c:pt idx="0" formatCode="&quot;$&quot;#,##0_);[Red]\(&quot;$&quot;#,##0\)">
                  <c:v>45000</c:v>
                </c:pt>
              </c:numCache>
            </c:numRef>
          </c:val>
          <c:extLst>
            <c:ext xmlns:c16="http://schemas.microsoft.com/office/drawing/2014/chart" uri="{C3380CC4-5D6E-409C-BE32-E72D297353CC}">
              <c16:uniqueId val="{00000003-245D-45D4-A5E4-78C667A76AB6}"/>
            </c:ext>
          </c:extLst>
        </c:ser>
        <c:ser>
          <c:idx val="4"/>
          <c:order val="4"/>
          <c:tx>
            <c:strRef>
              <c:f>'Stack Bar Graph'!$F$1</c:f>
              <c:strCache>
                <c:ptCount val="1"/>
                <c:pt idx="0">
                  <c:v>Power &amp; Cooling</c:v>
                </c:pt>
              </c:strCache>
            </c:strRef>
          </c:tx>
          <c:spPr>
            <a:solidFill>
              <a:schemeClr val="accent1"/>
            </a:solidFill>
            <a:ln>
              <a:noFill/>
            </a:ln>
            <a:effectLst/>
          </c:spPr>
          <c:invertIfNegative val="0"/>
          <c:cat>
            <c:strRef>
              <c:f>'Stack Bar Graph'!$A$2:$A$3</c:f>
              <c:strCache>
                <c:ptCount val="2"/>
                <c:pt idx="0">
                  <c:v>UCS S3260</c:v>
                </c:pt>
                <c:pt idx="1">
                  <c:v>Amazon S3</c:v>
                </c:pt>
              </c:strCache>
            </c:strRef>
          </c:cat>
          <c:val>
            <c:numRef>
              <c:f>'Stack Bar Graph'!$F$2:$F$3</c:f>
              <c:numCache>
                <c:formatCode>General</c:formatCode>
                <c:ptCount val="2"/>
                <c:pt idx="0" formatCode="&quot;$&quot;#,##0_);[Red]\(&quot;$&quot;#,##0\)">
                  <c:v>6105.3696</c:v>
                </c:pt>
              </c:numCache>
            </c:numRef>
          </c:val>
          <c:extLst>
            <c:ext xmlns:c16="http://schemas.microsoft.com/office/drawing/2014/chart" uri="{C3380CC4-5D6E-409C-BE32-E72D297353CC}">
              <c16:uniqueId val="{00000004-245D-45D4-A5E4-78C667A76AB6}"/>
            </c:ext>
          </c:extLst>
        </c:ser>
        <c:ser>
          <c:idx val="5"/>
          <c:order val="5"/>
          <c:tx>
            <c:strRef>
              <c:f>'Stack Bar Graph'!$G$1</c:f>
              <c:strCache>
                <c:ptCount val="1"/>
                <c:pt idx="0">
                  <c:v>Hardware Capital</c:v>
                </c:pt>
              </c:strCache>
            </c:strRef>
          </c:tx>
          <c:spPr>
            <a:solidFill>
              <a:schemeClr val="accent6"/>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3-DB41-444D-A7D8-5546C2B7AB48}"/>
              </c:ext>
            </c:extLst>
          </c:dPt>
          <c:cat>
            <c:strRef>
              <c:f>'Stack Bar Graph'!$A$2:$A$3</c:f>
              <c:strCache>
                <c:ptCount val="2"/>
                <c:pt idx="0">
                  <c:v>UCS S3260</c:v>
                </c:pt>
                <c:pt idx="1">
                  <c:v>Amazon S3</c:v>
                </c:pt>
              </c:strCache>
            </c:strRef>
          </c:cat>
          <c:val>
            <c:numRef>
              <c:f>'Stack Bar Graph'!$G$2:$G$3</c:f>
              <c:numCache>
                <c:formatCode>General</c:formatCode>
                <c:ptCount val="2"/>
                <c:pt idx="0" formatCode="&quot;$&quot;#,##0_);[Red]\(&quot;$&quot;#,##0\)">
                  <c:v>176358</c:v>
                </c:pt>
              </c:numCache>
            </c:numRef>
          </c:val>
          <c:extLst>
            <c:ext xmlns:c16="http://schemas.microsoft.com/office/drawing/2014/chart" uri="{C3380CC4-5D6E-409C-BE32-E72D297353CC}">
              <c16:uniqueId val="{00000005-245D-45D4-A5E4-78C667A76AB6}"/>
            </c:ext>
          </c:extLst>
        </c:ser>
        <c:ser>
          <c:idx val="6"/>
          <c:order val="6"/>
          <c:tx>
            <c:strRef>
              <c:f>'Stack Bar Graph'!$H$1</c:f>
              <c:strCache>
                <c:ptCount val="1"/>
                <c:pt idx="0">
                  <c:v>Hardware Warranty</c:v>
                </c:pt>
              </c:strCache>
            </c:strRef>
          </c:tx>
          <c:spPr>
            <a:solidFill>
              <a:schemeClr val="accent2"/>
            </a:solidFill>
            <a:ln>
              <a:noFill/>
            </a:ln>
            <a:effectLst/>
          </c:spPr>
          <c:invertIfNegative val="0"/>
          <c:cat>
            <c:strRef>
              <c:f>'Stack Bar Graph'!$A$2:$A$3</c:f>
              <c:strCache>
                <c:ptCount val="2"/>
                <c:pt idx="0">
                  <c:v>UCS S3260</c:v>
                </c:pt>
                <c:pt idx="1">
                  <c:v>Amazon S3</c:v>
                </c:pt>
              </c:strCache>
            </c:strRef>
          </c:cat>
          <c:val>
            <c:numRef>
              <c:f>'Stack Bar Graph'!$H$2:$H$3</c:f>
              <c:numCache>
                <c:formatCode>General</c:formatCode>
                <c:ptCount val="2"/>
                <c:pt idx="0" formatCode="&quot;$&quot;#,##0_);[Red]\(&quot;$&quot;#,##0\)">
                  <c:v>8607.06</c:v>
                </c:pt>
              </c:numCache>
            </c:numRef>
          </c:val>
          <c:extLst>
            <c:ext xmlns:c16="http://schemas.microsoft.com/office/drawing/2014/chart" uri="{C3380CC4-5D6E-409C-BE32-E72D297353CC}">
              <c16:uniqueId val="{00000006-245D-45D4-A5E4-78C667A76AB6}"/>
            </c:ext>
          </c:extLst>
        </c:ser>
        <c:ser>
          <c:idx val="7"/>
          <c:order val="7"/>
          <c:tx>
            <c:strRef>
              <c:f>'Stack Bar Graph'!$I$1</c:f>
              <c:strCache>
                <c:ptCount val="1"/>
                <c:pt idx="0">
                  <c:v>RHEL License</c:v>
                </c:pt>
              </c:strCache>
            </c:strRef>
          </c:tx>
          <c:spPr>
            <a:solidFill>
              <a:schemeClr val="accent2">
                <a:lumMod val="60000"/>
              </a:schemeClr>
            </a:solidFill>
            <a:ln>
              <a:noFill/>
            </a:ln>
            <a:effectLst/>
          </c:spPr>
          <c:invertIfNegative val="0"/>
          <c:cat>
            <c:strRef>
              <c:f>'Stack Bar Graph'!$A$2:$A$3</c:f>
              <c:strCache>
                <c:ptCount val="2"/>
                <c:pt idx="0">
                  <c:v>UCS S3260</c:v>
                </c:pt>
                <c:pt idx="1">
                  <c:v>Amazon S3</c:v>
                </c:pt>
              </c:strCache>
            </c:strRef>
          </c:cat>
          <c:val>
            <c:numRef>
              <c:f>'Stack Bar Graph'!$I$2:$I$3</c:f>
              <c:numCache>
                <c:formatCode>General</c:formatCode>
                <c:ptCount val="2"/>
                <c:pt idx="0" formatCode="&quot;$&quot;#,##0_);[Red]\(&quot;$&quot;#,##0\)">
                  <c:v>1299</c:v>
                </c:pt>
              </c:numCache>
            </c:numRef>
          </c:val>
          <c:extLst>
            <c:ext xmlns:c16="http://schemas.microsoft.com/office/drawing/2014/chart" uri="{C3380CC4-5D6E-409C-BE32-E72D297353CC}">
              <c16:uniqueId val="{00000007-245D-45D4-A5E4-78C667A76AB6}"/>
            </c:ext>
          </c:extLst>
        </c:ser>
        <c:dLbls>
          <c:showLegendKey val="0"/>
          <c:showVal val="0"/>
          <c:showCatName val="0"/>
          <c:showSerName val="0"/>
          <c:showPercent val="0"/>
          <c:showBubbleSize val="0"/>
        </c:dLbls>
        <c:gapWidth val="116"/>
        <c:overlap val="100"/>
        <c:axId val="514390208"/>
        <c:axId val="514390600"/>
      </c:barChart>
      <c:catAx>
        <c:axId val="514390208"/>
        <c:scaling>
          <c:orientation val="minMax"/>
        </c:scaling>
        <c:delete val="1"/>
        <c:axPos val="b"/>
        <c:numFmt formatCode="General" sourceLinked="1"/>
        <c:majorTickMark val="none"/>
        <c:minorTickMark val="none"/>
        <c:tickLblPos val="low"/>
        <c:crossAx val="514390600"/>
        <c:crosses val="autoZero"/>
        <c:auto val="1"/>
        <c:lblAlgn val="ctr"/>
        <c:lblOffset val="100"/>
        <c:noMultiLvlLbl val="0"/>
      </c:catAx>
      <c:valAx>
        <c:axId val="514390600"/>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5143902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'AWS Breakeven Graph'!$A$2</c:f>
              <c:strCache>
                <c:ptCount val="1"/>
                <c:pt idx="0">
                  <c:v>S3260</c:v>
                </c:pt>
              </c:strCache>
            </c:strRef>
          </c:tx>
          <c:spPr>
            <a:ln w="28575" cap="rnd">
              <a:solidFill>
                <a:schemeClr val="tx2"/>
              </a:solidFill>
              <a:round/>
            </a:ln>
            <a:effectLst/>
          </c:spPr>
          <c:marker>
            <c:symbol val="none"/>
          </c:marker>
          <c:cat>
            <c:numRef>
              <c:f>'AWS Breakeven Graph'!$B$1:$AK$1</c:f>
              <c:numCache>
                <c:formatCode>General</c:formatCode>
                <c:ptCount val="3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numCache>
            </c:numRef>
          </c:cat>
          <c:val>
            <c:numRef>
              <c:f>'AWS Breakeven Graph'!$B$2:$AK$2</c:f>
              <c:numCache>
                <c:formatCode>"$"#,##0_);[Red]\("$"#,##0\)</c:formatCode>
                <c:ptCount val="36"/>
                <c:pt idx="0">
                  <c:v>194363.34000054127</c:v>
                </c:pt>
                <c:pt idx="1">
                  <c:v>195898.68360054126</c:v>
                </c:pt>
                <c:pt idx="2">
                  <c:v>197434.02720054128</c:v>
                </c:pt>
                <c:pt idx="3">
                  <c:v>198969.37080054128</c:v>
                </c:pt>
                <c:pt idx="4">
                  <c:v>200504.71440054127</c:v>
                </c:pt>
                <c:pt idx="5">
                  <c:v>202040.05800054126</c:v>
                </c:pt>
                <c:pt idx="6">
                  <c:v>203575.40160054129</c:v>
                </c:pt>
                <c:pt idx="7">
                  <c:v>205110.74520054128</c:v>
                </c:pt>
                <c:pt idx="8">
                  <c:v>206646.08880054127</c:v>
                </c:pt>
                <c:pt idx="9">
                  <c:v>208181.43240054126</c:v>
                </c:pt>
                <c:pt idx="10">
                  <c:v>209716.77600054129</c:v>
                </c:pt>
                <c:pt idx="11">
                  <c:v>211252.11960054128</c:v>
                </c:pt>
                <c:pt idx="12">
                  <c:v>212787.46320054127</c:v>
                </c:pt>
                <c:pt idx="13">
                  <c:v>214322.80680054126</c:v>
                </c:pt>
                <c:pt idx="14">
                  <c:v>215858.15040054129</c:v>
                </c:pt>
                <c:pt idx="15">
                  <c:v>217393.49400054128</c:v>
                </c:pt>
                <c:pt idx="16">
                  <c:v>218928.83760054127</c:v>
                </c:pt>
                <c:pt idx="17">
                  <c:v>220464.18120054126</c:v>
                </c:pt>
                <c:pt idx="18">
                  <c:v>221999.52480054129</c:v>
                </c:pt>
                <c:pt idx="19">
                  <c:v>223534.86840054128</c:v>
                </c:pt>
                <c:pt idx="20">
                  <c:v>225070.21200054127</c:v>
                </c:pt>
                <c:pt idx="21">
                  <c:v>226605.55560054127</c:v>
                </c:pt>
                <c:pt idx="22">
                  <c:v>228140.89920054126</c:v>
                </c:pt>
                <c:pt idx="23">
                  <c:v>229676.24280054128</c:v>
                </c:pt>
                <c:pt idx="24">
                  <c:v>231211.58640054127</c:v>
                </c:pt>
                <c:pt idx="25">
                  <c:v>232746.93000054127</c:v>
                </c:pt>
                <c:pt idx="26">
                  <c:v>234282.27360054129</c:v>
                </c:pt>
                <c:pt idx="27">
                  <c:v>235817.61720054128</c:v>
                </c:pt>
                <c:pt idx="28">
                  <c:v>237352.96080054127</c:v>
                </c:pt>
                <c:pt idx="29">
                  <c:v>238888.30440054127</c:v>
                </c:pt>
                <c:pt idx="30">
                  <c:v>240423.64800054126</c:v>
                </c:pt>
                <c:pt idx="31">
                  <c:v>241958.99160054128</c:v>
                </c:pt>
                <c:pt idx="32">
                  <c:v>243494.33520054127</c:v>
                </c:pt>
                <c:pt idx="33">
                  <c:v>245029.67880054127</c:v>
                </c:pt>
                <c:pt idx="34">
                  <c:v>246565.02240054129</c:v>
                </c:pt>
                <c:pt idx="35">
                  <c:v>248100.36600054128</c:v>
                </c:pt>
              </c:numCache>
            </c:numRef>
          </c:val>
          <c:smooth val="0"/>
          <c:extLst>
            <c:ext xmlns:c16="http://schemas.microsoft.com/office/drawing/2014/chart" uri="{C3380CC4-5D6E-409C-BE32-E72D297353CC}">
              <c16:uniqueId val="{00000000-4708-40AE-A6EA-3DEEE4C8E3A7}"/>
            </c:ext>
          </c:extLst>
        </c:ser>
        <c:ser>
          <c:idx val="1"/>
          <c:order val="1"/>
          <c:tx>
            <c:strRef>
              <c:f>'AWS Breakeven Graph'!$A$3</c:f>
              <c:strCache>
                <c:ptCount val="1"/>
                <c:pt idx="0">
                  <c:v>AWS S3</c:v>
                </c:pt>
              </c:strCache>
            </c:strRef>
          </c:tx>
          <c:spPr>
            <a:ln w="28575" cap="rnd">
              <a:solidFill>
                <a:schemeClr val="accent1"/>
              </a:solidFill>
              <a:round/>
            </a:ln>
            <a:effectLst/>
          </c:spPr>
          <c:marker>
            <c:symbol val="none"/>
          </c:marker>
          <c:cat>
            <c:numRef>
              <c:f>'AWS Breakeven Graph'!$B$1:$AK$1</c:f>
              <c:numCache>
                <c:formatCode>General</c:formatCode>
                <c:ptCount val="3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numCache>
            </c:numRef>
          </c:cat>
          <c:val>
            <c:numRef>
              <c:f>'AWS Breakeven Graph'!$B$3:$AK$3</c:f>
              <c:numCache>
                <c:formatCode>"$"#,##0_);[Red]\("$"#,##0\)</c:formatCode>
                <c:ptCount val="36"/>
                <c:pt idx="0" formatCode="&quot;$&quot;#,##0">
                  <c:v>12330.57</c:v>
                </c:pt>
                <c:pt idx="1">
                  <c:v>24661.14</c:v>
                </c:pt>
                <c:pt idx="2">
                  <c:v>36991.71</c:v>
                </c:pt>
                <c:pt idx="3">
                  <c:v>49322.28</c:v>
                </c:pt>
                <c:pt idx="4">
                  <c:v>61652.85</c:v>
                </c:pt>
                <c:pt idx="5">
                  <c:v>73983.42</c:v>
                </c:pt>
                <c:pt idx="6">
                  <c:v>86313.989999999991</c:v>
                </c:pt>
                <c:pt idx="7">
                  <c:v>98644.56</c:v>
                </c:pt>
                <c:pt idx="8">
                  <c:v>110975.13</c:v>
                </c:pt>
                <c:pt idx="9">
                  <c:v>123305.7</c:v>
                </c:pt>
                <c:pt idx="10">
                  <c:v>135636.26999999999</c:v>
                </c:pt>
                <c:pt idx="11">
                  <c:v>147966.84</c:v>
                </c:pt>
                <c:pt idx="12">
                  <c:v>160297.41</c:v>
                </c:pt>
                <c:pt idx="13">
                  <c:v>172627.97999999998</c:v>
                </c:pt>
                <c:pt idx="14">
                  <c:v>184958.55</c:v>
                </c:pt>
                <c:pt idx="15">
                  <c:v>197289.12</c:v>
                </c:pt>
                <c:pt idx="16">
                  <c:v>209619.69</c:v>
                </c:pt>
                <c:pt idx="17">
                  <c:v>221950.26</c:v>
                </c:pt>
                <c:pt idx="18">
                  <c:v>234280.83</c:v>
                </c:pt>
                <c:pt idx="19">
                  <c:v>246611.4</c:v>
                </c:pt>
                <c:pt idx="20">
                  <c:v>258941.97</c:v>
                </c:pt>
                <c:pt idx="21">
                  <c:v>271272.53999999998</c:v>
                </c:pt>
                <c:pt idx="22">
                  <c:v>283603.11</c:v>
                </c:pt>
                <c:pt idx="23">
                  <c:v>295933.68</c:v>
                </c:pt>
                <c:pt idx="24">
                  <c:v>308264.25</c:v>
                </c:pt>
                <c:pt idx="25">
                  <c:v>320594.82</c:v>
                </c:pt>
                <c:pt idx="26">
                  <c:v>332925.39</c:v>
                </c:pt>
                <c:pt idx="27">
                  <c:v>345255.95999999996</c:v>
                </c:pt>
                <c:pt idx="28">
                  <c:v>357586.52999999997</c:v>
                </c:pt>
                <c:pt idx="29">
                  <c:v>369917.1</c:v>
                </c:pt>
                <c:pt idx="30">
                  <c:v>382247.67</c:v>
                </c:pt>
                <c:pt idx="31">
                  <c:v>394578.24</c:v>
                </c:pt>
                <c:pt idx="32">
                  <c:v>406908.81</c:v>
                </c:pt>
                <c:pt idx="33">
                  <c:v>419239.38</c:v>
                </c:pt>
                <c:pt idx="34">
                  <c:v>431569.95</c:v>
                </c:pt>
                <c:pt idx="35">
                  <c:v>443900.52</c:v>
                </c:pt>
              </c:numCache>
            </c:numRef>
          </c:val>
          <c:smooth val="0"/>
          <c:extLst>
            <c:ext xmlns:c16="http://schemas.microsoft.com/office/drawing/2014/chart" uri="{C3380CC4-5D6E-409C-BE32-E72D297353CC}">
              <c16:uniqueId val="{00000001-4708-40AE-A6EA-3DEEE4C8E3A7}"/>
            </c:ext>
          </c:extLst>
        </c:ser>
        <c:dLbls>
          <c:showLegendKey val="0"/>
          <c:showVal val="0"/>
          <c:showCatName val="0"/>
          <c:showSerName val="0"/>
          <c:showPercent val="0"/>
          <c:showBubbleSize val="0"/>
        </c:dLbls>
        <c:smooth val="0"/>
        <c:axId val="514391384"/>
        <c:axId val="514391776"/>
      </c:lineChart>
      <c:catAx>
        <c:axId val="51439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514391776"/>
        <c:crosses val="autoZero"/>
        <c:auto val="1"/>
        <c:lblAlgn val="ctr"/>
        <c:lblOffset val="100"/>
        <c:noMultiLvlLbl val="0"/>
      </c:catAx>
      <c:valAx>
        <c:axId val="514391776"/>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5143913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Entry>
      <c:legendEntry>
        <c:idx val="1"/>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1"/>
          <c:order val="0"/>
          <c:tx>
            <c:strRef>
              <c:f>'Graph Data'!$E$20</c:f>
              <c:strCache>
                <c:ptCount val="1"/>
                <c:pt idx="0">
                  <c:v>HPE c7000 with OneView</c:v>
                </c:pt>
              </c:strCache>
            </c:strRef>
          </c:tx>
          <c:spPr>
            <a:ln w="15875">
              <a:solidFill>
                <a:schemeClr val="tx2"/>
              </a:solidFill>
            </a:ln>
          </c:spPr>
          <c:marker>
            <c:symbol val="diamond"/>
            <c:size val="5"/>
            <c:spPr>
              <a:solidFill>
                <a:schemeClr val="tx2"/>
              </a:solidFill>
              <a:ln>
                <a:solidFill>
                  <a:schemeClr val="tx2"/>
                </a:solidFill>
              </a:ln>
            </c:spPr>
          </c:marker>
          <c:cat>
            <c:numRef>
              <c:f>'Graph Data'!$F$19:$W$19</c:f>
              <c:numCache>
                <c:formatCode>General</c:formatCode>
                <c:ptCount val="18"/>
                <c:pt idx="0">
                  <c:v>8</c:v>
                </c:pt>
                <c:pt idx="1">
                  <c:v>13</c:v>
                </c:pt>
                <c:pt idx="2">
                  <c:v>15</c:v>
                </c:pt>
                <c:pt idx="3">
                  <c:v>16</c:v>
                </c:pt>
                <c:pt idx="4">
                  <c:v>17</c:v>
                </c:pt>
                <c:pt idx="5">
                  <c:v>24</c:v>
                </c:pt>
                <c:pt idx="6">
                  <c:v>25</c:v>
                </c:pt>
                <c:pt idx="7">
                  <c:v>32</c:v>
                </c:pt>
                <c:pt idx="8">
                  <c:v>37</c:v>
                </c:pt>
                <c:pt idx="9">
                  <c:v>40</c:v>
                </c:pt>
                <c:pt idx="10">
                  <c:v>48</c:v>
                </c:pt>
                <c:pt idx="11">
                  <c:v>49</c:v>
                </c:pt>
                <c:pt idx="12">
                  <c:v>56</c:v>
                </c:pt>
                <c:pt idx="13">
                  <c:v>64</c:v>
                </c:pt>
                <c:pt idx="14">
                  <c:v>72</c:v>
                </c:pt>
                <c:pt idx="15">
                  <c:v>80</c:v>
                </c:pt>
                <c:pt idx="16">
                  <c:v>88</c:v>
                </c:pt>
                <c:pt idx="17">
                  <c:v>96</c:v>
                </c:pt>
              </c:numCache>
            </c:numRef>
          </c:cat>
          <c:val>
            <c:numRef>
              <c:f>'Graph Data'!$F$20:$W$20</c:f>
              <c:numCache>
                <c:formatCode>"$"#,##0_);[Red]\("$"#,##0\)</c:formatCode>
                <c:ptCount val="18"/>
                <c:pt idx="0">
                  <c:v>79028</c:v>
                </c:pt>
                <c:pt idx="1">
                  <c:v>79028</c:v>
                </c:pt>
                <c:pt idx="2">
                  <c:v>79028</c:v>
                </c:pt>
                <c:pt idx="3">
                  <c:v>79028</c:v>
                </c:pt>
                <c:pt idx="4">
                  <c:v>158056</c:v>
                </c:pt>
                <c:pt idx="5">
                  <c:v>158056</c:v>
                </c:pt>
                <c:pt idx="6">
                  <c:v>158056</c:v>
                </c:pt>
                <c:pt idx="7">
                  <c:v>158056</c:v>
                </c:pt>
                <c:pt idx="8">
                  <c:v>237084</c:v>
                </c:pt>
                <c:pt idx="9">
                  <c:v>237084</c:v>
                </c:pt>
                <c:pt idx="10">
                  <c:v>237084</c:v>
                </c:pt>
                <c:pt idx="11">
                  <c:v>316112</c:v>
                </c:pt>
                <c:pt idx="12">
                  <c:v>316112</c:v>
                </c:pt>
                <c:pt idx="13">
                  <c:v>316112</c:v>
                </c:pt>
                <c:pt idx="14">
                  <c:v>395140</c:v>
                </c:pt>
                <c:pt idx="15">
                  <c:v>395140</c:v>
                </c:pt>
                <c:pt idx="16">
                  <c:v>474168</c:v>
                </c:pt>
                <c:pt idx="17">
                  <c:v>474168</c:v>
                </c:pt>
              </c:numCache>
            </c:numRef>
          </c:val>
          <c:smooth val="0"/>
          <c:extLst>
            <c:ext xmlns:c16="http://schemas.microsoft.com/office/drawing/2014/chart" uri="{C3380CC4-5D6E-409C-BE32-E72D297353CC}">
              <c16:uniqueId val="{00000000-58FC-4E21-8808-A3E638F5E5BF}"/>
            </c:ext>
          </c:extLst>
        </c:ser>
        <c:ser>
          <c:idx val="0"/>
          <c:order val="1"/>
          <c:tx>
            <c:strRef>
              <c:f>'Graph Data'!$E$21</c:f>
              <c:strCache>
                <c:ptCount val="1"/>
                <c:pt idx="0">
                  <c:v>HPE Synergy</c:v>
                </c:pt>
              </c:strCache>
            </c:strRef>
          </c:tx>
          <c:spPr>
            <a:ln>
              <a:solidFill>
                <a:schemeClr val="accent5"/>
              </a:solidFill>
            </a:ln>
          </c:spPr>
          <c:marker>
            <c:spPr>
              <a:solidFill>
                <a:schemeClr val="accent5"/>
              </a:solidFill>
              <a:ln>
                <a:solidFill>
                  <a:schemeClr val="accent5"/>
                </a:solidFill>
              </a:ln>
            </c:spPr>
          </c:marker>
          <c:val>
            <c:numRef>
              <c:f>'Graph Data'!$F$21:$W$21</c:f>
              <c:numCache>
                <c:formatCode>"$"#,##0_);[Red]\("$"#,##0\)</c:formatCode>
                <c:ptCount val="18"/>
                <c:pt idx="0">
                  <c:v>42917</c:v>
                </c:pt>
                <c:pt idx="1">
                  <c:v>85834</c:v>
                </c:pt>
                <c:pt idx="2">
                  <c:v>85834</c:v>
                </c:pt>
                <c:pt idx="3">
                  <c:v>85834</c:v>
                </c:pt>
                <c:pt idx="4">
                  <c:v>85834</c:v>
                </c:pt>
                <c:pt idx="5">
                  <c:v>85834</c:v>
                </c:pt>
                <c:pt idx="6">
                  <c:v>118503</c:v>
                </c:pt>
                <c:pt idx="7">
                  <c:v>118503</c:v>
                </c:pt>
                <c:pt idx="8">
                  <c:v>151172</c:v>
                </c:pt>
                <c:pt idx="9">
                  <c:v>151172</c:v>
                </c:pt>
                <c:pt idx="10">
                  <c:v>151172</c:v>
                </c:pt>
                <c:pt idx="11">
                  <c:v>183841</c:v>
                </c:pt>
                <c:pt idx="12">
                  <c:v>183841</c:v>
                </c:pt>
                <c:pt idx="13">
                  <c:v>183841</c:v>
                </c:pt>
                <c:pt idx="14">
                  <c:v>226758</c:v>
                </c:pt>
                <c:pt idx="15">
                  <c:v>226758</c:v>
                </c:pt>
                <c:pt idx="16">
                  <c:v>269675</c:v>
                </c:pt>
                <c:pt idx="17">
                  <c:v>269675</c:v>
                </c:pt>
              </c:numCache>
            </c:numRef>
          </c:val>
          <c:smooth val="0"/>
          <c:extLst>
            <c:ext xmlns:c16="http://schemas.microsoft.com/office/drawing/2014/chart" uri="{C3380CC4-5D6E-409C-BE32-E72D297353CC}">
              <c16:uniqueId val="{00000001-58FC-4E21-8808-A3E638F5E5BF}"/>
            </c:ext>
          </c:extLst>
        </c:ser>
        <c:ser>
          <c:idx val="3"/>
          <c:order val="3"/>
          <c:tx>
            <c:strRef>
              <c:f>'Graph Data'!$E$23</c:f>
              <c:strCache>
                <c:ptCount val="1"/>
                <c:pt idx="0">
                  <c:v>Cisco UCS 5108</c:v>
                </c:pt>
              </c:strCache>
            </c:strRef>
          </c:tx>
          <c:spPr>
            <a:ln w="15875">
              <a:solidFill>
                <a:schemeClr val="accent2"/>
              </a:solidFill>
            </a:ln>
          </c:spPr>
          <c:marker>
            <c:symbol val="triangle"/>
            <c:size val="5"/>
            <c:spPr>
              <a:solidFill>
                <a:schemeClr val="accent2"/>
              </a:solidFill>
              <a:ln>
                <a:solidFill>
                  <a:schemeClr val="accent2"/>
                </a:solidFill>
              </a:ln>
            </c:spPr>
          </c:marker>
          <c:cat>
            <c:numRef>
              <c:f>'Graph Data'!$F$19:$W$19</c:f>
              <c:numCache>
                <c:formatCode>General</c:formatCode>
                <c:ptCount val="18"/>
                <c:pt idx="0">
                  <c:v>8</c:v>
                </c:pt>
                <c:pt idx="1">
                  <c:v>13</c:v>
                </c:pt>
                <c:pt idx="2">
                  <c:v>15</c:v>
                </c:pt>
                <c:pt idx="3">
                  <c:v>16</c:v>
                </c:pt>
                <c:pt idx="4">
                  <c:v>17</c:v>
                </c:pt>
                <c:pt idx="5">
                  <c:v>24</c:v>
                </c:pt>
                <c:pt idx="6">
                  <c:v>25</c:v>
                </c:pt>
                <c:pt idx="7">
                  <c:v>32</c:v>
                </c:pt>
                <c:pt idx="8">
                  <c:v>37</c:v>
                </c:pt>
                <c:pt idx="9">
                  <c:v>40</c:v>
                </c:pt>
                <c:pt idx="10">
                  <c:v>48</c:v>
                </c:pt>
                <c:pt idx="11">
                  <c:v>49</c:v>
                </c:pt>
                <c:pt idx="12">
                  <c:v>56</c:v>
                </c:pt>
                <c:pt idx="13">
                  <c:v>64</c:v>
                </c:pt>
                <c:pt idx="14">
                  <c:v>72</c:v>
                </c:pt>
                <c:pt idx="15">
                  <c:v>80</c:v>
                </c:pt>
                <c:pt idx="16">
                  <c:v>88</c:v>
                </c:pt>
                <c:pt idx="17">
                  <c:v>96</c:v>
                </c:pt>
              </c:numCache>
            </c:numRef>
          </c:cat>
          <c:val>
            <c:numRef>
              <c:f>'Graph Data'!$F$23:$W$23</c:f>
              <c:numCache>
                <c:formatCode>"$"#,##0_);[Red]\("$"#,##0\)</c:formatCode>
                <c:ptCount val="18"/>
                <c:pt idx="0">
                  <c:v>52931.19</c:v>
                </c:pt>
                <c:pt idx="1">
                  <c:v>64057.98</c:v>
                </c:pt>
                <c:pt idx="2">
                  <c:v>64057.98</c:v>
                </c:pt>
                <c:pt idx="3">
                  <c:v>64057.98</c:v>
                </c:pt>
                <c:pt idx="4">
                  <c:v>75184.77</c:v>
                </c:pt>
                <c:pt idx="5">
                  <c:v>75184.77</c:v>
                </c:pt>
                <c:pt idx="6">
                  <c:v>86311.56</c:v>
                </c:pt>
                <c:pt idx="7">
                  <c:v>86311.56</c:v>
                </c:pt>
                <c:pt idx="8">
                  <c:v>97438.35</c:v>
                </c:pt>
                <c:pt idx="9">
                  <c:v>97438.35</c:v>
                </c:pt>
                <c:pt idx="10">
                  <c:v>108565.14000000001</c:v>
                </c:pt>
                <c:pt idx="11">
                  <c:v>125572.81</c:v>
                </c:pt>
                <c:pt idx="12">
                  <c:v>125572.81</c:v>
                </c:pt>
                <c:pt idx="13">
                  <c:v>142580.48000000001</c:v>
                </c:pt>
                <c:pt idx="14">
                  <c:v>159588.15000000002</c:v>
                </c:pt>
                <c:pt idx="15">
                  <c:v>176595.82</c:v>
                </c:pt>
                <c:pt idx="16">
                  <c:v>193603.49</c:v>
                </c:pt>
                <c:pt idx="17">
                  <c:v>210611.16</c:v>
                </c:pt>
              </c:numCache>
            </c:numRef>
          </c:val>
          <c:smooth val="0"/>
          <c:extLst>
            <c:ext xmlns:c16="http://schemas.microsoft.com/office/drawing/2014/chart" uri="{C3380CC4-5D6E-409C-BE32-E72D297353CC}">
              <c16:uniqueId val="{00000002-58FC-4E21-8808-A3E638F5E5BF}"/>
            </c:ext>
          </c:extLst>
        </c:ser>
        <c:dLbls>
          <c:showLegendKey val="0"/>
          <c:showVal val="0"/>
          <c:showCatName val="0"/>
          <c:showSerName val="0"/>
          <c:showPercent val="0"/>
          <c:showBubbleSize val="0"/>
        </c:dLbls>
        <c:marker val="1"/>
        <c:smooth val="0"/>
        <c:axId val="518522008"/>
        <c:axId val="518522400"/>
        <c:extLst>
          <c:ext xmlns:c15="http://schemas.microsoft.com/office/drawing/2012/chart" uri="{02D57815-91ED-43cb-92C2-25804820EDAC}">
            <c15:filteredLineSeries>
              <c15:ser>
                <c:idx val="2"/>
                <c:order val="2"/>
                <c:tx>
                  <c:strRef>
                    <c:extLst>
                      <c:ext uri="{02D57815-91ED-43cb-92C2-25804820EDAC}">
                        <c15:formulaRef>
                          <c15:sqref>'Graph Data'!$E$22</c15:sqref>
                        </c15:formulaRef>
                      </c:ext>
                    </c:extLst>
                    <c:strCache>
                      <c:ptCount val="1"/>
                      <c:pt idx="0">
                        <c:v>Lenovo Flex System</c:v>
                      </c:pt>
                    </c:strCache>
                  </c:strRef>
                </c:tx>
                <c:spPr>
                  <a:ln w="15875">
                    <a:solidFill>
                      <a:srgbClr val="FE4E1E"/>
                    </a:solidFill>
                  </a:ln>
                </c:spPr>
                <c:marker>
                  <c:symbol val="square"/>
                  <c:size val="5"/>
                  <c:spPr>
                    <a:solidFill>
                      <a:srgbClr val="FE4E1E"/>
                    </a:solidFill>
                    <a:ln>
                      <a:solidFill>
                        <a:srgbClr val="FE4E1E"/>
                      </a:solidFill>
                    </a:ln>
                  </c:spPr>
                </c:marker>
                <c:cat>
                  <c:numRef>
                    <c:extLst>
                      <c:ext uri="{02D57815-91ED-43cb-92C2-25804820EDAC}">
                        <c15:formulaRef>
                          <c15:sqref>'Graph Data'!$F$19:$W$19</c15:sqref>
                        </c15:formulaRef>
                      </c:ext>
                    </c:extLst>
                    <c:numCache>
                      <c:formatCode>General</c:formatCode>
                      <c:ptCount val="18"/>
                      <c:pt idx="0">
                        <c:v>8</c:v>
                      </c:pt>
                      <c:pt idx="1">
                        <c:v>13</c:v>
                      </c:pt>
                      <c:pt idx="2">
                        <c:v>15</c:v>
                      </c:pt>
                      <c:pt idx="3">
                        <c:v>16</c:v>
                      </c:pt>
                      <c:pt idx="4">
                        <c:v>17</c:v>
                      </c:pt>
                      <c:pt idx="5">
                        <c:v>24</c:v>
                      </c:pt>
                      <c:pt idx="6">
                        <c:v>25</c:v>
                      </c:pt>
                      <c:pt idx="7">
                        <c:v>32</c:v>
                      </c:pt>
                      <c:pt idx="8">
                        <c:v>37</c:v>
                      </c:pt>
                      <c:pt idx="9">
                        <c:v>40</c:v>
                      </c:pt>
                      <c:pt idx="10">
                        <c:v>48</c:v>
                      </c:pt>
                      <c:pt idx="11">
                        <c:v>49</c:v>
                      </c:pt>
                      <c:pt idx="12">
                        <c:v>56</c:v>
                      </c:pt>
                      <c:pt idx="13">
                        <c:v>64</c:v>
                      </c:pt>
                      <c:pt idx="14">
                        <c:v>72</c:v>
                      </c:pt>
                      <c:pt idx="15">
                        <c:v>80</c:v>
                      </c:pt>
                      <c:pt idx="16">
                        <c:v>88</c:v>
                      </c:pt>
                      <c:pt idx="17">
                        <c:v>96</c:v>
                      </c:pt>
                    </c:numCache>
                  </c:numRef>
                </c:cat>
                <c:val>
                  <c:numRef>
                    <c:extLst>
                      <c:ext uri="{02D57815-91ED-43cb-92C2-25804820EDAC}">
                        <c15:formulaRef>
                          <c15:sqref>'Graph Data'!$F$22:$W$22</c15:sqref>
                        </c15:formulaRef>
                      </c:ext>
                    </c:extLst>
                    <c:numCache>
                      <c:formatCode>"$"#,##0_);[Red]\("$"#,##0\)</c:formatCode>
                      <c:ptCount val="18"/>
                      <c:pt idx="0">
                        <c:v>69390</c:v>
                      </c:pt>
                      <c:pt idx="1">
                        <c:v>69390</c:v>
                      </c:pt>
                      <c:pt idx="2">
                        <c:v>138780</c:v>
                      </c:pt>
                      <c:pt idx="3">
                        <c:v>138780</c:v>
                      </c:pt>
                      <c:pt idx="4">
                        <c:v>138780</c:v>
                      </c:pt>
                      <c:pt idx="5">
                        <c:v>138780</c:v>
                      </c:pt>
                      <c:pt idx="6">
                        <c:v>138780</c:v>
                      </c:pt>
                      <c:pt idx="7">
                        <c:v>208170</c:v>
                      </c:pt>
                      <c:pt idx="8">
                        <c:v>208170</c:v>
                      </c:pt>
                      <c:pt idx="9">
                        <c:v>208170</c:v>
                      </c:pt>
                      <c:pt idx="10">
                        <c:v>277560</c:v>
                      </c:pt>
                      <c:pt idx="11">
                        <c:v>277560</c:v>
                      </c:pt>
                      <c:pt idx="12">
                        <c:v>277560</c:v>
                      </c:pt>
                      <c:pt idx="13">
                        <c:v>346950</c:v>
                      </c:pt>
                      <c:pt idx="14">
                        <c:v>416340</c:v>
                      </c:pt>
                      <c:pt idx="15">
                        <c:v>416340</c:v>
                      </c:pt>
                      <c:pt idx="16">
                        <c:v>485730</c:v>
                      </c:pt>
                      <c:pt idx="17">
                        <c:v>485730</c:v>
                      </c:pt>
                    </c:numCache>
                  </c:numRef>
                </c:val>
                <c:smooth val="0"/>
                <c:extLst>
                  <c:ext xmlns:c16="http://schemas.microsoft.com/office/drawing/2014/chart" uri="{C3380CC4-5D6E-409C-BE32-E72D297353CC}">
                    <c16:uniqueId val="{00000003-58FC-4E21-8808-A3E638F5E5BF}"/>
                  </c:ext>
                </c:extLst>
              </c15:ser>
            </c15:filteredLineSeries>
          </c:ext>
        </c:extLst>
      </c:lineChart>
      <c:catAx>
        <c:axId val="518522008"/>
        <c:scaling>
          <c:orientation val="minMax"/>
        </c:scaling>
        <c:delete val="0"/>
        <c:axPos val="b"/>
        <c:numFmt formatCode="General" sourceLinked="1"/>
        <c:majorTickMark val="out"/>
        <c:minorTickMark val="none"/>
        <c:tickLblPos val="nextTo"/>
        <c:crossAx val="518522400"/>
        <c:crosses val="autoZero"/>
        <c:auto val="1"/>
        <c:lblAlgn val="ctr"/>
        <c:lblOffset val="100"/>
        <c:noMultiLvlLbl val="0"/>
      </c:catAx>
      <c:valAx>
        <c:axId val="518522400"/>
        <c:scaling>
          <c:orientation val="minMax"/>
          <c:max val="500000"/>
        </c:scaling>
        <c:delete val="0"/>
        <c:axPos val="l"/>
        <c:majorGridlines/>
        <c:numFmt formatCode="&quot;$&quot;#,##0_);[Red]\(&quot;$&quot;#,##0\)" sourceLinked="1"/>
        <c:majorTickMark val="out"/>
        <c:minorTickMark val="none"/>
        <c:tickLblPos val="nextTo"/>
        <c:crossAx val="518522008"/>
        <c:crosses val="autoZero"/>
        <c:crossBetween val="between"/>
        <c:majorUnit val="50000"/>
      </c:valAx>
    </c:plotArea>
    <c:legend>
      <c:legendPos val="r"/>
      <c:overlay val="0"/>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spPr>
            <a:noFill/>
            <a:ln>
              <a:noFill/>
            </a:ln>
          </c:spPr>
          <c:invertIfNegative val="0"/>
          <c:cat>
            <c:strRef>
              <c:f>Graph!$B$21:$B$27</c:f>
              <c:strCache>
                <c:ptCount val="7"/>
                <c:pt idx="0">
                  <c:v>HP</c:v>
                </c:pt>
                <c:pt idx="1">
                  <c:v>Server HW &amp; Warranty</c:v>
                </c:pt>
                <c:pt idx="2">
                  <c:v>Switching &amp; Cabling</c:v>
                </c:pt>
                <c:pt idx="3">
                  <c:v>Power &amp; Cooling</c:v>
                </c:pt>
                <c:pt idx="4">
                  <c:v>Provisioning &amp; Ongoing Admin</c:v>
                </c:pt>
                <c:pt idx="5">
                  <c:v>Systems Management</c:v>
                </c:pt>
                <c:pt idx="6">
                  <c:v>UCS</c:v>
                </c:pt>
              </c:strCache>
            </c:strRef>
          </c:cat>
          <c:val>
            <c:numRef>
              <c:f>Graph!$C$21:$C$27</c:f>
              <c:numCache>
                <c:formatCode>"$"#,##0_);[Red]\("$"#,##0\)</c:formatCode>
                <c:ptCount val="7"/>
                <c:pt idx="1">
                  <c:v>3911475.6840000004</c:v>
                </c:pt>
                <c:pt idx="2">
                  <c:v>3664421.6840000004</c:v>
                </c:pt>
                <c:pt idx="3">
                  <c:v>3637263.0400000005</c:v>
                </c:pt>
                <c:pt idx="4">
                  <c:v>3380825.0400000005</c:v>
                </c:pt>
                <c:pt idx="5">
                  <c:v>3304121.0400000005</c:v>
                </c:pt>
              </c:numCache>
            </c:numRef>
          </c:val>
          <c:extLst>
            <c:ext xmlns:c16="http://schemas.microsoft.com/office/drawing/2014/chart" uri="{C3380CC4-5D6E-409C-BE32-E72D297353CC}">
              <c16:uniqueId val="{00000000-FAF7-4CB3-B497-48DB8677F388}"/>
            </c:ext>
          </c:extLst>
        </c:ser>
        <c:ser>
          <c:idx val="1"/>
          <c:order val="1"/>
          <c:spPr>
            <a:solidFill>
              <a:schemeClr val="accent1"/>
            </a:solidFill>
            <a:ln>
              <a:solidFill>
                <a:schemeClr val="tx1"/>
              </a:solidFill>
            </a:ln>
          </c:spPr>
          <c:invertIfNegative val="0"/>
          <c:cat>
            <c:strRef>
              <c:f>Graph!$B$21:$B$27</c:f>
              <c:strCache>
                <c:ptCount val="7"/>
                <c:pt idx="0">
                  <c:v>HP</c:v>
                </c:pt>
                <c:pt idx="1">
                  <c:v>Server HW &amp; Warranty</c:v>
                </c:pt>
                <c:pt idx="2">
                  <c:v>Switching &amp; Cabling</c:v>
                </c:pt>
                <c:pt idx="3">
                  <c:v>Power &amp; Cooling</c:v>
                </c:pt>
                <c:pt idx="4">
                  <c:v>Provisioning &amp; Ongoing Admin</c:v>
                </c:pt>
                <c:pt idx="5">
                  <c:v>Systems Management</c:v>
                </c:pt>
                <c:pt idx="6">
                  <c:v>UCS</c:v>
                </c:pt>
              </c:strCache>
            </c:strRef>
          </c:cat>
          <c:val>
            <c:numRef>
              <c:f>Graph!$D$21:$D$27</c:f>
              <c:numCache>
                <c:formatCode>"$"#,##0_);[Red]\("$"#,##0\)</c:formatCode>
                <c:ptCount val="7"/>
                <c:pt idx="0">
                  <c:v>5182021.6840000004</c:v>
                </c:pt>
                <c:pt idx="1">
                  <c:v>1270546</c:v>
                </c:pt>
                <c:pt idx="2">
                  <c:v>247054</c:v>
                </c:pt>
                <c:pt idx="3">
                  <c:v>27158.644</c:v>
                </c:pt>
                <c:pt idx="4">
                  <c:v>256438</c:v>
                </c:pt>
                <c:pt idx="5">
                  <c:v>76704</c:v>
                </c:pt>
                <c:pt idx="6">
                  <c:v>3310356</c:v>
                </c:pt>
              </c:numCache>
            </c:numRef>
          </c:val>
          <c:extLst>
            <c:ext xmlns:c16="http://schemas.microsoft.com/office/drawing/2014/chart" uri="{C3380CC4-5D6E-409C-BE32-E72D297353CC}">
              <c16:uniqueId val="{00000001-FAF7-4CB3-B497-48DB8677F388}"/>
            </c:ext>
          </c:extLst>
        </c:ser>
        <c:ser>
          <c:idx val="2"/>
          <c:order val="2"/>
          <c:spPr>
            <a:noFill/>
            <a:ln>
              <a:noFill/>
            </a:ln>
          </c:spPr>
          <c:invertIfNegative val="0"/>
          <c:dLbls>
            <c:dLbl>
              <c:idx val="0"/>
              <c:layout>
                <c:manualLayout>
                  <c:x val="-1.5091491274622599E-3"/>
                  <c:y val="-2.3838513778160417E-2"/>
                </c:manualLayout>
              </c:layout>
              <c:tx>
                <c:strRef>
                  <c:f>Graph!$D$21</c:f>
                  <c:strCache>
                    <c:ptCount val="1"/>
                    <c:pt idx="0">
                      <c:v>$5,182,022 </c:v>
                    </c:pt>
                  </c:strCache>
                </c:strRef>
              </c:tx>
              <c:spPr/>
              <c:txPr>
                <a:bodyPr/>
                <a:lstStyle/>
                <a:p>
                  <a:pPr>
                    <a:defRPr>
                      <a:solidFill>
                        <a:schemeClr val="tx1"/>
                      </a:solidFill>
                    </a:defRPr>
                  </a:pPr>
                  <a:endParaRPr lang="en-US"/>
                </a:p>
              </c:txPr>
              <c:showLegendKey val="0"/>
              <c:showVal val="1"/>
              <c:showCatName val="0"/>
              <c:showSerName val="0"/>
              <c:showPercent val="0"/>
              <c:showBubbleSize val="0"/>
              <c:extLst>
                <c:ext xmlns:c15="http://schemas.microsoft.com/office/drawing/2012/chart" uri="{CE6537A1-D6FC-4f65-9D91-7224C49458BB}">
                  <c15:dlblFieldTable>
                    <c15:dlblFTEntry>
                      <c15:txfldGUID>{85659A84-4A72-435D-939A-56FD35EC8AA9}</c15:txfldGUID>
                      <c15:f>Graph!$D$21</c15:f>
                      <c15:dlblFieldTableCache>
                        <c:ptCount val="1"/>
                        <c:pt idx="0">
                          <c:v>$5,182,022 </c:v>
                        </c:pt>
                      </c15:dlblFieldTableCache>
                    </c15:dlblFTEntry>
                  </c15:dlblFieldTable>
                  <c15:showDataLabelsRange val="0"/>
                </c:ext>
                <c:ext xmlns:c16="http://schemas.microsoft.com/office/drawing/2014/chart" uri="{C3380CC4-5D6E-409C-BE32-E72D297353CC}">
                  <c16:uniqueId val="{00000000-ABEB-4981-9844-7D2978AF7B94}"/>
                </c:ext>
              </c:extLst>
            </c:dLbl>
            <c:dLbl>
              <c:idx val="1"/>
              <c:layout>
                <c:manualLayout>
                  <c:x val="0"/>
                  <c:y val="-7.9461712593868056E-3"/>
                </c:manualLayout>
              </c:layout>
              <c:tx>
                <c:strRef>
                  <c:f>Graph!$N$22</c:f>
                  <c:strCache>
                    <c:ptCount val="1"/>
                    <c:pt idx="0">
                      <c:v>$1,270,546 </c:v>
                    </c:pt>
                  </c:strCache>
                </c:strRef>
              </c:tx>
              <c:showLegendKey val="0"/>
              <c:showVal val="1"/>
              <c:showCatName val="0"/>
              <c:showSerName val="0"/>
              <c:showPercent val="0"/>
              <c:showBubbleSize val="0"/>
              <c:extLst>
                <c:ext xmlns:c15="http://schemas.microsoft.com/office/drawing/2012/chart" uri="{CE6537A1-D6FC-4f65-9D91-7224C49458BB}">
                  <c15:dlblFieldTable>
                    <c15:dlblFTEntry>
                      <c15:txfldGUID>{1CC4C201-2A5C-4E27-8999-3657F3664B8B}</c15:txfldGUID>
                      <c15:f>Graph!$N$22</c15:f>
                      <c15:dlblFieldTableCache>
                        <c:ptCount val="1"/>
                        <c:pt idx="0">
                          <c:v>$1,270,546 </c:v>
                        </c:pt>
                      </c15:dlblFieldTableCache>
                    </c15:dlblFTEntry>
                  </c15:dlblFieldTable>
                  <c15:showDataLabelsRange val="0"/>
                </c:ext>
                <c:ext xmlns:c16="http://schemas.microsoft.com/office/drawing/2014/chart" uri="{C3380CC4-5D6E-409C-BE32-E72D297353CC}">
                  <c16:uniqueId val="{00000003-FAF7-4CB3-B497-48DB8677F388}"/>
                </c:ext>
              </c:extLst>
            </c:dLbl>
            <c:dLbl>
              <c:idx val="2"/>
              <c:layout>
                <c:manualLayout>
                  <c:x val="-5.5334828774285629E-17"/>
                  <c:y val="-2.781159940785382E-2"/>
                </c:manualLayout>
              </c:layout>
              <c:tx>
                <c:strRef>
                  <c:f>Graph!$N$23</c:f>
                  <c:strCache>
                    <c:ptCount val="1"/>
                    <c:pt idx="0">
                      <c:v>$247,054 </c:v>
                    </c:pt>
                  </c:strCache>
                </c:strRef>
              </c:tx>
              <c:showLegendKey val="0"/>
              <c:showVal val="1"/>
              <c:showCatName val="0"/>
              <c:showSerName val="0"/>
              <c:showPercent val="0"/>
              <c:showBubbleSize val="0"/>
              <c:extLst>
                <c:ext xmlns:c15="http://schemas.microsoft.com/office/drawing/2012/chart" uri="{CE6537A1-D6FC-4f65-9D91-7224C49458BB}">
                  <c15:dlblFieldTable>
                    <c15:dlblFTEntry>
                      <c15:txfldGUID>{DB925442-8BDE-4165-BC54-6C1F0EF4DDC1}</c15:txfldGUID>
                      <c15:f>Graph!$N$23</c15:f>
                      <c15:dlblFieldTableCache>
                        <c:ptCount val="1"/>
                        <c:pt idx="0">
                          <c:v>$247,054 </c:v>
                        </c:pt>
                      </c15:dlblFieldTableCache>
                    </c15:dlblFTEntry>
                  </c15:dlblFieldTable>
                  <c15:showDataLabelsRange val="0"/>
                </c:ext>
                <c:ext xmlns:c16="http://schemas.microsoft.com/office/drawing/2014/chart" uri="{C3380CC4-5D6E-409C-BE32-E72D297353CC}">
                  <c16:uniqueId val="{00000004-FAF7-4CB3-B497-48DB8677F388}"/>
                </c:ext>
              </c:extLst>
            </c:dLbl>
            <c:dLbl>
              <c:idx val="3"/>
              <c:layout>
                <c:manualLayout>
                  <c:x val="-1.1066965754857126E-16"/>
                  <c:y val="-4.8679997046777293E-2"/>
                </c:manualLayout>
              </c:layout>
              <c:tx>
                <c:strRef>
                  <c:f>Graph!$N$24</c:f>
                  <c:strCache>
                    <c:ptCount val="1"/>
                    <c:pt idx="0">
                      <c:v>$27,159 </c:v>
                    </c:pt>
                  </c:strCache>
                </c:strRef>
              </c:tx>
              <c:showLegendKey val="0"/>
              <c:showVal val="1"/>
              <c:showCatName val="0"/>
              <c:showSerName val="0"/>
              <c:showPercent val="0"/>
              <c:showBubbleSize val="0"/>
              <c:extLst>
                <c:ext xmlns:c15="http://schemas.microsoft.com/office/drawing/2012/chart" uri="{CE6537A1-D6FC-4f65-9D91-7224C49458BB}">
                  <c15:dlblFieldTable>
                    <c15:dlblFTEntry>
                      <c15:txfldGUID>{73D28490-F8DE-4A71-914C-BD752C8539D5}</c15:txfldGUID>
                      <c15:f>Graph!$N$24</c15:f>
                      <c15:dlblFieldTableCache>
                        <c:ptCount val="1"/>
                        <c:pt idx="0">
                          <c:v>$27,159 </c:v>
                        </c:pt>
                      </c15:dlblFieldTableCache>
                    </c15:dlblFTEntry>
                  </c15:dlblFieldTable>
                  <c15:showDataLabelsRange val="0"/>
                </c:ext>
                <c:ext xmlns:c16="http://schemas.microsoft.com/office/drawing/2014/chart" uri="{C3380CC4-5D6E-409C-BE32-E72D297353CC}">
                  <c16:uniqueId val="{00000005-FAF7-4CB3-B497-48DB8677F388}"/>
                </c:ext>
              </c:extLst>
            </c:dLbl>
            <c:dLbl>
              <c:idx val="4"/>
              <c:layout>
                <c:manualLayout>
                  <c:x val="1.5091491274621493E-3"/>
                  <c:y val="-6.4611131897684077E-3"/>
                </c:manualLayout>
              </c:layout>
              <c:tx>
                <c:strRef>
                  <c:f>Graph!$N$25</c:f>
                  <c:strCache>
                    <c:ptCount val="1"/>
                    <c:pt idx="0">
                      <c:v>$256,438 </c:v>
                    </c:pt>
                  </c:strCache>
                </c:strRef>
              </c:tx>
              <c:showLegendKey val="0"/>
              <c:showVal val="1"/>
              <c:showCatName val="0"/>
              <c:showSerName val="0"/>
              <c:showPercent val="0"/>
              <c:showBubbleSize val="0"/>
              <c:extLst>
                <c:ext xmlns:c15="http://schemas.microsoft.com/office/drawing/2012/chart" uri="{CE6537A1-D6FC-4f65-9D91-7224C49458BB}">
                  <c15:dlblFieldTable>
                    <c15:dlblFTEntry>
                      <c15:txfldGUID>{730C2DF0-BC95-4F64-8730-EDF81DF33AA0}</c15:txfldGUID>
                      <c15:f>Graph!$N$25</c15:f>
                      <c15:dlblFieldTableCache>
                        <c:ptCount val="1"/>
                        <c:pt idx="0">
                          <c:v>$256,438 </c:v>
                        </c:pt>
                      </c15:dlblFieldTableCache>
                    </c15:dlblFTEntry>
                  </c15:dlblFieldTable>
                  <c15:showDataLabelsRange val="0"/>
                </c:ext>
                <c:ext xmlns:c16="http://schemas.microsoft.com/office/drawing/2014/chart" uri="{C3380CC4-5D6E-409C-BE32-E72D297353CC}">
                  <c16:uniqueId val="{00000006-FAF7-4CB3-B497-48DB8677F388}"/>
                </c:ext>
              </c:extLst>
            </c:dLbl>
            <c:dLbl>
              <c:idx val="5"/>
              <c:layout>
                <c:manualLayout>
                  <c:x val="1.5091491274622599E-3"/>
                  <c:y val="-1.292222637953667E-2"/>
                </c:manualLayout>
              </c:layout>
              <c:tx>
                <c:strRef>
                  <c:f>Graph!$N$26</c:f>
                  <c:strCache>
                    <c:ptCount val="1"/>
                    <c:pt idx="0">
                      <c:v>$76,704 </c:v>
                    </c:pt>
                  </c:strCache>
                </c:strRef>
              </c:tx>
              <c:showLegendKey val="0"/>
              <c:showVal val="1"/>
              <c:showCatName val="0"/>
              <c:showSerName val="0"/>
              <c:showPercent val="0"/>
              <c:showBubbleSize val="0"/>
              <c:extLst>
                <c:ext xmlns:c15="http://schemas.microsoft.com/office/drawing/2012/chart" uri="{CE6537A1-D6FC-4f65-9D91-7224C49458BB}">
                  <c15:dlblFieldTable>
                    <c15:dlblFTEntry>
                      <c15:txfldGUID>{EE3FFD64-5C65-4664-BA1E-C68DDEC4DDD6}</c15:txfldGUID>
                      <c15:f>Graph!$N$26</c15:f>
                      <c15:dlblFieldTableCache>
                        <c:ptCount val="1"/>
                        <c:pt idx="0">
                          <c:v>$76,704 </c:v>
                        </c:pt>
                      </c15:dlblFieldTableCache>
                    </c15:dlblFTEntry>
                  </c15:dlblFieldTable>
                  <c15:showDataLabelsRange val="0"/>
                </c:ext>
                <c:ext xmlns:c16="http://schemas.microsoft.com/office/drawing/2014/chart" uri="{C3380CC4-5D6E-409C-BE32-E72D297353CC}">
                  <c16:uniqueId val="{00000007-FAF7-4CB3-B497-48DB8677F388}"/>
                </c:ext>
              </c:extLst>
            </c:dLbl>
            <c:dLbl>
              <c:idx val="6"/>
              <c:layout>
                <c:manualLayout>
                  <c:x val="0"/>
                  <c:y val="-1.1919256889080208E-2"/>
                </c:manualLayout>
              </c:layout>
              <c:tx>
                <c:strRef>
                  <c:f>Graph!$D$27</c:f>
                  <c:strCache>
                    <c:ptCount val="1"/>
                    <c:pt idx="0">
                      <c:v>$3,310,356 </c:v>
                    </c:pt>
                  </c:strCache>
                </c:strRef>
              </c:tx>
              <c:spPr/>
              <c:txPr>
                <a:bodyPr/>
                <a:lstStyle/>
                <a:p>
                  <a:pPr>
                    <a:defRPr>
                      <a:solidFill>
                        <a:schemeClr val="tx1"/>
                      </a:solidFill>
                    </a:defRPr>
                  </a:pPr>
                  <a:endParaRPr lang="en-US"/>
                </a:p>
              </c:txPr>
              <c:showLegendKey val="0"/>
              <c:showVal val="1"/>
              <c:showCatName val="0"/>
              <c:showSerName val="0"/>
              <c:showPercent val="0"/>
              <c:showBubbleSize val="0"/>
              <c:extLst>
                <c:ext xmlns:c15="http://schemas.microsoft.com/office/drawing/2012/chart" uri="{CE6537A1-D6FC-4f65-9D91-7224C49458BB}">
                  <c15:dlblFieldTable>
                    <c15:dlblFTEntry>
                      <c15:txfldGUID>{49ED8450-AABF-4EE0-98B3-A6DE8117408C}</c15:txfldGUID>
                      <c15:f>Graph!$D$27</c15:f>
                      <c15:dlblFieldTableCache>
                        <c:ptCount val="1"/>
                        <c:pt idx="0">
                          <c:v>$3,310,356 </c:v>
                        </c:pt>
                      </c15:dlblFieldTableCache>
                    </c15:dlblFTEntry>
                  </c15:dlblFieldTable>
                  <c15:showDataLabelsRange val="0"/>
                </c:ext>
                <c:ext xmlns:c16="http://schemas.microsoft.com/office/drawing/2014/chart" uri="{C3380CC4-5D6E-409C-BE32-E72D297353CC}">
                  <c16:uniqueId val="{00000001-ABEB-4981-9844-7D2978AF7B94}"/>
                </c:ext>
              </c:extLst>
            </c:dLbl>
            <c:dLbl>
              <c:idx val="7"/>
              <c:tx>
                <c:strRef>
                  <c:f>Graph!$D$27</c:f>
                  <c:strCache>
                    <c:ptCount val="1"/>
                    <c:pt idx="0">
                      <c:v>$3,310,356 </c:v>
                    </c:pt>
                  </c:strCache>
                </c:strRef>
              </c:tx>
              <c:showLegendKey val="0"/>
              <c:showVal val="1"/>
              <c:showCatName val="0"/>
              <c:showSerName val="0"/>
              <c:showPercent val="0"/>
              <c:showBubbleSize val="0"/>
              <c:extLst>
                <c:ext xmlns:c15="http://schemas.microsoft.com/office/drawing/2012/chart" uri="{CE6537A1-D6FC-4f65-9D91-7224C49458BB}">
                  <c15:dlblFieldTable>
                    <c15:dlblFTEntry>
                      <c15:txfldGUID>{2FF26DA2-586F-4A58-B7BB-7387527CEAC7}</c15:txfldGUID>
                      <c15:f>Graph!$D$27</c15:f>
                      <c15:dlblFieldTableCache>
                        <c:ptCount val="1"/>
                        <c:pt idx="0">
                          <c:v>$3,310,356 </c:v>
                        </c:pt>
                      </c15:dlblFieldTableCache>
                    </c15:dlblFTEntry>
                  </c15:dlblFieldTable>
                  <c15:showDataLabelsRange val="0"/>
                </c:ext>
                <c:ext xmlns:c16="http://schemas.microsoft.com/office/drawing/2014/chart" uri="{C3380CC4-5D6E-409C-BE32-E72D297353CC}">
                  <c16:uniqueId val="{00000002-ABEB-4981-9844-7D2978AF7B94}"/>
                </c:ext>
              </c:extLst>
            </c:dLbl>
            <c:spPr>
              <a:noFill/>
              <a:ln>
                <a:noFill/>
              </a:ln>
              <a:effectLst/>
            </c:spPr>
            <c:txPr>
              <a:bodyPr/>
              <a:lstStyle/>
              <a:p>
                <a:pPr>
                  <a:defRPr>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Graph!$B$21:$B$27</c:f>
              <c:strCache>
                <c:ptCount val="7"/>
                <c:pt idx="0">
                  <c:v>HP</c:v>
                </c:pt>
                <c:pt idx="1">
                  <c:v>Server HW &amp; Warranty</c:v>
                </c:pt>
                <c:pt idx="2">
                  <c:v>Switching &amp; Cabling</c:v>
                </c:pt>
                <c:pt idx="3">
                  <c:v>Power &amp; Cooling</c:v>
                </c:pt>
                <c:pt idx="4">
                  <c:v>Provisioning &amp; Ongoing Admin</c:v>
                </c:pt>
                <c:pt idx="5">
                  <c:v>Systems Management</c:v>
                </c:pt>
                <c:pt idx="6">
                  <c:v>UCS</c:v>
                </c:pt>
              </c:strCache>
            </c:strRef>
          </c:cat>
          <c:val>
            <c:numRef>
              <c:f>Graph!$E$21:$E$27</c:f>
              <c:numCache>
                <c:formatCode>#,##0_);[Red]\(#,##0\)</c:formatCode>
                <c:ptCount val="7"/>
                <c:pt idx="0">
                  <c:v>325000</c:v>
                </c:pt>
                <c:pt idx="1">
                  <c:v>325000</c:v>
                </c:pt>
                <c:pt idx="2">
                  <c:v>325000</c:v>
                </c:pt>
                <c:pt idx="3">
                  <c:v>325000</c:v>
                </c:pt>
                <c:pt idx="4">
                  <c:v>325000</c:v>
                </c:pt>
                <c:pt idx="5">
                  <c:v>325000</c:v>
                </c:pt>
                <c:pt idx="6">
                  <c:v>325000</c:v>
                </c:pt>
              </c:numCache>
            </c:numRef>
          </c:val>
          <c:extLst>
            <c:ext xmlns:c16="http://schemas.microsoft.com/office/drawing/2014/chart" uri="{C3380CC4-5D6E-409C-BE32-E72D297353CC}">
              <c16:uniqueId val="{0000000A-FAF7-4CB3-B497-48DB8677F388}"/>
            </c:ext>
          </c:extLst>
        </c:ser>
        <c:dLbls>
          <c:showLegendKey val="0"/>
          <c:showVal val="0"/>
          <c:showCatName val="0"/>
          <c:showSerName val="0"/>
          <c:showPercent val="0"/>
          <c:showBubbleSize val="0"/>
        </c:dLbls>
        <c:gapWidth val="150"/>
        <c:overlap val="100"/>
        <c:axId val="518523576"/>
        <c:axId val="518523968"/>
      </c:barChart>
      <c:lineChart>
        <c:grouping val="standard"/>
        <c:varyColors val="0"/>
        <c:ser>
          <c:idx val="3"/>
          <c:order val="3"/>
          <c:spPr>
            <a:ln w="12700">
              <a:solidFill>
                <a:schemeClr val="tx1"/>
              </a:solidFill>
              <a:prstDash val="sysDash"/>
            </a:ln>
          </c:spPr>
          <c:marker>
            <c:symbol val="none"/>
          </c:marker>
          <c:cat>
            <c:strRef>
              <c:f>Graph!$B$21:$B$27</c:f>
              <c:strCache>
                <c:ptCount val="7"/>
                <c:pt idx="0">
                  <c:v>HP</c:v>
                </c:pt>
                <c:pt idx="1">
                  <c:v>Server HW &amp; Warranty</c:v>
                </c:pt>
                <c:pt idx="2">
                  <c:v>Switching &amp; Cabling</c:v>
                </c:pt>
                <c:pt idx="3">
                  <c:v>Power &amp; Cooling</c:v>
                </c:pt>
                <c:pt idx="4">
                  <c:v>Provisioning &amp; Ongoing Admin</c:v>
                </c:pt>
                <c:pt idx="5">
                  <c:v>Systems Management</c:v>
                </c:pt>
                <c:pt idx="6">
                  <c:v>UCS</c:v>
                </c:pt>
              </c:strCache>
            </c:strRef>
          </c:cat>
          <c:val>
            <c:numRef>
              <c:f>Graph!$F$21:$F$27</c:f>
              <c:numCache>
                <c:formatCode>"$"#,##0_);[Red]\("$"#,##0\)</c:formatCode>
                <c:ptCount val="7"/>
                <c:pt idx="0">
                  <c:v>5182021.6840000004</c:v>
                </c:pt>
                <c:pt idx="1">
                  <c:v>5182021.6840000004</c:v>
                </c:pt>
              </c:numCache>
            </c:numRef>
          </c:val>
          <c:smooth val="0"/>
          <c:extLst>
            <c:ext xmlns:c16="http://schemas.microsoft.com/office/drawing/2014/chart" uri="{C3380CC4-5D6E-409C-BE32-E72D297353CC}">
              <c16:uniqueId val="{0000000B-FAF7-4CB3-B497-48DB8677F388}"/>
            </c:ext>
          </c:extLst>
        </c:ser>
        <c:ser>
          <c:idx val="4"/>
          <c:order val="4"/>
          <c:spPr>
            <a:ln w="12700">
              <a:solidFill>
                <a:schemeClr val="tx1"/>
              </a:solidFill>
              <a:prstDash val="sysDash"/>
            </a:ln>
          </c:spPr>
          <c:marker>
            <c:symbol val="none"/>
          </c:marker>
          <c:cat>
            <c:strRef>
              <c:f>Graph!$B$21:$B$27</c:f>
              <c:strCache>
                <c:ptCount val="7"/>
                <c:pt idx="0">
                  <c:v>HP</c:v>
                </c:pt>
                <c:pt idx="1">
                  <c:v>Server HW &amp; Warranty</c:v>
                </c:pt>
                <c:pt idx="2">
                  <c:v>Switching &amp; Cabling</c:v>
                </c:pt>
                <c:pt idx="3">
                  <c:v>Power &amp; Cooling</c:v>
                </c:pt>
                <c:pt idx="4">
                  <c:v>Provisioning &amp; Ongoing Admin</c:v>
                </c:pt>
                <c:pt idx="5">
                  <c:v>Systems Management</c:v>
                </c:pt>
                <c:pt idx="6">
                  <c:v>UCS</c:v>
                </c:pt>
              </c:strCache>
            </c:strRef>
          </c:cat>
          <c:val>
            <c:numRef>
              <c:f>Graph!$G$21:$G$27</c:f>
              <c:numCache>
                <c:formatCode>"$"#,##0_);[Red]\("$"#,##0\)</c:formatCode>
                <c:ptCount val="7"/>
                <c:pt idx="1">
                  <c:v>3911475.6840000004</c:v>
                </c:pt>
                <c:pt idx="2">
                  <c:v>3911475.6840000004</c:v>
                </c:pt>
              </c:numCache>
            </c:numRef>
          </c:val>
          <c:smooth val="0"/>
          <c:extLst>
            <c:ext xmlns:c16="http://schemas.microsoft.com/office/drawing/2014/chart" uri="{C3380CC4-5D6E-409C-BE32-E72D297353CC}">
              <c16:uniqueId val="{0000000C-FAF7-4CB3-B497-48DB8677F388}"/>
            </c:ext>
          </c:extLst>
        </c:ser>
        <c:ser>
          <c:idx val="5"/>
          <c:order val="5"/>
          <c:spPr>
            <a:ln w="12700">
              <a:solidFill>
                <a:schemeClr val="tx1"/>
              </a:solidFill>
              <a:prstDash val="sysDash"/>
            </a:ln>
          </c:spPr>
          <c:marker>
            <c:symbol val="none"/>
          </c:marker>
          <c:cat>
            <c:strRef>
              <c:f>Graph!$B$21:$B$27</c:f>
              <c:strCache>
                <c:ptCount val="7"/>
                <c:pt idx="0">
                  <c:v>HP</c:v>
                </c:pt>
                <c:pt idx="1">
                  <c:v>Server HW &amp; Warranty</c:v>
                </c:pt>
                <c:pt idx="2">
                  <c:v>Switching &amp; Cabling</c:v>
                </c:pt>
                <c:pt idx="3">
                  <c:v>Power &amp; Cooling</c:v>
                </c:pt>
                <c:pt idx="4">
                  <c:v>Provisioning &amp; Ongoing Admin</c:v>
                </c:pt>
                <c:pt idx="5">
                  <c:v>Systems Management</c:v>
                </c:pt>
                <c:pt idx="6">
                  <c:v>UCS</c:v>
                </c:pt>
              </c:strCache>
            </c:strRef>
          </c:cat>
          <c:val>
            <c:numRef>
              <c:f>Graph!$H$21:$H$27</c:f>
              <c:numCache>
                <c:formatCode>General</c:formatCode>
                <c:ptCount val="7"/>
                <c:pt idx="2" formatCode="&quot;$&quot;#,##0_);[Red]\(&quot;$&quot;#,##0\)">
                  <c:v>3664421.6840000004</c:v>
                </c:pt>
                <c:pt idx="3" formatCode="&quot;$&quot;#,##0_);[Red]\(&quot;$&quot;#,##0\)">
                  <c:v>3664421.6840000004</c:v>
                </c:pt>
              </c:numCache>
            </c:numRef>
          </c:val>
          <c:smooth val="0"/>
          <c:extLst>
            <c:ext xmlns:c16="http://schemas.microsoft.com/office/drawing/2014/chart" uri="{C3380CC4-5D6E-409C-BE32-E72D297353CC}">
              <c16:uniqueId val="{0000000D-FAF7-4CB3-B497-48DB8677F388}"/>
            </c:ext>
          </c:extLst>
        </c:ser>
        <c:ser>
          <c:idx val="6"/>
          <c:order val="6"/>
          <c:spPr>
            <a:ln w="12700">
              <a:solidFill>
                <a:schemeClr val="tx1"/>
              </a:solidFill>
              <a:prstDash val="sysDash"/>
            </a:ln>
          </c:spPr>
          <c:marker>
            <c:symbol val="none"/>
          </c:marker>
          <c:cat>
            <c:strRef>
              <c:f>Graph!$B$21:$B$27</c:f>
              <c:strCache>
                <c:ptCount val="7"/>
                <c:pt idx="0">
                  <c:v>HP</c:v>
                </c:pt>
                <c:pt idx="1">
                  <c:v>Server HW &amp; Warranty</c:v>
                </c:pt>
                <c:pt idx="2">
                  <c:v>Switching &amp; Cabling</c:v>
                </c:pt>
                <c:pt idx="3">
                  <c:v>Power &amp; Cooling</c:v>
                </c:pt>
                <c:pt idx="4">
                  <c:v>Provisioning &amp; Ongoing Admin</c:v>
                </c:pt>
                <c:pt idx="5">
                  <c:v>Systems Management</c:v>
                </c:pt>
                <c:pt idx="6">
                  <c:v>UCS</c:v>
                </c:pt>
              </c:strCache>
            </c:strRef>
          </c:cat>
          <c:val>
            <c:numRef>
              <c:f>Graph!$I$21:$I$27</c:f>
              <c:numCache>
                <c:formatCode>General</c:formatCode>
                <c:ptCount val="7"/>
                <c:pt idx="3" formatCode="&quot;$&quot;#,##0_);[Red]\(&quot;$&quot;#,##0\)">
                  <c:v>3637263.0400000005</c:v>
                </c:pt>
                <c:pt idx="4" formatCode="&quot;$&quot;#,##0_);[Red]\(&quot;$&quot;#,##0\)">
                  <c:v>3637263.0400000005</c:v>
                </c:pt>
              </c:numCache>
            </c:numRef>
          </c:val>
          <c:smooth val="0"/>
          <c:extLst>
            <c:ext xmlns:c16="http://schemas.microsoft.com/office/drawing/2014/chart" uri="{C3380CC4-5D6E-409C-BE32-E72D297353CC}">
              <c16:uniqueId val="{0000000E-FAF7-4CB3-B497-48DB8677F388}"/>
            </c:ext>
          </c:extLst>
        </c:ser>
        <c:ser>
          <c:idx val="7"/>
          <c:order val="7"/>
          <c:spPr>
            <a:ln w="12700">
              <a:solidFill>
                <a:schemeClr val="tx1"/>
              </a:solidFill>
              <a:prstDash val="sysDash"/>
            </a:ln>
          </c:spPr>
          <c:marker>
            <c:symbol val="none"/>
          </c:marker>
          <c:cat>
            <c:strRef>
              <c:f>Graph!$B$21:$B$27</c:f>
              <c:strCache>
                <c:ptCount val="7"/>
                <c:pt idx="0">
                  <c:v>HP</c:v>
                </c:pt>
                <c:pt idx="1">
                  <c:v>Server HW &amp; Warranty</c:v>
                </c:pt>
                <c:pt idx="2">
                  <c:v>Switching &amp; Cabling</c:v>
                </c:pt>
                <c:pt idx="3">
                  <c:v>Power &amp; Cooling</c:v>
                </c:pt>
                <c:pt idx="4">
                  <c:v>Provisioning &amp; Ongoing Admin</c:v>
                </c:pt>
                <c:pt idx="5">
                  <c:v>Systems Management</c:v>
                </c:pt>
                <c:pt idx="6">
                  <c:v>UCS</c:v>
                </c:pt>
              </c:strCache>
            </c:strRef>
          </c:cat>
          <c:val>
            <c:numRef>
              <c:f>Graph!$J$21:$J$27</c:f>
              <c:numCache>
                <c:formatCode>General</c:formatCode>
                <c:ptCount val="7"/>
                <c:pt idx="4" formatCode="&quot;$&quot;#,##0_);[Red]\(&quot;$&quot;#,##0\)">
                  <c:v>3380825.0400000005</c:v>
                </c:pt>
                <c:pt idx="5" formatCode="&quot;$&quot;#,##0_);[Red]\(&quot;$&quot;#,##0\)">
                  <c:v>3380825.0400000005</c:v>
                </c:pt>
              </c:numCache>
            </c:numRef>
          </c:val>
          <c:smooth val="0"/>
          <c:extLst>
            <c:ext xmlns:c16="http://schemas.microsoft.com/office/drawing/2014/chart" uri="{C3380CC4-5D6E-409C-BE32-E72D297353CC}">
              <c16:uniqueId val="{0000000F-FAF7-4CB3-B497-48DB8677F388}"/>
            </c:ext>
          </c:extLst>
        </c:ser>
        <c:ser>
          <c:idx val="8"/>
          <c:order val="8"/>
          <c:spPr>
            <a:ln w="12700">
              <a:solidFill>
                <a:schemeClr val="tx1"/>
              </a:solidFill>
              <a:prstDash val="sysDash"/>
            </a:ln>
          </c:spPr>
          <c:marker>
            <c:symbol val="none"/>
          </c:marker>
          <c:cat>
            <c:strRef>
              <c:f>Graph!$B$21:$B$27</c:f>
              <c:strCache>
                <c:ptCount val="7"/>
                <c:pt idx="0">
                  <c:v>HP</c:v>
                </c:pt>
                <c:pt idx="1">
                  <c:v>Server HW &amp; Warranty</c:v>
                </c:pt>
                <c:pt idx="2">
                  <c:v>Switching &amp; Cabling</c:v>
                </c:pt>
                <c:pt idx="3">
                  <c:v>Power &amp; Cooling</c:v>
                </c:pt>
                <c:pt idx="4">
                  <c:v>Provisioning &amp; Ongoing Admin</c:v>
                </c:pt>
                <c:pt idx="5">
                  <c:v>Systems Management</c:v>
                </c:pt>
                <c:pt idx="6">
                  <c:v>UCS</c:v>
                </c:pt>
              </c:strCache>
            </c:strRef>
          </c:cat>
          <c:val>
            <c:numRef>
              <c:f>Graph!$K$21:$K$27</c:f>
              <c:numCache>
                <c:formatCode>General</c:formatCode>
                <c:ptCount val="7"/>
                <c:pt idx="5" formatCode="&quot;$&quot;#,##0_);[Red]\(&quot;$&quot;#,##0\)">
                  <c:v>3304121.0400000005</c:v>
                </c:pt>
                <c:pt idx="6" formatCode="&quot;$&quot;#,##0_);[Red]\(&quot;$&quot;#,##0\)">
                  <c:v>3304121.0400000005</c:v>
                </c:pt>
              </c:numCache>
            </c:numRef>
          </c:val>
          <c:smooth val="0"/>
          <c:extLst>
            <c:ext xmlns:c16="http://schemas.microsoft.com/office/drawing/2014/chart" uri="{C3380CC4-5D6E-409C-BE32-E72D297353CC}">
              <c16:uniqueId val="{00000010-FAF7-4CB3-B497-48DB8677F388}"/>
            </c:ext>
          </c:extLst>
        </c:ser>
        <c:dLbls>
          <c:showLegendKey val="0"/>
          <c:showVal val="0"/>
          <c:showCatName val="0"/>
          <c:showSerName val="0"/>
          <c:showPercent val="0"/>
          <c:showBubbleSize val="0"/>
        </c:dLbls>
        <c:marker val="1"/>
        <c:smooth val="0"/>
        <c:axId val="518523576"/>
        <c:axId val="518523968"/>
      </c:lineChart>
      <c:catAx>
        <c:axId val="518523576"/>
        <c:scaling>
          <c:orientation val="minMax"/>
        </c:scaling>
        <c:delete val="1"/>
        <c:axPos val="b"/>
        <c:numFmt formatCode="General" sourceLinked="0"/>
        <c:majorTickMark val="out"/>
        <c:minorTickMark val="none"/>
        <c:tickLblPos val="nextTo"/>
        <c:crossAx val="518523968"/>
        <c:crosses val="autoZero"/>
        <c:auto val="1"/>
        <c:lblAlgn val="ctr"/>
        <c:lblOffset val="100"/>
        <c:noMultiLvlLbl val="0"/>
      </c:catAx>
      <c:valAx>
        <c:axId val="518523968"/>
        <c:scaling>
          <c:orientation val="minMax"/>
          <c:min val="0"/>
        </c:scaling>
        <c:delete val="0"/>
        <c:axPos val="l"/>
        <c:majorGridlines/>
        <c:numFmt formatCode="&quot;$&quot;#,##0" sourceLinked="0"/>
        <c:majorTickMark val="out"/>
        <c:minorTickMark val="none"/>
        <c:tickLblPos val="nextTo"/>
        <c:txPr>
          <a:bodyPr/>
          <a:lstStyle/>
          <a:p>
            <a:pPr>
              <a:defRPr sz="1000"/>
            </a:pPr>
            <a:endParaRPr lang="en-US"/>
          </a:p>
        </c:txPr>
        <c:crossAx val="518523576"/>
        <c:crosses val="autoZero"/>
        <c:crossBetween val="between"/>
      </c:valAx>
    </c:plotArea>
    <c:plotVisOnly val="1"/>
    <c:dispBlanksAs val="gap"/>
    <c:showDLblsOverMax val="0"/>
  </c:chart>
  <c:txPr>
    <a:bodyPr/>
    <a:lstStyle/>
    <a:p>
      <a:pPr>
        <a:defRPr sz="12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4777455403600205E-2"/>
          <c:y val="4.8322747526961501E-2"/>
          <c:w val="0.88591602590307394"/>
          <c:h val="0.90335450494607705"/>
        </c:manualLayout>
      </c:layout>
      <c:barChart>
        <c:barDir val="col"/>
        <c:grouping val="stacked"/>
        <c:varyColors val="0"/>
        <c:ser>
          <c:idx val="0"/>
          <c:order val="0"/>
          <c:spPr>
            <a:noFill/>
            <a:ln>
              <a:noFill/>
            </a:ln>
          </c:spPr>
          <c:invertIfNegative val="0"/>
          <c:cat>
            <c:strRef>
              <c:f>Graph!$B$21:$B$27</c:f>
              <c:strCache>
                <c:ptCount val="7"/>
                <c:pt idx="0">
                  <c:v>Existing Solution</c:v>
                </c:pt>
                <c:pt idx="1">
                  <c:v>Server HW &amp; Warranty</c:v>
                </c:pt>
                <c:pt idx="2">
                  <c:v>Switching &amp; Cabling</c:v>
                </c:pt>
                <c:pt idx="3">
                  <c:v>Power &amp; Cooling</c:v>
                </c:pt>
                <c:pt idx="4">
                  <c:v>Provisioning</c:v>
                </c:pt>
                <c:pt idx="5">
                  <c:v>Virtualization Software</c:v>
                </c:pt>
                <c:pt idx="6">
                  <c:v>UCS</c:v>
                </c:pt>
              </c:strCache>
            </c:strRef>
          </c:cat>
          <c:val>
            <c:numRef>
              <c:f>Graph!$C$21:$C$27</c:f>
              <c:numCache>
                <c:formatCode>"$"#,##0_);[Red]\("$"#,##0\)</c:formatCode>
                <c:ptCount val="7"/>
                <c:pt idx="1">
                  <c:v>1541466</c:v>
                </c:pt>
                <c:pt idx="2">
                  <c:v>1296271</c:v>
                </c:pt>
                <c:pt idx="3">
                  <c:v>1082018</c:v>
                </c:pt>
                <c:pt idx="4">
                  <c:v>1067487</c:v>
                </c:pt>
                <c:pt idx="5">
                  <c:v>935667</c:v>
                </c:pt>
              </c:numCache>
            </c:numRef>
          </c:val>
          <c:extLst>
            <c:ext xmlns:c16="http://schemas.microsoft.com/office/drawing/2014/chart" uri="{C3380CC4-5D6E-409C-BE32-E72D297353CC}">
              <c16:uniqueId val="{00000000-0E78-484A-A5F1-2C54B1600844}"/>
            </c:ext>
          </c:extLst>
        </c:ser>
        <c:ser>
          <c:idx val="1"/>
          <c:order val="1"/>
          <c:spPr>
            <a:solidFill>
              <a:schemeClr val="accent1"/>
            </a:solidFill>
            <a:ln>
              <a:noFill/>
            </a:ln>
          </c:spPr>
          <c:invertIfNegative val="0"/>
          <c:cat>
            <c:strRef>
              <c:f>Graph!$B$21:$B$27</c:f>
              <c:strCache>
                <c:ptCount val="7"/>
                <c:pt idx="0">
                  <c:v>Existing Solution</c:v>
                </c:pt>
                <c:pt idx="1">
                  <c:v>Server HW &amp; Warranty</c:v>
                </c:pt>
                <c:pt idx="2">
                  <c:v>Switching &amp; Cabling</c:v>
                </c:pt>
                <c:pt idx="3">
                  <c:v>Power &amp; Cooling</c:v>
                </c:pt>
                <c:pt idx="4">
                  <c:v>Provisioning</c:v>
                </c:pt>
                <c:pt idx="5">
                  <c:v>Virtualization Software</c:v>
                </c:pt>
                <c:pt idx="6">
                  <c:v>UCS</c:v>
                </c:pt>
              </c:strCache>
            </c:strRef>
          </c:cat>
          <c:val>
            <c:numRef>
              <c:f>Graph!$D$21:$D$27</c:f>
              <c:numCache>
                <c:formatCode>"$"#,##0_);[Red]\("$"#,##0\)</c:formatCode>
                <c:ptCount val="7"/>
                <c:pt idx="0">
                  <c:v>1814456</c:v>
                </c:pt>
                <c:pt idx="1">
                  <c:v>272990</c:v>
                </c:pt>
                <c:pt idx="2">
                  <c:v>245195</c:v>
                </c:pt>
                <c:pt idx="3">
                  <c:v>214253</c:v>
                </c:pt>
                <c:pt idx="4">
                  <c:v>14531</c:v>
                </c:pt>
                <c:pt idx="5">
                  <c:v>131820</c:v>
                </c:pt>
                <c:pt idx="6">
                  <c:v>935667</c:v>
                </c:pt>
              </c:numCache>
            </c:numRef>
          </c:val>
          <c:extLst>
            <c:ext xmlns:c16="http://schemas.microsoft.com/office/drawing/2014/chart" uri="{C3380CC4-5D6E-409C-BE32-E72D297353CC}">
              <c16:uniqueId val="{00000001-0E78-484A-A5F1-2C54B1600844}"/>
            </c:ext>
          </c:extLst>
        </c:ser>
        <c:ser>
          <c:idx val="2"/>
          <c:order val="2"/>
          <c:spPr>
            <a:noFill/>
            <a:ln>
              <a:noFill/>
            </a:ln>
          </c:spPr>
          <c:invertIfNegative val="0"/>
          <c:dLbls>
            <c:dLbl>
              <c:idx val="0"/>
              <c:tx>
                <c:strRef>
                  <c:f>Graph!$D$21</c:f>
                  <c:strCache>
                    <c:ptCount val="1"/>
                    <c:pt idx="0">
                      <c:v>$1,814,456 </c:v>
                    </c:pt>
                  </c:strCache>
                </c:strRef>
              </c:tx>
              <c:spPr/>
              <c:txPr>
                <a:bodyPr/>
                <a:lstStyle/>
                <a:p>
                  <a:pPr>
                    <a:defRPr sz="1100">
                      <a:solidFill>
                        <a:schemeClr val="tx1"/>
                      </a:solidFill>
                    </a:defRPr>
                  </a:pPr>
                  <a:endParaRPr lang="en-US"/>
                </a:p>
              </c:txPr>
              <c:showLegendKey val="0"/>
              <c:showVal val="1"/>
              <c:showCatName val="0"/>
              <c:showSerName val="0"/>
              <c:showPercent val="0"/>
              <c:showBubbleSize val="0"/>
              <c:extLst>
                <c:ext xmlns:c15="http://schemas.microsoft.com/office/drawing/2012/chart" uri="{CE6537A1-D6FC-4f65-9D91-7224C49458BB}">
                  <c15:dlblFieldTable>
                    <c15:dlblFTEntry>
                      <c15:txfldGUID>{63003D28-307B-46EF-8ECF-AEC6557320E8}</c15:txfldGUID>
                      <c15:f>Graph!$D$21</c15:f>
                      <c15:dlblFieldTableCache>
                        <c:ptCount val="1"/>
                        <c:pt idx="0">
                          <c:v>$1,814,456 </c:v>
                        </c:pt>
                      </c15:dlblFieldTableCache>
                    </c15:dlblFTEntry>
                  </c15:dlblFieldTable>
                  <c15:showDataLabelsRange val="0"/>
                </c:ext>
                <c:ext xmlns:c16="http://schemas.microsoft.com/office/drawing/2014/chart" uri="{C3380CC4-5D6E-409C-BE32-E72D297353CC}">
                  <c16:uniqueId val="{00000002-0E78-484A-A5F1-2C54B1600844}"/>
                </c:ext>
              </c:extLst>
            </c:dLbl>
            <c:dLbl>
              <c:idx val="1"/>
              <c:tx>
                <c:rich>
                  <a:bodyPr/>
                  <a:lstStyle/>
                  <a:p>
                    <a:pPr>
                      <a:defRPr sz="1100">
                        <a:solidFill>
                          <a:schemeClr val="tx1"/>
                        </a:solidFill>
                      </a:defRPr>
                    </a:pPr>
                    <a:r>
                      <a:rPr lang="en-US" dirty="0">
                        <a:solidFill>
                          <a:schemeClr val="tx1"/>
                        </a:solidFill>
                      </a:rPr>
                      <a:t>$272,990</a:t>
                    </a:r>
                    <a:endParaRPr lang="en-US" dirty="0"/>
                  </a:p>
                </c:rich>
              </c:tx>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0E78-484A-A5F1-2C54B1600844}"/>
                </c:ext>
              </c:extLst>
            </c:dLbl>
            <c:dLbl>
              <c:idx val="2"/>
              <c:layout>
                <c:manualLayout>
                  <c:x val="5.2871505124686403E-17"/>
                  <c:y val="-1.59872102318145E-2"/>
                </c:manualLayout>
              </c:layout>
              <c:tx>
                <c:strRef>
                  <c:f>Graph!$N$23</c:f>
                  <c:strCache>
                    <c:ptCount val="1"/>
                    <c:pt idx="0">
                      <c:v>$245,195 </c:v>
                    </c:pt>
                  </c:strCache>
                </c:strRef>
              </c:tx>
              <c:spPr/>
              <c:txPr>
                <a:bodyPr/>
                <a:lstStyle/>
                <a:p>
                  <a:pPr>
                    <a:defRPr sz="1100">
                      <a:solidFill>
                        <a:schemeClr val="tx1"/>
                      </a:solidFill>
                    </a:defRPr>
                  </a:pPr>
                  <a:endParaRPr lang="en-US"/>
                </a:p>
              </c:txPr>
              <c:showLegendKey val="0"/>
              <c:showVal val="1"/>
              <c:showCatName val="0"/>
              <c:showSerName val="0"/>
              <c:showPercent val="0"/>
              <c:showBubbleSize val="0"/>
              <c:extLst>
                <c:ext xmlns:c15="http://schemas.microsoft.com/office/drawing/2012/chart" uri="{CE6537A1-D6FC-4f65-9D91-7224C49458BB}">
                  <c15:dlblFieldTable>
                    <c15:dlblFTEntry>
                      <c15:txfldGUID>{75B13DA6-7ABF-47C7-B800-1B988D9E698C}</c15:txfldGUID>
                      <c15:f>Graph!$N$23</c15:f>
                      <c15:dlblFieldTableCache>
                        <c:ptCount val="1"/>
                        <c:pt idx="0">
                          <c:v>$245,195 </c:v>
                        </c:pt>
                      </c15:dlblFieldTableCache>
                    </c15:dlblFTEntry>
                  </c15:dlblFieldTable>
                  <c15:showDataLabelsRange val="0"/>
                </c:ext>
                <c:ext xmlns:c16="http://schemas.microsoft.com/office/drawing/2014/chart" uri="{C3380CC4-5D6E-409C-BE32-E72D297353CC}">
                  <c16:uniqueId val="{00000004-0E78-484A-A5F1-2C54B1600844}"/>
                </c:ext>
              </c:extLst>
            </c:dLbl>
            <c:dLbl>
              <c:idx val="3"/>
              <c:layout>
                <c:manualLayout>
                  <c:x val="0"/>
                  <c:y val="1.8862361939021102E-2"/>
                </c:manualLayout>
              </c:layout>
              <c:tx>
                <c:strRef>
                  <c:f>Graph!$N$24</c:f>
                  <c:strCache>
                    <c:ptCount val="1"/>
                    <c:pt idx="0">
                      <c:v>$214,253 </c:v>
                    </c:pt>
                  </c:strCache>
                </c:strRef>
              </c:tx>
              <c:spPr/>
              <c:txPr>
                <a:bodyPr/>
                <a:lstStyle/>
                <a:p>
                  <a:pPr>
                    <a:defRPr sz="1100">
                      <a:solidFill>
                        <a:schemeClr val="tx1"/>
                      </a:solidFill>
                    </a:defRPr>
                  </a:pPr>
                  <a:endParaRPr lang="en-US"/>
                </a:p>
              </c:txPr>
              <c:showLegendKey val="0"/>
              <c:showVal val="1"/>
              <c:showCatName val="0"/>
              <c:showSerName val="0"/>
              <c:showPercent val="0"/>
              <c:showBubbleSize val="0"/>
              <c:extLst>
                <c:ext xmlns:c15="http://schemas.microsoft.com/office/drawing/2012/chart" uri="{CE6537A1-D6FC-4f65-9D91-7224C49458BB}">
                  <c15:dlblFieldTable>
                    <c15:dlblFTEntry>
                      <c15:txfldGUID>{3CB2DCEB-3179-4DFE-B590-3E64451F3501}</c15:txfldGUID>
                      <c15:f>Graph!$N$24</c15:f>
                      <c15:dlblFieldTableCache>
                        <c:ptCount val="1"/>
                        <c:pt idx="0">
                          <c:v>$214,253 </c:v>
                        </c:pt>
                      </c15:dlblFieldTableCache>
                    </c15:dlblFTEntry>
                  </c15:dlblFieldTable>
                  <c15:showDataLabelsRange val="0"/>
                </c:ext>
                <c:ext xmlns:c16="http://schemas.microsoft.com/office/drawing/2014/chart" uri="{C3380CC4-5D6E-409C-BE32-E72D297353CC}">
                  <c16:uniqueId val="{00000005-0E78-484A-A5F1-2C54B1600844}"/>
                </c:ext>
              </c:extLst>
            </c:dLbl>
            <c:dLbl>
              <c:idx val="4"/>
              <c:layout>
                <c:manualLayout>
                  <c:x val="0"/>
                  <c:y val="9.4311809695105508E-3"/>
                </c:manualLayout>
              </c:layout>
              <c:tx>
                <c:strRef>
                  <c:f>Graph!$N$25</c:f>
                  <c:strCache>
                    <c:ptCount val="1"/>
                    <c:pt idx="0">
                      <c:v>$14,531 </c:v>
                    </c:pt>
                  </c:strCache>
                </c:strRef>
              </c:tx>
              <c:spPr/>
              <c:txPr>
                <a:bodyPr/>
                <a:lstStyle/>
                <a:p>
                  <a:pPr>
                    <a:defRPr sz="1100">
                      <a:solidFill>
                        <a:schemeClr val="tx1"/>
                      </a:solidFill>
                    </a:defRPr>
                  </a:pPr>
                  <a:endParaRPr lang="en-US"/>
                </a:p>
              </c:txPr>
              <c:showLegendKey val="0"/>
              <c:showVal val="1"/>
              <c:showCatName val="0"/>
              <c:showSerName val="0"/>
              <c:showPercent val="0"/>
              <c:showBubbleSize val="0"/>
              <c:extLst>
                <c:ext xmlns:c15="http://schemas.microsoft.com/office/drawing/2012/chart" uri="{CE6537A1-D6FC-4f65-9D91-7224C49458BB}">
                  <c15:dlblFieldTable>
                    <c15:dlblFTEntry>
                      <c15:txfldGUID>{CEC757FB-0B2C-44A3-9C55-7EB9FBCDE704}</c15:txfldGUID>
                      <c15:f>Graph!$N$25</c15:f>
                      <c15:dlblFieldTableCache>
                        <c:ptCount val="1"/>
                        <c:pt idx="0">
                          <c:v>$14,531 </c:v>
                        </c:pt>
                      </c15:dlblFieldTableCache>
                    </c15:dlblFTEntry>
                  </c15:dlblFieldTable>
                  <c15:showDataLabelsRange val="0"/>
                </c:ext>
                <c:ext xmlns:c16="http://schemas.microsoft.com/office/drawing/2014/chart" uri="{C3380CC4-5D6E-409C-BE32-E72D297353CC}">
                  <c16:uniqueId val="{00000006-0E78-484A-A5F1-2C54B1600844}"/>
                </c:ext>
              </c:extLst>
            </c:dLbl>
            <c:dLbl>
              <c:idx val="5"/>
              <c:layout>
                <c:manualLayout>
                  <c:x val="-3.5102761260592673E-3"/>
                  <c:y val="-3.1024103261941115E-3"/>
                </c:manualLayout>
              </c:layout>
              <c:tx>
                <c:strRef>
                  <c:f>Graph!$N$26</c:f>
                  <c:strCache>
                    <c:ptCount val="1"/>
                    <c:pt idx="0">
                      <c:v>$131,820 </c:v>
                    </c:pt>
                  </c:strCache>
                </c:strRef>
              </c:tx>
              <c:spPr/>
              <c:txPr>
                <a:bodyPr/>
                <a:lstStyle/>
                <a:p>
                  <a:pPr>
                    <a:defRPr sz="1100">
                      <a:solidFill>
                        <a:schemeClr val="tx1"/>
                      </a:solidFill>
                    </a:defRPr>
                  </a:pPr>
                  <a:endParaRPr lang="en-US"/>
                </a:p>
              </c:txPr>
              <c:showLegendKey val="0"/>
              <c:showVal val="1"/>
              <c:showCatName val="0"/>
              <c:showSerName val="0"/>
              <c:showPercent val="0"/>
              <c:showBubbleSize val="0"/>
              <c:extLst>
                <c:ext xmlns:c15="http://schemas.microsoft.com/office/drawing/2012/chart" uri="{CE6537A1-D6FC-4f65-9D91-7224C49458BB}">
                  <c15:dlblFieldTable>
                    <c15:dlblFTEntry>
                      <c15:txfldGUID>{476E3A8D-B499-4AE9-A0A4-C37D62168235}</c15:txfldGUID>
                      <c15:f>Graph!$N$26</c15:f>
                      <c15:dlblFieldTableCache>
                        <c:ptCount val="1"/>
                        <c:pt idx="0">
                          <c:v>$131,820 </c:v>
                        </c:pt>
                      </c15:dlblFieldTableCache>
                    </c15:dlblFTEntry>
                  </c15:dlblFieldTable>
                  <c15:showDataLabelsRange val="0"/>
                </c:ext>
                <c:ext xmlns:c16="http://schemas.microsoft.com/office/drawing/2014/chart" uri="{C3380CC4-5D6E-409C-BE32-E72D297353CC}">
                  <c16:uniqueId val="{00000007-0E78-484A-A5F1-2C54B1600844}"/>
                </c:ext>
              </c:extLst>
            </c:dLbl>
            <c:dLbl>
              <c:idx val="6"/>
              <c:tx>
                <c:strRef>
                  <c:f>Graph!$D$27</c:f>
                  <c:strCache>
                    <c:ptCount val="1"/>
                    <c:pt idx="0">
                      <c:v>$935,667 </c:v>
                    </c:pt>
                  </c:strCache>
                </c:strRef>
              </c:tx>
              <c:spPr/>
              <c:txPr>
                <a:bodyPr/>
                <a:lstStyle/>
                <a:p>
                  <a:pPr>
                    <a:defRPr sz="1100">
                      <a:solidFill>
                        <a:schemeClr val="tx1"/>
                      </a:solidFill>
                    </a:defRPr>
                  </a:pPr>
                  <a:endParaRPr lang="en-US"/>
                </a:p>
              </c:txPr>
              <c:showLegendKey val="0"/>
              <c:showVal val="1"/>
              <c:showCatName val="0"/>
              <c:showSerName val="0"/>
              <c:showPercent val="0"/>
              <c:showBubbleSize val="0"/>
              <c:extLst>
                <c:ext xmlns:c15="http://schemas.microsoft.com/office/drawing/2012/chart" uri="{CE6537A1-D6FC-4f65-9D91-7224C49458BB}">
                  <c15:dlblFieldTable>
                    <c15:dlblFTEntry>
                      <c15:txfldGUID>{7816DA8E-3394-47A8-827D-17C03DA9BE7B}</c15:txfldGUID>
                      <c15:f>Graph!$D$27</c15:f>
                      <c15:dlblFieldTableCache>
                        <c:ptCount val="1"/>
                        <c:pt idx="0">
                          <c:v>$935,667 </c:v>
                        </c:pt>
                      </c15:dlblFieldTableCache>
                    </c15:dlblFTEntry>
                  </c15:dlblFieldTable>
                  <c15:showDataLabelsRange val="0"/>
                </c:ext>
                <c:ext xmlns:c16="http://schemas.microsoft.com/office/drawing/2014/chart" uri="{C3380CC4-5D6E-409C-BE32-E72D297353CC}">
                  <c16:uniqueId val="{00000008-0E78-484A-A5F1-2C54B1600844}"/>
                </c:ext>
              </c:extLst>
            </c:dLbl>
            <c:dLbl>
              <c:idx val="7"/>
              <c:tx>
                <c:strRef>
                  <c:f>Graph!$D$27</c:f>
                  <c:strCache>
                    <c:ptCount val="1"/>
                    <c:pt idx="0">
                      <c:v>$935,667 </c:v>
                    </c:pt>
                  </c:strCache>
                </c:strRef>
              </c:tx>
              <c:showLegendKey val="0"/>
              <c:showVal val="1"/>
              <c:showCatName val="0"/>
              <c:showSerName val="0"/>
              <c:showPercent val="0"/>
              <c:showBubbleSize val="0"/>
              <c:extLst>
                <c:ext xmlns:c15="http://schemas.microsoft.com/office/drawing/2012/chart" uri="{CE6537A1-D6FC-4f65-9D91-7224C49458BB}">
                  <c15:dlblFieldTable>
                    <c15:dlblFTEntry>
                      <c15:txfldGUID>{EB465BBB-C003-4796-BE81-5C798A12768B}</c15:txfldGUID>
                      <c15:f>Graph!$D$27</c15:f>
                      <c15:dlblFieldTableCache>
                        <c:ptCount val="1"/>
                        <c:pt idx="0">
                          <c:v>$935,667 </c:v>
                        </c:pt>
                      </c15:dlblFieldTableCache>
                    </c15:dlblFTEntry>
                  </c15:dlblFieldTable>
                  <c15:showDataLabelsRange val="0"/>
                </c:ext>
                <c:ext xmlns:c16="http://schemas.microsoft.com/office/drawing/2014/chart" uri="{C3380CC4-5D6E-409C-BE32-E72D297353CC}">
                  <c16:uniqueId val="{00000009-0E78-484A-A5F1-2C54B1600844}"/>
                </c:ext>
              </c:extLst>
            </c:dLbl>
            <c:spPr>
              <a:noFill/>
              <a:ln>
                <a:noFill/>
              </a:ln>
              <a:effectLst/>
            </c:spPr>
            <c:txPr>
              <a:bodyPr wrap="square" lIns="38100" tIns="19050" rIns="38100" bIns="19050" anchor="ctr">
                <a:spAutoFit/>
              </a:bodyPr>
              <a:lstStyle/>
              <a:p>
                <a:pPr>
                  <a:defRPr sz="1100">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Graph!$B$21:$B$27</c:f>
              <c:strCache>
                <c:ptCount val="7"/>
                <c:pt idx="0">
                  <c:v>Existing Solution</c:v>
                </c:pt>
                <c:pt idx="1">
                  <c:v>Server HW &amp; Warranty</c:v>
                </c:pt>
                <c:pt idx="2">
                  <c:v>Switching &amp; Cabling</c:v>
                </c:pt>
                <c:pt idx="3">
                  <c:v>Power &amp; Cooling</c:v>
                </c:pt>
                <c:pt idx="4">
                  <c:v>Provisioning</c:v>
                </c:pt>
                <c:pt idx="5">
                  <c:v>Virtualization Software</c:v>
                </c:pt>
                <c:pt idx="6">
                  <c:v>UCS</c:v>
                </c:pt>
              </c:strCache>
            </c:strRef>
          </c:cat>
          <c:val>
            <c:numRef>
              <c:f>Graph!$E$21:$E$27</c:f>
              <c:numCache>
                <c:formatCode>#,##0_);[Red]\(#,##0\)</c:formatCode>
                <c:ptCount val="7"/>
                <c:pt idx="0">
                  <c:v>200000</c:v>
                </c:pt>
                <c:pt idx="1">
                  <c:v>200000</c:v>
                </c:pt>
                <c:pt idx="2">
                  <c:v>200000</c:v>
                </c:pt>
                <c:pt idx="3">
                  <c:v>200000</c:v>
                </c:pt>
                <c:pt idx="4">
                  <c:v>200000</c:v>
                </c:pt>
                <c:pt idx="5">
                  <c:v>200000</c:v>
                </c:pt>
                <c:pt idx="6">
                  <c:v>200000</c:v>
                </c:pt>
              </c:numCache>
            </c:numRef>
          </c:val>
          <c:extLst>
            <c:ext xmlns:c16="http://schemas.microsoft.com/office/drawing/2014/chart" uri="{C3380CC4-5D6E-409C-BE32-E72D297353CC}">
              <c16:uniqueId val="{0000000A-0E78-484A-A5F1-2C54B1600844}"/>
            </c:ext>
          </c:extLst>
        </c:ser>
        <c:dLbls>
          <c:showLegendKey val="0"/>
          <c:showVal val="0"/>
          <c:showCatName val="0"/>
          <c:showSerName val="0"/>
          <c:showPercent val="0"/>
          <c:showBubbleSize val="0"/>
        </c:dLbls>
        <c:gapWidth val="150"/>
        <c:overlap val="100"/>
        <c:axId val="520978072"/>
        <c:axId val="520978464"/>
      </c:barChart>
      <c:lineChart>
        <c:grouping val="standard"/>
        <c:varyColors val="0"/>
        <c:ser>
          <c:idx val="3"/>
          <c:order val="3"/>
          <c:spPr>
            <a:ln w="9525" cap="flat">
              <a:solidFill>
                <a:schemeClr val="tx2"/>
              </a:solidFill>
              <a:prstDash val="sysDash"/>
            </a:ln>
          </c:spPr>
          <c:marker>
            <c:symbol val="none"/>
          </c:marker>
          <c:cat>
            <c:strRef>
              <c:f>Graph!$B$21:$B$27</c:f>
              <c:strCache>
                <c:ptCount val="7"/>
                <c:pt idx="0">
                  <c:v>Existing Solution</c:v>
                </c:pt>
                <c:pt idx="1">
                  <c:v>Server HW &amp; Warranty</c:v>
                </c:pt>
                <c:pt idx="2">
                  <c:v>Switching &amp; Cabling</c:v>
                </c:pt>
                <c:pt idx="3">
                  <c:v>Power &amp; Cooling</c:v>
                </c:pt>
                <c:pt idx="4">
                  <c:v>Provisioning</c:v>
                </c:pt>
                <c:pt idx="5">
                  <c:v>Virtualization Software</c:v>
                </c:pt>
                <c:pt idx="6">
                  <c:v>UCS</c:v>
                </c:pt>
              </c:strCache>
            </c:strRef>
          </c:cat>
          <c:val>
            <c:numRef>
              <c:f>Graph!$F$21:$F$27</c:f>
              <c:numCache>
                <c:formatCode>"$"#,##0_);[Red]\("$"#,##0\)</c:formatCode>
                <c:ptCount val="7"/>
                <c:pt idx="0">
                  <c:v>1814456</c:v>
                </c:pt>
                <c:pt idx="1">
                  <c:v>1814456</c:v>
                </c:pt>
              </c:numCache>
            </c:numRef>
          </c:val>
          <c:smooth val="0"/>
          <c:extLst>
            <c:ext xmlns:c16="http://schemas.microsoft.com/office/drawing/2014/chart" uri="{C3380CC4-5D6E-409C-BE32-E72D297353CC}">
              <c16:uniqueId val="{0000000B-0E78-484A-A5F1-2C54B1600844}"/>
            </c:ext>
          </c:extLst>
        </c:ser>
        <c:ser>
          <c:idx val="4"/>
          <c:order val="4"/>
          <c:spPr>
            <a:ln w="9525" cap="flat">
              <a:solidFill>
                <a:schemeClr val="tx2"/>
              </a:solidFill>
              <a:prstDash val="sysDash"/>
            </a:ln>
          </c:spPr>
          <c:marker>
            <c:symbol val="none"/>
          </c:marker>
          <c:cat>
            <c:strRef>
              <c:f>Graph!$B$21:$B$27</c:f>
              <c:strCache>
                <c:ptCount val="7"/>
                <c:pt idx="0">
                  <c:v>Existing Solution</c:v>
                </c:pt>
                <c:pt idx="1">
                  <c:v>Server HW &amp; Warranty</c:v>
                </c:pt>
                <c:pt idx="2">
                  <c:v>Switching &amp; Cabling</c:v>
                </c:pt>
                <c:pt idx="3">
                  <c:v>Power &amp; Cooling</c:v>
                </c:pt>
                <c:pt idx="4">
                  <c:v>Provisioning</c:v>
                </c:pt>
                <c:pt idx="5">
                  <c:v>Virtualization Software</c:v>
                </c:pt>
                <c:pt idx="6">
                  <c:v>UCS</c:v>
                </c:pt>
              </c:strCache>
            </c:strRef>
          </c:cat>
          <c:val>
            <c:numRef>
              <c:f>Graph!$G$21:$G$27</c:f>
              <c:numCache>
                <c:formatCode>"$"#,##0_);[Red]\("$"#,##0\)</c:formatCode>
                <c:ptCount val="7"/>
                <c:pt idx="1">
                  <c:v>1541466</c:v>
                </c:pt>
                <c:pt idx="2">
                  <c:v>1541466</c:v>
                </c:pt>
              </c:numCache>
            </c:numRef>
          </c:val>
          <c:smooth val="0"/>
          <c:extLst>
            <c:ext xmlns:c16="http://schemas.microsoft.com/office/drawing/2014/chart" uri="{C3380CC4-5D6E-409C-BE32-E72D297353CC}">
              <c16:uniqueId val="{0000000C-0E78-484A-A5F1-2C54B1600844}"/>
            </c:ext>
          </c:extLst>
        </c:ser>
        <c:ser>
          <c:idx val="5"/>
          <c:order val="5"/>
          <c:spPr>
            <a:ln w="9525" cap="flat">
              <a:solidFill>
                <a:schemeClr val="tx2"/>
              </a:solidFill>
              <a:prstDash val="sysDash"/>
            </a:ln>
          </c:spPr>
          <c:marker>
            <c:symbol val="none"/>
          </c:marker>
          <c:cat>
            <c:strRef>
              <c:f>Graph!$B$21:$B$27</c:f>
              <c:strCache>
                <c:ptCount val="7"/>
                <c:pt idx="0">
                  <c:v>Existing Solution</c:v>
                </c:pt>
                <c:pt idx="1">
                  <c:v>Server HW &amp; Warranty</c:v>
                </c:pt>
                <c:pt idx="2">
                  <c:v>Switching &amp; Cabling</c:v>
                </c:pt>
                <c:pt idx="3">
                  <c:v>Power &amp; Cooling</c:v>
                </c:pt>
                <c:pt idx="4">
                  <c:v>Provisioning</c:v>
                </c:pt>
                <c:pt idx="5">
                  <c:v>Virtualization Software</c:v>
                </c:pt>
                <c:pt idx="6">
                  <c:v>UCS</c:v>
                </c:pt>
              </c:strCache>
            </c:strRef>
          </c:cat>
          <c:val>
            <c:numRef>
              <c:f>Graph!$H$21:$H$27</c:f>
              <c:numCache>
                <c:formatCode>General</c:formatCode>
                <c:ptCount val="7"/>
                <c:pt idx="2" formatCode="&quot;$&quot;#,##0_);[Red]\(&quot;$&quot;#,##0\)">
                  <c:v>1296271</c:v>
                </c:pt>
                <c:pt idx="3" formatCode="&quot;$&quot;#,##0_);[Red]\(&quot;$&quot;#,##0\)">
                  <c:v>1296271</c:v>
                </c:pt>
              </c:numCache>
            </c:numRef>
          </c:val>
          <c:smooth val="0"/>
          <c:extLst>
            <c:ext xmlns:c16="http://schemas.microsoft.com/office/drawing/2014/chart" uri="{C3380CC4-5D6E-409C-BE32-E72D297353CC}">
              <c16:uniqueId val="{0000000D-0E78-484A-A5F1-2C54B1600844}"/>
            </c:ext>
          </c:extLst>
        </c:ser>
        <c:ser>
          <c:idx val="6"/>
          <c:order val="6"/>
          <c:spPr>
            <a:ln w="9525" cap="flat">
              <a:solidFill>
                <a:schemeClr val="tx2"/>
              </a:solidFill>
              <a:prstDash val="sysDash"/>
            </a:ln>
          </c:spPr>
          <c:marker>
            <c:symbol val="none"/>
          </c:marker>
          <c:cat>
            <c:strRef>
              <c:f>Graph!$B$21:$B$27</c:f>
              <c:strCache>
                <c:ptCount val="7"/>
                <c:pt idx="0">
                  <c:v>Existing Solution</c:v>
                </c:pt>
                <c:pt idx="1">
                  <c:v>Server HW &amp; Warranty</c:v>
                </c:pt>
                <c:pt idx="2">
                  <c:v>Switching &amp; Cabling</c:v>
                </c:pt>
                <c:pt idx="3">
                  <c:v>Power &amp; Cooling</c:v>
                </c:pt>
                <c:pt idx="4">
                  <c:v>Provisioning</c:v>
                </c:pt>
                <c:pt idx="5">
                  <c:v>Virtualization Software</c:v>
                </c:pt>
                <c:pt idx="6">
                  <c:v>UCS</c:v>
                </c:pt>
              </c:strCache>
            </c:strRef>
          </c:cat>
          <c:val>
            <c:numRef>
              <c:f>Graph!$I$21:$I$27</c:f>
              <c:numCache>
                <c:formatCode>General</c:formatCode>
                <c:ptCount val="7"/>
                <c:pt idx="3" formatCode="&quot;$&quot;#,##0_);[Red]\(&quot;$&quot;#,##0\)">
                  <c:v>1082018</c:v>
                </c:pt>
                <c:pt idx="4" formatCode="&quot;$&quot;#,##0_);[Red]\(&quot;$&quot;#,##0\)">
                  <c:v>1082018</c:v>
                </c:pt>
              </c:numCache>
            </c:numRef>
          </c:val>
          <c:smooth val="0"/>
          <c:extLst>
            <c:ext xmlns:c16="http://schemas.microsoft.com/office/drawing/2014/chart" uri="{C3380CC4-5D6E-409C-BE32-E72D297353CC}">
              <c16:uniqueId val="{0000000E-0E78-484A-A5F1-2C54B1600844}"/>
            </c:ext>
          </c:extLst>
        </c:ser>
        <c:ser>
          <c:idx val="7"/>
          <c:order val="7"/>
          <c:spPr>
            <a:ln w="9525" cap="flat">
              <a:solidFill>
                <a:schemeClr val="tx2"/>
              </a:solidFill>
              <a:prstDash val="sysDash"/>
            </a:ln>
          </c:spPr>
          <c:marker>
            <c:symbol val="none"/>
          </c:marker>
          <c:cat>
            <c:strRef>
              <c:f>Graph!$B$21:$B$27</c:f>
              <c:strCache>
                <c:ptCount val="7"/>
                <c:pt idx="0">
                  <c:v>Existing Solution</c:v>
                </c:pt>
                <c:pt idx="1">
                  <c:v>Server HW &amp; Warranty</c:v>
                </c:pt>
                <c:pt idx="2">
                  <c:v>Switching &amp; Cabling</c:v>
                </c:pt>
                <c:pt idx="3">
                  <c:v>Power &amp; Cooling</c:v>
                </c:pt>
                <c:pt idx="4">
                  <c:v>Provisioning</c:v>
                </c:pt>
                <c:pt idx="5">
                  <c:v>Virtualization Software</c:v>
                </c:pt>
                <c:pt idx="6">
                  <c:v>UCS</c:v>
                </c:pt>
              </c:strCache>
            </c:strRef>
          </c:cat>
          <c:val>
            <c:numRef>
              <c:f>Graph!$J$21:$J$27</c:f>
              <c:numCache>
                <c:formatCode>General</c:formatCode>
                <c:ptCount val="7"/>
                <c:pt idx="4" formatCode="&quot;$&quot;#,##0_);[Red]\(&quot;$&quot;#,##0\)">
                  <c:v>1067487</c:v>
                </c:pt>
                <c:pt idx="5" formatCode="&quot;$&quot;#,##0_);[Red]\(&quot;$&quot;#,##0\)">
                  <c:v>1067487</c:v>
                </c:pt>
              </c:numCache>
            </c:numRef>
          </c:val>
          <c:smooth val="0"/>
          <c:extLst>
            <c:ext xmlns:c16="http://schemas.microsoft.com/office/drawing/2014/chart" uri="{C3380CC4-5D6E-409C-BE32-E72D297353CC}">
              <c16:uniqueId val="{0000000F-0E78-484A-A5F1-2C54B1600844}"/>
            </c:ext>
          </c:extLst>
        </c:ser>
        <c:ser>
          <c:idx val="8"/>
          <c:order val="8"/>
          <c:spPr>
            <a:ln w="9525" cap="flat">
              <a:solidFill>
                <a:schemeClr val="tx2"/>
              </a:solidFill>
              <a:prstDash val="sysDash"/>
            </a:ln>
          </c:spPr>
          <c:marker>
            <c:symbol val="none"/>
          </c:marker>
          <c:cat>
            <c:strRef>
              <c:f>Graph!$B$21:$B$27</c:f>
              <c:strCache>
                <c:ptCount val="7"/>
                <c:pt idx="0">
                  <c:v>Existing Solution</c:v>
                </c:pt>
                <c:pt idx="1">
                  <c:v>Server HW &amp; Warranty</c:v>
                </c:pt>
                <c:pt idx="2">
                  <c:v>Switching &amp; Cabling</c:v>
                </c:pt>
                <c:pt idx="3">
                  <c:v>Power &amp; Cooling</c:v>
                </c:pt>
                <c:pt idx="4">
                  <c:v>Provisioning</c:v>
                </c:pt>
                <c:pt idx="5">
                  <c:v>Virtualization Software</c:v>
                </c:pt>
                <c:pt idx="6">
                  <c:v>UCS</c:v>
                </c:pt>
              </c:strCache>
            </c:strRef>
          </c:cat>
          <c:val>
            <c:numRef>
              <c:f>Graph!$K$21:$K$27</c:f>
              <c:numCache>
                <c:formatCode>General</c:formatCode>
                <c:ptCount val="7"/>
                <c:pt idx="5" formatCode="&quot;$&quot;#,##0_);[Red]\(&quot;$&quot;#,##0\)">
                  <c:v>935667</c:v>
                </c:pt>
                <c:pt idx="6" formatCode="&quot;$&quot;#,##0_);[Red]\(&quot;$&quot;#,##0\)">
                  <c:v>935667</c:v>
                </c:pt>
              </c:numCache>
            </c:numRef>
          </c:val>
          <c:smooth val="0"/>
          <c:extLst>
            <c:ext xmlns:c16="http://schemas.microsoft.com/office/drawing/2014/chart" uri="{C3380CC4-5D6E-409C-BE32-E72D297353CC}">
              <c16:uniqueId val="{00000010-0E78-484A-A5F1-2C54B1600844}"/>
            </c:ext>
          </c:extLst>
        </c:ser>
        <c:dLbls>
          <c:showLegendKey val="0"/>
          <c:showVal val="0"/>
          <c:showCatName val="0"/>
          <c:showSerName val="0"/>
          <c:showPercent val="0"/>
          <c:showBubbleSize val="0"/>
        </c:dLbls>
        <c:marker val="1"/>
        <c:smooth val="0"/>
        <c:axId val="520978072"/>
        <c:axId val="520978464"/>
      </c:lineChart>
      <c:catAx>
        <c:axId val="520978072"/>
        <c:scaling>
          <c:orientation val="minMax"/>
        </c:scaling>
        <c:delete val="1"/>
        <c:axPos val="b"/>
        <c:numFmt formatCode="General" sourceLinked="0"/>
        <c:majorTickMark val="out"/>
        <c:minorTickMark val="none"/>
        <c:tickLblPos val="nextTo"/>
        <c:crossAx val="520978464"/>
        <c:crosses val="autoZero"/>
        <c:auto val="1"/>
        <c:lblAlgn val="ctr"/>
        <c:lblOffset val="100"/>
        <c:noMultiLvlLbl val="0"/>
      </c:catAx>
      <c:valAx>
        <c:axId val="520978464"/>
        <c:scaling>
          <c:orientation val="minMax"/>
          <c:max val="2000000"/>
          <c:min val="0"/>
        </c:scaling>
        <c:delete val="1"/>
        <c:axPos val="l"/>
        <c:majorGridlines>
          <c:spPr>
            <a:ln>
              <a:solidFill>
                <a:srgbClr val="E8E8E8"/>
              </a:solidFill>
            </a:ln>
          </c:spPr>
        </c:majorGridlines>
        <c:numFmt formatCode="&quot;$&quot;#,##0" sourceLinked="0"/>
        <c:majorTickMark val="out"/>
        <c:minorTickMark val="none"/>
        <c:tickLblPos val="nextTo"/>
        <c:crossAx val="520978072"/>
        <c:crosses val="autoZero"/>
        <c:crossBetween val="between"/>
      </c:valAx>
    </c:plotArea>
    <c:plotVisOnly val="1"/>
    <c:dispBlanksAs val="gap"/>
    <c:showDLblsOverMax val="0"/>
  </c:chart>
  <c:txPr>
    <a:bodyPr/>
    <a:lstStyle/>
    <a:p>
      <a:pPr>
        <a:defRPr sz="12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3337153339153"/>
          <c:y val="9.0716887364124199E-2"/>
          <c:w val="0.875736311805557"/>
          <c:h val="0.88729668013233498"/>
        </c:manualLayout>
      </c:layout>
      <c:barChart>
        <c:barDir val="col"/>
        <c:grouping val="stacked"/>
        <c:varyColors val="0"/>
        <c:ser>
          <c:idx val="0"/>
          <c:order val="0"/>
          <c:spPr>
            <a:noFill/>
            <a:ln>
              <a:noFill/>
            </a:ln>
          </c:spPr>
          <c:invertIfNegative val="0"/>
          <c:cat>
            <c:strRef>
              <c:f>Graph!$B$21:$B$26</c:f>
              <c:strCache>
                <c:ptCount val="6"/>
                <c:pt idx="0">
                  <c:v>Existing Solution</c:v>
                </c:pt>
                <c:pt idx="1">
                  <c:v>Server HW &amp; Warranty</c:v>
                </c:pt>
                <c:pt idx="2">
                  <c:v>Switching &amp; Cabling</c:v>
                </c:pt>
                <c:pt idx="3">
                  <c:v>Power &amp; Cooling</c:v>
                </c:pt>
                <c:pt idx="4">
                  <c:v>Provisioning</c:v>
                </c:pt>
                <c:pt idx="5">
                  <c:v>UCS</c:v>
                </c:pt>
              </c:strCache>
            </c:strRef>
          </c:cat>
          <c:val>
            <c:numRef>
              <c:f>Graph!$C$21:$C$26</c:f>
              <c:numCache>
                <c:formatCode>"$"#,##0_);[Red]\("$"#,##0\)</c:formatCode>
                <c:ptCount val="6"/>
                <c:pt idx="1">
                  <c:v>12802083</c:v>
                </c:pt>
                <c:pt idx="2">
                  <c:v>11746152</c:v>
                </c:pt>
                <c:pt idx="3">
                  <c:v>9709075</c:v>
                </c:pt>
                <c:pt idx="4">
                  <c:v>8719384</c:v>
                </c:pt>
              </c:numCache>
            </c:numRef>
          </c:val>
          <c:extLst>
            <c:ext xmlns:c16="http://schemas.microsoft.com/office/drawing/2014/chart" uri="{C3380CC4-5D6E-409C-BE32-E72D297353CC}">
              <c16:uniqueId val="{00000000-B3D3-429D-8CCF-666FFEFCAC7F}"/>
            </c:ext>
          </c:extLst>
        </c:ser>
        <c:ser>
          <c:idx val="1"/>
          <c:order val="1"/>
          <c:spPr>
            <a:solidFill>
              <a:schemeClr val="accent1"/>
            </a:solidFill>
            <a:ln>
              <a:noFill/>
            </a:ln>
          </c:spPr>
          <c:invertIfNegative val="0"/>
          <c:cat>
            <c:strRef>
              <c:f>Graph!$B$21:$B$26</c:f>
              <c:strCache>
                <c:ptCount val="6"/>
                <c:pt idx="0">
                  <c:v>Existing Solution</c:v>
                </c:pt>
                <c:pt idx="1">
                  <c:v>Server HW &amp; Warranty</c:v>
                </c:pt>
                <c:pt idx="2">
                  <c:v>Switching &amp; Cabling</c:v>
                </c:pt>
                <c:pt idx="3">
                  <c:v>Power &amp; Cooling</c:v>
                </c:pt>
                <c:pt idx="4">
                  <c:v>Provisioning</c:v>
                </c:pt>
                <c:pt idx="5">
                  <c:v>UCS</c:v>
                </c:pt>
              </c:strCache>
            </c:strRef>
          </c:cat>
          <c:val>
            <c:numRef>
              <c:f>Graph!$D$21:$D$26</c:f>
              <c:numCache>
                <c:formatCode>"$"#,##0_);[Red]\("$"#,##0\)</c:formatCode>
                <c:ptCount val="6"/>
                <c:pt idx="0">
                  <c:v>14273022</c:v>
                </c:pt>
                <c:pt idx="1">
                  <c:v>1470939</c:v>
                </c:pt>
                <c:pt idx="2">
                  <c:v>1055931</c:v>
                </c:pt>
                <c:pt idx="3">
                  <c:v>2037077</c:v>
                </c:pt>
                <c:pt idx="4">
                  <c:v>989691</c:v>
                </c:pt>
                <c:pt idx="5">
                  <c:v>8719384</c:v>
                </c:pt>
              </c:numCache>
            </c:numRef>
          </c:val>
          <c:extLst>
            <c:ext xmlns:c16="http://schemas.microsoft.com/office/drawing/2014/chart" uri="{C3380CC4-5D6E-409C-BE32-E72D297353CC}">
              <c16:uniqueId val="{00000001-B3D3-429D-8CCF-666FFEFCAC7F}"/>
            </c:ext>
          </c:extLst>
        </c:ser>
        <c:ser>
          <c:idx val="2"/>
          <c:order val="2"/>
          <c:spPr>
            <a:noFill/>
            <a:ln>
              <a:noFill/>
            </a:ln>
          </c:spPr>
          <c:invertIfNegative val="0"/>
          <c:dLbls>
            <c:dLbl>
              <c:idx val="0"/>
              <c:layout>
                <c:manualLayout>
                  <c:x val="3.8650309784238799E-3"/>
                  <c:y val="-3.3816252629574398E-2"/>
                </c:manualLayout>
              </c:layout>
              <c:tx>
                <c:strRef>
                  <c:f>Graph!$D$21</c:f>
                  <c:strCache>
                    <c:ptCount val="1"/>
                    <c:pt idx="0">
                      <c:v>$14,273,022 </c:v>
                    </c:pt>
                  </c:strCache>
                </c:strRef>
              </c:tx>
              <c:spPr/>
              <c:txPr>
                <a:bodyPr/>
                <a:lstStyle/>
                <a:p>
                  <a:pPr>
                    <a:defRPr sz="1100">
                      <a:solidFill>
                        <a:schemeClr val="tx1"/>
                      </a:solidFill>
                    </a:defRPr>
                  </a:pPr>
                  <a:endParaRPr lang="en-US"/>
                </a:p>
              </c:txPr>
              <c:showLegendKey val="0"/>
              <c:showVal val="1"/>
              <c:showCatName val="0"/>
              <c:showSerName val="0"/>
              <c:showPercent val="0"/>
              <c:showBubbleSize val="0"/>
              <c:extLst>
                <c:ext xmlns:c15="http://schemas.microsoft.com/office/drawing/2012/chart" uri="{CE6537A1-D6FC-4f65-9D91-7224C49458BB}">
                  <c15:dlblFieldTable>
                    <c15:dlblFTEntry>
                      <c15:txfldGUID>{CA6D8B28-D317-4B91-9215-A04AEE8B898F}</c15:txfldGUID>
                      <c15:f>Graph!$D$21</c15:f>
                      <c15:dlblFieldTableCache>
                        <c:ptCount val="1"/>
                        <c:pt idx="0">
                          <c:v>$14,273,022 </c:v>
                        </c:pt>
                      </c15:dlblFieldTableCache>
                    </c15:dlblFTEntry>
                  </c15:dlblFieldTable>
                  <c15:showDataLabelsRange val="0"/>
                </c:ext>
                <c:ext xmlns:c16="http://schemas.microsoft.com/office/drawing/2014/chart" uri="{C3380CC4-5D6E-409C-BE32-E72D297353CC}">
                  <c16:uniqueId val="{00000002-B3D3-429D-8CCF-666FFEFCAC7F}"/>
                </c:ext>
              </c:extLst>
            </c:dLbl>
            <c:dLbl>
              <c:idx val="1"/>
              <c:layout>
                <c:manualLayout>
                  <c:x val="-3.1508695450403802E-3"/>
                  <c:y val="-2.9617529372052798E-2"/>
                </c:manualLayout>
              </c:layout>
              <c:tx>
                <c:strRef>
                  <c:f>Graph!$N$22</c:f>
                  <c:strCache>
                    <c:ptCount val="1"/>
                    <c:pt idx="0">
                      <c:v>$1,470,939 </c:v>
                    </c:pt>
                  </c:strCache>
                </c:strRef>
              </c:tx>
              <c:spPr/>
              <c:txPr>
                <a:bodyPr/>
                <a:lstStyle/>
                <a:p>
                  <a:pPr>
                    <a:defRPr sz="1100">
                      <a:solidFill>
                        <a:schemeClr val="tx1"/>
                      </a:solidFill>
                    </a:defRPr>
                  </a:pPr>
                  <a:endParaRPr lang="en-US"/>
                </a:p>
              </c:txPr>
              <c:showLegendKey val="0"/>
              <c:showVal val="1"/>
              <c:showCatName val="0"/>
              <c:showSerName val="0"/>
              <c:showPercent val="0"/>
              <c:showBubbleSize val="0"/>
              <c:extLst>
                <c:ext xmlns:c15="http://schemas.microsoft.com/office/drawing/2012/chart" uri="{CE6537A1-D6FC-4f65-9D91-7224C49458BB}">
                  <c15:dlblFieldTable>
                    <c15:dlblFTEntry>
                      <c15:txfldGUID>{FDC2C1AC-3F05-41E6-9DAD-5AB70C7DDC27}</c15:txfldGUID>
                      <c15:f>Graph!$N$22</c15:f>
                      <c15:dlblFieldTableCache>
                        <c:ptCount val="1"/>
                        <c:pt idx="0">
                          <c:v>$1,470,939 </c:v>
                        </c:pt>
                      </c15:dlblFieldTableCache>
                    </c15:dlblFTEntry>
                  </c15:dlblFieldTable>
                  <c15:showDataLabelsRange val="0"/>
                </c:ext>
                <c:ext xmlns:c16="http://schemas.microsoft.com/office/drawing/2014/chart" uri="{C3380CC4-5D6E-409C-BE32-E72D297353CC}">
                  <c16:uniqueId val="{00000003-B3D3-429D-8CCF-666FFEFCAC7F}"/>
                </c:ext>
              </c:extLst>
            </c:dLbl>
            <c:dLbl>
              <c:idx val="2"/>
              <c:layout>
                <c:manualLayout>
                  <c:x val="1.45239827551144E-3"/>
                  <c:y val="-3.3009133393286899E-2"/>
                </c:manualLayout>
              </c:layout>
              <c:tx>
                <c:strRef>
                  <c:f>Graph!$N$23</c:f>
                  <c:strCache>
                    <c:ptCount val="1"/>
                    <c:pt idx="0">
                      <c:v>$1,055,931 </c:v>
                    </c:pt>
                  </c:strCache>
                </c:strRef>
              </c:tx>
              <c:spPr/>
              <c:txPr>
                <a:bodyPr/>
                <a:lstStyle/>
                <a:p>
                  <a:pPr>
                    <a:defRPr sz="1100">
                      <a:solidFill>
                        <a:schemeClr val="tx1"/>
                      </a:solidFill>
                    </a:defRPr>
                  </a:pPr>
                  <a:endParaRPr lang="en-US"/>
                </a:p>
              </c:txPr>
              <c:showLegendKey val="0"/>
              <c:showVal val="1"/>
              <c:showCatName val="0"/>
              <c:showSerName val="0"/>
              <c:showPercent val="0"/>
              <c:showBubbleSize val="0"/>
              <c:extLst>
                <c:ext xmlns:c15="http://schemas.microsoft.com/office/drawing/2012/chart" uri="{CE6537A1-D6FC-4f65-9D91-7224C49458BB}">
                  <c15:dlblFieldTable>
                    <c15:dlblFTEntry>
                      <c15:txfldGUID>{A7EC5DF9-A04E-4BA2-8807-C28ADCCC2CF4}</c15:txfldGUID>
                      <c15:f>Graph!$N$23</c15:f>
                      <c15:dlblFieldTableCache>
                        <c:ptCount val="1"/>
                        <c:pt idx="0">
                          <c:v>$1,055,931 </c:v>
                        </c:pt>
                      </c15:dlblFieldTableCache>
                    </c15:dlblFTEntry>
                  </c15:dlblFieldTable>
                  <c15:showDataLabelsRange val="0"/>
                </c:ext>
                <c:ext xmlns:c16="http://schemas.microsoft.com/office/drawing/2014/chart" uri="{C3380CC4-5D6E-409C-BE32-E72D297353CC}">
                  <c16:uniqueId val="{00000004-B3D3-429D-8CCF-666FFEFCAC7F}"/>
                </c:ext>
              </c:extLst>
            </c:dLbl>
            <c:dLbl>
              <c:idx val="3"/>
              <c:layout>
                <c:manualLayout>
                  <c:x val="1.4523706175886199E-3"/>
                  <c:y val="-3.9533293164678601E-2"/>
                </c:manualLayout>
              </c:layout>
              <c:tx>
                <c:strRef>
                  <c:f>Graph!$N$24</c:f>
                  <c:strCache>
                    <c:ptCount val="1"/>
                    <c:pt idx="0">
                      <c:v>$2,037,077 </c:v>
                    </c:pt>
                  </c:strCache>
                </c:strRef>
              </c:tx>
              <c:spPr/>
              <c:txPr>
                <a:bodyPr/>
                <a:lstStyle/>
                <a:p>
                  <a:pPr>
                    <a:defRPr sz="1100">
                      <a:solidFill>
                        <a:schemeClr val="tx1"/>
                      </a:solidFill>
                    </a:defRPr>
                  </a:pPr>
                  <a:endParaRPr lang="en-US"/>
                </a:p>
              </c:txPr>
              <c:showLegendKey val="0"/>
              <c:showVal val="1"/>
              <c:showCatName val="0"/>
              <c:showSerName val="0"/>
              <c:showPercent val="0"/>
              <c:showBubbleSize val="0"/>
              <c:extLst>
                <c:ext xmlns:c15="http://schemas.microsoft.com/office/drawing/2012/chart" uri="{CE6537A1-D6FC-4f65-9D91-7224C49458BB}">
                  <c15:dlblFieldTable>
                    <c15:dlblFTEntry>
                      <c15:txfldGUID>{02828A70-B87A-4B39-906C-328B8C4525EA}</c15:txfldGUID>
                      <c15:f>Graph!$N$24</c15:f>
                      <c15:dlblFieldTableCache>
                        <c:ptCount val="1"/>
                        <c:pt idx="0">
                          <c:v>$2,037,077 </c:v>
                        </c:pt>
                      </c15:dlblFieldTableCache>
                    </c15:dlblFTEntry>
                  </c15:dlblFieldTable>
                  <c15:showDataLabelsRange val="0"/>
                </c:ext>
                <c:ext xmlns:c16="http://schemas.microsoft.com/office/drawing/2014/chart" uri="{C3380CC4-5D6E-409C-BE32-E72D297353CC}">
                  <c16:uniqueId val="{00000005-B3D3-429D-8CCF-666FFEFCAC7F}"/>
                </c:ext>
              </c:extLst>
            </c:dLbl>
            <c:dLbl>
              <c:idx val="4"/>
              <c:layout>
                <c:manualLayout>
                  <c:x val="1.4351435096701299E-3"/>
                  <c:y val="-3.5286797594098501E-2"/>
                </c:manualLayout>
              </c:layout>
              <c:tx>
                <c:strRef>
                  <c:f>Graph!$N$25</c:f>
                  <c:strCache>
                    <c:ptCount val="1"/>
                    <c:pt idx="0">
                      <c:v>$989,691 </c:v>
                    </c:pt>
                  </c:strCache>
                </c:strRef>
              </c:tx>
              <c:spPr/>
              <c:txPr>
                <a:bodyPr/>
                <a:lstStyle/>
                <a:p>
                  <a:pPr>
                    <a:defRPr sz="1100">
                      <a:solidFill>
                        <a:schemeClr val="tx1"/>
                      </a:solidFill>
                    </a:defRPr>
                  </a:pPr>
                  <a:endParaRPr lang="en-US"/>
                </a:p>
              </c:txPr>
              <c:showLegendKey val="0"/>
              <c:showVal val="1"/>
              <c:showCatName val="0"/>
              <c:showSerName val="0"/>
              <c:showPercent val="0"/>
              <c:showBubbleSize val="0"/>
              <c:extLst>
                <c:ext xmlns:c15="http://schemas.microsoft.com/office/drawing/2012/chart" uri="{CE6537A1-D6FC-4f65-9D91-7224C49458BB}">
                  <c15:dlblFieldTable>
                    <c15:dlblFTEntry>
                      <c15:txfldGUID>{941BCFA1-BA02-4EA4-ABF1-211ED0ED0ED7}</c15:txfldGUID>
                      <c15:f>Graph!$N$25</c15:f>
                      <c15:dlblFieldTableCache>
                        <c:ptCount val="1"/>
                        <c:pt idx="0">
                          <c:v>$989,691 </c:v>
                        </c:pt>
                      </c15:dlblFieldTableCache>
                    </c15:dlblFTEntry>
                  </c15:dlblFieldTable>
                  <c15:showDataLabelsRange val="0"/>
                </c:ext>
                <c:ext xmlns:c16="http://schemas.microsoft.com/office/drawing/2014/chart" uri="{C3380CC4-5D6E-409C-BE32-E72D297353CC}">
                  <c16:uniqueId val="{00000006-B3D3-429D-8CCF-666FFEFCAC7F}"/>
                </c:ext>
              </c:extLst>
            </c:dLbl>
            <c:dLbl>
              <c:idx val="5"/>
              <c:layout>
                <c:manualLayout>
                  <c:x val="-3.43542380755479E-5"/>
                  <c:y val="-4.2724339340373098E-2"/>
                </c:manualLayout>
              </c:layout>
              <c:tx>
                <c:strRef>
                  <c:f>Graph!$N$26</c:f>
                  <c:strCache>
                    <c:ptCount val="1"/>
                    <c:pt idx="0">
                      <c:v>$8,719,384 </c:v>
                    </c:pt>
                  </c:strCache>
                </c:strRef>
              </c:tx>
              <c:spPr/>
              <c:txPr>
                <a:bodyPr/>
                <a:lstStyle/>
                <a:p>
                  <a:pPr>
                    <a:defRPr sz="1100">
                      <a:solidFill>
                        <a:schemeClr val="tx1"/>
                      </a:solidFill>
                    </a:defRPr>
                  </a:pPr>
                  <a:endParaRPr lang="en-US"/>
                </a:p>
              </c:txPr>
              <c:showLegendKey val="0"/>
              <c:showVal val="1"/>
              <c:showCatName val="0"/>
              <c:showSerName val="0"/>
              <c:showPercent val="0"/>
              <c:showBubbleSize val="0"/>
              <c:extLst>
                <c:ext xmlns:c15="http://schemas.microsoft.com/office/drawing/2012/chart" uri="{CE6537A1-D6FC-4f65-9D91-7224C49458BB}">
                  <c15:dlblFieldTable>
                    <c15:dlblFTEntry>
                      <c15:txfldGUID>{BC01252C-1CB8-40A5-B989-6C6DA9D5B110}</c15:txfldGUID>
                      <c15:f>Graph!$N$26</c15:f>
                      <c15:dlblFieldTableCache>
                        <c:ptCount val="1"/>
                        <c:pt idx="0">
                          <c:v>$8,719,384 </c:v>
                        </c:pt>
                      </c15:dlblFieldTableCache>
                    </c15:dlblFTEntry>
                  </c15:dlblFieldTable>
                  <c15:showDataLabelsRange val="0"/>
                </c:ext>
                <c:ext xmlns:c16="http://schemas.microsoft.com/office/drawing/2014/chart" uri="{C3380CC4-5D6E-409C-BE32-E72D297353CC}">
                  <c16:uniqueId val="{00000007-B3D3-429D-8CCF-666FFEFCAC7F}"/>
                </c:ext>
              </c:extLst>
            </c:dLbl>
            <c:dLbl>
              <c:idx val="6"/>
              <c:tx>
                <c:strRef>
                  <c:f>Graph!$D$27</c:f>
                  <c:strCache>
                    <c:ptCount val="1"/>
                    <c:pt idx="0">
                      <c:v>$8,719,384 </c:v>
                    </c:pt>
                  </c:strCache>
                </c:strRef>
              </c:tx>
              <c:showLegendKey val="0"/>
              <c:showVal val="1"/>
              <c:showCatName val="0"/>
              <c:showSerName val="0"/>
              <c:showPercent val="0"/>
              <c:showBubbleSize val="0"/>
              <c:extLst>
                <c:ext xmlns:c15="http://schemas.microsoft.com/office/drawing/2012/chart" uri="{CE6537A1-D6FC-4f65-9D91-7224C49458BB}">
                  <c15:dlblFieldTable>
                    <c15:dlblFTEntry>
                      <c15:txfldGUID>{5A4DFA94-57B2-45D4-88A1-850C98DC2F6E}</c15:txfldGUID>
                      <c15:f>Graph!$D$27</c15:f>
                      <c15:dlblFieldTableCache>
                        <c:ptCount val="1"/>
                        <c:pt idx="0">
                          <c:v>$8,719,384 </c:v>
                        </c:pt>
                      </c15:dlblFieldTableCache>
                    </c15:dlblFTEntry>
                  </c15:dlblFieldTable>
                  <c15:showDataLabelsRange val="0"/>
                </c:ext>
                <c:ext xmlns:c16="http://schemas.microsoft.com/office/drawing/2014/chart" uri="{C3380CC4-5D6E-409C-BE32-E72D297353CC}">
                  <c16:uniqueId val="{00000008-B3D3-429D-8CCF-666FFEFCAC7F}"/>
                </c:ext>
              </c:extLst>
            </c:dLbl>
            <c:dLbl>
              <c:idx val="7"/>
              <c:tx>
                <c:strRef>
                  <c:f>Graph!$D$27</c:f>
                  <c:strCache>
                    <c:ptCount val="1"/>
                    <c:pt idx="0">
                      <c:v>$8,719,384 </c:v>
                    </c:pt>
                  </c:strCache>
                </c:strRef>
              </c:tx>
              <c:showLegendKey val="0"/>
              <c:showVal val="1"/>
              <c:showCatName val="0"/>
              <c:showSerName val="0"/>
              <c:showPercent val="0"/>
              <c:showBubbleSize val="0"/>
              <c:extLst>
                <c:ext xmlns:c15="http://schemas.microsoft.com/office/drawing/2012/chart" uri="{CE6537A1-D6FC-4f65-9D91-7224C49458BB}">
                  <c15:dlblFieldTable>
                    <c15:dlblFTEntry>
                      <c15:txfldGUID>{40A5E1BD-1BB1-4D76-A8C3-5CCF3579D67A}</c15:txfldGUID>
                      <c15:f>Graph!$D$27</c15:f>
                      <c15:dlblFieldTableCache>
                        <c:ptCount val="1"/>
                        <c:pt idx="0">
                          <c:v>$8,719,384 </c:v>
                        </c:pt>
                      </c15:dlblFieldTableCache>
                    </c15:dlblFTEntry>
                  </c15:dlblFieldTable>
                  <c15:showDataLabelsRange val="0"/>
                </c:ext>
                <c:ext xmlns:c16="http://schemas.microsoft.com/office/drawing/2014/chart" uri="{C3380CC4-5D6E-409C-BE32-E72D297353CC}">
                  <c16:uniqueId val="{00000009-B3D3-429D-8CCF-666FFEFCAC7F}"/>
                </c:ext>
              </c:extLst>
            </c:dLbl>
            <c:spPr>
              <a:noFill/>
              <a:ln>
                <a:noFill/>
              </a:ln>
              <a:effectLst/>
            </c:spPr>
            <c:txPr>
              <a:bodyPr wrap="square" lIns="38100" tIns="19050" rIns="38100" bIns="19050" anchor="ctr">
                <a:spAutoFit/>
              </a:bodyPr>
              <a:lstStyle/>
              <a:p>
                <a:pPr>
                  <a:defRPr sz="1100">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Graph!$B$21:$B$26</c:f>
              <c:strCache>
                <c:ptCount val="6"/>
                <c:pt idx="0">
                  <c:v>Existing Solution</c:v>
                </c:pt>
                <c:pt idx="1">
                  <c:v>Server HW &amp; Warranty</c:v>
                </c:pt>
                <c:pt idx="2">
                  <c:v>Switching &amp; Cabling</c:v>
                </c:pt>
                <c:pt idx="3">
                  <c:v>Power &amp; Cooling</c:v>
                </c:pt>
                <c:pt idx="4">
                  <c:v>Provisioning</c:v>
                </c:pt>
                <c:pt idx="5">
                  <c:v>UCS</c:v>
                </c:pt>
              </c:strCache>
            </c:strRef>
          </c:cat>
          <c:val>
            <c:numRef>
              <c:f>Graph!$E$21:$E$26</c:f>
              <c:numCache>
                <c:formatCode>#,##0_);[Red]\(#,##0\)</c:formatCode>
                <c:ptCount val="6"/>
                <c:pt idx="0">
                  <c:v>200000</c:v>
                </c:pt>
                <c:pt idx="1">
                  <c:v>200000</c:v>
                </c:pt>
                <c:pt idx="2">
                  <c:v>200000</c:v>
                </c:pt>
                <c:pt idx="3">
                  <c:v>200000</c:v>
                </c:pt>
                <c:pt idx="4">
                  <c:v>200000</c:v>
                </c:pt>
                <c:pt idx="5">
                  <c:v>200000</c:v>
                </c:pt>
              </c:numCache>
            </c:numRef>
          </c:val>
          <c:extLst>
            <c:ext xmlns:c16="http://schemas.microsoft.com/office/drawing/2014/chart" uri="{C3380CC4-5D6E-409C-BE32-E72D297353CC}">
              <c16:uniqueId val="{0000000A-B3D3-429D-8CCF-666FFEFCAC7F}"/>
            </c:ext>
          </c:extLst>
        </c:ser>
        <c:dLbls>
          <c:showLegendKey val="0"/>
          <c:showVal val="0"/>
          <c:showCatName val="0"/>
          <c:showSerName val="0"/>
          <c:showPercent val="0"/>
          <c:showBubbleSize val="0"/>
        </c:dLbls>
        <c:gapWidth val="225"/>
        <c:overlap val="100"/>
        <c:axId val="520979248"/>
        <c:axId val="520979640"/>
      </c:barChart>
      <c:lineChart>
        <c:grouping val="standard"/>
        <c:varyColors val="0"/>
        <c:ser>
          <c:idx val="3"/>
          <c:order val="3"/>
          <c:spPr>
            <a:ln w="12700">
              <a:solidFill>
                <a:schemeClr val="tx2"/>
              </a:solidFill>
              <a:prstDash val="sysDash"/>
            </a:ln>
          </c:spPr>
          <c:marker>
            <c:symbol val="none"/>
          </c:marker>
          <c:cat>
            <c:strRef>
              <c:f>Graph!$B$21:$B$26</c:f>
              <c:strCache>
                <c:ptCount val="6"/>
                <c:pt idx="0">
                  <c:v>Existing Solution</c:v>
                </c:pt>
                <c:pt idx="1">
                  <c:v>Server HW &amp; Warranty</c:v>
                </c:pt>
                <c:pt idx="2">
                  <c:v>Switching &amp; Cabling</c:v>
                </c:pt>
                <c:pt idx="3">
                  <c:v>Power &amp; Cooling</c:v>
                </c:pt>
                <c:pt idx="4">
                  <c:v>Provisioning</c:v>
                </c:pt>
                <c:pt idx="5">
                  <c:v>UCS</c:v>
                </c:pt>
              </c:strCache>
            </c:strRef>
          </c:cat>
          <c:val>
            <c:numRef>
              <c:f>Graph!$F$21:$F$26</c:f>
              <c:numCache>
                <c:formatCode>"$"#,##0_);[Red]\("$"#,##0\)</c:formatCode>
                <c:ptCount val="6"/>
                <c:pt idx="0">
                  <c:v>14273022</c:v>
                </c:pt>
                <c:pt idx="1">
                  <c:v>14273022</c:v>
                </c:pt>
              </c:numCache>
            </c:numRef>
          </c:val>
          <c:smooth val="0"/>
          <c:extLst>
            <c:ext xmlns:c16="http://schemas.microsoft.com/office/drawing/2014/chart" uri="{C3380CC4-5D6E-409C-BE32-E72D297353CC}">
              <c16:uniqueId val="{0000000B-B3D3-429D-8CCF-666FFEFCAC7F}"/>
            </c:ext>
          </c:extLst>
        </c:ser>
        <c:ser>
          <c:idx val="4"/>
          <c:order val="4"/>
          <c:spPr>
            <a:ln w="12700">
              <a:solidFill>
                <a:schemeClr val="tx2"/>
              </a:solidFill>
              <a:prstDash val="sysDash"/>
            </a:ln>
          </c:spPr>
          <c:marker>
            <c:symbol val="none"/>
          </c:marker>
          <c:cat>
            <c:strRef>
              <c:f>Graph!$B$21:$B$26</c:f>
              <c:strCache>
                <c:ptCount val="6"/>
                <c:pt idx="0">
                  <c:v>Existing Solution</c:v>
                </c:pt>
                <c:pt idx="1">
                  <c:v>Server HW &amp; Warranty</c:v>
                </c:pt>
                <c:pt idx="2">
                  <c:v>Switching &amp; Cabling</c:v>
                </c:pt>
                <c:pt idx="3">
                  <c:v>Power &amp; Cooling</c:v>
                </c:pt>
                <c:pt idx="4">
                  <c:v>Provisioning</c:v>
                </c:pt>
                <c:pt idx="5">
                  <c:v>UCS</c:v>
                </c:pt>
              </c:strCache>
            </c:strRef>
          </c:cat>
          <c:val>
            <c:numRef>
              <c:f>Graph!$G$21:$G$26</c:f>
              <c:numCache>
                <c:formatCode>"$"#,##0_);[Red]\("$"#,##0\)</c:formatCode>
                <c:ptCount val="6"/>
                <c:pt idx="1">
                  <c:v>12802083</c:v>
                </c:pt>
                <c:pt idx="2">
                  <c:v>12802083</c:v>
                </c:pt>
              </c:numCache>
            </c:numRef>
          </c:val>
          <c:smooth val="0"/>
          <c:extLst>
            <c:ext xmlns:c16="http://schemas.microsoft.com/office/drawing/2014/chart" uri="{C3380CC4-5D6E-409C-BE32-E72D297353CC}">
              <c16:uniqueId val="{0000000C-B3D3-429D-8CCF-666FFEFCAC7F}"/>
            </c:ext>
          </c:extLst>
        </c:ser>
        <c:ser>
          <c:idx val="5"/>
          <c:order val="5"/>
          <c:spPr>
            <a:ln w="12700">
              <a:solidFill>
                <a:schemeClr val="tx2"/>
              </a:solidFill>
              <a:prstDash val="sysDash"/>
            </a:ln>
          </c:spPr>
          <c:marker>
            <c:symbol val="none"/>
          </c:marker>
          <c:cat>
            <c:strRef>
              <c:f>Graph!$B$21:$B$26</c:f>
              <c:strCache>
                <c:ptCount val="6"/>
                <c:pt idx="0">
                  <c:v>Existing Solution</c:v>
                </c:pt>
                <c:pt idx="1">
                  <c:v>Server HW &amp; Warranty</c:v>
                </c:pt>
                <c:pt idx="2">
                  <c:v>Switching &amp; Cabling</c:v>
                </c:pt>
                <c:pt idx="3">
                  <c:v>Power &amp; Cooling</c:v>
                </c:pt>
                <c:pt idx="4">
                  <c:v>Provisioning</c:v>
                </c:pt>
                <c:pt idx="5">
                  <c:v>UCS</c:v>
                </c:pt>
              </c:strCache>
            </c:strRef>
          </c:cat>
          <c:val>
            <c:numRef>
              <c:f>Graph!$H$21:$H$26</c:f>
              <c:numCache>
                <c:formatCode>General</c:formatCode>
                <c:ptCount val="6"/>
                <c:pt idx="2" formatCode="&quot;$&quot;#,##0_);[Red]\(&quot;$&quot;#,##0\)">
                  <c:v>11746152</c:v>
                </c:pt>
                <c:pt idx="3" formatCode="&quot;$&quot;#,##0_);[Red]\(&quot;$&quot;#,##0\)">
                  <c:v>11746152</c:v>
                </c:pt>
              </c:numCache>
            </c:numRef>
          </c:val>
          <c:smooth val="0"/>
          <c:extLst>
            <c:ext xmlns:c16="http://schemas.microsoft.com/office/drawing/2014/chart" uri="{C3380CC4-5D6E-409C-BE32-E72D297353CC}">
              <c16:uniqueId val="{0000000D-B3D3-429D-8CCF-666FFEFCAC7F}"/>
            </c:ext>
          </c:extLst>
        </c:ser>
        <c:ser>
          <c:idx val="6"/>
          <c:order val="6"/>
          <c:spPr>
            <a:ln w="12700">
              <a:solidFill>
                <a:schemeClr val="tx2"/>
              </a:solidFill>
              <a:prstDash val="sysDash"/>
            </a:ln>
          </c:spPr>
          <c:marker>
            <c:symbol val="none"/>
          </c:marker>
          <c:cat>
            <c:strRef>
              <c:f>Graph!$B$21:$B$26</c:f>
              <c:strCache>
                <c:ptCount val="6"/>
                <c:pt idx="0">
                  <c:v>Existing Solution</c:v>
                </c:pt>
                <c:pt idx="1">
                  <c:v>Server HW &amp; Warranty</c:v>
                </c:pt>
                <c:pt idx="2">
                  <c:v>Switching &amp; Cabling</c:v>
                </c:pt>
                <c:pt idx="3">
                  <c:v>Power &amp; Cooling</c:v>
                </c:pt>
                <c:pt idx="4">
                  <c:v>Provisioning</c:v>
                </c:pt>
                <c:pt idx="5">
                  <c:v>UCS</c:v>
                </c:pt>
              </c:strCache>
            </c:strRef>
          </c:cat>
          <c:val>
            <c:numRef>
              <c:f>Graph!$I$21:$I$26</c:f>
              <c:numCache>
                <c:formatCode>General</c:formatCode>
                <c:ptCount val="6"/>
                <c:pt idx="3" formatCode="&quot;$&quot;#,##0_);[Red]\(&quot;$&quot;#,##0\)">
                  <c:v>9709075</c:v>
                </c:pt>
                <c:pt idx="4" formatCode="&quot;$&quot;#,##0_);[Red]\(&quot;$&quot;#,##0\)">
                  <c:v>9709075</c:v>
                </c:pt>
              </c:numCache>
            </c:numRef>
          </c:val>
          <c:smooth val="0"/>
          <c:extLst>
            <c:ext xmlns:c16="http://schemas.microsoft.com/office/drawing/2014/chart" uri="{C3380CC4-5D6E-409C-BE32-E72D297353CC}">
              <c16:uniqueId val="{0000000E-B3D3-429D-8CCF-666FFEFCAC7F}"/>
            </c:ext>
          </c:extLst>
        </c:ser>
        <c:ser>
          <c:idx val="7"/>
          <c:order val="7"/>
          <c:spPr>
            <a:ln w="12700">
              <a:solidFill>
                <a:schemeClr val="tx2"/>
              </a:solidFill>
              <a:prstDash val="sysDash"/>
            </a:ln>
          </c:spPr>
          <c:marker>
            <c:symbol val="none"/>
          </c:marker>
          <c:cat>
            <c:strRef>
              <c:f>Graph!$B$21:$B$26</c:f>
              <c:strCache>
                <c:ptCount val="6"/>
                <c:pt idx="0">
                  <c:v>Existing Solution</c:v>
                </c:pt>
                <c:pt idx="1">
                  <c:v>Server HW &amp; Warranty</c:v>
                </c:pt>
                <c:pt idx="2">
                  <c:v>Switching &amp; Cabling</c:v>
                </c:pt>
                <c:pt idx="3">
                  <c:v>Power &amp; Cooling</c:v>
                </c:pt>
                <c:pt idx="4">
                  <c:v>Provisioning</c:v>
                </c:pt>
                <c:pt idx="5">
                  <c:v>UCS</c:v>
                </c:pt>
              </c:strCache>
            </c:strRef>
          </c:cat>
          <c:val>
            <c:numRef>
              <c:f>Graph!$J$21:$J$26</c:f>
              <c:numCache>
                <c:formatCode>General</c:formatCode>
                <c:ptCount val="6"/>
                <c:pt idx="4" formatCode="&quot;$&quot;#,##0_);[Red]\(&quot;$&quot;#,##0\)">
                  <c:v>8719384</c:v>
                </c:pt>
                <c:pt idx="5" formatCode="&quot;$&quot;#,##0_);[Red]\(&quot;$&quot;#,##0\)">
                  <c:v>8719384</c:v>
                </c:pt>
              </c:numCache>
            </c:numRef>
          </c:val>
          <c:smooth val="0"/>
          <c:extLst>
            <c:ext xmlns:c16="http://schemas.microsoft.com/office/drawing/2014/chart" uri="{C3380CC4-5D6E-409C-BE32-E72D297353CC}">
              <c16:uniqueId val="{0000000F-B3D3-429D-8CCF-666FFEFCAC7F}"/>
            </c:ext>
          </c:extLst>
        </c:ser>
        <c:dLbls>
          <c:showLegendKey val="0"/>
          <c:showVal val="0"/>
          <c:showCatName val="0"/>
          <c:showSerName val="0"/>
          <c:showPercent val="0"/>
          <c:showBubbleSize val="0"/>
        </c:dLbls>
        <c:marker val="1"/>
        <c:smooth val="0"/>
        <c:axId val="520979248"/>
        <c:axId val="520979640"/>
      </c:lineChart>
      <c:catAx>
        <c:axId val="520979248"/>
        <c:scaling>
          <c:orientation val="minMax"/>
        </c:scaling>
        <c:delete val="1"/>
        <c:axPos val="b"/>
        <c:numFmt formatCode="General" sourceLinked="0"/>
        <c:majorTickMark val="out"/>
        <c:minorTickMark val="none"/>
        <c:tickLblPos val="nextTo"/>
        <c:crossAx val="520979640"/>
        <c:crosses val="autoZero"/>
        <c:auto val="1"/>
        <c:lblAlgn val="ctr"/>
        <c:lblOffset val="100"/>
        <c:noMultiLvlLbl val="0"/>
      </c:catAx>
      <c:valAx>
        <c:axId val="520979640"/>
        <c:scaling>
          <c:orientation val="minMax"/>
          <c:max val="14500000"/>
          <c:min val="5000000"/>
        </c:scaling>
        <c:delete val="1"/>
        <c:axPos val="l"/>
        <c:majorGridlines>
          <c:spPr>
            <a:ln>
              <a:solidFill>
                <a:srgbClr val="E8E8E8"/>
              </a:solidFill>
            </a:ln>
          </c:spPr>
        </c:majorGridlines>
        <c:numFmt formatCode="&quot;$&quot;#,##0" sourceLinked="0"/>
        <c:majorTickMark val="out"/>
        <c:minorTickMark val="none"/>
        <c:tickLblPos val="nextTo"/>
        <c:crossAx val="520979248"/>
        <c:crosses val="autoZero"/>
        <c:crossBetween val="between"/>
      </c:valAx>
    </c:plotArea>
    <c:plotVisOnly val="1"/>
    <c:dispBlanksAs val="gap"/>
    <c:showDLblsOverMax val="0"/>
  </c:chart>
  <c:txPr>
    <a:bodyPr/>
    <a:lstStyle/>
    <a:p>
      <a:pPr>
        <a:defRPr sz="12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FE48B1C-1E6B-744F-8E6C-3836D33BC0D9}" type="datetimeFigureOut">
              <a:rPr lang="en-US"/>
              <a:pPr>
                <a:defRPr/>
              </a:pPr>
              <a:t>10/6/2020</a:t>
            </a:fld>
            <a:endParaRPr lang="en-US" dirty="0"/>
          </a:p>
        </p:txBody>
      </p:sp>
      <p:sp>
        <p:nvSpPr>
          <p:cNvPr id="4" name="Footer Placeholder 3"/>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5A8EAB7-F1BA-274C-91A9-46214A29E509}" type="slidenum">
              <a:rPr lang="en-US"/>
              <a:pPr>
                <a:defRPr/>
              </a:pPr>
              <a:t>‹#›</a:t>
            </a:fld>
            <a:endParaRPr lang="en-US" dirty="0"/>
          </a:p>
        </p:txBody>
      </p:sp>
    </p:spTree>
    <p:extLst>
      <p:ext uri="{BB962C8B-B14F-4D97-AF65-F5344CB8AC3E}">
        <p14:creationId xmlns:p14="http://schemas.microsoft.com/office/powerpoint/2010/main" val="33384806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fontAlgn="auto">
              <a:spcBef>
                <a:spcPts val="0"/>
              </a:spcBef>
              <a:spcAft>
                <a:spcPts val="0"/>
              </a:spcAft>
              <a:defRPr sz="1200">
                <a:latin typeface="CiscoSansTT ExtraLight" pitchFamily="34" charset="0"/>
                <a:ea typeface="+mn-ea"/>
                <a:cs typeface="+mn-cs"/>
              </a:defRPr>
            </a:lvl1pPr>
          </a:lstStyle>
          <a:p>
            <a:pPr>
              <a:defRPr/>
            </a:pPr>
            <a:endParaRPr lang="en-US" dirty="0"/>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fontAlgn="auto">
              <a:spcBef>
                <a:spcPts val="0"/>
              </a:spcBef>
              <a:spcAft>
                <a:spcPts val="0"/>
              </a:spcAft>
              <a:defRPr sz="1200">
                <a:latin typeface="CiscoSansTT ExtraLight" pitchFamily="34" charset="0"/>
                <a:ea typeface="+mn-ea"/>
                <a:cs typeface="+mn-cs"/>
              </a:defRPr>
            </a:lvl1pPr>
          </a:lstStyle>
          <a:p>
            <a:pPr>
              <a:defRPr/>
            </a:pPr>
            <a:fld id="{2A637A29-4E7E-A24B-BAB1-D48C888F91E4}" type="datetimeFigureOut">
              <a:rPr lang="en-US" smtClean="0"/>
              <a:pPr>
                <a:defRPr/>
              </a:pPr>
              <a:t>10/6/2020</a:t>
            </a:fld>
            <a:endParaRPr lang="en-US" dirty="0"/>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endParaRPr lang="en-US" noProof="0" dirty="0"/>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fontAlgn="auto">
              <a:spcBef>
                <a:spcPts val="0"/>
              </a:spcBef>
              <a:spcAft>
                <a:spcPts val="0"/>
              </a:spcAft>
              <a:defRPr sz="1200">
                <a:latin typeface="CiscoSansTT ExtraLight" pitchFamily="34" charset="0"/>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fontAlgn="auto">
              <a:spcBef>
                <a:spcPts val="0"/>
              </a:spcBef>
              <a:spcAft>
                <a:spcPts val="0"/>
              </a:spcAft>
              <a:defRPr sz="1200">
                <a:latin typeface="CiscoSansTT ExtraLight" pitchFamily="34" charset="0"/>
                <a:ea typeface="+mn-ea"/>
                <a:cs typeface="+mn-cs"/>
              </a:defRPr>
            </a:lvl1pPr>
          </a:lstStyle>
          <a:p>
            <a:pPr>
              <a:defRPr/>
            </a:pPr>
            <a:fld id="{F97A1FA6-25DE-9E4E-A34D-CF67DE7DBDC7}" type="slidenum">
              <a:rPr lang="en-US" smtClean="0"/>
              <a:pPr>
                <a:defRPr/>
              </a:pPr>
              <a:t>‹#›</a:t>
            </a:fld>
            <a:endParaRPr lang="en-US" dirty="0"/>
          </a:p>
        </p:txBody>
      </p:sp>
    </p:spTree>
    <p:extLst>
      <p:ext uri="{BB962C8B-B14F-4D97-AF65-F5344CB8AC3E}">
        <p14:creationId xmlns:p14="http://schemas.microsoft.com/office/powerpoint/2010/main" val="322849259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CiscoSansTT ExtraLight" pitchFamily="34" charset="0"/>
        <a:ea typeface="ＭＳ Ｐゴシック" charset="0"/>
        <a:cs typeface="CiscoSansTT ExtraLight" pitchFamily="34" charset="0"/>
      </a:defRPr>
    </a:lvl1pPr>
    <a:lvl2pPr marL="457200" algn="l" defTabSz="457200" rtl="0" eaLnBrk="0" fontAlgn="base" hangingPunct="0">
      <a:spcBef>
        <a:spcPct val="30000"/>
      </a:spcBef>
      <a:spcAft>
        <a:spcPct val="0"/>
      </a:spcAft>
      <a:defRPr sz="1200" kern="1200">
        <a:solidFill>
          <a:schemeClr val="tx1"/>
        </a:solidFill>
        <a:latin typeface="CiscoSansTT ExtraLight" pitchFamily="34" charset="0"/>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CiscoSansTT ExtraLight" pitchFamily="34" charset="0"/>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CiscoSansTT ExtraLight" pitchFamily="34" charset="0"/>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CiscoSansTT ExtraLight" pitchFamily="34"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cisco.com/en/US/solutions/ns340/ns517/ns224/dc_case_studies.html"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www.cisco.com/en/US/solutions/collateral/ns340/ns517/ns224/ceai_v2cs_final_6_21_13.pdf" TargetMode="External"/><Relationship Id="rId5" Type="http://schemas.openxmlformats.org/officeDocument/2006/relationships/hyperlink" Target="http://www.cisco.com/en/US/solutions/collateral/ns340/ns517/ns224/keh_v2cs_external_casestudy_fnl_05_08_13.pdf" TargetMode="External"/><Relationship Id="rId4" Type="http://schemas.openxmlformats.org/officeDocument/2006/relationships/hyperlink" Target="http://www.cisco.com/c/dam/en/us/products/collateral/servers-unified-computing/ucs-b200-m4-blade-server/cegal-voc-case-study.pdf"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cisco.com/en/US/solutions/ns340/ns517/ns224/dc_case_studies.html"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www.cisco.com/en/US/prod/collateral/modules/ps2706/ps6906/edif_cs.pdf" TargetMode="External"/><Relationship Id="rId5" Type="http://schemas.openxmlformats.org/officeDocument/2006/relationships/hyperlink" Target="http://www.cisco.com/en/US/solutions/collateral/ns340/ns517/ns224/plazamedia_external_casestudy_fnl_12_17_13.pdf" TargetMode="External"/><Relationship Id="rId4" Type="http://schemas.openxmlformats.org/officeDocument/2006/relationships/hyperlink" Target="http://www.cisco.com/en/US/solutions/collateral/ns340/ns517/ns224/Cisco_Pitt_Ohio_CS_090810.pdf"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www.cisco.com/en/US/solutions/ns340/ns517/ns224/dc_case_studies.html" TargetMode="External"/><Relationship Id="rId2" Type="http://schemas.openxmlformats.org/officeDocument/2006/relationships/slide" Target="../slides/slide50.xml"/><Relationship Id="rId1" Type="http://schemas.openxmlformats.org/officeDocument/2006/relationships/notesMaster" Target="../notesMasters/notesMaster1.xml"/><Relationship Id="rId6" Type="http://schemas.openxmlformats.org/officeDocument/2006/relationships/hyperlink" Target="http://www.cisco.com/en/US/solutions/collateral/ns340/ns517/ns224/ns944/TSF_case_study.pdf" TargetMode="External"/><Relationship Id="rId5" Type="http://schemas.openxmlformats.org/officeDocument/2006/relationships/hyperlink" Target="http://www.cisco.com/en/US/solutions/collateral/ns340/ns517/ns224/ns944/Galliker_V3_Solution_Overview.pdf" TargetMode="External"/><Relationship Id="rId4" Type="http://schemas.openxmlformats.org/officeDocument/2006/relationships/hyperlink" Target="http://www.cisco.com/c/dam/en/us/solutions/collateral/switches/catalyst-6500-series-switches/steria_cs.pdf"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www.cisco.com/en/US/solutions/ns340/ns517/ns224/dc_case_studies.html" TargetMode="External"/><Relationship Id="rId2" Type="http://schemas.openxmlformats.org/officeDocument/2006/relationships/slide" Target="../slides/slide54.xml"/><Relationship Id="rId1" Type="http://schemas.openxmlformats.org/officeDocument/2006/relationships/notesMaster" Target="../notesMasters/notesMaster1.xml"/><Relationship Id="rId6" Type="http://schemas.openxmlformats.org/officeDocument/2006/relationships/hyperlink" Target="http://www.cisco.com/en/US/solutions/collateral/ns340/ns517/ns224/ns944/TSF_case_study.pdf" TargetMode="External"/><Relationship Id="rId5" Type="http://schemas.openxmlformats.org/officeDocument/2006/relationships/hyperlink" Target="http://www.cisco.com/en/US/solutions/collateral/ns340/ns517/ns224/ns944/Galliker_V3_Solution_Overview.pdf" TargetMode="External"/><Relationship Id="rId4" Type="http://schemas.openxmlformats.org/officeDocument/2006/relationships/hyperlink" Target="http://www.cisco.com/c/dam/en/us/solutions/collateral/switches/catalyst-6500-series-switches/steria_cs.pdf"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www.cisco.com/en/US/solutions/collateral/ns340/ns517/ns224/loughborough.pdf"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www.cisco.com/en/US/solutions/collateral/ns340/ns517/ns224/loughborough.pdf"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www.cisco.com/en/US/solutions/collateral/ns340/ns517/ns224/loughborough.pdf"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www.cisco.com/en/US/solutions/ns340/ns517/ns224/dc_case_studies.html"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a:t>
            </a:fld>
            <a:endParaRPr lang="en-US" dirty="0"/>
          </a:p>
        </p:txBody>
      </p:sp>
    </p:spTree>
    <p:extLst>
      <p:ext uri="{BB962C8B-B14F-4D97-AF65-F5344CB8AC3E}">
        <p14:creationId xmlns:p14="http://schemas.microsoft.com/office/powerpoint/2010/main" val="2029140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Parallelizes new server installs</a:t>
            </a:r>
          </a:p>
          <a:p>
            <a:r>
              <a:rPr lang="en-US" dirty="0"/>
              <a:t>Role-based access control allows for domain experts to have control of their pools</a:t>
            </a:r>
          </a:p>
          <a:p>
            <a:pPr lvl="1"/>
            <a:r>
              <a:rPr lang="en-US" dirty="0"/>
              <a:t>Server admins</a:t>
            </a:r>
          </a:p>
          <a:p>
            <a:pPr lvl="1"/>
            <a:r>
              <a:rPr lang="en-US" dirty="0"/>
              <a:t>LAN admins</a:t>
            </a:r>
          </a:p>
          <a:p>
            <a:pPr lvl="1"/>
            <a:r>
              <a:rPr lang="en-US" dirty="0"/>
              <a:t>Storage admins</a:t>
            </a:r>
          </a:p>
          <a:p>
            <a:r>
              <a:rPr lang="en-US" dirty="0"/>
              <a:t>GUI or command line</a:t>
            </a:r>
          </a:p>
          <a:p>
            <a:r>
              <a:rPr lang="en-US" dirty="0"/>
              <a:t>Extensible XML API gives you full control and scriptability with a </a:t>
            </a:r>
            <a:r>
              <a:rPr lang="en-US" b="1" dirty="0"/>
              <a:t>single</a:t>
            </a:r>
            <a:r>
              <a:rPr lang="en-US" dirty="0"/>
              <a:t> tool</a:t>
            </a: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11</a:t>
            </a:fld>
            <a:endParaRPr lang="en-US" dirty="0"/>
          </a:p>
        </p:txBody>
      </p:sp>
    </p:spTree>
    <p:extLst>
      <p:ext uri="{BB962C8B-B14F-4D97-AF65-F5344CB8AC3E}">
        <p14:creationId xmlns:p14="http://schemas.microsoft.com/office/powerpoint/2010/main" val="1097562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Parallelizes new server installs</a:t>
            </a:r>
          </a:p>
          <a:p>
            <a:r>
              <a:rPr lang="en-US" dirty="0"/>
              <a:t>Role-based access control allows for domain experts to have control of their pools</a:t>
            </a:r>
          </a:p>
          <a:p>
            <a:pPr lvl="1"/>
            <a:r>
              <a:rPr lang="en-US" dirty="0"/>
              <a:t>Server admins</a:t>
            </a:r>
          </a:p>
          <a:p>
            <a:pPr lvl="1"/>
            <a:r>
              <a:rPr lang="en-US" dirty="0"/>
              <a:t>LAN admins</a:t>
            </a:r>
          </a:p>
          <a:p>
            <a:pPr lvl="1"/>
            <a:r>
              <a:rPr lang="en-US" dirty="0"/>
              <a:t>Storage admins</a:t>
            </a:r>
          </a:p>
          <a:p>
            <a:r>
              <a:rPr lang="en-US" dirty="0"/>
              <a:t>GUI or command line</a:t>
            </a:r>
          </a:p>
          <a:p>
            <a:r>
              <a:rPr lang="en-US" dirty="0"/>
              <a:t>Extensible XML API gives you full control and scriptability with a </a:t>
            </a:r>
            <a:r>
              <a:rPr lang="en-US" b="1" dirty="0"/>
              <a:t>single</a:t>
            </a:r>
            <a:r>
              <a:rPr lang="en-US" dirty="0"/>
              <a:t> tool</a:t>
            </a: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12</a:t>
            </a:fld>
            <a:endParaRPr lang="en-US" dirty="0"/>
          </a:p>
        </p:txBody>
      </p:sp>
    </p:spTree>
    <p:extLst>
      <p:ext uri="{BB962C8B-B14F-4D97-AF65-F5344CB8AC3E}">
        <p14:creationId xmlns:p14="http://schemas.microsoft.com/office/powerpoint/2010/main" val="2769982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Cisco is the only truly stateless server</a:t>
            </a:r>
          </a:p>
          <a:p>
            <a:pPr lvl="1"/>
            <a:r>
              <a:rPr lang="en-US" dirty="0"/>
              <a:t>Allows server Z to become server A</a:t>
            </a:r>
          </a:p>
          <a:p>
            <a:pPr lvl="1"/>
            <a:r>
              <a:rPr lang="en-US" dirty="0"/>
              <a:t>Deploying 100 servers is as easy as 1</a:t>
            </a:r>
          </a:p>
          <a:p>
            <a:r>
              <a:rPr lang="en-US" dirty="0"/>
              <a:t>Ensures consistency and removes errors</a:t>
            </a:r>
          </a:p>
          <a:p>
            <a:r>
              <a:rPr lang="en-US" dirty="0"/>
              <a:t>Over 127 different server identification and configuration settings</a:t>
            </a:r>
          </a:p>
          <a:p>
            <a:pPr lvl="1"/>
            <a:r>
              <a:rPr lang="en-US" dirty="0"/>
              <a:t>UUID, BIOS, disk, NIC (MAC, VLAN, QoS), HBA (WWID, VSAN), etc.</a:t>
            </a:r>
          </a:p>
          <a:p>
            <a:r>
              <a:rPr lang="en-US" dirty="0"/>
              <a:t>Applicable to </a:t>
            </a:r>
            <a:r>
              <a:rPr lang="en-US" b="1" dirty="0"/>
              <a:t>both</a:t>
            </a:r>
            <a:r>
              <a:rPr lang="en-US" dirty="0"/>
              <a:t> rack </a:t>
            </a:r>
            <a:r>
              <a:rPr lang="en-US" b="1" dirty="0"/>
              <a:t>and</a:t>
            </a:r>
            <a:r>
              <a:rPr lang="en-US" dirty="0"/>
              <a:t> blade servers</a:t>
            </a:r>
          </a:p>
          <a:p>
            <a:r>
              <a:rPr lang="en-US" dirty="0"/>
              <a:t>Supported on all server generations</a:t>
            </a:r>
          </a:p>
          <a:p>
            <a:r>
              <a:rPr lang="en-US" dirty="0"/>
              <a:t>Policies ensure boot order, firmware revisions, etc.</a:t>
            </a: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13</a:t>
            </a:fld>
            <a:endParaRPr lang="en-US" dirty="0"/>
          </a:p>
        </p:txBody>
      </p:sp>
    </p:spTree>
    <p:extLst>
      <p:ext uri="{BB962C8B-B14F-4D97-AF65-F5344CB8AC3E}">
        <p14:creationId xmlns:p14="http://schemas.microsoft.com/office/powerpoint/2010/main" val="42156028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effectLst/>
                <a:latin typeface="+mn-lt"/>
                <a:ea typeface="ＭＳ Ｐゴシック" charset="0"/>
                <a:cs typeface="ＭＳ Ｐゴシック" charset="0"/>
              </a:rPr>
              <a:t>Examples from published case studies. Main repository for case studies - </a:t>
            </a:r>
            <a:r>
              <a:rPr lang="en-US" sz="1200" u="sng" kern="1200" dirty="0">
                <a:solidFill>
                  <a:schemeClr val="tx1"/>
                </a:solidFill>
                <a:effectLst/>
                <a:latin typeface="+mn-lt"/>
                <a:ea typeface="ＭＳ Ｐゴシック" charset="0"/>
                <a:cs typeface="ＭＳ Ｐゴシック" charset="0"/>
                <a:hlinkClick r:id="rId3"/>
              </a:rPr>
              <a:t>http://www.cisco.com/en/US/solutions/ns340/ns517/ns224/dc_case_studies.html</a:t>
            </a:r>
            <a:endParaRPr lang="en-US" sz="1200" kern="1200" dirty="0">
              <a:solidFill>
                <a:schemeClr val="tx1"/>
              </a:solidFill>
              <a:effectLst/>
              <a:latin typeface="+mn-lt"/>
              <a:ea typeface="ＭＳ Ｐゴシック" charset="0"/>
              <a:cs typeface="ＭＳ Ｐゴシック"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effectLst/>
              <a:latin typeface="+mn-lt"/>
              <a:ea typeface="ＭＳ Ｐゴシック" charset="0"/>
              <a:cs typeface="ＭＳ Ｐゴシック"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Cegal - </a:t>
            </a:r>
            <a:r>
              <a:rPr lang="en-US" sz="900" b="0" i="0" u="sng" strike="noStrike" kern="1200" dirty="0">
                <a:solidFill>
                  <a:schemeClr val="tx1"/>
                </a:solidFill>
                <a:effectLst/>
                <a:latin typeface="+mn-lt"/>
                <a:ea typeface="+mn-ea"/>
                <a:cs typeface="+mn-cs"/>
                <a:hlinkClick r:id="rId4"/>
              </a:rPr>
              <a:t>http://www.cisco.com/c/dam/en/us/products/collateral/servers-unified-computing/ucs-b200-m4-blade-server/cegal-voc-case-study.pdf</a:t>
            </a:r>
            <a:r>
              <a:rPr lang="en-US" sz="120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de-DE" sz="1200" dirty="0"/>
              <a:t>Evangelisches Krankenhaus Königin Elisabeth Herzberge</a:t>
            </a:r>
            <a:r>
              <a:rPr lang="en-US" sz="1200" baseline="0" dirty="0"/>
              <a:t> </a:t>
            </a:r>
            <a:r>
              <a:rPr lang="en-US" sz="1200" dirty="0"/>
              <a:t>- </a:t>
            </a:r>
            <a:r>
              <a:rPr lang="en-US" sz="1200" b="0" i="0" u="sng" strike="noStrike" kern="1200" dirty="0">
                <a:solidFill>
                  <a:schemeClr val="tx1"/>
                </a:solidFill>
                <a:effectLst/>
                <a:latin typeface="+mn-lt"/>
                <a:ea typeface="+mn-ea"/>
                <a:cs typeface="+mn-cs"/>
                <a:hlinkClick r:id="rId5"/>
              </a:rPr>
              <a:t>http://www.cisco.com/en/US/solutions/collateral/ns340/ns517/ns224/keh_v2cs_external_casestudy_fnl_05_08_13.pdf</a:t>
            </a:r>
            <a:r>
              <a:rPr lang="en-US" sz="1200" dirty="0"/>
              <a:t> </a:t>
            </a:r>
          </a:p>
          <a:p>
            <a:pPr marL="0" marR="0" indent="0" algn="l" defTabSz="457200" rtl="0" eaLnBrk="1" fontAlgn="auto" latinLnBrk="0" hangingPunct="1">
              <a:lnSpc>
                <a:spcPct val="100000"/>
              </a:lnSpc>
              <a:spcBef>
                <a:spcPts val="0"/>
              </a:spcBef>
              <a:spcAft>
                <a:spcPts val="0"/>
              </a:spcAft>
              <a:buClrTx/>
              <a:buSzTx/>
              <a:buFontTx/>
              <a:buNone/>
              <a:tabLst/>
              <a:defRPr/>
            </a:pPr>
            <a:r>
              <a:rPr lang="it-IT" sz="1200" b="0" i="0" u="none" strike="noStrike" kern="1200" dirty="0">
                <a:solidFill>
                  <a:schemeClr val="tx1"/>
                </a:solidFill>
                <a:effectLst/>
                <a:latin typeface="+mn-lt"/>
                <a:ea typeface="+mn-ea"/>
                <a:cs typeface="+mn-cs"/>
              </a:rPr>
              <a:t>Costruzioni Elettroniche Industriali Automatismi (CEIA)</a:t>
            </a:r>
            <a:r>
              <a:rPr lang="it-IT" sz="1200" dirty="0"/>
              <a:t> </a:t>
            </a:r>
            <a:r>
              <a:rPr lang="en-US" sz="1200" dirty="0"/>
              <a:t>- </a:t>
            </a:r>
            <a:r>
              <a:rPr lang="en-US" sz="1200" b="0" i="0" u="sng" strike="noStrike" kern="1200" dirty="0">
                <a:solidFill>
                  <a:schemeClr val="tx1"/>
                </a:solidFill>
                <a:effectLst/>
                <a:latin typeface="+mn-lt"/>
                <a:ea typeface="+mn-ea"/>
                <a:cs typeface="+mn-cs"/>
                <a:hlinkClick r:id="rId6"/>
              </a:rPr>
              <a:t>http://www.cisco.com/en/US/solutions/collateral/ns340/ns517/ns224/ceai_v2cs_final_6_21_13.pdf</a:t>
            </a:r>
            <a:r>
              <a:rPr lang="en-US" sz="1200" dirty="0"/>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14</a:t>
            </a:fld>
            <a:endParaRPr lang="en-US" dirty="0"/>
          </a:p>
        </p:txBody>
      </p:sp>
    </p:spTree>
    <p:extLst>
      <p:ext uri="{BB962C8B-B14F-4D97-AF65-F5344CB8AC3E}">
        <p14:creationId xmlns:p14="http://schemas.microsoft.com/office/powerpoint/2010/main" val="9753167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a:t>160 Blade &amp; Rack Servers and Access Layer Networking</a:t>
            </a:r>
          </a:p>
          <a:p>
            <a:endParaRPr lang="en-US" dirty="0"/>
          </a:p>
          <a:p>
            <a:r>
              <a:rPr lang="en-US" dirty="0"/>
              <a:t>UCS Manager/UCS Central does:</a:t>
            </a:r>
          </a:p>
          <a:p>
            <a:pPr lvl="1"/>
            <a:r>
              <a:rPr lang="en-US" dirty="0"/>
              <a:t>Provisioning</a:t>
            </a:r>
          </a:p>
          <a:p>
            <a:pPr lvl="1"/>
            <a:r>
              <a:rPr lang="en-US" dirty="0"/>
              <a:t>Configuration changes</a:t>
            </a:r>
          </a:p>
          <a:p>
            <a:pPr lvl="1"/>
            <a:r>
              <a:rPr lang="en-US" dirty="0"/>
              <a:t>Inventory</a:t>
            </a:r>
          </a:p>
          <a:p>
            <a:pPr lvl="1"/>
            <a:r>
              <a:rPr lang="en-US" dirty="0"/>
              <a:t>Diagnostics</a:t>
            </a:r>
          </a:p>
          <a:p>
            <a:pPr lvl="1"/>
            <a:r>
              <a:rPr lang="en-US" dirty="0"/>
              <a:t>Monitoring, fault detection</a:t>
            </a:r>
          </a:p>
          <a:p>
            <a:pPr lvl="1"/>
            <a:r>
              <a:rPr lang="en-US" dirty="0"/>
              <a:t>Auditing, statistic collection</a:t>
            </a: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16</a:t>
            </a:fld>
            <a:endParaRPr lang="en-US" dirty="0"/>
          </a:p>
        </p:txBody>
      </p:sp>
    </p:spTree>
    <p:extLst>
      <p:ext uri="{BB962C8B-B14F-4D97-AF65-F5344CB8AC3E}">
        <p14:creationId xmlns:p14="http://schemas.microsoft.com/office/powerpoint/2010/main" val="20594125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UCS Manager/UCS Central does:</a:t>
            </a:r>
          </a:p>
          <a:p>
            <a:pPr lvl="1"/>
            <a:r>
              <a:rPr lang="en-US" dirty="0"/>
              <a:t>Provisioning</a:t>
            </a:r>
          </a:p>
          <a:p>
            <a:pPr lvl="1"/>
            <a:r>
              <a:rPr lang="en-US" dirty="0"/>
              <a:t>Configuration changes</a:t>
            </a:r>
          </a:p>
          <a:p>
            <a:pPr lvl="1"/>
            <a:r>
              <a:rPr lang="en-US" dirty="0"/>
              <a:t>Inventory</a:t>
            </a:r>
          </a:p>
          <a:p>
            <a:pPr lvl="1"/>
            <a:r>
              <a:rPr lang="en-US" dirty="0"/>
              <a:t>Diagnostics</a:t>
            </a:r>
          </a:p>
          <a:p>
            <a:pPr lvl="1"/>
            <a:r>
              <a:rPr lang="en-US" dirty="0"/>
              <a:t>Monitoring, fault detection</a:t>
            </a:r>
          </a:p>
          <a:p>
            <a:pPr lvl="1"/>
            <a:r>
              <a:rPr lang="en-US" dirty="0"/>
              <a:t>Auditing, statistic collection</a:t>
            </a: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17</a:t>
            </a:fld>
            <a:endParaRPr lang="en-US" dirty="0"/>
          </a:p>
        </p:txBody>
      </p:sp>
    </p:spTree>
    <p:extLst>
      <p:ext uri="{BB962C8B-B14F-4D97-AF65-F5344CB8AC3E}">
        <p14:creationId xmlns:p14="http://schemas.microsoft.com/office/powerpoint/2010/main" val="177248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 XML API facilitates integration with a wide range of third party management tools from more than a dozen vendors The API allows for custom integration and portals using the Cisco PowerTool for PowerShell and the Python SDK. </a:t>
            </a:r>
          </a:p>
          <a:p>
            <a:endParaRPr lang="en-US" altLang="en-US" dirty="0"/>
          </a:p>
          <a:p>
            <a:r>
              <a:rPr lang="en-US" altLang="en-US" dirty="0"/>
              <a:t>The API also serves as the interface to higher level Cisco UCS tools, including UCS Director and UCS Performance Manager.</a:t>
            </a:r>
          </a:p>
        </p:txBody>
      </p:sp>
      <p:sp>
        <p:nvSpPr>
          <p:cNvPr id="778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E1EA098D-D28A-41CB-9E85-5F2CBFC23819}" type="slidenum">
              <a:rPr lang="en-US" altLang="en-US" sz="1200">
                <a:solidFill>
                  <a:prstClr val="black"/>
                </a:solidFill>
                <a:latin typeface="Calibri" pitchFamily="34" charset="0"/>
              </a:rPr>
              <a:pPr/>
              <a:t>18</a:t>
            </a:fld>
            <a:endParaRPr lang="en-US" altLang="en-US" sz="1200" dirty="0">
              <a:solidFill>
                <a:prstClr val="black"/>
              </a:solidFill>
              <a:latin typeface="Calibri" pitchFamily="34" charset="0"/>
            </a:endParaRPr>
          </a:p>
        </p:txBody>
      </p:sp>
    </p:spTree>
    <p:extLst>
      <p:ext uri="{BB962C8B-B14F-4D97-AF65-F5344CB8AC3E}">
        <p14:creationId xmlns:p14="http://schemas.microsoft.com/office/powerpoint/2010/main" val="31328746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UCS Manager/UCS Central does:</a:t>
            </a:r>
          </a:p>
          <a:p>
            <a:pPr lvl="1"/>
            <a:r>
              <a:rPr lang="en-US" dirty="0"/>
              <a:t>Provisioning</a:t>
            </a:r>
          </a:p>
          <a:p>
            <a:pPr lvl="1"/>
            <a:r>
              <a:rPr lang="en-US" dirty="0"/>
              <a:t>Configuration changes</a:t>
            </a:r>
          </a:p>
          <a:p>
            <a:pPr lvl="1"/>
            <a:r>
              <a:rPr lang="en-US" dirty="0"/>
              <a:t>Inventory</a:t>
            </a:r>
          </a:p>
          <a:p>
            <a:pPr lvl="1"/>
            <a:r>
              <a:rPr lang="en-US" dirty="0"/>
              <a:t>Diagnostics</a:t>
            </a:r>
          </a:p>
          <a:p>
            <a:pPr lvl="1"/>
            <a:r>
              <a:rPr lang="en-US" dirty="0"/>
              <a:t>Monitoring, fault detection</a:t>
            </a:r>
          </a:p>
          <a:p>
            <a:pPr lvl="1"/>
            <a:r>
              <a:rPr lang="en-US" dirty="0"/>
              <a:t>Auditing, statistic collection</a:t>
            </a: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19</a:t>
            </a:fld>
            <a:endParaRPr lang="en-US" dirty="0"/>
          </a:p>
        </p:txBody>
      </p:sp>
    </p:spTree>
    <p:extLst>
      <p:ext uri="{BB962C8B-B14F-4D97-AF65-F5344CB8AC3E}">
        <p14:creationId xmlns:p14="http://schemas.microsoft.com/office/powerpoint/2010/main" val="19920961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20</a:t>
            </a:fld>
            <a:endParaRPr lang="en-US" dirty="0"/>
          </a:p>
        </p:txBody>
      </p:sp>
    </p:spTree>
    <p:extLst>
      <p:ext uri="{BB962C8B-B14F-4D97-AF65-F5344CB8AC3E}">
        <p14:creationId xmlns:p14="http://schemas.microsoft.com/office/powerpoint/2010/main" val="19218439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 defTabSz="684213">
              <a:lnSpc>
                <a:spcPct val="95000"/>
              </a:lnSpc>
              <a:spcBef>
                <a:spcPts val="1110"/>
              </a:spcBef>
              <a:buClr>
                <a:schemeClr val="accent1"/>
              </a:buClr>
              <a:buSzPct val="60000"/>
            </a:pPr>
            <a:r>
              <a:rPr lang="en-US" sz="1600" dirty="0">
                <a:solidFill>
                  <a:schemeClr val="accent4"/>
                </a:solidFill>
                <a:latin typeface="+mn-lt"/>
                <a:sym typeface="Arial" pitchFamily="-107" charset="0"/>
              </a:rPr>
              <a:t>The Device</a:t>
            </a:r>
            <a:r>
              <a:rPr lang="en-US" sz="1600" baseline="0" dirty="0">
                <a:solidFill>
                  <a:schemeClr val="accent4"/>
                </a:solidFill>
                <a:latin typeface="+mn-lt"/>
                <a:sym typeface="Arial" pitchFamily="-107" charset="0"/>
              </a:rPr>
              <a:t> Connector framework features o</a:t>
            </a:r>
            <a:r>
              <a:rPr lang="en-US" sz="1600" dirty="0">
                <a:solidFill>
                  <a:schemeClr val="accent4"/>
                </a:solidFill>
                <a:latin typeface="+mn-lt"/>
                <a:sym typeface="Arial" pitchFamily="-107" charset="0"/>
              </a:rPr>
              <a:t>ne programming model for</a:t>
            </a:r>
            <a:r>
              <a:rPr lang="en-US" sz="1600" baseline="0" dirty="0">
                <a:solidFill>
                  <a:schemeClr val="accent4"/>
                </a:solidFill>
                <a:latin typeface="+mn-lt"/>
                <a:sym typeface="Arial" pitchFamily="-107" charset="0"/>
              </a:rPr>
              <a:t> integrating </a:t>
            </a:r>
            <a:r>
              <a:rPr lang="en-US" sz="1600" dirty="0">
                <a:solidFill>
                  <a:schemeClr val="accent4"/>
                </a:solidFill>
                <a:latin typeface="+mn-lt"/>
                <a:sym typeface="Arial" pitchFamily="-107" charset="0"/>
              </a:rPr>
              <a:t>infrastructure and operations management</a:t>
            </a:r>
            <a:r>
              <a:rPr lang="en-US" sz="1600" baseline="0" dirty="0">
                <a:solidFill>
                  <a:schemeClr val="accent4"/>
                </a:solidFill>
                <a:latin typeface="+mn-lt"/>
                <a:sym typeface="Arial" pitchFamily="-107" charset="0"/>
              </a:rPr>
              <a:t> tools</a:t>
            </a:r>
            <a:endParaRPr lang="en-US" sz="1600" dirty="0">
              <a:solidFill>
                <a:schemeClr val="accent4"/>
              </a:solidFill>
              <a:latin typeface="+mn-lt"/>
              <a:sym typeface="Arial" pitchFamily="-107" charset="0"/>
            </a:endParaRPr>
          </a:p>
          <a:p>
            <a:pPr marL="631825" lvl="1" indent="-117475" defTabSz="684213">
              <a:lnSpc>
                <a:spcPct val="95000"/>
              </a:lnSpc>
              <a:spcBef>
                <a:spcPts val="1110"/>
              </a:spcBef>
              <a:buClr>
                <a:schemeClr val="accent1"/>
              </a:buClr>
              <a:buSzPct val="60000"/>
              <a:buFont typeface="Arial"/>
              <a:buChar char="•"/>
            </a:pPr>
            <a:r>
              <a:rPr lang="en-US" sz="1200" dirty="0">
                <a:solidFill>
                  <a:schemeClr val="accent4"/>
                </a:solidFill>
                <a:latin typeface="+mn-lt"/>
                <a:sym typeface="Arial" pitchFamily="-107" charset="0"/>
              </a:rPr>
              <a:t>Deploy, configure, manage, and monitor: at scale, all from one API</a:t>
            </a:r>
          </a:p>
          <a:p>
            <a:pPr marL="631825" lvl="1" indent="-117475" defTabSz="684213">
              <a:lnSpc>
                <a:spcPct val="95000"/>
              </a:lnSpc>
              <a:spcBef>
                <a:spcPts val="1110"/>
              </a:spcBef>
              <a:buClr>
                <a:schemeClr val="accent1"/>
              </a:buClr>
              <a:buSzPct val="60000"/>
              <a:buFont typeface="Arial"/>
              <a:buChar char="•"/>
            </a:pPr>
            <a:r>
              <a:rPr lang="en-US" sz="1200" dirty="0">
                <a:solidFill>
                  <a:schemeClr val="accent4"/>
                </a:solidFill>
                <a:latin typeface="+mn-lt"/>
                <a:sym typeface="Arial" pitchFamily="-107" charset="0"/>
              </a:rPr>
              <a:t>SDK and DevOps tools integrations</a:t>
            </a:r>
          </a:p>
          <a:p>
            <a:pPr marL="57150" defTabSz="684213">
              <a:lnSpc>
                <a:spcPct val="95000"/>
              </a:lnSpc>
              <a:spcBef>
                <a:spcPts val="1110"/>
              </a:spcBef>
              <a:buClr>
                <a:schemeClr val="accent1"/>
              </a:buClr>
              <a:buSzPct val="60000"/>
            </a:pPr>
            <a:r>
              <a:rPr lang="en-US" sz="1600" dirty="0">
                <a:solidFill>
                  <a:schemeClr val="accent4"/>
                </a:solidFill>
                <a:latin typeface="+mn-lt"/>
                <a:sym typeface="Arial" pitchFamily="-107" charset="0"/>
              </a:rPr>
              <a:t>OData: interoperable RESTful API</a:t>
            </a:r>
          </a:p>
          <a:p>
            <a:pPr marL="631825" lvl="1" indent="-117475" defTabSz="684213">
              <a:lnSpc>
                <a:spcPct val="95000"/>
              </a:lnSpc>
              <a:spcBef>
                <a:spcPts val="1110"/>
              </a:spcBef>
              <a:buClr>
                <a:schemeClr val="accent1"/>
              </a:buClr>
              <a:buSzPct val="60000"/>
              <a:buFont typeface="Arial"/>
              <a:buChar char="•"/>
            </a:pPr>
            <a:r>
              <a:rPr lang="en-US" sz="1200" dirty="0">
                <a:solidFill>
                  <a:schemeClr val="accent4"/>
                </a:solidFill>
                <a:latin typeface="+mn-lt"/>
                <a:sym typeface="Arial" pitchFamily="-107" charset="0"/>
              </a:rPr>
              <a:t>OData: a RESTful API Specification</a:t>
            </a:r>
          </a:p>
          <a:p>
            <a:pPr marL="631825" lvl="1" indent="-117475" defTabSz="684213">
              <a:lnSpc>
                <a:spcPct val="95000"/>
              </a:lnSpc>
              <a:spcBef>
                <a:spcPts val="1110"/>
              </a:spcBef>
              <a:buClr>
                <a:schemeClr val="accent1"/>
              </a:buClr>
              <a:buSzPct val="60000"/>
              <a:buFont typeface="Arial"/>
              <a:buChar char="•"/>
            </a:pPr>
            <a:r>
              <a:rPr lang="en-US" sz="1200" dirty="0">
                <a:solidFill>
                  <a:schemeClr val="accent4"/>
                </a:solidFill>
                <a:latin typeface="+mn-lt"/>
                <a:sym typeface="Arial" pitchFamily="-107" charset="0"/>
              </a:rPr>
              <a:t>Microsoft Azure, SAP, many others export OData APIs</a:t>
            </a:r>
          </a:p>
          <a:p>
            <a:pPr marL="631825" lvl="1" indent="-117475" defTabSz="684213">
              <a:lnSpc>
                <a:spcPct val="95000"/>
              </a:lnSpc>
              <a:spcBef>
                <a:spcPts val="1110"/>
              </a:spcBef>
              <a:buClr>
                <a:schemeClr val="accent1"/>
              </a:buClr>
              <a:buSzPct val="60000"/>
              <a:buFont typeface="Arial"/>
              <a:buChar char="•"/>
            </a:pPr>
            <a:r>
              <a:rPr lang="en-US" sz="1200" dirty="0">
                <a:solidFill>
                  <a:schemeClr val="accent4"/>
                </a:solidFill>
                <a:latin typeface="+mn-lt"/>
                <a:sym typeface="Arial" pitchFamily="-107" charset="0"/>
              </a:rPr>
              <a:t>http://www.odata.org/</a:t>
            </a:r>
            <a:r>
              <a:rPr lang="en-US" sz="1200" baseline="0" dirty="0">
                <a:solidFill>
                  <a:schemeClr val="accent4"/>
                </a:solidFill>
                <a:latin typeface="+mn-lt"/>
                <a:sym typeface="Arial" pitchFamily="-107" charset="0"/>
              </a:rPr>
              <a:t> “the best way to rest”</a:t>
            </a:r>
            <a:endParaRPr lang="en-US" sz="1200" dirty="0">
              <a:solidFill>
                <a:schemeClr val="accent4"/>
              </a:solidFill>
              <a:latin typeface="+mn-lt"/>
              <a:sym typeface="Arial" pitchFamily="-107" charset="0"/>
            </a:endParaRPr>
          </a:p>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21</a:t>
            </a:fld>
            <a:endParaRPr lang="en-US" dirty="0"/>
          </a:p>
        </p:txBody>
      </p:sp>
    </p:spTree>
    <p:extLst>
      <p:ext uri="{BB962C8B-B14F-4D97-AF65-F5344CB8AC3E}">
        <p14:creationId xmlns:p14="http://schemas.microsoft.com/office/powerpoint/2010/main" val="1368105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charset="0"/>
                <a:cs typeface="ＭＳ Ｐゴシック" charset="0"/>
              </a:rPr>
              <a:t>Many of you are dealing with stagnant to declining IT budgets.</a:t>
            </a:r>
          </a:p>
          <a:p>
            <a:r>
              <a:rPr lang="en-US" sz="1200" kern="1200" dirty="0">
                <a:solidFill>
                  <a:schemeClr val="tx1"/>
                </a:solidFill>
                <a:effectLst/>
                <a:latin typeface="+mn-lt"/>
                <a:ea typeface="ＭＳ Ｐゴシック" charset="0"/>
                <a:cs typeface="ＭＳ Ｐゴシック" charset="0"/>
              </a:rPr>
              <a:t>Being asked to do more with the same or less.</a:t>
            </a:r>
          </a:p>
          <a:p>
            <a:r>
              <a:rPr lang="en-US" sz="1200" kern="1200" dirty="0">
                <a:solidFill>
                  <a:schemeClr val="tx1"/>
                </a:solidFill>
                <a:effectLst/>
                <a:latin typeface="+mn-lt"/>
                <a:ea typeface="ＭＳ Ｐゴシック" charset="0"/>
                <a:cs typeface="ＭＳ Ｐゴシック" charset="0"/>
              </a:rPr>
              <a:t>How do you choose a server vendor? What impact will that choice have on your budget?</a:t>
            </a:r>
          </a:p>
          <a:p>
            <a:r>
              <a:rPr lang="en-US" sz="1200" kern="1200" dirty="0">
                <a:solidFill>
                  <a:schemeClr val="tx1"/>
                </a:solidFill>
                <a:effectLst/>
                <a:latin typeface="+mn-lt"/>
                <a:ea typeface="ＭＳ Ｐゴシック" charset="0"/>
                <a:cs typeface="ＭＳ Ｐゴシック" charset="0"/>
              </a:rPr>
              <a:t>Having worked on hundreds of TCO analysis on Cisco UCS and reading even more customer case studies, I have some ideas.</a:t>
            </a:r>
          </a:p>
          <a:p>
            <a:r>
              <a:rPr lang="en-US" sz="1200" kern="1200" dirty="0">
                <a:solidFill>
                  <a:schemeClr val="tx1"/>
                </a:solidFill>
                <a:effectLst/>
                <a:latin typeface="+mn-lt"/>
                <a:ea typeface="ＭＳ Ｐゴシック" charset="0"/>
                <a:cs typeface="ＭＳ Ｐゴシック" charset="0"/>
              </a:rPr>
              <a:t>We will be discussing UCS and its impact on CapEx and OpEx, breaking down the categories of savings.</a:t>
            </a:r>
          </a:p>
          <a:p>
            <a:r>
              <a:rPr lang="en-US" sz="1200" kern="1200" dirty="0">
                <a:solidFill>
                  <a:schemeClr val="tx1"/>
                </a:solidFill>
                <a:effectLst/>
                <a:latin typeface="+mn-lt"/>
                <a:ea typeface="ＭＳ Ｐゴシック" charset="0"/>
                <a:cs typeface="ＭＳ Ｐゴシック" charset="0"/>
              </a:rPr>
              <a:t>If you are expecting a deep dive on UCS, you’re in the wrong place. I’ll be explaining the technologies a bit, but this is about their impact on costs.</a:t>
            </a:r>
          </a:p>
          <a:p>
            <a:r>
              <a:rPr lang="en-US" sz="1200" kern="1200" dirty="0">
                <a:solidFill>
                  <a:schemeClr val="tx1"/>
                </a:solidFill>
                <a:effectLst/>
                <a:latin typeface="+mn-lt"/>
                <a:ea typeface="ＭＳ Ｐゴシック" charset="0"/>
                <a:cs typeface="ＭＳ Ｐゴシック" charset="0"/>
              </a:rPr>
              <a:t>To quote, Jerry Maguire, I’ll “show you the money.”</a:t>
            </a: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a:t>
            </a:fld>
            <a:endParaRPr lang="en-US" dirty="0"/>
          </a:p>
        </p:txBody>
      </p:sp>
    </p:spTree>
    <p:extLst>
      <p:ext uri="{BB962C8B-B14F-4D97-AF65-F5344CB8AC3E}">
        <p14:creationId xmlns:p14="http://schemas.microsoft.com/office/powerpoint/2010/main" val="38956028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effectLst/>
                <a:latin typeface="+mn-lt"/>
                <a:ea typeface="ＭＳ Ｐゴシック" charset="0"/>
                <a:cs typeface="ＭＳ Ｐゴシック" charset="0"/>
              </a:rPr>
              <a:t>Examples from published case studies. Main repository for case studies - </a:t>
            </a:r>
            <a:r>
              <a:rPr lang="en-US" sz="1200" u="sng" kern="1200" dirty="0">
                <a:solidFill>
                  <a:schemeClr val="tx1"/>
                </a:solidFill>
                <a:effectLst/>
                <a:latin typeface="+mn-lt"/>
                <a:ea typeface="ＭＳ Ｐゴシック" charset="0"/>
                <a:cs typeface="ＭＳ Ｐゴシック" charset="0"/>
                <a:hlinkClick r:id="rId3"/>
              </a:rPr>
              <a:t>http://www.cisco.com/en/US/solutions/ns340/ns517/ns224/dc_case_studies.html</a:t>
            </a:r>
            <a:endParaRPr lang="en-US" sz="1200" kern="1200" dirty="0">
              <a:solidFill>
                <a:schemeClr val="tx1"/>
              </a:solidFill>
              <a:effectLst/>
              <a:latin typeface="+mn-lt"/>
              <a:ea typeface="ＭＳ Ｐゴシック" charset="0"/>
              <a:cs typeface="ＭＳ Ｐゴシック"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effectLst/>
              <a:latin typeface="+mn-lt"/>
              <a:ea typeface="ＭＳ Ｐゴシック" charset="0"/>
              <a:cs typeface="ＭＳ Ｐゴシック"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Pitt Ohio Express - </a:t>
            </a:r>
            <a:r>
              <a:rPr lang="en-US" sz="1200" u="sng" kern="1200" dirty="0">
                <a:solidFill>
                  <a:schemeClr val="tx1"/>
                </a:solidFill>
                <a:effectLst/>
                <a:latin typeface="+mn-lt"/>
                <a:ea typeface="+mn-ea"/>
                <a:cs typeface="+mn-cs"/>
                <a:hlinkClick r:id="rId4"/>
              </a:rPr>
              <a:t>http://www.cisco.com/en/US/solutions/collateral/ns340/ns517/ns224/Cisco_Pitt_Ohio_CS_090810.pdf</a:t>
            </a:r>
            <a:endParaRPr lang="en-US"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PLAZAMEDIA GmbH</a:t>
            </a:r>
            <a:r>
              <a:rPr lang="en-US" sz="1200" dirty="0"/>
              <a:t> - </a:t>
            </a:r>
            <a:r>
              <a:rPr lang="en-US" sz="1200" dirty="0">
                <a:hlinkClick r:id="rId5"/>
              </a:rPr>
              <a:t>http://www.cisco.com/en/US/solutions/collateral/ns340/ns517/ns224/plazamedia_external_casestudy_fnl_12_17_13.pdf</a:t>
            </a:r>
            <a:r>
              <a:rPr lang="en-US" sz="1200" dirty="0"/>
              <a:t> </a:t>
            </a:r>
          </a:p>
          <a:p>
            <a:r>
              <a:rPr lang="en-US" sz="1200" b="0" i="0" u="none" strike="noStrike" kern="1200" dirty="0">
                <a:solidFill>
                  <a:schemeClr val="tx1"/>
                </a:solidFill>
                <a:effectLst/>
                <a:latin typeface="+mn-lt"/>
                <a:ea typeface="+mn-ea"/>
                <a:cs typeface="+mn-cs"/>
              </a:rPr>
              <a:t>EDIF Holding SPA</a:t>
            </a:r>
            <a:r>
              <a:rPr lang="en-US" sz="1200" dirty="0"/>
              <a:t> - </a:t>
            </a:r>
            <a:r>
              <a:rPr lang="en-US" sz="1200" b="0" i="0" u="sng" strike="noStrike" kern="1200" dirty="0">
                <a:solidFill>
                  <a:schemeClr val="tx1"/>
                </a:solidFill>
                <a:effectLst/>
                <a:latin typeface="+mn-lt"/>
                <a:ea typeface="+mn-ea"/>
                <a:cs typeface="+mn-cs"/>
                <a:hlinkClick r:id="rId6"/>
              </a:rPr>
              <a:t>http://www.cisco.com/en/US/prod/collateral/modules/ps2706/ps6906/edif_cs.pdf</a:t>
            </a:r>
            <a:r>
              <a:rPr lang="en-US"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u="sng"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22</a:t>
            </a:fld>
            <a:endParaRPr lang="en-US" dirty="0"/>
          </a:p>
        </p:txBody>
      </p:sp>
    </p:spTree>
    <p:extLst>
      <p:ext uri="{BB962C8B-B14F-4D97-AF65-F5344CB8AC3E}">
        <p14:creationId xmlns:p14="http://schemas.microsoft.com/office/powerpoint/2010/main" val="16807618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a:t>The chevron has the savings, the callout text has the</a:t>
            </a:r>
            <a:r>
              <a:rPr lang="en-US" baseline="0" dirty="0"/>
              <a:t> how. The payoff for each chevron is covered on the remaining slides in the section.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24</a:t>
            </a:fld>
            <a:endParaRPr lang="en-US" dirty="0"/>
          </a:p>
        </p:txBody>
      </p:sp>
    </p:spTree>
    <p:extLst>
      <p:ext uri="{BB962C8B-B14F-4D97-AF65-F5344CB8AC3E}">
        <p14:creationId xmlns:p14="http://schemas.microsoft.com/office/powerpoint/2010/main" val="17408269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Our newest VICs</a:t>
            </a:r>
            <a:r>
              <a:rPr lang="en-US" baseline="0" dirty="0"/>
              <a:t> allow for up to 256 </a:t>
            </a:r>
            <a:r>
              <a:rPr lang="en-US" sz="1200" b="0" i="0" kern="1200" dirty="0">
                <a:solidFill>
                  <a:schemeClr val="tx1"/>
                </a:solidFill>
                <a:effectLst/>
                <a:latin typeface="+mn-lt"/>
                <a:ea typeface="ＭＳ Ｐゴシック" charset="0"/>
                <a:cs typeface="ＭＳ Ｐゴシック" charset="0"/>
              </a:rPr>
              <a:t>instantiations</a:t>
            </a:r>
            <a:r>
              <a:rPr lang="en-US" sz="1200" b="0" i="0" kern="1200" baseline="0" dirty="0">
                <a:solidFill>
                  <a:schemeClr val="tx1"/>
                </a:solidFill>
                <a:effectLst/>
                <a:latin typeface="+mn-lt"/>
                <a:ea typeface="ＭＳ Ｐゴシック" charset="0"/>
                <a:cs typeface="ＭＳ Ｐゴシック" charset="0"/>
              </a:rPr>
              <a:t> of either NICs or HBAs per physical device limited by the OS. This allows for greater fine tuning of bandwidth per VM or connection. The average “competitive” only allows for 8, with the max being 14.</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ＭＳ Ｐゴシック" charset="0"/>
              <a:cs typeface="ＭＳ Ｐゴシック"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ＭＳ Ｐゴシック" charset="0"/>
                <a:cs typeface="ＭＳ Ｐゴシック" charset="0"/>
              </a:rPr>
              <a:t>Cisco is only vendor offering a mezz card that supports up to 80Gbps per adapter. Every other vendor only supports 20Gb.</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ＭＳ Ｐゴシック" charset="0"/>
              <a:cs typeface="ＭＳ Ｐゴシック"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ＭＳ Ｐゴシック" charset="0"/>
                <a:cs typeface="ＭＳ Ｐゴシック" charset="0"/>
              </a:rPr>
              <a:t>Virtual Machine Fabric Extender (VM-FEX)</a:t>
            </a:r>
            <a:r>
              <a:rPr lang="en-US" sz="1200" b="0" i="0" kern="1200" dirty="0">
                <a:solidFill>
                  <a:schemeClr val="tx1"/>
                </a:solidFill>
                <a:effectLst/>
                <a:latin typeface="+mn-lt"/>
                <a:ea typeface="ＭＳ Ｐゴシック" charset="0"/>
                <a:cs typeface="ＭＳ Ｐゴシック" charset="0"/>
              </a:rPr>
              <a:t> - collapses virtual and physical networking into a single infrastructure. Data center administrators can now provision, configure, manage, monitor, and diagnose virtual machine network traffic and bare metal network traffic within a unified infrastructure.</a:t>
            </a:r>
          </a:p>
          <a:p>
            <a:endParaRPr lang="en-US" sz="1200" b="0" i="0" kern="1200" dirty="0">
              <a:solidFill>
                <a:schemeClr val="tx1"/>
              </a:solidFill>
              <a:effectLst/>
              <a:latin typeface="+mn-lt"/>
              <a:ea typeface="ＭＳ Ｐゴシック" charset="0"/>
              <a:cs typeface="ＭＳ Ｐゴシック" charset="0"/>
            </a:endParaRPr>
          </a:p>
          <a:p>
            <a:r>
              <a:rPr lang="en-US" sz="1200" b="0" i="0" kern="1200" dirty="0">
                <a:solidFill>
                  <a:schemeClr val="tx1"/>
                </a:solidFill>
                <a:effectLst/>
                <a:latin typeface="+mn-lt"/>
                <a:ea typeface="ＭＳ Ｐゴシック" charset="0"/>
                <a:cs typeface="ＭＳ Ｐゴシック" charset="0"/>
              </a:rPr>
              <a:t>The VM-FEX software extends Cisco fabric extender technology to the virtual machine with the following capabilities:</a:t>
            </a:r>
          </a:p>
          <a:p>
            <a:pPr marL="171450" indent="-171450">
              <a:buFont typeface="Arial" pitchFamily="34" charset="0"/>
              <a:buChar char="•"/>
            </a:pPr>
            <a:r>
              <a:rPr lang="en-US" sz="1200" b="0" i="0" kern="1200" dirty="0">
                <a:solidFill>
                  <a:schemeClr val="tx1"/>
                </a:solidFill>
                <a:effectLst/>
                <a:latin typeface="+mn-lt"/>
                <a:ea typeface="ＭＳ Ｐゴシック" charset="0"/>
                <a:cs typeface="ＭＳ Ｐゴシック" charset="0"/>
              </a:rPr>
              <a:t>Each virtual machine includes a dedicated interface on the parent switch</a:t>
            </a:r>
          </a:p>
          <a:p>
            <a:pPr marL="171450" indent="-171450">
              <a:buFont typeface="Arial" pitchFamily="34" charset="0"/>
              <a:buChar char="•"/>
            </a:pPr>
            <a:r>
              <a:rPr lang="en-US" sz="1200" b="0" i="0" kern="1200" dirty="0">
                <a:solidFill>
                  <a:schemeClr val="tx1"/>
                </a:solidFill>
                <a:effectLst/>
                <a:latin typeface="+mn-lt"/>
                <a:ea typeface="ＭＳ Ｐゴシック" charset="0"/>
                <a:cs typeface="ＭＳ Ｐゴシック" charset="0"/>
              </a:rPr>
              <a:t>All virtual machine traffic is sent directly to the dedicated interface on the switch</a:t>
            </a:r>
          </a:p>
          <a:p>
            <a:pPr marL="171450" indent="-171450">
              <a:buFont typeface="Arial" pitchFamily="34" charset="0"/>
              <a:buChar char="•"/>
            </a:pPr>
            <a:r>
              <a:rPr lang="en-US" sz="1200" b="0" i="0" kern="1200" dirty="0">
                <a:solidFill>
                  <a:schemeClr val="tx1"/>
                </a:solidFill>
                <a:effectLst/>
                <a:latin typeface="+mn-lt"/>
                <a:ea typeface="ＭＳ Ｐゴシック" charset="0"/>
                <a:cs typeface="ＭＳ Ｐゴシック" charset="0"/>
              </a:rPr>
              <a:t>The software-based switch in the hypervisor is eliminated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25</a:t>
            </a:fld>
            <a:endParaRPr lang="en-US" dirty="0"/>
          </a:p>
        </p:txBody>
      </p:sp>
    </p:spTree>
    <p:extLst>
      <p:ext uri="{BB962C8B-B14F-4D97-AF65-F5344CB8AC3E}">
        <p14:creationId xmlns:p14="http://schemas.microsoft.com/office/powerpoint/2010/main" val="32094839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The left shows a traditional,</a:t>
            </a:r>
            <a:r>
              <a:rPr lang="en-US" baseline="0" dirty="0"/>
              <a:t> legacy deployment of 1Gb and FC for VMware vs. Cisco on the right with a VIC.</a:t>
            </a:r>
            <a:endParaRPr lang="en-US" dirty="0"/>
          </a:p>
          <a:p>
            <a:endParaRPr lang="en-US" dirty="0"/>
          </a:p>
        </p:txBody>
      </p:sp>
      <p:sp>
        <p:nvSpPr>
          <p:cNvPr id="4" name="Slide Number Placeholder 3"/>
          <p:cNvSpPr>
            <a:spLocks noGrp="1"/>
          </p:cNvSpPr>
          <p:nvPr>
            <p:ph type="sldNum" sz="quarter" idx="10"/>
          </p:nvPr>
        </p:nvSpPr>
        <p:spPr/>
        <p:txBody>
          <a:bodyPr/>
          <a:lstStyle/>
          <a:p>
            <a:fld id="{5703976A-2863-D140-81CE-880DA6494BCD}" type="slidenum">
              <a:rPr lang="en-US" smtClean="0"/>
              <a:t>26</a:t>
            </a:fld>
            <a:endParaRPr lang="en-US" dirty="0"/>
          </a:p>
        </p:txBody>
      </p:sp>
    </p:spTree>
    <p:extLst>
      <p:ext uri="{BB962C8B-B14F-4D97-AF65-F5344CB8AC3E}">
        <p14:creationId xmlns:p14="http://schemas.microsoft.com/office/powerpoint/2010/main" val="1893929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a:t>Treat servers as raw computing capacity</a:t>
            </a:r>
          </a:p>
          <a:p>
            <a:pPr marL="171450" indent="-171450">
              <a:buFont typeface="Arial" pitchFamily="34" charset="0"/>
              <a:buChar char="•"/>
            </a:pPr>
            <a:r>
              <a:rPr lang="en-US" dirty="0"/>
              <a:t>Group servers by capability, not location</a:t>
            </a:r>
          </a:p>
          <a:p>
            <a:pPr marL="628650" lvl="1" indent="-171450">
              <a:buFont typeface="Arial" pitchFamily="34" charset="0"/>
              <a:buChar char="•"/>
            </a:pPr>
            <a:r>
              <a:rPr lang="en-US" dirty="0"/>
              <a:t>Socket count, processor, RAM, local disk etc.</a:t>
            </a:r>
          </a:p>
          <a:p>
            <a:pPr marL="171450" indent="-171450">
              <a:buFont typeface="Arial" pitchFamily="34" charset="0"/>
              <a:buChar char="•"/>
            </a:pPr>
            <a:r>
              <a:rPr lang="en-US" dirty="0"/>
              <a:t>Allows spare, burst, or DR servers to be shared reducing overall server count</a:t>
            </a: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27</a:t>
            </a:fld>
            <a:endParaRPr lang="en-US" dirty="0"/>
          </a:p>
        </p:txBody>
      </p:sp>
    </p:spTree>
    <p:extLst>
      <p:ext uri="{BB962C8B-B14F-4D97-AF65-F5344CB8AC3E}">
        <p14:creationId xmlns:p14="http://schemas.microsoft.com/office/powerpoint/2010/main" val="39303192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28</a:t>
            </a:fld>
            <a:endParaRPr lang="en-US" dirty="0"/>
          </a:p>
        </p:txBody>
      </p:sp>
    </p:spTree>
    <p:extLst>
      <p:ext uri="{BB962C8B-B14F-4D97-AF65-F5344CB8AC3E}">
        <p14:creationId xmlns:p14="http://schemas.microsoft.com/office/powerpoint/2010/main" val="1368493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29</a:t>
            </a:fld>
            <a:endParaRPr lang="en-US" dirty="0"/>
          </a:p>
        </p:txBody>
      </p:sp>
    </p:spTree>
    <p:extLst>
      <p:ext uri="{BB962C8B-B14F-4D97-AF65-F5344CB8AC3E}">
        <p14:creationId xmlns:p14="http://schemas.microsoft.com/office/powerpoint/2010/main" val="1547522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a:p>
            <a:pPr marL="285750" indent="-285750">
              <a:spcBef>
                <a:spcPts val="600"/>
              </a:spcBef>
              <a:buFont typeface="Arial" charset="0"/>
              <a:buChar char="•"/>
            </a:pPr>
            <a:r>
              <a:rPr lang="en-US" sz="800" dirty="0">
                <a:ln w="0"/>
              </a:rPr>
              <a:t>Massive 600TB data storage capacity</a:t>
            </a:r>
          </a:p>
          <a:p>
            <a:pPr marL="285750" indent="-285750">
              <a:spcBef>
                <a:spcPts val="600"/>
              </a:spcBef>
              <a:buFont typeface="Arial" charset="0"/>
              <a:buChar char="•"/>
            </a:pPr>
            <a:r>
              <a:rPr lang="en-US" sz="800" dirty="0">
                <a:ln w="0"/>
              </a:rPr>
              <a:t>Scale to Petabytes in minutes with UCS Manager</a:t>
            </a:r>
          </a:p>
          <a:p>
            <a:pPr marL="285750" indent="-285750">
              <a:spcBef>
                <a:spcPts val="600"/>
              </a:spcBef>
              <a:buFont typeface="Arial" charset="0"/>
              <a:buChar char="•"/>
            </a:pPr>
            <a:r>
              <a:rPr lang="en-US" sz="800" dirty="0">
                <a:ln w="0"/>
              </a:rPr>
              <a:t>New cache acceleration capabilities with NVMe</a:t>
            </a:r>
          </a:p>
          <a:p>
            <a:pPr marL="285750" indent="-285750">
              <a:spcBef>
                <a:spcPts val="600"/>
              </a:spcBef>
              <a:buFont typeface="Arial" charset="0"/>
              <a:buChar char="•"/>
            </a:pPr>
            <a:r>
              <a:rPr lang="en-US" sz="800" dirty="0">
                <a:ln w="0"/>
              </a:rPr>
              <a:t>Flexible connectivity from Ethernet to Fiber Channel</a:t>
            </a:r>
          </a:p>
          <a:p>
            <a:pPr marL="285750" indent="-285750">
              <a:spcBef>
                <a:spcPts val="600"/>
              </a:spcBef>
              <a:buFont typeface="Arial" charset="0"/>
              <a:buChar char="•"/>
            </a:pPr>
            <a:r>
              <a:rPr lang="en-US" sz="800" dirty="0">
                <a:ln w="0"/>
              </a:rPr>
              <a:t>Faster network access with 40Gb VIC support</a:t>
            </a:r>
          </a:p>
          <a:p>
            <a:pPr marL="285750" indent="-285750">
              <a:spcBef>
                <a:spcPts val="600"/>
              </a:spcBef>
              <a:buFont typeface="Arial" charset="0"/>
              <a:buChar char="•"/>
            </a:pPr>
            <a:r>
              <a:rPr lang="en-US" sz="800" dirty="0">
                <a:ln w="0"/>
              </a:rPr>
              <a:t>Cisco BIDI transceivers enable 40G over 10G cabling</a:t>
            </a:r>
          </a:p>
        </p:txBody>
      </p:sp>
      <p:sp>
        <p:nvSpPr>
          <p:cNvPr id="4" name="Slide Number Placeholder 3"/>
          <p:cNvSpPr>
            <a:spLocks noGrp="1"/>
          </p:cNvSpPr>
          <p:nvPr>
            <p:ph type="sldNum" sz="quarter" idx="10"/>
          </p:nvPr>
        </p:nvSpPr>
        <p:spPr>
          <a:xfrm>
            <a:off x="3850443" y="9430091"/>
            <a:ext cx="2945659" cy="496411"/>
          </a:xfrm>
          <a:prstGeom prst="rect">
            <a:avLst/>
          </a:prstGeom>
        </p:spPr>
        <p:txBody>
          <a:bodyPr/>
          <a:lstStyle/>
          <a:p>
            <a:pPr defTabSz="914400">
              <a:defRPr/>
            </a:pPr>
            <a:fld id="{F97A1FA6-25DE-9E4E-A34D-CF67DE7DBDC7}" type="slidenum">
              <a:rPr lang="en-US" sz="1800" kern="0" smtClean="0">
                <a:solidFill>
                  <a:prstClr val="black"/>
                </a:solidFill>
              </a:rPr>
              <a:pPr defTabSz="914400">
                <a:defRPr/>
              </a:pPr>
              <a:t>30</a:t>
            </a:fld>
            <a:endParaRPr lang="en-US" sz="1800" kern="0" dirty="0">
              <a:solidFill>
                <a:prstClr val="black"/>
              </a:solidFill>
            </a:endParaRPr>
          </a:p>
        </p:txBody>
      </p:sp>
    </p:spTree>
    <p:extLst>
      <p:ext uri="{BB962C8B-B14F-4D97-AF65-F5344CB8AC3E}">
        <p14:creationId xmlns:p14="http://schemas.microsoft.com/office/powerpoint/2010/main" val="13027997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mn-lt"/>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A0919AD1-8D6F-FA40-B165-DE67F625C03A}"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18492797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32</a:t>
            </a:fld>
            <a:endParaRPr lang="en-US" dirty="0"/>
          </a:p>
        </p:txBody>
      </p:sp>
    </p:spTree>
    <p:extLst>
      <p:ext uri="{BB962C8B-B14F-4D97-AF65-F5344CB8AC3E}">
        <p14:creationId xmlns:p14="http://schemas.microsoft.com/office/powerpoint/2010/main" val="2036690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ＭＳ Ｐゴシック" charset="0"/>
                <a:cs typeface="ＭＳ Ｐゴシック" charset="0"/>
              </a:rPr>
              <a:t>Let’s take a look at the root causes of this maintenance predicament and some other recent cost trends you might be seeing in your data center.</a:t>
            </a:r>
          </a:p>
          <a:p>
            <a:endParaRPr lang="en-US" sz="1200" kern="1200" dirty="0">
              <a:solidFill>
                <a:schemeClr val="tx1"/>
              </a:solidFill>
              <a:latin typeface="+mn-lt"/>
              <a:ea typeface="ＭＳ Ｐゴシック" charset="0"/>
              <a:cs typeface="ＭＳ Ｐゴシック" charset="0"/>
            </a:endParaRPr>
          </a:p>
          <a:p>
            <a:r>
              <a:rPr lang="en-US" sz="1200" kern="1200" dirty="0">
                <a:solidFill>
                  <a:schemeClr val="tx1"/>
                </a:solidFill>
                <a:latin typeface="+mn-lt"/>
                <a:ea typeface="ＭＳ Ｐゴシック" charset="0"/>
                <a:cs typeface="ＭＳ Ｐゴシック" charset="0"/>
              </a:rPr>
              <a:t>Today, the data center makes up 44% of overall</a:t>
            </a:r>
            <a:r>
              <a:rPr lang="en-US" sz="1200" kern="1200" baseline="0" dirty="0">
                <a:solidFill>
                  <a:schemeClr val="tx1"/>
                </a:solidFill>
                <a:latin typeface="+mn-lt"/>
                <a:ea typeface="ＭＳ Ｐゴシック" charset="0"/>
                <a:cs typeface="ＭＳ Ｐゴシック" charset="0"/>
              </a:rPr>
              <a:t> IT spend. </a:t>
            </a:r>
            <a:r>
              <a:rPr lang="en-US" sz="1200" kern="1200" dirty="0">
                <a:solidFill>
                  <a:schemeClr val="tx1"/>
                </a:solidFill>
                <a:latin typeface="+mn-lt"/>
                <a:ea typeface="ＭＳ Ｐゴシック" charset="0"/>
                <a:cs typeface="ＭＳ Ｐゴシック" charset="0"/>
              </a:rPr>
              <a:t>The traditional model of data center investment was to build in silos—often with dedicated resources for lines of business—and to design them for peak environments. Unfortunately, this model had some inherent inefficiencies because resources couldn’t be shared and, for the majority of the time, applications weren’t maximizing the capability of the server platform, which drove up costs via underutilization of resources</a:t>
            </a:r>
          </a:p>
          <a:p>
            <a:r>
              <a:rPr lang="en-US" sz="1200" kern="1200" dirty="0">
                <a:solidFill>
                  <a:schemeClr val="tx1"/>
                </a:solidFill>
                <a:latin typeface="+mn-lt"/>
                <a:ea typeface="ＭＳ Ｐゴシック" charset="0"/>
                <a:cs typeface="ＭＳ Ｐゴシック" charset="0"/>
              </a:rPr>
              <a:t> </a:t>
            </a:r>
          </a:p>
          <a:p>
            <a:r>
              <a:rPr lang="en-US" sz="1200" kern="1200" dirty="0">
                <a:solidFill>
                  <a:schemeClr val="tx1"/>
                </a:solidFill>
                <a:latin typeface="+mn-lt"/>
                <a:ea typeface="ＭＳ Ｐゴシック" charset="0"/>
                <a:cs typeface="ＭＳ Ｐゴシック" charset="0"/>
              </a:rPr>
              <a:t>A few other things jump out. First, more than 50% of the cost is the combination of people and software, with energy and facilities as the next largest chunk (contributing no new value-add to the IT department—it’s required to simply keep things running). One may come to the conclusion that infrastructure doesn’t matter that much, but when you actually analyze the root cause of the spiraling costs in people and software, one quickly realizes that they are related to the infrastructure – and the software to manage it.</a:t>
            </a:r>
          </a:p>
          <a:p>
            <a:r>
              <a:rPr lang="en-US" sz="1200" kern="1200" dirty="0">
                <a:solidFill>
                  <a:schemeClr val="tx1"/>
                </a:solidFill>
                <a:latin typeface="+mn-lt"/>
                <a:ea typeface="ＭＳ Ｐゴシック" charset="0"/>
                <a:cs typeface="ＭＳ Ｐゴシック" charset="0"/>
              </a:rPr>
              <a:t> </a:t>
            </a:r>
          </a:p>
          <a:p>
            <a:r>
              <a:rPr lang="en-US" sz="1200" kern="1200" dirty="0">
                <a:solidFill>
                  <a:schemeClr val="tx1"/>
                </a:solidFill>
                <a:latin typeface="+mn-lt"/>
                <a:ea typeface="ＭＳ Ｐゴシック" charset="0"/>
                <a:cs typeface="ＭＳ Ｐゴシック" charset="0"/>
              </a:rPr>
              <a:t>For instance, if we double click on servers, while the cost of hardware has been flat or declining for the past 15 years, the cost of managing and operating servers has been growing steadily OpEx and now represents 2/3 of the total spend associated with servers. The problem has been exacerbated by virtualization because higher server utilization has come at the price of increasing complexity that shows in the rising costs. </a:t>
            </a:r>
          </a:p>
          <a:p>
            <a:r>
              <a:rPr lang="en-US" sz="1200" kern="1200" dirty="0">
                <a:solidFill>
                  <a:schemeClr val="tx1"/>
                </a:solidFill>
                <a:latin typeface="+mn-lt"/>
                <a:ea typeface="ＭＳ Ｐゴシック" charset="0"/>
                <a:cs typeface="ＭＳ Ｐゴシック" charset="0"/>
              </a:rPr>
              <a:t> </a:t>
            </a:r>
          </a:p>
          <a:p>
            <a:r>
              <a:rPr lang="en-US" sz="1200" kern="1200" dirty="0">
                <a:solidFill>
                  <a:schemeClr val="tx1"/>
                </a:solidFill>
                <a:latin typeface="+mn-lt"/>
                <a:ea typeface="ＭＳ Ｐゴシック" charset="0"/>
                <a:cs typeface="ＭＳ Ｐゴシック" charset="0"/>
              </a:rPr>
              <a:t>Before we do that let’s look at some of the trends going on within CapEx and OpEx at the bar chart. Note that server and power and cooling costs seem to be remaining steady. Even with the inherent efficiencies of server virtualization—companies continue to need to invest in servers because of the growth in project demand they continue to experience. </a:t>
            </a:r>
          </a:p>
          <a:p>
            <a:r>
              <a:rPr lang="en-US" sz="1200" kern="1200" dirty="0">
                <a:solidFill>
                  <a:schemeClr val="tx1"/>
                </a:solidFill>
                <a:latin typeface="+mn-lt"/>
                <a:ea typeface="ＭＳ Ｐゴシック" charset="0"/>
                <a:cs typeface="ＭＳ Ｐゴシック" charset="0"/>
              </a:rPr>
              <a:t> </a:t>
            </a:r>
          </a:p>
          <a:p>
            <a:r>
              <a:rPr lang="en-US" sz="1200" kern="1200" dirty="0">
                <a:solidFill>
                  <a:schemeClr val="tx1"/>
                </a:solidFill>
                <a:latin typeface="+mn-lt"/>
                <a:ea typeface="ＭＳ Ｐゴシック" charset="0"/>
                <a:cs typeface="ＭＳ Ｐゴシック" charset="0"/>
              </a:rPr>
              <a:t>But where increase pain is really being felt is in the area of management and administration costs associated with your virtual servers. This stems from the problem of the traditional approach to management in so many IT organizations. Because a wide variety of traditional servers, software systems, storage have been utilized, and implemented in silos—most system management functions are complicated—designed to try to integrate solutions that were never designed to work together. Virtualization, of course, means there is increasing movement of virtual machines—and the need to ensure key information and adequate security moves with them. Without a simpler approach to management, administration costs will continue to escalate.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a:t>
            </a:fld>
            <a:endParaRPr lang="en-US" dirty="0"/>
          </a:p>
        </p:txBody>
      </p:sp>
    </p:spTree>
    <p:extLst>
      <p:ext uri="{BB962C8B-B14F-4D97-AF65-F5344CB8AC3E}">
        <p14:creationId xmlns:p14="http://schemas.microsoft.com/office/powerpoint/2010/main" val="32605107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a:t>The chevron has the savings, the callout text has the</a:t>
            </a:r>
            <a:r>
              <a:rPr lang="en-US" baseline="0" dirty="0"/>
              <a:t> how. The payoff for each chevron is covered on the remaining slides in the section.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33</a:t>
            </a:fld>
            <a:endParaRPr lang="en-US" dirty="0"/>
          </a:p>
        </p:txBody>
      </p:sp>
    </p:spTree>
    <p:extLst>
      <p:ext uri="{BB962C8B-B14F-4D97-AF65-F5344CB8AC3E}">
        <p14:creationId xmlns:p14="http://schemas.microsoft.com/office/powerpoint/2010/main" val="33092092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Wire once then manage connectivity through software vs. pulling cables.</a:t>
            </a: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34</a:t>
            </a:fld>
            <a:endParaRPr lang="en-US" dirty="0"/>
          </a:p>
        </p:txBody>
      </p:sp>
    </p:spTree>
    <p:extLst>
      <p:ext uri="{BB962C8B-B14F-4D97-AF65-F5344CB8AC3E}">
        <p14:creationId xmlns:p14="http://schemas.microsoft.com/office/powerpoint/2010/main" val="30559275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Complexity</a:t>
            </a:r>
            <a:r>
              <a:rPr lang="en-US" baseline="0" dirty="0"/>
              <a:t> persists in the traditional rack server environment and was carried forward in the evolution to blades.</a:t>
            </a:r>
          </a:p>
          <a:p>
            <a:endParaRPr lang="en-US" baseline="0" dirty="0"/>
          </a:p>
          <a:p>
            <a:r>
              <a:rPr lang="en-US" dirty="0"/>
              <a:t>The “Traditional Rack” graphic shows 40 1RU servers with TOR switching. </a:t>
            </a:r>
          </a:p>
          <a:p>
            <a:endParaRPr lang="en-US" dirty="0"/>
          </a:p>
          <a:p>
            <a:r>
              <a:rPr lang="en-US" dirty="0"/>
              <a:t>The right graphic shows how other vendors simply collapsed the switching</a:t>
            </a:r>
            <a:r>
              <a:rPr lang="en-US" baseline="0" dirty="0"/>
              <a:t> infrastructure for 40 servers into the same design for 16 servers.</a:t>
            </a:r>
            <a:endParaRPr lang="en-US" dirty="0"/>
          </a:p>
          <a:p>
            <a:endParaRPr lang="en-US" dirty="0"/>
          </a:p>
          <a:p>
            <a:r>
              <a:rPr lang="en-US" dirty="0"/>
              <a:t>Contact slide</a:t>
            </a:r>
            <a:r>
              <a:rPr lang="en-US" baseline="0" dirty="0"/>
              <a:t> author (M. Sean McGee; seanmcgee@cisco.com) for slide updates or explanation if needed.</a:t>
            </a:r>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35</a:t>
            </a:fld>
            <a:endParaRPr lang="en-US" dirty="0"/>
          </a:p>
        </p:txBody>
      </p:sp>
    </p:spTree>
    <p:extLst>
      <p:ext uri="{BB962C8B-B14F-4D97-AF65-F5344CB8AC3E}">
        <p14:creationId xmlns:p14="http://schemas.microsoft.com/office/powerpoint/2010/main" val="36204672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Complexity</a:t>
            </a:r>
            <a:r>
              <a:rPr lang="en-US" baseline="0" dirty="0"/>
              <a:t> persists in the traditional rack server environment and was carried forward in the evolution to blades.</a:t>
            </a:r>
          </a:p>
          <a:p>
            <a:endParaRPr lang="en-US" baseline="0" dirty="0"/>
          </a:p>
          <a:p>
            <a:r>
              <a:rPr lang="en-US" dirty="0"/>
              <a:t>The “Traditional Rack” graphic shows 40 1RU servers with TOR switching. </a:t>
            </a:r>
          </a:p>
          <a:p>
            <a:endParaRPr lang="en-US" dirty="0"/>
          </a:p>
          <a:p>
            <a:r>
              <a:rPr lang="en-US" dirty="0"/>
              <a:t>The right graphic shows how other vendors simply collapsed the switching</a:t>
            </a:r>
            <a:r>
              <a:rPr lang="en-US" baseline="0" dirty="0"/>
              <a:t> infrastructure for 40 servers into the same design for 16 servers.</a:t>
            </a:r>
            <a:endParaRPr lang="en-US" dirty="0"/>
          </a:p>
          <a:p>
            <a:endParaRPr lang="en-US" dirty="0"/>
          </a:p>
          <a:p>
            <a:r>
              <a:rPr lang="en-US" dirty="0"/>
              <a:t>Contact slide</a:t>
            </a:r>
            <a:r>
              <a:rPr lang="en-US" baseline="0" dirty="0"/>
              <a:t> author (M. Sean McGee; seanmcgee@cisco.com) for slide updates or explanation if needed.</a:t>
            </a:r>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36</a:t>
            </a:fld>
            <a:endParaRPr lang="en-US" dirty="0"/>
          </a:p>
        </p:txBody>
      </p:sp>
    </p:spTree>
    <p:extLst>
      <p:ext uri="{BB962C8B-B14F-4D97-AF65-F5344CB8AC3E}">
        <p14:creationId xmlns:p14="http://schemas.microsoft.com/office/powerpoint/2010/main" val="36204672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Explanation of FEX architecture</a:t>
            </a:r>
            <a:r>
              <a:rPr lang="en-US" baseline="0" dirty="0"/>
              <a:t> – combining multiple networks to a unified fabric which ties to the FEX for both rack and blades.</a:t>
            </a: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37</a:t>
            </a:fld>
            <a:endParaRPr lang="en-US" dirty="0"/>
          </a:p>
        </p:txBody>
      </p:sp>
    </p:spTree>
    <p:extLst>
      <p:ext uri="{BB962C8B-B14F-4D97-AF65-F5344CB8AC3E}">
        <p14:creationId xmlns:p14="http://schemas.microsoft.com/office/powerpoint/2010/main" val="22245258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Explanation of FEX architecture</a:t>
            </a:r>
            <a:r>
              <a:rPr lang="en-US" baseline="0" dirty="0"/>
              <a:t> – combining multiple networks to a unified fabric which ties to the FEX for both rack and blades.</a:t>
            </a: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38</a:t>
            </a:fld>
            <a:endParaRPr lang="en-US" dirty="0"/>
          </a:p>
        </p:txBody>
      </p:sp>
    </p:spTree>
    <p:extLst>
      <p:ext uri="{BB962C8B-B14F-4D97-AF65-F5344CB8AC3E}">
        <p14:creationId xmlns:p14="http://schemas.microsoft.com/office/powerpoint/2010/main" val="41807187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Explanation of FEX architecture</a:t>
            </a:r>
            <a:r>
              <a:rPr lang="en-US" baseline="0" dirty="0"/>
              <a:t> – combining multiple networks to a unified fabric which ties to the FEX for both rack and blades.</a:t>
            </a: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39</a:t>
            </a:fld>
            <a:endParaRPr lang="en-US" dirty="0"/>
          </a:p>
        </p:txBody>
      </p:sp>
    </p:spTree>
    <p:extLst>
      <p:ext uri="{BB962C8B-B14F-4D97-AF65-F5344CB8AC3E}">
        <p14:creationId xmlns:p14="http://schemas.microsoft.com/office/powerpoint/2010/main" val="13059376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Lifetime cost of a cable - $500 - $1,000</a:t>
            </a:r>
            <a:r>
              <a:rPr lang="en-US" baseline="30000" dirty="0"/>
              <a:t>1</a:t>
            </a:r>
          </a:p>
          <a:p>
            <a:r>
              <a:rPr lang="en-US" dirty="0"/>
              <a:t>Wire once for bandwidth, not connectivity</a:t>
            </a:r>
          </a:p>
          <a:p>
            <a:pPr lvl="1"/>
            <a:r>
              <a:rPr lang="en-US" dirty="0"/>
              <a:t>Ethernet, FCoE, iSCSI, management</a:t>
            </a:r>
          </a:p>
          <a:p>
            <a:r>
              <a:rPr lang="en-US" dirty="0"/>
              <a:t>Policy-driven bandwidth allocation</a:t>
            </a:r>
          </a:p>
          <a:p>
            <a:pPr lvl="1"/>
            <a:r>
              <a:rPr lang="en-US" dirty="0"/>
              <a:t>Tuned per server, vNIC, and vHBA</a:t>
            </a:r>
          </a:p>
          <a:p>
            <a:r>
              <a:rPr lang="en-US" dirty="0"/>
              <a:t>Changing protocols doesn’t require moving wires</a:t>
            </a:r>
          </a:p>
          <a:p>
            <a:endParaRPr lang="en-US" dirty="0"/>
          </a:p>
          <a:p>
            <a:endParaRPr lang="en-US" dirty="0"/>
          </a:p>
          <a:p>
            <a:r>
              <a:rPr lang="en-US" dirty="0"/>
              <a:t>Final result of a FEX architecture allows for a mix &amp; match</a:t>
            </a:r>
            <a:r>
              <a:rPr lang="en-US" baseline="0" dirty="0"/>
              <a:t> of rack and blade servers all being managed the same way, with the same tools.</a:t>
            </a:r>
          </a:p>
          <a:p>
            <a:endParaRPr lang="en-US" baseline="0" dirty="0"/>
          </a:p>
          <a:p>
            <a:r>
              <a:rPr lang="en-US" dirty="0"/>
              <a:t>1. IDC - The ROI of Converged Networking Using Unified Fabric (March 2011)</a:t>
            </a:r>
          </a:p>
          <a:p>
            <a:pPr lvl="1"/>
            <a:r>
              <a:rPr lang="en-US" dirty="0"/>
              <a:t>http://www.cisco.com/en/US/solutions/collateral/ns340/ns517/ns224/ns945/ns1060/white_paper_ROI_Converged_NW.pdf</a:t>
            </a:r>
          </a:p>
          <a:p>
            <a:pPr lvl="1"/>
            <a:r>
              <a:rPr lang="en-US" dirty="0"/>
              <a:t>The actual cable, connectors, labor to pull, labor to attach, etc.</a:t>
            </a: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40</a:t>
            </a:fld>
            <a:endParaRPr lang="en-US" dirty="0"/>
          </a:p>
        </p:txBody>
      </p:sp>
    </p:spTree>
    <p:extLst>
      <p:ext uri="{BB962C8B-B14F-4D97-AF65-F5344CB8AC3E}">
        <p14:creationId xmlns:p14="http://schemas.microsoft.com/office/powerpoint/2010/main" val="21289829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41</a:t>
            </a:fld>
            <a:endParaRPr lang="en-US" dirty="0"/>
          </a:p>
        </p:txBody>
      </p:sp>
    </p:spTree>
    <p:extLst>
      <p:ext uri="{BB962C8B-B14F-4D97-AF65-F5344CB8AC3E}">
        <p14:creationId xmlns:p14="http://schemas.microsoft.com/office/powerpoint/2010/main" val="7799800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The left shows a traditional,</a:t>
            </a:r>
            <a:r>
              <a:rPr lang="en-US" baseline="0" dirty="0"/>
              <a:t> legacy deployment of 1Gb and FC for VMware vs. Cisco on the right with a VIC.</a:t>
            </a:r>
            <a:endParaRPr lang="en-US" dirty="0"/>
          </a:p>
          <a:p>
            <a:endParaRPr lang="en-US" dirty="0"/>
          </a:p>
        </p:txBody>
      </p:sp>
      <p:sp>
        <p:nvSpPr>
          <p:cNvPr id="4" name="Slide Number Placeholder 3"/>
          <p:cNvSpPr>
            <a:spLocks noGrp="1"/>
          </p:cNvSpPr>
          <p:nvPr>
            <p:ph type="sldNum" sz="quarter" idx="10"/>
          </p:nvPr>
        </p:nvSpPr>
        <p:spPr/>
        <p:txBody>
          <a:bodyPr/>
          <a:lstStyle/>
          <a:p>
            <a:fld id="{5703976A-2863-D140-81CE-880DA6494BCD}" type="slidenum">
              <a:rPr lang="en-US" smtClean="0"/>
              <a:t>42</a:t>
            </a:fld>
            <a:endParaRPr lang="en-US" dirty="0"/>
          </a:p>
        </p:txBody>
      </p:sp>
    </p:spTree>
    <p:extLst>
      <p:ext uri="{BB962C8B-B14F-4D97-AF65-F5344CB8AC3E}">
        <p14:creationId xmlns:p14="http://schemas.microsoft.com/office/powerpoint/2010/main" val="3843911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then group these buckets into</a:t>
            </a:r>
            <a:r>
              <a:rPr lang="en-US" baseline="0" dirty="0"/>
              <a:t> two categories: Unified Fabric &amp; Unified Management</a:t>
            </a:r>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4</a:t>
            </a:fld>
            <a:endParaRPr lang="en-US" dirty="0"/>
          </a:p>
        </p:txBody>
      </p:sp>
    </p:spTree>
    <p:extLst>
      <p:ext uri="{BB962C8B-B14F-4D97-AF65-F5344CB8AC3E}">
        <p14:creationId xmlns:p14="http://schemas.microsoft.com/office/powerpoint/2010/main" val="20845504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47</a:t>
            </a:fld>
            <a:endParaRPr lang="en-US" dirty="0"/>
          </a:p>
        </p:txBody>
      </p:sp>
    </p:spTree>
    <p:extLst>
      <p:ext uri="{BB962C8B-B14F-4D97-AF65-F5344CB8AC3E}">
        <p14:creationId xmlns:p14="http://schemas.microsoft.com/office/powerpoint/2010/main" val="13653713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Comparison of 96 HP rack servers using traditional 10Gb (x2) + FC (x2) vs. Cisco</a:t>
            </a:r>
            <a:r>
              <a:rPr lang="en-US" baseline="0" dirty="0"/>
              <a:t> Unified Fabric. Focus callout is on switching &amp; cabling.</a:t>
            </a:r>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49</a:t>
            </a:fld>
            <a:endParaRPr lang="en-US" dirty="0"/>
          </a:p>
        </p:txBody>
      </p:sp>
    </p:spTree>
    <p:extLst>
      <p:ext uri="{BB962C8B-B14F-4D97-AF65-F5344CB8AC3E}">
        <p14:creationId xmlns:p14="http://schemas.microsoft.com/office/powerpoint/2010/main" val="18775897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effectLst/>
                <a:latin typeface="CiscoSansTT ExtraLight" pitchFamily="34" charset="0"/>
                <a:ea typeface="ＭＳ Ｐゴシック" charset="0"/>
                <a:cs typeface="CiscoSansTT ExtraLight" pitchFamily="34" charset="0"/>
              </a:rPr>
              <a:t>Examples from published case studies. Main repository for case studies - </a:t>
            </a:r>
            <a:r>
              <a:rPr lang="en-US" sz="1200" u="sng" kern="1200" dirty="0">
                <a:solidFill>
                  <a:schemeClr val="tx1"/>
                </a:solidFill>
                <a:effectLst/>
                <a:latin typeface="CiscoSansTT ExtraLight" pitchFamily="34" charset="0"/>
                <a:ea typeface="ＭＳ Ｐゴシック" charset="0"/>
                <a:cs typeface="CiscoSansTT ExtraLight" pitchFamily="34" charset="0"/>
                <a:hlinkClick r:id="rId3"/>
              </a:rPr>
              <a:t>http://www.cisco.com/en/US/solutions/ns340/ns517/ns224/dc_case_studies.html</a:t>
            </a:r>
            <a:endParaRPr lang="en-US" sz="1200" kern="1200" dirty="0">
              <a:solidFill>
                <a:schemeClr val="tx1"/>
              </a:solidFill>
              <a:effectLst/>
              <a:latin typeface="CiscoSansTT ExtraLight" pitchFamily="34" charset="0"/>
              <a:ea typeface="ＭＳ Ｐゴシック" charset="0"/>
              <a:cs typeface="CiscoSansTT ExtraLight"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effectLst/>
              <a:latin typeface="CiscoSansTT ExtraLight" pitchFamily="34" charset="0"/>
              <a:ea typeface="ＭＳ Ｐゴシック" charset="0"/>
              <a:cs typeface="CiscoSansTT ExtraLight"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CiscoSansTT ExtraLight" pitchFamily="34" charset="0"/>
                <a:ea typeface="ＭＳ Ｐゴシック" charset="0"/>
                <a:cs typeface="CiscoSansTT ExtraLight" pitchFamily="34" charset="0"/>
              </a:rPr>
              <a:t>Groupe Steria SCA - </a:t>
            </a:r>
            <a:r>
              <a:rPr lang="en-US" sz="1200" b="0" i="0" u="sng" strike="noStrike" kern="1200" dirty="0">
                <a:solidFill>
                  <a:schemeClr val="tx1"/>
                </a:solidFill>
                <a:effectLst/>
                <a:latin typeface="CiscoSansTT ExtraLight" pitchFamily="34" charset="0"/>
                <a:ea typeface="ＭＳ Ｐゴシック" charset="0"/>
                <a:cs typeface="CiscoSansTT ExtraLight" pitchFamily="34" charset="0"/>
                <a:hlinkClick r:id="rId4"/>
              </a:rPr>
              <a:t>http://www.cisco.com/c/dam/en/us/solutions/collateral/switches/catalyst-6500-series-switches/steria_cs.pdf</a:t>
            </a:r>
            <a:r>
              <a:rPr lang="en-US" sz="120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CiscoSansTT ExtraLight" pitchFamily="34" charset="0"/>
                <a:ea typeface="ＭＳ Ｐゴシック" charset="0"/>
                <a:cs typeface="CiscoSansTT ExtraLight" pitchFamily="34" charset="0"/>
              </a:rPr>
              <a:t>Galliker Transport AG - </a:t>
            </a:r>
            <a:r>
              <a:rPr lang="en-US" sz="1200" u="sng" kern="1200" dirty="0">
                <a:solidFill>
                  <a:schemeClr val="tx1"/>
                </a:solidFill>
                <a:effectLst/>
                <a:latin typeface="CiscoSansTT ExtraLight" pitchFamily="34" charset="0"/>
                <a:ea typeface="ＭＳ Ｐゴシック" charset="0"/>
                <a:cs typeface="CiscoSansTT ExtraLight" pitchFamily="34" charset="0"/>
                <a:hlinkClick r:id="rId5"/>
              </a:rPr>
              <a:t>http://www.cisco.com/en/US/solutions/collateral/ns340/ns517/ns224/ns944/Galliker_V3_Solution_Overview.pdf</a:t>
            </a:r>
            <a:endParaRPr lang="en-US" sz="1200" u="sng" kern="1200" dirty="0">
              <a:solidFill>
                <a:schemeClr val="tx1"/>
              </a:solidFill>
              <a:effectLst/>
              <a:latin typeface="CiscoSansTT ExtraLight" pitchFamily="34" charset="0"/>
              <a:ea typeface="ＭＳ Ｐゴシック" charset="0"/>
              <a:cs typeface="CiscoSansTT ExtraLight"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it-IT" sz="1200" b="0" i="0" u="none" strike="noStrike" kern="1200" dirty="0">
                <a:solidFill>
                  <a:schemeClr val="tx1"/>
                </a:solidFill>
                <a:effectLst/>
                <a:latin typeface="CiscoSansTT ExtraLight" pitchFamily="34" charset="0"/>
                <a:ea typeface="ＭＳ Ｐゴシック" charset="0"/>
                <a:cs typeface="CiscoSansTT ExtraLight" pitchFamily="34" charset="0"/>
              </a:rPr>
              <a:t>Almaviva Tele Sistemi Ferroviari (TSF)</a:t>
            </a:r>
            <a:r>
              <a:rPr lang="it-IT" sz="1200" dirty="0"/>
              <a:t> </a:t>
            </a:r>
            <a:r>
              <a:rPr lang="en-US" sz="1200" b="0" i="0" u="none" strike="noStrike" kern="1200" baseline="0" dirty="0">
                <a:solidFill>
                  <a:schemeClr val="tx1"/>
                </a:solidFill>
                <a:effectLst/>
                <a:latin typeface="CiscoSansTT ExtraLight" pitchFamily="34" charset="0"/>
                <a:ea typeface="ＭＳ Ｐゴシック" charset="0"/>
                <a:cs typeface="CiscoSansTT ExtraLight" pitchFamily="34" charset="0"/>
              </a:rPr>
              <a:t>- </a:t>
            </a:r>
            <a:r>
              <a:rPr lang="en-US" sz="1200" b="0" i="0" u="sng" strike="noStrike" kern="1200" dirty="0">
                <a:solidFill>
                  <a:schemeClr val="tx1"/>
                </a:solidFill>
                <a:effectLst/>
                <a:latin typeface="CiscoSansTT ExtraLight" pitchFamily="34" charset="0"/>
                <a:ea typeface="ＭＳ Ｐゴシック" charset="0"/>
                <a:cs typeface="CiscoSansTT ExtraLight" pitchFamily="34" charset="0"/>
                <a:hlinkClick r:id="rId6"/>
              </a:rPr>
              <a:t>http://www.cisco.com/en/US/solutions/collateral/ns340/ns517/ns224/ns944/TSF_case_study.pdf</a:t>
            </a:r>
            <a:r>
              <a:rPr lang="en-US" sz="1200" dirty="0"/>
              <a:t> </a:t>
            </a:r>
            <a:endParaRPr lang="en-US" sz="1200" kern="1200" dirty="0">
              <a:solidFill>
                <a:schemeClr val="tx1"/>
              </a:solidFill>
              <a:effectLst/>
              <a:latin typeface="CiscoSansTT ExtraLight" pitchFamily="34" charset="0"/>
              <a:ea typeface="ＭＳ Ｐゴシック" charset="0"/>
              <a:cs typeface="CiscoSansTT ExtraLight" pitchFamily="34"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50</a:t>
            </a:fld>
            <a:endParaRPr lang="en-US" dirty="0"/>
          </a:p>
        </p:txBody>
      </p:sp>
    </p:spTree>
    <p:extLst>
      <p:ext uri="{BB962C8B-B14F-4D97-AF65-F5344CB8AC3E}">
        <p14:creationId xmlns:p14="http://schemas.microsoft.com/office/powerpoint/2010/main" val="14388766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chevron has the savings, the callout text has the</a:t>
            </a:r>
            <a:r>
              <a:rPr lang="en-US" baseline="0" dirty="0"/>
              <a:t> how. The payoff for each chevron is covered on the remaining slides in the section.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52</a:t>
            </a:fld>
            <a:endParaRPr lang="en-US" dirty="0"/>
          </a:p>
        </p:txBody>
      </p:sp>
    </p:spTree>
    <p:extLst>
      <p:ext uri="{BB962C8B-B14F-4D97-AF65-F5344CB8AC3E}">
        <p14:creationId xmlns:p14="http://schemas.microsoft.com/office/powerpoint/2010/main" val="16062358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a:t>Stranded capacity</a:t>
            </a:r>
          </a:p>
          <a:p>
            <a:pPr marL="0" indent="0">
              <a:buFont typeface="Arial" pitchFamily="34" charset="0"/>
              <a:buNone/>
            </a:pPr>
            <a:r>
              <a:rPr lang="en-US" dirty="0"/>
              <a:t>	A</a:t>
            </a:r>
            <a:r>
              <a:rPr lang="en-US" baseline="0" dirty="0"/>
              <a:t> fully configured competitive chassis to support 16 blades will draw more power at idle than one (Cisco) to support eight servers</a:t>
            </a:r>
          </a:p>
          <a:p>
            <a:pPr marL="171450" indent="-171450">
              <a:buFont typeface="Arial" pitchFamily="34" charset="0"/>
              <a:buChar char="•"/>
            </a:pPr>
            <a:r>
              <a:rPr lang="en-US" baseline="0" dirty="0"/>
              <a:t>Fewer adapters</a:t>
            </a:r>
          </a:p>
          <a:p>
            <a:pPr marL="0" indent="0">
              <a:buFont typeface="Arial" pitchFamily="34" charset="0"/>
              <a:buNone/>
            </a:pPr>
            <a:r>
              <a:rPr lang="en-US" baseline="0" dirty="0"/>
              <a:t>	This is more directed at rack servers than blades as most blades only use one mezz card</a:t>
            </a:r>
          </a:p>
          <a:p>
            <a:pPr marL="171450" indent="-171450">
              <a:buFont typeface="Arial" pitchFamily="34" charset="0"/>
              <a:buChar char="•"/>
            </a:pPr>
            <a:r>
              <a:rPr lang="en-US" baseline="0" dirty="0"/>
              <a:t>HPE charges iLO $299 for iLO Advanced and Dell charges $399 for iDRAC Enterprise – need this to support power capping; to forget warranty support services</a:t>
            </a:r>
          </a:p>
          <a:p>
            <a:pPr marL="171450" indent="-171450">
              <a:buFont typeface="Arial" pitchFamily="34" charset="0"/>
              <a:buChar char="•"/>
            </a:pPr>
            <a:r>
              <a:rPr lang="en-US" baseline="0" dirty="0"/>
              <a:t>Virtualization rates refers back to the benchmark slides</a:t>
            </a:r>
          </a:p>
          <a:p>
            <a:pPr marL="171450" indent="-171450">
              <a:buFont typeface="Arial" pitchFamily="34" charset="0"/>
              <a:buChar char="•"/>
            </a:pPr>
            <a:r>
              <a:rPr lang="en-US" baseline="0" dirty="0"/>
              <a:t>Fewer switches is both for the blade chassis – competitors tie a mezz card to a certain set of intra-chassis switches. If you add a second set, you add a 2</a:t>
            </a:r>
            <a:r>
              <a:rPr lang="en-US" baseline="30000" dirty="0"/>
              <a:t>nd</a:t>
            </a:r>
            <a:r>
              <a:rPr lang="en-US" baseline="0" dirty="0"/>
              <a:t> mezz card and draw more power overall. For racks refer back to the 20 fewer switches slide</a:t>
            </a:r>
          </a:p>
          <a:p>
            <a:pPr marL="171450" indent="-171450">
              <a:buFont typeface="Arial" pitchFamily="34" charset="0"/>
              <a:buChar char="•"/>
            </a:pPr>
            <a:r>
              <a:rPr lang="en-US" baseline="0" dirty="0"/>
              <a:t>Cables can impede airflow in the back of the rack.</a:t>
            </a:r>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53</a:t>
            </a:fld>
            <a:endParaRPr lang="en-US" dirty="0"/>
          </a:p>
        </p:txBody>
      </p:sp>
    </p:spTree>
    <p:extLst>
      <p:ext uri="{BB962C8B-B14F-4D97-AF65-F5344CB8AC3E}">
        <p14:creationId xmlns:p14="http://schemas.microsoft.com/office/powerpoint/2010/main" val="8677773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effectLst/>
                <a:latin typeface="+mn-lt"/>
                <a:ea typeface="+mn-ea"/>
                <a:cs typeface="+mn-cs"/>
              </a:rPr>
              <a:t>Examples from published case studies. Main repository for case studies - </a:t>
            </a:r>
            <a:r>
              <a:rPr lang="en-US" sz="1200" u="sng" kern="1200" dirty="0">
                <a:solidFill>
                  <a:schemeClr val="tx1"/>
                </a:solidFill>
                <a:effectLst/>
                <a:latin typeface="+mn-lt"/>
                <a:ea typeface="+mn-ea"/>
                <a:cs typeface="+mn-cs"/>
                <a:hlinkClick r:id="rId3"/>
              </a:rPr>
              <a:t>http://www.cisco.com/en/US/solutions/ns340/ns517/ns224/dc_case_studies.html</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Groupe Steria SCA - </a:t>
            </a:r>
            <a:r>
              <a:rPr lang="en-US" sz="1200" b="0" i="0" u="sng" strike="noStrike" kern="1200" dirty="0">
                <a:solidFill>
                  <a:schemeClr val="tx1"/>
                </a:solidFill>
                <a:effectLst/>
                <a:latin typeface="+mn-lt"/>
                <a:ea typeface="+mn-ea"/>
                <a:cs typeface="+mn-cs"/>
                <a:hlinkClick r:id="rId4"/>
              </a:rPr>
              <a:t>http://www.cisco.com/c/dam/en/us/solutions/collateral/switches/catalyst-6500-series-switches/steria_cs.pdf</a:t>
            </a:r>
            <a:r>
              <a:rPr lang="en-US" sz="120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Galliker Transport AG - </a:t>
            </a:r>
            <a:r>
              <a:rPr lang="en-US" sz="1200" u="sng" kern="1200" dirty="0">
                <a:solidFill>
                  <a:schemeClr val="tx1"/>
                </a:solidFill>
                <a:effectLst/>
                <a:latin typeface="+mn-lt"/>
                <a:ea typeface="+mn-ea"/>
                <a:cs typeface="+mn-cs"/>
                <a:hlinkClick r:id="rId5"/>
              </a:rPr>
              <a:t>http://www.cisco.com/en/US/solutions/collateral/ns340/ns517/ns224/ns944/Galliker_V3_Solution_Overview.pdf</a:t>
            </a:r>
            <a:endParaRPr lang="en-US" sz="1200" u="sng"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it-IT" sz="1200" b="0" i="0" u="none" strike="noStrike" kern="1200" dirty="0">
                <a:solidFill>
                  <a:schemeClr val="tx1"/>
                </a:solidFill>
                <a:effectLst/>
                <a:latin typeface="+mn-lt"/>
                <a:ea typeface="+mn-ea"/>
                <a:cs typeface="+mn-cs"/>
              </a:rPr>
              <a:t>Almaviva Tele Sistemi Ferroviari (TSF)</a:t>
            </a:r>
            <a:r>
              <a:rPr lang="it-IT" sz="1200" dirty="0"/>
              <a:t> </a:t>
            </a:r>
            <a:r>
              <a:rPr lang="en-US" sz="1200" b="0" i="0" u="none" strike="noStrike" kern="1200" baseline="0" dirty="0">
                <a:solidFill>
                  <a:schemeClr val="tx1"/>
                </a:solidFill>
                <a:effectLst/>
                <a:latin typeface="+mn-lt"/>
                <a:ea typeface="+mn-ea"/>
                <a:cs typeface="+mn-cs"/>
              </a:rPr>
              <a:t>- </a:t>
            </a:r>
            <a:r>
              <a:rPr lang="en-US" sz="1200" b="0" i="0" u="sng" strike="noStrike" kern="1200" dirty="0">
                <a:solidFill>
                  <a:schemeClr val="tx1"/>
                </a:solidFill>
                <a:effectLst/>
                <a:latin typeface="+mn-lt"/>
                <a:ea typeface="+mn-ea"/>
                <a:cs typeface="+mn-cs"/>
                <a:hlinkClick r:id="rId6"/>
              </a:rPr>
              <a:t>http://www.cisco.com/en/US/solutions/collateral/ns340/ns517/ns224/ns944/TSF_case_study.pdf</a:t>
            </a:r>
            <a:r>
              <a:rPr lang="en-US" sz="1200" dirty="0"/>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54</a:t>
            </a:fld>
            <a:endParaRPr lang="en-US" dirty="0"/>
          </a:p>
        </p:txBody>
      </p:sp>
    </p:spTree>
    <p:extLst>
      <p:ext uri="{BB962C8B-B14F-4D97-AF65-F5344CB8AC3E}">
        <p14:creationId xmlns:p14="http://schemas.microsoft.com/office/powerpoint/2010/main" val="14388766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a:t>The chevron has the savings, the callout text has the</a:t>
            </a:r>
            <a:r>
              <a:rPr lang="en-US" baseline="0" dirty="0"/>
              <a:t> how. The payoff for each chevron is covered on the remaining slides in the section.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56</a:t>
            </a:fld>
            <a:endParaRPr lang="en-US" dirty="0"/>
          </a:p>
        </p:txBody>
      </p:sp>
    </p:spTree>
    <p:extLst>
      <p:ext uri="{BB962C8B-B14F-4D97-AF65-F5344CB8AC3E}">
        <p14:creationId xmlns:p14="http://schemas.microsoft.com/office/powerpoint/2010/main" val="41887326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Simplicity vs. complexity</a:t>
            </a:r>
          </a:p>
          <a:p>
            <a:r>
              <a:rPr lang="en-US" dirty="0"/>
              <a:t>iLO - $299; Insight Control - $399; VCEM - $3,999</a:t>
            </a:r>
          </a:p>
          <a:p>
            <a:r>
              <a:rPr lang="en-US" dirty="0"/>
              <a:t>Integrated- 1 management point</a:t>
            </a:r>
            <a:r>
              <a:rPr lang="en-US" baseline="0" dirty="0"/>
              <a:t> vs. layered - many points of management</a:t>
            </a:r>
          </a:p>
          <a:p>
            <a:endParaRPr lang="en-US" baseline="0" dirty="0"/>
          </a:p>
          <a:p>
            <a:r>
              <a:rPr lang="en-US" dirty="0"/>
              <a:t> </a:t>
            </a:r>
          </a:p>
          <a:p>
            <a:r>
              <a:rPr lang="en-US" b="1" dirty="0"/>
              <a:t>Author's Original Notes:</a:t>
            </a:r>
          </a:p>
          <a:p>
            <a:r>
              <a:rPr lang="en-US" dirty="0"/>
              <a:t> </a:t>
            </a:r>
          </a:p>
          <a:p>
            <a:pPr eaLnBrk="1" hangingPunct="1">
              <a:spcBef>
                <a:spcPct val="0"/>
              </a:spcBef>
            </a:pPr>
            <a:r>
              <a:rPr lang="en-US" dirty="0">
                <a:latin typeface="Arial" pitchFamily="34" charset="0"/>
              </a:rPr>
              <a:t>VCEM is required to move server profiles between enclosures</a:t>
            </a:r>
          </a:p>
          <a:p>
            <a:pPr eaLnBrk="1" hangingPunct="1">
              <a:spcBef>
                <a:spcPct val="0"/>
              </a:spcBef>
            </a:pPr>
            <a:r>
              <a:rPr lang="en-US" dirty="0">
                <a:latin typeface="Arial" pitchFamily="34" charset="0"/>
              </a:rPr>
              <a:t>VCM is used as single management interface to control all Enet and FC modules in the enclosure. VCM is also used to create/manage server profiles.</a:t>
            </a:r>
          </a:p>
          <a:p>
            <a:pPr eaLnBrk="1" hangingPunct="1">
              <a:spcBef>
                <a:spcPct val="0"/>
              </a:spcBef>
            </a:pPr>
            <a:r>
              <a:rPr lang="en-US" dirty="0">
                <a:latin typeface="Arial" pitchFamily="34" charset="0"/>
              </a:rPr>
              <a:t>An external interconnect IS required for HPE in order for blade servers to communicate with each other.</a:t>
            </a:r>
          </a:p>
          <a:p>
            <a:pPr eaLnBrk="1" hangingPunct="1">
              <a:spcBef>
                <a:spcPct val="0"/>
              </a:spcBef>
            </a:pPr>
            <a:r>
              <a:rPr lang="en-US" dirty="0">
                <a:latin typeface="Arial" pitchFamily="34" charset="0"/>
              </a:rPr>
              <a:t>OA is used as the FEX but has it’s own management interface. OA is used to manage each enclosure.</a:t>
            </a:r>
          </a:p>
          <a:p>
            <a:pPr eaLnBrk="1" hangingPunct="1">
              <a:spcBef>
                <a:spcPct val="0"/>
              </a:spcBef>
            </a:pPr>
            <a:r>
              <a:rPr lang="en-US" dirty="0">
                <a:latin typeface="Arial" pitchFamily="34" charset="0"/>
              </a:rPr>
              <a:t>iLO is used mostly as a remote KVM per server. We point out that iLO is a separate management interface because firmware has to be individually upgraded.</a:t>
            </a:r>
          </a:p>
          <a:p>
            <a:pPr eaLnBrk="1" hangingPunct="1">
              <a:spcBef>
                <a:spcPct val="0"/>
              </a:spcBef>
            </a:pPr>
            <a:r>
              <a:rPr lang="en-US" dirty="0">
                <a:latin typeface="Arial" pitchFamily="34" charset="0"/>
              </a:rPr>
              <a:t>NIC advanced settings aren’t controlled by HPE management apps like UCSM does. So, separate interface compared to UCS.</a:t>
            </a:r>
            <a:endParaRPr lang="en-US" baseline="0"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57</a:t>
            </a:fld>
            <a:endParaRPr lang="en-US" dirty="0"/>
          </a:p>
        </p:txBody>
      </p:sp>
    </p:spTree>
    <p:extLst>
      <p:ext uri="{BB962C8B-B14F-4D97-AF65-F5344CB8AC3E}">
        <p14:creationId xmlns:p14="http://schemas.microsoft.com/office/powerpoint/2010/main" val="32969073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58</a:t>
            </a:fld>
            <a:endParaRPr lang="en-US" dirty="0"/>
          </a:p>
        </p:txBody>
      </p:sp>
    </p:spTree>
    <p:extLst>
      <p:ext uri="{BB962C8B-B14F-4D97-AF65-F5344CB8AC3E}">
        <p14:creationId xmlns:p14="http://schemas.microsoft.com/office/powerpoint/2010/main" val="7186162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59</a:t>
            </a:fld>
            <a:endParaRPr lang="en-US" dirty="0"/>
          </a:p>
        </p:txBody>
      </p:sp>
    </p:spTree>
    <p:extLst>
      <p:ext uri="{BB962C8B-B14F-4D97-AF65-F5344CB8AC3E}">
        <p14:creationId xmlns:p14="http://schemas.microsoft.com/office/powerpoint/2010/main" val="3267450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chevron has the savings, the callout text has the</a:t>
            </a:r>
            <a:r>
              <a:rPr lang="en-US" baseline="0" dirty="0"/>
              <a:t> how. The payoff for each chevron is covered on the remaining slides in the section.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6</a:t>
            </a:fld>
            <a:endParaRPr lang="en-US" dirty="0"/>
          </a:p>
        </p:txBody>
      </p:sp>
    </p:spTree>
    <p:extLst>
      <p:ext uri="{BB962C8B-B14F-4D97-AF65-F5344CB8AC3E}">
        <p14:creationId xmlns:p14="http://schemas.microsoft.com/office/powerpoint/2010/main" val="15743790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60</a:t>
            </a:fld>
            <a:endParaRPr lang="en-US" dirty="0"/>
          </a:p>
        </p:txBody>
      </p:sp>
    </p:spTree>
    <p:extLst>
      <p:ext uri="{BB962C8B-B14F-4D97-AF65-F5344CB8AC3E}">
        <p14:creationId xmlns:p14="http://schemas.microsoft.com/office/powerpoint/2010/main" val="14411504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Reiterate UCS Manager and UCS Central</a:t>
            </a:r>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61</a:t>
            </a:fld>
            <a:endParaRPr lang="en-US" dirty="0"/>
          </a:p>
        </p:txBody>
      </p:sp>
    </p:spTree>
    <p:extLst>
      <p:ext uri="{BB962C8B-B14F-4D97-AF65-F5344CB8AC3E}">
        <p14:creationId xmlns:p14="http://schemas.microsoft.com/office/powerpoint/2010/main" val="24074400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Reiterate UCS Manager and UCS Central</a:t>
            </a:r>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62</a:t>
            </a:fld>
            <a:endParaRPr lang="en-US" dirty="0"/>
          </a:p>
        </p:txBody>
      </p:sp>
    </p:spTree>
    <p:extLst>
      <p:ext uri="{BB962C8B-B14F-4D97-AF65-F5344CB8AC3E}">
        <p14:creationId xmlns:p14="http://schemas.microsoft.com/office/powerpoint/2010/main" val="24074400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Link</a:t>
            </a:r>
            <a:r>
              <a:rPr lang="en-US" baseline="0" dirty="0"/>
              <a:t> to full study - </a:t>
            </a:r>
            <a:r>
              <a:rPr lang="en-US" sz="1200" u="sng" kern="1200" dirty="0">
                <a:solidFill>
                  <a:schemeClr val="tx1"/>
                </a:solidFill>
                <a:effectLst/>
                <a:latin typeface="+mn-lt"/>
                <a:ea typeface="ＭＳ Ｐゴシック" charset="0"/>
                <a:cs typeface="ＭＳ Ｐゴシック" charset="0"/>
                <a:hlinkClick r:id="rId3"/>
              </a:rPr>
              <a:t>http://www.cisco.com/en/US/solutions/collateral/ns340/ns517/ns224/loughborough.pdf</a:t>
            </a:r>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64</a:t>
            </a:fld>
            <a:endParaRPr lang="en-US" dirty="0"/>
          </a:p>
        </p:txBody>
      </p:sp>
    </p:spTree>
    <p:extLst>
      <p:ext uri="{BB962C8B-B14F-4D97-AF65-F5344CB8AC3E}">
        <p14:creationId xmlns:p14="http://schemas.microsoft.com/office/powerpoint/2010/main" val="25632788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Link</a:t>
            </a:r>
            <a:r>
              <a:rPr lang="en-US" baseline="0" dirty="0"/>
              <a:t> to full study - </a:t>
            </a:r>
            <a:r>
              <a:rPr lang="en-US" sz="1200" u="sng" kern="1200" dirty="0">
                <a:solidFill>
                  <a:schemeClr val="tx1"/>
                </a:solidFill>
                <a:effectLst/>
                <a:latin typeface="+mn-lt"/>
                <a:ea typeface="ＭＳ Ｐゴシック" charset="0"/>
                <a:cs typeface="ＭＳ Ｐゴシック" charset="0"/>
                <a:hlinkClick r:id="rId3"/>
              </a:rPr>
              <a:t>http://www.cisco.com/en/US/solutions/collateral/ns340/ns517/ns224/loughborough.pdf</a:t>
            </a:r>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65</a:t>
            </a:fld>
            <a:endParaRPr lang="en-US" dirty="0"/>
          </a:p>
        </p:txBody>
      </p:sp>
    </p:spTree>
    <p:extLst>
      <p:ext uri="{BB962C8B-B14F-4D97-AF65-F5344CB8AC3E}">
        <p14:creationId xmlns:p14="http://schemas.microsoft.com/office/powerpoint/2010/main" val="30813589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Link</a:t>
            </a:r>
            <a:r>
              <a:rPr lang="en-US" baseline="0" dirty="0"/>
              <a:t> to full study - </a:t>
            </a:r>
            <a:r>
              <a:rPr lang="en-US" sz="1200" u="sng" kern="1200" dirty="0">
                <a:solidFill>
                  <a:schemeClr val="tx1"/>
                </a:solidFill>
                <a:effectLst/>
                <a:latin typeface="+mn-lt"/>
                <a:ea typeface="ＭＳ Ｐゴシック" charset="0"/>
                <a:cs typeface="ＭＳ Ｐゴシック" charset="0"/>
                <a:hlinkClick r:id="rId3"/>
              </a:rPr>
              <a:t>http://www.cisco.com/en/US/solutions/collateral/ns340/ns517/ns224/loughborough.pdf</a:t>
            </a:r>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67</a:t>
            </a:fld>
            <a:endParaRPr lang="en-US" dirty="0"/>
          </a:p>
        </p:txBody>
      </p:sp>
    </p:spTree>
    <p:extLst>
      <p:ext uri="{BB962C8B-B14F-4D97-AF65-F5344CB8AC3E}">
        <p14:creationId xmlns:p14="http://schemas.microsoft.com/office/powerpoint/2010/main" val="30813589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ＭＳ Ｐゴシック" charset="0"/>
                <a:cs typeface="ＭＳ Ｐゴシック" charset="0"/>
              </a:rPr>
              <a:t>Data Center Case Studies - </a:t>
            </a:r>
            <a:r>
              <a:rPr lang="en-US" sz="1200" u="sng" kern="1200" dirty="0">
                <a:solidFill>
                  <a:schemeClr val="tx1"/>
                </a:solidFill>
                <a:effectLst/>
                <a:latin typeface="+mn-lt"/>
                <a:ea typeface="ＭＳ Ｐゴシック" charset="0"/>
                <a:cs typeface="ＭＳ Ｐゴシック" charset="0"/>
                <a:hlinkClick r:id="rId3"/>
              </a:rPr>
              <a:t>http://www.cisco.com/en/US/solutions/ns340/ns517/ns224/dc_case_studies.html</a:t>
            </a:r>
            <a:endParaRPr lang="en-US" sz="1200" kern="1200" dirty="0">
              <a:solidFill>
                <a:schemeClr val="tx1"/>
              </a:solidFill>
              <a:effectLst/>
              <a:latin typeface="+mn-lt"/>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68</a:t>
            </a:fld>
            <a:endParaRPr lang="en-US" dirty="0"/>
          </a:p>
        </p:txBody>
      </p:sp>
    </p:spTree>
    <p:extLst>
      <p:ext uri="{BB962C8B-B14F-4D97-AF65-F5344CB8AC3E}">
        <p14:creationId xmlns:p14="http://schemas.microsoft.com/office/powerpoint/2010/main" val="22550154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We can then group these buckets into</a:t>
            </a:r>
            <a:r>
              <a:rPr lang="en-US" baseline="0" dirty="0"/>
              <a:t> two categories: Unified Fabric &amp; Unified Management</a:t>
            </a:r>
          </a:p>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69</a:t>
            </a:fld>
            <a:endParaRPr lang="en-US" dirty="0"/>
          </a:p>
        </p:txBody>
      </p:sp>
    </p:spTree>
    <p:extLst>
      <p:ext uri="{BB962C8B-B14F-4D97-AF65-F5344CB8AC3E}">
        <p14:creationId xmlns:p14="http://schemas.microsoft.com/office/powerpoint/2010/main" val="18671686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39E3EF-7728-464C-BD3E-844BC429B6E9}" type="slidenum">
              <a:rPr lang="en-US" smtClean="0">
                <a:solidFill>
                  <a:prstClr val="black"/>
                </a:solidFill>
              </a:rPr>
              <a:pPr/>
              <a:t>70</a:t>
            </a:fld>
            <a:endParaRPr lang="en-US" dirty="0">
              <a:solidFill>
                <a:prstClr val="black"/>
              </a:solidFill>
            </a:endParaRPr>
          </a:p>
        </p:txBody>
      </p:sp>
      <p:sp>
        <p:nvSpPr>
          <p:cNvPr id="7" name="Date Placeholder 6"/>
          <p:cNvSpPr>
            <a:spLocks noGrp="1"/>
          </p:cNvSpPr>
          <p:nvPr>
            <p:ph type="dt" idx="11"/>
          </p:nvPr>
        </p:nvSpPr>
        <p:spPr/>
        <p:txBody>
          <a:bodyPr/>
          <a:lstStyle/>
          <a:p>
            <a:fld id="{4D80D647-1CD9-4EDF-9A58-C6792DE886D5}" type="datetime1">
              <a:rPr lang="en-US" smtClean="0"/>
              <a:t>10/6/2020</a:t>
            </a:fld>
            <a:endParaRPr lang="en-US" dirty="0"/>
          </a:p>
        </p:txBody>
      </p:sp>
      <p:sp>
        <p:nvSpPr>
          <p:cNvPr id="8" name="Header Placeholder 7"/>
          <p:cNvSpPr>
            <a:spLocks noGrp="1"/>
          </p:cNvSpPr>
          <p:nvPr>
            <p:ph type="hdr" sz="quarter" idx="12"/>
          </p:nvPr>
        </p:nvSpPr>
        <p:spPr/>
        <p:txBody>
          <a:bodyPr/>
          <a:lstStyle/>
          <a:p>
            <a:r>
              <a:rPr lang="en-US" dirty="0"/>
              <a:t>Cisco Live 2016</a:t>
            </a:r>
          </a:p>
        </p:txBody>
      </p:sp>
    </p:spTree>
    <p:extLst>
      <p:ext uri="{BB962C8B-B14F-4D97-AF65-F5344CB8AC3E}">
        <p14:creationId xmlns:p14="http://schemas.microsoft.com/office/powerpoint/2010/main" val="1088264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Idea is to highlight the complexity of a server configuration.</a:t>
            </a: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7</a:t>
            </a:fld>
            <a:endParaRPr lang="en-US" dirty="0"/>
          </a:p>
        </p:txBody>
      </p:sp>
    </p:spTree>
    <p:extLst>
      <p:ext uri="{BB962C8B-B14F-4D97-AF65-F5344CB8AC3E}">
        <p14:creationId xmlns:p14="http://schemas.microsoft.com/office/powerpoint/2010/main" val="326130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Cisco is the only truly stateless server</a:t>
            </a:r>
          </a:p>
          <a:p>
            <a:pPr lvl="1"/>
            <a:r>
              <a:rPr lang="en-US" dirty="0"/>
              <a:t>Allows server Z to become server A</a:t>
            </a:r>
          </a:p>
          <a:p>
            <a:pPr lvl="1"/>
            <a:r>
              <a:rPr lang="en-US" dirty="0"/>
              <a:t>Deploying 100 servers is as easy as 1</a:t>
            </a:r>
          </a:p>
          <a:p>
            <a:r>
              <a:rPr lang="en-US" dirty="0"/>
              <a:t>Ensures consistency and removes errors</a:t>
            </a:r>
          </a:p>
          <a:p>
            <a:r>
              <a:rPr lang="en-US" dirty="0"/>
              <a:t>Over 127 different server identification and configuration settings</a:t>
            </a:r>
          </a:p>
          <a:p>
            <a:pPr lvl="1"/>
            <a:r>
              <a:rPr lang="en-US" dirty="0"/>
              <a:t>UUID, BIOS, disk, NIC (MAC, VLAN, QoS), HBA (WWID, VSAN), etc.</a:t>
            </a:r>
          </a:p>
          <a:p>
            <a:r>
              <a:rPr lang="en-US" dirty="0"/>
              <a:t>Applicable to </a:t>
            </a:r>
            <a:r>
              <a:rPr lang="en-US" b="1" dirty="0"/>
              <a:t>both</a:t>
            </a:r>
            <a:r>
              <a:rPr lang="en-US" dirty="0"/>
              <a:t> rack </a:t>
            </a:r>
            <a:r>
              <a:rPr lang="en-US" b="1" dirty="0"/>
              <a:t>and</a:t>
            </a:r>
            <a:r>
              <a:rPr lang="en-US" dirty="0"/>
              <a:t> blade servers</a:t>
            </a:r>
          </a:p>
          <a:p>
            <a:r>
              <a:rPr lang="en-US" dirty="0"/>
              <a:t>Supported on all server generations</a:t>
            </a:r>
          </a:p>
          <a:p>
            <a:r>
              <a:rPr lang="en-US" dirty="0"/>
              <a:t>Policies ensure boot order, firmware revisions, etc.</a:t>
            </a: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8</a:t>
            </a:fld>
            <a:endParaRPr lang="en-US" dirty="0"/>
          </a:p>
        </p:txBody>
      </p:sp>
    </p:spTree>
    <p:extLst>
      <p:ext uri="{BB962C8B-B14F-4D97-AF65-F5344CB8AC3E}">
        <p14:creationId xmlns:p14="http://schemas.microsoft.com/office/powerpoint/2010/main" val="4215602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163" y="758825"/>
            <a:ext cx="6737350" cy="37909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2ABC62-5F04-D840-94E1-B11D5F9D023C}"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4257237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Parallelizes new server installs</a:t>
            </a:r>
          </a:p>
          <a:p>
            <a:r>
              <a:rPr lang="en-US" dirty="0"/>
              <a:t>Role-based access control allows for domain experts to have control of their pools</a:t>
            </a:r>
          </a:p>
          <a:p>
            <a:pPr lvl="1"/>
            <a:r>
              <a:rPr lang="en-US" dirty="0"/>
              <a:t>Server admins</a:t>
            </a:r>
          </a:p>
          <a:p>
            <a:pPr lvl="1"/>
            <a:r>
              <a:rPr lang="en-US" dirty="0"/>
              <a:t>LAN admins</a:t>
            </a:r>
          </a:p>
          <a:p>
            <a:pPr lvl="1"/>
            <a:r>
              <a:rPr lang="en-US" dirty="0"/>
              <a:t>Storage admins</a:t>
            </a:r>
          </a:p>
          <a:p>
            <a:r>
              <a:rPr lang="en-US" dirty="0"/>
              <a:t>GUI or command line</a:t>
            </a:r>
          </a:p>
          <a:p>
            <a:r>
              <a:rPr lang="en-US" dirty="0"/>
              <a:t>Extensible XML API gives you full control and scriptability with a </a:t>
            </a:r>
            <a:r>
              <a:rPr lang="en-US" b="1" dirty="0"/>
              <a:t>single</a:t>
            </a:r>
            <a:r>
              <a:rPr lang="en-US" dirty="0"/>
              <a:t> tool</a:t>
            </a: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10</a:t>
            </a:fld>
            <a:endParaRPr lang="en-US" dirty="0"/>
          </a:p>
        </p:txBody>
      </p:sp>
    </p:spTree>
    <p:extLst>
      <p:ext uri="{BB962C8B-B14F-4D97-AF65-F5344CB8AC3E}">
        <p14:creationId xmlns:p14="http://schemas.microsoft.com/office/powerpoint/2010/main" val="1044859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68768"/>
            <a:ext cx="8296421" cy="288131"/>
          </a:xfrm>
          <a:prstGeom prst="rect">
            <a:avLst/>
          </a:prstGeom>
        </p:spPr>
        <p:txBody>
          <a:bodyPr lIns="91420" tIns="45710" rIns="91420" bIns="45710" anchor="b" anchorCtr="0">
            <a:noAutofit/>
          </a:bodyPr>
          <a:lstStyle>
            <a:lvl1pPr marL="0" indent="0" algn="l">
              <a:buNone/>
              <a:defRPr sz="1600" b="0" i="0">
                <a:solidFill>
                  <a:schemeClr val="bg1"/>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108765"/>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userDrawn="1"/>
        </p:nvSpPr>
        <p:spPr bwMode="auto">
          <a:xfrm>
            <a:off x="469496" y="391308"/>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Tree>
    <p:extLst>
      <p:ext uri="{BB962C8B-B14F-4D97-AF65-F5344CB8AC3E}">
        <p14:creationId xmlns:p14="http://schemas.microsoft.com/office/powerpoint/2010/main" val="2122942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600" indent="-171450">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200" indent="-165100">
              <a:lnSpc>
                <a:spcPct val="95000"/>
              </a:lnSpc>
              <a:spcBef>
                <a:spcPts val="450"/>
              </a:spcBef>
              <a:buClr>
                <a:schemeClr val="tx1"/>
              </a:buClr>
              <a:buSzPct val="80000"/>
              <a:buFont typeface="Arial"/>
              <a:buChar char="•"/>
              <a:defRPr sz="1800" b="0" i="0">
                <a:solidFill>
                  <a:schemeClr val="tx1"/>
                </a:solidFill>
                <a:latin typeface="+mn-lt"/>
                <a:ea typeface="CiscoSansTT Thin" charset="0"/>
                <a:cs typeface="CiscoSansTT Thin" charset="0"/>
              </a:defRPr>
            </a:lvl2pPr>
            <a:lvl3pPr marL="685800" indent="-109538">
              <a:buClr>
                <a:schemeClr val="tx1"/>
              </a:buClr>
              <a:buSzPct val="80000"/>
              <a:buFont typeface="Arial"/>
              <a:buChar char="•"/>
              <a:defRPr sz="1600" b="0" i="0">
                <a:solidFill>
                  <a:schemeClr val="tx1"/>
                </a:solidFill>
                <a:latin typeface="+mn-lt"/>
                <a:ea typeface="CiscoSansTT Thin" charset="0"/>
                <a:cs typeface="CiscoSansTT Thin" charset="0"/>
              </a:defRPr>
            </a:lvl3pPr>
            <a:lvl4pPr marL="911035" indent="-171415">
              <a:buClr>
                <a:schemeClr val="tx1"/>
              </a:buClr>
              <a:buSzPct val="80000"/>
              <a:buFont typeface="Arial"/>
              <a:buChar char="•"/>
              <a:defRPr sz="1400" b="0" i="0">
                <a:solidFill>
                  <a:schemeClr val="tx1"/>
                </a:solidFill>
                <a:latin typeface="+mn-lt"/>
                <a:ea typeface="CiscoSansTT Thin" charset="0"/>
                <a:cs typeface="CiscoSansTT Thin" charset="0"/>
              </a:defRPr>
            </a:lvl4pPr>
            <a:lvl5pPr marL="1082450" indent="-168240">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3316443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baseline="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30880305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1896724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cxnSp>
        <p:nvCxnSpPr>
          <p:cNvPr id="6" name="Straight Connector 5"/>
          <p:cNvCxnSpPr/>
          <p:nvPr userDrawn="1"/>
        </p:nvCxnSpPr>
        <p:spPr>
          <a:xfrm>
            <a:off x="1178560" y="1081087"/>
            <a:ext cx="0" cy="3633787"/>
          </a:xfrm>
          <a:prstGeom prst="line">
            <a:avLst/>
          </a:prstGeom>
          <a:ln w="3175">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sp>
        <p:nvSpPr>
          <p:cNvPr id="7" name="Round Same Side Corner Rectangle 6"/>
          <p:cNvSpPr/>
          <p:nvPr userDrawn="1"/>
        </p:nvSpPr>
        <p:spPr>
          <a:xfrm rot="5400000">
            <a:off x="330546" y="751186"/>
            <a:ext cx="444315" cy="1105408"/>
          </a:xfrm>
          <a:prstGeom prst="round2SameRect">
            <a:avLst>
              <a:gd name="adj1" fmla="val 50000"/>
              <a:gd name="adj2" fmla="val 0"/>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lIns="91440" bIns="91440" rtlCol="0" anchor="ctr"/>
          <a:lstStyle/>
          <a:p>
            <a:r>
              <a:rPr lang="en-US" sz="800" dirty="0">
                <a:solidFill>
                  <a:schemeClr val="bg2"/>
                </a:solidFill>
              </a:rPr>
              <a:t>Provisioning</a:t>
            </a:r>
          </a:p>
        </p:txBody>
      </p:sp>
      <p:sp>
        <p:nvSpPr>
          <p:cNvPr id="8" name="Round Same Side Corner Rectangle 7"/>
          <p:cNvSpPr/>
          <p:nvPr userDrawn="1"/>
        </p:nvSpPr>
        <p:spPr>
          <a:xfrm rot="5400000">
            <a:off x="330546" y="1281643"/>
            <a:ext cx="444315" cy="1105408"/>
          </a:xfrm>
          <a:prstGeom prst="round2SameRect">
            <a:avLst>
              <a:gd name="adj1" fmla="val 50000"/>
              <a:gd name="adj2" fmla="val 0"/>
            </a:avLst>
          </a:prstGeom>
          <a:solidFill>
            <a:schemeClr val="bg2">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lIns="91440" bIns="91440" rtlCol="0" anchor="ctr"/>
          <a:lstStyle/>
          <a:p>
            <a:r>
              <a:rPr lang="en-US" sz="800" dirty="0">
                <a:solidFill>
                  <a:schemeClr val="accent4"/>
                </a:solidFill>
              </a:rPr>
              <a:t>Ongoing </a:t>
            </a:r>
            <a:br>
              <a:rPr lang="en-US" sz="800" dirty="0">
                <a:solidFill>
                  <a:schemeClr val="accent4"/>
                </a:solidFill>
              </a:rPr>
            </a:br>
            <a:r>
              <a:rPr lang="en-US" sz="800" dirty="0">
                <a:solidFill>
                  <a:schemeClr val="accent4"/>
                </a:solidFill>
              </a:rPr>
              <a:t>administration</a:t>
            </a:r>
          </a:p>
        </p:txBody>
      </p:sp>
      <p:sp>
        <p:nvSpPr>
          <p:cNvPr id="9" name="Round Same Side Corner Rectangle 8"/>
          <p:cNvSpPr/>
          <p:nvPr userDrawn="1"/>
        </p:nvSpPr>
        <p:spPr>
          <a:xfrm rot="5400000">
            <a:off x="330546" y="1812100"/>
            <a:ext cx="444315" cy="1105408"/>
          </a:xfrm>
          <a:prstGeom prst="round2SameRect">
            <a:avLst>
              <a:gd name="adj1" fmla="val 50000"/>
              <a:gd name="adj2" fmla="val 0"/>
            </a:avLst>
          </a:prstGeom>
          <a:solidFill>
            <a:schemeClr val="bg2">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lIns="91440" bIns="91440" rtlCol="0" anchor="ctr"/>
          <a:lstStyle/>
          <a:p>
            <a:r>
              <a:rPr lang="en-US" sz="800" dirty="0">
                <a:solidFill>
                  <a:schemeClr val="accent4"/>
                </a:solidFill>
              </a:rPr>
              <a:t>Servers</a:t>
            </a:r>
          </a:p>
        </p:txBody>
      </p:sp>
      <p:sp>
        <p:nvSpPr>
          <p:cNvPr id="10" name="Round Same Side Corner Rectangle 9"/>
          <p:cNvSpPr/>
          <p:nvPr userDrawn="1"/>
        </p:nvSpPr>
        <p:spPr>
          <a:xfrm rot="5400000">
            <a:off x="330546" y="2342557"/>
            <a:ext cx="444315" cy="1105408"/>
          </a:xfrm>
          <a:prstGeom prst="round2SameRect">
            <a:avLst>
              <a:gd name="adj1" fmla="val 50000"/>
              <a:gd name="adj2" fmla="val 0"/>
            </a:avLst>
          </a:prstGeom>
          <a:solidFill>
            <a:schemeClr val="bg2">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lIns="91440" bIns="91440" rtlCol="0" anchor="ctr"/>
          <a:lstStyle/>
          <a:p>
            <a:r>
              <a:rPr lang="en-US" sz="800" dirty="0">
                <a:solidFill>
                  <a:schemeClr val="accent4"/>
                </a:solidFill>
              </a:rPr>
              <a:t>Infrastructure and cabling</a:t>
            </a:r>
          </a:p>
        </p:txBody>
      </p:sp>
      <p:sp>
        <p:nvSpPr>
          <p:cNvPr id="11" name="Round Same Side Corner Rectangle 10"/>
          <p:cNvSpPr/>
          <p:nvPr userDrawn="1"/>
        </p:nvSpPr>
        <p:spPr>
          <a:xfrm rot="5400000">
            <a:off x="330546" y="2873014"/>
            <a:ext cx="444315" cy="1105408"/>
          </a:xfrm>
          <a:prstGeom prst="round2SameRect">
            <a:avLst>
              <a:gd name="adj1" fmla="val 50000"/>
              <a:gd name="adj2" fmla="val 0"/>
            </a:avLst>
          </a:prstGeom>
          <a:solidFill>
            <a:schemeClr val="bg2">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lIns="91440" bIns="91440" rtlCol="0" anchor="ctr"/>
          <a:lstStyle/>
          <a:p>
            <a:r>
              <a:rPr lang="en-US" sz="800" dirty="0">
                <a:solidFill>
                  <a:schemeClr val="accent4"/>
                </a:solidFill>
              </a:rPr>
              <a:t>Power and cooling</a:t>
            </a:r>
          </a:p>
        </p:txBody>
      </p:sp>
      <p:sp>
        <p:nvSpPr>
          <p:cNvPr id="12" name="Round Same Side Corner Rectangle 11"/>
          <p:cNvSpPr/>
          <p:nvPr userDrawn="1"/>
        </p:nvSpPr>
        <p:spPr>
          <a:xfrm rot="5400000">
            <a:off x="330546" y="3403471"/>
            <a:ext cx="444315" cy="1105408"/>
          </a:xfrm>
          <a:prstGeom prst="round2SameRect">
            <a:avLst>
              <a:gd name="adj1" fmla="val 50000"/>
              <a:gd name="adj2" fmla="val 0"/>
            </a:avLst>
          </a:prstGeom>
          <a:solidFill>
            <a:schemeClr val="bg2">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lIns="91440" bIns="91440" rtlCol="0" anchor="ctr"/>
          <a:lstStyle/>
          <a:p>
            <a:r>
              <a:rPr lang="en-US" sz="800" dirty="0">
                <a:solidFill>
                  <a:schemeClr val="accent4"/>
                </a:solidFill>
              </a:rPr>
              <a:t>System</a:t>
            </a:r>
            <a:br>
              <a:rPr lang="en-US" sz="800" dirty="0">
                <a:solidFill>
                  <a:schemeClr val="accent4"/>
                </a:solidFill>
              </a:rPr>
            </a:br>
            <a:r>
              <a:rPr lang="en-US" sz="800" dirty="0">
                <a:solidFill>
                  <a:schemeClr val="accent4"/>
                </a:solidFill>
              </a:rPr>
              <a:t>management</a:t>
            </a:r>
          </a:p>
        </p:txBody>
      </p:sp>
      <p:sp>
        <p:nvSpPr>
          <p:cNvPr id="13" name="Round Same Side Corner Rectangle 12"/>
          <p:cNvSpPr/>
          <p:nvPr userDrawn="1"/>
        </p:nvSpPr>
        <p:spPr>
          <a:xfrm rot="5400000">
            <a:off x="330546" y="3933926"/>
            <a:ext cx="444315" cy="1105408"/>
          </a:xfrm>
          <a:prstGeom prst="round2SameRect">
            <a:avLst>
              <a:gd name="adj1" fmla="val 50000"/>
              <a:gd name="adj2" fmla="val 0"/>
            </a:avLst>
          </a:prstGeom>
          <a:solidFill>
            <a:schemeClr val="bg2">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lIns="91440" bIns="91440" rtlCol="0" anchor="ctr"/>
          <a:lstStyle/>
          <a:p>
            <a:r>
              <a:rPr lang="en-US" sz="800" dirty="0">
                <a:solidFill>
                  <a:schemeClr val="accent4"/>
                </a:solidFill>
              </a:rPr>
              <a:t>Real world</a:t>
            </a:r>
          </a:p>
          <a:p>
            <a:r>
              <a:rPr lang="en-US" sz="800" dirty="0">
                <a:solidFill>
                  <a:schemeClr val="accent4"/>
                </a:solidFill>
              </a:rPr>
              <a:t>TCO examples</a:t>
            </a:r>
          </a:p>
        </p:txBody>
      </p:sp>
      <p:cxnSp>
        <p:nvCxnSpPr>
          <p:cNvPr id="15" name="Straight Connector 14"/>
          <p:cNvCxnSpPr/>
          <p:nvPr userDrawn="1"/>
        </p:nvCxnSpPr>
        <p:spPr>
          <a:xfrm>
            <a:off x="-1" y="1081087"/>
            <a:ext cx="9144001" cy="0"/>
          </a:xfrm>
          <a:prstGeom prst="line">
            <a:avLst/>
          </a:prstGeom>
          <a:ln w="3175">
            <a:solidFill>
              <a:schemeClr val="bg2">
                <a:lumMod val="9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1" y="4712598"/>
            <a:ext cx="9144001" cy="0"/>
          </a:xfrm>
          <a:prstGeom prst="line">
            <a:avLst/>
          </a:prstGeom>
          <a:ln w="3175">
            <a:solidFill>
              <a:schemeClr val="bg2">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90110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cxnSp>
        <p:nvCxnSpPr>
          <p:cNvPr id="6" name="Straight Connector 5"/>
          <p:cNvCxnSpPr/>
          <p:nvPr userDrawn="1"/>
        </p:nvCxnSpPr>
        <p:spPr>
          <a:xfrm>
            <a:off x="1178560" y="1081087"/>
            <a:ext cx="0" cy="3633787"/>
          </a:xfrm>
          <a:prstGeom prst="line">
            <a:avLst/>
          </a:prstGeom>
          <a:ln w="3175">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sp>
        <p:nvSpPr>
          <p:cNvPr id="7" name="Round Same Side Corner Rectangle 6"/>
          <p:cNvSpPr/>
          <p:nvPr userDrawn="1"/>
        </p:nvSpPr>
        <p:spPr>
          <a:xfrm rot="5400000">
            <a:off x="330546" y="751186"/>
            <a:ext cx="444315" cy="1105408"/>
          </a:xfrm>
          <a:prstGeom prst="round2SameRect">
            <a:avLst>
              <a:gd name="adj1" fmla="val 50000"/>
              <a:gd name="adj2" fmla="val 0"/>
            </a:avLst>
          </a:prstGeom>
          <a:solidFill>
            <a:schemeClr val="bg2">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lIns="91440" bIns="91440" rtlCol="0" anchor="ctr"/>
          <a:lstStyle/>
          <a:p>
            <a:pPr lvl="0"/>
            <a:r>
              <a:rPr lang="en-US" sz="800" dirty="0">
                <a:solidFill>
                  <a:schemeClr val="accent4"/>
                </a:solidFill>
              </a:rPr>
              <a:t>Provisioning</a:t>
            </a:r>
          </a:p>
        </p:txBody>
      </p:sp>
      <p:sp>
        <p:nvSpPr>
          <p:cNvPr id="8" name="Round Same Side Corner Rectangle 7"/>
          <p:cNvSpPr/>
          <p:nvPr userDrawn="1"/>
        </p:nvSpPr>
        <p:spPr>
          <a:xfrm rot="5400000">
            <a:off x="330546" y="1281643"/>
            <a:ext cx="444315" cy="1105408"/>
          </a:xfrm>
          <a:prstGeom prst="round2SameRect">
            <a:avLst>
              <a:gd name="adj1" fmla="val 50000"/>
              <a:gd name="adj2" fmla="val 0"/>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lIns="91440" bIns="91440" rtlCol="0" anchor="ctr"/>
          <a:lstStyle/>
          <a:p>
            <a:pPr lvl="0"/>
            <a:r>
              <a:rPr lang="en-US" sz="800" dirty="0">
                <a:solidFill>
                  <a:schemeClr val="bg2"/>
                </a:solidFill>
              </a:rPr>
              <a:t>Ongoing </a:t>
            </a:r>
            <a:br>
              <a:rPr lang="en-US" sz="800" dirty="0">
                <a:solidFill>
                  <a:schemeClr val="bg2"/>
                </a:solidFill>
              </a:rPr>
            </a:br>
            <a:r>
              <a:rPr lang="en-US" sz="800" dirty="0">
                <a:solidFill>
                  <a:schemeClr val="bg2"/>
                </a:solidFill>
              </a:rPr>
              <a:t>administration</a:t>
            </a:r>
          </a:p>
        </p:txBody>
      </p:sp>
      <p:sp>
        <p:nvSpPr>
          <p:cNvPr id="9" name="Round Same Side Corner Rectangle 8"/>
          <p:cNvSpPr/>
          <p:nvPr userDrawn="1"/>
        </p:nvSpPr>
        <p:spPr>
          <a:xfrm rot="5400000">
            <a:off x="330546" y="1812100"/>
            <a:ext cx="444315" cy="1105408"/>
          </a:xfrm>
          <a:prstGeom prst="round2SameRect">
            <a:avLst>
              <a:gd name="adj1" fmla="val 50000"/>
              <a:gd name="adj2" fmla="val 0"/>
            </a:avLst>
          </a:prstGeom>
          <a:solidFill>
            <a:schemeClr val="bg2">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lIns="91440" bIns="91440" rtlCol="0" anchor="ctr"/>
          <a:lstStyle/>
          <a:p>
            <a:r>
              <a:rPr lang="en-US" sz="800" dirty="0">
                <a:solidFill>
                  <a:schemeClr val="accent4"/>
                </a:solidFill>
              </a:rPr>
              <a:t>Servers</a:t>
            </a:r>
          </a:p>
        </p:txBody>
      </p:sp>
      <p:sp>
        <p:nvSpPr>
          <p:cNvPr id="10" name="Round Same Side Corner Rectangle 9"/>
          <p:cNvSpPr/>
          <p:nvPr userDrawn="1"/>
        </p:nvSpPr>
        <p:spPr>
          <a:xfrm rot="5400000">
            <a:off x="330546" y="2342557"/>
            <a:ext cx="444315" cy="1105408"/>
          </a:xfrm>
          <a:prstGeom prst="round2SameRect">
            <a:avLst>
              <a:gd name="adj1" fmla="val 50000"/>
              <a:gd name="adj2" fmla="val 0"/>
            </a:avLst>
          </a:prstGeom>
          <a:solidFill>
            <a:schemeClr val="bg2">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lIns="91440" bIns="91440" rtlCol="0" anchor="ctr"/>
          <a:lstStyle/>
          <a:p>
            <a:r>
              <a:rPr lang="en-US" sz="800" dirty="0">
                <a:solidFill>
                  <a:schemeClr val="accent4"/>
                </a:solidFill>
              </a:rPr>
              <a:t>Infrastructure and cabling</a:t>
            </a:r>
          </a:p>
        </p:txBody>
      </p:sp>
      <p:sp>
        <p:nvSpPr>
          <p:cNvPr id="11" name="Round Same Side Corner Rectangle 10"/>
          <p:cNvSpPr/>
          <p:nvPr userDrawn="1"/>
        </p:nvSpPr>
        <p:spPr>
          <a:xfrm rot="5400000">
            <a:off x="330546" y="2873014"/>
            <a:ext cx="444315" cy="1105408"/>
          </a:xfrm>
          <a:prstGeom prst="round2SameRect">
            <a:avLst>
              <a:gd name="adj1" fmla="val 50000"/>
              <a:gd name="adj2" fmla="val 0"/>
            </a:avLst>
          </a:prstGeom>
          <a:solidFill>
            <a:schemeClr val="bg2">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lIns="91440" bIns="91440" rtlCol="0" anchor="ctr"/>
          <a:lstStyle/>
          <a:p>
            <a:r>
              <a:rPr lang="en-US" sz="800" dirty="0">
                <a:solidFill>
                  <a:schemeClr val="accent4"/>
                </a:solidFill>
              </a:rPr>
              <a:t>Power and cooling</a:t>
            </a:r>
          </a:p>
        </p:txBody>
      </p:sp>
      <p:sp>
        <p:nvSpPr>
          <p:cNvPr id="12" name="Round Same Side Corner Rectangle 11"/>
          <p:cNvSpPr/>
          <p:nvPr userDrawn="1"/>
        </p:nvSpPr>
        <p:spPr>
          <a:xfrm rot="5400000">
            <a:off x="330546" y="3403471"/>
            <a:ext cx="444315" cy="1105408"/>
          </a:xfrm>
          <a:prstGeom prst="round2SameRect">
            <a:avLst>
              <a:gd name="adj1" fmla="val 50000"/>
              <a:gd name="adj2" fmla="val 0"/>
            </a:avLst>
          </a:prstGeom>
          <a:solidFill>
            <a:schemeClr val="bg2">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lIns="91440" bIns="91440" rtlCol="0" anchor="ctr"/>
          <a:lstStyle/>
          <a:p>
            <a:r>
              <a:rPr lang="en-US" sz="800" dirty="0">
                <a:solidFill>
                  <a:schemeClr val="accent4"/>
                </a:solidFill>
              </a:rPr>
              <a:t>System</a:t>
            </a:r>
            <a:br>
              <a:rPr lang="en-US" sz="800" dirty="0">
                <a:solidFill>
                  <a:schemeClr val="accent4"/>
                </a:solidFill>
              </a:rPr>
            </a:br>
            <a:r>
              <a:rPr lang="en-US" sz="800" dirty="0">
                <a:solidFill>
                  <a:schemeClr val="accent4"/>
                </a:solidFill>
              </a:rPr>
              <a:t>management</a:t>
            </a:r>
          </a:p>
        </p:txBody>
      </p:sp>
      <p:sp>
        <p:nvSpPr>
          <p:cNvPr id="13" name="Round Same Side Corner Rectangle 12"/>
          <p:cNvSpPr/>
          <p:nvPr userDrawn="1"/>
        </p:nvSpPr>
        <p:spPr>
          <a:xfrm rot="5400000">
            <a:off x="330546" y="3933926"/>
            <a:ext cx="444315" cy="1105408"/>
          </a:xfrm>
          <a:prstGeom prst="round2SameRect">
            <a:avLst>
              <a:gd name="adj1" fmla="val 50000"/>
              <a:gd name="adj2" fmla="val 0"/>
            </a:avLst>
          </a:prstGeom>
          <a:solidFill>
            <a:schemeClr val="bg2">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lIns="91440" bIns="91440" rtlCol="0" anchor="ctr"/>
          <a:lstStyle/>
          <a:p>
            <a:r>
              <a:rPr lang="en-US" sz="800" dirty="0">
                <a:solidFill>
                  <a:schemeClr val="accent4"/>
                </a:solidFill>
              </a:rPr>
              <a:t>Real world</a:t>
            </a:r>
          </a:p>
          <a:p>
            <a:r>
              <a:rPr lang="en-US" sz="800" dirty="0">
                <a:solidFill>
                  <a:schemeClr val="accent4"/>
                </a:solidFill>
              </a:rPr>
              <a:t>TCO examples</a:t>
            </a:r>
          </a:p>
        </p:txBody>
      </p:sp>
      <p:cxnSp>
        <p:nvCxnSpPr>
          <p:cNvPr id="15" name="Straight Connector 14"/>
          <p:cNvCxnSpPr/>
          <p:nvPr userDrawn="1"/>
        </p:nvCxnSpPr>
        <p:spPr>
          <a:xfrm>
            <a:off x="-1" y="1081087"/>
            <a:ext cx="9144001" cy="0"/>
          </a:xfrm>
          <a:prstGeom prst="line">
            <a:avLst/>
          </a:prstGeom>
          <a:ln w="3175">
            <a:solidFill>
              <a:schemeClr val="bg2">
                <a:lumMod val="9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1" y="4712598"/>
            <a:ext cx="9144001" cy="0"/>
          </a:xfrm>
          <a:prstGeom prst="line">
            <a:avLst/>
          </a:prstGeom>
          <a:ln w="3175">
            <a:solidFill>
              <a:schemeClr val="bg2">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48141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cxnSp>
        <p:nvCxnSpPr>
          <p:cNvPr id="6" name="Straight Connector 5"/>
          <p:cNvCxnSpPr/>
          <p:nvPr userDrawn="1"/>
        </p:nvCxnSpPr>
        <p:spPr>
          <a:xfrm>
            <a:off x="1178560" y="1081087"/>
            <a:ext cx="0" cy="3633787"/>
          </a:xfrm>
          <a:prstGeom prst="line">
            <a:avLst/>
          </a:prstGeom>
          <a:ln w="3175">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sp>
        <p:nvSpPr>
          <p:cNvPr id="7" name="Round Same Side Corner Rectangle 6"/>
          <p:cNvSpPr/>
          <p:nvPr userDrawn="1"/>
        </p:nvSpPr>
        <p:spPr>
          <a:xfrm rot="5400000">
            <a:off x="330546" y="751186"/>
            <a:ext cx="444315" cy="1105408"/>
          </a:xfrm>
          <a:prstGeom prst="round2SameRect">
            <a:avLst>
              <a:gd name="adj1" fmla="val 50000"/>
              <a:gd name="adj2" fmla="val 0"/>
            </a:avLst>
          </a:prstGeom>
          <a:solidFill>
            <a:schemeClr val="bg2">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lIns="91440" bIns="91440" rtlCol="0" anchor="ctr"/>
          <a:lstStyle/>
          <a:p>
            <a:pPr lvl="0"/>
            <a:r>
              <a:rPr lang="en-US" sz="800" dirty="0">
                <a:solidFill>
                  <a:schemeClr val="accent4"/>
                </a:solidFill>
              </a:rPr>
              <a:t>Provisioning</a:t>
            </a:r>
          </a:p>
        </p:txBody>
      </p:sp>
      <p:sp>
        <p:nvSpPr>
          <p:cNvPr id="8" name="Round Same Side Corner Rectangle 7"/>
          <p:cNvSpPr/>
          <p:nvPr userDrawn="1"/>
        </p:nvSpPr>
        <p:spPr>
          <a:xfrm rot="5400000">
            <a:off x="330546" y="1281643"/>
            <a:ext cx="444315" cy="1105408"/>
          </a:xfrm>
          <a:prstGeom prst="round2SameRect">
            <a:avLst>
              <a:gd name="adj1" fmla="val 50000"/>
              <a:gd name="adj2" fmla="val 0"/>
            </a:avLst>
          </a:prstGeom>
          <a:solidFill>
            <a:schemeClr val="bg2">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lIns="91440" bIns="91440" rtlCol="0" anchor="ctr"/>
          <a:lstStyle/>
          <a:p>
            <a:pPr lvl="0"/>
            <a:r>
              <a:rPr lang="en-US" sz="800" dirty="0">
                <a:solidFill>
                  <a:schemeClr val="accent4"/>
                </a:solidFill>
              </a:rPr>
              <a:t>Ongoing </a:t>
            </a:r>
            <a:br>
              <a:rPr lang="en-US" sz="800" dirty="0">
                <a:solidFill>
                  <a:schemeClr val="accent4"/>
                </a:solidFill>
              </a:rPr>
            </a:br>
            <a:r>
              <a:rPr lang="en-US" sz="800" dirty="0">
                <a:solidFill>
                  <a:schemeClr val="accent4"/>
                </a:solidFill>
              </a:rPr>
              <a:t>administration</a:t>
            </a:r>
          </a:p>
        </p:txBody>
      </p:sp>
      <p:sp>
        <p:nvSpPr>
          <p:cNvPr id="9" name="Round Same Side Corner Rectangle 8"/>
          <p:cNvSpPr/>
          <p:nvPr userDrawn="1"/>
        </p:nvSpPr>
        <p:spPr>
          <a:xfrm rot="5400000">
            <a:off x="330546" y="1812100"/>
            <a:ext cx="444315" cy="1105408"/>
          </a:xfrm>
          <a:prstGeom prst="round2SameRect">
            <a:avLst>
              <a:gd name="adj1" fmla="val 50000"/>
              <a:gd name="adj2" fmla="val 0"/>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lIns="91440" bIns="91440" rtlCol="0" anchor="ctr"/>
          <a:lstStyle/>
          <a:p>
            <a:pPr lvl="0"/>
            <a:r>
              <a:rPr lang="en-US" sz="800" dirty="0">
                <a:solidFill>
                  <a:schemeClr val="bg2"/>
                </a:solidFill>
              </a:rPr>
              <a:t>Servers</a:t>
            </a:r>
          </a:p>
        </p:txBody>
      </p:sp>
      <p:sp>
        <p:nvSpPr>
          <p:cNvPr id="10" name="Round Same Side Corner Rectangle 9"/>
          <p:cNvSpPr/>
          <p:nvPr userDrawn="1"/>
        </p:nvSpPr>
        <p:spPr>
          <a:xfrm rot="5400000">
            <a:off x="330546" y="2342557"/>
            <a:ext cx="444315" cy="1105408"/>
          </a:xfrm>
          <a:prstGeom prst="round2SameRect">
            <a:avLst>
              <a:gd name="adj1" fmla="val 50000"/>
              <a:gd name="adj2" fmla="val 0"/>
            </a:avLst>
          </a:prstGeom>
          <a:solidFill>
            <a:schemeClr val="bg2">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lIns="91440" bIns="91440" rtlCol="0" anchor="ctr"/>
          <a:lstStyle/>
          <a:p>
            <a:r>
              <a:rPr lang="en-US" sz="800" dirty="0">
                <a:solidFill>
                  <a:schemeClr val="accent4"/>
                </a:solidFill>
              </a:rPr>
              <a:t>Infrastructure and cabling</a:t>
            </a:r>
          </a:p>
        </p:txBody>
      </p:sp>
      <p:sp>
        <p:nvSpPr>
          <p:cNvPr id="11" name="Round Same Side Corner Rectangle 10"/>
          <p:cNvSpPr/>
          <p:nvPr userDrawn="1"/>
        </p:nvSpPr>
        <p:spPr>
          <a:xfrm rot="5400000">
            <a:off x="330546" y="2873014"/>
            <a:ext cx="444315" cy="1105408"/>
          </a:xfrm>
          <a:prstGeom prst="round2SameRect">
            <a:avLst>
              <a:gd name="adj1" fmla="val 50000"/>
              <a:gd name="adj2" fmla="val 0"/>
            </a:avLst>
          </a:prstGeom>
          <a:solidFill>
            <a:schemeClr val="bg2">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lIns="91440" bIns="91440" rtlCol="0" anchor="ctr"/>
          <a:lstStyle/>
          <a:p>
            <a:r>
              <a:rPr lang="en-US" sz="800" dirty="0">
                <a:solidFill>
                  <a:schemeClr val="accent4"/>
                </a:solidFill>
              </a:rPr>
              <a:t>Power and cooling</a:t>
            </a:r>
          </a:p>
        </p:txBody>
      </p:sp>
      <p:sp>
        <p:nvSpPr>
          <p:cNvPr id="12" name="Round Same Side Corner Rectangle 11"/>
          <p:cNvSpPr/>
          <p:nvPr userDrawn="1"/>
        </p:nvSpPr>
        <p:spPr>
          <a:xfrm rot="5400000">
            <a:off x="330546" y="3403471"/>
            <a:ext cx="444315" cy="1105408"/>
          </a:xfrm>
          <a:prstGeom prst="round2SameRect">
            <a:avLst>
              <a:gd name="adj1" fmla="val 50000"/>
              <a:gd name="adj2" fmla="val 0"/>
            </a:avLst>
          </a:prstGeom>
          <a:solidFill>
            <a:schemeClr val="bg2">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lIns="91440" bIns="91440" rtlCol="0" anchor="ctr"/>
          <a:lstStyle/>
          <a:p>
            <a:r>
              <a:rPr lang="en-US" sz="800" dirty="0">
                <a:solidFill>
                  <a:schemeClr val="accent4"/>
                </a:solidFill>
              </a:rPr>
              <a:t>System</a:t>
            </a:r>
            <a:br>
              <a:rPr lang="en-US" sz="800" dirty="0">
                <a:solidFill>
                  <a:schemeClr val="accent4"/>
                </a:solidFill>
              </a:rPr>
            </a:br>
            <a:r>
              <a:rPr lang="en-US" sz="800" dirty="0">
                <a:solidFill>
                  <a:schemeClr val="accent4"/>
                </a:solidFill>
              </a:rPr>
              <a:t>management</a:t>
            </a:r>
          </a:p>
        </p:txBody>
      </p:sp>
      <p:sp>
        <p:nvSpPr>
          <p:cNvPr id="13" name="Round Same Side Corner Rectangle 12"/>
          <p:cNvSpPr/>
          <p:nvPr userDrawn="1"/>
        </p:nvSpPr>
        <p:spPr>
          <a:xfrm rot="5400000">
            <a:off x="330546" y="3933926"/>
            <a:ext cx="444315" cy="1105408"/>
          </a:xfrm>
          <a:prstGeom prst="round2SameRect">
            <a:avLst>
              <a:gd name="adj1" fmla="val 50000"/>
              <a:gd name="adj2" fmla="val 0"/>
            </a:avLst>
          </a:prstGeom>
          <a:solidFill>
            <a:schemeClr val="bg2">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lIns="91440" bIns="91440" rtlCol="0" anchor="ctr"/>
          <a:lstStyle/>
          <a:p>
            <a:r>
              <a:rPr lang="en-US" sz="800" dirty="0">
                <a:solidFill>
                  <a:schemeClr val="accent4"/>
                </a:solidFill>
              </a:rPr>
              <a:t>Real world</a:t>
            </a:r>
          </a:p>
          <a:p>
            <a:r>
              <a:rPr lang="en-US" sz="800" dirty="0">
                <a:solidFill>
                  <a:schemeClr val="accent4"/>
                </a:solidFill>
              </a:rPr>
              <a:t>TCO examples</a:t>
            </a:r>
          </a:p>
        </p:txBody>
      </p:sp>
      <p:cxnSp>
        <p:nvCxnSpPr>
          <p:cNvPr id="15" name="Straight Connector 14"/>
          <p:cNvCxnSpPr/>
          <p:nvPr userDrawn="1"/>
        </p:nvCxnSpPr>
        <p:spPr>
          <a:xfrm>
            <a:off x="-1" y="1081087"/>
            <a:ext cx="9144001" cy="0"/>
          </a:xfrm>
          <a:prstGeom prst="line">
            <a:avLst/>
          </a:prstGeom>
          <a:ln w="3175">
            <a:solidFill>
              <a:schemeClr val="bg2">
                <a:lumMod val="9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1" y="4712598"/>
            <a:ext cx="9144001" cy="0"/>
          </a:xfrm>
          <a:prstGeom prst="line">
            <a:avLst/>
          </a:prstGeom>
          <a:ln w="3175">
            <a:solidFill>
              <a:schemeClr val="bg2">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02610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cxnSp>
        <p:nvCxnSpPr>
          <p:cNvPr id="6" name="Straight Connector 5"/>
          <p:cNvCxnSpPr/>
          <p:nvPr userDrawn="1"/>
        </p:nvCxnSpPr>
        <p:spPr>
          <a:xfrm>
            <a:off x="1178560" y="1081087"/>
            <a:ext cx="0" cy="3633787"/>
          </a:xfrm>
          <a:prstGeom prst="line">
            <a:avLst/>
          </a:prstGeom>
          <a:ln w="3175">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sp>
        <p:nvSpPr>
          <p:cNvPr id="7" name="Round Same Side Corner Rectangle 6"/>
          <p:cNvSpPr/>
          <p:nvPr userDrawn="1"/>
        </p:nvSpPr>
        <p:spPr>
          <a:xfrm rot="5400000">
            <a:off x="330546" y="751186"/>
            <a:ext cx="444315" cy="1105408"/>
          </a:xfrm>
          <a:prstGeom prst="round2SameRect">
            <a:avLst>
              <a:gd name="adj1" fmla="val 50000"/>
              <a:gd name="adj2" fmla="val 0"/>
            </a:avLst>
          </a:prstGeom>
          <a:solidFill>
            <a:schemeClr val="bg2">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lIns="91440" bIns="91440" rtlCol="0" anchor="ctr"/>
          <a:lstStyle/>
          <a:p>
            <a:pPr lvl="0"/>
            <a:r>
              <a:rPr lang="en-US" sz="800" dirty="0">
                <a:solidFill>
                  <a:schemeClr val="accent4"/>
                </a:solidFill>
              </a:rPr>
              <a:t>Provisioning</a:t>
            </a:r>
          </a:p>
        </p:txBody>
      </p:sp>
      <p:sp>
        <p:nvSpPr>
          <p:cNvPr id="8" name="Round Same Side Corner Rectangle 7"/>
          <p:cNvSpPr/>
          <p:nvPr userDrawn="1"/>
        </p:nvSpPr>
        <p:spPr>
          <a:xfrm rot="5400000">
            <a:off x="330546" y="1281643"/>
            <a:ext cx="444315" cy="1105408"/>
          </a:xfrm>
          <a:prstGeom prst="round2SameRect">
            <a:avLst>
              <a:gd name="adj1" fmla="val 50000"/>
              <a:gd name="adj2" fmla="val 0"/>
            </a:avLst>
          </a:prstGeom>
          <a:solidFill>
            <a:schemeClr val="bg2">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lIns="91440" bIns="91440" rtlCol="0" anchor="ctr"/>
          <a:lstStyle/>
          <a:p>
            <a:pPr lvl="0"/>
            <a:r>
              <a:rPr lang="en-US" sz="800" dirty="0">
                <a:solidFill>
                  <a:schemeClr val="accent4"/>
                </a:solidFill>
              </a:rPr>
              <a:t>Ongoing </a:t>
            </a:r>
            <a:br>
              <a:rPr lang="en-US" sz="800" dirty="0">
                <a:solidFill>
                  <a:schemeClr val="accent4"/>
                </a:solidFill>
              </a:rPr>
            </a:br>
            <a:r>
              <a:rPr lang="en-US" sz="800" dirty="0">
                <a:solidFill>
                  <a:schemeClr val="accent4"/>
                </a:solidFill>
              </a:rPr>
              <a:t>administration</a:t>
            </a:r>
          </a:p>
        </p:txBody>
      </p:sp>
      <p:sp>
        <p:nvSpPr>
          <p:cNvPr id="9" name="Round Same Side Corner Rectangle 8"/>
          <p:cNvSpPr/>
          <p:nvPr userDrawn="1"/>
        </p:nvSpPr>
        <p:spPr>
          <a:xfrm rot="5400000">
            <a:off x="330546" y="1812100"/>
            <a:ext cx="444315" cy="1105408"/>
          </a:xfrm>
          <a:prstGeom prst="round2SameRect">
            <a:avLst>
              <a:gd name="adj1" fmla="val 50000"/>
              <a:gd name="adj2" fmla="val 0"/>
            </a:avLst>
          </a:prstGeom>
          <a:solidFill>
            <a:schemeClr val="bg2">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lIns="91440" bIns="91440" rtlCol="0" anchor="ctr"/>
          <a:lstStyle/>
          <a:p>
            <a:pPr lvl="0"/>
            <a:r>
              <a:rPr lang="en-US" sz="800" dirty="0">
                <a:solidFill>
                  <a:schemeClr val="accent4"/>
                </a:solidFill>
              </a:rPr>
              <a:t>Servers</a:t>
            </a:r>
          </a:p>
        </p:txBody>
      </p:sp>
      <p:sp>
        <p:nvSpPr>
          <p:cNvPr id="10" name="Round Same Side Corner Rectangle 9"/>
          <p:cNvSpPr/>
          <p:nvPr userDrawn="1"/>
        </p:nvSpPr>
        <p:spPr>
          <a:xfrm rot="5400000">
            <a:off x="330546" y="2342557"/>
            <a:ext cx="444315" cy="1105408"/>
          </a:xfrm>
          <a:prstGeom prst="round2SameRect">
            <a:avLst>
              <a:gd name="adj1" fmla="val 50000"/>
              <a:gd name="adj2" fmla="val 0"/>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lIns="91440" bIns="91440" rtlCol="0" anchor="ctr"/>
          <a:lstStyle/>
          <a:p>
            <a:pPr lvl="0"/>
            <a:r>
              <a:rPr lang="en-US" sz="800" dirty="0">
                <a:solidFill>
                  <a:schemeClr val="bg2"/>
                </a:solidFill>
              </a:rPr>
              <a:t>Infrastructure and cabling</a:t>
            </a:r>
          </a:p>
        </p:txBody>
      </p:sp>
      <p:sp>
        <p:nvSpPr>
          <p:cNvPr id="11" name="Round Same Side Corner Rectangle 10"/>
          <p:cNvSpPr/>
          <p:nvPr userDrawn="1"/>
        </p:nvSpPr>
        <p:spPr>
          <a:xfrm rot="5400000">
            <a:off x="330546" y="2873014"/>
            <a:ext cx="444315" cy="1105408"/>
          </a:xfrm>
          <a:prstGeom prst="round2SameRect">
            <a:avLst>
              <a:gd name="adj1" fmla="val 50000"/>
              <a:gd name="adj2" fmla="val 0"/>
            </a:avLst>
          </a:prstGeom>
          <a:solidFill>
            <a:schemeClr val="bg2">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lIns="91440" bIns="91440" rtlCol="0" anchor="ctr"/>
          <a:lstStyle/>
          <a:p>
            <a:r>
              <a:rPr lang="en-US" sz="800" dirty="0">
                <a:solidFill>
                  <a:schemeClr val="accent4"/>
                </a:solidFill>
              </a:rPr>
              <a:t>Power and cooling</a:t>
            </a:r>
          </a:p>
        </p:txBody>
      </p:sp>
      <p:sp>
        <p:nvSpPr>
          <p:cNvPr id="12" name="Round Same Side Corner Rectangle 11"/>
          <p:cNvSpPr/>
          <p:nvPr userDrawn="1"/>
        </p:nvSpPr>
        <p:spPr>
          <a:xfrm rot="5400000">
            <a:off x="330546" y="3403471"/>
            <a:ext cx="444315" cy="1105408"/>
          </a:xfrm>
          <a:prstGeom prst="round2SameRect">
            <a:avLst>
              <a:gd name="adj1" fmla="val 50000"/>
              <a:gd name="adj2" fmla="val 0"/>
            </a:avLst>
          </a:prstGeom>
          <a:solidFill>
            <a:schemeClr val="bg2">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lIns="91440" bIns="91440" rtlCol="0" anchor="ctr"/>
          <a:lstStyle/>
          <a:p>
            <a:r>
              <a:rPr lang="en-US" sz="800" dirty="0">
                <a:solidFill>
                  <a:schemeClr val="accent4"/>
                </a:solidFill>
              </a:rPr>
              <a:t>System</a:t>
            </a:r>
            <a:br>
              <a:rPr lang="en-US" sz="800" dirty="0">
                <a:solidFill>
                  <a:schemeClr val="accent4"/>
                </a:solidFill>
              </a:rPr>
            </a:br>
            <a:r>
              <a:rPr lang="en-US" sz="800" dirty="0">
                <a:solidFill>
                  <a:schemeClr val="accent4"/>
                </a:solidFill>
              </a:rPr>
              <a:t>management</a:t>
            </a:r>
          </a:p>
        </p:txBody>
      </p:sp>
      <p:sp>
        <p:nvSpPr>
          <p:cNvPr id="13" name="Round Same Side Corner Rectangle 12"/>
          <p:cNvSpPr/>
          <p:nvPr userDrawn="1"/>
        </p:nvSpPr>
        <p:spPr>
          <a:xfrm rot="5400000">
            <a:off x="330546" y="3933926"/>
            <a:ext cx="444315" cy="1105408"/>
          </a:xfrm>
          <a:prstGeom prst="round2SameRect">
            <a:avLst>
              <a:gd name="adj1" fmla="val 50000"/>
              <a:gd name="adj2" fmla="val 0"/>
            </a:avLst>
          </a:prstGeom>
          <a:solidFill>
            <a:schemeClr val="bg2">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lIns="91440" bIns="91440" rtlCol="0" anchor="ctr"/>
          <a:lstStyle/>
          <a:p>
            <a:r>
              <a:rPr lang="en-US" sz="800" dirty="0">
                <a:solidFill>
                  <a:schemeClr val="accent4"/>
                </a:solidFill>
              </a:rPr>
              <a:t>Real world</a:t>
            </a:r>
          </a:p>
          <a:p>
            <a:r>
              <a:rPr lang="en-US" sz="800" dirty="0">
                <a:solidFill>
                  <a:schemeClr val="accent4"/>
                </a:solidFill>
              </a:rPr>
              <a:t>TCO examples</a:t>
            </a:r>
          </a:p>
        </p:txBody>
      </p:sp>
      <p:cxnSp>
        <p:nvCxnSpPr>
          <p:cNvPr id="15" name="Straight Connector 14"/>
          <p:cNvCxnSpPr/>
          <p:nvPr userDrawn="1"/>
        </p:nvCxnSpPr>
        <p:spPr>
          <a:xfrm>
            <a:off x="-1" y="1081087"/>
            <a:ext cx="9144001" cy="0"/>
          </a:xfrm>
          <a:prstGeom prst="line">
            <a:avLst/>
          </a:prstGeom>
          <a:ln w="3175">
            <a:solidFill>
              <a:schemeClr val="bg2">
                <a:lumMod val="9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1" y="4712598"/>
            <a:ext cx="9144001" cy="0"/>
          </a:xfrm>
          <a:prstGeom prst="line">
            <a:avLst/>
          </a:prstGeom>
          <a:ln w="3175">
            <a:solidFill>
              <a:schemeClr val="bg2">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12957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cxnSp>
        <p:nvCxnSpPr>
          <p:cNvPr id="6" name="Straight Connector 5"/>
          <p:cNvCxnSpPr/>
          <p:nvPr userDrawn="1"/>
        </p:nvCxnSpPr>
        <p:spPr>
          <a:xfrm>
            <a:off x="1178560" y="1081087"/>
            <a:ext cx="0" cy="3633787"/>
          </a:xfrm>
          <a:prstGeom prst="line">
            <a:avLst/>
          </a:prstGeom>
          <a:ln w="3175">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sp>
        <p:nvSpPr>
          <p:cNvPr id="7" name="Round Same Side Corner Rectangle 6"/>
          <p:cNvSpPr/>
          <p:nvPr userDrawn="1"/>
        </p:nvSpPr>
        <p:spPr>
          <a:xfrm rot="5400000">
            <a:off x="330546" y="751186"/>
            <a:ext cx="444315" cy="1105408"/>
          </a:xfrm>
          <a:prstGeom prst="round2SameRect">
            <a:avLst>
              <a:gd name="adj1" fmla="val 50000"/>
              <a:gd name="adj2" fmla="val 0"/>
            </a:avLst>
          </a:prstGeom>
          <a:solidFill>
            <a:schemeClr val="bg2">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lIns="91440" bIns="91440" rtlCol="0" anchor="ctr"/>
          <a:lstStyle/>
          <a:p>
            <a:pPr lvl="0"/>
            <a:r>
              <a:rPr lang="en-US" sz="800" dirty="0">
                <a:solidFill>
                  <a:schemeClr val="accent4"/>
                </a:solidFill>
              </a:rPr>
              <a:t>Provisioning</a:t>
            </a:r>
          </a:p>
        </p:txBody>
      </p:sp>
      <p:sp>
        <p:nvSpPr>
          <p:cNvPr id="8" name="Round Same Side Corner Rectangle 7"/>
          <p:cNvSpPr/>
          <p:nvPr userDrawn="1"/>
        </p:nvSpPr>
        <p:spPr>
          <a:xfrm rot="5400000">
            <a:off x="330546" y="1281643"/>
            <a:ext cx="444315" cy="1105408"/>
          </a:xfrm>
          <a:prstGeom prst="round2SameRect">
            <a:avLst>
              <a:gd name="adj1" fmla="val 50000"/>
              <a:gd name="adj2" fmla="val 0"/>
            </a:avLst>
          </a:prstGeom>
          <a:solidFill>
            <a:schemeClr val="bg2">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lIns="91440" bIns="91440" rtlCol="0" anchor="ctr"/>
          <a:lstStyle/>
          <a:p>
            <a:pPr lvl="0"/>
            <a:r>
              <a:rPr lang="en-US" sz="800" dirty="0">
                <a:solidFill>
                  <a:schemeClr val="accent4"/>
                </a:solidFill>
              </a:rPr>
              <a:t>Ongoing </a:t>
            </a:r>
            <a:br>
              <a:rPr lang="en-US" sz="800" dirty="0">
                <a:solidFill>
                  <a:schemeClr val="accent4"/>
                </a:solidFill>
              </a:rPr>
            </a:br>
            <a:r>
              <a:rPr lang="en-US" sz="800" dirty="0">
                <a:solidFill>
                  <a:schemeClr val="accent4"/>
                </a:solidFill>
              </a:rPr>
              <a:t>administration</a:t>
            </a:r>
          </a:p>
        </p:txBody>
      </p:sp>
      <p:sp>
        <p:nvSpPr>
          <p:cNvPr id="9" name="Round Same Side Corner Rectangle 8"/>
          <p:cNvSpPr/>
          <p:nvPr userDrawn="1"/>
        </p:nvSpPr>
        <p:spPr>
          <a:xfrm rot="5400000">
            <a:off x="330546" y="1812100"/>
            <a:ext cx="444315" cy="1105408"/>
          </a:xfrm>
          <a:prstGeom prst="round2SameRect">
            <a:avLst>
              <a:gd name="adj1" fmla="val 50000"/>
              <a:gd name="adj2" fmla="val 0"/>
            </a:avLst>
          </a:prstGeom>
          <a:solidFill>
            <a:schemeClr val="bg2">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lIns="91440" bIns="91440" rtlCol="0" anchor="ctr"/>
          <a:lstStyle/>
          <a:p>
            <a:pPr lvl="0"/>
            <a:r>
              <a:rPr lang="en-US" sz="800" dirty="0">
                <a:solidFill>
                  <a:schemeClr val="accent4"/>
                </a:solidFill>
              </a:rPr>
              <a:t>Servers</a:t>
            </a:r>
          </a:p>
        </p:txBody>
      </p:sp>
      <p:sp>
        <p:nvSpPr>
          <p:cNvPr id="10" name="Round Same Side Corner Rectangle 9"/>
          <p:cNvSpPr/>
          <p:nvPr userDrawn="1"/>
        </p:nvSpPr>
        <p:spPr>
          <a:xfrm rot="5400000">
            <a:off x="330546" y="2342557"/>
            <a:ext cx="444315" cy="1105408"/>
          </a:xfrm>
          <a:prstGeom prst="round2SameRect">
            <a:avLst>
              <a:gd name="adj1" fmla="val 50000"/>
              <a:gd name="adj2" fmla="val 0"/>
            </a:avLst>
          </a:prstGeom>
          <a:solidFill>
            <a:schemeClr val="bg2">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lIns="91440" bIns="91440" rtlCol="0" anchor="ctr"/>
          <a:lstStyle/>
          <a:p>
            <a:pPr lvl="0"/>
            <a:r>
              <a:rPr lang="en-US" sz="800" dirty="0">
                <a:solidFill>
                  <a:schemeClr val="accent4"/>
                </a:solidFill>
              </a:rPr>
              <a:t>Infrastructure and cabling</a:t>
            </a:r>
          </a:p>
        </p:txBody>
      </p:sp>
      <p:sp>
        <p:nvSpPr>
          <p:cNvPr id="11" name="Round Same Side Corner Rectangle 10"/>
          <p:cNvSpPr/>
          <p:nvPr userDrawn="1"/>
        </p:nvSpPr>
        <p:spPr>
          <a:xfrm rot="5400000">
            <a:off x="330546" y="2873014"/>
            <a:ext cx="444315" cy="1105408"/>
          </a:xfrm>
          <a:prstGeom prst="round2SameRect">
            <a:avLst>
              <a:gd name="adj1" fmla="val 50000"/>
              <a:gd name="adj2" fmla="val 0"/>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lIns="91440" bIns="91440" rtlCol="0" anchor="ctr"/>
          <a:lstStyle/>
          <a:p>
            <a:pPr lvl="0"/>
            <a:r>
              <a:rPr lang="en-US" sz="800" dirty="0">
                <a:solidFill>
                  <a:schemeClr val="bg2"/>
                </a:solidFill>
              </a:rPr>
              <a:t>Power and cooling</a:t>
            </a:r>
          </a:p>
        </p:txBody>
      </p:sp>
      <p:sp>
        <p:nvSpPr>
          <p:cNvPr id="12" name="Round Same Side Corner Rectangle 11"/>
          <p:cNvSpPr/>
          <p:nvPr userDrawn="1"/>
        </p:nvSpPr>
        <p:spPr>
          <a:xfrm rot="5400000">
            <a:off x="330546" y="3403471"/>
            <a:ext cx="444315" cy="1105408"/>
          </a:xfrm>
          <a:prstGeom prst="round2SameRect">
            <a:avLst>
              <a:gd name="adj1" fmla="val 50000"/>
              <a:gd name="adj2" fmla="val 0"/>
            </a:avLst>
          </a:prstGeom>
          <a:solidFill>
            <a:schemeClr val="bg2">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lIns="91440" bIns="91440" rtlCol="0" anchor="ctr"/>
          <a:lstStyle/>
          <a:p>
            <a:r>
              <a:rPr lang="en-US" sz="800" dirty="0">
                <a:solidFill>
                  <a:schemeClr val="accent4"/>
                </a:solidFill>
              </a:rPr>
              <a:t>System</a:t>
            </a:r>
            <a:br>
              <a:rPr lang="en-US" sz="800" dirty="0">
                <a:solidFill>
                  <a:schemeClr val="accent4"/>
                </a:solidFill>
              </a:rPr>
            </a:br>
            <a:r>
              <a:rPr lang="en-US" sz="800" dirty="0">
                <a:solidFill>
                  <a:schemeClr val="accent4"/>
                </a:solidFill>
              </a:rPr>
              <a:t>management</a:t>
            </a:r>
          </a:p>
        </p:txBody>
      </p:sp>
      <p:sp>
        <p:nvSpPr>
          <p:cNvPr id="13" name="Round Same Side Corner Rectangle 12"/>
          <p:cNvSpPr/>
          <p:nvPr userDrawn="1"/>
        </p:nvSpPr>
        <p:spPr>
          <a:xfrm rot="5400000">
            <a:off x="330546" y="3933926"/>
            <a:ext cx="444315" cy="1105408"/>
          </a:xfrm>
          <a:prstGeom prst="round2SameRect">
            <a:avLst>
              <a:gd name="adj1" fmla="val 50000"/>
              <a:gd name="adj2" fmla="val 0"/>
            </a:avLst>
          </a:prstGeom>
          <a:solidFill>
            <a:schemeClr val="bg2">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lIns="91440" bIns="91440" rtlCol="0" anchor="ctr"/>
          <a:lstStyle/>
          <a:p>
            <a:r>
              <a:rPr lang="en-US" sz="800" dirty="0">
                <a:solidFill>
                  <a:schemeClr val="accent4"/>
                </a:solidFill>
              </a:rPr>
              <a:t>Real world</a:t>
            </a:r>
          </a:p>
          <a:p>
            <a:r>
              <a:rPr lang="en-US" sz="800" dirty="0">
                <a:solidFill>
                  <a:schemeClr val="accent4"/>
                </a:solidFill>
              </a:rPr>
              <a:t>TCO examples</a:t>
            </a:r>
          </a:p>
        </p:txBody>
      </p:sp>
      <p:cxnSp>
        <p:nvCxnSpPr>
          <p:cNvPr id="15" name="Straight Connector 14"/>
          <p:cNvCxnSpPr/>
          <p:nvPr userDrawn="1"/>
        </p:nvCxnSpPr>
        <p:spPr>
          <a:xfrm>
            <a:off x="-1" y="1081087"/>
            <a:ext cx="9144001" cy="0"/>
          </a:xfrm>
          <a:prstGeom prst="line">
            <a:avLst/>
          </a:prstGeom>
          <a:ln w="3175">
            <a:solidFill>
              <a:schemeClr val="bg2">
                <a:lumMod val="9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1" y="4712598"/>
            <a:ext cx="9144001" cy="0"/>
          </a:xfrm>
          <a:prstGeom prst="line">
            <a:avLst/>
          </a:prstGeom>
          <a:ln w="3175">
            <a:solidFill>
              <a:schemeClr val="bg2">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49076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cxnSp>
        <p:nvCxnSpPr>
          <p:cNvPr id="6" name="Straight Connector 5"/>
          <p:cNvCxnSpPr/>
          <p:nvPr userDrawn="1"/>
        </p:nvCxnSpPr>
        <p:spPr>
          <a:xfrm>
            <a:off x="1178560" y="1081087"/>
            <a:ext cx="0" cy="3633787"/>
          </a:xfrm>
          <a:prstGeom prst="line">
            <a:avLst/>
          </a:prstGeom>
          <a:ln w="3175">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sp>
        <p:nvSpPr>
          <p:cNvPr id="7" name="Round Same Side Corner Rectangle 6"/>
          <p:cNvSpPr/>
          <p:nvPr userDrawn="1"/>
        </p:nvSpPr>
        <p:spPr>
          <a:xfrm rot="5400000">
            <a:off x="330546" y="751186"/>
            <a:ext cx="444315" cy="1105408"/>
          </a:xfrm>
          <a:prstGeom prst="round2SameRect">
            <a:avLst>
              <a:gd name="adj1" fmla="val 50000"/>
              <a:gd name="adj2" fmla="val 0"/>
            </a:avLst>
          </a:prstGeom>
          <a:solidFill>
            <a:schemeClr val="bg2">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lIns="91440" bIns="91440" rtlCol="0" anchor="ctr"/>
          <a:lstStyle/>
          <a:p>
            <a:pPr lvl="0"/>
            <a:r>
              <a:rPr lang="en-US" sz="800" dirty="0">
                <a:solidFill>
                  <a:schemeClr val="accent4"/>
                </a:solidFill>
              </a:rPr>
              <a:t>Provisioning</a:t>
            </a:r>
          </a:p>
        </p:txBody>
      </p:sp>
      <p:sp>
        <p:nvSpPr>
          <p:cNvPr id="8" name="Round Same Side Corner Rectangle 7"/>
          <p:cNvSpPr/>
          <p:nvPr userDrawn="1"/>
        </p:nvSpPr>
        <p:spPr>
          <a:xfrm rot="5400000">
            <a:off x="330546" y="1281643"/>
            <a:ext cx="444315" cy="1105408"/>
          </a:xfrm>
          <a:prstGeom prst="round2SameRect">
            <a:avLst>
              <a:gd name="adj1" fmla="val 50000"/>
              <a:gd name="adj2" fmla="val 0"/>
            </a:avLst>
          </a:prstGeom>
          <a:solidFill>
            <a:schemeClr val="bg2">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lIns="91440" bIns="91440" rtlCol="0" anchor="ctr"/>
          <a:lstStyle/>
          <a:p>
            <a:pPr lvl="0"/>
            <a:r>
              <a:rPr lang="en-US" sz="800" dirty="0">
                <a:solidFill>
                  <a:schemeClr val="accent4"/>
                </a:solidFill>
              </a:rPr>
              <a:t>Ongoing </a:t>
            </a:r>
            <a:br>
              <a:rPr lang="en-US" sz="800" dirty="0">
                <a:solidFill>
                  <a:schemeClr val="accent4"/>
                </a:solidFill>
              </a:rPr>
            </a:br>
            <a:r>
              <a:rPr lang="en-US" sz="800" dirty="0">
                <a:solidFill>
                  <a:schemeClr val="accent4"/>
                </a:solidFill>
              </a:rPr>
              <a:t>administration</a:t>
            </a:r>
          </a:p>
        </p:txBody>
      </p:sp>
      <p:sp>
        <p:nvSpPr>
          <p:cNvPr id="9" name="Round Same Side Corner Rectangle 8"/>
          <p:cNvSpPr/>
          <p:nvPr userDrawn="1"/>
        </p:nvSpPr>
        <p:spPr>
          <a:xfrm rot="5400000">
            <a:off x="330546" y="1812100"/>
            <a:ext cx="444315" cy="1105408"/>
          </a:xfrm>
          <a:prstGeom prst="round2SameRect">
            <a:avLst>
              <a:gd name="adj1" fmla="val 50000"/>
              <a:gd name="adj2" fmla="val 0"/>
            </a:avLst>
          </a:prstGeom>
          <a:solidFill>
            <a:schemeClr val="bg2">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lIns="91440" bIns="91440" rtlCol="0" anchor="ctr"/>
          <a:lstStyle/>
          <a:p>
            <a:pPr lvl="0"/>
            <a:r>
              <a:rPr lang="en-US" sz="800" dirty="0">
                <a:solidFill>
                  <a:schemeClr val="accent4"/>
                </a:solidFill>
              </a:rPr>
              <a:t>Servers</a:t>
            </a:r>
          </a:p>
        </p:txBody>
      </p:sp>
      <p:sp>
        <p:nvSpPr>
          <p:cNvPr id="10" name="Round Same Side Corner Rectangle 9"/>
          <p:cNvSpPr/>
          <p:nvPr userDrawn="1"/>
        </p:nvSpPr>
        <p:spPr>
          <a:xfrm rot="5400000">
            <a:off x="330546" y="2342557"/>
            <a:ext cx="444315" cy="1105408"/>
          </a:xfrm>
          <a:prstGeom prst="round2SameRect">
            <a:avLst>
              <a:gd name="adj1" fmla="val 50000"/>
              <a:gd name="adj2" fmla="val 0"/>
            </a:avLst>
          </a:prstGeom>
          <a:solidFill>
            <a:schemeClr val="bg2">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lIns="91440" bIns="91440" rtlCol="0" anchor="ctr"/>
          <a:lstStyle/>
          <a:p>
            <a:pPr lvl="0"/>
            <a:r>
              <a:rPr lang="en-US" sz="800" dirty="0">
                <a:solidFill>
                  <a:schemeClr val="accent4"/>
                </a:solidFill>
              </a:rPr>
              <a:t>Infrastructure and cabling</a:t>
            </a:r>
          </a:p>
        </p:txBody>
      </p:sp>
      <p:sp>
        <p:nvSpPr>
          <p:cNvPr id="11" name="Round Same Side Corner Rectangle 10"/>
          <p:cNvSpPr/>
          <p:nvPr userDrawn="1"/>
        </p:nvSpPr>
        <p:spPr>
          <a:xfrm rot="5400000">
            <a:off x="330546" y="2873014"/>
            <a:ext cx="444315" cy="1105408"/>
          </a:xfrm>
          <a:prstGeom prst="round2SameRect">
            <a:avLst>
              <a:gd name="adj1" fmla="val 50000"/>
              <a:gd name="adj2" fmla="val 0"/>
            </a:avLst>
          </a:prstGeom>
          <a:solidFill>
            <a:schemeClr val="bg2">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lIns="91440" bIns="91440" rtlCol="0" anchor="ctr"/>
          <a:lstStyle/>
          <a:p>
            <a:pPr lvl="0"/>
            <a:r>
              <a:rPr lang="en-US" sz="800" dirty="0">
                <a:solidFill>
                  <a:schemeClr val="accent4"/>
                </a:solidFill>
              </a:rPr>
              <a:t>Power and cooling</a:t>
            </a:r>
          </a:p>
        </p:txBody>
      </p:sp>
      <p:sp>
        <p:nvSpPr>
          <p:cNvPr id="12" name="Round Same Side Corner Rectangle 11"/>
          <p:cNvSpPr/>
          <p:nvPr userDrawn="1"/>
        </p:nvSpPr>
        <p:spPr>
          <a:xfrm rot="5400000">
            <a:off x="330546" y="3403471"/>
            <a:ext cx="444315" cy="1105408"/>
          </a:xfrm>
          <a:prstGeom prst="round2SameRect">
            <a:avLst>
              <a:gd name="adj1" fmla="val 50000"/>
              <a:gd name="adj2" fmla="val 0"/>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lIns="91440" bIns="91440" rtlCol="0" anchor="ctr"/>
          <a:lstStyle/>
          <a:p>
            <a:pPr lvl="0"/>
            <a:r>
              <a:rPr lang="en-US" sz="800" dirty="0">
                <a:solidFill>
                  <a:schemeClr val="bg2"/>
                </a:solidFill>
              </a:rPr>
              <a:t>System</a:t>
            </a:r>
            <a:br>
              <a:rPr lang="en-US" sz="800" dirty="0">
                <a:solidFill>
                  <a:schemeClr val="bg2"/>
                </a:solidFill>
              </a:rPr>
            </a:br>
            <a:r>
              <a:rPr lang="en-US" sz="800" dirty="0">
                <a:solidFill>
                  <a:schemeClr val="bg2"/>
                </a:solidFill>
              </a:rPr>
              <a:t>management</a:t>
            </a:r>
          </a:p>
        </p:txBody>
      </p:sp>
      <p:sp>
        <p:nvSpPr>
          <p:cNvPr id="13" name="Round Same Side Corner Rectangle 12"/>
          <p:cNvSpPr/>
          <p:nvPr userDrawn="1"/>
        </p:nvSpPr>
        <p:spPr>
          <a:xfrm rot="5400000">
            <a:off x="330546" y="3933926"/>
            <a:ext cx="444315" cy="1105408"/>
          </a:xfrm>
          <a:prstGeom prst="round2SameRect">
            <a:avLst>
              <a:gd name="adj1" fmla="val 50000"/>
              <a:gd name="adj2" fmla="val 0"/>
            </a:avLst>
          </a:prstGeom>
          <a:solidFill>
            <a:schemeClr val="bg2">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lIns="91440" bIns="91440" rtlCol="0" anchor="ctr"/>
          <a:lstStyle/>
          <a:p>
            <a:r>
              <a:rPr lang="en-US" sz="800" dirty="0">
                <a:solidFill>
                  <a:schemeClr val="accent4"/>
                </a:solidFill>
              </a:rPr>
              <a:t>Real world</a:t>
            </a:r>
          </a:p>
          <a:p>
            <a:r>
              <a:rPr lang="en-US" sz="800" dirty="0">
                <a:solidFill>
                  <a:schemeClr val="accent4"/>
                </a:solidFill>
              </a:rPr>
              <a:t>TCO examples</a:t>
            </a:r>
          </a:p>
        </p:txBody>
      </p:sp>
      <p:cxnSp>
        <p:nvCxnSpPr>
          <p:cNvPr id="15" name="Straight Connector 14"/>
          <p:cNvCxnSpPr/>
          <p:nvPr userDrawn="1"/>
        </p:nvCxnSpPr>
        <p:spPr>
          <a:xfrm>
            <a:off x="-1" y="1081087"/>
            <a:ext cx="9144001" cy="0"/>
          </a:xfrm>
          <a:prstGeom prst="line">
            <a:avLst/>
          </a:prstGeom>
          <a:ln w="3175">
            <a:solidFill>
              <a:schemeClr val="bg2">
                <a:lumMod val="9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1" y="4712598"/>
            <a:ext cx="9144001" cy="0"/>
          </a:xfrm>
          <a:prstGeom prst="line">
            <a:avLst/>
          </a:prstGeom>
          <a:ln w="3175">
            <a:solidFill>
              <a:schemeClr val="bg2">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58153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cxnSp>
        <p:nvCxnSpPr>
          <p:cNvPr id="6" name="Straight Connector 5"/>
          <p:cNvCxnSpPr/>
          <p:nvPr userDrawn="1"/>
        </p:nvCxnSpPr>
        <p:spPr>
          <a:xfrm>
            <a:off x="1178560" y="1081087"/>
            <a:ext cx="0" cy="3633787"/>
          </a:xfrm>
          <a:prstGeom prst="line">
            <a:avLst/>
          </a:prstGeom>
          <a:ln w="3175">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sp>
        <p:nvSpPr>
          <p:cNvPr id="7" name="Round Same Side Corner Rectangle 6"/>
          <p:cNvSpPr/>
          <p:nvPr userDrawn="1"/>
        </p:nvSpPr>
        <p:spPr>
          <a:xfrm rot="5400000">
            <a:off x="330546" y="751186"/>
            <a:ext cx="444315" cy="1105408"/>
          </a:xfrm>
          <a:prstGeom prst="round2SameRect">
            <a:avLst>
              <a:gd name="adj1" fmla="val 50000"/>
              <a:gd name="adj2" fmla="val 0"/>
            </a:avLst>
          </a:prstGeom>
          <a:solidFill>
            <a:schemeClr val="bg2">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lIns="91440" bIns="91440" rtlCol="0" anchor="ctr"/>
          <a:lstStyle/>
          <a:p>
            <a:pPr lvl="0"/>
            <a:r>
              <a:rPr lang="en-US" sz="800" dirty="0">
                <a:solidFill>
                  <a:schemeClr val="accent4"/>
                </a:solidFill>
              </a:rPr>
              <a:t>Provisioning</a:t>
            </a:r>
          </a:p>
        </p:txBody>
      </p:sp>
      <p:sp>
        <p:nvSpPr>
          <p:cNvPr id="8" name="Round Same Side Corner Rectangle 7"/>
          <p:cNvSpPr/>
          <p:nvPr userDrawn="1"/>
        </p:nvSpPr>
        <p:spPr>
          <a:xfrm rot="5400000">
            <a:off x="330546" y="1281643"/>
            <a:ext cx="444315" cy="1105408"/>
          </a:xfrm>
          <a:prstGeom prst="round2SameRect">
            <a:avLst>
              <a:gd name="adj1" fmla="val 50000"/>
              <a:gd name="adj2" fmla="val 0"/>
            </a:avLst>
          </a:prstGeom>
          <a:solidFill>
            <a:schemeClr val="bg2">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lIns="91440" bIns="91440" rtlCol="0" anchor="ctr"/>
          <a:lstStyle/>
          <a:p>
            <a:pPr lvl="0"/>
            <a:r>
              <a:rPr lang="en-US" sz="800" dirty="0">
                <a:solidFill>
                  <a:schemeClr val="accent4"/>
                </a:solidFill>
              </a:rPr>
              <a:t>Ongoing </a:t>
            </a:r>
            <a:br>
              <a:rPr lang="en-US" sz="800" dirty="0">
                <a:solidFill>
                  <a:schemeClr val="accent4"/>
                </a:solidFill>
              </a:rPr>
            </a:br>
            <a:r>
              <a:rPr lang="en-US" sz="800" dirty="0">
                <a:solidFill>
                  <a:schemeClr val="accent4"/>
                </a:solidFill>
              </a:rPr>
              <a:t>administration</a:t>
            </a:r>
          </a:p>
        </p:txBody>
      </p:sp>
      <p:sp>
        <p:nvSpPr>
          <p:cNvPr id="9" name="Round Same Side Corner Rectangle 8"/>
          <p:cNvSpPr/>
          <p:nvPr userDrawn="1"/>
        </p:nvSpPr>
        <p:spPr>
          <a:xfrm rot="5400000">
            <a:off x="330546" y="1812100"/>
            <a:ext cx="444315" cy="1105408"/>
          </a:xfrm>
          <a:prstGeom prst="round2SameRect">
            <a:avLst>
              <a:gd name="adj1" fmla="val 50000"/>
              <a:gd name="adj2" fmla="val 0"/>
            </a:avLst>
          </a:prstGeom>
          <a:solidFill>
            <a:schemeClr val="bg2">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lIns="91440" bIns="91440" rtlCol="0" anchor="ctr"/>
          <a:lstStyle/>
          <a:p>
            <a:pPr lvl="0"/>
            <a:r>
              <a:rPr lang="en-US" sz="800" dirty="0">
                <a:solidFill>
                  <a:schemeClr val="accent4"/>
                </a:solidFill>
              </a:rPr>
              <a:t>Servers</a:t>
            </a:r>
          </a:p>
        </p:txBody>
      </p:sp>
      <p:sp>
        <p:nvSpPr>
          <p:cNvPr id="10" name="Round Same Side Corner Rectangle 9"/>
          <p:cNvSpPr/>
          <p:nvPr userDrawn="1"/>
        </p:nvSpPr>
        <p:spPr>
          <a:xfrm rot="5400000">
            <a:off x="330546" y="2342557"/>
            <a:ext cx="444315" cy="1105408"/>
          </a:xfrm>
          <a:prstGeom prst="round2SameRect">
            <a:avLst>
              <a:gd name="adj1" fmla="val 50000"/>
              <a:gd name="adj2" fmla="val 0"/>
            </a:avLst>
          </a:prstGeom>
          <a:solidFill>
            <a:schemeClr val="bg2">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lIns="91440" bIns="91440" rtlCol="0" anchor="ctr"/>
          <a:lstStyle/>
          <a:p>
            <a:pPr lvl="0"/>
            <a:r>
              <a:rPr lang="en-US" sz="800" dirty="0">
                <a:solidFill>
                  <a:schemeClr val="accent4"/>
                </a:solidFill>
              </a:rPr>
              <a:t>Infrastructure and cabling</a:t>
            </a:r>
          </a:p>
        </p:txBody>
      </p:sp>
      <p:sp>
        <p:nvSpPr>
          <p:cNvPr id="11" name="Round Same Side Corner Rectangle 10"/>
          <p:cNvSpPr/>
          <p:nvPr userDrawn="1"/>
        </p:nvSpPr>
        <p:spPr>
          <a:xfrm rot="5400000">
            <a:off x="330546" y="2873014"/>
            <a:ext cx="444315" cy="1105408"/>
          </a:xfrm>
          <a:prstGeom prst="round2SameRect">
            <a:avLst>
              <a:gd name="adj1" fmla="val 50000"/>
              <a:gd name="adj2" fmla="val 0"/>
            </a:avLst>
          </a:prstGeom>
          <a:solidFill>
            <a:schemeClr val="bg2">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lIns="91440" bIns="91440" rtlCol="0" anchor="ctr"/>
          <a:lstStyle/>
          <a:p>
            <a:pPr lvl="0"/>
            <a:r>
              <a:rPr lang="en-US" sz="800" dirty="0">
                <a:solidFill>
                  <a:schemeClr val="accent4"/>
                </a:solidFill>
              </a:rPr>
              <a:t>Power and cooling</a:t>
            </a:r>
          </a:p>
        </p:txBody>
      </p:sp>
      <p:sp>
        <p:nvSpPr>
          <p:cNvPr id="12" name="Round Same Side Corner Rectangle 11"/>
          <p:cNvSpPr/>
          <p:nvPr userDrawn="1"/>
        </p:nvSpPr>
        <p:spPr>
          <a:xfrm rot="5400000">
            <a:off x="330546" y="3403471"/>
            <a:ext cx="444315" cy="1105408"/>
          </a:xfrm>
          <a:prstGeom prst="round2SameRect">
            <a:avLst>
              <a:gd name="adj1" fmla="val 50000"/>
              <a:gd name="adj2" fmla="val 0"/>
            </a:avLst>
          </a:prstGeom>
          <a:solidFill>
            <a:schemeClr val="bg2">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lIns="91440" bIns="91440" rtlCol="0" anchor="ctr"/>
          <a:lstStyle/>
          <a:p>
            <a:pPr lvl="0"/>
            <a:r>
              <a:rPr lang="en-US" sz="800" dirty="0">
                <a:solidFill>
                  <a:schemeClr val="accent4"/>
                </a:solidFill>
              </a:rPr>
              <a:t>System</a:t>
            </a:r>
            <a:br>
              <a:rPr lang="en-US" sz="800" dirty="0">
                <a:solidFill>
                  <a:schemeClr val="accent4"/>
                </a:solidFill>
              </a:rPr>
            </a:br>
            <a:r>
              <a:rPr lang="en-US" sz="800" dirty="0">
                <a:solidFill>
                  <a:schemeClr val="accent4"/>
                </a:solidFill>
              </a:rPr>
              <a:t>management</a:t>
            </a:r>
          </a:p>
        </p:txBody>
      </p:sp>
      <p:sp>
        <p:nvSpPr>
          <p:cNvPr id="13" name="Round Same Side Corner Rectangle 12"/>
          <p:cNvSpPr/>
          <p:nvPr userDrawn="1"/>
        </p:nvSpPr>
        <p:spPr>
          <a:xfrm rot="5400000">
            <a:off x="330546" y="3933926"/>
            <a:ext cx="444315" cy="1105408"/>
          </a:xfrm>
          <a:prstGeom prst="round2SameRect">
            <a:avLst>
              <a:gd name="adj1" fmla="val 50000"/>
              <a:gd name="adj2" fmla="val 0"/>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lIns="91440" bIns="91440" rtlCol="0" anchor="ctr"/>
          <a:lstStyle/>
          <a:p>
            <a:pPr lvl="0"/>
            <a:r>
              <a:rPr lang="en-US" sz="800" dirty="0">
                <a:solidFill>
                  <a:schemeClr val="bg2"/>
                </a:solidFill>
              </a:rPr>
              <a:t>Real world</a:t>
            </a:r>
          </a:p>
          <a:p>
            <a:pPr lvl="0"/>
            <a:r>
              <a:rPr lang="en-US" sz="800" dirty="0">
                <a:solidFill>
                  <a:schemeClr val="bg2"/>
                </a:solidFill>
              </a:rPr>
              <a:t>TCO examples</a:t>
            </a:r>
          </a:p>
        </p:txBody>
      </p:sp>
      <p:cxnSp>
        <p:nvCxnSpPr>
          <p:cNvPr id="15" name="Straight Connector 14"/>
          <p:cNvCxnSpPr/>
          <p:nvPr userDrawn="1"/>
        </p:nvCxnSpPr>
        <p:spPr>
          <a:xfrm>
            <a:off x="-1" y="1081087"/>
            <a:ext cx="9144001" cy="0"/>
          </a:xfrm>
          <a:prstGeom prst="line">
            <a:avLst/>
          </a:prstGeom>
          <a:ln w="3175">
            <a:solidFill>
              <a:schemeClr val="bg2">
                <a:lumMod val="9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1" y="4712598"/>
            <a:ext cx="9144001" cy="0"/>
          </a:xfrm>
          <a:prstGeom prst="line">
            <a:avLst/>
          </a:prstGeom>
          <a:ln w="3175">
            <a:solidFill>
              <a:schemeClr val="bg2">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8703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37121915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4892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33400" y="1347788"/>
            <a:ext cx="8115300"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dirty="0"/>
              <a:t>Click icon to add table</a:t>
            </a:r>
            <a:endParaRPr lang="en-GB" noProof="0" dirty="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12545634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33400" y="1201738"/>
            <a:ext cx="8115300" cy="2808287"/>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dirty="0"/>
              <a:t>Click icon to add chart</a:t>
            </a:r>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23699458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3871826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Half_Page_Blank">
    <p:spTree>
      <p:nvGrpSpPr>
        <p:cNvPr id="1" name=""/>
        <p:cNvGrpSpPr/>
        <p:nvPr/>
      </p:nvGrpSpPr>
      <p:grpSpPr>
        <a:xfrm>
          <a:off x="0" y="0"/>
          <a:ext cx="0" cy="0"/>
          <a:chOff x="0" y="0"/>
          <a:chExt cx="0" cy="0"/>
        </a:xfrm>
      </p:grpSpPr>
      <p:sp>
        <p:nvSpPr>
          <p:cNvPr id="5" name="Rectangle 4"/>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4" name="Text Placeholder 3"/>
          <p:cNvSpPr>
            <a:spLocks noGrp="1"/>
          </p:cNvSpPr>
          <p:nvPr>
            <p:ph type="body" sz="quarter" idx="10" hasCustomPrompt="1"/>
          </p:nvPr>
        </p:nvSpPr>
        <p:spPr>
          <a:xfrm>
            <a:off x="462301" y="1665182"/>
            <a:ext cx="3662024" cy="2925868"/>
          </a:xfrm>
          <a:prstGeom prst="rect">
            <a:avLst/>
          </a:prstGeom>
        </p:spPr>
        <p:txBody>
          <a:bodyPr lIns="91420" tIns="45710" rIns="91420" bIns="45710">
            <a:noAutofit/>
          </a:bodyPr>
          <a:lstStyle>
            <a:lvl1pPr marL="174625" indent="-117475">
              <a:lnSpc>
                <a:spcPct val="95000"/>
              </a:lnSpc>
              <a:spcBef>
                <a:spcPts val="1110"/>
              </a:spcBef>
              <a:buClr>
                <a:schemeClr val="tx2"/>
              </a:buClr>
              <a:buSzPct val="60000"/>
              <a:buFont typeface="Arial"/>
              <a:buChar char="•"/>
              <a:defRPr sz="2000" b="0" i="0">
                <a:solidFill>
                  <a:schemeClr val="bg1"/>
                </a:solidFill>
                <a:latin typeface="+mn-lt"/>
                <a:ea typeface="CiscoSansTT Thin" charset="0"/>
                <a:cs typeface="CiscoSansTT Thin" charset="0"/>
              </a:defRPr>
            </a:lvl1pPr>
            <a:lvl2pPr marL="288925" indent="-114300">
              <a:lnSpc>
                <a:spcPct val="95000"/>
              </a:lnSpc>
              <a:spcBef>
                <a:spcPts val="450"/>
              </a:spcBef>
              <a:buClr>
                <a:schemeClr val="tx2"/>
              </a:buClr>
              <a:buSzPct val="60000"/>
              <a:buFont typeface="Arial"/>
              <a:buChar char="•"/>
              <a:defRPr sz="1800" b="0" i="0">
                <a:solidFill>
                  <a:schemeClr val="bg1"/>
                </a:solidFill>
                <a:latin typeface="+mn-lt"/>
                <a:ea typeface="CiscoSansTT Thin" charset="0"/>
                <a:cs typeface="CiscoSansTT Thin" charset="0"/>
              </a:defRPr>
            </a:lvl2pPr>
            <a:lvl3pPr marL="403225" indent="-114300">
              <a:buClr>
                <a:schemeClr val="tx2"/>
              </a:buClr>
              <a:buSzPct val="60000"/>
              <a:buFont typeface="Arial"/>
              <a:buChar char="•"/>
              <a:defRPr sz="1600" b="0" i="0">
                <a:solidFill>
                  <a:schemeClr val="bg1"/>
                </a:solidFill>
                <a:latin typeface="+mn-lt"/>
                <a:ea typeface="CiscoSansTT Thin" charset="0"/>
                <a:cs typeface="CiscoSansTT Thin" charset="0"/>
              </a:defRPr>
            </a:lvl3pPr>
            <a:lvl4pPr marL="517525" indent="-114300">
              <a:buClr>
                <a:schemeClr val="tx2"/>
              </a:buClr>
              <a:buSzPct val="60000"/>
              <a:buFont typeface="Arial"/>
              <a:buChar char="•"/>
              <a:defRPr sz="1400" b="0" i="0">
                <a:solidFill>
                  <a:schemeClr val="bg1"/>
                </a:solidFill>
                <a:latin typeface="+mn-lt"/>
                <a:ea typeface="CiscoSansTT Thin" charset="0"/>
                <a:cs typeface="CiscoSansTT Thin" charset="0"/>
              </a:defRPr>
            </a:lvl4pPr>
            <a:lvl5pPr marL="631825" indent="-114300">
              <a:buClr>
                <a:schemeClr val="tx2"/>
              </a:buClr>
              <a:buSzPct val="60000"/>
              <a:buFont typeface="Arial"/>
              <a:buChar char="•"/>
              <a:defRPr sz="1200" b="0" i="0">
                <a:solidFill>
                  <a:schemeClr val="bg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200">
                <a:solidFill>
                  <a:schemeClr val="bg1"/>
                </a:solidFill>
              </a:defRPr>
            </a:lvl1pPr>
          </a:lstStyle>
          <a:p>
            <a:pPr lvl="0"/>
            <a:r>
              <a:rPr lang="en-GB" dirty="0"/>
              <a:t>Click to edit Master title style</a:t>
            </a:r>
          </a:p>
        </p:txBody>
      </p:sp>
      <p:sp>
        <p:nvSpPr>
          <p:cNvPr id="8" name="Rectangle 4"/>
          <p:cNvSpPr>
            <a:spLocks noChangeArrowheads="1"/>
          </p:cNvSpPr>
          <p:nvPr userDrawn="1"/>
        </p:nvSpPr>
        <p:spPr bwMode="ltGray">
          <a:xfrm>
            <a:off x="477678" y="4741653"/>
            <a:ext cx="4102413"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C97-739610-01 © 2017  Cisco and/or its affiliates. All rights reserved.   Cisco Confidential</a:t>
            </a:r>
          </a:p>
        </p:txBody>
      </p:sp>
    </p:spTree>
    <p:extLst>
      <p:ext uri="{BB962C8B-B14F-4D97-AF65-F5344CB8AC3E}">
        <p14:creationId xmlns:p14="http://schemas.microsoft.com/office/powerpoint/2010/main" val="3100519972"/>
      </p:ext>
    </p:extLst>
  </p:cSld>
  <p:clrMapOvr>
    <a:masterClrMapping/>
  </p:clrMapOvr>
  <p:extLst>
    <p:ext uri="{DCECCB84-F9BA-43D5-87BE-67443E8EF086}">
      <p15:sldGuideLst xmlns:p15="http://schemas.microsoft.com/office/powerpoint/2012/main">
        <p15:guide id="2" pos="288" userDrawn="1">
          <p15:clr>
            <a:srgbClr val="FBAE40"/>
          </p15:clr>
        </p15:guide>
        <p15:guide id="3" pos="2598"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Half_Page_Tex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3" name="Title Placeholder 5"/>
          <p:cNvSpPr>
            <a:spLocks noGrp="1"/>
          </p:cNvSpPr>
          <p:nvPr>
            <p:ph type="title"/>
          </p:nvPr>
        </p:nvSpPr>
        <p:spPr bwMode="auto">
          <a:xfrm>
            <a:off x="419100" y="1657350"/>
            <a:ext cx="3827463" cy="1828800"/>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31812"/>
            <a:ext cx="3551237" cy="4059237"/>
          </a:xfrm>
          <a:prstGeom prst="rect">
            <a:avLst/>
          </a:prstGeom>
        </p:spPr>
        <p:txBody>
          <a:bodyPr lIns="0" rIns="0" anchor="ctr" anchorCtr="0"/>
          <a:lstStyle>
            <a:lvl1pPr marL="169863" indent="-169863">
              <a:lnSpc>
                <a:spcPct val="100000"/>
              </a:lnSpc>
              <a:buClr>
                <a:schemeClr val="tx1"/>
              </a:buClr>
              <a:buSzPct val="60000"/>
              <a:buFont typeface="Arial" panose="020B0604020202020204" pitchFamily="34" charset="0"/>
              <a:buChar char="•"/>
              <a:tabLst>
                <a:tab pos="228600" algn="l"/>
              </a:tabLst>
              <a:defRPr sz="2400"/>
            </a:lvl1pPr>
            <a:lvl2pPr marL="346075" indent="-171450">
              <a:lnSpc>
                <a:spcPct val="100000"/>
              </a:lnSpc>
              <a:buClr>
                <a:schemeClr val="tx1"/>
              </a:buClr>
              <a:buSzPct val="60000"/>
              <a:buFont typeface="Arial" panose="020B0604020202020204" pitchFamily="34" charset="0"/>
              <a:buChar char="•"/>
              <a:defRPr sz="2400"/>
            </a:lvl2pPr>
            <a:lvl3pPr marL="457200" indent="-117475">
              <a:lnSpc>
                <a:spcPct val="100000"/>
              </a:lnSpc>
              <a:buClr>
                <a:schemeClr val="tx1"/>
              </a:buClr>
              <a:buSzPct val="60000"/>
              <a:buFont typeface="Arial" panose="020B0604020202020204" pitchFamily="34" charset="0"/>
              <a:buChar char="•"/>
              <a:defRPr sz="2000"/>
            </a:lvl3pPr>
            <a:lvl4pPr marL="574675" indent="-117475">
              <a:lnSpc>
                <a:spcPct val="100000"/>
              </a:lnSpc>
              <a:buClr>
                <a:schemeClr val="tx1"/>
              </a:buClr>
              <a:buSzPct val="60000"/>
              <a:buFont typeface="Arial" panose="020B0604020202020204" pitchFamily="34" charset="0"/>
              <a:buChar char="•"/>
              <a:tabLst/>
              <a:defRPr sz="1800"/>
            </a:lvl4pPr>
            <a:lvl5pPr marL="744538" indent="-112713">
              <a:lnSpc>
                <a:spcPct val="100000"/>
              </a:lnSpc>
              <a:buClr>
                <a:schemeClr val="tx1"/>
              </a:buClr>
              <a:buSzPct val="60000"/>
              <a:buFont typeface="Arial" panose="020B0604020202020204"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ChangeArrowheads="1"/>
          </p:cNvSpPr>
          <p:nvPr userDrawn="1"/>
        </p:nvSpPr>
        <p:spPr bwMode="ltGray">
          <a:xfrm>
            <a:off x="477678" y="4741653"/>
            <a:ext cx="4102413"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C97-739610-01 © 2017  Cisco and/or its affiliates. All rights reserved.   Cisco Confidential</a:t>
            </a:r>
          </a:p>
        </p:txBody>
      </p:sp>
    </p:spTree>
    <p:extLst>
      <p:ext uri="{BB962C8B-B14F-4D97-AF65-F5344CB8AC3E}">
        <p14:creationId xmlns:p14="http://schemas.microsoft.com/office/powerpoint/2010/main" val="4255683545"/>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userDrawn="1">
          <p15:clr>
            <a:srgbClr val="FBAE40"/>
          </p15:clr>
        </p15:guide>
        <p15:guide id="4" pos="2675">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Half_Page_Tex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3" name="Title Placeholder 5"/>
          <p:cNvSpPr>
            <a:spLocks noGrp="1"/>
          </p:cNvSpPr>
          <p:nvPr>
            <p:ph type="title"/>
          </p:nvPr>
        </p:nvSpPr>
        <p:spPr bwMode="auto">
          <a:xfrm>
            <a:off x="419100" y="1657350"/>
            <a:ext cx="3827463" cy="1828800"/>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2"/>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31812"/>
            <a:ext cx="3551237" cy="4059237"/>
          </a:xfrm>
          <a:prstGeom prst="rect">
            <a:avLst/>
          </a:prstGeom>
        </p:spPr>
        <p:txBody>
          <a:bodyPr lIns="0" rIns="0" anchor="ctr" anchorCtr="0"/>
          <a:lstStyle>
            <a:lvl1pPr marL="169863" indent="-169863">
              <a:lnSpc>
                <a:spcPct val="100000"/>
              </a:lnSpc>
              <a:buClr>
                <a:schemeClr val="tx1"/>
              </a:buClr>
              <a:buSzPct val="60000"/>
              <a:buFont typeface="Arial" panose="020B0604020202020204" pitchFamily="34" charset="0"/>
              <a:buChar char="•"/>
              <a:tabLst>
                <a:tab pos="228600" algn="l"/>
              </a:tabLst>
              <a:defRPr sz="2400"/>
            </a:lvl1pPr>
            <a:lvl2pPr marL="346075" indent="-171450">
              <a:lnSpc>
                <a:spcPct val="100000"/>
              </a:lnSpc>
              <a:buClr>
                <a:schemeClr val="tx1"/>
              </a:buClr>
              <a:buSzPct val="60000"/>
              <a:buFont typeface="Arial" panose="020B0604020202020204" pitchFamily="34" charset="0"/>
              <a:buChar char="•"/>
              <a:defRPr sz="2400"/>
            </a:lvl2pPr>
            <a:lvl3pPr marL="457200" indent="-117475">
              <a:lnSpc>
                <a:spcPct val="100000"/>
              </a:lnSpc>
              <a:buClr>
                <a:schemeClr val="tx1"/>
              </a:buClr>
              <a:buSzPct val="60000"/>
              <a:buFont typeface="Arial" panose="020B0604020202020204" pitchFamily="34" charset="0"/>
              <a:buChar char="•"/>
              <a:defRPr sz="2000"/>
            </a:lvl3pPr>
            <a:lvl4pPr marL="574675" indent="-117475">
              <a:lnSpc>
                <a:spcPct val="100000"/>
              </a:lnSpc>
              <a:buClr>
                <a:schemeClr val="tx1"/>
              </a:buClr>
              <a:buSzPct val="60000"/>
              <a:buFont typeface="Arial" panose="020B0604020202020204" pitchFamily="34" charset="0"/>
              <a:buChar char="•"/>
              <a:tabLst/>
              <a:defRPr sz="1800"/>
            </a:lvl4pPr>
            <a:lvl5pPr marL="744538" indent="-112713">
              <a:lnSpc>
                <a:spcPct val="100000"/>
              </a:lnSpc>
              <a:buClr>
                <a:schemeClr val="tx1"/>
              </a:buClr>
              <a:buSzPct val="60000"/>
              <a:buFont typeface="Arial" panose="020B0604020202020204"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ChangeArrowheads="1"/>
          </p:cNvSpPr>
          <p:nvPr userDrawn="1"/>
        </p:nvSpPr>
        <p:spPr bwMode="ltGray">
          <a:xfrm>
            <a:off x="477678" y="4741653"/>
            <a:ext cx="4102413"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2"/>
                </a:solidFill>
                <a:latin typeface="+mn-lt"/>
                <a:ea typeface="+mn-ea"/>
                <a:cs typeface="CiscoSans Thin"/>
              </a:rPr>
              <a:t>C97-739610-01 © 2017  Cisco and/or its affiliates. All rights reserved.   Cisco Confidential</a:t>
            </a:r>
          </a:p>
        </p:txBody>
      </p:sp>
    </p:spTree>
    <p:extLst>
      <p:ext uri="{BB962C8B-B14F-4D97-AF65-F5344CB8AC3E}">
        <p14:creationId xmlns:p14="http://schemas.microsoft.com/office/powerpoint/2010/main" val="2488277738"/>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userDrawn="1">
          <p15:clr>
            <a:srgbClr val="FBAE40"/>
          </p15:clr>
        </p15:guide>
        <p15:guide id="4" pos="2675">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Half_Page_Text_2 colum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latin typeface="+mj-lt"/>
            </a:endParaRPr>
          </a:p>
        </p:txBody>
      </p:sp>
      <p:sp>
        <p:nvSpPr>
          <p:cNvPr id="3" name="Title Placeholder 5"/>
          <p:cNvSpPr>
            <a:spLocks noGrp="1"/>
          </p:cNvSpPr>
          <p:nvPr>
            <p:ph type="title"/>
          </p:nvPr>
        </p:nvSpPr>
        <p:spPr bwMode="auto">
          <a:xfrm>
            <a:off x="437766" y="510540"/>
            <a:ext cx="3808797" cy="65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t"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10540"/>
            <a:ext cx="3551237" cy="4080510"/>
          </a:xfrm>
          <a:prstGeom prst="rect">
            <a:avLst/>
          </a:prstGeom>
        </p:spPr>
        <p:txBody>
          <a:bodyPr lIns="0" rIns="0"/>
          <a:lstStyle>
            <a:lvl1pPr marL="114300" indent="-114300">
              <a:lnSpc>
                <a:spcPct val="100000"/>
              </a:lnSpc>
              <a:buClr>
                <a:schemeClr val="tx1"/>
              </a:buClr>
              <a:buSzPct val="60000"/>
              <a:defRPr sz="2000"/>
            </a:lvl1pPr>
            <a:lvl2pPr marL="228600" indent="-114300">
              <a:lnSpc>
                <a:spcPct val="100000"/>
              </a:lnSpc>
              <a:buClr>
                <a:schemeClr val="tx1"/>
              </a:buClr>
              <a:buSzPct val="60000"/>
              <a:defRPr sz="2000"/>
            </a:lvl2pPr>
            <a:lvl3pPr marL="342900" indent="-114300">
              <a:lnSpc>
                <a:spcPct val="100000"/>
              </a:lnSpc>
              <a:buClr>
                <a:schemeClr val="tx1"/>
              </a:buClr>
              <a:buSzPct val="60000"/>
              <a:defRPr sz="1800"/>
            </a:lvl3pPr>
            <a:lvl4pPr marL="457200" indent="-123825">
              <a:lnSpc>
                <a:spcPct val="100000"/>
              </a:lnSpc>
              <a:buClr>
                <a:schemeClr val="tx1"/>
              </a:buClr>
              <a:buSzPct val="60000"/>
              <a:defRPr sz="1600"/>
            </a:lvl4pPr>
            <a:lvl5pPr marL="574675" indent="-117475">
              <a:lnSpc>
                <a:spcPct val="100000"/>
              </a:lnSpc>
              <a:buClr>
                <a:schemeClr val="tx1"/>
              </a:buClr>
              <a:buSzPct val="60000"/>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p:nvPr>
        </p:nvSpPr>
        <p:spPr>
          <a:xfrm>
            <a:off x="437766" y="1659842"/>
            <a:ext cx="3808797" cy="2931208"/>
          </a:xfrm>
          <a:prstGeom prst="rect">
            <a:avLst/>
          </a:prstGeom>
        </p:spPr>
        <p:txBody>
          <a:bodyPr/>
          <a:lstStyle>
            <a:lvl1pPr marL="114300" indent="-114300">
              <a:buClr>
                <a:schemeClr val="tx2"/>
              </a:buClr>
              <a:buSzPct val="60000"/>
              <a:defRPr lang="en-US" sz="2000" kern="1200" dirty="0" smtClean="0">
                <a:solidFill>
                  <a:schemeClr val="bg1"/>
                </a:solidFill>
                <a:latin typeface="+mn-lt"/>
                <a:ea typeface="ＭＳ Ｐゴシック" charset="0"/>
                <a:cs typeface="CiscoSans"/>
              </a:defRPr>
            </a:lvl1pPr>
            <a:lvl2pPr marL="228600" indent="-114300">
              <a:buClr>
                <a:schemeClr val="tx2"/>
              </a:buClr>
              <a:buSzPct val="60000"/>
              <a:defRPr sz="2000">
                <a:solidFill>
                  <a:schemeClr val="bg1"/>
                </a:solidFill>
              </a:defRPr>
            </a:lvl2pPr>
            <a:lvl3pPr marL="342900" indent="-114300">
              <a:buClr>
                <a:schemeClr val="tx2"/>
              </a:buClr>
              <a:buSzPct val="60000"/>
              <a:defRPr sz="1800">
                <a:solidFill>
                  <a:schemeClr val="bg1"/>
                </a:solidFill>
              </a:defRPr>
            </a:lvl3pPr>
            <a:lvl4pPr marL="457200" indent="-123825">
              <a:buClr>
                <a:schemeClr val="tx2"/>
              </a:buClr>
              <a:buSzPct val="60000"/>
              <a:defRPr sz="1600">
                <a:solidFill>
                  <a:schemeClr val="bg1"/>
                </a:solidFill>
              </a:defRPr>
            </a:lvl4pPr>
            <a:lvl5pPr marL="574675" indent="-117475">
              <a:buClr>
                <a:schemeClr val="tx2"/>
              </a:buClr>
              <a:buSzPct val="600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4"/>
          <p:cNvSpPr>
            <a:spLocks noChangeArrowheads="1"/>
          </p:cNvSpPr>
          <p:nvPr userDrawn="1"/>
        </p:nvSpPr>
        <p:spPr bwMode="ltGray">
          <a:xfrm>
            <a:off x="477678" y="4741653"/>
            <a:ext cx="4102414"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C97-739610-01 © 2017  Cisco and/or its affiliates. All rights reserved.   Cisco Confidential</a:t>
            </a:r>
          </a:p>
        </p:txBody>
      </p:sp>
    </p:spTree>
    <p:extLst>
      <p:ext uri="{BB962C8B-B14F-4D97-AF65-F5344CB8AC3E}">
        <p14:creationId xmlns:p14="http://schemas.microsoft.com/office/powerpoint/2010/main" val="2770551288"/>
      </p:ext>
    </p:extLst>
  </p:cSld>
  <p:clrMapOvr>
    <a:masterClrMapping/>
  </p:clrMapOvr>
  <p:extLst>
    <p:ext uri="{DCECCB84-F9BA-43D5-87BE-67443E8EF086}">
      <p15:sldGuideLst xmlns:p15="http://schemas.microsoft.com/office/powerpoint/2012/main">
        <p15:guide id="4" pos="2675">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Half_Page_Picture_Captio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3364846"/>
          </a:xfrm>
          <a:prstGeom prst="rect">
            <a:avLst/>
          </a:prstGeom>
        </p:spPr>
        <p:txBody>
          <a:bodyPr anchor="ctr" anchorCtr="0"/>
          <a:lstStyle>
            <a:lvl1pPr marL="0" indent="0" algn="ctr">
              <a:buNone/>
              <a:defRPr/>
            </a:lvl1pPr>
          </a:lstStyle>
          <a:p>
            <a:endParaRPr lang="en-US" dirty="0"/>
          </a:p>
        </p:txBody>
      </p:sp>
      <p:sp>
        <p:nvSpPr>
          <p:cNvPr id="9" name="Text Placeholder 8"/>
          <p:cNvSpPr>
            <a:spLocks noGrp="1"/>
          </p:cNvSpPr>
          <p:nvPr>
            <p:ph type="body" sz="quarter" idx="11"/>
          </p:nvPr>
        </p:nvSpPr>
        <p:spPr>
          <a:xfrm>
            <a:off x="5089525" y="4062350"/>
            <a:ext cx="3559175" cy="525145"/>
          </a:xfrm>
          <a:prstGeom prst="rect">
            <a:avLst/>
          </a:prstGeom>
        </p:spPr>
        <p:txBody>
          <a:bodyPr lIns="0" tIns="0" rIns="0" bIns="0"/>
          <a:lstStyle>
            <a:lvl1pPr marL="0" indent="0">
              <a:buNone/>
              <a:defRPr sz="1400"/>
            </a:lvl1pPr>
          </a:lstStyle>
          <a:p>
            <a:pPr lvl="0"/>
            <a:r>
              <a:rPr lang="en-US" dirty="0"/>
              <a:t>Click to edit Master text styles</a:t>
            </a:r>
          </a:p>
        </p:txBody>
      </p:sp>
      <p:sp>
        <p:nvSpPr>
          <p:cNvPr id="10" name="Rectangle 4"/>
          <p:cNvSpPr>
            <a:spLocks noChangeArrowheads="1"/>
          </p:cNvSpPr>
          <p:nvPr userDrawn="1"/>
        </p:nvSpPr>
        <p:spPr bwMode="ltGray">
          <a:xfrm>
            <a:off x="477678" y="4741653"/>
            <a:ext cx="4102413"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C97-739610-01 © 2017  Cisco and/or its affiliates. All rights reserved.   Cisco Confidential</a:t>
            </a:r>
          </a:p>
        </p:txBody>
      </p:sp>
    </p:spTree>
    <p:extLst>
      <p:ext uri="{BB962C8B-B14F-4D97-AF65-F5344CB8AC3E}">
        <p14:creationId xmlns:p14="http://schemas.microsoft.com/office/powerpoint/2010/main" val="3339482647"/>
      </p:ext>
    </p:extLst>
  </p:cSld>
  <p:clrMapOvr>
    <a:masterClrMapping/>
  </p:clrMapOvr>
  <p:extLst>
    <p:ext uri="{DCECCB84-F9BA-43D5-87BE-67443E8EF086}">
      <p15:sldGuideLst xmlns:p15="http://schemas.microsoft.com/office/powerpoint/2012/main">
        <p15:guide id="1" orient="horz" pos="1044" userDrawn="1">
          <p15:clr>
            <a:srgbClr val="FBAE40"/>
          </p15:clr>
        </p15:guide>
        <p15:guide id="2" pos="264" userDrawn="1">
          <p15:clr>
            <a:srgbClr val="FBAE40"/>
          </p15:clr>
        </p15:guide>
        <p15:guide id="3" orient="horz" pos="2193" userDrawn="1">
          <p15:clr>
            <a:srgbClr val="FBAE40"/>
          </p15:clr>
        </p15:guide>
        <p15:guide id="4" pos="2675" userDrawn="1">
          <p15:clr>
            <a:srgbClr val="FBAE40"/>
          </p15:clr>
        </p15:guide>
        <p15:guide id="7" pos="3206"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Half_Page_Pictur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2"/>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4059236"/>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9" y="4741653"/>
            <a:ext cx="4102413"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C97-739610-01 © 2017  Cisco and/or its affiliates. All rights reserved.   Cisco Confidential</a:t>
            </a:r>
          </a:p>
        </p:txBody>
      </p:sp>
    </p:spTree>
    <p:extLst>
      <p:ext uri="{BB962C8B-B14F-4D97-AF65-F5344CB8AC3E}">
        <p14:creationId xmlns:p14="http://schemas.microsoft.com/office/powerpoint/2010/main" val="1642764624"/>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gue_Whit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3916777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Half_Page_Headline Only">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8" name="Rectangle 4"/>
          <p:cNvSpPr>
            <a:spLocks noChangeArrowheads="1"/>
          </p:cNvSpPr>
          <p:nvPr userDrawn="1"/>
        </p:nvSpPr>
        <p:spPr bwMode="ltGray">
          <a:xfrm>
            <a:off x="477678" y="4741653"/>
            <a:ext cx="4102414"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C97-739610-01 © 2017  Cisco and/or its affiliates. All rights reserved.   Cisco Confidential</a:t>
            </a:r>
          </a:p>
        </p:txBody>
      </p:sp>
    </p:spTree>
    <p:extLst>
      <p:ext uri="{BB962C8B-B14F-4D97-AF65-F5344CB8AC3E}">
        <p14:creationId xmlns:p14="http://schemas.microsoft.com/office/powerpoint/2010/main" val="1884465524"/>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Half_Page_Picture_Full">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4580092" y="0"/>
            <a:ext cx="4563907" cy="5143500"/>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9" y="4741653"/>
            <a:ext cx="4111784"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C97-739610-01 © 2017  Cisco and/or its affiliates. All rights reserved.   Cisco Confidential</a:t>
            </a:r>
          </a:p>
        </p:txBody>
      </p:sp>
    </p:spTree>
    <p:extLst>
      <p:ext uri="{BB962C8B-B14F-4D97-AF65-F5344CB8AC3E}">
        <p14:creationId xmlns:p14="http://schemas.microsoft.com/office/powerpoint/2010/main" val="1538180873"/>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_Half_Page_Char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Chart Placeholder 5"/>
          <p:cNvSpPr>
            <a:spLocks noGrp="1"/>
          </p:cNvSpPr>
          <p:nvPr>
            <p:ph type="chart" sz="quarter" idx="10"/>
          </p:nvPr>
        </p:nvSpPr>
        <p:spPr>
          <a:xfrm>
            <a:off x="5089525" y="503238"/>
            <a:ext cx="3559175" cy="4087812"/>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8" y="4741653"/>
            <a:ext cx="4102414"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C97-739610-01 © 2017  Cisco and/or its affiliates. All rights reserved.   Cisco Confidential</a:t>
            </a:r>
          </a:p>
        </p:txBody>
      </p:sp>
    </p:spTree>
    <p:extLst>
      <p:ext uri="{BB962C8B-B14F-4D97-AF65-F5344CB8AC3E}">
        <p14:creationId xmlns:p14="http://schemas.microsoft.com/office/powerpoint/2010/main" val="1301836755"/>
      </p:ext>
    </p:extLst>
  </p:cSld>
  <p:clrMapOvr>
    <a:masterClrMapping/>
  </p:clrMapOvr>
  <p:extLst>
    <p:ext uri="{DCECCB84-F9BA-43D5-87BE-67443E8EF086}">
      <p15:sldGuideLst xmlns:p15="http://schemas.microsoft.com/office/powerpoint/2012/main">
        <p15:guide id="3" orient="horz" pos="2196" userDrawn="1">
          <p15:clr>
            <a:srgbClr val="FBAE40"/>
          </p15:clr>
        </p15:guide>
        <p15:guide id="4" pos="2675">
          <p15:clr>
            <a:srgbClr val="FBAE40"/>
          </p15:clr>
        </p15:guide>
        <p15:guide id="7" pos="3206">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9_Half_Page_Tabl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Table Placeholder 6"/>
          <p:cNvSpPr>
            <a:spLocks noGrp="1"/>
          </p:cNvSpPr>
          <p:nvPr>
            <p:ph type="tbl" sz="quarter" idx="10"/>
          </p:nvPr>
        </p:nvSpPr>
        <p:spPr>
          <a:xfrm>
            <a:off x="5089525" y="503238"/>
            <a:ext cx="3559175" cy="4087812"/>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8" y="4741653"/>
            <a:ext cx="4102414"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C97-739610-01 © 2017  Cisco and/or its affiliates. All rights reserved.   Cisco Confidential</a:t>
            </a:r>
          </a:p>
        </p:txBody>
      </p:sp>
    </p:spTree>
    <p:extLst>
      <p:ext uri="{BB962C8B-B14F-4D97-AF65-F5344CB8AC3E}">
        <p14:creationId xmlns:p14="http://schemas.microsoft.com/office/powerpoint/2010/main" val="1991378711"/>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6"/>
          <p:cNvSpPr>
            <a:spLocks noChangeAspect="1" noEditPoints="1"/>
          </p:cNvSpPr>
          <p:nvPr userDrawn="1"/>
        </p:nvSpPr>
        <p:spPr bwMode="auto">
          <a:xfrm>
            <a:off x="3762994" y="2129076"/>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Tree>
    <p:extLst>
      <p:ext uri="{BB962C8B-B14F-4D97-AF65-F5344CB8AC3E}">
        <p14:creationId xmlns:p14="http://schemas.microsoft.com/office/powerpoint/2010/main" val="9587595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cSld name="3_Title Slide-animated gradient">
    <p:bg>
      <p:bgPr>
        <a:gradFill>
          <a:gsLst>
            <a:gs pos="0">
              <a:srgbClr val="049FD9"/>
            </a:gs>
            <a:gs pos="100000">
              <a:srgbClr val="004BAF"/>
            </a:gs>
          </a:gsLst>
          <a:lin ang="5400000" scaled="0"/>
        </a:gradFill>
        <a:effectLst/>
      </p:bgPr>
    </p:bg>
    <p:spTree>
      <p:nvGrpSpPr>
        <p:cNvPr id="1" name=""/>
        <p:cNvGrpSpPr/>
        <p:nvPr/>
      </p:nvGrpSpPr>
      <p:grpSpPr>
        <a:xfrm>
          <a:off x="0" y="0"/>
          <a:ext cx="0" cy="0"/>
          <a:chOff x="0" y="0"/>
          <a:chExt cx="0" cy="0"/>
        </a:xfrm>
      </p:grpSpPr>
      <p:pic>
        <p:nvPicPr>
          <p:cNvPr id="7" name="Picture 5"/>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5450" y="323850"/>
            <a:ext cx="9413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9"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2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1121232358"/>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Title Only 4 Heavy Graphics">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356616" y="155576"/>
            <a:ext cx="8513064" cy="434974"/>
          </a:xfrm>
        </p:spPr>
        <p:txBody>
          <a:bodyPr/>
          <a:lstStyle>
            <a:lvl1pPr marL="6251" indent="-6251" algn="l" defTabSz="457200" rtl="0" eaLnBrk="0" fontAlgn="base" hangingPunct="0">
              <a:lnSpc>
                <a:spcPct val="90000"/>
              </a:lnSpc>
              <a:spcBef>
                <a:spcPct val="0"/>
              </a:spcBef>
              <a:spcAft>
                <a:spcPct val="0"/>
              </a:spcAft>
              <a:defRPr lang="en-US" sz="2800" b="0" kern="1200" baseline="0" dirty="0">
                <a:solidFill>
                  <a:schemeClr val="tx1"/>
                </a:solidFill>
                <a:latin typeface="+mj-lt"/>
                <a:ea typeface="+mj-ea"/>
                <a:cs typeface="+mj-cs"/>
                <a:sym typeface="Arial" pitchFamily="34" charset="0"/>
              </a:defRPr>
            </a:lvl1pPr>
          </a:lstStyle>
          <a:p>
            <a:r>
              <a:rPr lang="en-US" dirty="0"/>
              <a:t>Slide Title</a:t>
            </a:r>
          </a:p>
        </p:txBody>
      </p:sp>
    </p:spTree>
    <p:extLst>
      <p:ext uri="{BB962C8B-B14F-4D97-AF65-F5344CB8AC3E}">
        <p14:creationId xmlns:p14="http://schemas.microsoft.com/office/powerpoint/2010/main" val="2236740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bg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bg1"/>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1099897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tx2"/>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1619484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6" name="Text Placeholder 2"/>
          <p:cNvSpPr>
            <a:spLocks noGrp="1"/>
          </p:cNvSpPr>
          <p:nvPr>
            <p:ph type="body" sz="quarter" idx="11"/>
          </p:nvPr>
        </p:nvSpPr>
        <p:spPr bwMode="auto">
          <a:xfrm>
            <a:off x="500063" y="3895662"/>
            <a:ext cx="8139112" cy="556563"/>
          </a:xfrm>
          <a:prstGeom prst="rect">
            <a:avLst/>
          </a:prstGeom>
          <a:noFill/>
        </p:spPr>
        <p:txBody>
          <a:bodyPr wrap="square" lIns="182880" tIns="91440" rIns="182880" bIns="91440" numCol="1" anchor="ctr" anchorCtr="0" compatLnSpc="1">
            <a:prstTxWarp prst="textNoShape">
              <a:avLst/>
            </a:prstTxWarp>
            <a:spAutoFit/>
          </a:bodyPr>
          <a:lstStyle>
            <a:lvl1pPr marL="0" indent="0" algn="ctr">
              <a:lnSpc>
                <a:spcPts val="2900"/>
              </a:lnSpc>
              <a:spcBef>
                <a:spcPts val="0"/>
              </a:spcBef>
              <a:buNone/>
              <a:defRPr sz="2400" i="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2630564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9301163" cy="2843212"/>
          </a:xfrm>
          <a:prstGeom prst="rect">
            <a:avLst/>
          </a:prstGeom>
          <a:solidFill>
            <a:schemeClr val="bg2"/>
          </a:solidFill>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chemeClr val="tx2"/>
                </a:solidFill>
                <a:latin typeface="+mj-lt"/>
              </a:defRPr>
            </a:lvl1pPr>
          </a:lstStyle>
          <a:p>
            <a:pPr lvl="0"/>
            <a:r>
              <a:rPr lang="en-US" dirty="0"/>
              <a:t>Click to edit Master text styles</a:t>
            </a:r>
          </a:p>
        </p:txBody>
      </p:sp>
    </p:spTree>
    <p:extLst>
      <p:ext uri="{BB962C8B-B14F-4D97-AF65-F5344CB8AC3E}">
        <p14:creationId xmlns:p14="http://schemas.microsoft.com/office/powerpoint/2010/main" val="131557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2230052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0932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5" name="Rectangle 4"/>
          <p:cNvSpPr>
            <a:spLocks noChangeArrowheads="1"/>
          </p:cNvSpPr>
          <p:nvPr userDrawn="1"/>
        </p:nvSpPr>
        <p:spPr bwMode="ltGray">
          <a:xfrm>
            <a:off x="477679" y="4741653"/>
            <a:ext cx="4111784"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C97-739610-01 © 2017 Cisco and/or its affiliates. All rights reserved.  Cisco Confidential</a:t>
            </a:r>
          </a:p>
        </p:txBody>
      </p:sp>
      <p:sp>
        <p:nvSpPr>
          <p:cNvPr id="3" name="Picture Placeholder 2"/>
          <p:cNvSpPr>
            <a:spLocks noGrp="1"/>
          </p:cNvSpPr>
          <p:nvPr>
            <p:ph type="pic" sz="quarter" idx="10"/>
          </p:nvPr>
        </p:nvSpPr>
        <p:spPr>
          <a:xfrm>
            <a:off x="308012" y="240631"/>
            <a:ext cx="8480388" cy="4266646"/>
          </a:xfrm>
          <a:prstGeom prst="rect">
            <a:avLst/>
          </a:prstGeom>
          <a:solidFill>
            <a:schemeClr val="bg2"/>
          </a:solidFill>
        </p:spPr>
        <p:txBody>
          <a:bodyPr vert="horz" lIns="91424" tIns="45712" rIns="91424" bIns="45712"/>
          <a:lstStyle>
            <a:lvl1pPr marL="0" indent="0" algn="ctr">
              <a:buNone/>
              <a:defRPr sz="15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1714079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userDrawn="1"/>
        </p:nvSpPr>
        <p:spPr bwMode="ltGray">
          <a:xfrm>
            <a:off x="477679" y="4741653"/>
            <a:ext cx="4111784"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baseline="0" dirty="0">
                <a:solidFill>
                  <a:schemeClr val="bg2">
                    <a:lumMod val="65000"/>
                  </a:schemeClr>
                </a:solidFill>
                <a:latin typeface="+mn-lt"/>
                <a:ea typeface="+mn-ea"/>
                <a:cs typeface="CiscoSans Thin"/>
              </a:rPr>
              <a:t>C97-739610-01 © 2017 Cisco and/or its affiliates. All rights reserved.</a:t>
            </a:r>
          </a:p>
        </p:txBody>
      </p:sp>
    </p:spTree>
  </p:cSld>
  <p:clrMap bg1="lt1" tx1="dk1" bg2="lt2" tx2="dk2" accent1="accent1" accent2="accent2" accent3="accent3" accent4="accent4" accent5="accent5" accent6="accent6" hlink="hlink" folHlink="folHlink"/>
  <p:sldLayoutIdLst>
    <p:sldLayoutId id="2147483874" r:id="rId1"/>
    <p:sldLayoutId id="2147483876" r:id="rId2"/>
    <p:sldLayoutId id="2147484013" r:id="rId3"/>
    <p:sldLayoutId id="2147483982" r:id="rId4"/>
    <p:sldLayoutId id="2147484014" r:id="rId5"/>
    <p:sldLayoutId id="2147483978" r:id="rId6"/>
    <p:sldLayoutId id="2147483979" r:id="rId7"/>
    <p:sldLayoutId id="2147483980" r:id="rId8"/>
    <p:sldLayoutId id="2147483981" r:id="rId9"/>
    <p:sldLayoutId id="2147483879" r:id="rId10"/>
    <p:sldLayoutId id="2147483976" r:id="rId11"/>
    <p:sldLayoutId id="2147483885" r:id="rId12"/>
    <p:sldLayoutId id="2147484018" r:id="rId13"/>
    <p:sldLayoutId id="2147484019" r:id="rId14"/>
    <p:sldLayoutId id="2147484020" r:id="rId15"/>
    <p:sldLayoutId id="2147484021" r:id="rId16"/>
    <p:sldLayoutId id="2147484022" r:id="rId17"/>
    <p:sldLayoutId id="2147484023" r:id="rId18"/>
    <p:sldLayoutId id="2147484024" r:id="rId19"/>
    <p:sldLayoutId id="2147484011" r:id="rId20"/>
    <p:sldLayoutId id="2147483985" r:id="rId21"/>
    <p:sldLayoutId id="2147483986" r:id="rId22"/>
    <p:sldLayoutId id="2147484012" r:id="rId23"/>
    <p:sldLayoutId id="2147483969" r:id="rId24"/>
    <p:sldLayoutId id="2147483968" r:id="rId25"/>
    <p:sldLayoutId id="2147484017" r:id="rId26"/>
    <p:sldLayoutId id="2147483973" r:id="rId27"/>
    <p:sldLayoutId id="2147483967" r:id="rId28"/>
    <p:sldLayoutId id="2147483970" r:id="rId29"/>
    <p:sldLayoutId id="2147483987" r:id="rId30"/>
    <p:sldLayoutId id="2147483983" r:id="rId31"/>
    <p:sldLayoutId id="2147483971" r:id="rId32"/>
    <p:sldLayoutId id="2147483972" r:id="rId33"/>
    <p:sldLayoutId id="2147483897" r:id="rId34"/>
    <p:sldLayoutId id="2147484015" r:id="rId35"/>
    <p:sldLayoutId id="2147484016" r:id="rId36"/>
  </p:sldLayoutIdLst>
  <p:txStyles>
    <p:titleStyle>
      <a:lvl1pPr algn="l" defTabSz="684213" rtl="0" eaLnBrk="1" fontAlgn="base" hangingPunct="1">
        <a:lnSpc>
          <a:spcPct val="80000"/>
        </a:lnSpc>
        <a:spcBef>
          <a:spcPct val="0"/>
        </a:spcBef>
        <a:spcAft>
          <a:spcPct val="0"/>
        </a:spcAft>
        <a:defRPr lang="en-US" sz="2800" b="0" i="0"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92" userDrawn="1">
          <p15:clr>
            <a:srgbClr val="F26B43"/>
          </p15:clr>
        </p15:guide>
        <p15:guide id="2" pos="336" userDrawn="1">
          <p15:clr>
            <a:srgbClr val="F26B43"/>
          </p15:clr>
        </p15:guide>
        <p15:guide id="3" pos="5448" userDrawn="1">
          <p15:clr>
            <a:srgbClr val="F26B43"/>
          </p15:clr>
        </p15:guide>
        <p15:guide id="4" orient="horz" pos="757" userDrawn="1">
          <p15:clr>
            <a:srgbClr val="F26B43"/>
          </p15:clr>
        </p15:guide>
        <p15:guide id="5" orient="horz" pos="335" userDrawn="1">
          <p15:clr>
            <a:srgbClr val="F26B43"/>
          </p15:clr>
        </p15:guide>
        <p15:guide id="6" pos="2876" userDrawn="1">
          <p15:clr>
            <a:srgbClr val="F26B43"/>
          </p15:clr>
        </p15:guide>
        <p15:guide id="7" orient="horz" pos="1043"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oleObject" Target="../embeddings/oleObject3.bin"/></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jpeg"/><Relationship Id="rId18" Type="http://schemas.openxmlformats.org/officeDocument/2006/relationships/image" Target="../media/image57.jpeg"/><Relationship Id="rId3" Type="http://schemas.openxmlformats.org/officeDocument/2006/relationships/image" Target="../media/image42.emf"/><Relationship Id="rId21" Type="http://schemas.openxmlformats.org/officeDocument/2006/relationships/image" Target="../media/image60.jpe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jpeg"/><Relationship Id="rId25" Type="http://schemas.openxmlformats.org/officeDocument/2006/relationships/image" Target="../media/image64.png"/><Relationship Id="rId2" Type="http://schemas.openxmlformats.org/officeDocument/2006/relationships/notesSlide" Target="../notesSlides/notesSlide16.xml"/><Relationship Id="rId16" Type="http://schemas.openxmlformats.org/officeDocument/2006/relationships/image" Target="../media/image55.png"/><Relationship Id="rId20" Type="http://schemas.openxmlformats.org/officeDocument/2006/relationships/image" Target="../media/image59.png"/><Relationship Id="rId1" Type="http://schemas.openxmlformats.org/officeDocument/2006/relationships/slideLayout" Target="../slideLayouts/slideLayout12.xml"/><Relationship Id="rId6" Type="http://schemas.openxmlformats.org/officeDocument/2006/relationships/image" Target="../media/image45.png"/><Relationship Id="rId11" Type="http://schemas.openxmlformats.org/officeDocument/2006/relationships/image" Target="../media/image50.jpeg"/><Relationship Id="rId24" Type="http://schemas.openxmlformats.org/officeDocument/2006/relationships/image" Target="../media/image63.png"/><Relationship Id="rId5" Type="http://schemas.openxmlformats.org/officeDocument/2006/relationships/image" Target="../media/image44.png"/><Relationship Id="rId15" Type="http://schemas.openxmlformats.org/officeDocument/2006/relationships/image" Target="../media/image54.png"/><Relationship Id="rId23" Type="http://schemas.openxmlformats.org/officeDocument/2006/relationships/image" Target="../media/image62.png"/><Relationship Id="rId10" Type="http://schemas.openxmlformats.org/officeDocument/2006/relationships/image" Target="../media/image49.png"/><Relationship Id="rId19" Type="http://schemas.openxmlformats.org/officeDocument/2006/relationships/image" Target="../media/image58.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 Id="rId22" Type="http://schemas.openxmlformats.org/officeDocument/2006/relationships/image" Target="../media/image61.jpeg"/></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68.png"/><Relationship Id="rId4" Type="http://schemas.openxmlformats.org/officeDocument/2006/relationships/image" Target="../media/image67.jpeg"/></Relationships>
</file>

<file path=ppt/slides/_rels/slide2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72.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s/_rels/slide2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0.xml"/><Relationship Id="rId1" Type="http://schemas.openxmlformats.org/officeDocument/2006/relationships/slideLayout" Target="../slideLayouts/slideLayout14.xml"/><Relationship Id="rId5" Type="http://schemas.openxmlformats.org/officeDocument/2006/relationships/image" Target="../media/image79.png"/><Relationship Id="rId4" Type="http://schemas.openxmlformats.org/officeDocument/2006/relationships/image" Target="../media/image78.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oleObject" Target="../embeddings/oleObject4.bin"/></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image" Target="../media/image82.png"/><Relationship Id="rId5" Type="http://schemas.openxmlformats.org/officeDocument/2006/relationships/image" Target="../media/image81.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6.png"/><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85.png"/><Relationship Id="rId5" Type="http://schemas.openxmlformats.org/officeDocument/2006/relationships/image" Target="../media/image9.png"/><Relationship Id="rId4" Type="http://schemas.openxmlformats.org/officeDocument/2006/relationships/image" Target="../media/image8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hyperlink" Target="https://www.cisco.com/c/en/us/products/servers-unified-computing/industry_benchmarks.html" TargetMode="External"/><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hyperlink" Target="https://www.cisco.com/c/en/us/products/servers-unified-computing/industry_benchmarks.html" TargetMode="External"/><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chart" Target="../charts/chart2.xml"/></Relationships>
</file>

<file path=ppt/slides/_rels/slide30.xml.rels><?xml version="1.0" encoding="UTF-8" standalone="yes"?>
<Relationships xmlns="http://schemas.openxmlformats.org/package/2006/relationships"><Relationship Id="rId3" Type="http://schemas.openxmlformats.org/officeDocument/2006/relationships/image" Target="../media/image87.tiff"/><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8.xml"/><Relationship Id="rId1" Type="http://schemas.openxmlformats.org/officeDocument/2006/relationships/slideLayout" Target="../slideLayouts/slideLayout24.xml"/><Relationship Id="rId4" Type="http://schemas.openxmlformats.org/officeDocument/2006/relationships/chart" Target="../charts/chart5.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4.jpeg"/><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image" Target="../media/image3.emf"/><Relationship Id="rId5" Type="http://schemas.openxmlformats.org/officeDocument/2006/relationships/oleObject" Target="../embeddings/oleObject5.bin"/><Relationship Id="rId4"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1.xml"/><Relationship Id="rId1" Type="http://schemas.openxmlformats.org/officeDocument/2006/relationships/slideLayout" Target="../slideLayouts/slideLayout16.xml"/><Relationship Id="rId5" Type="http://schemas.openxmlformats.org/officeDocument/2006/relationships/image" Target="../media/image90.jpeg"/><Relationship Id="rId4" Type="http://schemas.openxmlformats.org/officeDocument/2006/relationships/image" Target="../media/image89.jpeg"/></Relationships>
</file>

<file path=ppt/slides/_rels/slide35.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33.xml"/><Relationship Id="rId1" Type="http://schemas.openxmlformats.org/officeDocument/2006/relationships/slideLayout" Target="../slideLayouts/slideLayout16.xml"/><Relationship Id="rId4" Type="http://schemas.openxmlformats.org/officeDocument/2006/relationships/image" Target="../media/image92.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6.png"/><Relationship Id="rId2" Type="http://schemas.openxmlformats.org/officeDocument/2006/relationships/notesSlide" Target="../notesSlides/notesSlide39.xml"/><Relationship Id="rId1" Type="http://schemas.openxmlformats.org/officeDocument/2006/relationships/slideLayout" Target="../slideLayouts/slideLayout15.xml"/><Relationship Id="rId6" Type="http://schemas.openxmlformats.org/officeDocument/2006/relationships/image" Target="../media/image85.png"/><Relationship Id="rId5" Type="http://schemas.openxmlformats.org/officeDocument/2006/relationships/image" Target="../media/image9.png"/><Relationship Id="rId4" Type="http://schemas.openxmlformats.org/officeDocument/2006/relationships/image" Target="../media/image8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94.emf"/><Relationship Id="rId1" Type="http://schemas.openxmlformats.org/officeDocument/2006/relationships/slideLayout" Target="../slideLayouts/slideLayout16.xml"/><Relationship Id="rId4" Type="http://schemas.openxmlformats.org/officeDocument/2006/relationships/image" Target="../media/image96.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0.xml"/><Relationship Id="rId1" Type="http://schemas.openxmlformats.org/officeDocument/2006/relationships/slideLayout" Target="../slideLayouts/slideLayout16.xml"/><Relationship Id="rId4" Type="http://schemas.openxmlformats.org/officeDocument/2006/relationships/image" Target="../media/image9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oleObject" Target="../embeddings/oleObject2.bin"/></Relationships>
</file>

<file path=ppt/slides/_rels/slide50.xml.rels><?xml version="1.0" encoding="UTF-8" standalone="yes"?>
<Relationships xmlns="http://schemas.openxmlformats.org/package/2006/relationships"><Relationship Id="rId3" Type="http://schemas.openxmlformats.org/officeDocument/2006/relationships/hyperlink" Target="http://www.cisco.com/en/US/solutions/collateral/ns340/ns517/ns224/ns944/Galliker_V3_Solution_Overview.pdf" TargetMode="External"/><Relationship Id="rId2" Type="http://schemas.openxmlformats.org/officeDocument/2006/relationships/notesSlide" Target="../notesSlides/notesSlide42.xml"/><Relationship Id="rId1" Type="http://schemas.openxmlformats.org/officeDocument/2006/relationships/slideLayout" Target="../slideLayouts/slideLayout16.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gif"/></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oleObject" Target="../embeddings/oleObject6.bin"/></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5.xml"/><Relationship Id="rId1" Type="http://schemas.openxmlformats.org/officeDocument/2006/relationships/slideLayout" Target="../slideLayouts/slideLayout17.xml"/><Relationship Id="rId5" Type="http://schemas.openxmlformats.org/officeDocument/2006/relationships/image" Target="../media/image104.emf"/><Relationship Id="rId4" Type="http://schemas.openxmlformats.org/officeDocument/2006/relationships/image" Target="../media/image103.emf"/></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7.xml"/><Relationship Id="rId1" Type="http://schemas.openxmlformats.org/officeDocument/2006/relationships/vmlDrawing" Target="../drawings/vmlDrawing6.v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oleObject" Target="../embeddings/oleObject7.bin"/></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jpeg"/><Relationship Id="rId7" Type="http://schemas.openxmlformats.org/officeDocument/2006/relationships/image" Target="../media/image109.png"/><Relationship Id="rId2" Type="http://schemas.openxmlformats.org/officeDocument/2006/relationships/notesSlide" Target="../notesSlides/notesSlide48.xml"/><Relationship Id="rId1" Type="http://schemas.openxmlformats.org/officeDocument/2006/relationships/slideLayout" Target="../slideLayouts/slideLayout18.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 Id="rId9" Type="http://schemas.openxmlformats.org/officeDocument/2006/relationships/image" Target="../media/image111.png"/></Relationships>
</file>

<file path=ppt/slides/_rels/slide5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9.xml"/><Relationship Id="rId1" Type="http://schemas.openxmlformats.org/officeDocument/2006/relationships/slideLayout" Target="../slideLayouts/slideLayout18.xml"/><Relationship Id="rId5" Type="http://schemas.openxmlformats.org/officeDocument/2006/relationships/image" Target="../media/image113.png"/><Relationship Id="rId4" Type="http://schemas.openxmlformats.org/officeDocument/2006/relationships/image" Target="../media/image10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8" Type="http://schemas.openxmlformats.org/officeDocument/2006/relationships/image" Target="../media/image119.jpeg"/><Relationship Id="rId13" Type="http://schemas.openxmlformats.org/officeDocument/2006/relationships/image" Target="../media/image124.jpeg"/><Relationship Id="rId3" Type="http://schemas.openxmlformats.org/officeDocument/2006/relationships/image" Target="../media/image114.png"/><Relationship Id="rId7" Type="http://schemas.openxmlformats.org/officeDocument/2006/relationships/image" Target="../media/image118.png"/><Relationship Id="rId12" Type="http://schemas.openxmlformats.org/officeDocument/2006/relationships/image" Target="../media/image123.png"/><Relationship Id="rId2" Type="http://schemas.openxmlformats.org/officeDocument/2006/relationships/notesSlide" Target="../notesSlides/notesSlide50.xml"/><Relationship Id="rId1" Type="http://schemas.openxmlformats.org/officeDocument/2006/relationships/slideLayout" Target="../slideLayouts/slideLayout18.xml"/><Relationship Id="rId6" Type="http://schemas.openxmlformats.org/officeDocument/2006/relationships/image" Target="../media/image117.png"/><Relationship Id="rId11" Type="http://schemas.openxmlformats.org/officeDocument/2006/relationships/image" Target="../media/image122.png"/><Relationship Id="rId5" Type="http://schemas.openxmlformats.org/officeDocument/2006/relationships/image" Target="../media/image116.png"/><Relationship Id="rId10" Type="http://schemas.openxmlformats.org/officeDocument/2006/relationships/image" Target="../media/image121.png"/><Relationship Id="rId4" Type="http://schemas.openxmlformats.org/officeDocument/2006/relationships/image" Target="../media/image115.png"/><Relationship Id="rId9" Type="http://schemas.openxmlformats.org/officeDocument/2006/relationships/image" Target="../media/image120.png"/></Relationships>
</file>

<file path=ppt/slides/_rels/slide6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1.xml"/><Relationship Id="rId1" Type="http://schemas.openxmlformats.org/officeDocument/2006/relationships/slideLayout" Target="../slideLayouts/slideLayout18.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62.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9.png"/><Relationship Id="rId7" Type="http://schemas.openxmlformats.org/officeDocument/2006/relationships/image" Target="../media/image126.png"/><Relationship Id="rId2" Type="http://schemas.openxmlformats.org/officeDocument/2006/relationships/notesSlide" Target="../notesSlides/notesSlide52.xml"/><Relationship Id="rId1" Type="http://schemas.openxmlformats.org/officeDocument/2006/relationships/slideLayout" Target="../slideLayouts/slideLayout18.xml"/><Relationship Id="rId6" Type="http://schemas.openxmlformats.org/officeDocument/2006/relationships/image" Target="../media/image125.png"/><Relationship Id="rId5" Type="http://schemas.openxmlformats.org/officeDocument/2006/relationships/image" Target="../media/image131.png"/><Relationship Id="rId4" Type="http://schemas.openxmlformats.org/officeDocument/2006/relationships/image" Target="../media/image130.png"/><Relationship Id="rId9" Type="http://schemas.openxmlformats.org/officeDocument/2006/relationships/image" Target="../media/image128.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8.xml"/><Relationship Id="rId1" Type="http://schemas.openxmlformats.org/officeDocument/2006/relationships/vmlDrawing" Target="../drawings/vmlDrawing7.v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oleObject" Target="../embeddings/oleObject8.bin"/></Relationships>
</file>

<file path=ppt/slides/_rels/slide64.xml.rels><?xml version="1.0" encoding="UTF-8" standalone="yes"?>
<Relationships xmlns="http://schemas.openxmlformats.org/package/2006/relationships"><Relationship Id="rId3" Type="http://schemas.openxmlformats.org/officeDocument/2006/relationships/hyperlink" Target="http://www.cisco.com/en/US/solutions/collateral/ns340/ns517/ns224/loughborough.pdf" TargetMode="External"/><Relationship Id="rId2" Type="http://schemas.openxmlformats.org/officeDocument/2006/relationships/notesSlide" Target="../notesSlides/notesSlide53.xml"/><Relationship Id="rId1" Type="http://schemas.openxmlformats.org/officeDocument/2006/relationships/slideLayout" Target="../slideLayouts/slideLayout19.xml"/><Relationship Id="rId5" Type="http://schemas.openxmlformats.org/officeDocument/2006/relationships/image" Target="../media/image133.png"/><Relationship Id="rId4" Type="http://schemas.openxmlformats.org/officeDocument/2006/relationships/image" Target="../media/image132.jpe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56.xml"/><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57.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p:cNvSpPr>
            <a:spLocks noGrp="1"/>
          </p:cNvSpPr>
          <p:nvPr>
            <p:ph type="body" sz="quarter" idx="12"/>
          </p:nvPr>
        </p:nvSpPr>
        <p:spPr/>
        <p:txBody>
          <a:bodyPr/>
          <a:lstStyle/>
          <a:p>
            <a:r>
              <a:rPr lang="en-US" dirty="0"/>
              <a:t>October 2017</a:t>
            </a:r>
          </a:p>
          <a:p>
            <a:endParaRPr lang="en-US" dirty="0"/>
          </a:p>
        </p:txBody>
      </p:sp>
      <p:sp>
        <p:nvSpPr>
          <p:cNvPr id="4" name="Title 3"/>
          <p:cNvSpPr>
            <a:spLocks noGrp="1"/>
          </p:cNvSpPr>
          <p:nvPr>
            <p:ph type="ctrTitle"/>
          </p:nvPr>
        </p:nvSpPr>
        <p:spPr/>
        <p:txBody>
          <a:bodyPr/>
          <a:lstStyle/>
          <a:p>
            <a:r>
              <a:rPr lang="en-US" dirty="0"/>
              <a:t>Cisco Unified Computing System (UCS) -Changing the Economics</a:t>
            </a:r>
            <a:br>
              <a:rPr lang="en-US" dirty="0"/>
            </a:br>
            <a:r>
              <a:rPr lang="en-US" dirty="0"/>
              <a:t>of the Datacenter</a:t>
            </a:r>
          </a:p>
        </p:txBody>
      </p:sp>
    </p:spTree>
    <p:extLst>
      <p:ext uri="{BB962C8B-B14F-4D97-AF65-F5344CB8AC3E}">
        <p14:creationId xmlns:p14="http://schemas.microsoft.com/office/powerpoint/2010/main" val="310883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Unified, embedded management</a:t>
            </a:r>
          </a:p>
        </p:txBody>
      </p:sp>
      <p:sp>
        <p:nvSpPr>
          <p:cNvPr id="38" name="Rectangle 37"/>
          <p:cNvSpPr/>
          <p:nvPr/>
        </p:nvSpPr>
        <p:spPr>
          <a:xfrm>
            <a:off x="1288652" y="1381110"/>
            <a:ext cx="2363612" cy="3262645"/>
          </a:xfrm>
          <a:prstGeom prst="rect">
            <a:avLst/>
          </a:prstGeom>
          <a:solidFill>
            <a:schemeClr val="bg2">
              <a:lumMod val="95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91282" tIns="45641" rIns="91282" bIns="45641" rtlCol="0" anchor="ctr"/>
          <a:lstStyle/>
          <a:p>
            <a:pPr algn="ctr" defTabSz="684708"/>
            <a:endParaRPr lang="en-US" sz="800" dirty="0">
              <a:solidFill>
                <a:srgbClr val="272848"/>
              </a:solidFill>
              <a:latin typeface="+mj-lt"/>
            </a:endParaRPr>
          </a:p>
        </p:txBody>
      </p:sp>
      <p:sp>
        <p:nvSpPr>
          <p:cNvPr id="39" name="Rectangle 38"/>
          <p:cNvSpPr/>
          <p:nvPr/>
        </p:nvSpPr>
        <p:spPr>
          <a:xfrm>
            <a:off x="1288652" y="1173328"/>
            <a:ext cx="2375044" cy="668947"/>
          </a:xfrm>
          <a:prstGeom prst="rect">
            <a:avLst/>
          </a:prstGeom>
          <a:solidFill>
            <a:schemeClr val="bg2"/>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68486" tIns="34243" rIns="68486" bIns="34243" rtlCol="0" anchor="ctr"/>
          <a:lstStyle/>
          <a:p>
            <a:pPr algn="ctr" defTabSz="684708"/>
            <a:endParaRPr lang="en-US" dirty="0">
              <a:solidFill>
                <a:srgbClr val="272848"/>
              </a:solidFill>
              <a:latin typeface="+mj-lt"/>
            </a:endParaRPr>
          </a:p>
        </p:txBody>
      </p:sp>
      <p:sp>
        <p:nvSpPr>
          <p:cNvPr id="40" name="TextBox 39"/>
          <p:cNvSpPr txBox="1"/>
          <p:nvPr/>
        </p:nvSpPr>
        <p:spPr>
          <a:xfrm>
            <a:off x="1288652" y="1352502"/>
            <a:ext cx="2294123" cy="355482"/>
          </a:xfrm>
          <a:prstGeom prst="rect">
            <a:avLst/>
          </a:prstGeom>
          <a:noFill/>
        </p:spPr>
        <p:txBody>
          <a:bodyPr wrap="square" rtlCol="0">
            <a:spAutoFit/>
          </a:bodyPr>
          <a:lstStyle/>
          <a:p>
            <a:pPr algn="ctr" defTabSz="684213" fontAlgn="b">
              <a:lnSpc>
                <a:spcPct val="95000"/>
              </a:lnSpc>
              <a:spcBef>
                <a:spcPts val="800"/>
              </a:spcBef>
              <a:buClr>
                <a:srgbClr val="676767"/>
              </a:buClr>
              <a:buSzPct val="80000"/>
            </a:pPr>
            <a:r>
              <a:rPr lang="en-US" sz="900" b="1" dirty="0">
                <a:latin typeface="+mj-lt"/>
                <a:cs typeface="CiscoSans ExtraLight"/>
              </a:rPr>
              <a:t>Subject matter experts </a:t>
            </a:r>
            <a:br>
              <a:rPr lang="en-US" sz="900" b="1" dirty="0">
                <a:latin typeface="+mj-lt"/>
                <a:cs typeface="CiscoSans ExtraLight"/>
              </a:rPr>
            </a:br>
            <a:r>
              <a:rPr lang="en-US" sz="900" b="1" dirty="0">
                <a:latin typeface="+mj-lt"/>
                <a:cs typeface="CiscoSans ExtraLight"/>
              </a:rPr>
              <a:t>define policies</a:t>
            </a:r>
          </a:p>
        </p:txBody>
      </p:sp>
      <p:sp>
        <p:nvSpPr>
          <p:cNvPr id="41" name="Rounded Rectangle 40"/>
          <p:cNvSpPr/>
          <p:nvPr/>
        </p:nvSpPr>
        <p:spPr>
          <a:xfrm>
            <a:off x="1344337" y="4120097"/>
            <a:ext cx="2255115" cy="143031"/>
          </a:xfrm>
          <a:prstGeom prst="roundRect">
            <a:avLst>
              <a:gd name="adj" fmla="val 0"/>
            </a:avLst>
          </a:prstGeom>
          <a:solidFill>
            <a:schemeClr val="bg2"/>
          </a:solidFill>
          <a:ln w="19050">
            <a:noFill/>
          </a:ln>
          <a:effectLst/>
        </p:spPr>
        <p:style>
          <a:lnRef idx="1">
            <a:schemeClr val="accent5"/>
          </a:lnRef>
          <a:fillRef idx="3">
            <a:schemeClr val="accent5"/>
          </a:fillRef>
          <a:effectRef idx="2">
            <a:schemeClr val="accent5"/>
          </a:effectRef>
          <a:fontRef idx="minor">
            <a:schemeClr val="lt1"/>
          </a:fontRef>
        </p:style>
        <p:txBody>
          <a:bodyPr lIns="73152" tIns="0" rIns="0" bIns="0" rtlCol="0" anchor="ctr" anchorCtr="0"/>
          <a:lstStyle/>
          <a:p>
            <a:pPr algn="ctr" defTabSz="456968"/>
            <a:r>
              <a:rPr lang="en-US" sz="800" dirty="0">
                <a:solidFill>
                  <a:schemeClr val="tx2"/>
                </a:solidFill>
                <a:latin typeface="+mj-lt"/>
              </a:rPr>
              <a:t>Application Profiles</a:t>
            </a:r>
          </a:p>
        </p:txBody>
      </p:sp>
      <p:sp>
        <p:nvSpPr>
          <p:cNvPr id="42" name="Rounded Rectangle 41"/>
          <p:cNvSpPr/>
          <p:nvPr/>
        </p:nvSpPr>
        <p:spPr>
          <a:xfrm>
            <a:off x="1344337" y="3906885"/>
            <a:ext cx="2255115" cy="143031"/>
          </a:xfrm>
          <a:prstGeom prst="roundRect">
            <a:avLst>
              <a:gd name="adj" fmla="val 0"/>
            </a:avLst>
          </a:prstGeom>
          <a:solidFill>
            <a:schemeClr val="bg2"/>
          </a:solidFill>
          <a:ln w="19050">
            <a:noFill/>
          </a:ln>
          <a:effectLst/>
        </p:spPr>
        <p:style>
          <a:lnRef idx="1">
            <a:schemeClr val="accent5"/>
          </a:lnRef>
          <a:fillRef idx="3">
            <a:schemeClr val="accent5"/>
          </a:fillRef>
          <a:effectRef idx="2">
            <a:schemeClr val="accent5"/>
          </a:effectRef>
          <a:fontRef idx="minor">
            <a:schemeClr val="lt1"/>
          </a:fontRef>
        </p:style>
        <p:txBody>
          <a:bodyPr lIns="73152" tIns="0" rIns="0" bIns="0" rtlCol="0" anchor="ctr" anchorCtr="0"/>
          <a:lstStyle/>
          <a:p>
            <a:pPr algn="ctr" defTabSz="456968"/>
            <a:r>
              <a:rPr lang="en-US" sz="800" dirty="0">
                <a:solidFill>
                  <a:schemeClr val="tx2"/>
                </a:solidFill>
                <a:latin typeface="+mj-lt"/>
              </a:rPr>
              <a:t>Virtualization Policy</a:t>
            </a:r>
          </a:p>
        </p:txBody>
      </p:sp>
      <p:sp>
        <p:nvSpPr>
          <p:cNvPr id="43" name="Rounded Rectangle 42"/>
          <p:cNvSpPr/>
          <p:nvPr/>
        </p:nvSpPr>
        <p:spPr>
          <a:xfrm>
            <a:off x="1344337" y="3693672"/>
            <a:ext cx="2255115" cy="143031"/>
          </a:xfrm>
          <a:prstGeom prst="roundRect">
            <a:avLst>
              <a:gd name="adj" fmla="val 0"/>
            </a:avLst>
          </a:prstGeom>
          <a:solidFill>
            <a:schemeClr val="bg2"/>
          </a:solidFill>
          <a:ln w="19050">
            <a:noFill/>
          </a:ln>
          <a:effectLst/>
        </p:spPr>
        <p:style>
          <a:lnRef idx="1">
            <a:schemeClr val="accent5"/>
          </a:lnRef>
          <a:fillRef idx="3">
            <a:schemeClr val="accent5"/>
          </a:fillRef>
          <a:effectRef idx="2">
            <a:schemeClr val="accent5"/>
          </a:effectRef>
          <a:fontRef idx="minor">
            <a:schemeClr val="lt1"/>
          </a:fontRef>
        </p:style>
        <p:txBody>
          <a:bodyPr lIns="73152" tIns="0" rIns="0" bIns="0" rtlCol="0" anchor="ctr" anchorCtr="0"/>
          <a:lstStyle/>
          <a:p>
            <a:pPr algn="ctr" defTabSz="456968"/>
            <a:r>
              <a:rPr lang="en-US" sz="800" dirty="0">
                <a:solidFill>
                  <a:schemeClr val="tx2"/>
                </a:solidFill>
                <a:latin typeface="+mj-lt"/>
              </a:rPr>
              <a:t>Network Policy</a:t>
            </a:r>
          </a:p>
        </p:txBody>
      </p:sp>
      <p:sp>
        <p:nvSpPr>
          <p:cNvPr id="52" name="Rounded Rectangle 51"/>
          <p:cNvSpPr/>
          <p:nvPr/>
        </p:nvSpPr>
        <p:spPr>
          <a:xfrm>
            <a:off x="1344337" y="3480459"/>
            <a:ext cx="2255115" cy="143031"/>
          </a:xfrm>
          <a:prstGeom prst="roundRect">
            <a:avLst>
              <a:gd name="adj" fmla="val 0"/>
            </a:avLst>
          </a:prstGeom>
          <a:solidFill>
            <a:schemeClr val="bg2"/>
          </a:solidFill>
          <a:ln w="19050">
            <a:noFill/>
          </a:ln>
          <a:effectLst/>
        </p:spPr>
        <p:style>
          <a:lnRef idx="1">
            <a:schemeClr val="accent5"/>
          </a:lnRef>
          <a:fillRef idx="3">
            <a:schemeClr val="accent5"/>
          </a:fillRef>
          <a:effectRef idx="2">
            <a:schemeClr val="accent5"/>
          </a:effectRef>
          <a:fontRef idx="minor">
            <a:schemeClr val="lt1"/>
          </a:fontRef>
        </p:style>
        <p:txBody>
          <a:bodyPr lIns="73152" tIns="0" rIns="0" bIns="0" rtlCol="0" anchor="ctr" anchorCtr="0"/>
          <a:lstStyle/>
          <a:p>
            <a:pPr algn="ctr" defTabSz="456968"/>
            <a:r>
              <a:rPr lang="en-US" sz="800" dirty="0">
                <a:solidFill>
                  <a:schemeClr val="tx2"/>
                </a:solidFill>
                <a:latin typeface="+mj-lt"/>
              </a:rPr>
              <a:t>Storage Policy</a:t>
            </a:r>
          </a:p>
        </p:txBody>
      </p:sp>
      <p:sp>
        <p:nvSpPr>
          <p:cNvPr id="53" name="Rounded Rectangle 52"/>
          <p:cNvSpPr/>
          <p:nvPr/>
        </p:nvSpPr>
        <p:spPr>
          <a:xfrm>
            <a:off x="1344337" y="3267246"/>
            <a:ext cx="2255115" cy="143031"/>
          </a:xfrm>
          <a:prstGeom prst="roundRect">
            <a:avLst>
              <a:gd name="adj" fmla="val 0"/>
            </a:avLst>
          </a:prstGeom>
          <a:solidFill>
            <a:schemeClr val="bg2"/>
          </a:solidFill>
          <a:ln w="19050">
            <a:noFill/>
          </a:ln>
          <a:effectLst/>
        </p:spPr>
        <p:style>
          <a:lnRef idx="1">
            <a:schemeClr val="accent5"/>
          </a:lnRef>
          <a:fillRef idx="3">
            <a:schemeClr val="accent5"/>
          </a:fillRef>
          <a:effectRef idx="2">
            <a:schemeClr val="accent5"/>
          </a:effectRef>
          <a:fontRef idx="minor">
            <a:schemeClr val="lt1"/>
          </a:fontRef>
        </p:style>
        <p:txBody>
          <a:bodyPr lIns="73152" tIns="0" rIns="0" bIns="0" rtlCol="0" anchor="ctr" anchorCtr="0"/>
          <a:lstStyle/>
          <a:p>
            <a:pPr algn="ctr" defTabSz="456968"/>
            <a:r>
              <a:rPr lang="en-US" sz="800" dirty="0">
                <a:solidFill>
                  <a:schemeClr val="tx2"/>
                </a:solidFill>
                <a:latin typeface="+mj-lt"/>
              </a:rPr>
              <a:t>Server Policy</a:t>
            </a:r>
          </a:p>
        </p:txBody>
      </p:sp>
      <p:sp>
        <p:nvSpPr>
          <p:cNvPr id="54" name="Oval 53"/>
          <p:cNvSpPr/>
          <p:nvPr/>
        </p:nvSpPr>
        <p:spPr>
          <a:xfrm>
            <a:off x="1545309" y="2084201"/>
            <a:ext cx="385673" cy="385673"/>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mj-lt"/>
            </a:endParaRPr>
          </a:p>
        </p:txBody>
      </p:sp>
      <p:sp>
        <p:nvSpPr>
          <p:cNvPr id="55" name="Freeform 20"/>
          <p:cNvSpPr>
            <a:spLocks noEditPoints="1"/>
          </p:cNvSpPr>
          <p:nvPr/>
        </p:nvSpPr>
        <p:spPr bwMode="auto">
          <a:xfrm>
            <a:off x="1642431" y="2171858"/>
            <a:ext cx="191428" cy="210358"/>
          </a:xfrm>
          <a:custGeom>
            <a:avLst/>
            <a:gdLst/>
            <a:ahLst/>
            <a:cxnLst>
              <a:cxn ang="0">
                <a:pos x="117" y="0"/>
              </a:cxn>
              <a:cxn ang="0">
                <a:pos x="117" y="74"/>
              </a:cxn>
              <a:cxn ang="0">
                <a:pos x="272" y="381"/>
              </a:cxn>
              <a:cxn ang="0">
                <a:pos x="207" y="406"/>
              </a:cxn>
              <a:cxn ang="0">
                <a:pos x="362" y="381"/>
              </a:cxn>
              <a:cxn ang="0">
                <a:pos x="324" y="238"/>
              </a:cxn>
              <a:cxn ang="0">
                <a:pos x="362" y="218"/>
              </a:cxn>
              <a:cxn ang="0">
                <a:pos x="166" y="194"/>
              </a:cxn>
              <a:cxn ang="0">
                <a:pos x="147" y="218"/>
              </a:cxn>
              <a:cxn ang="0">
                <a:pos x="272" y="218"/>
              </a:cxn>
              <a:cxn ang="0">
                <a:pos x="272" y="381"/>
              </a:cxn>
              <a:cxn ang="0">
                <a:pos x="0" y="297"/>
              </a:cxn>
              <a:cxn ang="0">
                <a:pos x="47" y="309"/>
              </a:cxn>
              <a:cxn ang="0">
                <a:pos x="53" y="342"/>
              </a:cxn>
              <a:cxn ang="0">
                <a:pos x="8" y="377"/>
              </a:cxn>
              <a:cxn ang="0">
                <a:pos x="12" y="387"/>
              </a:cxn>
              <a:cxn ang="0">
                <a:pos x="7" y="398"/>
              </a:cxn>
              <a:cxn ang="0">
                <a:pos x="24" y="398"/>
              </a:cxn>
              <a:cxn ang="0">
                <a:pos x="18" y="387"/>
              </a:cxn>
              <a:cxn ang="0">
                <a:pos x="53" y="386"/>
              </a:cxn>
              <a:cxn ang="0">
                <a:pos x="54" y="400"/>
              </a:cxn>
              <a:cxn ang="0">
                <a:pos x="57" y="408"/>
              </a:cxn>
              <a:cxn ang="0">
                <a:pos x="65" y="400"/>
              </a:cxn>
              <a:cxn ang="0">
                <a:pos x="68" y="386"/>
              </a:cxn>
              <a:cxn ang="0">
                <a:pos x="69" y="383"/>
              </a:cxn>
              <a:cxn ang="0">
                <a:pos x="103" y="390"/>
              </a:cxn>
              <a:cxn ang="0">
                <a:pos x="106" y="407"/>
              </a:cxn>
              <a:cxn ang="0">
                <a:pos x="109" y="390"/>
              </a:cxn>
              <a:cxn ang="0">
                <a:pos x="114" y="388"/>
              </a:cxn>
              <a:cxn ang="0">
                <a:pos x="69" y="365"/>
              </a:cxn>
              <a:cxn ang="0">
                <a:pos x="75" y="342"/>
              </a:cxn>
              <a:cxn ang="0">
                <a:pos x="117" y="309"/>
              </a:cxn>
              <a:cxn ang="0">
                <a:pos x="129" y="294"/>
              </a:cxn>
              <a:cxn ang="0">
                <a:pos x="153" y="285"/>
              </a:cxn>
              <a:cxn ang="0">
                <a:pos x="154" y="401"/>
              </a:cxn>
              <a:cxn ang="0">
                <a:pos x="205" y="265"/>
              </a:cxn>
              <a:cxn ang="0">
                <a:pos x="205" y="264"/>
              </a:cxn>
              <a:cxn ang="0">
                <a:pos x="205" y="264"/>
              </a:cxn>
              <a:cxn ang="0">
                <a:pos x="181" y="235"/>
              </a:cxn>
              <a:cxn ang="0">
                <a:pos x="119" y="194"/>
              </a:cxn>
              <a:cxn ang="0">
                <a:pos x="206" y="194"/>
              </a:cxn>
              <a:cxn ang="0">
                <a:pos x="311" y="188"/>
              </a:cxn>
              <a:cxn ang="0">
                <a:pos x="315" y="176"/>
              </a:cxn>
              <a:cxn ang="0">
                <a:pos x="367" y="68"/>
              </a:cxn>
              <a:cxn ang="0">
                <a:pos x="312" y="171"/>
              </a:cxn>
              <a:cxn ang="0">
                <a:pos x="307" y="174"/>
              </a:cxn>
              <a:cxn ang="0">
                <a:pos x="206" y="154"/>
              </a:cxn>
              <a:cxn ang="0">
                <a:pos x="132" y="132"/>
              </a:cxn>
              <a:cxn ang="0">
                <a:pos x="92" y="86"/>
              </a:cxn>
              <a:cxn ang="0">
                <a:pos x="38" y="168"/>
              </a:cxn>
              <a:cxn ang="0">
                <a:pos x="35" y="168"/>
              </a:cxn>
              <a:cxn ang="0">
                <a:pos x="23" y="133"/>
              </a:cxn>
              <a:cxn ang="0">
                <a:pos x="2" y="145"/>
              </a:cxn>
              <a:cxn ang="0">
                <a:pos x="2" y="230"/>
              </a:cxn>
              <a:cxn ang="0">
                <a:pos x="12" y="282"/>
              </a:cxn>
              <a:cxn ang="0">
                <a:pos x="0" y="294"/>
              </a:cxn>
              <a:cxn ang="0">
                <a:pos x="35" y="282"/>
              </a:cxn>
              <a:cxn ang="0">
                <a:pos x="24" y="272"/>
              </a:cxn>
            </a:cxnLst>
            <a:rect l="0" t="0" r="r" b="b"/>
            <a:pathLst>
              <a:path w="367" h="408">
                <a:moveTo>
                  <a:pt x="154" y="37"/>
                </a:moveTo>
                <a:cubicBezTo>
                  <a:pt x="154" y="16"/>
                  <a:pt x="137" y="0"/>
                  <a:pt x="117" y="0"/>
                </a:cubicBezTo>
                <a:cubicBezTo>
                  <a:pt x="97" y="0"/>
                  <a:pt x="80" y="16"/>
                  <a:pt x="80" y="37"/>
                </a:cubicBezTo>
                <a:cubicBezTo>
                  <a:pt x="80" y="57"/>
                  <a:pt x="97" y="74"/>
                  <a:pt x="117" y="74"/>
                </a:cubicBezTo>
                <a:cubicBezTo>
                  <a:pt x="137" y="74"/>
                  <a:pt x="154" y="57"/>
                  <a:pt x="154" y="37"/>
                </a:cubicBezTo>
                <a:close/>
                <a:moveTo>
                  <a:pt x="272" y="381"/>
                </a:moveTo>
                <a:cubicBezTo>
                  <a:pt x="207" y="381"/>
                  <a:pt x="207" y="381"/>
                  <a:pt x="207" y="381"/>
                </a:cubicBezTo>
                <a:cubicBezTo>
                  <a:pt x="207" y="406"/>
                  <a:pt x="207" y="406"/>
                  <a:pt x="207" y="406"/>
                </a:cubicBezTo>
                <a:cubicBezTo>
                  <a:pt x="362" y="406"/>
                  <a:pt x="362" y="406"/>
                  <a:pt x="362" y="406"/>
                </a:cubicBezTo>
                <a:cubicBezTo>
                  <a:pt x="362" y="381"/>
                  <a:pt x="362" y="381"/>
                  <a:pt x="362" y="381"/>
                </a:cubicBezTo>
                <a:cubicBezTo>
                  <a:pt x="324" y="381"/>
                  <a:pt x="324" y="381"/>
                  <a:pt x="324" y="381"/>
                </a:cubicBezTo>
                <a:cubicBezTo>
                  <a:pt x="324" y="238"/>
                  <a:pt x="324" y="238"/>
                  <a:pt x="324" y="238"/>
                </a:cubicBezTo>
                <a:cubicBezTo>
                  <a:pt x="324" y="218"/>
                  <a:pt x="324" y="218"/>
                  <a:pt x="324" y="218"/>
                </a:cubicBezTo>
                <a:cubicBezTo>
                  <a:pt x="362" y="218"/>
                  <a:pt x="362" y="218"/>
                  <a:pt x="362" y="218"/>
                </a:cubicBezTo>
                <a:cubicBezTo>
                  <a:pt x="362" y="194"/>
                  <a:pt x="362" y="194"/>
                  <a:pt x="362" y="194"/>
                </a:cubicBezTo>
                <a:cubicBezTo>
                  <a:pt x="166" y="194"/>
                  <a:pt x="166" y="194"/>
                  <a:pt x="166" y="194"/>
                </a:cubicBezTo>
                <a:cubicBezTo>
                  <a:pt x="147" y="194"/>
                  <a:pt x="147" y="194"/>
                  <a:pt x="147" y="194"/>
                </a:cubicBezTo>
                <a:cubicBezTo>
                  <a:pt x="147" y="218"/>
                  <a:pt x="147" y="218"/>
                  <a:pt x="147" y="218"/>
                </a:cubicBezTo>
                <a:cubicBezTo>
                  <a:pt x="221" y="218"/>
                  <a:pt x="221" y="218"/>
                  <a:pt x="221" y="218"/>
                </a:cubicBezTo>
                <a:cubicBezTo>
                  <a:pt x="272" y="218"/>
                  <a:pt x="272" y="218"/>
                  <a:pt x="272" y="218"/>
                </a:cubicBezTo>
                <a:cubicBezTo>
                  <a:pt x="272" y="233"/>
                  <a:pt x="272" y="233"/>
                  <a:pt x="272" y="233"/>
                </a:cubicBezTo>
                <a:lnTo>
                  <a:pt x="272" y="381"/>
                </a:lnTo>
                <a:close/>
                <a:moveTo>
                  <a:pt x="0" y="294"/>
                </a:moveTo>
                <a:cubicBezTo>
                  <a:pt x="0" y="297"/>
                  <a:pt x="0" y="297"/>
                  <a:pt x="0" y="297"/>
                </a:cubicBezTo>
                <a:cubicBezTo>
                  <a:pt x="0" y="303"/>
                  <a:pt x="6" y="309"/>
                  <a:pt x="12" y="309"/>
                </a:cubicBezTo>
                <a:cubicBezTo>
                  <a:pt x="47" y="309"/>
                  <a:pt x="47" y="309"/>
                  <a:pt x="47" y="309"/>
                </a:cubicBezTo>
                <a:cubicBezTo>
                  <a:pt x="47" y="342"/>
                  <a:pt x="47" y="342"/>
                  <a:pt x="47" y="342"/>
                </a:cubicBezTo>
                <a:cubicBezTo>
                  <a:pt x="53" y="342"/>
                  <a:pt x="53" y="342"/>
                  <a:pt x="53" y="342"/>
                </a:cubicBezTo>
                <a:cubicBezTo>
                  <a:pt x="53" y="365"/>
                  <a:pt x="53" y="365"/>
                  <a:pt x="53" y="365"/>
                </a:cubicBezTo>
                <a:cubicBezTo>
                  <a:pt x="8" y="377"/>
                  <a:pt x="8" y="377"/>
                  <a:pt x="8" y="377"/>
                </a:cubicBezTo>
                <a:cubicBezTo>
                  <a:pt x="8" y="388"/>
                  <a:pt x="8" y="388"/>
                  <a:pt x="8" y="388"/>
                </a:cubicBezTo>
                <a:cubicBezTo>
                  <a:pt x="12" y="387"/>
                  <a:pt x="12" y="387"/>
                  <a:pt x="12" y="387"/>
                </a:cubicBezTo>
                <a:cubicBezTo>
                  <a:pt x="12" y="390"/>
                  <a:pt x="12" y="390"/>
                  <a:pt x="12" y="390"/>
                </a:cubicBezTo>
                <a:cubicBezTo>
                  <a:pt x="9" y="391"/>
                  <a:pt x="7" y="394"/>
                  <a:pt x="7" y="398"/>
                </a:cubicBezTo>
                <a:cubicBezTo>
                  <a:pt x="7" y="403"/>
                  <a:pt x="11" y="407"/>
                  <a:pt x="15" y="407"/>
                </a:cubicBezTo>
                <a:cubicBezTo>
                  <a:pt x="20" y="407"/>
                  <a:pt x="24" y="403"/>
                  <a:pt x="24" y="398"/>
                </a:cubicBezTo>
                <a:cubicBezTo>
                  <a:pt x="24" y="394"/>
                  <a:pt x="22" y="391"/>
                  <a:pt x="18" y="390"/>
                </a:cubicBezTo>
                <a:cubicBezTo>
                  <a:pt x="18" y="387"/>
                  <a:pt x="18" y="387"/>
                  <a:pt x="18" y="387"/>
                </a:cubicBezTo>
                <a:cubicBezTo>
                  <a:pt x="53" y="383"/>
                  <a:pt x="53" y="383"/>
                  <a:pt x="53" y="383"/>
                </a:cubicBezTo>
                <a:cubicBezTo>
                  <a:pt x="53" y="386"/>
                  <a:pt x="53" y="386"/>
                  <a:pt x="53" y="386"/>
                </a:cubicBezTo>
                <a:cubicBezTo>
                  <a:pt x="54" y="386"/>
                  <a:pt x="54" y="386"/>
                  <a:pt x="54" y="386"/>
                </a:cubicBezTo>
                <a:cubicBezTo>
                  <a:pt x="54" y="400"/>
                  <a:pt x="54" y="400"/>
                  <a:pt x="54" y="400"/>
                </a:cubicBezTo>
                <a:cubicBezTo>
                  <a:pt x="57" y="400"/>
                  <a:pt x="57" y="400"/>
                  <a:pt x="57" y="400"/>
                </a:cubicBezTo>
                <a:cubicBezTo>
                  <a:pt x="57" y="408"/>
                  <a:pt x="57" y="408"/>
                  <a:pt x="57" y="408"/>
                </a:cubicBezTo>
                <a:cubicBezTo>
                  <a:pt x="65" y="408"/>
                  <a:pt x="65" y="408"/>
                  <a:pt x="65" y="408"/>
                </a:cubicBezTo>
                <a:cubicBezTo>
                  <a:pt x="65" y="400"/>
                  <a:pt x="65" y="400"/>
                  <a:pt x="65" y="400"/>
                </a:cubicBezTo>
                <a:cubicBezTo>
                  <a:pt x="68" y="400"/>
                  <a:pt x="68" y="400"/>
                  <a:pt x="68" y="400"/>
                </a:cubicBezTo>
                <a:cubicBezTo>
                  <a:pt x="68" y="386"/>
                  <a:pt x="68" y="386"/>
                  <a:pt x="68" y="386"/>
                </a:cubicBezTo>
                <a:cubicBezTo>
                  <a:pt x="69" y="386"/>
                  <a:pt x="69" y="386"/>
                  <a:pt x="69" y="386"/>
                </a:cubicBezTo>
                <a:cubicBezTo>
                  <a:pt x="69" y="383"/>
                  <a:pt x="69" y="383"/>
                  <a:pt x="69" y="383"/>
                </a:cubicBezTo>
                <a:cubicBezTo>
                  <a:pt x="103" y="387"/>
                  <a:pt x="103" y="387"/>
                  <a:pt x="103" y="387"/>
                </a:cubicBezTo>
                <a:cubicBezTo>
                  <a:pt x="103" y="390"/>
                  <a:pt x="103" y="390"/>
                  <a:pt x="103" y="390"/>
                </a:cubicBezTo>
                <a:cubicBezTo>
                  <a:pt x="100" y="391"/>
                  <a:pt x="97" y="394"/>
                  <a:pt x="97" y="398"/>
                </a:cubicBezTo>
                <a:cubicBezTo>
                  <a:pt x="97" y="403"/>
                  <a:pt x="101" y="407"/>
                  <a:pt x="106" y="407"/>
                </a:cubicBezTo>
                <a:cubicBezTo>
                  <a:pt x="111" y="407"/>
                  <a:pt x="115" y="403"/>
                  <a:pt x="115" y="398"/>
                </a:cubicBezTo>
                <a:cubicBezTo>
                  <a:pt x="115" y="394"/>
                  <a:pt x="112" y="391"/>
                  <a:pt x="109" y="390"/>
                </a:cubicBezTo>
                <a:cubicBezTo>
                  <a:pt x="109" y="387"/>
                  <a:pt x="109" y="387"/>
                  <a:pt x="109" y="387"/>
                </a:cubicBezTo>
                <a:cubicBezTo>
                  <a:pt x="114" y="388"/>
                  <a:pt x="114" y="388"/>
                  <a:pt x="114" y="388"/>
                </a:cubicBezTo>
                <a:cubicBezTo>
                  <a:pt x="114" y="377"/>
                  <a:pt x="114" y="377"/>
                  <a:pt x="114" y="377"/>
                </a:cubicBezTo>
                <a:cubicBezTo>
                  <a:pt x="69" y="365"/>
                  <a:pt x="69" y="365"/>
                  <a:pt x="69" y="365"/>
                </a:cubicBezTo>
                <a:cubicBezTo>
                  <a:pt x="69" y="342"/>
                  <a:pt x="69" y="342"/>
                  <a:pt x="69" y="342"/>
                </a:cubicBezTo>
                <a:cubicBezTo>
                  <a:pt x="75" y="342"/>
                  <a:pt x="75" y="342"/>
                  <a:pt x="75" y="342"/>
                </a:cubicBezTo>
                <a:cubicBezTo>
                  <a:pt x="75" y="309"/>
                  <a:pt x="75" y="309"/>
                  <a:pt x="75" y="309"/>
                </a:cubicBezTo>
                <a:cubicBezTo>
                  <a:pt x="117" y="309"/>
                  <a:pt x="117" y="309"/>
                  <a:pt x="117" y="309"/>
                </a:cubicBezTo>
                <a:cubicBezTo>
                  <a:pt x="124" y="309"/>
                  <a:pt x="129" y="303"/>
                  <a:pt x="129" y="297"/>
                </a:cubicBezTo>
                <a:cubicBezTo>
                  <a:pt x="129" y="294"/>
                  <a:pt x="129" y="294"/>
                  <a:pt x="129" y="294"/>
                </a:cubicBezTo>
                <a:cubicBezTo>
                  <a:pt x="129" y="290"/>
                  <a:pt x="127" y="287"/>
                  <a:pt x="124" y="285"/>
                </a:cubicBezTo>
                <a:cubicBezTo>
                  <a:pt x="153" y="285"/>
                  <a:pt x="153" y="285"/>
                  <a:pt x="153" y="285"/>
                </a:cubicBezTo>
                <a:cubicBezTo>
                  <a:pt x="135" y="374"/>
                  <a:pt x="135" y="374"/>
                  <a:pt x="135" y="374"/>
                </a:cubicBezTo>
                <a:cubicBezTo>
                  <a:pt x="133" y="386"/>
                  <a:pt x="141" y="398"/>
                  <a:pt x="154" y="401"/>
                </a:cubicBezTo>
                <a:cubicBezTo>
                  <a:pt x="167" y="403"/>
                  <a:pt x="179" y="395"/>
                  <a:pt x="181" y="384"/>
                </a:cubicBezTo>
                <a:cubicBezTo>
                  <a:pt x="205" y="265"/>
                  <a:pt x="205" y="265"/>
                  <a:pt x="205" y="265"/>
                </a:cubicBezTo>
                <a:cubicBezTo>
                  <a:pt x="205" y="265"/>
                  <a:pt x="205" y="265"/>
                  <a:pt x="205" y="264"/>
                </a:cubicBezTo>
                <a:cubicBezTo>
                  <a:pt x="205" y="264"/>
                  <a:pt x="205" y="264"/>
                  <a:pt x="205" y="264"/>
                </a:cubicBezTo>
                <a:cubicBezTo>
                  <a:pt x="205" y="264"/>
                  <a:pt x="205" y="264"/>
                  <a:pt x="205" y="264"/>
                </a:cubicBezTo>
                <a:cubicBezTo>
                  <a:pt x="205" y="264"/>
                  <a:pt x="205" y="264"/>
                  <a:pt x="205" y="264"/>
                </a:cubicBezTo>
                <a:cubicBezTo>
                  <a:pt x="205" y="262"/>
                  <a:pt x="205" y="260"/>
                  <a:pt x="205" y="258"/>
                </a:cubicBezTo>
                <a:cubicBezTo>
                  <a:pt x="204" y="245"/>
                  <a:pt x="194" y="235"/>
                  <a:pt x="181" y="235"/>
                </a:cubicBezTo>
                <a:cubicBezTo>
                  <a:pt x="110" y="235"/>
                  <a:pt x="110" y="235"/>
                  <a:pt x="110" y="235"/>
                </a:cubicBezTo>
                <a:cubicBezTo>
                  <a:pt x="119" y="194"/>
                  <a:pt x="119" y="194"/>
                  <a:pt x="119" y="194"/>
                </a:cubicBezTo>
                <a:cubicBezTo>
                  <a:pt x="166" y="194"/>
                  <a:pt x="166" y="194"/>
                  <a:pt x="166" y="194"/>
                </a:cubicBezTo>
                <a:cubicBezTo>
                  <a:pt x="206" y="194"/>
                  <a:pt x="206" y="194"/>
                  <a:pt x="206" y="194"/>
                </a:cubicBezTo>
                <a:cubicBezTo>
                  <a:pt x="213" y="194"/>
                  <a:pt x="217" y="190"/>
                  <a:pt x="219" y="188"/>
                </a:cubicBezTo>
                <a:cubicBezTo>
                  <a:pt x="311" y="188"/>
                  <a:pt x="311" y="188"/>
                  <a:pt x="311" y="188"/>
                </a:cubicBezTo>
                <a:cubicBezTo>
                  <a:pt x="311" y="178"/>
                  <a:pt x="311" y="178"/>
                  <a:pt x="311" y="178"/>
                </a:cubicBezTo>
                <a:cubicBezTo>
                  <a:pt x="313" y="178"/>
                  <a:pt x="314" y="177"/>
                  <a:pt x="315" y="176"/>
                </a:cubicBezTo>
                <a:cubicBezTo>
                  <a:pt x="325" y="180"/>
                  <a:pt x="325" y="180"/>
                  <a:pt x="325" y="180"/>
                </a:cubicBezTo>
                <a:cubicBezTo>
                  <a:pt x="367" y="68"/>
                  <a:pt x="367" y="68"/>
                  <a:pt x="367" y="68"/>
                </a:cubicBezTo>
                <a:cubicBezTo>
                  <a:pt x="353" y="63"/>
                  <a:pt x="353" y="63"/>
                  <a:pt x="353" y="63"/>
                </a:cubicBezTo>
                <a:cubicBezTo>
                  <a:pt x="312" y="171"/>
                  <a:pt x="312" y="171"/>
                  <a:pt x="312" y="171"/>
                </a:cubicBezTo>
                <a:cubicBezTo>
                  <a:pt x="312" y="171"/>
                  <a:pt x="311" y="170"/>
                  <a:pt x="311" y="170"/>
                </a:cubicBezTo>
                <a:cubicBezTo>
                  <a:pt x="309" y="170"/>
                  <a:pt x="307" y="172"/>
                  <a:pt x="307" y="174"/>
                </a:cubicBezTo>
                <a:cubicBezTo>
                  <a:pt x="307" y="174"/>
                  <a:pt x="225" y="174"/>
                  <a:pt x="225" y="174"/>
                </a:cubicBezTo>
                <a:cubicBezTo>
                  <a:pt x="225" y="163"/>
                  <a:pt x="217" y="154"/>
                  <a:pt x="206" y="154"/>
                </a:cubicBezTo>
                <a:cubicBezTo>
                  <a:pt x="127" y="154"/>
                  <a:pt x="127" y="154"/>
                  <a:pt x="127" y="154"/>
                </a:cubicBezTo>
                <a:cubicBezTo>
                  <a:pt x="132" y="132"/>
                  <a:pt x="132" y="132"/>
                  <a:pt x="132" y="132"/>
                </a:cubicBezTo>
                <a:cubicBezTo>
                  <a:pt x="136" y="112"/>
                  <a:pt x="124" y="93"/>
                  <a:pt x="104" y="89"/>
                </a:cubicBezTo>
                <a:cubicBezTo>
                  <a:pt x="92" y="86"/>
                  <a:pt x="92" y="86"/>
                  <a:pt x="92" y="86"/>
                </a:cubicBezTo>
                <a:cubicBezTo>
                  <a:pt x="73" y="82"/>
                  <a:pt x="53" y="95"/>
                  <a:pt x="49" y="114"/>
                </a:cubicBezTo>
                <a:cubicBezTo>
                  <a:pt x="38" y="168"/>
                  <a:pt x="38" y="168"/>
                  <a:pt x="38" y="168"/>
                </a:cubicBezTo>
                <a:cubicBezTo>
                  <a:pt x="35" y="183"/>
                  <a:pt x="35" y="183"/>
                  <a:pt x="35" y="183"/>
                </a:cubicBezTo>
                <a:cubicBezTo>
                  <a:pt x="35" y="168"/>
                  <a:pt x="35" y="168"/>
                  <a:pt x="35" y="168"/>
                </a:cubicBezTo>
                <a:cubicBezTo>
                  <a:pt x="35" y="145"/>
                  <a:pt x="35" y="145"/>
                  <a:pt x="35" y="145"/>
                </a:cubicBezTo>
                <a:cubicBezTo>
                  <a:pt x="35" y="138"/>
                  <a:pt x="29" y="133"/>
                  <a:pt x="23" y="133"/>
                </a:cubicBezTo>
                <a:cubicBezTo>
                  <a:pt x="14" y="133"/>
                  <a:pt x="14" y="133"/>
                  <a:pt x="14" y="133"/>
                </a:cubicBezTo>
                <a:cubicBezTo>
                  <a:pt x="7" y="133"/>
                  <a:pt x="2" y="138"/>
                  <a:pt x="2" y="145"/>
                </a:cubicBezTo>
                <a:cubicBezTo>
                  <a:pt x="2" y="170"/>
                  <a:pt x="2" y="170"/>
                  <a:pt x="2" y="170"/>
                </a:cubicBezTo>
                <a:cubicBezTo>
                  <a:pt x="2" y="230"/>
                  <a:pt x="2" y="230"/>
                  <a:pt x="2" y="230"/>
                </a:cubicBezTo>
                <a:cubicBezTo>
                  <a:pt x="2" y="237"/>
                  <a:pt x="6" y="242"/>
                  <a:pt x="12" y="242"/>
                </a:cubicBezTo>
                <a:cubicBezTo>
                  <a:pt x="12" y="282"/>
                  <a:pt x="12" y="282"/>
                  <a:pt x="12" y="282"/>
                </a:cubicBezTo>
                <a:cubicBezTo>
                  <a:pt x="12" y="282"/>
                  <a:pt x="12" y="282"/>
                  <a:pt x="12" y="282"/>
                </a:cubicBezTo>
                <a:cubicBezTo>
                  <a:pt x="6" y="282"/>
                  <a:pt x="0" y="288"/>
                  <a:pt x="0" y="294"/>
                </a:cubicBezTo>
                <a:close/>
                <a:moveTo>
                  <a:pt x="24" y="272"/>
                </a:moveTo>
                <a:cubicBezTo>
                  <a:pt x="27" y="276"/>
                  <a:pt x="30" y="280"/>
                  <a:pt x="35" y="282"/>
                </a:cubicBezTo>
                <a:cubicBezTo>
                  <a:pt x="24" y="282"/>
                  <a:pt x="24" y="282"/>
                  <a:pt x="24" y="282"/>
                </a:cubicBezTo>
                <a:lnTo>
                  <a:pt x="24" y="272"/>
                </a:lnTo>
                <a:close/>
              </a:path>
            </a:pathLst>
          </a:custGeom>
          <a:solidFill>
            <a:schemeClr val="bg1"/>
          </a:solidFill>
          <a:ln w="3175" cap="flat" cmpd="sng" algn="ctr">
            <a:noFill/>
            <a:prstDash val="solid"/>
          </a:ln>
          <a:effectLst/>
        </p:spPr>
        <p:txBody>
          <a:bodyPr anchor="ctr"/>
          <a:lstStyle/>
          <a:p>
            <a:pPr algn="ctr"/>
            <a:endParaRPr lang="en-US" baseline="-25000" dirty="0">
              <a:latin typeface="+mj-lt"/>
            </a:endParaRPr>
          </a:p>
        </p:txBody>
      </p:sp>
      <p:sp>
        <p:nvSpPr>
          <p:cNvPr id="56" name="TextBox 55"/>
          <p:cNvSpPr txBox="1"/>
          <p:nvPr/>
        </p:nvSpPr>
        <p:spPr>
          <a:xfrm>
            <a:off x="1437829" y="2447860"/>
            <a:ext cx="600631" cy="363701"/>
          </a:xfrm>
          <a:prstGeom prst="rect">
            <a:avLst/>
          </a:prstGeom>
          <a:noFill/>
        </p:spPr>
        <p:txBody>
          <a:bodyPr wrap="none" rtlCol="0" anchor="t" anchorCtr="0">
            <a:spAutoFit/>
          </a:bodyPr>
          <a:lstStyle/>
          <a:p>
            <a:pPr algn="ctr" defTabSz="456968"/>
            <a:r>
              <a:rPr lang="en-US" sz="1000" b="1" dirty="0">
                <a:solidFill>
                  <a:schemeClr val="tx2"/>
                </a:solidFill>
                <a:latin typeface="+mj-lt"/>
              </a:rPr>
              <a:t>Storage</a:t>
            </a:r>
            <a:br>
              <a:rPr lang="en-US" sz="1000" dirty="0">
                <a:solidFill>
                  <a:schemeClr val="tx2"/>
                </a:solidFill>
                <a:latin typeface="+mj-lt"/>
              </a:rPr>
            </a:br>
            <a:r>
              <a:rPr lang="en-US" sz="1000" dirty="0">
                <a:solidFill>
                  <a:schemeClr val="tx2"/>
                </a:solidFill>
                <a:latin typeface="+mj-lt"/>
              </a:rPr>
              <a:t>SME</a:t>
            </a:r>
          </a:p>
        </p:txBody>
      </p:sp>
      <p:cxnSp>
        <p:nvCxnSpPr>
          <p:cNvPr id="57" name="Straight Arrow Connector 56"/>
          <p:cNvCxnSpPr/>
          <p:nvPr/>
        </p:nvCxnSpPr>
        <p:spPr>
          <a:xfrm>
            <a:off x="1738145" y="2811561"/>
            <a:ext cx="0" cy="373378"/>
          </a:xfrm>
          <a:prstGeom prst="straightConnector1">
            <a:avLst/>
          </a:prstGeom>
          <a:ln w="19050" cap="rnd">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58" name="Oval 57"/>
          <p:cNvSpPr/>
          <p:nvPr/>
        </p:nvSpPr>
        <p:spPr>
          <a:xfrm>
            <a:off x="2279058" y="2084201"/>
            <a:ext cx="385673" cy="385673"/>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mj-lt"/>
            </a:endParaRPr>
          </a:p>
        </p:txBody>
      </p:sp>
      <p:sp>
        <p:nvSpPr>
          <p:cNvPr id="59" name="Freeform 20"/>
          <p:cNvSpPr>
            <a:spLocks noEditPoints="1"/>
          </p:cNvSpPr>
          <p:nvPr/>
        </p:nvSpPr>
        <p:spPr bwMode="auto">
          <a:xfrm>
            <a:off x="2376181" y="2171858"/>
            <a:ext cx="191428" cy="210358"/>
          </a:xfrm>
          <a:custGeom>
            <a:avLst/>
            <a:gdLst/>
            <a:ahLst/>
            <a:cxnLst>
              <a:cxn ang="0">
                <a:pos x="117" y="0"/>
              </a:cxn>
              <a:cxn ang="0">
                <a:pos x="117" y="74"/>
              </a:cxn>
              <a:cxn ang="0">
                <a:pos x="272" y="381"/>
              </a:cxn>
              <a:cxn ang="0">
                <a:pos x="207" y="406"/>
              </a:cxn>
              <a:cxn ang="0">
                <a:pos x="362" y="381"/>
              </a:cxn>
              <a:cxn ang="0">
                <a:pos x="324" y="238"/>
              </a:cxn>
              <a:cxn ang="0">
                <a:pos x="362" y="218"/>
              </a:cxn>
              <a:cxn ang="0">
                <a:pos x="166" y="194"/>
              </a:cxn>
              <a:cxn ang="0">
                <a:pos x="147" y="218"/>
              </a:cxn>
              <a:cxn ang="0">
                <a:pos x="272" y="218"/>
              </a:cxn>
              <a:cxn ang="0">
                <a:pos x="272" y="381"/>
              </a:cxn>
              <a:cxn ang="0">
                <a:pos x="0" y="297"/>
              </a:cxn>
              <a:cxn ang="0">
                <a:pos x="47" y="309"/>
              </a:cxn>
              <a:cxn ang="0">
                <a:pos x="53" y="342"/>
              </a:cxn>
              <a:cxn ang="0">
                <a:pos x="8" y="377"/>
              </a:cxn>
              <a:cxn ang="0">
                <a:pos x="12" y="387"/>
              </a:cxn>
              <a:cxn ang="0">
                <a:pos x="7" y="398"/>
              </a:cxn>
              <a:cxn ang="0">
                <a:pos x="24" y="398"/>
              </a:cxn>
              <a:cxn ang="0">
                <a:pos x="18" y="387"/>
              </a:cxn>
              <a:cxn ang="0">
                <a:pos x="53" y="386"/>
              </a:cxn>
              <a:cxn ang="0">
                <a:pos x="54" y="400"/>
              </a:cxn>
              <a:cxn ang="0">
                <a:pos x="57" y="408"/>
              </a:cxn>
              <a:cxn ang="0">
                <a:pos x="65" y="400"/>
              </a:cxn>
              <a:cxn ang="0">
                <a:pos x="68" y="386"/>
              </a:cxn>
              <a:cxn ang="0">
                <a:pos x="69" y="383"/>
              </a:cxn>
              <a:cxn ang="0">
                <a:pos x="103" y="390"/>
              </a:cxn>
              <a:cxn ang="0">
                <a:pos x="106" y="407"/>
              </a:cxn>
              <a:cxn ang="0">
                <a:pos x="109" y="390"/>
              </a:cxn>
              <a:cxn ang="0">
                <a:pos x="114" y="388"/>
              </a:cxn>
              <a:cxn ang="0">
                <a:pos x="69" y="365"/>
              </a:cxn>
              <a:cxn ang="0">
                <a:pos x="75" y="342"/>
              </a:cxn>
              <a:cxn ang="0">
                <a:pos x="117" y="309"/>
              </a:cxn>
              <a:cxn ang="0">
                <a:pos x="129" y="294"/>
              </a:cxn>
              <a:cxn ang="0">
                <a:pos x="153" y="285"/>
              </a:cxn>
              <a:cxn ang="0">
                <a:pos x="154" y="401"/>
              </a:cxn>
              <a:cxn ang="0">
                <a:pos x="205" y="265"/>
              </a:cxn>
              <a:cxn ang="0">
                <a:pos x="205" y="264"/>
              </a:cxn>
              <a:cxn ang="0">
                <a:pos x="205" y="264"/>
              </a:cxn>
              <a:cxn ang="0">
                <a:pos x="181" y="235"/>
              </a:cxn>
              <a:cxn ang="0">
                <a:pos x="119" y="194"/>
              </a:cxn>
              <a:cxn ang="0">
                <a:pos x="206" y="194"/>
              </a:cxn>
              <a:cxn ang="0">
                <a:pos x="311" y="188"/>
              </a:cxn>
              <a:cxn ang="0">
                <a:pos x="315" y="176"/>
              </a:cxn>
              <a:cxn ang="0">
                <a:pos x="367" y="68"/>
              </a:cxn>
              <a:cxn ang="0">
                <a:pos x="312" y="171"/>
              </a:cxn>
              <a:cxn ang="0">
                <a:pos x="307" y="174"/>
              </a:cxn>
              <a:cxn ang="0">
                <a:pos x="206" y="154"/>
              </a:cxn>
              <a:cxn ang="0">
                <a:pos x="132" y="132"/>
              </a:cxn>
              <a:cxn ang="0">
                <a:pos x="92" y="86"/>
              </a:cxn>
              <a:cxn ang="0">
                <a:pos x="38" y="168"/>
              </a:cxn>
              <a:cxn ang="0">
                <a:pos x="35" y="168"/>
              </a:cxn>
              <a:cxn ang="0">
                <a:pos x="23" y="133"/>
              </a:cxn>
              <a:cxn ang="0">
                <a:pos x="2" y="145"/>
              </a:cxn>
              <a:cxn ang="0">
                <a:pos x="2" y="230"/>
              </a:cxn>
              <a:cxn ang="0">
                <a:pos x="12" y="282"/>
              </a:cxn>
              <a:cxn ang="0">
                <a:pos x="0" y="294"/>
              </a:cxn>
              <a:cxn ang="0">
                <a:pos x="35" y="282"/>
              </a:cxn>
              <a:cxn ang="0">
                <a:pos x="24" y="272"/>
              </a:cxn>
            </a:cxnLst>
            <a:rect l="0" t="0" r="r" b="b"/>
            <a:pathLst>
              <a:path w="367" h="408">
                <a:moveTo>
                  <a:pt x="154" y="37"/>
                </a:moveTo>
                <a:cubicBezTo>
                  <a:pt x="154" y="16"/>
                  <a:pt x="137" y="0"/>
                  <a:pt x="117" y="0"/>
                </a:cubicBezTo>
                <a:cubicBezTo>
                  <a:pt x="97" y="0"/>
                  <a:pt x="80" y="16"/>
                  <a:pt x="80" y="37"/>
                </a:cubicBezTo>
                <a:cubicBezTo>
                  <a:pt x="80" y="57"/>
                  <a:pt x="97" y="74"/>
                  <a:pt x="117" y="74"/>
                </a:cubicBezTo>
                <a:cubicBezTo>
                  <a:pt x="137" y="74"/>
                  <a:pt x="154" y="57"/>
                  <a:pt x="154" y="37"/>
                </a:cubicBezTo>
                <a:close/>
                <a:moveTo>
                  <a:pt x="272" y="381"/>
                </a:moveTo>
                <a:cubicBezTo>
                  <a:pt x="207" y="381"/>
                  <a:pt x="207" y="381"/>
                  <a:pt x="207" y="381"/>
                </a:cubicBezTo>
                <a:cubicBezTo>
                  <a:pt x="207" y="406"/>
                  <a:pt x="207" y="406"/>
                  <a:pt x="207" y="406"/>
                </a:cubicBezTo>
                <a:cubicBezTo>
                  <a:pt x="362" y="406"/>
                  <a:pt x="362" y="406"/>
                  <a:pt x="362" y="406"/>
                </a:cubicBezTo>
                <a:cubicBezTo>
                  <a:pt x="362" y="381"/>
                  <a:pt x="362" y="381"/>
                  <a:pt x="362" y="381"/>
                </a:cubicBezTo>
                <a:cubicBezTo>
                  <a:pt x="324" y="381"/>
                  <a:pt x="324" y="381"/>
                  <a:pt x="324" y="381"/>
                </a:cubicBezTo>
                <a:cubicBezTo>
                  <a:pt x="324" y="238"/>
                  <a:pt x="324" y="238"/>
                  <a:pt x="324" y="238"/>
                </a:cubicBezTo>
                <a:cubicBezTo>
                  <a:pt x="324" y="218"/>
                  <a:pt x="324" y="218"/>
                  <a:pt x="324" y="218"/>
                </a:cubicBezTo>
                <a:cubicBezTo>
                  <a:pt x="362" y="218"/>
                  <a:pt x="362" y="218"/>
                  <a:pt x="362" y="218"/>
                </a:cubicBezTo>
                <a:cubicBezTo>
                  <a:pt x="362" y="194"/>
                  <a:pt x="362" y="194"/>
                  <a:pt x="362" y="194"/>
                </a:cubicBezTo>
                <a:cubicBezTo>
                  <a:pt x="166" y="194"/>
                  <a:pt x="166" y="194"/>
                  <a:pt x="166" y="194"/>
                </a:cubicBezTo>
                <a:cubicBezTo>
                  <a:pt x="147" y="194"/>
                  <a:pt x="147" y="194"/>
                  <a:pt x="147" y="194"/>
                </a:cubicBezTo>
                <a:cubicBezTo>
                  <a:pt x="147" y="218"/>
                  <a:pt x="147" y="218"/>
                  <a:pt x="147" y="218"/>
                </a:cubicBezTo>
                <a:cubicBezTo>
                  <a:pt x="221" y="218"/>
                  <a:pt x="221" y="218"/>
                  <a:pt x="221" y="218"/>
                </a:cubicBezTo>
                <a:cubicBezTo>
                  <a:pt x="272" y="218"/>
                  <a:pt x="272" y="218"/>
                  <a:pt x="272" y="218"/>
                </a:cubicBezTo>
                <a:cubicBezTo>
                  <a:pt x="272" y="233"/>
                  <a:pt x="272" y="233"/>
                  <a:pt x="272" y="233"/>
                </a:cubicBezTo>
                <a:lnTo>
                  <a:pt x="272" y="381"/>
                </a:lnTo>
                <a:close/>
                <a:moveTo>
                  <a:pt x="0" y="294"/>
                </a:moveTo>
                <a:cubicBezTo>
                  <a:pt x="0" y="297"/>
                  <a:pt x="0" y="297"/>
                  <a:pt x="0" y="297"/>
                </a:cubicBezTo>
                <a:cubicBezTo>
                  <a:pt x="0" y="303"/>
                  <a:pt x="6" y="309"/>
                  <a:pt x="12" y="309"/>
                </a:cubicBezTo>
                <a:cubicBezTo>
                  <a:pt x="47" y="309"/>
                  <a:pt x="47" y="309"/>
                  <a:pt x="47" y="309"/>
                </a:cubicBezTo>
                <a:cubicBezTo>
                  <a:pt x="47" y="342"/>
                  <a:pt x="47" y="342"/>
                  <a:pt x="47" y="342"/>
                </a:cubicBezTo>
                <a:cubicBezTo>
                  <a:pt x="53" y="342"/>
                  <a:pt x="53" y="342"/>
                  <a:pt x="53" y="342"/>
                </a:cubicBezTo>
                <a:cubicBezTo>
                  <a:pt x="53" y="365"/>
                  <a:pt x="53" y="365"/>
                  <a:pt x="53" y="365"/>
                </a:cubicBezTo>
                <a:cubicBezTo>
                  <a:pt x="8" y="377"/>
                  <a:pt x="8" y="377"/>
                  <a:pt x="8" y="377"/>
                </a:cubicBezTo>
                <a:cubicBezTo>
                  <a:pt x="8" y="388"/>
                  <a:pt x="8" y="388"/>
                  <a:pt x="8" y="388"/>
                </a:cubicBezTo>
                <a:cubicBezTo>
                  <a:pt x="12" y="387"/>
                  <a:pt x="12" y="387"/>
                  <a:pt x="12" y="387"/>
                </a:cubicBezTo>
                <a:cubicBezTo>
                  <a:pt x="12" y="390"/>
                  <a:pt x="12" y="390"/>
                  <a:pt x="12" y="390"/>
                </a:cubicBezTo>
                <a:cubicBezTo>
                  <a:pt x="9" y="391"/>
                  <a:pt x="7" y="394"/>
                  <a:pt x="7" y="398"/>
                </a:cubicBezTo>
                <a:cubicBezTo>
                  <a:pt x="7" y="403"/>
                  <a:pt x="11" y="407"/>
                  <a:pt x="15" y="407"/>
                </a:cubicBezTo>
                <a:cubicBezTo>
                  <a:pt x="20" y="407"/>
                  <a:pt x="24" y="403"/>
                  <a:pt x="24" y="398"/>
                </a:cubicBezTo>
                <a:cubicBezTo>
                  <a:pt x="24" y="394"/>
                  <a:pt x="22" y="391"/>
                  <a:pt x="18" y="390"/>
                </a:cubicBezTo>
                <a:cubicBezTo>
                  <a:pt x="18" y="387"/>
                  <a:pt x="18" y="387"/>
                  <a:pt x="18" y="387"/>
                </a:cubicBezTo>
                <a:cubicBezTo>
                  <a:pt x="53" y="383"/>
                  <a:pt x="53" y="383"/>
                  <a:pt x="53" y="383"/>
                </a:cubicBezTo>
                <a:cubicBezTo>
                  <a:pt x="53" y="386"/>
                  <a:pt x="53" y="386"/>
                  <a:pt x="53" y="386"/>
                </a:cubicBezTo>
                <a:cubicBezTo>
                  <a:pt x="54" y="386"/>
                  <a:pt x="54" y="386"/>
                  <a:pt x="54" y="386"/>
                </a:cubicBezTo>
                <a:cubicBezTo>
                  <a:pt x="54" y="400"/>
                  <a:pt x="54" y="400"/>
                  <a:pt x="54" y="400"/>
                </a:cubicBezTo>
                <a:cubicBezTo>
                  <a:pt x="57" y="400"/>
                  <a:pt x="57" y="400"/>
                  <a:pt x="57" y="400"/>
                </a:cubicBezTo>
                <a:cubicBezTo>
                  <a:pt x="57" y="408"/>
                  <a:pt x="57" y="408"/>
                  <a:pt x="57" y="408"/>
                </a:cubicBezTo>
                <a:cubicBezTo>
                  <a:pt x="65" y="408"/>
                  <a:pt x="65" y="408"/>
                  <a:pt x="65" y="408"/>
                </a:cubicBezTo>
                <a:cubicBezTo>
                  <a:pt x="65" y="400"/>
                  <a:pt x="65" y="400"/>
                  <a:pt x="65" y="400"/>
                </a:cubicBezTo>
                <a:cubicBezTo>
                  <a:pt x="68" y="400"/>
                  <a:pt x="68" y="400"/>
                  <a:pt x="68" y="400"/>
                </a:cubicBezTo>
                <a:cubicBezTo>
                  <a:pt x="68" y="386"/>
                  <a:pt x="68" y="386"/>
                  <a:pt x="68" y="386"/>
                </a:cubicBezTo>
                <a:cubicBezTo>
                  <a:pt x="69" y="386"/>
                  <a:pt x="69" y="386"/>
                  <a:pt x="69" y="386"/>
                </a:cubicBezTo>
                <a:cubicBezTo>
                  <a:pt x="69" y="383"/>
                  <a:pt x="69" y="383"/>
                  <a:pt x="69" y="383"/>
                </a:cubicBezTo>
                <a:cubicBezTo>
                  <a:pt x="103" y="387"/>
                  <a:pt x="103" y="387"/>
                  <a:pt x="103" y="387"/>
                </a:cubicBezTo>
                <a:cubicBezTo>
                  <a:pt x="103" y="390"/>
                  <a:pt x="103" y="390"/>
                  <a:pt x="103" y="390"/>
                </a:cubicBezTo>
                <a:cubicBezTo>
                  <a:pt x="100" y="391"/>
                  <a:pt x="97" y="394"/>
                  <a:pt x="97" y="398"/>
                </a:cubicBezTo>
                <a:cubicBezTo>
                  <a:pt x="97" y="403"/>
                  <a:pt x="101" y="407"/>
                  <a:pt x="106" y="407"/>
                </a:cubicBezTo>
                <a:cubicBezTo>
                  <a:pt x="111" y="407"/>
                  <a:pt x="115" y="403"/>
                  <a:pt x="115" y="398"/>
                </a:cubicBezTo>
                <a:cubicBezTo>
                  <a:pt x="115" y="394"/>
                  <a:pt x="112" y="391"/>
                  <a:pt x="109" y="390"/>
                </a:cubicBezTo>
                <a:cubicBezTo>
                  <a:pt x="109" y="387"/>
                  <a:pt x="109" y="387"/>
                  <a:pt x="109" y="387"/>
                </a:cubicBezTo>
                <a:cubicBezTo>
                  <a:pt x="114" y="388"/>
                  <a:pt x="114" y="388"/>
                  <a:pt x="114" y="388"/>
                </a:cubicBezTo>
                <a:cubicBezTo>
                  <a:pt x="114" y="377"/>
                  <a:pt x="114" y="377"/>
                  <a:pt x="114" y="377"/>
                </a:cubicBezTo>
                <a:cubicBezTo>
                  <a:pt x="69" y="365"/>
                  <a:pt x="69" y="365"/>
                  <a:pt x="69" y="365"/>
                </a:cubicBezTo>
                <a:cubicBezTo>
                  <a:pt x="69" y="342"/>
                  <a:pt x="69" y="342"/>
                  <a:pt x="69" y="342"/>
                </a:cubicBezTo>
                <a:cubicBezTo>
                  <a:pt x="75" y="342"/>
                  <a:pt x="75" y="342"/>
                  <a:pt x="75" y="342"/>
                </a:cubicBezTo>
                <a:cubicBezTo>
                  <a:pt x="75" y="309"/>
                  <a:pt x="75" y="309"/>
                  <a:pt x="75" y="309"/>
                </a:cubicBezTo>
                <a:cubicBezTo>
                  <a:pt x="117" y="309"/>
                  <a:pt x="117" y="309"/>
                  <a:pt x="117" y="309"/>
                </a:cubicBezTo>
                <a:cubicBezTo>
                  <a:pt x="124" y="309"/>
                  <a:pt x="129" y="303"/>
                  <a:pt x="129" y="297"/>
                </a:cubicBezTo>
                <a:cubicBezTo>
                  <a:pt x="129" y="294"/>
                  <a:pt x="129" y="294"/>
                  <a:pt x="129" y="294"/>
                </a:cubicBezTo>
                <a:cubicBezTo>
                  <a:pt x="129" y="290"/>
                  <a:pt x="127" y="287"/>
                  <a:pt x="124" y="285"/>
                </a:cubicBezTo>
                <a:cubicBezTo>
                  <a:pt x="153" y="285"/>
                  <a:pt x="153" y="285"/>
                  <a:pt x="153" y="285"/>
                </a:cubicBezTo>
                <a:cubicBezTo>
                  <a:pt x="135" y="374"/>
                  <a:pt x="135" y="374"/>
                  <a:pt x="135" y="374"/>
                </a:cubicBezTo>
                <a:cubicBezTo>
                  <a:pt x="133" y="386"/>
                  <a:pt x="141" y="398"/>
                  <a:pt x="154" y="401"/>
                </a:cubicBezTo>
                <a:cubicBezTo>
                  <a:pt x="167" y="403"/>
                  <a:pt x="179" y="395"/>
                  <a:pt x="181" y="384"/>
                </a:cubicBezTo>
                <a:cubicBezTo>
                  <a:pt x="205" y="265"/>
                  <a:pt x="205" y="265"/>
                  <a:pt x="205" y="265"/>
                </a:cubicBezTo>
                <a:cubicBezTo>
                  <a:pt x="205" y="265"/>
                  <a:pt x="205" y="265"/>
                  <a:pt x="205" y="264"/>
                </a:cubicBezTo>
                <a:cubicBezTo>
                  <a:pt x="205" y="264"/>
                  <a:pt x="205" y="264"/>
                  <a:pt x="205" y="264"/>
                </a:cubicBezTo>
                <a:cubicBezTo>
                  <a:pt x="205" y="264"/>
                  <a:pt x="205" y="264"/>
                  <a:pt x="205" y="264"/>
                </a:cubicBezTo>
                <a:cubicBezTo>
                  <a:pt x="205" y="264"/>
                  <a:pt x="205" y="264"/>
                  <a:pt x="205" y="264"/>
                </a:cubicBezTo>
                <a:cubicBezTo>
                  <a:pt x="205" y="262"/>
                  <a:pt x="205" y="260"/>
                  <a:pt x="205" y="258"/>
                </a:cubicBezTo>
                <a:cubicBezTo>
                  <a:pt x="204" y="245"/>
                  <a:pt x="194" y="235"/>
                  <a:pt x="181" y="235"/>
                </a:cubicBezTo>
                <a:cubicBezTo>
                  <a:pt x="110" y="235"/>
                  <a:pt x="110" y="235"/>
                  <a:pt x="110" y="235"/>
                </a:cubicBezTo>
                <a:cubicBezTo>
                  <a:pt x="119" y="194"/>
                  <a:pt x="119" y="194"/>
                  <a:pt x="119" y="194"/>
                </a:cubicBezTo>
                <a:cubicBezTo>
                  <a:pt x="166" y="194"/>
                  <a:pt x="166" y="194"/>
                  <a:pt x="166" y="194"/>
                </a:cubicBezTo>
                <a:cubicBezTo>
                  <a:pt x="206" y="194"/>
                  <a:pt x="206" y="194"/>
                  <a:pt x="206" y="194"/>
                </a:cubicBezTo>
                <a:cubicBezTo>
                  <a:pt x="213" y="194"/>
                  <a:pt x="217" y="190"/>
                  <a:pt x="219" y="188"/>
                </a:cubicBezTo>
                <a:cubicBezTo>
                  <a:pt x="311" y="188"/>
                  <a:pt x="311" y="188"/>
                  <a:pt x="311" y="188"/>
                </a:cubicBezTo>
                <a:cubicBezTo>
                  <a:pt x="311" y="178"/>
                  <a:pt x="311" y="178"/>
                  <a:pt x="311" y="178"/>
                </a:cubicBezTo>
                <a:cubicBezTo>
                  <a:pt x="313" y="178"/>
                  <a:pt x="314" y="177"/>
                  <a:pt x="315" y="176"/>
                </a:cubicBezTo>
                <a:cubicBezTo>
                  <a:pt x="325" y="180"/>
                  <a:pt x="325" y="180"/>
                  <a:pt x="325" y="180"/>
                </a:cubicBezTo>
                <a:cubicBezTo>
                  <a:pt x="367" y="68"/>
                  <a:pt x="367" y="68"/>
                  <a:pt x="367" y="68"/>
                </a:cubicBezTo>
                <a:cubicBezTo>
                  <a:pt x="353" y="63"/>
                  <a:pt x="353" y="63"/>
                  <a:pt x="353" y="63"/>
                </a:cubicBezTo>
                <a:cubicBezTo>
                  <a:pt x="312" y="171"/>
                  <a:pt x="312" y="171"/>
                  <a:pt x="312" y="171"/>
                </a:cubicBezTo>
                <a:cubicBezTo>
                  <a:pt x="312" y="171"/>
                  <a:pt x="311" y="170"/>
                  <a:pt x="311" y="170"/>
                </a:cubicBezTo>
                <a:cubicBezTo>
                  <a:pt x="309" y="170"/>
                  <a:pt x="307" y="172"/>
                  <a:pt x="307" y="174"/>
                </a:cubicBezTo>
                <a:cubicBezTo>
                  <a:pt x="307" y="174"/>
                  <a:pt x="225" y="174"/>
                  <a:pt x="225" y="174"/>
                </a:cubicBezTo>
                <a:cubicBezTo>
                  <a:pt x="225" y="163"/>
                  <a:pt x="217" y="154"/>
                  <a:pt x="206" y="154"/>
                </a:cubicBezTo>
                <a:cubicBezTo>
                  <a:pt x="127" y="154"/>
                  <a:pt x="127" y="154"/>
                  <a:pt x="127" y="154"/>
                </a:cubicBezTo>
                <a:cubicBezTo>
                  <a:pt x="132" y="132"/>
                  <a:pt x="132" y="132"/>
                  <a:pt x="132" y="132"/>
                </a:cubicBezTo>
                <a:cubicBezTo>
                  <a:pt x="136" y="112"/>
                  <a:pt x="124" y="93"/>
                  <a:pt x="104" y="89"/>
                </a:cubicBezTo>
                <a:cubicBezTo>
                  <a:pt x="92" y="86"/>
                  <a:pt x="92" y="86"/>
                  <a:pt x="92" y="86"/>
                </a:cubicBezTo>
                <a:cubicBezTo>
                  <a:pt x="73" y="82"/>
                  <a:pt x="53" y="95"/>
                  <a:pt x="49" y="114"/>
                </a:cubicBezTo>
                <a:cubicBezTo>
                  <a:pt x="38" y="168"/>
                  <a:pt x="38" y="168"/>
                  <a:pt x="38" y="168"/>
                </a:cubicBezTo>
                <a:cubicBezTo>
                  <a:pt x="35" y="183"/>
                  <a:pt x="35" y="183"/>
                  <a:pt x="35" y="183"/>
                </a:cubicBezTo>
                <a:cubicBezTo>
                  <a:pt x="35" y="168"/>
                  <a:pt x="35" y="168"/>
                  <a:pt x="35" y="168"/>
                </a:cubicBezTo>
                <a:cubicBezTo>
                  <a:pt x="35" y="145"/>
                  <a:pt x="35" y="145"/>
                  <a:pt x="35" y="145"/>
                </a:cubicBezTo>
                <a:cubicBezTo>
                  <a:pt x="35" y="138"/>
                  <a:pt x="29" y="133"/>
                  <a:pt x="23" y="133"/>
                </a:cubicBezTo>
                <a:cubicBezTo>
                  <a:pt x="14" y="133"/>
                  <a:pt x="14" y="133"/>
                  <a:pt x="14" y="133"/>
                </a:cubicBezTo>
                <a:cubicBezTo>
                  <a:pt x="7" y="133"/>
                  <a:pt x="2" y="138"/>
                  <a:pt x="2" y="145"/>
                </a:cubicBezTo>
                <a:cubicBezTo>
                  <a:pt x="2" y="170"/>
                  <a:pt x="2" y="170"/>
                  <a:pt x="2" y="170"/>
                </a:cubicBezTo>
                <a:cubicBezTo>
                  <a:pt x="2" y="230"/>
                  <a:pt x="2" y="230"/>
                  <a:pt x="2" y="230"/>
                </a:cubicBezTo>
                <a:cubicBezTo>
                  <a:pt x="2" y="237"/>
                  <a:pt x="6" y="242"/>
                  <a:pt x="12" y="242"/>
                </a:cubicBezTo>
                <a:cubicBezTo>
                  <a:pt x="12" y="282"/>
                  <a:pt x="12" y="282"/>
                  <a:pt x="12" y="282"/>
                </a:cubicBezTo>
                <a:cubicBezTo>
                  <a:pt x="12" y="282"/>
                  <a:pt x="12" y="282"/>
                  <a:pt x="12" y="282"/>
                </a:cubicBezTo>
                <a:cubicBezTo>
                  <a:pt x="6" y="282"/>
                  <a:pt x="0" y="288"/>
                  <a:pt x="0" y="294"/>
                </a:cubicBezTo>
                <a:close/>
                <a:moveTo>
                  <a:pt x="24" y="272"/>
                </a:moveTo>
                <a:cubicBezTo>
                  <a:pt x="27" y="276"/>
                  <a:pt x="30" y="280"/>
                  <a:pt x="35" y="282"/>
                </a:cubicBezTo>
                <a:cubicBezTo>
                  <a:pt x="24" y="282"/>
                  <a:pt x="24" y="282"/>
                  <a:pt x="24" y="282"/>
                </a:cubicBezTo>
                <a:lnTo>
                  <a:pt x="24" y="272"/>
                </a:lnTo>
                <a:close/>
              </a:path>
            </a:pathLst>
          </a:custGeom>
          <a:solidFill>
            <a:schemeClr val="bg1"/>
          </a:solidFill>
          <a:ln w="3175" cap="flat" cmpd="sng" algn="ctr">
            <a:noFill/>
            <a:prstDash val="solid"/>
          </a:ln>
          <a:effectLst/>
        </p:spPr>
        <p:txBody>
          <a:bodyPr anchor="ctr"/>
          <a:lstStyle/>
          <a:p>
            <a:pPr algn="ctr"/>
            <a:endParaRPr lang="en-US" baseline="-25000" dirty="0">
              <a:latin typeface="+mj-lt"/>
            </a:endParaRPr>
          </a:p>
        </p:txBody>
      </p:sp>
      <p:sp>
        <p:nvSpPr>
          <p:cNvPr id="60" name="TextBox 59"/>
          <p:cNvSpPr txBox="1"/>
          <p:nvPr/>
        </p:nvSpPr>
        <p:spPr>
          <a:xfrm>
            <a:off x="2208007" y="2447860"/>
            <a:ext cx="527774" cy="363701"/>
          </a:xfrm>
          <a:prstGeom prst="rect">
            <a:avLst/>
          </a:prstGeom>
          <a:noFill/>
        </p:spPr>
        <p:txBody>
          <a:bodyPr wrap="none" rtlCol="0" anchor="t" anchorCtr="0">
            <a:spAutoFit/>
          </a:bodyPr>
          <a:lstStyle/>
          <a:p>
            <a:pPr algn="ctr" defTabSz="456968"/>
            <a:r>
              <a:rPr lang="en-US" sz="1000" b="1" dirty="0">
                <a:solidFill>
                  <a:schemeClr val="tx2"/>
                </a:solidFill>
                <a:latin typeface="+mj-lt"/>
              </a:rPr>
              <a:t>Server</a:t>
            </a:r>
            <a:br>
              <a:rPr lang="en-US" sz="1000" dirty="0">
                <a:solidFill>
                  <a:schemeClr val="tx2"/>
                </a:solidFill>
                <a:latin typeface="+mj-lt"/>
              </a:rPr>
            </a:br>
            <a:r>
              <a:rPr lang="en-US" sz="1000" dirty="0">
                <a:solidFill>
                  <a:schemeClr val="tx2"/>
                </a:solidFill>
                <a:latin typeface="+mj-lt"/>
              </a:rPr>
              <a:t>SME</a:t>
            </a:r>
          </a:p>
        </p:txBody>
      </p:sp>
      <p:cxnSp>
        <p:nvCxnSpPr>
          <p:cNvPr id="61" name="Straight Arrow Connector 60"/>
          <p:cNvCxnSpPr/>
          <p:nvPr/>
        </p:nvCxnSpPr>
        <p:spPr>
          <a:xfrm>
            <a:off x="2471894" y="2811561"/>
            <a:ext cx="0" cy="373378"/>
          </a:xfrm>
          <a:prstGeom prst="straightConnector1">
            <a:avLst/>
          </a:prstGeom>
          <a:ln w="19050" cap="rnd">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62" name="Oval 61"/>
          <p:cNvSpPr/>
          <p:nvPr/>
        </p:nvSpPr>
        <p:spPr>
          <a:xfrm>
            <a:off x="3060905" y="2084201"/>
            <a:ext cx="385673" cy="385673"/>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mj-lt"/>
            </a:endParaRPr>
          </a:p>
        </p:txBody>
      </p:sp>
      <p:sp>
        <p:nvSpPr>
          <p:cNvPr id="63" name="Freeform 20"/>
          <p:cNvSpPr>
            <a:spLocks noEditPoints="1"/>
          </p:cNvSpPr>
          <p:nvPr/>
        </p:nvSpPr>
        <p:spPr bwMode="auto">
          <a:xfrm>
            <a:off x="3158028" y="2171858"/>
            <a:ext cx="191428" cy="210358"/>
          </a:xfrm>
          <a:custGeom>
            <a:avLst/>
            <a:gdLst/>
            <a:ahLst/>
            <a:cxnLst>
              <a:cxn ang="0">
                <a:pos x="117" y="0"/>
              </a:cxn>
              <a:cxn ang="0">
                <a:pos x="117" y="74"/>
              </a:cxn>
              <a:cxn ang="0">
                <a:pos x="272" y="381"/>
              </a:cxn>
              <a:cxn ang="0">
                <a:pos x="207" y="406"/>
              </a:cxn>
              <a:cxn ang="0">
                <a:pos x="362" y="381"/>
              </a:cxn>
              <a:cxn ang="0">
                <a:pos x="324" y="238"/>
              </a:cxn>
              <a:cxn ang="0">
                <a:pos x="362" y="218"/>
              </a:cxn>
              <a:cxn ang="0">
                <a:pos x="166" y="194"/>
              </a:cxn>
              <a:cxn ang="0">
                <a:pos x="147" y="218"/>
              </a:cxn>
              <a:cxn ang="0">
                <a:pos x="272" y="218"/>
              </a:cxn>
              <a:cxn ang="0">
                <a:pos x="272" y="381"/>
              </a:cxn>
              <a:cxn ang="0">
                <a:pos x="0" y="297"/>
              </a:cxn>
              <a:cxn ang="0">
                <a:pos x="47" y="309"/>
              </a:cxn>
              <a:cxn ang="0">
                <a:pos x="53" y="342"/>
              </a:cxn>
              <a:cxn ang="0">
                <a:pos x="8" y="377"/>
              </a:cxn>
              <a:cxn ang="0">
                <a:pos x="12" y="387"/>
              </a:cxn>
              <a:cxn ang="0">
                <a:pos x="7" y="398"/>
              </a:cxn>
              <a:cxn ang="0">
                <a:pos x="24" y="398"/>
              </a:cxn>
              <a:cxn ang="0">
                <a:pos x="18" y="387"/>
              </a:cxn>
              <a:cxn ang="0">
                <a:pos x="53" y="386"/>
              </a:cxn>
              <a:cxn ang="0">
                <a:pos x="54" y="400"/>
              </a:cxn>
              <a:cxn ang="0">
                <a:pos x="57" y="408"/>
              </a:cxn>
              <a:cxn ang="0">
                <a:pos x="65" y="400"/>
              </a:cxn>
              <a:cxn ang="0">
                <a:pos x="68" y="386"/>
              </a:cxn>
              <a:cxn ang="0">
                <a:pos x="69" y="383"/>
              </a:cxn>
              <a:cxn ang="0">
                <a:pos x="103" y="390"/>
              </a:cxn>
              <a:cxn ang="0">
                <a:pos x="106" y="407"/>
              </a:cxn>
              <a:cxn ang="0">
                <a:pos x="109" y="390"/>
              </a:cxn>
              <a:cxn ang="0">
                <a:pos x="114" y="388"/>
              </a:cxn>
              <a:cxn ang="0">
                <a:pos x="69" y="365"/>
              </a:cxn>
              <a:cxn ang="0">
                <a:pos x="75" y="342"/>
              </a:cxn>
              <a:cxn ang="0">
                <a:pos x="117" y="309"/>
              </a:cxn>
              <a:cxn ang="0">
                <a:pos x="129" y="294"/>
              </a:cxn>
              <a:cxn ang="0">
                <a:pos x="153" y="285"/>
              </a:cxn>
              <a:cxn ang="0">
                <a:pos x="154" y="401"/>
              </a:cxn>
              <a:cxn ang="0">
                <a:pos x="205" y="265"/>
              </a:cxn>
              <a:cxn ang="0">
                <a:pos x="205" y="264"/>
              </a:cxn>
              <a:cxn ang="0">
                <a:pos x="205" y="264"/>
              </a:cxn>
              <a:cxn ang="0">
                <a:pos x="181" y="235"/>
              </a:cxn>
              <a:cxn ang="0">
                <a:pos x="119" y="194"/>
              </a:cxn>
              <a:cxn ang="0">
                <a:pos x="206" y="194"/>
              </a:cxn>
              <a:cxn ang="0">
                <a:pos x="311" y="188"/>
              </a:cxn>
              <a:cxn ang="0">
                <a:pos x="315" y="176"/>
              </a:cxn>
              <a:cxn ang="0">
                <a:pos x="367" y="68"/>
              </a:cxn>
              <a:cxn ang="0">
                <a:pos x="312" y="171"/>
              </a:cxn>
              <a:cxn ang="0">
                <a:pos x="307" y="174"/>
              </a:cxn>
              <a:cxn ang="0">
                <a:pos x="206" y="154"/>
              </a:cxn>
              <a:cxn ang="0">
                <a:pos x="132" y="132"/>
              </a:cxn>
              <a:cxn ang="0">
                <a:pos x="92" y="86"/>
              </a:cxn>
              <a:cxn ang="0">
                <a:pos x="38" y="168"/>
              </a:cxn>
              <a:cxn ang="0">
                <a:pos x="35" y="168"/>
              </a:cxn>
              <a:cxn ang="0">
                <a:pos x="23" y="133"/>
              </a:cxn>
              <a:cxn ang="0">
                <a:pos x="2" y="145"/>
              </a:cxn>
              <a:cxn ang="0">
                <a:pos x="2" y="230"/>
              </a:cxn>
              <a:cxn ang="0">
                <a:pos x="12" y="282"/>
              </a:cxn>
              <a:cxn ang="0">
                <a:pos x="0" y="294"/>
              </a:cxn>
              <a:cxn ang="0">
                <a:pos x="35" y="282"/>
              </a:cxn>
              <a:cxn ang="0">
                <a:pos x="24" y="272"/>
              </a:cxn>
            </a:cxnLst>
            <a:rect l="0" t="0" r="r" b="b"/>
            <a:pathLst>
              <a:path w="367" h="408">
                <a:moveTo>
                  <a:pt x="154" y="37"/>
                </a:moveTo>
                <a:cubicBezTo>
                  <a:pt x="154" y="16"/>
                  <a:pt x="137" y="0"/>
                  <a:pt x="117" y="0"/>
                </a:cubicBezTo>
                <a:cubicBezTo>
                  <a:pt x="97" y="0"/>
                  <a:pt x="80" y="16"/>
                  <a:pt x="80" y="37"/>
                </a:cubicBezTo>
                <a:cubicBezTo>
                  <a:pt x="80" y="57"/>
                  <a:pt x="97" y="74"/>
                  <a:pt x="117" y="74"/>
                </a:cubicBezTo>
                <a:cubicBezTo>
                  <a:pt x="137" y="74"/>
                  <a:pt x="154" y="57"/>
                  <a:pt x="154" y="37"/>
                </a:cubicBezTo>
                <a:close/>
                <a:moveTo>
                  <a:pt x="272" y="381"/>
                </a:moveTo>
                <a:cubicBezTo>
                  <a:pt x="207" y="381"/>
                  <a:pt x="207" y="381"/>
                  <a:pt x="207" y="381"/>
                </a:cubicBezTo>
                <a:cubicBezTo>
                  <a:pt x="207" y="406"/>
                  <a:pt x="207" y="406"/>
                  <a:pt x="207" y="406"/>
                </a:cubicBezTo>
                <a:cubicBezTo>
                  <a:pt x="362" y="406"/>
                  <a:pt x="362" y="406"/>
                  <a:pt x="362" y="406"/>
                </a:cubicBezTo>
                <a:cubicBezTo>
                  <a:pt x="362" y="381"/>
                  <a:pt x="362" y="381"/>
                  <a:pt x="362" y="381"/>
                </a:cubicBezTo>
                <a:cubicBezTo>
                  <a:pt x="324" y="381"/>
                  <a:pt x="324" y="381"/>
                  <a:pt x="324" y="381"/>
                </a:cubicBezTo>
                <a:cubicBezTo>
                  <a:pt x="324" y="238"/>
                  <a:pt x="324" y="238"/>
                  <a:pt x="324" y="238"/>
                </a:cubicBezTo>
                <a:cubicBezTo>
                  <a:pt x="324" y="218"/>
                  <a:pt x="324" y="218"/>
                  <a:pt x="324" y="218"/>
                </a:cubicBezTo>
                <a:cubicBezTo>
                  <a:pt x="362" y="218"/>
                  <a:pt x="362" y="218"/>
                  <a:pt x="362" y="218"/>
                </a:cubicBezTo>
                <a:cubicBezTo>
                  <a:pt x="362" y="194"/>
                  <a:pt x="362" y="194"/>
                  <a:pt x="362" y="194"/>
                </a:cubicBezTo>
                <a:cubicBezTo>
                  <a:pt x="166" y="194"/>
                  <a:pt x="166" y="194"/>
                  <a:pt x="166" y="194"/>
                </a:cubicBezTo>
                <a:cubicBezTo>
                  <a:pt x="147" y="194"/>
                  <a:pt x="147" y="194"/>
                  <a:pt x="147" y="194"/>
                </a:cubicBezTo>
                <a:cubicBezTo>
                  <a:pt x="147" y="218"/>
                  <a:pt x="147" y="218"/>
                  <a:pt x="147" y="218"/>
                </a:cubicBezTo>
                <a:cubicBezTo>
                  <a:pt x="221" y="218"/>
                  <a:pt x="221" y="218"/>
                  <a:pt x="221" y="218"/>
                </a:cubicBezTo>
                <a:cubicBezTo>
                  <a:pt x="272" y="218"/>
                  <a:pt x="272" y="218"/>
                  <a:pt x="272" y="218"/>
                </a:cubicBezTo>
                <a:cubicBezTo>
                  <a:pt x="272" y="233"/>
                  <a:pt x="272" y="233"/>
                  <a:pt x="272" y="233"/>
                </a:cubicBezTo>
                <a:lnTo>
                  <a:pt x="272" y="381"/>
                </a:lnTo>
                <a:close/>
                <a:moveTo>
                  <a:pt x="0" y="294"/>
                </a:moveTo>
                <a:cubicBezTo>
                  <a:pt x="0" y="297"/>
                  <a:pt x="0" y="297"/>
                  <a:pt x="0" y="297"/>
                </a:cubicBezTo>
                <a:cubicBezTo>
                  <a:pt x="0" y="303"/>
                  <a:pt x="6" y="309"/>
                  <a:pt x="12" y="309"/>
                </a:cubicBezTo>
                <a:cubicBezTo>
                  <a:pt x="47" y="309"/>
                  <a:pt x="47" y="309"/>
                  <a:pt x="47" y="309"/>
                </a:cubicBezTo>
                <a:cubicBezTo>
                  <a:pt x="47" y="342"/>
                  <a:pt x="47" y="342"/>
                  <a:pt x="47" y="342"/>
                </a:cubicBezTo>
                <a:cubicBezTo>
                  <a:pt x="53" y="342"/>
                  <a:pt x="53" y="342"/>
                  <a:pt x="53" y="342"/>
                </a:cubicBezTo>
                <a:cubicBezTo>
                  <a:pt x="53" y="365"/>
                  <a:pt x="53" y="365"/>
                  <a:pt x="53" y="365"/>
                </a:cubicBezTo>
                <a:cubicBezTo>
                  <a:pt x="8" y="377"/>
                  <a:pt x="8" y="377"/>
                  <a:pt x="8" y="377"/>
                </a:cubicBezTo>
                <a:cubicBezTo>
                  <a:pt x="8" y="388"/>
                  <a:pt x="8" y="388"/>
                  <a:pt x="8" y="388"/>
                </a:cubicBezTo>
                <a:cubicBezTo>
                  <a:pt x="12" y="387"/>
                  <a:pt x="12" y="387"/>
                  <a:pt x="12" y="387"/>
                </a:cubicBezTo>
                <a:cubicBezTo>
                  <a:pt x="12" y="390"/>
                  <a:pt x="12" y="390"/>
                  <a:pt x="12" y="390"/>
                </a:cubicBezTo>
                <a:cubicBezTo>
                  <a:pt x="9" y="391"/>
                  <a:pt x="7" y="394"/>
                  <a:pt x="7" y="398"/>
                </a:cubicBezTo>
                <a:cubicBezTo>
                  <a:pt x="7" y="403"/>
                  <a:pt x="11" y="407"/>
                  <a:pt x="15" y="407"/>
                </a:cubicBezTo>
                <a:cubicBezTo>
                  <a:pt x="20" y="407"/>
                  <a:pt x="24" y="403"/>
                  <a:pt x="24" y="398"/>
                </a:cubicBezTo>
                <a:cubicBezTo>
                  <a:pt x="24" y="394"/>
                  <a:pt x="22" y="391"/>
                  <a:pt x="18" y="390"/>
                </a:cubicBezTo>
                <a:cubicBezTo>
                  <a:pt x="18" y="387"/>
                  <a:pt x="18" y="387"/>
                  <a:pt x="18" y="387"/>
                </a:cubicBezTo>
                <a:cubicBezTo>
                  <a:pt x="53" y="383"/>
                  <a:pt x="53" y="383"/>
                  <a:pt x="53" y="383"/>
                </a:cubicBezTo>
                <a:cubicBezTo>
                  <a:pt x="53" y="386"/>
                  <a:pt x="53" y="386"/>
                  <a:pt x="53" y="386"/>
                </a:cubicBezTo>
                <a:cubicBezTo>
                  <a:pt x="54" y="386"/>
                  <a:pt x="54" y="386"/>
                  <a:pt x="54" y="386"/>
                </a:cubicBezTo>
                <a:cubicBezTo>
                  <a:pt x="54" y="400"/>
                  <a:pt x="54" y="400"/>
                  <a:pt x="54" y="400"/>
                </a:cubicBezTo>
                <a:cubicBezTo>
                  <a:pt x="57" y="400"/>
                  <a:pt x="57" y="400"/>
                  <a:pt x="57" y="400"/>
                </a:cubicBezTo>
                <a:cubicBezTo>
                  <a:pt x="57" y="408"/>
                  <a:pt x="57" y="408"/>
                  <a:pt x="57" y="408"/>
                </a:cubicBezTo>
                <a:cubicBezTo>
                  <a:pt x="65" y="408"/>
                  <a:pt x="65" y="408"/>
                  <a:pt x="65" y="408"/>
                </a:cubicBezTo>
                <a:cubicBezTo>
                  <a:pt x="65" y="400"/>
                  <a:pt x="65" y="400"/>
                  <a:pt x="65" y="400"/>
                </a:cubicBezTo>
                <a:cubicBezTo>
                  <a:pt x="68" y="400"/>
                  <a:pt x="68" y="400"/>
                  <a:pt x="68" y="400"/>
                </a:cubicBezTo>
                <a:cubicBezTo>
                  <a:pt x="68" y="386"/>
                  <a:pt x="68" y="386"/>
                  <a:pt x="68" y="386"/>
                </a:cubicBezTo>
                <a:cubicBezTo>
                  <a:pt x="69" y="386"/>
                  <a:pt x="69" y="386"/>
                  <a:pt x="69" y="386"/>
                </a:cubicBezTo>
                <a:cubicBezTo>
                  <a:pt x="69" y="383"/>
                  <a:pt x="69" y="383"/>
                  <a:pt x="69" y="383"/>
                </a:cubicBezTo>
                <a:cubicBezTo>
                  <a:pt x="103" y="387"/>
                  <a:pt x="103" y="387"/>
                  <a:pt x="103" y="387"/>
                </a:cubicBezTo>
                <a:cubicBezTo>
                  <a:pt x="103" y="390"/>
                  <a:pt x="103" y="390"/>
                  <a:pt x="103" y="390"/>
                </a:cubicBezTo>
                <a:cubicBezTo>
                  <a:pt x="100" y="391"/>
                  <a:pt x="97" y="394"/>
                  <a:pt x="97" y="398"/>
                </a:cubicBezTo>
                <a:cubicBezTo>
                  <a:pt x="97" y="403"/>
                  <a:pt x="101" y="407"/>
                  <a:pt x="106" y="407"/>
                </a:cubicBezTo>
                <a:cubicBezTo>
                  <a:pt x="111" y="407"/>
                  <a:pt x="115" y="403"/>
                  <a:pt x="115" y="398"/>
                </a:cubicBezTo>
                <a:cubicBezTo>
                  <a:pt x="115" y="394"/>
                  <a:pt x="112" y="391"/>
                  <a:pt x="109" y="390"/>
                </a:cubicBezTo>
                <a:cubicBezTo>
                  <a:pt x="109" y="387"/>
                  <a:pt x="109" y="387"/>
                  <a:pt x="109" y="387"/>
                </a:cubicBezTo>
                <a:cubicBezTo>
                  <a:pt x="114" y="388"/>
                  <a:pt x="114" y="388"/>
                  <a:pt x="114" y="388"/>
                </a:cubicBezTo>
                <a:cubicBezTo>
                  <a:pt x="114" y="377"/>
                  <a:pt x="114" y="377"/>
                  <a:pt x="114" y="377"/>
                </a:cubicBezTo>
                <a:cubicBezTo>
                  <a:pt x="69" y="365"/>
                  <a:pt x="69" y="365"/>
                  <a:pt x="69" y="365"/>
                </a:cubicBezTo>
                <a:cubicBezTo>
                  <a:pt x="69" y="342"/>
                  <a:pt x="69" y="342"/>
                  <a:pt x="69" y="342"/>
                </a:cubicBezTo>
                <a:cubicBezTo>
                  <a:pt x="75" y="342"/>
                  <a:pt x="75" y="342"/>
                  <a:pt x="75" y="342"/>
                </a:cubicBezTo>
                <a:cubicBezTo>
                  <a:pt x="75" y="309"/>
                  <a:pt x="75" y="309"/>
                  <a:pt x="75" y="309"/>
                </a:cubicBezTo>
                <a:cubicBezTo>
                  <a:pt x="117" y="309"/>
                  <a:pt x="117" y="309"/>
                  <a:pt x="117" y="309"/>
                </a:cubicBezTo>
                <a:cubicBezTo>
                  <a:pt x="124" y="309"/>
                  <a:pt x="129" y="303"/>
                  <a:pt x="129" y="297"/>
                </a:cubicBezTo>
                <a:cubicBezTo>
                  <a:pt x="129" y="294"/>
                  <a:pt x="129" y="294"/>
                  <a:pt x="129" y="294"/>
                </a:cubicBezTo>
                <a:cubicBezTo>
                  <a:pt x="129" y="290"/>
                  <a:pt x="127" y="287"/>
                  <a:pt x="124" y="285"/>
                </a:cubicBezTo>
                <a:cubicBezTo>
                  <a:pt x="153" y="285"/>
                  <a:pt x="153" y="285"/>
                  <a:pt x="153" y="285"/>
                </a:cubicBezTo>
                <a:cubicBezTo>
                  <a:pt x="135" y="374"/>
                  <a:pt x="135" y="374"/>
                  <a:pt x="135" y="374"/>
                </a:cubicBezTo>
                <a:cubicBezTo>
                  <a:pt x="133" y="386"/>
                  <a:pt x="141" y="398"/>
                  <a:pt x="154" y="401"/>
                </a:cubicBezTo>
                <a:cubicBezTo>
                  <a:pt x="167" y="403"/>
                  <a:pt x="179" y="395"/>
                  <a:pt x="181" y="384"/>
                </a:cubicBezTo>
                <a:cubicBezTo>
                  <a:pt x="205" y="265"/>
                  <a:pt x="205" y="265"/>
                  <a:pt x="205" y="265"/>
                </a:cubicBezTo>
                <a:cubicBezTo>
                  <a:pt x="205" y="265"/>
                  <a:pt x="205" y="265"/>
                  <a:pt x="205" y="264"/>
                </a:cubicBezTo>
                <a:cubicBezTo>
                  <a:pt x="205" y="264"/>
                  <a:pt x="205" y="264"/>
                  <a:pt x="205" y="264"/>
                </a:cubicBezTo>
                <a:cubicBezTo>
                  <a:pt x="205" y="264"/>
                  <a:pt x="205" y="264"/>
                  <a:pt x="205" y="264"/>
                </a:cubicBezTo>
                <a:cubicBezTo>
                  <a:pt x="205" y="264"/>
                  <a:pt x="205" y="264"/>
                  <a:pt x="205" y="264"/>
                </a:cubicBezTo>
                <a:cubicBezTo>
                  <a:pt x="205" y="262"/>
                  <a:pt x="205" y="260"/>
                  <a:pt x="205" y="258"/>
                </a:cubicBezTo>
                <a:cubicBezTo>
                  <a:pt x="204" y="245"/>
                  <a:pt x="194" y="235"/>
                  <a:pt x="181" y="235"/>
                </a:cubicBezTo>
                <a:cubicBezTo>
                  <a:pt x="110" y="235"/>
                  <a:pt x="110" y="235"/>
                  <a:pt x="110" y="235"/>
                </a:cubicBezTo>
                <a:cubicBezTo>
                  <a:pt x="119" y="194"/>
                  <a:pt x="119" y="194"/>
                  <a:pt x="119" y="194"/>
                </a:cubicBezTo>
                <a:cubicBezTo>
                  <a:pt x="166" y="194"/>
                  <a:pt x="166" y="194"/>
                  <a:pt x="166" y="194"/>
                </a:cubicBezTo>
                <a:cubicBezTo>
                  <a:pt x="206" y="194"/>
                  <a:pt x="206" y="194"/>
                  <a:pt x="206" y="194"/>
                </a:cubicBezTo>
                <a:cubicBezTo>
                  <a:pt x="213" y="194"/>
                  <a:pt x="217" y="190"/>
                  <a:pt x="219" y="188"/>
                </a:cubicBezTo>
                <a:cubicBezTo>
                  <a:pt x="311" y="188"/>
                  <a:pt x="311" y="188"/>
                  <a:pt x="311" y="188"/>
                </a:cubicBezTo>
                <a:cubicBezTo>
                  <a:pt x="311" y="178"/>
                  <a:pt x="311" y="178"/>
                  <a:pt x="311" y="178"/>
                </a:cubicBezTo>
                <a:cubicBezTo>
                  <a:pt x="313" y="178"/>
                  <a:pt x="314" y="177"/>
                  <a:pt x="315" y="176"/>
                </a:cubicBezTo>
                <a:cubicBezTo>
                  <a:pt x="325" y="180"/>
                  <a:pt x="325" y="180"/>
                  <a:pt x="325" y="180"/>
                </a:cubicBezTo>
                <a:cubicBezTo>
                  <a:pt x="367" y="68"/>
                  <a:pt x="367" y="68"/>
                  <a:pt x="367" y="68"/>
                </a:cubicBezTo>
                <a:cubicBezTo>
                  <a:pt x="353" y="63"/>
                  <a:pt x="353" y="63"/>
                  <a:pt x="353" y="63"/>
                </a:cubicBezTo>
                <a:cubicBezTo>
                  <a:pt x="312" y="171"/>
                  <a:pt x="312" y="171"/>
                  <a:pt x="312" y="171"/>
                </a:cubicBezTo>
                <a:cubicBezTo>
                  <a:pt x="312" y="171"/>
                  <a:pt x="311" y="170"/>
                  <a:pt x="311" y="170"/>
                </a:cubicBezTo>
                <a:cubicBezTo>
                  <a:pt x="309" y="170"/>
                  <a:pt x="307" y="172"/>
                  <a:pt x="307" y="174"/>
                </a:cubicBezTo>
                <a:cubicBezTo>
                  <a:pt x="307" y="174"/>
                  <a:pt x="225" y="174"/>
                  <a:pt x="225" y="174"/>
                </a:cubicBezTo>
                <a:cubicBezTo>
                  <a:pt x="225" y="163"/>
                  <a:pt x="217" y="154"/>
                  <a:pt x="206" y="154"/>
                </a:cubicBezTo>
                <a:cubicBezTo>
                  <a:pt x="127" y="154"/>
                  <a:pt x="127" y="154"/>
                  <a:pt x="127" y="154"/>
                </a:cubicBezTo>
                <a:cubicBezTo>
                  <a:pt x="132" y="132"/>
                  <a:pt x="132" y="132"/>
                  <a:pt x="132" y="132"/>
                </a:cubicBezTo>
                <a:cubicBezTo>
                  <a:pt x="136" y="112"/>
                  <a:pt x="124" y="93"/>
                  <a:pt x="104" y="89"/>
                </a:cubicBezTo>
                <a:cubicBezTo>
                  <a:pt x="92" y="86"/>
                  <a:pt x="92" y="86"/>
                  <a:pt x="92" y="86"/>
                </a:cubicBezTo>
                <a:cubicBezTo>
                  <a:pt x="73" y="82"/>
                  <a:pt x="53" y="95"/>
                  <a:pt x="49" y="114"/>
                </a:cubicBezTo>
                <a:cubicBezTo>
                  <a:pt x="38" y="168"/>
                  <a:pt x="38" y="168"/>
                  <a:pt x="38" y="168"/>
                </a:cubicBezTo>
                <a:cubicBezTo>
                  <a:pt x="35" y="183"/>
                  <a:pt x="35" y="183"/>
                  <a:pt x="35" y="183"/>
                </a:cubicBezTo>
                <a:cubicBezTo>
                  <a:pt x="35" y="168"/>
                  <a:pt x="35" y="168"/>
                  <a:pt x="35" y="168"/>
                </a:cubicBezTo>
                <a:cubicBezTo>
                  <a:pt x="35" y="145"/>
                  <a:pt x="35" y="145"/>
                  <a:pt x="35" y="145"/>
                </a:cubicBezTo>
                <a:cubicBezTo>
                  <a:pt x="35" y="138"/>
                  <a:pt x="29" y="133"/>
                  <a:pt x="23" y="133"/>
                </a:cubicBezTo>
                <a:cubicBezTo>
                  <a:pt x="14" y="133"/>
                  <a:pt x="14" y="133"/>
                  <a:pt x="14" y="133"/>
                </a:cubicBezTo>
                <a:cubicBezTo>
                  <a:pt x="7" y="133"/>
                  <a:pt x="2" y="138"/>
                  <a:pt x="2" y="145"/>
                </a:cubicBezTo>
                <a:cubicBezTo>
                  <a:pt x="2" y="170"/>
                  <a:pt x="2" y="170"/>
                  <a:pt x="2" y="170"/>
                </a:cubicBezTo>
                <a:cubicBezTo>
                  <a:pt x="2" y="230"/>
                  <a:pt x="2" y="230"/>
                  <a:pt x="2" y="230"/>
                </a:cubicBezTo>
                <a:cubicBezTo>
                  <a:pt x="2" y="237"/>
                  <a:pt x="6" y="242"/>
                  <a:pt x="12" y="242"/>
                </a:cubicBezTo>
                <a:cubicBezTo>
                  <a:pt x="12" y="282"/>
                  <a:pt x="12" y="282"/>
                  <a:pt x="12" y="282"/>
                </a:cubicBezTo>
                <a:cubicBezTo>
                  <a:pt x="12" y="282"/>
                  <a:pt x="12" y="282"/>
                  <a:pt x="12" y="282"/>
                </a:cubicBezTo>
                <a:cubicBezTo>
                  <a:pt x="6" y="282"/>
                  <a:pt x="0" y="288"/>
                  <a:pt x="0" y="294"/>
                </a:cubicBezTo>
                <a:close/>
                <a:moveTo>
                  <a:pt x="24" y="272"/>
                </a:moveTo>
                <a:cubicBezTo>
                  <a:pt x="27" y="276"/>
                  <a:pt x="30" y="280"/>
                  <a:pt x="35" y="282"/>
                </a:cubicBezTo>
                <a:cubicBezTo>
                  <a:pt x="24" y="282"/>
                  <a:pt x="24" y="282"/>
                  <a:pt x="24" y="282"/>
                </a:cubicBezTo>
                <a:lnTo>
                  <a:pt x="24" y="272"/>
                </a:lnTo>
                <a:close/>
              </a:path>
            </a:pathLst>
          </a:custGeom>
          <a:solidFill>
            <a:schemeClr val="bg1"/>
          </a:solidFill>
          <a:ln w="3175" cap="flat" cmpd="sng" algn="ctr">
            <a:noFill/>
            <a:prstDash val="solid"/>
          </a:ln>
          <a:effectLst/>
        </p:spPr>
        <p:txBody>
          <a:bodyPr anchor="ctr"/>
          <a:lstStyle/>
          <a:p>
            <a:pPr algn="ctr"/>
            <a:endParaRPr lang="en-US" baseline="-25000" dirty="0">
              <a:latin typeface="+mj-lt"/>
            </a:endParaRPr>
          </a:p>
        </p:txBody>
      </p:sp>
      <p:sp>
        <p:nvSpPr>
          <p:cNvPr id="64" name="TextBox 63"/>
          <p:cNvSpPr txBox="1"/>
          <p:nvPr/>
        </p:nvSpPr>
        <p:spPr>
          <a:xfrm>
            <a:off x="2940312" y="2447860"/>
            <a:ext cx="626859" cy="363701"/>
          </a:xfrm>
          <a:prstGeom prst="rect">
            <a:avLst/>
          </a:prstGeom>
          <a:noFill/>
        </p:spPr>
        <p:txBody>
          <a:bodyPr wrap="none" rtlCol="0" anchor="t" anchorCtr="0">
            <a:spAutoFit/>
          </a:bodyPr>
          <a:lstStyle/>
          <a:p>
            <a:pPr algn="ctr" defTabSz="456968"/>
            <a:r>
              <a:rPr lang="en-US" sz="1000" b="1" dirty="0">
                <a:solidFill>
                  <a:schemeClr val="tx2"/>
                </a:solidFill>
                <a:latin typeface="+mj-lt"/>
              </a:rPr>
              <a:t>Network</a:t>
            </a:r>
            <a:br>
              <a:rPr lang="en-US" sz="1000" dirty="0">
                <a:solidFill>
                  <a:schemeClr val="tx2"/>
                </a:solidFill>
                <a:latin typeface="+mj-lt"/>
              </a:rPr>
            </a:br>
            <a:r>
              <a:rPr lang="en-US" sz="1000" dirty="0">
                <a:solidFill>
                  <a:schemeClr val="tx2"/>
                </a:solidFill>
                <a:latin typeface="+mj-lt"/>
              </a:rPr>
              <a:t>SME</a:t>
            </a:r>
          </a:p>
        </p:txBody>
      </p:sp>
      <p:cxnSp>
        <p:nvCxnSpPr>
          <p:cNvPr id="65" name="Straight Arrow Connector 64"/>
          <p:cNvCxnSpPr/>
          <p:nvPr/>
        </p:nvCxnSpPr>
        <p:spPr>
          <a:xfrm>
            <a:off x="3253741" y="2811561"/>
            <a:ext cx="0" cy="373378"/>
          </a:xfrm>
          <a:prstGeom prst="straightConnector1">
            <a:avLst/>
          </a:prstGeom>
          <a:ln w="19050" cap="rnd">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67" name="Oval 66"/>
          <p:cNvSpPr/>
          <p:nvPr/>
        </p:nvSpPr>
        <p:spPr>
          <a:xfrm>
            <a:off x="2359105" y="1196135"/>
            <a:ext cx="184975" cy="184975"/>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a:solidFill>
                  <a:schemeClr val="tx2"/>
                </a:solidFill>
              </a:rPr>
              <a:t>1</a:t>
            </a:r>
          </a:p>
        </p:txBody>
      </p:sp>
    </p:spTree>
    <p:extLst>
      <p:ext uri="{BB962C8B-B14F-4D97-AF65-F5344CB8AC3E}">
        <p14:creationId xmlns:p14="http://schemas.microsoft.com/office/powerpoint/2010/main" val="13454391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Unified, embedded management</a:t>
            </a:r>
          </a:p>
        </p:txBody>
      </p:sp>
      <p:sp>
        <p:nvSpPr>
          <p:cNvPr id="42" name="Rectangle 41"/>
          <p:cNvSpPr/>
          <p:nvPr/>
        </p:nvSpPr>
        <p:spPr>
          <a:xfrm>
            <a:off x="1288652" y="1381110"/>
            <a:ext cx="2363612" cy="3262645"/>
          </a:xfrm>
          <a:prstGeom prst="rect">
            <a:avLst/>
          </a:prstGeom>
          <a:solidFill>
            <a:schemeClr val="bg2">
              <a:lumMod val="95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91282" tIns="45641" rIns="91282" bIns="45641" rtlCol="0" anchor="ctr"/>
          <a:lstStyle/>
          <a:p>
            <a:pPr algn="ctr" defTabSz="684708"/>
            <a:endParaRPr lang="en-US" sz="800" dirty="0">
              <a:solidFill>
                <a:srgbClr val="272848"/>
              </a:solidFill>
              <a:latin typeface="+mj-lt"/>
            </a:endParaRPr>
          </a:p>
        </p:txBody>
      </p:sp>
      <p:sp>
        <p:nvSpPr>
          <p:cNvPr id="43" name="Rectangle 42"/>
          <p:cNvSpPr/>
          <p:nvPr/>
        </p:nvSpPr>
        <p:spPr>
          <a:xfrm>
            <a:off x="1288652" y="1173328"/>
            <a:ext cx="2375044" cy="668947"/>
          </a:xfrm>
          <a:prstGeom prst="rect">
            <a:avLst/>
          </a:prstGeom>
          <a:solidFill>
            <a:schemeClr val="bg2"/>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68486" tIns="34243" rIns="68486" bIns="34243" rtlCol="0" anchor="ctr"/>
          <a:lstStyle/>
          <a:p>
            <a:pPr algn="ctr" defTabSz="684708"/>
            <a:endParaRPr lang="en-US" dirty="0">
              <a:solidFill>
                <a:srgbClr val="272848"/>
              </a:solidFill>
              <a:latin typeface="+mj-lt"/>
            </a:endParaRPr>
          </a:p>
        </p:txBody>
      </p:sp>
      <p:sp>
        <p:nvSpPr>
          <p:cNvPr id="44" name="TextBox 43"/>
          <p:cNvSpPr txBox="1"/>
          <p:nvPr/>
        </p:nvSpPr>
        <p:spPr>
          <a:xfrm>
            <a:off x="1288652" y="1352502"/>
            <a:ext cx="2294123" cy="355482"/>
          </a:xfrm>
          <a:prstGeom prst="rect">
            <a:avLst/>
          </a:prstGeom>
          <a:noFill/>
        </p:spPr>
        <p:txBody>
          <a:bodyPr wrap="square" rtlCol="0">
            <a:spAutoFit/>
          </a:bodyPr>
          <a:lstStyle/>
          <a:p>
            <a:pPr algn="ctr" defTabSz="684213" fontAlgn="b">
              <a:lnSpc>
                <a:spcPct val="95000"/>
              </a:lnSpc>
              <a:spcBef>
                <a:spcPts val="800"/>
              </a:spcBef>
              <a:buClr>
                <a:srgbClr val="676767"/>
              </a:buClr>
              <a:buSzPct val="80000"/>
            </a:pPr>
            <a:r>
              <a:rPr lang="en-US" sz="900" b="1" dirty="0">
                <a:latin typeface="+mj-lt"/>
                <a:cs typeface="CiscoSans ExtraLight"/>
              </a:rPr>
              <a:t>Subject matter experts </a:t>
            </a:r>
            <a:br>
              <a:rPr lang="en-US" sz="900" b="1" dirty="0">
                <a:latin typeface="+mj-lt"/>
                <a:cs typeface="CiscoSans ExtraLight"/>
              </a:rPr>
            </a:br>
            <a:r>
              <a:rPr lang="en-US" sz="900" b="1" dirty="0">
                <a:latin typeface="+mj-lt"/>
                <a:cs typeface="CiscoSans ExtraLight"/>
              </a:rPr>
              <a:t>define policies</a:t>
            </a:r>
          </a:p>
        </p:txBody>
      </p:sp>
      <p:sp>
        <p:nvSpPr>
          <p:cNvPr id="45" name="Rounded Rectangle 44"/>
          <p:cNvSpPr/>
          <p:nvPr/>
        </p:nvSpPr>
        <p:spPr>
          <a:xfrm>
            <a:off x="1344337" y="4120097"/>
            <a:ext cx="2255115" cy="143031"/>
          </a:xfrm>
          <a:prstGeom prst="roundRect">
            <a:avLst>
              <a:gd name="adj" fmla="val 0"/>
            </a:avLst>
          </a:prstGeom>
          <a:solidFill>
            <a:schemeClr val="bg2"/>
          </a:solidFill>
          <a:ln w="19050">
            <a:noFill/>
          </a:ln>
          <a:effectLst/>
        </p:spPr>
        <p:style>
          <a:lnRef idx="1">
            <a:schemeClr val="accent5"/>
          </a:lnRef>
          <a:fillRef idx="3">
            <a:schemeClr val="accent5"/>
          </a:fillRef>
          <a:effectRef idx="2">
            <a:schemeClr val="accent5"/>
          </a:effectRef>
          <a:fontRef idx="minor">
            <a:schemeClr val="lt1"/>
          </a:fontRef>
        </p:style>
        <p:txBody>
          <a:bodyPr lIns="73152" tIns="0" rIns="0" bIns="0" rtlCol="0" anchor="ctr" anchorCtr="0"/>
          <a:lstStyle/>
          <a:p>
            <a:pPr algn="ctr" defTabSz="456968"/>
            <a:r>
              <a:rPr lang="en-US" sz="800" dirty="0">
                <a:solidFill>
                  <a:schemeClr val="tx2"/>
                </a:solidFill>
                <a:latin typeface="+mj-lt"/>
              </a:rPr>
              <a:t>Application Profiles</a:t>
            </a:r>
          </a:p>
        </p:txBody>
      </p:sp>
      <p:sp>
        <p:nvSpPr>
          <p:cNvPr id="46" name="Rounded Rectangle 45"/>
          <p:cNvSpPr/>
          <p:nvPr/>
        </p:nvSpPr>
        <p:spPr>
          <a:xfrm>
            <a:off x="1344337" y="3906885"/>
            <a:ext cx="2255115" cy="143031"/>
          </a:xfrm>
          <a:prstGeom prst="roundRect">
            <a:avLst>
              <a:gd name="adj" fmla="val 0"/>
            </a:avLst>
          </a:prstGeom>
          <a:solidFill>
            <a:schemeClr val="bg2"/>
          </a:solidFill>
          <a:ln w="19050">
            <a:noFill/>
          </a:ln>
          <a:effectLst/>
        </p:spPr>
        <p:style>
          <a:lnRef idx="1">
            <a:schemeClr val="accent5"/>
          </a:lnRef>
          <a:fillRef idx="3">
            <a:schemeClr val="accent5"/>
          </a:fillRef>
          <a:effectRef idx="2">
            <a:schemeClr val="accent5"/>
          </a:effectRef>
          <a:fontRef idx="minor">
            <a:schemeClr val="lt1"/>
          </a:fontRef>
        </p:style>
        <p:txBody>
          <a:bodyPr lIns="73152" tIns="0" rIns="0" bIns="0" rtlCol="0" anchor="ctr" anchorCtr="0"/>
          <a:lstStyle/>
          <a:p>
            <a:pPr algn="ctr" defTabSz="456968"/>
            <a:r>
              <a:rPr lang="en-US" sz="800" dirty="0">
                <a:solidFill>
                  <a:schemeClr val="tx2"/>
                </a:solidFill>
                <a:latin typeface="+mj-lt"/>
              </a:rPr>
              <a:t>Virtualization Policy</a:t>
            </a:r>
          </a:p>
        </p:txBody>
      </p:sp>
      <p:sp>
        <p:nvSpPr>
          <p:cNvPr id="47" name="Rounded Rectangle 46"/>
          <p:cNvSpPr/>
          <p:nvPr/>
        </p:nvSpPr>
        <p:spPr>
          <a:xfrm>
            <a:off x="1344337" y="3693672"/>
            <a:ext cx="2255115" cy="143031"/>
          </a:xfrm>
          <a:prstGeom prst="roundRect">
            <a:avLst>
              <a:gd name="adj" fmla="val 0"/>
            </a:avLst>
          </a:prstGeom>
          <a:solidFill>
            <a:schemeClr val="bg2"/>
          </a:solidFill>
          <a:ln w="19050">
            <a:noFill/>
          </a:ln>
          <a:effectLst/>
        </p:spPr>
        <p:style>
          <a:lnRef idx="1">
            <a:schemeClr val="accent5"/>
          </a:lnRef>
          <a:fillRef idx="3">
            <a:schemeClr val="accent5"/>
          </a:fillRef>
          <a:effectRef idx="2">
            <a:schemeClr val="accent5"/>
          </a:effectRef>
          <a:fontRef idx="minor">
            <a:schemeClr val="lt1"/>
          </a:fontRef>
        </p:style>
        <p:txBody>
          <a:bodyPr lIns="73152" tIns="0" rIns="0" bIns="0" rtlCol="0" anchor="ctr" anchorCtr="0"/>
          <a:lstStyle/>
          <a:p>
            <a:pPr algn="ctr" defTabSz="456968"/>
            <a:r>
              <a:rPr lang="en-US" sz="800" dirty="0">
                <a:solidFill>
                  <a:schemeClr val="tx2"/>
                </a:solidFill>
                <a:latin typeface="+mj-lt"/>
              </a:rPr>
              <a:t>Network Policy</a:t>
            </a:r>
          </a:p>
        </p:txBody>
      </p:sp>
      <p:sp>
        <p:nvSpPr>
          <p:cNvPr id="48" name="Rounded Rectangle 47"/>
          <p:cNvSpPr/>
          <p:nvPr/>
        </p:nvSpPr>
        <p:spPr>
          <a:xfrm>
            <a:off x="1344337" y="3480459"/>
            <a:ext cx="2255115" cy="143031"/>
          </a:xfrm>
          <a:prstGeom prst="roundRect">
            <a:avLst>
              <a:gd name="adj" fmla="val 0"/>
            </a:avLst>
          </a:prstGeom>
          <a:solidFill>
            <a:schemeClr val="bg2"/>
          </a:solidFill>
          <a:ln w="19050">
            <a:noFill/>
          </a:ln>
          <a:effectLst/>
        </p:spPr>
        <p:style>
          <a:lnRef idx="1">
            <a:schemeClr val="accent5"/>
          </a:lnRef>
          <a:fillRef idx="3">
            <a:schemeClr val="accent5"/>
          </a:fillRef>
          <a:effectRef idx="2">
            <a:schemeClr val="accent5"/>
          </a:effectRef>
          <a:fontRef idx="minor">
            <a:schemeClr val="lt1"/>
          </a:fontRef>
        </p:style>
        <p:txBody>
          <a:bodyPr lIns="73152" tIns="0" rIns="0" bIns="0" rtlCol="0" anchor="ctr" anchorCtr="0"/>
          <a:lstStyle/>
          <a:p>
            <a:pPr algn="ctr" defTabSz="456968"/>
            <a:r>
              <a:rPr lang="en-US" sz="800" dirty="0">
                <a:solidFill>
                  <a:schemeClr val="tx2"/>
                </a:solidFill>
                <a:latin typeface="+mj-lt"/>
              </a:rPr>
              <a:t>Storage Policy</a:t>
            </a:r>
          </a:p>
        </p:txBody>
      </p:sp>
      <p:sp>
        <p:nvSpPr>
          <p:cNvPr id="49" name="Rounded Rectangle 48"/>
          <p:cNvSpPr/>
          <p:nvPr/>
        </p:nvSpPr>
        <p:spPr>
          <a:xfrm>
            <a:off x="1344337" y="3267246"/>
            <a:ext cx="2255115" cy="143031"/>
          </a:xfrm>
          <a:prstGeom prst="roundRect">
            <a:avLst>
              <a:gd name="adj" fmla="val 0"/>
            </a:avLst>
          </a:prstGeom>
          <a:solidFill>
            <a:schemeClr val="bg2"/>
          </a:solidFill>
          <a:ln w="19050">
            <a:noFill/>
          </a:ln>
          <a:effectLst/>
        </p:spPr>
        <p:style>
          <a:lnRef idx="1">
            <a:schemeClr val="accent5"/>
          </a:lnRef>
          <a:fillRef idx="3">
            <a:schemeClr val="accent5"/>
          </a:fillRef>
          <a:effectRef idx="2">
            <a:schemeClr val="accent5"/>
          </a:effectRef>
          <a:fontRef idx="minor">
            <a:schemeClr val="lt1"/>
          </a:fontRef>
        </p:style>
        <p:txBody>
          <a:bodyPr lIns="73152" tIns="0" rIns="0" bIns="0" rtlCol="0" anchor="ctr" anchorCtr="0"/>
          <a:lstStyle/>
          <a:p>
            <a:pPr algn="ctr" defTabSz="456968"/>
            <a:r>
              <a:rPr lang="en-US" sz="800" dirty="0">
                <a:solidFill>
                  <a:schemeClr val="tx2"/>
                </a:solidFill>
                <a:latin typeface="+mj-lt"/>
              </a:rPr>
              <a:t>Server Policy</a:t>
            </a:r>
          </a:p>
        </p:txBody>
      </p:sp>
      <p:sp>
        <p:nvSpPr>
          <p:cNvPr id="50" name="Oval 49"/>
          <p:cNvSpPr/>
          <p:nvPr/>
        </p:nvSpPr>
        <p:spPr>
          <a:xfrm>
            <a:off x="1545309" y="2084201"/>
            <a:ext cx="385673" cy="385673"/>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mj-lt"/>
            </a:endParaRPr>
          </a:p>
        </p:txBody>
      </p:sp>
      <p:sp>
        <p:nvSpPr>
          <p:cNvPr id="51" name="Freeform 20"/>
          <p:cNvSpPr>
            <a:spLocks noEditPoints="1"/>
          </p:cNvSpPr>
          <p:nvPr/>
        </p:nvSpPr>
        <p:spPr bwMode="auto">
          <a:xfrm>
            <a:off x="1642431" y="2171858"/>
            <a:ext cx="191428" cy="210358"/>
          </a:xfrm>
          <a:custGeom>
            <a:avLst/>
            <a:gdLst/>
            <a:ahLst/>
            <a:cxnLst>
              <a:cxn ang="0">
                <a:pos x="117" y="0"/>
              </a:cxn>
              <a:cxn ang="0">
                <a:pos x="117" y="74"/>
              </a:cxn>
              <a:cxn ang="0">
                <a:pos x="272" y="381"/>
              </a:cxn>
              <a:cxn ang="0">
                <a:pos x="207" y="406"/>
              </a:cxn>
              <a:cxn ang="0">
                <a:pos x="362" y="381"/>
              </a:cxn>
              <a:cxn ang="0">
                <a:pos x="324" y="238"/>
              </a:cxn>
              <a:cxn ang="0">
                <a:pos x="362" y="218"/>
              </a:cxn>
              <a:cxn ang="0">
                <a:pos x="166" y="194"/>
              </a:cxn>
              <a:cxn ang="0">
                <a:pos x="147" y="218"/>
              </a:cxn>
              <a:cxn ang="0">
                <a:pos x="272" y="218"/>
              </a:cxn>
              <a:cxn ang="0">
                <a:pos x="272" y="381"/>
              </a:cxn>
              <a:cxn ang="0">
                <a:pos x="0" y="297"/>
              </a:cxn>
              <a:cxn ang="0">
                <a:pos x="47" y="309"/>
              </a:cxn>
              <a:cxn ang="0">
                <a:pos x="53" y="342"/>
              </a:cxn>
              <a:cxn ang="0">
                <a:pos x="8" y="377"/>
              </a:cxn>
              <a:cxn ang="0">
                <a:pos x="12" y="387"/>
              </a:cxn>
              <a:cxn ang="0">
                <a:pos x="7" y="398"/>
              </a:cxn>
              <a:cxn ang="0">
                <a:pos x="24" y="398"/>
              </a:cxn>
              <a:cxn ang="0">
                <a:pos x="18" y="387"/>
              </a:cxn>
              <a:cxn ang="0">
                <a:pos x="53" y="386"/>
              </a:cxn>
              <a:cxn ang="0">
                <a:pos x="54" y="400"/>
              </a:cxn>
              <a:cxn ang="0">
                <a:pos x="57" y="408"/>
              </a:cxn>
              <a:cxn ang="0">
                <a:pos x="65" y="400"/>
              </a:cxn>
              <a:cxn ang="0">
                <a:pos x="68" y="386"/>
              </a:cxn>
              <a:cxn ang="0">
                <a:pos x="69" y="383"/>
              </a:cxn>
              <a:cxn ang="0">
                <a:pos x="103" y="390"/>
              </a:cxn>
              <a:cxn ang="0">
                <a:pos x="106" y="407"/>
              </a:cxn>
              <a:cxn ang="0">
                <a:pos x="109" y="390"/>
              </a:cxn>
              <a:cxn ang="0">
                <a:pos x="114" y="388"/>
              </a:cxn>
              <a:cxn ang="0">
                <a:pos x="69" y="365"/>
              </a:cxn>
              <a:cxn ang="0">
                <a:pos x="75" y="342"/>
              </a:cxn>
              <a:cxn ang="0">
                <a:pos x="117" y="309"/>
              </a:cxn>
              <a:cxn ang="0">
                <a:pos x="129" y="294"/>
              </a:cxn>
              <a:cxn ang="0">
                <a:pos x="153" y="285"/>
              </a:cxn>
              <a:cxn ang="0">
                <a:pos x="154" y="401"/>
              </a:cxn>
              <a:cxn ang="0">
                <a:pos x="205" y="265"/>
              </a:cxn>
              <a:cxn ang="0">
                <a:pos x="205" y="264"/>
              </a:cxn>
              <a:cxn ang="0">
                <a:pos x="205" y="264"/>
              </a:cxn>
              <a:cxn ang="0">
                <a:pos x="181" y="235"/>
              </a:cxn>
              <a:cxn ang="0">
                <a:pos x="119" y="194"/>
              </a:cxn>
              <a:cxn ang="0">
                <a:pos x="206" y="194"/>
              </a:cxn>
              <a:cxn ang="0">
                <a:pos x="311" y="188"/>
              </a:cxn>
              <a:cxn ang="0">
                <a:pos x="315" y="176"/>
              </a:cxn>
              <a:cxn ang="0">
                <a:pos x="367" y="68"/>
              </a:cxn>
              <a:cxn ang="0">
                <a:pos x="312" y="171"/>
              </a:cxn>
              <a:cxn ang="0">
                <a:pos x="307" y="174"/>
              </a:cxn>
              <a:cxn ang="0">
                <a:pos x="206" y="154"/>
              </a:cxn>
              <a:cxn ang="0">
                <a:pos x="132" y="132"/>
              </a:cxn>
              <a:cxn ang="0">
                <a:pos x="92" y="86"/>
              </a:cxn>
              <a:cxn ang="0">
                <a:pos x="38" y="168"/>
              </a:cxn>
              <a:cxn ang="0">
                <a:pos x="35" y="168"/>
              </a:cxn>
              <a:cxn ang="0">
                <a:pos x="23" y="133"/>
              </a:cxn>
              <a:cxn ang="0">
                <a:pos x="2" y="145"/>
              </a:cxn>
              <a:cxn ang="0">
                <a:pos x="2" y="230"/>
              </a:cxn>
              <a:cxn ang="0">
                <a:pos x="12" y="282"/>
              </a:cxn>
              <a:cxn ang="0">
                <a:pos x="0" y="294"/>
              </a:cxn>
              <a:cxn ang="0">
                <a:pos x="35" y="282"/>
              </a:cxn>
              <a:cxn ang="0">
                <a:pos x="24" y="272"/>
              </a:cxn>
            </a:cxnLst>
            <a:rect l="0" t="0" r="r" b="b"/>
            <a:pathLst>
              <a:path w="367" h="408">
                <a:moveTo>
                  <a:pt x="154" y="37"/>
                </a:moveTo>
                <a:cubicBezTo>
                  <a:pt x="154" y="16"/>
                  <a:pt x="137" y="0"/>
                  <a:pt x="117" y="0"/>
                </a:cubicBezTo>
                <a:cubicBezTo>
                  <a:pt x="97" y="0"/>
                  <a:pt x="80" y="16"/>
                  <a:pt x="80" y="37"/>
                </a:cubicBezTo>
                <a:cubicBezTo>
                  <a:pt x="80" y="57"/>
                  <a:pt x="97" y="74"/>
                  <a:pt x="117" y="74"/>
                </a:cubicBezTo>
                <a:cubicBezTo>
                  <a:pt x="137" y="74"/>
                  <a:pt x="154" y="57"/>
                  <a:pt x="154" y="37"/>
                </a:cubicBezTo>
                <a:close/>
                <a:moveTo>
                  <a:pt x="272" y="381"/>
                </a:moveTo>
                <a:cubicBezTo>
                  <a:pt x="207" y="381"/>
                  <a:pt x="207" y="381"/>
                  <a:pt x="207" y="381"/>
                </a:cubicBezTo>
                <a:cubicBezTo>
                  <a:pt x="207" y="406"/>
                  <a:pt x="207" y="406"/>
                  <a:pt x="207" y="406"/>
                </a:cubicBezTo>
                <a:cubicBezTo>
                  <a:pt x="362" y="406"/>
                  <a:pt x="362" y="406"/>
                  <a:pt x="362" y="406"/>
                </a:cubicBezTo>
                <a:cubicBezTo>
                  <a:pt x="362" y="381"/>
                  <a:pt x="362" y="381"/>
                  <a:pt x="362" y="381"/>
                </a:cubicBezTo>
                <a:cubicBezTo>
                  <a:pt x="324" y="381"/>
                  <a:pt x="324" y="381"/>
                  <a:pt x="324" y="381"/>
                </a:cubicBezTo>
                <a:cubicBezTo>
                  <a:pt x="324" y="238"/>
                  <a:pt x="324" y="238"/>
                  <a:pt x="324" y="238"/>
                </a:cubicBezTo>
                <a:cubicBezTo>
                  <a:pt x="324" y="218"/>
                  <a:pt x="324" y="218"/>
                  <a:pt x="324" y="218"/>
                </a:cubicBezTo>
                <a:cubicBezTo>
                  <a:pt x="362" y="218"/>
                  <a:pt x="362" y="218"/>
                  <a:pt x="362" y="218"/>
                </a:cubicBezTo>
                <a:cubicBezTo>
                  <a:pt x="362" y="194"/>
                  <a:pt x="362" y="194"/>
                  <a:pt x="362" y="194"/>
                </a:cubicBezTo>
                <a:cubicBezTo>
                  <a:pt x="166" y="194"/>
                  <a:pt x="166" y="194"/>
                  <a:pt x="166" y="194"/>
                </a:cubicBezTo>
                <a:cubicBezTo>
                  <a:pt x="147" y="194"/>
                  <a:pt x="147" y="194"/>
                  <a:pt x="147" y="194"/>
                </a:cubicBezTo>
                <a:cubicBezTo>
                  <a:pt x="147" y="218"/>
                  <a:pt x="147" y="218"/>
                  <a:pt x="147" y="218"/>
                </a:cubicBezTo>
                <a:cubicBezTo>
                  <a:pt x="221" y="218"/>
                  <a:pt x="221" y="218"/>
                  <a:pt x="221" y="218"/>
                </a:cubicBezTo>
                <a:cubicBezTo>
                  <a:pt x="272" y="218"/>
                  <a:pt x="272" y="218"/>
                  <a:pt x="272" y="218"/>
                </a:cubicBezTo>
                <a:cubicBezTo>
                  <a:pt x="272" y="233"/>
                  <a:pt x="272" y="233"/>
                  <a:pt x="272" y="233"/>
                </a:cubicBezTo>
                <a:lnTo>
                  <a:pt x="272" y="381"/>
                </a:lnTo>
                <a:close/>
                <a:moveTo>
                  <a:pt x="0" y="294"/>
                </a:moveTo>
                <a:cubicBezTo>
                  <a:pt x="0" y="297"/>
                  <a:pt x="0" y="297"/>
                  <a:pt x="0" y="297"/>
                </a:cubicBezTo>
                <a:cubicBezTo>
                  <a:pt x="0" y="303"/>
                  <a:pt x="6" y="309"/>
                  <a:pt x="12" y="309"/>
                </a:cubicBezTo>
                <a:cubicBezTo>
                  <a:pt x="47" y="309"/>
                  <a:pt x="47" y="309"/>
                  <a:pt x="47" y="309"/>
                </a:cubicBezTo>
                <a:cubicBezTo>
                  <a:pt x="47" y="342"/>
                  <a:pt x="47" y="342"/>
                  <a:pt x="47" y="342"/>
                </a:cubicBezTo>
                <a:cubicBezTo>
                  <a:pt x="53" y="342"/>
                  <a:pt x="53" y="342"/>
                  <a:pt x="53" y="342"/>
                </a:cubicBezTo>
                <a:cubicBezTo>
                  <a:pt x="53" y="365"/>
                  <a:pt x="53" y="365"/>
                  <a:pt x="53" y="365"/>
                </a:cubicBezTo>
                <a:cubicBezTo>
                  <a:pt x="8" y="377"/>
                  <a:pt x="8" y="377"/>
                  <a:pt x="8" y="377"/>
                </a:cubicBezTo>
                <a:cubicBezTo>
                  <a:pt x="8" y="388"/>
                  <a:pt x="8" y="388"/>
                  <a:pt x="8" y="388"/>
                </a:cubicBezTo>
                <a:cubicBezTo>
                  <a:pt x="12" y="387"/>
                  <a:pt x="12" y="387"/>
                  <a:pt x="12" y="387"/>
                </a:cubicBezTo>
                <a:cubicBezTo>
                  <a:pt x="12" y="390"/>
                  <a:pt x="12" y="390"/>
                  <a:pt x="12" y="390"/>
                </a:cubicBezTo>
                <a:cubicBezTo>
                  <a:pt x="9" y="391"/>
                  <a:pt x="7" y="394"/>
                  <a:pt x="7" y="398"/>
                </a:cubicBezTo>
                <a:cubicBezTo>
                  <a:pt x="7" y="403"/>
                  <a:pt x="11" y="407"/>
                  <a:pt x="15" y="407"/>
                </a:cubicBezTo>
                <a:cubicBezTo>
                  <a:pt x="20" y="407"/>
                  <a:pt x="24" y="403"/>
                  <a:pt x="24" y="398"/>
                </a:cubicBezTo>
                <a:cubicBezTo>
                  <a:pt x="24" y="394"/>
                  <a:pt x="22" y="391"/>
                  <a:pt x="18" y="390"/>
                </a:cubicBezTo>
                <a:cubicBezTo>
                  <a:pt x="18" y="387"/>
                  <a:pt x="18" y="387"/>
                  <a:pt x="18" y="387"/>
                </a:cubicBezTo>
                <a:cubicBezTo>
                  <a:pt x="53" y="383"/>
                  <a:pt x="53" y="383"/>
                  <a:pt x="53" y="383"/>
                </a:cubicBezTo>
                <a:cubicBezTo>
                  <a:pt x="53" y="386"/>
                  <a:pt x="53" y="386"/>
                  <a:pt x="53" y="386"/>
                </a:cubicBezTo>
                <a:cubicBezTo>
                  <a:pt x="54" y="386"/>
                  <a:pt x="54" y="386"/>
                  <a:pt x="54" y="386"/>
                </a:cubicBezTo>
                <a:cubicBezTo>
                  <a:pt x="54" y="400"/>
                  <a:pt x="54" y="400"/>
                  <a:pt x="54" y="400"/>
                </a:cubicBezTo>
                <a:cubicBezTo>
                  <a:pt x="57" y="400"/>
                  <a:pt x="57" y="400"/>
                  <a:pt x="57" y="400"/>
                </a:cubicBezTo>
                <a:cubicBezTo>
                  <a:pt x="57" y="408"/>
                  <a:pt x="57" y="408"/>
                  <a:pt x="57" y="408"/>
                </a:cubicBezTo>
                <a:cubicBezTo>
                  <a:pt x="65" y="408"/>
                  <a:pt x="65" y="408"/>
                  <a:pt x="65" y="408"/>
                </a:cubicBezTo>
                <a:cubicBezTo>
                  <a:pt x="65" y="400"/>
                  <a:pt x="65" y="400"/>
                  <a:pt x="65" y="400"/>
                </a:cubicBezTo>
                <a:cubicBezTo>
                  <a:pt x="68" y="400"/>
                  <a:pt x="68" y="400"/>
                  <a:pt x="68" y="400"/>
                </a:cubicBezTo>
                <a:cubicBezTo>
                  <a:pt x="68" y="386"/>
                  <a:pt x="68" y="386"/>
                  <a:pt x="68" y="386"/>
                </a:cubicBezTo>
                <a:cubicBezTo>
                  <a:pt x="69" y="386"/>
                  <a:pt x="69" y="386"/>
                  <a:pt x="69" y="386"/>
                </a:cubicBezTo>
                <a:cubicBezTo>
                  <a:pt x="69" y="383"/>
                  <a:pt x="69" y="383"/>
                  <a:pt x="69" y="383"/>
                </a:cubicBezTo>
                <a:cubicBezTo>
                  <a:pt x="103" y="387"/>
                  <a:pt x="103" y="387"/>
                  <a:pt x="103" y="387"/>
                </a:cubicBezTo>
                <a:cubicBezTo>
                  <a:pt x="103" y="390"/>
                  <a:pt x="103" y="390"/>
                  <a:pt x="103" y="390"/>
                </a:cubicBezTo>
                <a:cubicBezTo>
                  <a:pt x="100" y="391"/>
                  <a:pt x="97" y="394"/>
                  <a:pt x="97" y="398"/>
                </a:cubicBezTo>
                <a:cubicBezTo>
                  <a:pt x="97" y="403"/>
                  <a:pt x="101" y="407"/>
                  <a:pt x="106" y="407"/>
                </a:cubicBezTo>
                <a:cubicBezTo>
                  <a:pt x="111" y="407"/>
                  <a:pt x="115" y="403"/>
                  <a:pt x="115" y="398"/>
                </a:cubicBezTo>
                <a:cubicBezTo>
                  <a:pt x="115" y="394"/>
                  <a:pt x="112" y="391"/>
                  <a:pt x="109" y="390"/>
                </a:cubicBezTo>
                <a:cubicBezTo>
                  <a:pt x="109" y="387"/>
                  <a:pt x="109" y="387"/>
                  <a:pt x="109" y="387"/>
                </a:cubicBezTo>
                <a:cubicBezTo>
                  <a:pt x="114" y="388"/>
                  <a:pt x="114" y="388"/>
                  <a:pt x="114" y="388"/>
                </a:cubicBezTo>
                <a:cubicBezTo>
                  <a:pt x="114" y="377"/>
                  <a:pt x="114" y="377"/>
                  <a:pt x="114" y="377"/>
                </a:cubicBezTo>
                <a:cubicBezTo>
                  <a:pt x="69" y="365"/>
                  <a:pt x="69" y="365"/>
                  <a:pt x="69" y="365"/>
                </a:cubicBezTo>
                <a:cubicBezTo>
                  <a:pt x="69" y="342"/>
                  <a:pt x="69" y="342"/>
                  <a:pt x="69" y="342"/>
                </a:cubicBezTo>
                <a:cubicBezTo>
                  <a:pt x="75" y="342"/>
                  <a:pt x="75" y="342"/>
                  <a:pt x="75" y="342"/>
                </a:cubicBezTo>
                <a:cubicBezTo>
                  <a:pt x="75" y="309"/>
                  <a:pt x="75" y="309"/>
                  <a:pt x="75" y="309"/>
                </a:cubicBezTo>
                <a:cubicBezTo>
                  <a:pt x="117" y="309"/>
                  <a:pt x="117" y="309"/>
                  <a:pt x="117" y="309"/>
                </a:cubicBezTo>
                <a:cubicBezTo>
                  <a:pt x="124" y="309"/>
                  <a:pt x="129" y="303"/>
                  <a:pt x="129" y="297"/>
                </a:cubicBezTo>
                <a:cubicBezTo>
                  <a:pt x="129" y="294"/>
                  <a:pt x="129" y="294"/>
                  <a:pt x="129" y="294"/>
                </a:cubicBezTo>
                <a:cubicBezTo>
                  <a:pt x="129" y="290"/>
                  <a:pt x="127" y="287"/>
                  <a:pt x="124" y="285"/>
                </a:cubicBezTo>
                <a:cubicBezTo>
                  <a:pt x="153" y="285"/>
                  <a:pt x="153" y="285"/>
                  <a:pt x="153" y="285"/>
                </a:cubicBezTo>
                <a:cubicBezTo>
                  <a:pt x="135" y="374"/>
                  <a:pt x="135" y="374"/>
                  <a:pt x="135" y="374"/>
                </a:cubicBezTo>
                <a:cubicBezTo>
                  <a:pt x="133" y="386"/>
                  <a:pt x="141" y="398"/>
                  <a:pt x="154" y="401"/>
                </a:cubicBezTo>
                <a:cubicBezTo>
                  <a:pt x="167" y="403"/>
                  <a:pt x="179" y="395"/>
                  <a:pt x="181" y="384"/>
                </a:cubicBezTo>
                <a:cubicBezTo>
                  <a:pt x="205" y="265"/>
                  <a:pt x="205" y="265"/>
                  <a:pt x="205" y="265"/>
                </a:cubicBezTo>
                <a:cubicBezTo>
                  <a:pt x="205" y="265"/>
                  <a:pt x="205" y="265"/>
                  <a:pt x="205" y="264"/>
                </a:cubicBezTo>
                <a:cubicBezTo>
                  <a:pt x="205" y="264"/>
                  <a:pt x="205" y="264"/>
                  <a:pt x="205" y="264"/>
                </a:cubicBezTo>
                <a:cubicBezTo>
                  <a:pt x="205" y="264"/>
                  <a:pt x="205" y="264"/>
                  <a:pt x="205" y="264"/>
                </a:cubicBezTo>
                <a:cubicBezTo>
                  <a:pt x="205" y="264"/>
                  <a:pt x="205" y="264"/>
                  <a:pt x="205" y="264"/>
                </a:cubicBezTo>
                <a:cubicBezTo>
                  <a:pt x="205" y="262"/>
                  <a:pt x="205" y="260"/>
                  <a:pt x="205" y="258"/>
                </a:cubicBezTo>
                <a:cubicBezTo>
                  <a:pt x="204" y="245"/>
                  <a:pt x="194" y="235"/>
                  <a:pt x="181" y="235"/>
                </a:cubicBezTo>
                <a:cubicBezTo>
                  <a:pt x="110" y="235"/>
                  <a:pt x="110" y="235"/>
                  <a:pt x="110" y="235"/>
                </a:cubicBezTo>
                <a:cubicBezTo>
                  <a:pt x="119" y="194"/>
                  <a:pt x="119" y="194"/>
                  <a:pt x="119" y="194"/>
                </a:cubicBezTo>
                <a:cubicBezTo>
                  <a:pt x="166" y="194"/>
                  <a:pt x="166" y="194"/>
                  <a:pt x="166" y="194"/>
                </a:cubicBezTo>
                <a:cubicBezTo>
                  <a:pt x="206" y="194"/>
                  <a:pt x="206" y="194"/>
                  <a:pt x="206" y="194"/>
                </a:cubicBezTo>
                <a:cubicBezTo>
                  <a:pt x="213" y="194"/>
                  <a:pt x="217" y="190"/>
                  <a:pt x="219" y="188"/>
                </a:cubicBezTo>
                <a:cubicBezTo>
                  <a:pt x="311" y="188"/>
                  <a:pt x="311" y="188"/>
                  <a:pt x="311" y="188"/>
                </a:cubicBezTo>
                <a:cubicBezTo>
                  <a:pt x="311" y="178"/>
                  <a:pt x="311" y="178"/>
                  <a:pt x="311" y="178"/>
                </a:cubicBezTo>
                <a:cubicBezTo>
                  <a:pt x="313" y="178"/>
                  <a:pt x="314" y="177"/>
                  <a:pt x="315" y="176"/>
                </a:cubicBezTo>
                <a:cubicBezTo>
                  <a:pt x="325" y="180"/>
                  <a:pt x="325" y="180"/>
                  <a:pt x="325" y="180"/>
                </a:cubicBezTo>
                <a:cubicBezTo>
                  <a:pt x="367" y="68"/>
                  <a:pt x="367" y="68"/>
                  <a:pt x="367" y="68"/>
                </a:cubicBezTo>
                <a:cubicBezTo>
                  <a:pt x="353" y="63"/>
                  <a:pt x="353" y="63"/>
                  <a:pt x="353" y="63"/>
                </a:cubicBezTo>
                <a:cubicBezTo>
                  <a:pt x="312" y="171"/>
                  <a:pt x="312" y="171"/>
                  <a:pt x="312" y="171"/>
                </a:cubicBezTo>
                <a:cubicBezTo>
                  <a:pt x="312" y="171"/>
                  <a:pt x="311" y="170"/>
                  <a:pt x="311" y="170"/>
                </a:cubicBezTo>
                <a:cubicBezTo>
                  <a:pt x="309" y="170"/>
                  <a:pt x="307" y="172"/>
                  <a:pt x="307" y="174"/>
                </a:cubicBezTo>
                <a:cubicBezTo>
                  <a:pt x="307" y="174"/>
                  <a:pt x="225" y="174"/>
                  <a:pt x="225" y="174"/>
                </a:cubicBezTo>
                <a:cubicBezTo>
                  <a:pt x="225" y="163"/>
                  <a:pt x="217" y="154"/>
                  <a:pt x="206" y="154"/>
                </a:cubicBezTo>
                <a:cubicBezTo>
                  <a:pt x="127" y="154"/>
                  <a:pt x="127" y="154"/>
                  <a:pt x="127" y="154"/>
                </a:cubicBezTo>
                <a:cubicBezTo>
                  <a:pt x="132" y="132"/>
                  <a:pt x="132" y="132"/>
                  <a:pt x="132" y="132"/>
                </a:cubicBezTo>
                <a:cubicBezTo>
                  <a:pt x="136" y="112"/>
                  <a:pt x="124" y="93"/>
                  <a:pt x="104" y="89"/>
                </a:cubicBezTo>
                <a:cubicBezTo>
                  <a:pt x="92" y="86"/>
                  <a:pt x="92" y="86"/>
                  <a:pt x="92" y="86"/>
                </a:cubicBezTo>
                <a:cubicBezTo>
                  <a:pt x="73" y="82"/>
                  <a:pt x="53" y="95"/>
                  <a:pt x="49" y="114"/>
                </a:cubicBezTo>
                <a:cubicBezTo>
                  <a:pt x="38" y="168"/>
                  <a:pt x="38" y="168"/>
                  <a:pt x="38" y="168"/>
                </a:cubicBezTo>
                <a:cubicBezTo>
                  <a:pt x="35" y="183"/>
                  <a:pt x="35" y="183"/>
                  <a:pt x="35" y="183"/>
                </a:cubicBezTo>
                <a:cubicBezTo>
                  <a:pt x="35" y="168"/>
                  <a:pt x="35" y="168"/>
                  <a:pt x="35" y="168"/>
                </a:cubicBezTo>
                <a:cubicBezTo>
                  <a:pt x="35" y="145"/>
                  <a:pt x="35" y="145"/>
                  <a:pt x="35" y="145"/>
                </a:cubicBezTo>
                <a:cubicBezTo>
                  <a:pt x="35" y="138"/>
                  <a:pt x="29" y="133"/>
                  <a:pt x="23" y="133"/>
                </a:cubicBezTo>
                <a:cubicBezTo>
                  <a:pt x="14" y="133"/>
                  <a:pt x="14" y="133"/>
                  <a:pt x="14" y="133"/>
                </a:cubicBezTo>
                <a:cubicBezTo>
                  <a:pt x="7" y="133"/>
                  <a:pt x="2" y="138"/>
                  <a:pt x="2" y="145"/>
                </a:cubicBezTo>
                <a:cubicBezTo>
                  <a:pt x="2" y="170"/>
                  <a:pt x="2" y="170"/>
                  <a:pt x="2" y="170"/>
                </a:cubicBezTo>
                <a:cubicBezTo>
                  <a:pt x="2" y="230"/>
                  <a:pt x="2" y="230"/>
                  <a:pt x="2" y="230"/>
                </a:cubicBezTo>
                <a:cubicBezTo>
                  <a:pt x="2" y="237"/>
                  <a:pt x="6" y="242"/>
                  <a:pt x="12" y="242"/>
                </a:cubicBezTo>
                <a:cubicBezTo>
                  <a:pt x="12" y="282"/>
                  <a:pt x="12" y="282"/>
                  <a:pt x="12" y="282"/>
                </a:cubicBezTo>
                <a:cubicBezTo>
                  <a:pt x="12" y="282"/>
                  <a:pt x="12" y="282"/>
                  <a:pt x="12" y="282"/>
                </a:cubicBezTo>
                <a:cubicBezTo>
                  <a:pt x="6" y="282"/>
                  <a:pt x="0" y="288"/>
                  <a:pt x="0" y="294"/>
                </a:cubicBezTo>
                <a:close/>
                <a:moveTo>
                  <a:pt x="24" y="272"/>
                </a:moveTo>
                <a:cubicBezTo>
                  <a:pt x="27" y="276"/>
                  <a:pt x="30" y="280"/>
                  <a:pt x="35" y="282"/>
                </a:cubicBezTo>
                <a:cubicBezTo>
                  <a:pt x="24" y="282"/>
                  <a:pt x="24" y="282"/>
                  <a:pt x="24" y="282"/>
                </a:cubicBezTo>
                <a:lnTo>
                  <a:pt x="24" y="272"/>
                </a:lnTo>
                <a:close/>
              </a:path>
            </a:pathLst>
          </a:custGeom>
          <a:solidFill>
            <a:schemeClr val="bg1"/>
          </a:solidFill>
          <a:ln w="3175" cap="flat" cmpd="sng" algn="ctr">
            <a:noFill/>
            <a:prstDash val="solid"/>
          </a:ln>
          <a:effectLst/>
        </p:spPr>
        <p:txBody>
          <a:bodyPr anchor="ctr"/>
          <a:lstStyle/>
          <a:p>
            <a:pPr algn="ctr"/>
            <a:endParaRPr lang="en-US" baseline="-25000" dirty="0">
              <a:latin typeface="+mj-lt"/>
            </a:endParaRPr>
          </a:p>
        </p:txBody>
      </p:sp>
      <p:sp>
        <p:nvSpPr>
          <p:cNvPr id="63" name="TextBox 62"/>
          <p:cNvSpPr txBox="1"/>
          <p:nvPr/>
        </p:nvSpPr>
        <p:spPr>
          <a:xfrm>
            <a:off x="1437829" y="2447860"/>
            <a:ext cx="600631" cy="363701"/>
          </a:xfrm>
          <a:prstGeom prst="rect">
            <a:avLst/>
          </a:prstGeom>
          <a:noFill/>
        </p:spPr>
        <p:txBody>
          <a:bodyPr wrap="none" rtlCol="0" anchor="t" anchorCtr="0">
            <a:spAutoFit/>
          </a:bodyPr>
          <a:lstStyle/>
          <a:p>
            <a:pPr algn="ctr" defTabSz="456968"/>
            <a:r>
              <a:rPr lang="en-US" sz="1000" b="1" dirty="0">
                <a:solidFill>
                  <a:schemeClr val="tx2"/>
                </a:solidFill>
                <a:latin typeface="+mj-lt"/>
              </a:rPr>
              <a:t>Storage</a:t>
            </a:r>
            <a:br>
              <a:rPr lang="en-US" sz="1000" dirty="0">
                <a:solidFill>
                  <a:schemeClr val="tx2"/>
                </a:solidFill>
                <a:latin typeface="+mj-lt"/>
              </a:rPr>
            </a:br>
            <a:r>
              <a:rPr lang="en-US" sz="1000" dirty="0">
                <a:solidFill>
                  <a:schemeClr val="tx2"/>
                </a:solidFill>
                <a:latin typeface="+mj-lt"/>
              </a:rPr>
              <a:t>SME</a:t>
            </a:r>
          </a:p>
        </p:txBody>
      </p:sp>
      <p:cxnSp>
        <p:nvCxnSpPr>
          <p:cNvPr id="71" name="Straight Arrow Connector 70"/>
          <p:cNvCxnSpPr/>
          <p:nvPr/>
        </p:nvCxnSpPr>
        <p:spPr>
          <a:xfrm>
            <a:off x="1738145" y="2811561"/>
            <a:ext cx="0" cy="373378"/>
          </a:xfrm>
          <a:prstGeom prst="straightConnector1">
            <a:avLst/>
          </a:prstGeom>
          <a:ln w="19050" cap="rnd">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72" name="Oval 71"/>
          <p:cNvSpPr/>
          <p:nvPr/>
        </p:nvSpPr>
        <p:spPr>
          <a:xfrm>
            <a:off x="2279058" y="2084201"/>
            <a:ext cx="385673" cy="385673"/>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mj-lt"/>
            </a:endParaRPr>
          </a:p>
        </p:txBody>
      </p:sp>
      <p:sp>
        <p:nvSpPr>
          <p:cNvPr id="77" name="Freeform 20"/>
          <p:cNvSpPr>
            <a:spLocks noEditPoints="1"/>
          </p:cNvSpPr>
          <p:nvPr/>
        </p:nvSpPr>
        <p:spPr bwMode="auto">
          <a:xfrm>
            <a:off x="2376181" y="2171858"/>
            <a:ext cx="191428" cy="210358"/>
          </a:xfrm>
          <a:custGeom>
            <a:avLst/>
            <a:gdLst/>
            <a:ahLst/>
            <a:cxnLst>
              <a:cxn ang="0">
                <a:pos x="117" y="0"/>
              </a:cxn>
              <a:cxn ang="0">
                <a:pos x="117" y="74"/>
              </a:cxn>
              <a:cxn ang="0">
                <a:pos x="272" y="381"/>
              </a:cxn>
              <a:cxn ang="0">
                <a:pos x="207" y="406"/>
              </a:cxn>
              <a:cxn ang="0">
                <a:pos x="362" y="381"/>
              </a:cxn>
              <a:cxn ang="0">
                <a:pos x="324" y="238"/>
              </a:cxn>
              <a:cxn ang="0">
                <a:pos x="362" y="218"/>
              </a:cxn>
              <a:cxn ang="0">
                <a:pos x="166" y="194"/>
              </a:cxn>
              <a:cxn ang="0">
                <a:pos x="147" y="218"/>
              </a:cxn>
              <a:cxn ang="0">
                <a:pos x="272" y="218"/>
              </a:cxn>
              <a:cxn ang="0">
                <a:pos x="272" y="381"/>
              </a:cxn>
              <a:cxn ang="0">
                <a:pos x="0" y="297"/>
              </a:cxn>
              <a:cxn ang="0">
                <a:pos x="47" y="309"/>
              </a:cxn>
              <a:cxn ang="0">
                <a:pos x="53" y="342"/>
              </a:cxn>
              <a:cxn ang="0">
                <a:pos x="8" y="377"/>
              </a:cxn>
              <a:cxn ang="0">
                <a:pos x="12" y="387"/>
              </a:cxn>
              <a:cxn ang="0">
                <a:pos x="7" y="398"/>
              </a:cxn>
              <a:cxn ang="0">
                <a:pos x="24" y="398"/>
              </a:cxn>
              <a:cxn ang="0">
                <a:pos x="18" y="387"/>
              </a:cxn>
              <a:cxn ang="0">
                <a:pos x="53" y="386"/>
              </a:cxn>
              <a:cxn ang="0">
                <a:pos x="54" y="400"/>
              </a:cxn>
              <a:cxn ang="0">
                <a:pos x="57" y="408"/>
              </a:cxn>
              <a:cxn ang="0">
                <a:pos x="65" y="400"/>
              </a:cxn>
              <a:cxn ang="0">
                <a:pos x="68" y="386"/>
              </a:cxn>
              <a:cxn ang="0">
                <a:pos x="69" y="383"/>
              </a:cxn>
              <a:cxn ang="0">
                <a:pos x="103" y="390"/>
              </a:cxn>
              <a:cxn ang="0">
                <a:pos x="106" y="407"/>
              </a:cxn>
              <a:cxn ang="0">
                <a:pos x="109" y="390"/>
              </a:cxn>
              <a:cxn ang="0">
                <a:pos x="114" y="388"/>
              </a:cxn>
              <a:cxn ang="0">
                <a:pos x="69" y="365"/>
              </a:cxn>
              <a:cxn ang="0">
                <a:pos x="75" y="342"/>
              </a:cxn>
              <a:cxn ang="0">
                <a:pos x="117" y="309"/>
              </a:cxn>
              <a:cxn ang="0">
                <a:pos x="129" y="294"/>
              </a:cxn>
              <a:cxn ang="0">
                <a:pos x="153" y="285"/>
              </a:cxn>
              <a:cxn ang="0">
                <a:pos x="154" y="401"/>
              </a:cxn>
              <a:cxn ang="0">
                <a:pos x="205" y="265"/>
              </a:cxn>
              <a:cxn ang="0">
                <a:pos x="205" y="264"/>
              </a:cxn>
              <a:cxn ang="0">
                <a:pos x="205" y="264"/>
              </a:cxn>
              <a:cxn ang="0">
                <a:pos x="181" y="235"/>
              </a:cxn>
              <a:cxn ang="0">
                <a:pos x="119" y="194"/>
              </a:cxn>
              <a:cxn ang="0">
                <a:pos x="206" y="194"/>
              </a:cxn>
              <a:cxn ang="0">
                <a:pos x="311" y="188"/>
              </a:cxn>
              <a:cxn ang="0">
                <a:pos x="315" y="176"/>
              </a:cxn>
              <a:cxn ang="0">
                <a:pos x="367" y="68"/>
              </a:cxn>
              <a:cxn ang="0">
                <a:pos x="312" y="171"/>
              </a:cxn>
              <a:cxn ang="0">
                <a:pos x="307" y="174"/>
              </a:cxn>
              <a:cxn ang="0">
                <a:pos x="206" y="154"/>
              </a:cxn>
              <a:cxn ang="0">
                <a:pos x="132" y="132"/>
              </a:cxn>
              <a:cxn ang="0">
                <a:pos x="92" y="86"/>
              </a:cxn>
              <a:cxn ang="0">
                <a:pos x="38" y="168"/>
              </a:cxn>
              <a:cxn ang="0">
                <a:pos x="35" y="168"/>
              </a:cxn>
              <a:cxn ang="0">
                <a:pos x="23" y="133"/>
              </a:cxn>
              <a:cxn ang="0">
                <a:pos x="2" y="145"/>
              </a:cxn>
              <a:cxn ang="0">
                <a:pos x="2" y="230"/>
              </a:cxn>
              <a:cxn ang="0">
                <a:pos x="12" y="282"/>
              </a:cxn>
              <a:cxn ang="0">
                <a:pos x="0" y="294"/>
              </a:cxn>
              <a:cxn ang="0">
                <a:pos x="35" y="282"/>
              </a:cxn>
              <a:cxn ang="0">
                <a:pos x="24" y="272"/>
              </a:cxn>
            </a:cxnLst>
            <a:rect l="0" t="0" r="r" b="b"/>
            <a:pathLst>
              <a:path w="367" h="408">
                <a:moveTo>
                  <a:pt x="154" y="37"/>
                </a:moveTo>
                <a:cubicBezTo>
                  <a:pt x="154" y="16"/>
                  <a:pt x="137" y="0"/>
                  <a:pt x="117" y="0"/>
                </a:cubicBezTo>
                <a:cubicBezTo>
                  <a:pt x="97" y="0"/>
                  <a:pt x="80" y="16"/>
                  <a:pt x="80" y="37"/>
                </a:cubicBezTo>
                <a:cubicBezTo>
                  <a:pt x="80" y="57"/>
                  <a:pt x="97" y="74"/>
                  <a:pt x="117" y="74"/>
                </a:cubicBezTo>
                <a:cubicBezTo>
                  <a:pt x="137" y="74"/>
                  <a:pt x="154" y="57"/>
                  <a:pt x="154" y="37"/>
                </a:cubicBezTo>
                <a:close/>
                <a:moveTo>
                  <a:pt x="272" y="381"/>
                </a:moveTo>
                <a:cubicBezTo>
                  <a:pt x="207" y="381"/>
                  <a:pt x="207" y="381"/>
                  <a:pt x="207" y="381"/>
                </a:cubicBezTo>
                <a:cubicBezTo>
                  <a:pt x="207" y="406"/>
                  <a:pt x="207" y="406"/>
                  <a:pt x="207" y="406"/>
                </a:cubicBezTo>
                <a:cubicBezTo>
                  <a:pt x="362" y="406"/>
                  <a:pt x="362" y="406"/>
                  <a:pt x="362" y="406"/>
                </a:cubicBezTo>
                <a:cubicBezTo>
                  <a:pt x="362" y="381"/>
                  <a:pt x="362" y="381"/>
                  <a:pt x="362" y="381"/>
                </a:cubicBezTo>
                <a:cubicBezTo>
                  <a:pt x="324" y="381"/>
                  <a:pt x="324" y="381"/>
                  <a:pt x="324" y="381"/>
                </a:cubicBezTo>
                <a:cubicBezTo>
                  <a:pt x="324" y="238"/>
                  <a:pt x="324" y="238"/>
                  <a:pt x="324" y="238"/>
                </a:cubicBezTo>
                <a:cubicBezTo>
                  <a:pt x="324" y="218"/>
                  <a:pt x="324" y="218"/>
                  <a:pt x="324" y="218"/>
                </a:cubicBezTo>
                <a:cubicBezTo>
                  <a:pt x="362" y="218"/>
                  <a:pt x="362" y="218"/>
                  <a:pt x="362" y="218"/>
                </a:cubicBezTo>
                <a:cubicBezTo>
                  <a:pt x="362" y="194"/>
                  <a:pt x="362" y="194"/>
                  <a:pt x="362" y="194"/>
                </a:cubicBezTo>
                <a:cubicBezTo>
                  <a:pt x="166" y="194"/>
                  <a:pt x="166" y="194"/>
                  <a:pt x="166" y="194"/>
                </a:cubicBezTo>
                <a:cubicBezTo>
                  <a:pt x="147" y="194"/>
                  <a:pt x="147" y="194"/>
                  <a:pt x="147" y="194"/>
                </a:cubicBezTo>
                <a:cubicBezTo>
                  <a:pt x="147" y="218"/>
                  <a:pt x="147" y="218"/>
                  <a:pt x="147" y="218"/>
                </a:cubicBezTo>
                <a:cubicBezTo>
                  <a:pt x="221" y="218"/>
                  <a:pt x="221" y="218"/>
                  <a:pt x="221" y="218"/>
                </a:cubicBezTo>
                <a:cubicBezTo>
                  <a:pt x="272" y="218"/>
                  <a:pt x="272" y="218"/>
                  <a:pt x="272" y="218"/>
                </a:cubicBezTo>
                <a:cubicBezTo>
                  <a:pt x="272" y="233"/>
                  <a:pt x="272" y="233"/>
                  <a:pt x="272" y="233"/>
                </a:cubicBezTo>
                <a:lnTo>
                  <a:pt x="272" y="381"/>
                </a:lnTo>
                <a:close/>
                <a:moveTo>
                  <a:pt x="0" y="294"/>
                </a:moveTo>
                <a:cubicBezTo>
                  <a:pt x="0" y="297"/>
                  <a:pt x="0" y="297"/>
                  <a:pt x="0" y="297"/>
                </a:cubicBezTo>
                <a:cubicBezTo>
                  <a:pt x="0" y="303"/>
                  <a:pt x="6" y="309"/>
                  <a:pt x="12" y="309"/>
                </a:cubicBezTo>
                <a:cubicBezTo>
                  <a:pt x="47" y="309"/>
                  <a:pt x="47" y="309"/>
                  <a:pt x="47" y="309"/>
                </a:cubicBezTo>
                <a:cubicBezTo>
                  <a:pt x="47" y="342"/>
                  <a:pt x="47" y="342"/>
                  <a:pt x="47" y="342"/>
                </a:cubicBezTo>
                <a:cubicBezTo>
                  <a:pt x="53" y="342"/>
                  <a:pt x="53" y="342"/>
                  <a:pt x="53" y="342"/>
                </a:cubicBezTo>
                <a:cubicBezTo>
                  <a:pt x="53" y="365"/>
                  <a:pt x="53" y="365"/>
                  <a:pt x="53" y="365"/>
                </a:cubicBezTo>
                <a:cubicBezTo>
                  <a:pt x="8" y="377"/>
                  <a:pt x="8" y="377"/>
                  <a:pt x="8" y="377"/>
                </a:cubicBezTo>
                <a:cubicBezTo>
                  <a:pt x="8" y="388"/>
                  <a:pt x="8" y="388"/>
                  <a:pt x="8" y="388"/>
                </a:cubicBezTo>
                <a:cubicBezTo>
                  <a:pt x="12" y="387"/>
                  <a:pt x="12" y="387"/>
                  <a:pt x="12" y="387"/>
                </a:cubicBezTo>
                <a:cubicBezTo>
                  <a:pt x="12" y="390"/>
                  <a:pt x="12" y="390"/>
                  <a:pt x="12" y="390"/>
                </a:cubicBezTo>
                <a:cubicBezTo>
                  <a:pt x="9" y="391"/>
                  <a:pt x="7" y="394"/>
                  <a:pt x="7" y="398"/>
                </a:cubicBezTo>
                <a:cubicBezTo>
                  <a:pt x="7" y="403"/>
                  <a:pt x="11" y="407"/>
                  <a:pt x="15" y="407"/>
                </a:cubicBezTo>
                <a:cubicBezTo>
                  <a:pt x="20" y="407"/>
                  <a:pt x="24" y="403"/>
                  <a:pt x="24" y="398"/>
                </a:cubicBezTo>
                <a:cubicBezTo>
                  <a:pt x="24" y="394"/>
                  <a:pt x="22" y="391"/>
                  <a:pt x="18" y="390"/>
                </a:cubicBezTo>
                <a:cubicBezTo>
                  <a:pt x="18" y="387"/>
                  <a:pt x="18" y="387"/>
                  <a:pt x="18" y="387"/>
                </a:cubicBezTo>
                <a:cubicBezTo>
                  <a:pt x="53" y="383"/>
                  <a:pt x="53" y="383"/>
                  <a:pt x="53" y="383"/>
                </a:cubicBezTo>
                <a:cubicBezTo>
                  <a:pt x="53" y="386"/>
                  <a:pt x="53" y="386"/>
                  <a:pt x="53" y="386"/>
                </a:cubicBezTo>
                <a:cubicBezTo>
                  <a:pt x="54" y="386"/>
                  <a:pt x="54" y="386"/>
                  <a:pt x="54" y="386"/>
                </a:cubicBezTo>
                <a:cubicBezTo>
                  <a:pt x="54" y="400"/>
                  <a:pt x="54" y="400"/>
                  <a:pt x="54" y="400"/>
                </a:cubicBezTo>
                <a:cubicBezTo>
                  <a:pt x="57" y="400"/>
                  <a:pt x="57" y="400"/>
                  <a:pt x="57" y="400"/>
                </a:cubicBezTo>
                <a:cubicBezTo>
                  <a:pt x="57" y="408"/>
                  <a:pt x="57" y="408"/>
                  <a:pt x="57" y="408"/>
                </a:cubicBezTo>
                <a:cubicBezTo>
                  <a:pt x="65" y="408"/>
                  <a:pt x="65" y="408"/>
                  <a:pt x="65" y="408"/>
                </a:cubicBezTo>
                <a:cubicBezTo>
                  <a:pt x="65" y="400"/>
                  <a:pt x="65" y="400"/>
                  <a:pt x="65" y="400"/>
                </a:cubicBezTo>
                <a:cubicBezTo>
                  <a:pt x="68" y="400"/>
                  <a:pt x="68" y="400"/>
                  <a:pt x="68" y="400"/>
                </a:cubicBezTo>
                <a:cubicBezTo>
                  <a:pt x="68" y="386"/>
                  <a:pt x="68" y="386"/>
                  <a:pt x="68" y="386"/>
                </a:cubicBezTo>
                <a:cubicBezTo>
                  <a:pt x="69" y="386"/>
                  <a:pt x="69" y="386"/>
                  <a:pt x="69" y="386"/>
                </a:cubicBezTo>
                <a:cubicBezTo>
                  <a:pt x="69" y="383"/>
                  <a:pt x="69" y="383"/>
                  <a:pt x="69" y="383"/>
                </a:cubicBezTo>
                <a:cubicBezTo>
                  <a:pt x="103" y="387"/>
                  <a:pt x="103" y="387"/>
                  <a:pt x="103" y="387"/>
                </a:cubicBezTo>
                <a:cubicBezTo>
                  <a:pt x="103" y="390"/>
                  <a:pt x="103" y="390"/>
                  <a:pt x="103" y="390"/>
                </a:cubicBezTo>
                <a:cubicBezTo>
                  <a:pt x="100" y="391"/>
                  <a:pt x="97" y="394"/>
                  <a:pt x="97" y="398"/>
                </a:cubicBezTo>
                <a:cubicBezTo>
                  <a:pt x="97" y="403"/>
                  <a:pt x="101" y="407"/>
                  <a:pt x="106" y="407"/>
                </a:cubicBezTo>
                <a:cubicBezTo>
                  <a:pt x="111" y="407"/>
                  <a:pt x="115" y="403"/>
                  <a:pt x="115" y="398"/>
                </a:cubicBezTo>
                <a:cubicBezTo>
                  <a:pt x="115" y="394"/>
                  <a:pt x="112" y="391"/>
                  <a:pt x="109" y="390"/>
                </a:cubicBezTo>
                <a:cubicBezTo>
                  <a:pt x="109" y="387"/>
                  <a:pt x="109" y="387"/>
                  <a:pt x="109" y="387"/>
                </a:cubicBezTo>
                <a:cubicBezTo>
                  <a:pt x="114" y="388"/>
                  <a:pt x="114" y="388"/>
                  <a:pt x="114" y="388"/>
                </a:cubicBezTo>
                <a:cubicBezTo>
                  <a:pt x="114" y="377"/>
                  <a:pt x="114" y="377"/>
                  <a:pt x="114" y="377"/>
                </a:cubicBezTo>
                <a:cubicBezTo>
                  <a:pt x="69" y="365"/>
                  <a:pt x="69" y="365"/>
                  <a:pt x="69" y="365"/>
                </a:cubicBezTo>
                <a:cubicBezTo>
                  <a:pt x="69" y="342"/>
                  <a:pt x="69" y="342"/>
                  <a:pt x="69" y="342"/>
                </a:cubicBezTo>
                <a:cubicBezTo>
                  <a:pt x="75" y="342"/>
                  <a:pt x="75" y="342"/>
                  <a:pt x="75" y="342"/>
                </a:cubicBezTo>
                <a:cubicBezTo>
                  <a:pt x="75" y="309"/>
                  <a:pt x="75" y="309"/>
                  <a:pt x="75" y="309"/>
                </a:cubicBezTo>
                <a:cubicBezTo>
                  <a:pt x="117" y="309"/>
                  <a:pt x="117" y="309"/>
                  <a:pt x="117" y="309"/>
                </a:cubicBezTo>
                <a:cubicBezTo>
                  <a:pt x="124" y="309"/>
                  <a:pt x="129" y="303"/>
                  <a:pt x="129" y="297"/>
                </a:cubicBezTo>
                <a:cubicBezTo>
                  <a:pt x="129" y="294"/>
                  <a:pt x="129" y="294"/>
                  <a:pt x="129" y="294"/>
                </a:cubicBezTo>
                <a:cubicBezTo>
                  <a:pt x="129" y="290"/>
                  <a:pt x="127" y="287"/>
                  <a:pt x="124" y="285"/>
                </a:cubicBezTo>
                <a:cubicBezTo>
                  <a:pt x="153" y="285"/>
                  <a:pt x="153" y="285"/>
                  <a:pt x="153" y="285"/>
                </a:cubicBezTo>
                <a:cubicBezTo>
                  <a:pt x="135" y="374"/>
                  <a:pt x="135" y="374"/>
                  <a:pt x="135" y="374"/>
                </a:cubicBezTo>
                <a:cubicBezTo>
                  <a:pt x="133" y="386"/>
                  <a:pt x="141" y="398"/>
                  <a:pt x="154" y="401"/>
                </a:cubicBezTo>
                <a:cubicBezTo>
                  <a:pt x="167" y="403"/>
                  <a:pt x="179" y="395"/>
                  <a:pt x="181" y="384"/>
                </a:cubicBezTo>
                <a:cubicBezTo>
                  <a:pt x="205" y="265"/>
                  <a:pt x="205" y="265"/>
                  <a:pt x="205" y="265"/>
                </a:cubicBezTo>
                <a:cubicBezTo>
                  <a:pt x="205" y="265"/>
                  <a:pt x="205" y="265"/>
                  <a:pt x="205" y="264"/>
                </a:cubicBezTo>
                <a:cubicBezTo>
                  <a:pt x="205" y="264"/>
                  <a:pt x="205" y="264"/>
                  <a:pt x="205" y="264"/>
                </a:cubicBezTo>
                <a:cubicBezTo>
                  <a:pt x="205" y="264"/>
                  <a:pt x="205" y="264"/>
                  <a:pt x="205" y="264"/>
                </a:cubicBezTo>
                <a:cubicBezTo>
                  <a:pt x="205" y="264"/>
                  <a:pt x="205" y="264"/>
                  <a:pt x="205" y="264"/>
                </a:cubicBezTo>
                <a:cubicBezTo>
                  <a:pt x="205" y="262"/>
                  <a:pt x="205" y="260"/>
                  <a:pt x="205" y="258"/>
                </a:cubicBezTo>
                <a:cubicBezTo>
                  <a:pt x="204" y="245"/>
                  <a:pt x="194" y="235"/>
                  <a:pt x="181" y="235"/>
                </a:cubicBezTo>
                <a:cubicBezTo>
                  <a:pt x="110" y="235"/>
                  <a:pt x="110" y="235"/>
                  <a:pt x="110" y="235"/>
                </a:cubicBezTo>
                <a:cubicBezTo>
                  <a:pt x="119" y="194"/>
                  <a:pt x="119" y="194"/>
                  <a:pt x="119" y="194"/>
                </a:cubicBezTo>
                <a:cubicBezTo>
                  <a:pt x="166" y="194"/>
                  <a:pt x="166" y="194"/>
                  <a:pt x="166" y="194"/>
                </a:cubicBezTo>
                <a:cubicBezTo>
                  <a:pt x="206" y="194"/>
                  <a:pt x="206" y="194"/>
                  <a:pt x="206" y="194"/>
                </a:cubicBezTo>
                <a:cubicBezTo>
                  <a:pt x="213" y="194"/>
                  <a:pt x="217" y="190"/>
                  <a:pt x="219" y="188"/>
                </a:cubicBezTo>
                <a:cubicBezTo>
                  <a:pt x="311" y="188"/>
                  <a:pt x="311" y="188"/>
                  <a:pt x="311" y="188"/>
                </a:cubicBezTo>
                <a:cubicBezTo>
                  <a:pt x="311" y="178"/>
                  <a:pt x="311" y="178"/>
                  <a:pt x="311" y="178"/>
                </a:cubicBezTo>
                <a:cubicBezTo>
                  <a:pt x="313" y="178"/>
                  <a:pt x="314" y="177"/>
                  <a:pt x="315" y="176"/>
                </a:cubicBezTo>
                <a:cubicBezTo>
                  <a:pt x="325" y="180"/>
                  <a:pt x="325" y="180"/>
                  <a:pt x="325" y="180"/>
                </a:cubicBezTo>
                <a:cubicBezTo>
                  <a:pt x="367" y="68"/>
                  <a:pt x="367" y="68"/>
                  <a:pt x="367" y="68"/>
                </a:cubicBezTo>
                <a:cubicBezTo>
                  <a:pt x="353" y="63"/>
                  <a:pt x="353" y="63"/>
                  <a:pt x="353" y="63"/>
                </a:cubicBezTo>
                <a:cubicBezTo>
                  <a:pt x="312" y="171"/>
                  <a:pt x="312" y="171"/>
                  <a:pt x="312" y="171"/>
                </a:cubicBezTo>
                <a:cubicBezTo>
                  <a:pt x="312" y="171"/>
                  <a:pt x="311" y="170"/>
                  <a:pt x="311" y="170"/>
                </a:cubicBezTo>
                <a:cubicBezTo>
                  <a:pt x="309" y="170"/>
                  <a:pt x="307" y="172"/>
                  <a:pt x="307" y="174"/>
                </a:cubicBezTo>
                <a:cubicBezTo>
                  <a:pt x="307" y="174"/>
                  <a:pt x="225" y="174"/>
                  <a:pt x="225" y="174"/>
                </a:cubicBezTo>
                <a:cubicBezTo>
                  <a:pt x="225" y="163"/>
                  <a:pt x="217" y="154"/>
                  <a:pt x="206" y="154"/>
                </a:cubicBezTo>
                <a:cubicBezTo>
                  <a:pt x="127" y="154"/>
                  <a:pt x="127" y="154"/>
                  <a:pt x="127" y="154"/>
                </a:cubicBezTo>
                <a:cubicBezTo>
                  <a:pt x="132" y="132"/>
                  <a:pt x="132" y="132"/>
                  <a:pt x="132" y="132"/>
                </a:cubicBezTo>
                <a:cubicBezTo>
                  <a:pt x="136" y="112"/>
                  <a:pt x="124" y="93"/>
                  <a:pt x="104" y="89"/>
                </a:cubicBezTo>
                <a:cubicBezTo>
                  <a:pt x="92" y="86"/>
                  <a:pt x="92" y="86"/>
                  <a:pt x="92" y="86"/>
                </a:cubicBezTo>
                <a:cubicBezTo>
                  <a:pt x="73" y="82"/>
                  <a:pt x="53" y="95"/>
                  <a:pt x="49" y="114"/>
                </a:cubicBezTo>
                <a:cubicBezTo>
                  <a:pt x="38" y="168"/>
                  <a:pt x="38" y="168"/>
                  <a:pt x="38" y="168"/>
                </a:cubicBezTo>
                <a:cubicBezTo>
                  <a:pt x="35" y="183"/>
                  <a:pt x="35" y="183"/>
                  <a:pt x="35" y="183"/>
                </a:cubicBezTo>
                <a:cubicBezTo>
                  <a:pt x="35" y="168"/>
                  <a:pt x="35" y="168"/>
                  <a:pt x="35" y="168"/>
                </a:cubicBezTo>
                <a:cubicBezTo>
                  <a:pt x="35" y="145"/>
                  <a:pt x="35" y="145"/>
                  <a:pt x="35" y="145"/>
                </a:cubicBezTo>
                <a:cubicBezTo>
                  <a:pt x="35" y="138"/>
                  <a:pt x="29" y="133"/>
                  <a:pt x="23" y="133"/>
                </a:cubicBezTo>
                <a:cubicBezTo>
                  <a:pt x="14" y="133"/>
                  <a:pt x="14" y="133"/>
                  <a:pt x="14" y="133"/>
                </a:cubicBezTo>
                <a:cubicBezTo>
                  <a:pt x="7" y="133"/>
                  <a:pt x="2" y="138"/>
                  <a:pt x="2" y="145"/>
                </a:cubicBezTo>
                <a:cubicBezTo>
                  <a:pt x="2" y="170"/>
                  <a:pt x="2" y="170"/>
                  <a:pt x="2" y="170"/>
                </a:cubicBezTo>
                <a:cubicBezTo>
                  <a:pt x="2" y="230"/>
                  <a:pt x="2" y="230"/>
                  <a:pt x="2" y="230"/>
                </a:cubicBezTo>
                <a:cubicBezTo>
                  <a:pt x="2" y="237"/>
                  <a:pt x="6" y="242"/>
                  <a:pt x="12" y="242"/>
                </a:cubicBezTo>
                <a:cubicBezTo>
                  <a:pt x="12" y="282"/>
                  <a:pt x="12" y="282"/>
                  <a:pt x="12" y="282"/>
                </a:cubicBezTo>
                <a:cubicBezTo>
                  <a:pt x="12" y="282"/>
                  <a:pt x="12" y="282"/>
                  <a:pt x="12" y="282"/>
                </a:cubicBezTo>
                <a:cubicBezTo>
                  <a:pt x="6" y="282"/>
                  <a:pt x="0" y="288"/>
                  <a:pt x="0" y="294"/>
                </a:cubicBezTo>
                <a:close/>
                <a:moveTo>
                  <a:pt x="24" y="272"/>
                </a:moveTo>
                <a:cubicBezTo>
                  <a:pt x="27" y="276"/>
                  <a:pt x="30" y="280"/>
                  <a:pt x="35" y="282"/>
                </a:cubicBezTo>
                <a:cubicBezTo>
                  <a:pt x="24" y="282"/>
                  <a:pt x="24" y="282"/>
                  <a:pt x="24" y="282"/>
                </a:cubicBezTo>
                <a:lnTo>
                  <a:pt x="24" y="272"/>
                </a:lnTo>
                <a:close/>
              </a:path>
            </a:pathLst>
          </a:custGeom>
          <a:solidFill>
            <a:schemeClr val="bg1"/>
          </a:solidFill>
          <a:ln w="3175" cap="flat" cmpd="sng" algn="ctr">
            <a:noFill/>
            <a:prstDash val="solid"/>
          </a:ln>
          <a:effectLst/>
        </p:spPr>
        <p:txBody>
          <a:bodyPr anchor="ctr"/>
          <a:lstStyle/>
          <a:p>
            <a:pPr algn="ctr"/>
            <a:endParaRPr lang="en-US" baseline="-25000" dirty="0">
              <a:latin typeface="+mj-lt"/>
            </a:endParaRPr>
          </a:p>
        </p:txBody>
      </p:sp>
      <p:sp>
        <p:nvSpPr>
          <p:cNvPr id="78" name="TextBox 77"/>
          <p:cNvSpPr txBox="1"/>
          <p:nvPr/>
        </p:nvSpPr>
        <p:spPr>
          <a:xfrm>
            <a:off x="2208007" y="2447860"/>
            <a:ext cx="527774" cy="363701"/>
          </a:xfrm>
          <a:prstGeom prst="rect">
            <a:avLst/>
          </a:prstGeom>
          <a:noFill/>
        </p:spPr>
        <p:txBody>
          <a:bodyPr wrap="none" rtlCol="0" anchor="t" anchorCtr="0">
            <a:spAutoFit/>
          </a:bodyPr>
          <a:lstStyle/>
          <a:p>
            <a:pPr algn="ctr" defTabSz="456968"/>
            <a:r>
              <a:rPr lang="en-US" sz="1000" b="1" dirty="0">
                <a:solidFill>
                  <a:schemeClr val="tx2"/>
                </a:solidFill>
                <a:latin typeface="+mj-lt"/>
              </a:rPr>
              <a:t>Server</a:t>
            </a:r>
            <a:br>
              <a:rPr lang="en-US" sz="1000" dirty="0">
                <a:solidFill>
                  <a:schemeClr val="tx2"/>
                </a:solidFill>
                <a:latin typeface="+mj-lt"/>
              </a:rPr>
            </a:br>
            <a:r>
              <a:rPr lang="en-US" sz="1000" dirty="0">
                <a:solidFill>
                  <a:schemeClr val="tx2"/>
                </a:solidFill>
                <a:latin typeface="+mj-lt"/>
              </a:rPr>
              <a:t>SME</a:t>
            </a:r>
          </a:p>
        </p:txBody>
      </p:sp>
      <p:cxnSp>
        <p:nvCxnSpPr>
          <p:cNvPr id="83" name="Straight Arrow Connector 82"/>
          <p:cNvCxnSpPr/>
          <p:nvPr/>
        </p:nvCxnSpPr>
        <p:spPr>
          <a:xfrm>
            <a:off x="2471894" y="2811561"/>
            <a:ext cx="0" cy="373378"/>
          </a:xfrm>
          <a:prstGeom prst="straightConnector1">
            <a:avLst/>
          </a:prstGeom>
          <a:ln w="19050" cap="rnd">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84" name="Oval 83"/>
          <p:cNvSpPr/>
          <p:nvPr/>
        </p:nvSpPr>
        <p:spPr>
          <a:xfrm>
            <a:off x="3060905" y="2084201"/>
            <a:ext cx="385673" cy="385673"/>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mj-lt"/>
            </a:endParaRPr>
          </a:p>
        </p:txBody>
      </p:sp>
      <p:sp>
        <p:nvSpPr>
          <p:cNvPr id="90" name="Freeform 20"/>
          <p:cNvSpPr>
            <a:spLocks noEditPoints="1"/>
          </p:cNvSpPr>
          <p:nvPr/>
        </p:nvSpPr>
        <p:spPr bwMode="auto">
          <a:xfrm>
            <a:off x="3158028" y="2171858"/>
            <a:ext cx="191428" cy="210358"/>
          </a:xfrm>
          <a:custGeom>
            <a:avLst/>
            <a:gdLst/>
            <a:ahLst/>
            <a:cxnLst>
              <a:cxn ang="0">
                <a:pos x="117" y="0"/>
              </a:cxn>
              <a:cxn ang="0">
                <a:pos x="117" y="74"/>
              </a:cxn>
              <a:cxn ang="0">
                <a:pos x="272" y="381"/>
              </a:cxn>
              <a:cxn ang="0">
                <a:pos x="207" y="406"/>
              </a:cxn>
              <a:cxn ang="0">
                <a:pos x="362" y="381"/>
              </a:cxn>
              <a:cxn ang="0">
                <a:pos x="324" y="238"/>
              </a:cxn>
              <a:cxn ang="0">
                <a:pos x="362" y="218"/>
              </a:cxn>
              <a:cxn ang="0">
                <a:pos x="166" y="194"/>
              </a:cxn>
              <a:cxn ang="0">
                <a:pos x="147" y="218"/>
              </a:cxn>
              <a:cxn ang="0">
                <a:pos x="272" y="218"/>
              </a:cxn>
              <a:cxn ang="0">
                <a:pos x="272" y="381"/>
              </a:cxn>
              <a:cxn ang="0">
                <a:pos x="0" y="297"/>
              </a:cxn>
              <a:cxn ang="0">
                <a:pos x="47" y="309"/>
              </a:cxn>
              <a:cxn ang="0">
                <a:pos x="53" y="342"/>
              </a:cxn>
              <a:cxn ang="0">
                <a:pos x="8" y="377"/>
              </a:cxn>
              <a:cxn ang="0">
                <a:pos x="12" y="387"/>
              </a:cxn>
              <a:cxn ang="0">
                <a:pos x="7" y="398"/>
              </a:cxn>
              <a:cxn ang="0">
                <a:pos x="24" y="398"/>
              </a:cxn>
              <a:cxn ang="0">
                <a:pos x="18" y="387"/>
              </a:cxn>
              <a:cxn ang="0">
                <a:pos x="53" y="386"/>
              </a:cxn>
              <a:cxn ang="0">
                <a:pos x="54" y="400"/>
              </a:cxn>
              <a:cxn ang="0">
                <a:pos x="57" y="408"/>
              </a:cxn>
              <a:cxn ang="0">
                <a:pos x="65" y="400"/>
              </a:cxn>
              <a:cxn ang="0">
                <a:pos x="68" y="386"/>
              </a:cxn>
              <a:cxn ang="0">
                <a:pos x="69" y="383"/>
              </a:cxn>
              <a:cxn ang="0">
                <a:pos x="103" y="390"/>
              </a:cxn>
              <a:cxn ang="0">
                <a:pos x="106" y="407"/>
              </a:cxn>
              <a:cxn ang="0">
                <a:pos x="109" y="390"/>
              </a:cxn>
              <a:cxn ang="0">
                <a:pos x="114" y="388"/>
              </a:cxn>
              <a:cxn ang="0">
                <a:pos x="69" y="365"/>
              </a:cxn>
              <a:cxn ang="0">
                <a:pos x="75" y="342"/>
              </a:cxn>
              <a:cxn ang="0">
                <a:pos x="117" y="309"/>
              </a:cxn>
              <a:cxn ang="0">
                <a:pos x="129" y="294"/>
              </a:cxn>
              <a:cxn ang="0">
                <a:pos x="153" y="285"/>
              </a:cxn>
              <a:cxn ang="0">
                <a:pos x="154" y="401"/>
              </a:cxn>
              <a:cxn ang="0">
                <a:pos x="205" y="265"/>
              </a:cxn>
              <a:cxn ang="0">
                <a:pos x="205" y="264"/>
              </a:cxn>
              <a:cxn ang="0">
                <a:pos x="205" y="264"/>
              </a:cxn>
              <a:cxn ang="0">
                <a:pos x="181" y="235"/>
              </a:cxn>
              <a:cxn ang="0">
                <a:pos x="119" y="194"/>
              </a:cxn>
              <a:cxn ang="0">
                <a:pos x="206" y="194"/>
              </a:cxn>
              <a:cxn ang="0">
                <a:pos x="311" y="188"/>
              </a:cxn>
              <a:cxn ang="0">
                <a:pos x="315" y="176"/>
              </a:cxn>
              <a:cxn ang="0">
                <a:pos x="367" y="68"/>
              </a:cxn>
              <a:cxn ang="0">
                <a:pos x="312" y="171"/>
              </a:cxn>
              <a:cxn ang="0">
                <a:pos x="307" y="174"/>
              </a:cxn>
              <a:cxn ang="0">
                <a:pos x="206" y="154"/>
              </a:cxn>
              <a:cxn ang="0">
                <a:pos x="132" y="132"/>
              </a:cxn>
              <a:cxn ang="0">
                <a:pos x="92" y="86"/>
              </a:cxn>
              <a:cxn ang="0">
                <a:pos x="38" y="168"/>
              </a:cxn>
              <a:cxn ang="0">
                <a:pos x="35" y="168"/>
              </a:cxn>
              <a:cxn ang="0">
                <a:pos x="23" y="133"/>
              </a:cxn>
              <a:cxn ang="0">
                <a:pos x="2" y="145"/>
              </a:cxn>
              <a:cxn ang="0">
                <a:pos x="2" y="230"/>
              </a:cxn>
              <a:cxn ang="0">
                <a:pos x="12" y="282"/>
              </a:cxn>
              <a:cxn ang="0">
                <a:pos x="0" y="294"/>
              </a:cxn>
              <a:cxn ang="0">
                <a:pos x="35" y="282"/>
              </a:cxn>
              <a:cxn ang="0">
                <a:pos x="24" y="272"/>
              </a:cxn>
            </a:cxnLst>
            <a:rect l="0" t="0" r="r" b="b"/>
            <a:pathLst>
              <a:path w="367" h="408">
                <a:moveTo>
                  <a:pt x="154" y="37"/>
                </a:moveTo>
                <a:cubicBezTo>
                  <a:pt x="154" y="16"/>
                  <a:pt x="137" y="0"/>
                  <a:pt x="117" y="0"/>
                </a:cubicBezTo>
                <a:cubicBezTo>
                  <a:pt x="97" y="0"/>
                  <a:pt x="80" y="16"/>
                  <a:pt x="80" y="37"/>
                </a:cubicBezTo>
                <a:cubicBezTo>
                  <a:pt x="80" y="57"/>
                  <a:pt x="97" y="74"/>
                  <a:pt x="117" y="74"/>
                </a:cubicBezTo>
                <a:cubicBezTo>
                  <a:pt x="137" y="74"/>
                  <a:pt x="154" y="57"/>
                  <a:pt x="154" y="37"/>
                </a:cubicBezTo>
                <a:close/>
                <a:moveTo>
                  <a:pt x="272" y="381"/>
                </a:moveTo>
                <a:cubicBezTo>
                  <a:pt x="207" y="381"/>
                  <a:pt x="207" y="381"/>
                  <a:pt x="207" y="381"/>
                </a:cubicBezTo>
                <a:cubicBezTo>
                  <a:pt x="207" y="406"/>
                  <a:pt x="207" y="406"/>
                  <a:pt x="207" y="406"/>
                </a:cubicBezTo>
                <a:cubicBezTo>
                  <a:pt x="362" y="406"/>
                  <a:pt x="362" y="406"/>
                  <a:pt x="362" y="406"/>
                </a:cubicBezTo>
                <a:cubicBezTo>
                  <a:pt x="362" y="381"/>
                  <a:pt x="362" y="381"/>
                  <a:pt x="362" y="381"/>
                </a:cubicBezTo>
                <a:cubicBezTo>
                  <a:pt x="324" y="381"/>
                  <a:pt x="324" y="381"/>
                  <a:pt x="324" y="381"/>
                </a:cubicBezTo>
                <a:cubicBezTo>
                  <a:pt x="324" y="238"/>
                  <a:pt x="324" y="238"/>
                  <a:pt x="324" y="238"/>
                </a:cubicBezTo>
                <a:cubicBezTo>
                  <a:pt x="324" y="218"/>
                  <a:pt x="324" y="218"/>
                  <a:pt x="324" y="218"/>
                </a:cubicBezTo>
                <a:cubicBezTo>
                  <a:pt x="362" y="218"/>
                  <a:pt x="362" y="218"/>
                  <a:pt x="362" y="218"/>
                </a:cubicBezTo>
                <a:cubicBezTo>
                  <a:pt x="362" y="194"/>
                  <a:pt x="362" y="194"/>
                  <a:pt x="362" y="194"/>
                </a:cubicBezTo>
                <a:cubicBezTo>
                  <a:pt x="166" y="194"/>
                  <a:pt x="166" y="194"/>
                  <a:pt x="166" y="194"/>
                </a:cubicBezTo>
                <a:cubicBezTo>
                  <a:pt x="147" y="194"/>
                  <a:pt x="147" y="194"/>
                  <a:pt x="147" y="194"/>
                </a:cubicBezTo>
                <a:cubicBezTo>
                  <a:pt x="147" y="218"/>
                  <a:pt x="147" y="218"/>
                  <a:pt x="147" y="218"/>
                </a:cubicBezTo>
                <a:cubicBezTo>
                  <a:pt x="221" y="218"/>
                  <a:pt x="221" y="218"/>
                  <a:pt x="221" y="218"/>
                </a:cubicBezTo>
                <a:cubicBezTo>
                  <a:pt x="272" y="218"/>
                  <a:pt x="272" y="218"/>
                  <a:pt x="272" y="218"/>
                </a:cubicBezTo>
                <a:cubicBezTo>
                  <a:pt x="272" y="233"/>
                  <a:pt x="272" y="233"/>
                  <a:pt x="272" y="233"/>
                </a:cubicBezTo>
                <a:lnTo>
                  <a:pt x="272" y="381"/>
                </a:lnTo>
                <a:close/>
                <a:moveTo>
                  <a:pt x="0" y="294"/>
                </a:moveTo>
                <a:cubicBezTo>
                  <a:pt x="0" y="297"/>
                  <a:pt x="0" y="297"/>
                  <a:pt x="0" y="297"/>
                </a:cubicBezTo>
                <a:cubicBezTo>
                  <a:pt x="0" y="303"/>
                  <a:pt x="6" y="309"/>
                  <a:pt x="12" y="309"/>
                </a:cubicBezTo>
                <a:cubicBezTo>
                  <a:pt x="47" y="309"/>
                  <a:pt x="47" y="309"/>
                  <a:pt x="47" y="309"/>
                </a:cubicBezTo>
                <a:cubicBezTo>
                  <a:pt x="47" y="342"/>
                  <a:pt x="47" y="342"/>
                  <a:pt x="47" y="342"/>
                </a:cubicBezTo>
                <a:cubicBezTo>
                  <a:pt x="53" y="342"/>
                  <a:pt x="53" y="342"/>
                  <a:pt x="53" y="342"/>
                </a:cubicBezTo>
                <a:cubicBezTo>
                  <a:pt x="53" y="365"/>
                  <a:pt x="53" y="365"/>
                  <a:pt x="53" y="365"/>
                </a:cubicBezTo>
                <a:cubicBezTo>
                  <a:pt x="8" y="377"/>
                  <a:pt x="8" y="377"/>
                  <a:pt x="8" y="377"/>
                </a:cubicBezTo>
                <a:cubicBezTo>
                  <a:pt x="8" y="388"/>
                  <a:pt x="8" y="388"/>
                  <a:pt x="8" y="388"/>
                </a:cubicBezTo>
                <a:cubicBezTo>
                  <a:pt x="12" y="387"/>
                  <a:pt x="12" y="387"/>
                  <a:pt x="12" y="387"/>
                </a:cubicBezTo>
                <a:cubicBezTo>
                  <a:pt x="12" y="390"/>
                  <a:pt x="12" y="390"/>
                  <a:pt x="12" y="390"/>
                </a:cubicBezTo>
                <a:cubicBezTo>
                  <a:pt x="9" y="391"/>
                  <a:pt x="7" y="394"/>
                  <a:pt x="7" y="398"/>
                </a:cubicBezTo>
                <a:cubicBezTo>
                  <a:pt x="7" y="403"/>
                  <a:pt x="11" y="407"/>
                  <a:pt x="15" y="407"/>
                </a:cubicBezTo>
                <a:cubicBezTo>
                  <a:pt x="20" y="407"/>
                  <a:pt x="24" y="403"/>
                  <a:pt x="24" y="398"/>
                </a:cubicBezTo>
                <a:cubicBezTo>
                  <a:pt x="24" y="394"/>
                  <a:pt x="22" y="391"/>
                  <a:pt x="18" y="390"/>
                </a:cubicBezTo>
                <a:cubicBezTo>
                  <a:pt x="18" y="387"/>
                  <a:pt x="18" y="387"/>
                  <a:pt x="18" y="387"/>
                </a:cubicBezTo>
                <a:cubicBezTo>
                  <a:pt x="53" y="383"/>
                  <a:pt x="53" y="383"/>
                  <a:pt x="53" y="383"/>
                </a:cubicBezTo>
                <a:cubicBezTo>
                  <a:pt x="53" y="386"/>
                  <a:pt x="53" y="386"/>
                  <a:pt x="53" y="386"/>
                </a:cubicBezTo>
                <a:cubicBezTo>
                  <a:pt x="54" y="386"/>
                  <a:pt x="54" y="386"/>
                  <a:pt x="54" y="386"/>
                </a:cubicBezTo>
                <a:cubicBezTo>
                  <a:pt x="54" y="400"/>
                  <a:pt x="54" y="400"/>
                  <a:pt x="54" y="400"/>
                </a:cubicBezTo>
                <a:cubicBezTo>
                  <a:pt x="57" y="400"/>
                  <a:pt x="57" y="400"/>
                  <a:pt x="57" y="400"/>
                </a:cubicBezTo>
                <a:cubicBezTo>
                  <a:pt x="57" y="408"/>
                  <a:pt x="57" y="408"/>
                  <a:pt x="57" y="408"/>
                </a:cubicBezTo>
                <a:cubicBezTo>
                  <a:pt x="65" y="408"/>
                  <a:pt x="65" y="408"/>
                  <a:pt x="65" y="408"/>
                </a:cubicBezTo>
                <a:cubicBezTo>
                  <a:pt x="65" y="400"/>
                  <a:pt x="65" y="400"/>
                  <a:pt x="65" y="400"/>
                </a:cubicBezTo>
                <a:cubicBezTo>
                  <a:pt x="68" y="400"/>
                  <a:pt x="68" y="400"/>
                  <a:pt x="68" y="400"/>
                </a:cubicBezTo>
                <a:cubicBezTo>
                  <a:pt x="68" y="386"/>
                  <a:pt x="68" y="386"/>
                  <a:pt x="68" y="386"/>
                </a:cubicBezTo>
                <a:cubicBezTo>
                  <a:pt x="69" y="386"/>
                  <a:pt x="69" y="386"/>
                  <a:pt x="69" y="386"/>
                </a:cubicBezTo>
                <a:cubicBezTo>
                  <a:pt x="69" y="383"/>
                  <a:pt x="69" y="383"/>
                  <a:pt x="69" y="383"/>
                </a:cubicBezTo>
                <a:cubicBezTo>
                  <a:pt x="103" y="387"/>
                  <a:pt x="103" y="387"/>
                  <a:pt x="103" y="387"/>
                </a:cubicBezTo>
                <a:cubicBezTo>
                  <a:pt x="103" y="390"/>
                  <a:pt x="103" y="390"/>
                  <a:pt x="103" y="390"/>
                </a:cubicBezTo>
                <a:cubicBezTo>
                  <a:pt x="100" y="391"/>
                  <a:pt x="97" y="394"/>
                  <a:pt x="97" y="398"/>
                </a:cubicBezTo>
                <a:cubicBezTo>
                  <a:pt x="97" y="403"/>
                  <a:pt x="101" y="407"/>
                  <a:pt x="106" y="407"/>
                </a:cubicBezTo>
                <a:cubicBezTo>
                  <a:pt x="111" y="407"/>
                  <a:pt x="115" y="403"/>
                  <a:pt x="115" y="398"/>
                </a:cubicBezTo>
                <a:cubicBezTo>
                  <a:pt x="115" y="394"/>
                  <a:pt x="112" y="391"/>
                  <a:pt x="109" y="390"/>
                </a:cubicBezTo>
                <a:cubicBezTo>
                  <a:pt x="109" y="387"/>
                  <a:pt x="109" y="387"/>
                  <a:pt x="109" y="387"/>
                </a:cubicBezTo>
                <a:cubicBezTo>
                  <a:pt x="114" y="388"/>
                  <a:pt x="114" y="388"/>
                  <a:pt x="114" y="388"/>
                </a:cubicBezTo>
                <a:cubicBezTo>
                  <a:pt x="114" y="377"/>
                  <a:pt x="114" y="377"/>
                  <a:pt x="114" y="377"/>
                </a:cubicBezTo>
                <a:cubicBezTo>
                  <a:pt x="69" y="365"/>
                  <a:pt x="69" y="365"/>
                  <a:pt x="69" y="365"/>
                </a:cubicBezTo>
                <a:cubicBezTo>
                  <a:pt x="69" y="342"/>
                  <a:pt x="69" y="342"/>
                  <a:pt x="69" y="342"/>
                </a:cubicBezTo>
                <a:cubicBezTo>
                  <a:pt x="75" y="342"/>
                  <a:pt x="75" y="342"/>
                  <a:pt x="75" y="342"/>
                </a:cubicBezTo>
                <a:cubicBezTo>
                  <a:pt x="75" y="309"/>
                  <a:pt x="75" y="309"/>
                  <a:pt x="75" y="309"/>
                </a:cubicBezTo>
                <a:cubicBezTo>
                  <a:pt x="117" y="309"/>
                  <a:pt x="117" y="309"/>
                  <a:pt x="117" y="309"/>
                </a:cubicBezTo>
                <a:cubicBezTo>
                  <a:pt x="124" y="309"/>
                  <a:pt x="129" y="303"/>
                  <a:pt x="129" y="297"/>
                </a:cubicBezTo>
                <a:cubicBezTo>
                  <a:pt x="129" y="294"/>
                  <a:pt x="129" y="294"/>
                  <a:pt x="129" y="294"/>
                </a:cubicBezTo>
                <a:cubicBezTo>
                  <a:pt x="129" y="290"/>
                  <a:pt x="127" y="287"/>
                  <a:pt x="124" y="285"/>
                </a:cubicBezTo>
                <a:cubicBezTo>
                  <a:pt x="153" y="285"/>
                  <a:pt x="153" y="285"/>
                  <a:pt x="153" y="285"/>
                </a:cubicBezTo>
                <a:cubicBezTo>
                  <a:pt x="135" y="374"/>
                  <a:pt x="135" y="374"/>
                  <a:pt x="135" y="374"/>
                </a:cubicBezTo>
                <a:cubicBezTo>
                  <a:pt x="133" y="386"/>
                  <a:pt x="141" y="398"/>
                  <a:pt x="154" y="401"/>
                </a:cubicBezTo>
                <a:cubicBezTo>
                  <a:pt x="167" y="403"/>
                  <a:pt x="179" y="395"/>
                  <a:pt x="181" y="384"/>
                </a:cubicBezTo>
                <a:cubicBezTo>
                  <a:pt x="205" y="265"/>
                  <a:pt x="205" y="265"/>
                  <a:pt x="205" y="265"/>
                </a:cubicBezTo>
                <a:cubicBezTo>
                  <a:pt x="205" y="265"/>
                  <a:pt x="205" y="265"/>
                  <a:pt x="205" y="264"/>
                </a:cubicBezTo>
                <a:cubicBezTo>
                  <a:pt x="205" y="264"/>
                  <a:pt x="205" y="264"/>
                  <a:pt x="205" y="264"/>
                </a:cubicBezTo>
                <a:cubicBezTo>
                  <a:pt x="205" y="264"/>
                  <a:pt x="205" y="264"/>
                  <a:pt x="205" y="264"/>
                </a:cubicBezTo>
                <a:cubicBezTo>
                  <a:pt x="205" y="264"/>
                  <a:pt x="205" y="264"/>
                  <a:pt x="205" y="264"/>
                </a:cubicBezTo>
                <a:cubicBezTo>
                  <a:pt x="205" y="262"/>
                  <a:pt x="205" y="260"/>
                  <a:pt x="205" y="258"/>
                </a:cubicBezTo>
                <a:cubicBezTo>
                  <a:pt x="204" y="245"/>
                  <a:pt x="194" y="235"/>
                  <a:pt x="181" y="235"/>
                </a:cubicBezTo>
                <a:cubicBezTo>
                  <a:pt x="110" y="235"/>
                  <a:pt x="110" y="235"/>
                  <a:pt x="110" y="235"/>
                </a:cubicBezTo>
                <a:cubicBezTo>
                  <a:pt x="119" y="194"/>
                  <a:pt x="119" y="194"/>
                  <a:pt x="119" y="194"/>
                </a:cubicBezTo>
                <a:cubicBezTo>
                  <a:pt x="166" y="194"/>
                  <a:pt x="166" y="194"/>
                  <a:pt x="166" y="194"/>
                </a:cubicBezTo>
                <a:cubicBezTo>
                  <a:pt x="206" y="194"/>
                  <a:pt x="206" y="194"/>
                  <a:pt x="206" y="194"/>
                </a:cubicBezTo>
                <a:cubicBezTo>
                  <a:pt x="213" y="194"/>
                  <a:pt x="217" y="190"/>
                  <a:pt x="219" y="188"/>
                </a:cubicBezTo>
                <a:cubicBezTo>
                  <a:pt x="311" y="188"/>
                  <a:pt x="311" y="188"/>
                  <a:pt x="311" y="188"/>
                </a:cubicBezTo>
                <a:cubicBezTo>
                  <a:pt x="311" y="178"/>
                  <a:pt x="311" y="178"/>
                  <a:pt x="311" y="178"/>
                </a:cubicBezTo>
                <a:cubicBezTo>
                  <a:pt x="313" y="178"/>
                  <a:pt x="314" y="177"/>
                  <a:pt x="315" y="176"/>
                </a:cubicBezTo>
                <a:cubicBezTo>
                  <a:pt x="325" y="180"/>
                  <a:pt x="325" y="180"/>
                  <a:pt x="325" y="180"/>
                </a:cubicBezTo>
                <a:cubicBezTo>
                  <a:pt x="367" y="68"/>
                  <a:pt x="367" y="68"/>
                  <a:pt x="367" y="68"/>
                </a:cubicBezTo>
                <a:cubicBezTo>
                  <a:pt x="353" y="63"/>
                  <a:pt x="353" y="63"/>
                  <a:pt x="353" y="63"/>
                </a:cubicBezTo>
                <a:cubicBezTo>
                  <a:pt x="312" y="171"/>
                  <a:pt x="312" y="171"/>
                  <a:pt x="312" y="171"/>
                </a:cubicBezTo>
                <a:cubicBezTo>
                  <a:pt x="312" y="171"/>
                  <a:pt x="311" y="170"/>
                  <a:pt x="311" y="170"/>
                </a:cubicBezTo>
                <a:cubicBezTo>
                  <a:pt x="309" y="170"/>
                  <a:pt x="307" y="172"/>
                  <a:pt x="307" y="174"/>
                </a:cubicBezTo>
                <a:cubicBezTo>
                  <a:pt x="307" y="174"/>
                  <a:pt x="225" y="174"/>
                  <a:pt x="225" y="174"/>
                </a:cubicBezTo>
                <a:cubicBezTo>
                  <a:pt x="225" y="163"/>
                  <a:pt x="217" y="154"/>
                  <a:pt x="206" y="154"/>
                </a:cubicBezTo>
                <a:cubicBezTo>
                  <a:pt x="127" y="154"/>
                  <a:pt x="127" y="154"/>
                  <a:pt x="127" y="154"/>
                </a:cubicBezTo>
                <a:cubicBezTo>
                  <a:pt x="132" y="132"/>
                  <a:pt x="132" y="132"/>
                  <a:pt x="132" y="132"/>
                </a:cubicBezTo>
                <a:cubicBezTo>
                  <a:pt x="136" y="112"/>
                  <a:pt x="124" y="93"/>
                  <a:pt x="104" y="89"/>
                </a:cubicBezTo>
                <a:cubicBezTo>
                  <a:pt x="92" y="86"/>
                  <a:pt x="92" y="86"/>
                  <a:pt x="92" y="86"/>
                </a:cubicBezTo>
                <a:cubicBezTo>
                  <a:pt x="73" y="82"/>
                  <a:pt x="53" y="95"/>
                  <a:pt x="49" y="114"/>
                </a:cubicBezTo>
                <a:cubicBezTo>
                  <a:pt x="38" y="168"/>
                  <a:pt x="38" y="168"/>
                  <a:pt x="38" y="168"/>
                </a:cubicBezTo>
                <a:cubicBezTo>
                  <a:pt x="35" y="183"/>
                  <a:pt x="35" y="183"/>
                  <a:pt x="35" y="183"/>
                </a:cubicBezTo>
                <a:cubicBezTo>
                  <a:pt x="35" y="168"/>
                  <a:pt x="35" y="168"/>
                  <a:pt x="35" y="168"/>
                </a:cubicBezTo>
                <a:cubicBezTo>
                  <a:pt x="35" y="145"/>
                  <a:pt x="35" y="145"/>
                  <a:pt x="35" y="145"/>
                </a:cubicBezTo>
                <a:cubicBezTo>
                  <a:pt x="35" y="138"/>
                  <a:pt x="29" y="133"/>
                  <a:pt x="23" y="133"/>
                </a:cubicBezTo>
                <a:cubicBezTo>
                  <a:pt x="14" y="133"/>
                  <a:pt x="14" y="133"/>
                  <a:pt x="14" y="133"/>
                </a:cubicBezTo>
                <a:cubicBezTo>
                  <a:pt x="7" y="133"/>
                  <a:pt x="2" y="138"/>
                  <a:pt x="2" y="145"/>
                </a:cubicBezTo>
                <a:cubicBezTo>
                  <a:pt x="2" y="170"/>
                  <a:pt x="2" y="170"/>
                  <a:pt x="2" y="170"/>
                </a:cubicBezTo>
                <a:cubicBezTo>
                  <a:pt x="2" y="230"/>
                  <a:pt x="2" y="230"/>
                  <a:pt x="2" y="230"/>
                </a:cubicBezTo>
                <a:cubicBezTo>
                  <a:pt x="2" y="237"/>
                  <a:pt x="6" y="242"/>
                  <a:pt x="12" y="242"/>
                </a:cubicBezTo>
                <a:cubicBezTo>
                  <a:pt x="12" y="282"/>
                  <a:pt x="12" y="282"/>
                  <a:pt x="12" y="282"/>
                </a:cubicBezTo>
                <a:cubicBezTo>
                  <a:pt x="12" y="282"/>
                  <a:pt x="12" y="282"/>
                  <a:pt x="12" y="282"/>
                </a:cubicBezTo>
                <a:cubicBezTo>
                  <a:pt x="6" y="282"/>
                  <a:pt x="0" y="288"/>
                  <a:pt x="0" y="294"/>
                </a:cubicBezTo>
                <a:close/>
                <a:moveTo>
                  <a:pt x="24" y="272"/>
                </a:moveTo>
                <a:cubicBezTo>
                  <a:pt x="27" y="276"/>
                  <a:pt x="30" y="280"/>
                  <a:pt x="35" y="282"/>
                </a:cubicBezTo>
                <a:cubicBezTo>
                  <a:pt x="24" y="282"/>
                  <a:pt x="24" y="282"/>
                  <a:pt x="24" y="282"/>
                </a:cubicBezTo>
                <a:lnTo>
                  <a:pt x="24" y="272"/>
                </a:lnTo>
                <a:close/>
              </a:path>
            </a:pathLst>
          </a:custGeom>
          <a:solidFill>
            <a:schemeClr val="bg1"/>
          </a:solidFill>
          <a:ln w="3175" cap="flat" cmpd="sng" algn="ctr">
            <a:noFill/>
            <a:prstDash val="solid"/>
          </a:ln>
          <a:effectLst/>
        </p:spPr>
        <p:txBody>
          <a:bodyPr anchor="ctr"/>
          <a:lstStyle/>
          <a:p>
            <a:pPr algn="ctr"/>
            <a:endParaRPr lang="en-US" baseline="-25000" dirty="0">
              <a:latin typeface="+mj-lt"/>
            </a:endParaRPr>
          </a:p>
        </p:txBody>
      </p:sp>
      <p:sp>
        <p:nvSpPr>
          <p:cNvPr id="91" name="TextBox 90"/>
          <p:cNvSpPr txBox="1"/>
          <p:nvPr/>
        </p:nvSpPr>
        <p:spPr>
          <a:xfrm>
            <a:off x="2940312" y="2447860"/>
            <a:ext cx="626859" cy="363701"/>
          </a:xfrm>
          <a:prstGeom prst="rect">
            <a:avLst/>
          </a:prstGeom>
          <a:noFill/>
        </p:spPr>
        <p:txBody>
          <a:bodyPr wrap="none" rtlCol="0" anchor="t" anchorCtr="0">
            <a:spAutoFit/>
          </a:bodyPr>
          <a:lstStyle/>
          <a:p>
            <a:pPr algn="ctr" defTabSz="456968"/>
            <a:r>
              <a:rPr lang="en-US" sz="1000" b="1" dirty="0">
                <a:solidFill>
                  <a:schemeClr val="tx2"/>
                </a:solidFill>
                <a:latin typeface="+mj-lt"/>
              </a:rPr>
              <a:t>Network</a:t>
            </a:r>
            <a:br>
              <a:rPr lang="en-US" sz="1000" dirty="0">
                <a:solidFill>
                  <a:schemeClr val="tx2"/>
                </a:solidFill>
                <a:latin typeface="+mj-lt"/>
              </a:rPr>
            </a:br>
            <a:r>
              <a:rPr lang="en-US" sz="1000" dirty="0">
                <a:solidFill>
                  <a:schemeClr val="tx2"/>
                </a:solidFill>
                <a:latin typeface="+mj-lt"/>
              </a:rPr>
              <a:t>SME</a:t>
            </a:r>
          </a:p>
        </p:txBody>
      </p:sp>
      <p:cxnSp>
        <p:nvCxnSpPr>
          <p:cNvPr id="92" name="Straight Arrow Connector 91"/>
          <p:cNvCxnSpPr/>
          <p:nvPr/>
        </p:nvCxnSpPr>
        <p:spPr>
          <a:xfrm>
            <a:off x="3253741" y="2811561"/>
            <a:ext cx="0" cy="373378"/>
          </a:xfrm>
          <a:prstGeom prst="straightConnector1">
            <a:avLst/>
          </a:prstGeom>
          <a:ln w="19050" cap="rnd">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93" name="Rectangle 92"/>
          <p:cNvSpPr/>
          <p:nvPr/>
        </p:nvSpPr>
        <p:spPr>
          <a:xfrm>
            <a:off x="3732171" y="1352502"/>
            <a:ext cx="1928575" cy="3291253"/>
          </a:xfrm>
          <a:prstGeom prst="rect">
            <a:avLst/>
          </a:prstGeom>
          <a:solidFill>
            <a:schemeClr val="bg2">
              <a:lumMod val="95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68486" tIns="34243" rIns="68486" bIns="34243" rtlCol="0" anchor="ctr"/>
          <a:lstStyle/>
          <a:p>
            <a:pPr algn="ctr" defTabSz="684708"/>
            <a:endParaRPr lang="en-US" dirty="0">
              <a:solidFill>
                <a:srgbClr val="272848"/>
              </a:solidFill>
              <a:latin typeface="+mj-lt"/>
            </a:endParaRPr>
          </a:p>
        </p:txBody>
      </p:sp>
      <p:sp>
        <p:nvSpPr>
          <p:cNvPr id="94" name="Rectangle 93"/>
          <p:cNvSpPr/>
          <p:nvPr/>
        </p:nvSpPr>
        <p:spPr>
          <a:xfrm>
            <a:off x="3731657" y="1173328"/>
            <a:ext cx="1932152" cy="668947"/>
          </a:xfrm>
          <a:prstGeom prst="rect">
            <a:avLst/>
          </a:prstGeom>
          <a:solidFill>
            <a:schemeClr val="bg2"/>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68486" tIns="34243" rIns="68486" bIns="34243" rtlCol="0" anchor="ctr"/>
          <a:lstStyle/>
          <a:p>
            <a:pPr algn="ctr" defTabSz="684708"/>
            <a:endParaRPr lang="en-US" dirty="0">
              <a:solidFill>
                <a:srgbClr val="272848"/>
              </a:solidFill>
              <a:latin typeface="+mj-lt"/>
            </a:endParaRPr>
          </a:p>
        </p:txBody>
      </p:sp>
      <p:sp>
        <p:nvSpPr>
          <p:cNvPr id="95" name="TextBox 94"/>
          <p:cNvSpPr txBox="1"/>
          <p:nvPr/>
        </p:nvSpPr>
        <p:spPr>
          <a:xfrm>
            <a:off x="3732171" y="1352502"/>
            <a:ext cx="1925500" cy="355482"/>
          </a:xfrm>
          <a:prstGeom prst="rect">
            <a:avLst/>
          </a:prstGeom>
          <a:noFill/>
        </p:spPr>
        <p:txBody>
          <a:bodyPr wrap="square" rtlCol="0">
            <a:spAutoFit/>
          </a:bodyPr>
          <a:lstStyle/>
          <a:p>
            <a:pPr algn="ctr" defTabSz="684213" fontAlgn="b">
              <a:lnSpc>
                <a:spcPct val="95000"/>
              </a:lnSpc>
              <a:spcBef>
                <a:spcPts val="800"/>
              </a:spcBef>
              <a:buClr>
                <a:srgbClr val="676767"/>
              </a:buClr>
              <a:buSzPct val="80000"/>
            </a:pPr>
            <a:r>
              <a:rPr lang="en-US" sz="900" b="1" dirty="0">
                <a:latin typeface="+mj-lt"/>
                <a:cs typeface="CiscoSans ExtraLight"/>
              </a:rPr>
              <a:t>Policies used to create service profile templates</a:t>
            </a:r>
          </a:p>
        </p:txBody>
      </p:sp>
      <p:sp>
        <p:nvSpPr>
          <p:cNvPr id="96" name="Rounded Rectangle 95"/>
          <p:cNvSpPr/>
          <p:nvPr/>
        </p:nvSpPr>
        <p:spPr>
          <a:xfrm>
            <a:off x="3820374" y="2080273"/>
            <a:ext cx="1752168" cy="1448328"/>
          </a:xfrm>
          <a:prstGeom prst="roundRect">
            <a:avLst>
              <a:gd name="adj" fmla="val 0"/>
            </a:avLst>
          </a:prstGeom>
          <a:solidFill>
            <a:schemeClr val="bg2"/>
          </a:solidFill>
          <a:ln w="3175">
            <a:solidFill>
              <a:schemeClr val="bg2">
                <a:lumMod val="85000"/>
              </a:schemeClr>
            </a:solidFill>
          </a:ln>
          <a:effectLst/>
        </p:spPr>
        <p:style>
          <a:lnRef idx="1">
            <a:schemeClr val="accent5"/>
          </a:lnRef>
          <a:fillRef idx="3">
            <a:schemeClr val="accent5"/>
          </a:fillRef>
          <a:effectRef idx="2">
            <a:schemeClr val="accent5"/>
          </a:effectRef>
          <a:fontRef idx="minor">
            <a:schemeClr val="lt1"/>
          </a:fontRef>
        </p:style>
        <p:txBody>
          <a:bodyPr lIns="91440" tIns="91440" rIns="0" bIns="0" rtlCol="0" anchor="t" anchorCtr="0"/>
          <a:lstStyle/>
          <a:p>
            <a:pPr marL="171450" lvl="0" indent="-171450">
              <a:lnSpc>
                <a:spcPct val="95000"/>
              </a:lnSpc>
              <a:spcBef>
                <a:spcPts val="500"/>
              </a:spcBef>
              <a:buFont typeface="Arial"/>
              <a:buChar char="•"/>
            </a:pPr>
            <a:r>
              <a:rPr lang="en-US" sz="1000" dirty="0">
                <a:solidFill>
                  <a:schemeClr val="tx1"/>
                </a:solidFill>
                <a:latin typeface="+mj-lt"/>
              </a:rPr>
              <a:t>Server name </a:t>
            </a:r>
          </a:p>
          <a:p>
            <a:pPr marL="171450" lvl="0" indent="-171450">
              <a:lnSpc>
                <a:spcPct val="95000"/>
              </a:lnSpc>
              <a:spcBef>
                <a:spcPts val="500"/>
              </a:spcBef>
              <a:buFont typeface="Arial"/>
              <a:buChar char="•"/>
            </a:pPr>
            <a:r>
              <a:rPr lang="en-US" sz="1000" dirty="0">
                <a:solidFill>
                  <a:schemeClr val="tx1"/>
                </a:solidFill>
                <a:latin typeface="+mj-lt"/>
              </a:rPr>
              <a:t>UUID, MAC, WWN</a:t>
            </a:r>
          </a:p>
          <a:p>
            <a:pPr marL="171450" lvl="0" indent="-171450">
              <a:lnSpc>
                <a:spcPct val="95000"/>
              </a:lnSpc>
              <a:spcBef>
                <a:spcPts val="500"/>
              </a:spcBef>
              <a:buFont typeface="Arial"/>
              <a:buChar char="•"/>
            </a:pPr>
            <a:r>
              <a:rPr lang="en-US" sz="1000" dirty="0">
                <a:solidFill>
                  <a:schemeClr val="tx1"/>
                </a:solidFill>
                <a:latin typeface="+mj-lt"/>
              </a:rPr>
              <a:t>Boot information</a:t>
            </a:r>
          </a:p>
          <a:p>
            <a:pPr marL="171450" lvl="0" indent="-171450">
              <a:lnSpc>
                <a:spcPct val="95000"/>
              </a:lnSpc>
              <a:spcBef>
                <a:spcPts val="500"/>
              </a:spcBef>
              <a:buFont typeface="Arial"/>
              <a:buChar char="•"/>
            </a:pPr>
            <a:r>
              <a:rPr lang="en-US" sz="1000" dirty="0">
                <a:solidFill>
                  <a:schemeClr val="tx1"/>
                </a:solidFill>
                <a:latin typeface="+mj-lt"/>
              </a:rPr>
              <a:t>LAN, SAN config</a:t>
            </a:r>
          </a:p>
          <a:p>
            <a:pPr marL="171450" lvl="0" indent="-171450">
              <a:lnSpc>
                <a:spcPct val="95000"/>
              </a:lnSpc>
              <a:spcBef>
                <a:spcPts val="500"/>
              </a:spcBef>
              <a:buFont typeface="Arial"/>
              <a:buChar char="•"/>
            </a:pPr>
            <a:r>
              <a:rPr lang="en-US" sz="1000" dirty="0">
                <a:solidFill>
                  <a:schemeClr val="tx1"/>
                </a:solidFill>
                <a:latin typeface="+mj-lt"/>
              </a:rPr>
              <a:t>Firmware policy</a:t>
            </a:r>
          </a:p>
        </p:txBody>
      </p:sp>
      <p:sp>
        <p:nvSpPr>
          <p:cNvPr id="97" name="Chevron 96"/>
          <p:cNvSpPr/>
          <p:nvPr/>
        </p:nvSpPr>
        <p:spPr>
          <a:xfrm>
            <a:off x="3477238" y="1428565"/>
            <a:ext cx="137167" cy="158473"/>
          </a:xfrm>
          <a:prstGeom prst="chevron">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j-lt"/>
            </a:endParaRPr>
          </a:p>
        </p:txBody>
      </p:sp>
      <p:sp>
        <p:nvSpPr>
          <p:cNvPr id="98" name="Chevron 97"/>
          <p:cNvSpPr/>
          <p:nvPr/>
        </p:nvSpPr>
        <p:spPr>
          <a:xfrm>
            <a:off x="5549682" y="1428565"/>
            <a:ext cx="137167" cy="158473"/>
          </a:xfrm>
          <a:prstGeom prst="chevron">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j-lt"/>
            </a:endParaRPr>
          </a:p>
        </p:txBody>
      </p:sp>
      <p:sp>
        <p:nvSpPr>
          <p:cNvPr id="99" name="Oval 98"/>
          <p:cNvSpPr/>
          <p:nvPr/>
        </p:nvSpPr>
        <p:spPr>
          <a:xfrm>
            <a:off x="2359105" y="1196135"/>
            <a:ext cx="184975" cy="184975"/>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a:solidFill>
                  <a:schemeClr val="tx2"/>
                </a:solidFill>
              </a:rPr>
              <a:t>1</a:t>
            </a:r>
          </a:p>
        </p:txBody>
      </p:sp>
      <p:sp>
        <p:nvSpPr>
          <p:cNvPr id="100" name="Oval 99"/>
          <p:cNvSpPr/>
          <p:nvPr/>
        </p:nvSpPr>
        <p:spPr>
          <a:xfrm>
            <a:off x="4603971" y="1196135"/>
            <a:ext cx="184975" cy="184975"/>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a:solidFill>
                  <a:schemeClr val="tx2"/>
                </a:solidFill>
              </a:rPr>
              <a:t>2</a:t>
            </a:r>
          </a:p>
        </p:txBody>
      </p:sp>
    </p:spTree>
    <p:extLst>
      <p:ext uri="{BB962C8B-B14F-4D97-AF65-F5344CB8AC3E}">
        <p14:creationId xmlns:p14="http://schemas.microsoft.com/office/powerpoint/2010/main" val="4080882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Title 2"/>
          <p:cNvSpPr>
            <a:spLocks noGrp="1"/>
          </p:cNvSpPr>
          <p:nvPr>
            <p:ph type="title"/>
          </p:nvPr>
        </p:nvSpPr>
        <p:spPr/>
        <p:txBody>
          <a:bodyPr/>
          <a:lstStyle/>
          <a:p>
            <a:r>
              <a:rPr lang="en-US" dirty="0"/>
              <a:t>Unified, embedded management</a:t>
            </a:r>
          </a:p>
        </p:txBody>
      </p:sp>
      <p:sp>
        <p:nvSpPr>
          <p:cNvPr id="225" name="Rectangle 224"/>
          <p:cNvSpPr/>
          <p:nvPr/>
        </p:nvSpPr>
        <p:spPr>
          <a:xfrm>
            <a:off x="5740651" y="1842275"/>
            <a:ext cx="3262562" cy="2801480"/>
          </a:xfrm>
          <a:prstGeom prst="rect">
            <a:avLst/>
          </a:prstGeom>
          <a:solidFill>
            <a:schemeClr val="bg2">
              <a:lumMod val="95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91282" tIns="45641" rIns="91282" bIns="45641" rtlCol="0" anchor="ctr"/>
          <a:lstStyle/>
          <a:p>
            <a:pPr algn="ctr" defTabSz="684708"/>
            <a:endParaRPr lang="en-US" sz="800" dirty="0">
              <a:solidFill>
                <a:srgbClr val="272848"/>
              </a:solidFill>
              <a:latin typeface="+mj-lt"/>
            </a:endParaRPr>
          </a:p>
        </p:txBody>
      </p:sp>
      <p:sp>
        <p:nvSpPr>
          <p:cNvPr id="330" name="Rectangle 329"/>
          <p:cNvSpPr/>
          <p:nvPr/>
        </p:nvSpPr>
        <p:spPr>
          <a:xfrm>
            <a:off x="5740837" y="1173328"/>
            <a:ext cx="3285380" cy="668947"/>
          </a:xfrm>
          <a:prstGeom prst="rect">
            <a:avLst/>
          </a:prstGeom>
          <a:solidFill>
            <a:schemeClr val="bg2">
              <a:alpha val="83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68486" tIns="34243" rIns="68486" bIns="34243" rtlCol="0" anchor="ctr"/>
          <a:lstStyle/>
          <a:p>
            <a:pPr algn="ctr" defTabSz="684708"/>
            <a:endParaRPr lang="en-US" dirty="0">
              <a:solidFill>
                <a:srgbClr val="272848"/>
              </a:solidFill>
              <a:latin typeface="+mj-lt"/>
            </a:endParaRPr>
          </a:p>
        </p:txBody>
      </p:sp>
      <p:sp>
        <p:nvSpPr>
          <p:cNvPr id="332" name="TextBox 331"/>
          <p:cNvSpPr txBox="1"/>
          <p:nvPr/>
        </p:nvSpPr>
        <p:spPr>
          <a:xfrm>
            <a:off x="5686849" y="1352502"/>
            <a:ext cx="1707511" cy="355482"/>
          </a:xfrm>
          <a:prstGeom prst="rect">
            <a:avLst/>
          </a:prstGeom>
          <a:noFill/>
        </p:spPr>
        <p:txBody>
          <a:bodyPr wrap="square" rtlCol="0">
            <a:spAutoFit/>
          </a:bodyPr>
          <a:lstStyle/>
          <a:p>
            <a:pPr algn="ctr" defTabSz="684213" fontAlgn="b">
              <a:lnSpc>
                <a:spcPct val="95000"/>
              </a:lnSpc>
              <a:spcBef>
                <a:spcPts val="800"/>
              </a:spcBef>
              <a:buClr>
                <a:srgbClr val="676767"/>
              </a:buClr>
              <a:buSzPct val="80000"/>
            </a:pPr>
            <a:r>
              <a:rPr lang="en-US" sz="900" b="1" dirty="0">
                <a:latin typeface="+mj-lt"/>
                <a:cs typeface="CiscoSans ExtraLight"/>
              </a:rPr>
              <a:t>Service profile templates create service profiles</a:t>
            </a:r>
          </a:p>
        </p:txBody>
      </p:sp>
      <p:sp>
        <p:nvSpPr>
          <p:cNvPr id="337" name="TextBox 336"/>
          <p:cNvSpPr txBox="1"/>
          <p:nvPr/>
        </p:nvSpPr>
        <p:spPr>
          <a:xfrm>
            <a:off x="7394360" y="1352502"/>
            <a:ext cx="1608853" cy="487056"/>
          </a:xfrm>
          <a:prstGeom prst="rect">
            <a:avLst/>
          </a:prstGeom>
          <a:noFill/>
        </p:spPr>
        <p:txBody>
          <a:bodyPr wrap="square" rtlCol="0">
            <a:spAutoFit/>
          </a:bodyPr>
          <a:lstStyle/>
          <a:p>
            <a:pPr algn="ctr" defTabSz="684213" fontAlgn="b">
              <a:lnSpc>
                <a:spcPct val="95000"/>
              </a:lnSpc>
              <a:spcBef>
                <a:spcPts val="800"/>
              </a:spcBef>
              <a:buClr>
                <a:srgbClr val="676767"/>
              </a:buClr>
              <a:buSzPct val="80000"/>
            </a:pPr>
            <a:r>
              <a:rPr lang="en-US" sz="900" b="1" dirty="0">
                <a:latin typeface="+mj-lt"/>
                <a:cs typeface="CiscoSans ExtraLight"/>
              </a:rPr>
              <a:t>Associates service profiles with hardware configures servers automatically</a:t>
            </a:r>
          </a:p>
        </p:txBody>
      </p:sp>
      <p:sp>
        <p:nvSpPr>
          <p:cNvPr id="385" name="Rounded Rectangle 384"/>
          <p:cNvSpPr/>
          <p:nvPr/>
        </p:nvSpPr>
        <p:spPr>
          <a:xfrm>
            <a:off x="5794800" y="2080273"/>
            <a:ext cx="1282886" cy="576072"/>
          </a:xfrm>
          <a:prstGeom prst="roundRect">
            <a:avLst>
              <a:gd name="adj" fmla="val 0"/>
            </a:avLst>
          </a:prstGeom>
          <a:solidFill>
            <a:schemeClr val="bg2"/>
          </a:solidFill>
          <a:ln w="3175">
            <a:solidFill>
              <a:schemeClr val="bg2">
                <a:lumMod val="85000"/>
              </a:schemeClr>
            </a:solidFill>
          </a:ln>
          <a:effectLst/>
        </p:spPr>
        <p:style>
          <a:lnRef idx="1">
            <a:schemeClr val="accent5"/>
          </a:lnRef>
          <a:fillRef idx="3">
            <a:schemeClr val="accent5"/>
          </a:fillRef>
          <a:effectRef idx="2">
            <a:schemeClr val="accent5"/>
          </a:effectRef>
          <a:fontRef idx="minor">
            <a:schemeClr val="lt1"/>
          </a:fontRef>
        </p:style>
        <p:txBody>
          <a:bodyPr wrap="square" lIns="91440" tIns="91440" rIns="91440" bIns="91440" rtlCol="0" anchor="ctr" anchorCtr="0">
            <a:noAutofit/>
          </a:bodyPr>
          <a:lstStyle/>
          <a:p>
            <a:pPr marL="114300" lvl="0" indent="-114300">
              <a:lnSpc>
                <a:spcPct val="90000"/>
              </a:lnSpc>
              <a:spcBef>
                <a:spcPts val="100"/>
              </a:spcBef>
              <a:buFont typeface="Arial"/>
              <a:buChar char="•"/>
            </a:pPr>
            <a:r>
              <a:rPr lang="en-US" sz="600" dirty="0">
                <a:solidFill>
                  <a:schemeClr val="tx1"/>
                </a:solidFill>
                <a:latin typeface="+mj-lt"/>
              </a:rPr>
              <a:t>Server name </a:t>
            </a:r>
          </a:p>
          <a:p>
            <a:pPr marL="114300" lvl="0" indent="-114300">
              <a:lnSpc>
                <a:spcPct val="90000"/>
              </a:lnSpc>
              <a:spcBef>
                <a:spcPts val="100"/>
              </a:spcBef>
              <a:buFont typeface="Arial"/>
              <a:buChar char="•"/>
            </a:pPr>
            <a:r>
              <a:rPr lang="en-US" sz="600" dirty="0">
                <a:solidFill>
                  <a:schemeClr val="tx1"/>
                </a:solidFill>
                <a:latin typeface="+mj-lt"/>
              </a:rPr>
              <a:t>UUID, MAC, WWN</a:t>
            </a:r>
          </a:p>
          <a:p>
            <a:pPr marL="114300" lvl="0" indent="-114300">
              <a:lnSpc>
                <a:spcPct val="90000"/>
              </a:lnSpc>
              <a:spcBef>
                <a:spcPts val="100"/>
              </a:spcBef>
              <a:buFont typeface="Arial"/>
              <a:buChar char="•"/>
            </a:pPr>
            <a:r>
              <a:rPr lang="en-US" sz="600" dirty="0">
                <a:solidFill>
                  <a:schemeClr val="tx1"/>
                </a:solidFill>
                <a:latin typeface="+mj-lt"/>
              </a:rPr>
              <a:t>Boot information</a:t>
            </a:r>
          </a:p>
          <a:p>
            <a:pPr marL="114300" lvl="0" indent="-114300">
              <a:lnSpc>
                <a:spcPct val="90000"/>
              </a:lnSpc>
              <a:spcBef>
                <a:spcPts val="100"/>
              </a:spcBef>
              <a:buFont typeface="Arial"/>
              <a:buChar char="•"/>
            </a:pPr>
            <a:r>
              <a:rPr lang="en-US" sz="600" dirty="0">
                <a:solidFill>
                  <a:schemeClr val="tx1"/>
                </a:solidFill>
                <a:latin typeface="+mj-lt"/>
              </a:rPr>
              <a:t>LAN, SAN config</a:t>
            </a:r>
          </a:p>
          <a:p>
            <a:pPr marL="114300" lvl="0" indent="-114300">
              <a:lnSpc>
                <a:spcPct val="90000"/>
              </a:lnSpc>
              <a:spcBef>
                <a:spcPts val="100"/>
              </a:spcBef>
              <a:buFont typeface="Arial"/>
              <a:buChar char="•"/>
            </a:pPr>
            <a:r>
              <a:rPr lang="en-US" sz="600" dirty="0">
                <a:solidFill>
                  <a:schemeClr val="tx1"/>
                </a:solidFill>
                <a:latin typeface="+mj-lt"/>
              </a:rPr>
              <a:t>Firmware policy</a:t>
            </a:r>
          </a:p>
        </p:txBody>
      </p:sp>
      <p:cxnSp>
        <p:nvCxnSpPr>
          <p:cNvPr id="397" name="Straight Connector 396"/>
          <p:cNvCxnSpPr/>
          <p:nvPr/>
        </p:nvCxnSpPr>
        <p:spPr>
          <a:xfrm>
            <a:off x="7371932" y="2049100"/>
            <a:ext cx="0" cy="2089364"/>
          </a:xfrm>
          <a:prstGeom prst="line">
            <a:avLst/>
          </a:prstGeom>
          <a:ln w="1270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85" name="Rounded Rectangle 84"/>
          <p:cNvSpPr/>
          <p:nvPr/>
        </p:nvSpPr>
        <p:spPr>
          <a:xfrm>
            <a:off x="5794800" y="2678810"/>
            <a:ext cx="1282886" cy="576072"/>
          </a:xfrm>
          <a:prstGeom prst="roundRect">
            <a:avLst>
              <a:gd name="adj" fmla="val 0"/>
            </a:avLst>
          </a:prstGeom>
          <a:solidFill>
            <a:schemeClr val="bg2"/>
          </a:solidFill>
          <a:ln w="3175">
            <a:solidFill>
              <a:schemeClr val="bg2">
                <a:lumMod val="85000"/>
              </a:schemeClr>
            </a:solidFill>
          </a:ln>
          <a:effectLst/>
        </p:spPr>
        <p:style>
          <a:lnRef idx="1">
            <a:schemeClr val="accent5"/>
          </a:lnRef>
          <a:fillRef idx="3">
            <a:schemeClr val="accent5"/>
          </a:fillRef>
          <a:effectRef idx="2">
            <a:schemeClr val="accent5"/>
          </a:effectRef>
          <a:fontRef idx="minor">
            <a:schemeClr val="lt1"/>
          </a:fontRef>
        </p:style>
        <p:txBody>
          <a:bodyPr wrap="square" lIns="91440" tIns="91440" rIns="91440" bIns="91440" rtlCol="0" anchor="ctr" anchorCtr="0">
            <a:noAutofit/>
          </a:bodyPr>
          <a:lstStyle/>
          <a:p>
            <a:pPr marL="114300" lvl="0" indent="-114300">
              <a:lnSpc>
                <a:spcPct val="90000"/>
              </a:lnSpc>
              <a:spcBef>
                <a:spcPts val="100"/>
              </a:spcBef>
              <a:buFont typeface="Arial"/>
              <a:buChar char="•"/>
            </a:pPr>
            <a:r>
              <a:rPr lang="en-US" sz="600" dirty="0">
                <a:solidFill>
                  <a:schemeClr val="tx1"/>
                </a:solidFill>
                <a:latin typeface="+mj-lt"/>
              </a:rPr>
              <a:t>Server name </a:t>
            </a:r>
          </a:p>
          <a:p>
            <a:pPr marL="114300" lvl="0" indent="-114300">
              <a:lnSpc>
                <a:spcPct val="90000"/>
              </a:lnSpc>
              <a:spcBef>
                <a:spcPts val="100"/>
              </a:spcBef>
              <a:buFont typeface="Arial"/>
              <a:buChar char="•"/>
            </a:pPr>
            <a:r>
              <a:rPr lang="en-US" sz="600" dirty="0">
                <a:solidFill>
                  <a:schemeClr val="tx1"/>
                </a:solidFill>
                <a:latin typeface="+mj-lt"/>
              </a:rPr>
              <a:t>UUID, MAC, WWN</a:t>
            </a:r>
          </a:p>
          <a:p>
            <a:pPr marL="114300" lvl="0" indent="-114300">
              <a:lnSpc>
                <a:spcPct val="90000"/>
              </a:lnSpc>
              <a:spcBef>
                <a:spcPts val="100"/>
              </a:spcBef>
              <a:buFont typeface="Arial"/>
              <a:buChar char="•"/>
            </a:pPr>
            <a:r>
              <a:rPr lang="en-US" sz="600" dirty="0">
                <a:solidFill>
                  <a:schemeClr val="tx1"/>
                </a:solidFill>
                <a:latin typeface="+mj-lt"/>
              </a:rPr>
              <a:t>Boot information</a:t>
            </a:r>
          </a:p>
          <a:p>
            <a:pPr marL="114300" lvl="0" indent="-114300">
              <a:lnSpc>
                <a:spcPct val="90000"/>
              </a:lnSpc>
              <a:spcBef>
                <a:spcPts val="100"/>
              </a:spcBef>
              <a:buFont typeface="Arial"/>
              <a:buChar char="•"/>
            </a:pPr>
            <a:r>
              <a:rPr lang="en-US" sz="600" dirty="0">
                <a:solidFill>
                  <a:schemeClr val="tx1"/>
                </a:solidFill>
                <a:latin typeface="+mj-lt"/>
              </a:rPr>
              <a:t>LAN, SAN config</a:t>
            </a:r>
          </a:p>
          <a:p>
            <a:pPr marL="114300" lvl="0" indent="-114300">
              <a:lnSpc>
                <a:spcPct val="90000"/>
              </a:lnSpc>
              <a:spcBef>
                <a:spcPts val="100"/>
              </a:spcBef>
              <a:buFont typeface="Arial"/>
              <a:buChar char="•"/>
            </a:pPr>
            <a:r>
              <a:rPr lang="en-US" sz="600" dirty="0">
                <a:solidFill>
                  <a:schemeClr val="tx1"/>
                </a:solidFill>
                <a:latin typeface="+mj-lt"/>
              </a:rPr>
              <a:t>Firmware policy</a:t>
            </a:r>
          </a:p>
        </p:txBody>
      </p:sp>
      <p:sp>
        <p:nvSpPr>
          <p:cNvPr id="86" name="Rounded Rectangle 85"/>
          <p:cNvSpPr/>
          <p:nvPr/>
        </p:nvSpPr>
        <p:spPr>
          <a:xfrm>
            <a:off x="5794800" y="3277347"/>
            <a:ext cx="1282886" cy="576072"/>
          </a:xfrm>
          <a:prstGeom prst="roundRect">
            <a:avLst>
              <a:gd name="adj" fmla="val 0"/>
            </a:avLst>
          </a:prstGeom>
          <a:solidFill>
            <a:schemeClr val="bg2"/>
          </a:solidFill>
          <a:ln w="3175">
            <a:solidFill>
              <a:schemeClr val="bg2">
                <a:lumMod val="85000"/>
              </a:schemeClr>
            </a:solidFill>
          </a:ln>
          <a:effectLst/>
        </p:spPr>
        <p:style>
          <a:lnRef idx="1">
            <a:schemeClr val="accent5"/>
          </a:lnRef>
          <a:fillRef idx="3">
            <a:schemeClr val="accent5"/>
          </a:fillRef>
          <a:effectRef idx="2">
            <a:schemeClr val="accent5"/>
          </a:effectRef>
          <a:fontRef idx="minor">
            <a:schemeClr val="lt1"/>
          </a:fontRef>
        </p:style>
        <p:txBody>
          <a:bodyPr wrap="square" lIns="91440" tIns="91440" rIns="91440" bIns="91440" rtlCol="0" anchor="ctr" anchorCtr="0">
            <a:noAutofit/>
          </a:bodyPr>
          <a:lstStyle/>
          <a:p>
            <a:pPr marL="114300" lvl="0" indent="-114300">
              <a:lnSpc>
                <a:spcPct val="90000"/>
              </a:lnSpc>
              <a:spcBef>
                <a:spcPts val="100"/>
              </a:spcBef>
              <a:buFont typeface="Arial"/>
              <a:buChar char="•"/>
            </a:pPr>
            <a:r>
              <a:rPr lang="en-US" sz="600" dirty="0">
                <a:solidFill>
                  <a:schemeClr val="tx1"/>
                </a:solidFill>
                <a:latin typeface="+mj-lt"/>
              </a:rPr>
              <a:t>Server name </a:t>
            </a:r>
          </a:p>
          <a:p>
            <a:pPr marL="114300" lvl="0" indent="-114300">
              <a:lnSpc>
                <a:spcPct val="90000"/>
              </a:lnSpc>
              <a:spcBef>
                <a:spcPts val="100"/>
              </a:spcBef>
              <a:buFont typeface="Arial"/>
              <a:buChar char="•"/>
            </a:pPr>
            <a:r>
              <a:rPr lang="en-US" sz="600" dirty="0">
                <a:solidFill>
                  <a:schemeClr val="tx1"/>
                </a:solidFill>
                <a:latin typeface="+mj-lt"/>
              </a:rPr>
              <a:t>UUID, MAC, WWN</a:t>
            </a:r>
          </a:p>
          <a:p>
            <a:pPr marL="114300" lvl="0" indent="-114300">
              <a:lnSpc>
                <a:spcPct val="90000"/>
              </a:lnSpc>
              <a:spcBef>
                <a:spcPts val="100"/>
              </a:spcBef>
              <a:buFont typeface="Arial"/>
              <a:buChar char="•"/>
            </a:pPr>
            <a:r>
              <a:rPr lang="en-US" sz="600" dirty="0">
                <a:solidFill>
                  <a:schemeClr val="tx1"/>
                </a:solidFill>
                <a:latin typeface="+mj-lt"/>
              </a:rPr>
              <a:t>Boot information</a:t>
            </a:r>
          </a:p>
          <a:p>
            <a:pPr marL="114300" lvl="0" indent="-114300">
              <a:lnSpc>
                <a:spcPct val="90000"/>
              </a:lnSpc>
              <a:spcBef>
                <a:spcPts val="100"/>
              </a:spcBef>
              <a:buFont typeface="Arial"/>
              <a:buChar char="•"/>
            </a:pPr>
            <a:r>
              <a:rPr lang="en-US" sz="600" dirty="0">
                <a:solidFill>
                  <a:schemeClr val="tx1"/>
                </a:solidFill>
                <a:latin typeface="+mj-lt"/>
              </a:rPr>
              <a:t>LAN, SAN config</a:t>
            </a:r>
          </a:p>
          <a:p>
            <a:pPr marL="114300" lvl="0" indent="-114300">
              <a:lnSpc>
                <a:spcPct val="90000"/>
              </a:lnSpc>
              <a:spcBef>
                <a:spcPts val="100"/>
              </a:spcBef>
              <a:buFont typeface="Arial"/>
              <a:buChar char="•"/>
            </a:pPr>
            <a:r>
              <a:rPr lang="en-US" sz="600" dirty="0">
                <a:solidFill>
                  <a:schemeClr val="tx1"/>
                </a:solidFill>
                <a:latin typeface="+mj-lt"/>
              </a:rPr>
              <a:t>Firmware policy</a:t>
            </a:r>
          </a:p>
        </p:txBody>
      </p:sp>
      <p:sp>
        <p:nvSpPr>
          <p:cNvPr id="87" name="Rounded Rectangle 86"/>
          <p:cNvSpPr/>
          <p:nvPr/>
        </p:nvSpPr>
        <p:spPr>
          <a:xfrm>
            <a:off x="5794800" y="3875884"/>
            <a:ext cx="1282886" cy="574282"/>
          </a:xfrm>
          <a:prstGeom prst="roundRect">
            <a:avLst>
              <a:gd name="adj" fmla="val 0"/>
            </a:avLst>
          </a:prstGeom>
          <a:solidFill>
            <a:schemeClr val="bg2"/>
          </a:solidFill>
          <a:ln w="3175">
            <a:solidFill>
              <a:schemeClr val="bg2">
                <a:lumMod val="85000"/>
              </a:schemeClr>
            </a:solidFill>
          </a:ln>
          <a:effectLst/>
        </p:spPr>
        <p:style>
          <a:lnRef idx="1">
            <a:schemeClr val="accent5"/>
          </a:lnRef>
          <a:fillRef idx="3">
            <a:schemeClr val="accent5"/>
          </a:fillRef>
          <a:effectRef idx="2">
            <a:schemeClr val="accent5"/>
          </a:effectRef>
          <a:fontRef idx="minor">
            <a:schemeClr val="lt1"/>
          </a:fontRef>
        </p:style>
        <p:txBody>
          <a:bodyPr wrap="square" lIns="91440" tIns="91440" rIns="91440" bIns="91440" rtlCol="0" anchor="ctr" anchorCtr="0">
            <a:noAutofit/>
          </a:bodyPr>
          <a:lstStyle/>
          <a:p>
            <a:pPr marL="114300" lvl="0" indent="-114300">
              <a:lnSpc>
                <a:spcPct val="90000"/>
              </a:lnSpc>
              <a:spcBef>
                <a:spcPts val="100"/>
              </a:spcBef>
              <a:buFont typeface="Arial"/>
              <a:buChar char="•"/>
            </a:pPr>
            <a:r>
              <a:rPr lang="en-US" sz="600" dirty="0">
                <a:solidFill>
                  <a:schemeClr val="tx1"/>
                </a:solidFill>
                <a:latin typeface="+mj-lt"/>
              </a:rPr>
              <a:t>Server name </a:t>
            </a:r>
          </a:p>
          <a:p>
            <a:pPr marL="114300" lvl="0" indent="-114300">
              <a:lnSpc>
                <a:spcPct val="90000"/>
              </a:lnSpc>
              <a:spcBef>
                <a:spcPts val="100"/>
              </a:spcBef>
              <a:buFont typeface="Arial"/>
              <a:buChar char="•"/>
            </a:pPr>
            <a:r>
              <a:rPr lang="en-US" sz="600" dirty="0">
                <a:solidFill>
                  <a:schemeClr val="tx1"/>
                </a:solidFill>
                <a:latin typeface="+mj-lt"/>
              </a:rPr>
              <a:t>UUID, MAC, WWN</a:t>
            </a:r>
          </a:p>
          <a:p>
            <a:pPr marL="114300" lvl="0" indent="-114300">
              <a:lnSpc>
                <a:spcPct val="90000"/>
              </a:lnSpc>
              <a:spcBef>
                <a:spcPts val="100"/>
              </a:spcBef>
              <a:buFont typeface="Arial"/>
              <a:buChar char="•"/>
            </a:pPr>
            <a:r>
              <a:rPr lang="en-US" sz="600" dirty="0">
                <a:solidFill>
                  <a:schemeClr val="tx1"/>
                </a:solidFill>
                <a:latin typeface="+mj-lt"/>
              </a:rPr>
              <a:t>Boot information</a:t>
            </a:r>
          </a:p>
          <a:p>
            <a:pPr marL="114300" lvl="0" indent="-114300">
              <a:lnSpc>
                <a:spcPct val="90000"/>
              </a:lnSpc>
              <a:spcBef>
                <a:spcPts val="100"/>
              </a:spcBef>
              <a:buFont typeface="Arial"/>
              <a:buChar char="•"/>
            </a:pPr>
            <a:r>
              <a:rPr lang="en-US" sz="600" dirty="0">
                <a:solidFill>
                  <a:schemeClr val="tx1"/>
                </a:solidFill>
                <a:latin typeface="+mj-lt"/>
              </a:rPr>
              <a:t>LAN, SAN config</a:t>
            </a:r>
          </a:p>
          <a:p>
            <a:pPr marL="114300" lvl="0" indent="-114300">
              <a:lnSpc>
                <a:spcPct val="90000"/>
              </a:lnSpc>
              <a:spcBef>
                <a:spcPts val="100"/>
              </a:spcBef>
              <a:buFont typeface="Arial"/>
              <a:buChar char="•"/>
            </a:pPr>
            <a:r>
              <a:rPr lang="en-US" sz="600" dirty="0">
                <a:solidFill>
                  <a:schemeClr val="tx1"/>
                </a:solidFill>
                <a:latin typeface="+mj-lt"/>
              </a:rPr>
              <a:t>Firmware policy</a:t>
            </a:r>
          </a:p>
        </p:txBody>
      </p:sp>
      <p:sp>
        <p:nvSpPr>
          <p:cNvPr id="113" name="Chevron 112"/>
          <p:cNvSpPr/>
          <p:nvPr/>
        </p:nvSpPr>
        <p:spPr>
          <a:xfrm>
            <a:off x="7291918" y="1428241"/>
            <a:ext cx="137167" cy="158473"/>
          </a:xfrm>
          <a:prstGeom prst="chevron">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j-lt"/>
            </a:endParaRPr>
          </a:p>
        </p:txBody>
      </p:sp>
      <p:sp>
        <p:nvSpPr>
          <p:cNvPr id="114" name="Rectangle 113"/>
          <p:cNvSpPr/>
          <p:nvPr/>
        </p:nvSpPr>
        <p:spPr>
          <a:xfrm>
            <a:off x="1288652" y="1381110"/>
            <a:ext cx="2363612" cy="3262645"/>
          </a:xfrm>
          <a:prstGeom prst="rect">
            <a:avLst/>
          </a:prstGeom>
          <a:solidFill>
            <a:schemeClr val="bg2">
              <a:lumMod val="95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91282" tIns="45641" rIns="91282" bIns="45641" rtlCol="0" anchor="ctr"/>
          <a:lstStyle/>
          <a:p>
            <a:pPr algn="ctr" defTabSz="684708"/>
            <a:endParaRPr lang="en-US" sz="800" dirty="0">
              <a:solidFill>
                <a:srgbClr val="272848"/>
              </a:solidFill>
              <a:latin typeface="+mj-lt"/>
            </a:endParaRPr>
          </a:p>
        </p:txBody>
      </p:sp>
      <p:sp>
        <p:nvSpPr>
          <p:cNvPr id="116" name="Rectangle 115"/>
          <p:cNvSpPr/>
          <p:nvPr/>
        </p:nvSpPr>
        <p:spPr>
          <a:xfrm>
            <a:off x="1288652" y="1173328"/>
            <a:ext cx="2375044" cy="668947"/>
          </a:xfrm>
          <a:prstGeom prst="rect">
            <a:avLst/>
          </a:prstGeom>
          <a:solidFill>
            <a:schemeClr val="bg2"/>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68486" tIns="34243" rIns="68486" bIns="34243" rtlCol="0" anchor="ctr"/>
          <a:lstStyle/>
          <a:p>
            <a:pPr algn="ctr" defTabSz="684708"/>
            <a:endParaRPr lang="en-US" dirty="0">
              <a:solidFill>
                <a:srgbClr val="272848"/>
              </a:solidFill>
              <a:latin typeface="+mj-lt"/>
            </a:endParaRPr>
          </a:p>
        </p:txBody>
      </p:sp>
      <p:sp>
        <p:nvSpPr>
          <p:cNvPr id="117" name="TextBox 116"/>
          <p:cNvSpPr txBox="1"/>
          <p:nvPr/>
        </p:nvSpPr>
        <p:spPr>
          <a:xfrm>
            <a:off x="1288652" y="1352502"/>
            <a:ext cx="2294123" cy="355482"/>
          </a:xfrm>
          <a:prstGeom prst="rect">
            <a:avLst/>
          </a:prstGeom>
          <a:noFill/>
        </p:spPr>
        <p:txBody>
          <a:bodyPr wrap="square" rtlCol="0">
            <a:spAutoFit/>
          </a:bodyPr>
          <a:lstStyle/>
          <a:p>
            <a:pPr algn="ctr" defTabSz="684213" fontAlgn="b">
              <a:lnSpc>
                <a:spcPct val="95000"/>
              </a:lnSpc>
              <a:spcBef>
                <a:spcPts val="800"/>
              </a:spcBef>
              <a:buClr>
                <a:srgbClr val="676767"/>
              </a:buClr>
              <a:buSzPct val="80000"/>
            </a:pPr>
            <a:r>
              <a:rPr lang="en-US" sz="900" b="1" dirty="0">
                <a:latin typeface="+mj-lt"/>
                <a:cs typeface="CiscoSans ExtraLight"/>
              </a:rPr>
              <a:t>Subject matter experts </a:t>
            </a:r>
            <a:br>
              <a:rPr lang="en-US" sz="900" b="1" dirty="0">
                <a:latin typeface="+mj-lt"/>
                <a:cs typeface="CiscoSans ExtraLight"/>
              </a:rPr>
            </a:br>
            <a:r>
              <a:rPr lang="en-US" sz="900" b="1" dirty="0">
                <a:latin typeface="+mj-lt"/>
                <a:cs typeface="CiscoSans ExtraLight"/>
              </a:rPr>
              <a:t>define policies</a:t>
            </a:r>
          </a:p>
        </p:txBody>
      </p:sp>
      <p:sp>
        <p:nvSpPr>
          <p:cNvPr id="119" name="Rounded Rectangle 118"/>
          <p:cNvSpPr/>
          <p:nvPr/>
        </p:nvSpPr>
        <p:spPr>
          <a:xfrm>
            <a:off x="1344337" y="4120097"/>
            <a:ext cx="2255115" cy="143031"/>
          </a:xfrm>
          <a:prstGeom prst="roundRect">
            <a:avLst>
              <a:gd name="adj" fmla="val 0"/>
            </a:avLst>
          </a:prstGeom>
          <a:solidFill>
            <a:schemeClr val="bg2"/>
          </a:solidFill>
          <a:ln w="19050">
            <a:noFill/>
          </a:ln>
          <a:effectLst/>
        </p:spPr>
        <p:style>
          <a:lnRef idx="1">
            <a:schemeClr val="accent5"/>
          </a:lnRef>
          <a:fillRef idx="3">
            <a:schemeClr val="accent5"/>
          </a:fillRef>
          <a:effectRef idx="2">
            <a:schemeClr val="accent5"/>
          </a:effectRef>
          <a:fontRef idx="minor">
            <a:schemeClr val="lt1"/>
          </a:fontRef>
        </p:style>
        <p:txBody>
          <a:bodyPr lIns="73152" tIns="0" rIns="0" bIns="0" rtlCol="0" anchor="ctr" anchorCtr="0"/>
          <a:lstStyle/>
          <a:p>
            <a:pPr algn="ctr" defTabSz="456968"/>
            <a:r>
              <a:rPr lang="en-US" sz="800" dirty="0">
                <a:solidFill>
                  <a:schemeClr val="tx2"/>
                </a:solidFill>
                <a:latin typeface="+mj-lt"/>
              </a:rPr>
              <a:t>Application Profiles</a:t>
            </a:r>
          </a:p>
        </p:txBody>
      </p:sp>
      <p:sp>
        <p:nvSpPr>
          <p:cNvPr id="120" name="Rounded Rectangle 119"/>
          <p:cNvSpPr/>
          <p:nvPr/>
        </p:nvSpPr>
        <p:spPr>
          <a:xfrm>
            <a:off x="1344337" y="3906885"/>
            <a:ext cx="2255115" cy="143031"/>
          </a:xfrm>
          <a:prstGeom prst="roundRect">
            <a:avLst>
              <a:gd name="adj" fmla="val 0"/>
            </a:avLst>
          </a:prstGeom>
          <a:solidFill>
            <a:schemeClr val="bg2"/>
          </a:solidFill>
          <a:ln w="19050">
            <a:noFill/>
          </a:ln>
          <a:effectLst/>
        </p:spPr>
        <p:style>
          <a:lnRef idx="1">
            <a:schemeClr val="accent5"/>
          </a:lnRef>
          <a:fillRef idx="3">
            <a:schemeClr val="accent5"/>
          </a:fillRef>
          <a:effectRef idx="2">
            <a:schemeClr val="accent5"/>
          </a:effectRef>
          <a:fontRef idx="minor">
            <a:schemeClr val="lt1"/>
          </a:fontRef>
        </p:style>
        <p:txBody>
          <a:bodyPr lIns="73152" tIns="0" rIns="0" bIns="0" rtlCol="0" anchor="ctr" anchorCtr="0"/>
          <a:lstStyle/>
          <a:p>
            <a:pPr algn="ctr" defTabSz="456968"/>
            <a:r>
              <a:rPr lang="en-US" sz="800" dirty="0">
                <a:solidFill>
                  <a:schemeClr val="tx2"/>
                </a:solidFill>
                <a:latin typeface="+mj-lt"/>
              </a:rPr>
              <a:t>Virtualization Policy</a:t>
            </a:r>
          </a:p>
        </p:txBody>
      </p:sp>
      <p:sp>
        <p:nvSpPr>
          <p:cNvPr id="121" name="Rounded Rectangle 120"/>
          <p:cNvSpPr/>
          <p:nvPr/>
        </p:nvSpPr>
        <p:spPr>
          <a:xfrm>
            <a:off x="1344337" y="3693672"/>
            <a:ext cx="2255115" cy="143031"/>
          </a:xfrm>
          <a:prstGeom prst="roundRect">
            <a:avLst>
              <a:gd name="adj" fmla="val 0"/>
            </a:avLst>
          </a:prstGeom>
          <a:solidFill>
            <a:schemeClr val="bg2"/>
          </a:solidFill>
          <a:ln w="19050">
            <a:noFill/>
          </a:ln>
          <a:effectLst/>
        </p:spPr>
        <p:style>
          <a:lnRef idx="1">
            <a:schemeClr val="accent5"/>
          </a:lnRef>
          <a:fillRef idx="3">
            <a:schemeClr val="accent5"/>
          </a:fillRef>
          <a:effectRef idx="2">
            <a:schemeClr val="accent5"/>
          </a:effectRef>
          <a:fontRef idx="minor">
            <a:schemeClr val="lt1"/>
          </a:fontRef>
        </p:style>
        <p:txBody>
          <a:bodyPr lIns="73152" tIns="0" rIns="0" bIns="0" rtlCol="0" anchor="ctr" anchorCtr="0"/>
          <a:lstStyle/>
          <a:p>
            <a:pPr algn="ctr" defTabSz="456968"/>
            <a:r>
              <a:rPr lang="en-US" sz="800" dirty="0">
                <a:solidFill>
                  <a:schemeClr val="tx2"/>
                </a:solidFill>
                <a:latin typeface="+mj-lt"/>
              </a:rPr>
              <a:t>Network Policy</a:t>
            </a:r>
          </a:p>
        </p:txBody>
      </p:sp>
      <p:sp>
        <p:nvSpPr>
          <p:cNvPr id="122" name="Rounded Rectangle 121"/>
          <p:cNvSpPr/>
          <p:nvPr/>
        </p:nvSpPr>
        <p:spPr>
          <a:xfrm>
            <a:off x="1344337" y="3480459"/>
            <a:ext cx="2255115" cy="143031"/>
          </a:xfrm>
          <a:prstGeom prst="roundRect">
            <a:avLst>
              <a:gd name="adj" fmla="val 0"/>
            </a:avLst>
          </a:prstGeom>
          <a:solidFill>
            <a:schemeClr val="bg2"/>
          </a:solidFill>
          <a:ln w="19050">
            <a:noFill/>
          </a:ln>
          <a:effectLst/>
        </p:spPr>
        <p:style>
          <a:lnRef idx="1">
            <a:schemeClr val="accent5"/>
          </a:lnRef>
          <a:fillRef idx="3">
            <a:schemeClr val="accent5"/>
          </a:fillRef>
          <a:effectRef idx="2">
            <a:schemeClr val="accent5"/>
          </a:effectRef>
          <a:fontRef idx="minor">
            <a:schemeClr val="lt1"/>
          </a:fontRef>
        </p:style>
        <p:txBody>
          <a:bodyPr lIns="73152" tIns="0" rIns="0" bIns="0" rtlCol="0" anchor="ctr" anchorCtr="0"/>
          <a:lstStyle/>
          <a:p>
            <a:pPr algn="ctr" defTabSz="456968"/>
            <a:r>
              <a:rPr lang="en-US" sz="800" dirty="0">
                <a:solidFill>
                  <a:schemeClr val="tx2"/>
                </a:solidFill>
                <a:latin typeface="+mj-lt"/>
              </a:rPr>
              <a:t>Storage Policy</a:t>
            </a:r>
          </a:p>
        </p:txBody>
      </p:sp>
      <p:sp>
        <p:nvSpPr>
          <p:cNvPr id="123" name="Rounded Rectangle 122"/>
          <p:cNvSpPr/>
          <p:nvPr/>
        </p:nvSpPr>
        <p:spPr>
          <a:xfrm>
            <a:off x="1344337" y="3267246"/>
            <a:ext cx="2255115" cy="143031"/>
          </a:xfrm>
          <a:prstGeom prst="roundRect">
            <a:avLst>
              <a:gd name="adj" fmla="val 0"/>
            </a:avLst>
          </a:prstGeom>
          <a:solidFill>
            <a:schemeClr val="bg2"/>
          </a:solidFill>
          <a:ln w="19050">
            <a:noFill/>
          </a:ln>
          <a:effectLst/>
        </p:spPr>
        <p:style>
          <a:lnRef idx="1">
            <a:schemeClr val="accent5"/>
          </a:lnRef>
          <a:fillRef idx="3">
            <a:schemeClr val="accent5"/>
          </a:fillRef>
          <a:effectRef idx="2">
            <a:schemeClr val="accent5"/>
          </a:effectRef>
          <a:fontRef idx="minor">
            <a:schemeClr val="lt1"/>
          </a:fontRef>
        </p:style>
        <p:txBody>
          <a:bodyPr lIns="73152" tIns="0" rIns="0" bIns="0" rtlCol="0" anchor="ctr" anchorCtr="0"/>
          <a:lstStyle/>
          <a:p>
            <a:pPr algn="ctr" defTabSz="456968"/>
            <a:r>
              <a:rPr lang="en-US" sz="800" dirty="0">
                <a:solidFill>
                  <a:schemeClr val="tx2"/>
                </a:solidFill>
                <a:latin typeface="+mj-lt"/>
              </a:rPr>
              <a:t>Server Policy</a:t>
            </a:r>
          </a:p>
        </p:txBody>
      </p:sp>
      <p:sp>
        <p:nvSpPr>
          <p:cNvPr id="124" name="Oval 123"/>
          <p:cNvSpPr/>
          <p:nvPr/>
        </p:nvSpPr>
        <p:spPr>
          <a:xfrm>
            <a:off x="1545309" y="2084201"/>
            <a:ext cx="385673" cy="385673"/>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mj-lt"/>
            </a:endParaRPr>
          </a:p>
        </p:txBody>
      </p:sp>
      <p:sp>
        <p:nvSpPr>
          <p:cNvPr id="125" name="Freeform 20"/>
          <p:cNvSpPr>
            <a:spLocks noEditPoints="1"/>
          </p:cNvSpPr>
          <p:nvPr/>
        </p:nvSpPr>
        <p:spPr bwMode="auto">
          <a:xfrm>
            <a:off x="1642431" y="2171858"/>
            <a:ext cx="191428" cy="210358"/>
          </a:xfrm>
          <a:custGeom>
            <a:avLst/>
            <a:gdLst/>
            <a:ahLst/>
            <a:cxnLst>
              <a:cxn ang="0">
                <a:pos x="117" y="0"/>
              </a:cxn>
              <a:cxn ang="0">
                <a:pos x="117" y="74"/>
              </a:cxn>
              <a:cxn ang="0">
                <a:pos x="272" y="381"/>
              </a:cxn>
              <a:cxn ang="0">
                <a:pos x="207" y="406"/>
              </a:cxn>
              <a:cxn ang="0">
                <a:pos x="362" y="381"/>
              </a:cxn>
              <a:cxn ang="0">
                <a:pos x="324" y="238"/>
              </a:cxn>
              <a:cxn ang="0">
                <a:pos x="362" y="218"/>
              </a:cxn>
              <a:cxn ang="0">
                <a:pos x="166" y="194"/>
              </a:cxn>
              <a:cxn ang="0">
                <a:pos x="147" y="218"/>
              </a:cxn>
              <a:cxn ang="0">
                <a:pos x="272" y="218"/>
              </a:cxn>
              <a:cxn ang="0">
                <a:pos x="272" y="381"/>
              </a:cxn>
              <a:cxn ang="0">
                <a:pos x="0" y="297"/>
              </a:cxn>
              <a:cxn ang="0">
                <a:pos x="47" y="309"/>
              </a:cxn>
              <a:cxn ang="0">
                <a:pos x="53" y="342"/>
              </a:cxn>
              <a:cxn ang="0">
                <a:pos x="8" y="377"/>
              </a:cxn>
              <a:cxn ang="0">
                <a:pos x="12" y="387"/>
              </a:cxn>
              <a:cxn ang="0">
                <a:pos x="7" y="398"/>
              </a:cxn>
              <a:cxn ang="0">
                <a:pos x="24" y="398"/>
              </a:cxn>
              <a:cxn ang="0">
                <a:pos x="18" y="387"/>
              </a:cxn>
              <a:cxn ang="0">
                <a:pos x="53" y="386"/>
              </a:cxn>
              <a:cxn ang="0">
                <a:pos x="54" y="400"/>
              </a:cxn>
              <a:cxn ang="0">
                <a:pos x="57" y="408"/>
              </a:cxn>
              <a:cxn ang="0">
                <a:pos x="65" y="400"/>
              </a:cxn>
              <a:cxn ang="0">
                <a:pos x="68" y="386"/>
              </a:cxn>
              <a:cxn ang="0">
                <a:pos x="69" y="383"/>
              </a:cxn>
              <a:cxn ang="0">
                <a:pos x="103" y="390"/>
              </a:cxn>
              <a:cxn ang="0">
                <a:pos x="106" y="407"/>
              </a:cxn>
              <a:cxn ang="0">
                <a:pos x="109" y="390"/>
              </a:cxn>
              <a:cxn ang="0">
                <a:pos x="114" y="388"/>
              </a:cxn>
              <a:cxn ang="0">
                <a:pos x="69" y="365"/>
              </a:cxn>
              <a:cxn ang="0">
                <a:pos x="75" y="342"/>
              </a:cxn>
              <a:cxn ang="0">
                <a:pos x="117" y="309"/>
              </a:cxn>
              <a:cxn ang="0">
                <a:pos x="129" y="294"/>
              </a:cxn>
              <a:cxn ang="0">
                <a:pos x="153" y="285"/>
              </a:cxn>
              <a:cxn ang="0">
                <a:pos x="154" y="401"/>
              </a:cxn>
              <a:cxn ang="0">
                <a:pos x="205" y="265"/>
              </a:cxn>
              <a:cxn ang="0">
                <a:pos x="205" y="264"/>
              </a:cxn>
              <a:cxn ang="0">
                <a:pos x="205" y="264"/>
              </a:cxn>
              <a:cxn ang="0">
                <a:pos x="181" y="235"/>
              </a:cxn>
              <a:cxn ang="0">
                <a:pos x="119" y="194"/>
              </a:cxn>
              <a:cxn ang="0">
                <a:pos x="206" y="194"/>
              </a:cxn>
              <a:cxn ang="0">
                <a:pos x="311" y="188"/>
              </a:cxn>
              <a:cxn ang="0">
                <a:pos x="315" y="176"/>
              </a:cxn>
              <a:cxn ang="0">
                <a:pos x="367" y="68"/>
              </a:cxn>
              <a:cxn ang="0">
                <a:pos x="312" y="171"/>
              </a:cxn>
              <a:cxn ang="0">
                <a:pos x="307" y="174"/>
              </a:cxn>
              <a:cxn ang="0">
                <a:pos x="206" y="154"/>
              </a:cxn>
              <a:cxn ang="0">
                <a:pos x="132" y="132"/>
              </a:cxn>
              <a:cxn ang="0">
                <a:pos x="92" y="86"/>
              </a:cxn>
              <a:cxn ang="0">
                <a:pos x="38" y="168"/>
              </a:cxn>
              <a:cxn ang="0">
                <a:pos x="35" y="168"/>
              </a:cxn>
              <a:cxn ang="0">
                <a:pos x="23" y="133"/>
              </a:cxn>
              <a:cxn ang="0">
                <a:pos x="2" y="145"/>
              </a:cxn>
              <a:cxn ang="0">
                <a:pos x="2" y="230"/>
              </a:cxn>
              <a:cxn ang="0">
                <a:pos x="12" y="282"/>
              </a:cxn>
              <a:cxn ang="0">
                <a:pos x="0" y="294"/>
              </a:cxn>
              <a:cxn ang="0">
                <a:pos x="35" y="282"/>
              </a:cxn>
              <a:cxn ang="0">
                <a:pos x="24" y="272"/>
              </a:cxn>
            </a:cxnLst>
            <a:rect l="0" t="0" r="r" b="b"/>
            <a:pathLst>
              <a:path w="367" h="408">
                <a:moveTo>
                  <a:pt x="154" y="37"/>
                </a:moveTo>
                <a:cubicBezTo>
                  <a:pt x="154" y="16"/>
                  <a:pt x="137" y="0"/>
                  <a:pt x="117" y="0"/>
                </a:cubicBezTo>
                <a:cubicBezTo>
                  <a:pt x="97" y="0"/>
                  <a:pt x="80" y="16"/>
                  <a:pt x="80" y="37"/>
                </a:cubicBezTo>
                <a:cubicBezTo>
                  <a:pt x="80" y="57"/>
                  <a:pt x="97" y="74"/>
                  <a:pt x="117" y="74"/>
                </a:cubicBezTo>
                <a:cubicBezTo>
                  <a:pt x="137" y="74"/>
                  <a:pt x="154" y="57"/>
                  <a:pt x="154" y="37"/>
                </a:cubicBezTo>
                <a:close/>
                <a:moveTo>
                  <a:pt x="272" y="381"/>
                </a:moveTo>
                <a:cubicBezTo>
                  <a:pt x="207" y="381"/>
                  <a:pt x="207" y="381"/>
                  <a:pt x="207" y="381"/>
                </a:cubicBezTo>
                <a:cubicBezTo>
                  <a:pt x="207" y="406"/>
                  <a:pt x="207" y="406"/>
                  <a:pt x="207" y="406"/>
                </a:cubicBezTo>
                <a:cubicBezTo>
                  <a:pt x="362" y="406"/>
                  <a:pt x="362" y="406"/>
                  <a:pt x="362" y="406"/>
                </a:cubicBezTo>
                <a:cubicBezTo>
                  <a:pt x="362" y="381"/>
                  <a:pt x="362" y="381"/>
                  <a:pt x="362" y="381"/>
                </a:cubicBezTo>
                <a:cubicBezTo>
                  <a:pt x="324" y="381"/>
                  <a:pt x="324" y="381"/>
                  <a:pt x="324" y="381"/>
                </a:cubicBezTo>
                <a:cubicBezTo>
                  <a:pt x="324" y="238"/>
                  <a:pt x="324" y="238"/>
                  <a:pt x="324" y="238"/>
                </a:cubicBezTo>
                <a:cubicBezTo>
                  <a:pt x="324" y="218"/>
                  <a:pt x="324" y="218"/>
                  <a:pt x="324" y="218"/>
                </a:cubicBezTo>
                <a:cubicBezTo>
                  <a:pt x="362" y="218"/>
                  <a:pt x="362" y="218"/>
                  <a:pt x="362" y="218"/>
                </a:cubicBezTo>
                <a:cubicBezTo>
                  <a:pt x="362" y="194"/>
                  <a:pt x="362" y="194"/>
                  <a:pt x="362" y="194"/>
                </a:cubicBezTo>
                <a:cubicBezTo>
                  <a:pt x="166" y="194"/>
                  <a:pt x="166" y="194"/>
                  <a:pt x="166" y="194"/>
                </a:cubicBezTo>
                <a:cubicBezTo>
                  <a:pt x="147" y="194"/>
                  <a:pt x="147" y="194"/>
                  <a:pt x="147" y="194"/>
                </a:cubicBezTo>
                <a:cubicBezTo>
                  <a:pt x="147" y="218"/>
                  <a:pt x="147" y="218"/>
                  <a:pt x="147" y="218"/>
                </a:cubicBezTo>
                <a:cubicBezTo>
                  <a:pt x="221" y="218"/>
                  <a:pt x="221" y="218"/>
                  <a:pt x="221" y="218"/>
                </a:cubicBezTo>
                <a:cubicBezTo>
                  <a:pt x="272" y="218"/>
                  <a:pt x="272" y="218"/>
                  <a:pt x="272" y="218"/>
                </a:cubicBezTo>
                <a:cubicBezTo>
                  <a:pt x="272" y="233"/>
                  <a:pt x="272" y="233"/>
                  <a:pt x="272" y="233"/>
                </a:cubicBezTo>
                <a:lnTo>
                  <a:pt x="272" y="381"/>
                </a:lnTo>
                <a:close/>
                <a:moveTo>
                  <a:pt x="0" y="294"/>
                </a:moveTo>
                <a:cubicBezTo>
                  <a:pt x="0" y="297"/>
                  <a:pt x="0" y="297"/>
                  <a:pt x="0" y="297"/>
                </a:cubicBezTo>
                <a:cubicBezTo>
                  <a:pt x="0" y="303"/>
                  <a:pt x="6" y="309"/>
                  <a:pt x="12" y="309"/>
                </a:cubicBezTo>
                <a:cubicBezTo>
                  <a:pt x="47" y="309"/>
                  <a:pt x="47" y="309"/>
                  <a:pt x="47" y="309"/>
                </a:cubicBezTo>
                <a:cubicBezTo>
                  <a:pt x="47" y="342"/>
                  <a:pt x="47" y="342"/>
                  <a:pt x="47" y="342"/>
                </a:cubicBezTo>
                <a:cubicBezTo>
                  <a:pt x="53" y="342"/>
                  <a:pt x="53" y="342"/>
                  <a:pt x="53" y="342"/>
                </a:cubicBezTo>
                <a:cubicBezTo>
                  <a:pt x="53" y="365"/>
                  <a:pt x="53" y="365"/>
                  <a:pt x="53" y="365"/>
                </a:cubicBezTo>
                <a:cubicBezTo>
                  <a:pt x="8" y="377"/>
                  <a:pt x="8" y="377"/>
                  <a:pt x="8" y="377"/>
                </a:cubicBezTo>
                <a:cubicBezTo>
                  <a:pt x="8" y="388"/>
                  <a:pt x="8" y="388"/>
                  <a:pt x="8" y="388"/>
                </a:cubicBezTo>
                <a:cubicBezTo>
                  <a:pt x="12" y="387"/>
                  <a:pt x="12" y="387"/>
                  <a:pt x="12" y="387"/>
                </a:cubicBezTo>
                <a:cubicBezTo>
                  <a:pt x="12" y="390"/>
                  <a:pt x="12" y="390"/>
                  <a:pt x="12" y="390"/>
                </a:cubicBezTo>
                <a:cubicBezTo>
                  <a:pt x="9" y="391"/>
                  <a:pt x="7" y="394"/>
                  <a:pt x="7" y="398"/>
                </a:cubicBezTo>
                <a:cubicBezTo>
                  <a:pt x="7" y="403"/>
                  <a:pt x="11" y="407"/>
                  <a:pt x="15" y="407"/>
                </a:cubicBezTo>
                <a:cubicBezTo>
                  <a:pt x="20" y="407"/>
                  <a:pt x="24" y="403"/>
                  <a:pt x="24" y="398"/>
                </a:cubicBezTo>
                <a:cubicBezTo>
                  <a:pt x="24" y="394"/>
                  <a:pt x="22" y="391"/>
                  <a:pt x="18" y="390"/>
                </a:cubicBezTo>
                <a:cubicBezTo>
                  <a:pt x="18" y="387"/>
                  <a:pt x="18" y="387"/>
                  <a:pt x="18" y="387"/>
                </a:cubicBezTo>
                <a:cubicBezTo>
                  <a:pt x="53" y="383"/>
                  <a:pt x="53" y="383"/>
                  <a:pt x="53" y="383"/>
                </a:cubicBezTo>
                <a:cubicBezTo>
                  <a:pt x="53" y="386"/>
                  <a:pt x="53" y="386"/>
                  <a:pt x="53" y="386"/>
                </a:cubicBezTo>
                <a:cubicBezTo>
                  <a:pt x="54" y="386"/>
                  <a:pt x="54" y="386"/>
                  <a:pt x="54" y="386"/>
                </a:cubicBezTo>
                <a:cubicBezTo>
                  <a:pt x="54" y="400"/>
                  <a:pt x="54" y="400"/>
                  <a:pt x="54" y="400"/>
                </a:cubicBezTo>
                <a:cubicBezTo>
                  <a:pt x="57" y="400"/>
                  <a:pt x="57" y="400"/>
                  <a:pt x="57" y="400"/>
                </a:cubicBezTo>
                <a:cubicBezTo>
                  <a:pt x="57" y="408"/>
                  <a:pt x="57" y="408"/>
                  <a:pt x="57" y="408"/>
                </a:cubicBezTo>
                <a:cubicBezTo>
                  <a:pt x="65" y="408"/>
                  <a:pt x="65" y="408"/>
                  <a:pt x="65" y="408"/>
                </a:cubicBezTo>
                <a:cubicBezTo>
                  <a:pt x="65" y="400"/>
                  <a:pt x="65" y="400"/>
                  <a:pt x="65" y="400"/>
                </a:cubicBezTo>
                <a:cubicBezTo>
                  <a:pt x="68" y="400"/>
                  <a:pt x="68" y="400"/>
                  <a:pt x="68" y="400"/>
                </a:cubicBezTo>
                <a:cubicBezTo>
                  <a:pt x="68" y="386"/>
                  <a:pt x="68" y="386"/>
                  <a:pt x="68" y="386"/>
                </a:cubicBezTo>
                <a:cubicBezTo>
                  <a:pt x="69" y="386"/>
                  <a:pt x="69" y="386"/>
                  <a:pt x="69" y="386"/>
                </a:cubicBezTo>
                <a:cubicBezTo>
                  <a:pt x="69" y="383"/>
                  <a:pt x="69" y="383"/>
                  <a:pt x="69" y="383"/>
                </a:cubicBezTo>
                <a:cubicBezTo>
                  <a:pt x="103" y="387"/>
                  <a:pt x="103" y="387"/>
                  <a:pt x="103" y="387"/>
                </a:cubicBezTo>
                <a:cubicBezTo>
                  <a:pt x="103" y="390"/>
                  <a:pt x="103" y="390"/>
                  <a:pt x="103" y="390"/>
                </a:cubicBezTo>
                <a:cubicBezTo>
                  <a:pt x="100" y="391"/>
                  <a:pt x="97" y="394"/>
                  <a:pt x="97" y="398"/>
                </a:cubicBezTo>
                <a:cubicBezTo>
                  <a:pt x="97" y="403"/>
                  <a:pt x="101" y="407"/>
                  <a:pt x="106" y="407"/>
                </a:cubicBezTo>
                <a:cubicBezTo>
                  <a:pt x="111" y="407"/>
                  <a:pt x="115" y="403"/>
                  <a:pt x="115" y="398"/>
                </a:cubicBezTo>
                <a:cubicBezTo>
                  <a:pt x="115" y="394"/>
                  <a:pt x="112" y="391"/>
                  <a:pt x="109" y="390"/>
                </a:cubicBezTo>
                <a:cubicBezTo>
                  <a:pt x="109" y="387"/>
                  <a:pt x="109" y="387"/>
                  <a:pt x="109" y="387"/>
                </a:cubicBezTo>
                <a:cubicBezTo>
                  <a:pt x="114" y="388"/>
                  <a:pt x="114" y="388"/>
                  <a:pt x="114" y="388"/>
                </a:cubicBezTo>
                <a:cubicBezTo>
                  <a:pt x="114" y="377"/>
                  <a:pt x="114" y="377"/>
                  <a:pt x="114" y="377"/>
                </a:cubicBezTo>
                <a:cubicBezTo>
                  <a:pt x="69" y="365"/>
                  <a:pt x="69" y="365"/>
                  <a:pt x="69" y="365"/>
                </a:cubicBezTo>
                <a:cubicBezTo>
                  <a:pt x="69" y="342"/>
                  <a:pt x="69" y="342"/>
                  <a:pt x="69" y="342"/>
                </a:cubicBezTo>
                <a:cubicBezTo>
                  <a:pt x="75" y="342"/>
                  <a:pt x="75" y="342"/>
                  <a:pt x="75" y="342"/>
                </a:cubicBezTo>
                <a:cubicBezTo>
                  <a:pt x="75" y="309"/>
                  <a:pt x="75" y="309"/>
                  <a:pt x="75" y="309"/>
                </a:cubicBezTo>
                <a:cubicBezTo>
                  <a:pt x="117" y="309"/>
                  <a:pt x="117" y="309"/>
                  <a:pt x="117" y="309"/>
                </a:cubicBezTo>
                <a:cubicBezTo>
                  <a:pt x="124" y="309"/>
                  <a:pt x="129" y="303"/>
                  <a:pt x="129" y="297"/>
                </a:cubicBezTo>
                <a:cubicBezTo>
                  <a:pt x="129" y="294"/>
                  <a:pt x="129" y="294"/>
                  <a:pt x="129" y="294"/>
                </a:cubicBezTo>
                <a:cubicBezTo>
                  <a:pt x="129" y="290"/>
                  <a:pt x="127" y="287"/>
                  <a:pt x="124" y="285"/>
                </a:cubicBezTo>
                <a:cubicBezTo>
                  <a:pt x="153" y="285"/>
                  <a:pt x="153" y="285"/>
                  <a:pt x="153" y="285"/>
                </a:cubicBezTo>
                <a:cubicBezTo>
                  <a:pt x="135" y="374"/>
                  <a:pt x="135" y="374"/>
                  <a:pt x="135" y="374"/>
                </a:cubicBezTo>
                <a:cubicBezTo>
                  <a:pt x="133" y="386"/>
                  <a:pt x="141" y="398"/>
                  <a:pt x="154" y="401"/>
                </a:cubicBezTo>
                <a:cubicBezTo>
                  <a:pt x="167" y="403"/>
                  <a:pt x="179" y="395"/>
                  <a:pt x="181" y="384"/>
                </a:cubicBezTo>
                <a:cubicBezTo>
                  <a:pt x="205" y="265"/>
                  <a:pt x="205" y="265"/>
                  <a:pt x="205" y="265"/>
                </a:cubicBezTo>
                <a:cubicBezTo>
                  <a:pt x="205" y="265"/>
                  <a:pt x="205" y="265"/>
                  <a:pt x="205" y="264"/>
                </a:cubicBezTo>
                <a:cubicBezTo>
                  <a:pt x="205" y="264"/>
                  <a:pt x="205" y="264"/>
                  <a:pt x="205" y="264"/>
                </a:cubicBezTo>
                <a:cubicBezTo>
                  <a:pt x="205" y="264"/>
                  <a:pt x="205" y="264"/>
                  <a:pt x="205" y="264"/>
                </a:cubicBezTo>
                <a:cubicBezTo>
                  <a:pt x="205" y="264"/>
                  <a:pt x="205" y="264"/>
                  <a:pt x="205" y="264"/>
                </a:cubicBezTo>
                <a:cubicBezTo>
                  <a:pt x="205" y="262"/>
                  <a:pt x="205" y="260"/>
                  <a:pt x="205" y="258"/>
                </a:cubicBezTo>
                <a:cubicBezTo>
                  <a:pt x="204" y="245"/>
                  <a:pt x="194" y="235"/>
                  <a:pt x="181" y="235"/>
                </a:cubicBezTo>
                <a:cubicBezTo>
                  <a:pt x="110" y="235"/>
                  <a:pt x="110" y="235"/>
                  <a:pt x="110" y="235"/>
                </a:cubicBezTo>
                <a:cubicBezTo>
                  <a:pt x="119" y="194"/>
                  <a:pt x="119" y="194"/>
                  <a:pt x="119" y="194"/>
                </a:cubicBezTo>
                <a:cubicBezTo>
                  <a:pt x="166" y="194"/>
                  <a:pt x="166" y="194"/>
                  <a:pt x="166" y="194"/>
                </a:cubicBezTo>
                <a:cubicBezTo>
                  <a:pt x="206" y="194"/>
                  <a:pt x="206" y="194"/>
                  <a:pt x="206" y="194"/>
                </a:cubicBezTo>
                <a:cubicBezTo>
                  <a:pt x="213" y="194"/>
                  <a:pt x="217" y="190"/>
                  <a:pt x="219" y="188"/>
                </a:cubicBezTo>
                <a:cubicBezTo>
                  <a:pt x="311" y="188"/>
                  <a:pt x="311" y="188"/>
                  <a:pt x="311" y="188"/>
                </a:cubicBezTo>
                <a:cubicBezTo>
                  <a:pt x="311" y="178"/>
                  <a:pt x="311" y="178"/>
                  <a:pt x="311" y="178"/>
                </a:cubicBezTo>
                <a:cubicBezTo>
                  <a:pt x="313" y="178"/>
                  <a:pt x="314" y="177"/>
                  <a:pt x="315" y="176"/>
                </a:cubicBezTo>
                <a:cubicBezTo>
                  <a:pt x="325" y="180"/>
                  <a:pt x="325" y="180"/>
                  <a:pt x="325" y="180"/>
                </a:cubicBezTo>
                <a:cubicBezTo>
                  <a:pt x="367" y="68"/>
                  <a:pt x="367" y="68"/>
                  <a:pt x="367" y="68"/>
                </a:cubicBezTo>
                <a:cubicBezTo>
                  <a:pt x="353" y="63"/>
                  <a:pt x="353" y="63"/>
                  <a:pt x="353" y="63"/>
                </a:cubicBezTo>
                <a:cubicBezTo>
                  <a:pt x="312" y="171"/>
                  <a:pt x="312" y="171"/>
                  <a:pt x="312" y="171"/>
                </a:cubicBezTo>
                <a:cubicBezTo>
                  <a:pt x="312" y="171"/>
                  <a:pt x="311" y="170"/>
                  <a:pt x="311" y="170"/>
                </a:cubicBezTo>
                <a:cubicBezTo>
                  <a:pt x="309" y="170"/>
                  <a:pt x="307" y="172"/>
                  <a:pt x="307" y="174"/>
                </a:cubicBezTo>
                <a:cubicBezTo>
                  <a:pt x="307" y="174"/>
                  <a:pt x="225" y="174"/>
                  <a:pt x="225" y="174"/>
                </a:cubicBezTo>
                <a:cubicBezTo>
                  <a:pt x="225" y="163"/>
                  <a:pt x="217" y="154"/>
                  <a:pt x="206" y="154"/>
                </a:cubicBezTo>
                <a:cubicBezTo>
                  <a:pt x="127" y="154"/>
                  <a:pt x="127" y="154"/>
                  <a:pt x="127" y="154"/>
                </a:cubicBezTo>
                <a:cubicBezTo>
                  <a:pt x="132" y="132"/>
                  <a:pt x="132" y="132"/>
                  <a:pt x="132" y="132"/>
                </a:cubicBezTo>
                <a:cubicBezTo>
                  <a:pt x="136" y="112"/>
                  <a:pt x="124" y="93"/>
                  <a:pt x="104" y="89"/>
                </a:cubicBezTo>
                <a:cubicBezTo>
                  <a:pt x="92" y="86"/>
                  <a:pt x="92" y="86"/>
                  <a:pt x="92" y="86"/>
                </a:cubicBezTo>
                <a:cubicBezTo>
                  <a:pt x="73" y="82"/>
                  <a:pt x="53" y="95"/>
                  <a:pt x="49" y="114"/>
                </a:cubicBezTo>
                <a:cubicBezTo>
                  <a:pt x="38" y="168"/>
                  <a:pt x="38" y="168"/>
                  <a:pt x="38" y="168"/>
                </a:cubicBezTo>
                <a:cubicBezTo>
                  <a:pt x="35" y="183"/>
                  <a:pt x="35" y="183"/>
                  <a:pt x="35" y="183"/>
                </a:cubicBezTo>
                <a:cubicBezTo>
                  <a:pt x="35" y="168"/>
                  <a:pt x="35" y="168"/>
                  <a:pt x="35" y="168"/>
                </a:cubicBezTo>
                <a:cubicBezTo>
                  <a:pt x="35" y="145"/>
                  <a:pt x="35" y="145"/>
                  <a:pt x="35" y="145"/>
                </a:cubicBezTo>
                <a:cubicBezTo>
                  <a:pt x="35" y="138"/>
                  <a:pt x="29" y="133"/>
                  <a:pt x="23" y="133"/>
                </a:cubicBezTo>
                <a:cubicBezTo>
                  <a:pt x="14" y="133"/>
                  <a:pt x="14" y="133"/>
                  <a:pt x="14" y="133"/>
                </a:cubicBezTo>
                <a:cubicBezTo>
                  <a:pt x="7" y="133"/>
                  <a:pt x="2" y="138"/>
                  <a:pt x="2" y="145"/>
                </a:cubicBezTo>
                <a:cubicBezTo>
                  <a:pt x="2" y="170"/>
                  <a:pt x="2" y="170"/>
                  <a:pt x="2" y="170"/>
                </a:cubicBezTo>
                <a:cubicBezTo>
                  <a:pt x="2" y="230"/>
                  <a:pt x="2" y="230"/>
                  <a:pt x="2" y="230"/>
                </a:cubicBezTo>
                <a:cubicBezTo>
                  <a:pt x="2" y="237"/>
                  <a:pt x="6" y="242"/>
                  <a:pt x="12" y="242"/>
                </a:cubicBezTo>
                <a:cubicBezTo>
                  <a:pt x="12" y="282"/>
                  <a:pt x="12" y="282"/>
                  <a:pt x="12" y="282"/>
                </a:cubicBezTo>
                <a:cubicBezTo>
                  <a:pt x="12" y="282"/>
                  <a:pt x="12" y="282"/>
                  <a:pt x="12" y="282"/>
                </a:cubicBezTo>
                <a:cubicBezTo>
                  <a:pt x="6" y="282"/>
                  <a:pt x="0" y="288"/>
                  <a:pt x="0" y="294"/>
                </a:cubicBezTo>
                <a:close/>
                <a:moveTo>
                  <a:pt x="24" y="272"/>
                </a:moveTo>
                <a:cubicBezTo>
                  <a:pt x="27" y="276"/>
                  <a:pt x="30" y="280"/>
                  <a:pt x="35" y="282"/>
                </a:cubicBezTo>
                <a:cubicBezTo>
                  <a:pt x="24" y="282"/>
                  <a:pt x="24" y="282"/>
                  <a:pt x="24" y="282"/>
                </a:cubicBezTo>
                <a:lnTo>
                  <a:pt x="24" y="272"/>
                </a:lnTo>
                <a:close/>
              </a:path>
            </a:pathLst>
          </a:custGeom>
          <a:solidFill>
            <a:schemeClr val="bg1"/>
          </a:solidFill>
          <a:ln w="3175" cap="flat" cmpd="sng" algn="ctr">
            <a:noFill/>
            <a:prstDash val="solid"/>
          </a:ln>
          <a:effectLst/>
        </p:spPr>
        <p:txBody>
          <a:bodyPr anchor="ctr"/>
          <a:lstStyle/>
          <a:p>
            <a:pPr algn="ctr"/>
            <a:endParaRPr lang="en-US" baseline="-25000" dirty="0">
              <a:latin typeface="+mj-lt"/>
            </a:endParaRPr>
          </a:p>
        </p:txBody>
      </p:sp>
      <p:sp>
        <p:nvSpPr>
          <p:cNvPr id="126" name="TextBox 125"/>
          <p:cNvSpPr txBox="1"/>
          <p:nvPr/>
        </p:nvSpPr>
        <p:spPr>
          <a:xfrm>
            <a:off x="1437829" y="2447860"/>
            <a:ext cx="600631" cy="363701"/>
          </a:xfrm>
          <a:prstGeom prst="rect">
            <a:avLst/>
          </a:prstGeom>
          <a:noFill/>
        </p:spPr>
        <p:txBody>
          <a:bodyPr wrap="none" rtlCol="0" anchor="t" anchorCtr="0">
            <a:spAutoFit/>
          </a:bodyPr>
          <a:lstStyle/>
          <a:p>
            <a:pPr algn="ctr" defTabSz="456968"/>
            <a:r>
              <a:rPr lang="en-US" sz="1000" b="1" dirty="0">
                <a:solidFill>
                  <a:schemeClr val="tx2"/>
                </a:solidFill>
                <a:latin typeface="+mj-lt"/>
              </a:rPr>
              <a:t>Storage</a:t>
            </a:r>
            <a:br>
              <a:rPr lang="en-US" sz="1000" dirty="0">
                <a:solidFill>
                  <a:schemeClr val="tx2"/>
                </a:solidFill>
                <a:latin typeface="+mj-lt"/>
              </a:rPr>
            </a:br>
            <a:r>
              <a:rPr lang="en-US" sz="1000" dirty="0">
                <a:solidFill>
                  <a:schemeClr val="tx2"/>
                </a:solidFill>
                <a:latin typeface="+mj-lt"/>
              </a:rPr>
              <a:t>SME</a:t>
            </a:r>
          </a:p>
        </p:txBody>
      </p:sp>
      <p:cxnSp>
        <p:nvCxnSpPr>
          <p:cNvPr id="127" name="Straight Arrow Connector 126"/>
          <p:cNvCxnSpPr/>
          <p:nvPr/>
        </p:nvCxnSpPr>
        <p:spPr>
          <a:xfrm>
            <a:off x="1738145" y="2811561"/>
            <a:ext cx="0" cy="373378"/>
          </a:xfrm>
          <a:prstGeom prst="straightConnector1">
            <a:avLst/>
          </a:prstGeom>
          <a:ln w="19050" cap="rnd">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28" name="Oval 127"/>
          <p:cNvSpPr/>
          <p:nvPr/>
        </p:nvSpPr>
        <p:spPr>
          <a:xfrm>
            <a:off x="2279058" y="2084201"/>
            <a:ext cx="385673" cy="385673"/>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mj-lt"/>
            </a:endParaRPr>
          </a:p>
        </p:txBody>
      </p:sp>
      <p:sp>
        <p:nvSpPr>
          <p:cNvPr id="129" name="Freeform 20"/>
          <p:cNvSpPr>
            <a:spLocks noEditPoints="1"/>
          </p:cNvSpPr>
          <p:nvPr/>
        </p:nvSpPr>
        <p:spPr bwMode="auto">
          <a:xfrm>
            <a:off x="2376181" y="2171858"/>
            <a:ext cx="191428" cy="210358"/>
          </a:xfrm>
          <a:custGeom>
            <a:avLst/>
            <a:gdLst/>
            <a:ahLst/>
            <a:cxnLst>
              <a:cxn ang="0">
                <a:pos x="117" y="0"/>
              </a:cxn>
              <a:cxn ang="0">
                <a:pos x="117" y="74"/>
              </a:cxn>
              <a:cxn ang="0">
                <a:pos x="272" y="381"/>
              </a:cxn>
              <a:cxn ang="0">
                <a:pos x="207" y="406"/>
              </a:cxn>
              <a:cxn ang="0">
                <a:pos x="362" y="381"/>
              </a:cxn>
              <a:cxn ang="0">
                <a:pos x="324" y="238"/>
              </a:cxn>
              <a:cxn ang="0">
                <a:pos x="362" y="218"/>
              </a:cxn>
              <a:cxn ang="0">
                <a:pos x="166" y="194"/>
              </a:cxn>
              <a:cxn ang="0">
                <a:pos x="147" y="218"/>
              </a:cxn>
              <a:cxn ang="0">
                <a:pos x="272" y="218"/>
              </a:cxn>
              <a:cxn ang="0">
                <a:pos x="272" y="381"/>
              </a:cxn>
              <a:cxn ang="0">
                <a:pos x="0" y="297"/>
              </a:cxn>
              <a:cxn ang="0">
                <a:pos x="47" y="309"/>
              </a:cxn>
              <a:cxn ang="0">
                <a:pos x="53" y="342"/>
              </a:cxn>
              <a:cxn ang="0">
                <a:pos x="8" y="377"/>
              </a:cxn>
              <a:cxn ang="0">
                <a:pos x="12" y="387"/>
              </a:cxn>
              <a:cxn ang="0">
                <a:pos x="7" y="398"/>
              </a:cxn>
              <a:cxn ang="0">
                <a:pos x="24" y="398"/>
              </a:cxn>
              <a:cxn ang="0">
                <a:pos x="18" y="387"/>
              </a:cxn>
              <a:cxn ang="0">
                <a:pos x="53" y="386"/>
              </a:cxn>
              <a:cxn ang="0">
                <a:pos x="54" y="400"/>
              </a:cxn>
              <a:cxn ang="0">
                <a:pos x="57" y="408"/>
              </a:cxn>
              <a:cxn ang="0">
                <a:pos x="65" y="400"/>
              </a:cxn>
              <a:cxn ang="0">
                <a:pos x="68" y="386"/>
              </a:cxn>
              <a:cxn ang="0">
                <a:pos x="69" y="383"/>
              </a:cxn>
              <a:cxn ang="0">
                <a:pos x="103" y="390"/>
              </a:cxn>
              <a:cxn ang="0">
                <a:pos x="106" y="407"/>
              </a:cxn>
              <a:cxn ang="0">
                <a:pos x="109" y="390"/>
              </a:cxn>
              <a:cxn ang="0">
                <a:pos x="114" y="388"/>
              </a:cxn>
              <a:cxn ang="0">
                <a:pos x="69" y="365"/>
              </a:cxn>
              <a:cxn ang="0">
                <a:pos x="75" y="342"/>
              </a:cxn>
              <a:cxn ang="0">
                <a:pos x="117" y="309"/>
              </a:cxn>
              <a:cxn ang="0">
                <a:pos x="129" y="294"/>
              </a:cxn>
              <a:cxn ang="0">
                <a:pos x="153" y="285"/>
              </a:cxn>
              <a:cxn ang="0">
                <a:pos x="154" y="401"/>
              </a:cxn>
              <a:cxn ang="0">
                <a:pos x="205" y="265"/>
              </a:cxn>
              <a:cxn ang="0">
                <a:pos x="205" y="264"/>
              </a:cxn>
              <a:cxn ang="0">
                <a:pos x="205" y="264"/>
              </a:cxn>
              <a:cxn ang="0">
                <a:pos x="181" y="235"/>
              </a:cxn>
              <a:cxn ang="0">
                <a:pos x="119" y="194"/>
              </a:cxn>
              <a:cxn ang="0">
                <a:pos x="206" y="194"/>
              </a:cxn>
              <a:cxn ang="0">
                <a:pos x="311" y="188"/>
              </a:cxn>
              <a:cxn ang="0">
                <a:pos x="315" y="176"/>
              </a:cxn>
              <a:cxn ang="0">
                <a:pos x="367" y="68"/>
              </a:cxn>
              <a:cxn ang="0">
                <a:pos x="312" y="171"/>
              </a:cxn>
              <a:cxn ang="0">
                <a:pos x="307" y="174"/>
              </a:cxn>
              <a:cxn ang="0">
                <a:pos x="206" y="154"/>
              </a:cxn>
              <a:cxn ang="0">
                <a:pos x="132" y="132"/>
              </a:cxn>
              <a:cxn ang="0">
                <a:pos x="92" y="86"/>
              </a:cxn>
              <a:cxn ang="0">
                <a:pos x="38" y="168"/>
              </a:cxn>
              <a:cxn ang="0">
                <a:pos x="35" y="168"/>
              </a:cxn>
              <a:cxn ang="0">
                <a:pos x="23" y="133"/>
              </a:cxn>
              <a:cxn ang="0">
                <a:pos x="2" y="145"/>
              </a:cxn>
              <a:cxn ang="0">
                <a:pos x="2" y="230"/>
              </a:cxn>
              <a:cxn ang="0">
                <a:pos x="12" y="282"/>
              </a:cxn>
              <a:cxn ang="0">
                <a:pos x="0" y="294"/>
              </a:cxn>
              <a:cxn ang="0">
                <a:pos x="35" y="282"/>
              </a:cxn>
              <a:cxn ang="0">
                <a:pos x="24" y="272"/>
              </a:cxn>
            </a:cxnLst>
            <a:rect l="0" t="0" r="r" b="b"/>
            <a:pathLst>
              <a:path w="367" h="408">
                <a:moveTo>
                  <a:pt x="154" y="37"/>
                </a:moveTo>
                <a:cubicBezTo>
                  <a:pt x="154" y="16"/>
                  <a:pt x="137" y="0"/>
                  <a:pt x="117" y="0"/>
                </a:cubicBezTo>
                <a:cubicBezTo>
                  <a:pt x="97" y="0"/>
                  <a:pt x="80" y="16"/>
                  <a:pt x="80" y="37"/>
                </a:cubicBezTo>
                <a:cubicBezTo>
                  <a:pt x="80" y="57"/>
                  <a:pt x="97" y="74"/>
                  <a:pt x="117" y="74"/>
                </a:cubicBezTo>
                <a:cubicBezTo>
                  <a:pt x="137" y="74"/>
                  <a:pt x="154" y="57"/>
                  <a:pt x="154" y="37"/>
                </a:cubicBezTo>
                <a:close/>
                <a:moveTo>
                  <a:pt x="272" y="381"/>
                </a:moveTo>
                <a:cubicBezTo>
                  <a:pt x="207" y="381"/>
                  <a:pt x="207" y="381"/>
                  <a:pt x="207" y="381"/>
                </a:cubicBezTo>
                <a:cubicBezTo>
                  <a:pt x="207" y="406"/>
                  <a:pt x="207" y="406"/>
                  <a:pt x="207" y="406"/>
                </a:cubicBezTo>
                <a:cubicBezTo>
                  <a:pt x="362" y="406"/>
                  <a:pt x="362" y="406"/>
                  <a:pt x="362" y="406"/>
                </a:cubicBezTo>
                <a:cubicBezTo>
                  <a:pt x="362" y="381"/>
                  <a:pt x="362" y="381"/>
                  <a:pt x="362" y="381"/>
                </a:cubicBezTo>
                <a:cubicBezTo>
                  <a:pt x="324" y="381"/>
                  <a:pt x="324" y="381"/>
                  <a:pt x="324" y="381"/>
                </a:cubicBezTo>
                <a:cubicBezTo>
                  <a:pt x="324" y="238"/>
                  <a:pt x="324" y="238"/>
                  <a:pt x="324" y="238"/>
                </a:cubicBezTo>
                <a:cubicBezTo>
                  <a:pt x="324" y="218"/>
                  <a:pt x="324" y="218"/>
                  <a:pt x="324" y="218"/>
                </a:cubicBezTo>
                <a:cubicBezTo>
                  <a:pt x="362" y="218"/>
                  <a:pt x="362" y="218"/>
                  <a:pt x="362" y="218"/>
                </a:cubicBezTo>
                <a:cubicBezTo>
                  <a:pt x="362" y="194"/>
                  <a:pt x="362" y="194"/>
                  <a:pt x="362" y="194"/>
                </a:cubicBezTo>
                <a:cubicBezTo>
                  <a:pt x="166" y="194"/>
                  <a:pt x="166" y="194"/>
                  <a:pt x="166" y="194"/>
                </a:cubicBezTo>
                <a:cubicBezTo>
                  <a:pt x="147" y="194"/>
                  <a:pt x="147" y="194"/>
                  <a:pt x="147" y="194"/>
                </a:cubicBezTo>
                <a:cubicBezTo>
                  <a:pt x="147" y="218"/>
                  <a:pt x="147" y="218"/>
                  <a:pt x="147" y="218"/>
                </a:cubicBezTo>
                <a:cubicBezTo>
                  <a:pt x="221" y="218"/>
                  <a:pt x="221" y="218"/>
                  <a:pt x="221" y="218"/>
                </a:cubicBezTo>
                <a:cubicBezTo>
                  <a:pt x="272" y="218"/>
                  <a:pt x="272" y="218"/>
                  <a:pt x="272" y="218"/>
                </a:cubicBezTo>
                <a:cubicBezTo>
                  <a:pt x="272" y="233"/>
                  <a:pt x="272" y="233"/>
                  <a:pt x="272" y="233"/>
                </a:cubicBezTo>
                <a:lnTo>
                  <a:pt x="272" y="381"/>
                </a:lnTo>
                <a:close/>
                <a:moveTo>
                  <a:pt x="0" y="294"/>
                </a:moveTo>
                <a:cubicBezTo>
                  <a:pt x="0" y="297"/>
                  <a:pt x="0" y="297"/>
                  <a:pt x="0" y="297"/>
                </a:cubicBezTo>
                <a:cubicBezTo>
                  <a:pt x="0" y="303"/>
                  <a:pt x="6" y="309"/>
                  <a:pt x="12" y="309"/>
                </a:cubicBezTo>
                <a:cubicBezTo>
                  <a:pt x="47" y="309"/>
                  <a:pt x="47" y="309"/>
                  <a:pt x="47" y="309"/>
                </a:cubicBezTo>
                <a:cubicBezTo>
                  <a:pt x="47" y="342"/>
                  <a:pt x="47" y="342"/>
                  <a:pt x="47" y="342"/>
                </a:cubicBezTo>
                <a:cubicBezTo>
                  <a:pt x="53" y="342"/>
                  <a:pt x="53" y="342"/>
                  <a:pt x="53" y="342"/>
                </a:cubicBezTo>
                <a:cubicBezTo>
                  <a:pt x="53" y="365"/>
                  <a:pt x="53" y="365"/>
                  <a:pt x="53" y="365"/>
                </a:cubicBezTo>
                <a:cubicBezTo>
                  <a:pt x="8" y="377"/>
                  <a:pt x="8" y="377"/>
                  <a:pt x="8" y="377"/>
                </a:cubicBezTo>
                <a:cubicBezTo>
                  <a:pt x="8" y="388"/>
                  <a:pt x="8" y="388"/>
                  <a:pt x="8" y="388"/>
                </a:cubicBezTo>
                <a:cubicBezTo>
                  <a:pt x="12" y="387"/>
                  <a:pt x="12" y="387"/>
                  <a:pt x="12" y="387"/>
                </a:cubicBezTo>
                <a:cubicBezTo>
                  <a:pt x="12" y="390"/>
                  <a:pt x="12" y="390"/>
                  <a:pt x="12" y="390"/>
                </a:cubicBezTo>
                <a:cubicBezTo>
                  <a:pt x="9" y="391"/>
                  <a:pt x="7" y="394"/>
                  <a:pt x="7" y="398"/>
                </a:cubicBezTo>
                <a:cubicBezTo>
                  <a:pt x="7" y="403"/>
                  <a:pt x="11" y="407"/>
                  <a:pt x="15" y="407"/>
                </a:cubicBezTo>
                <a:cubicBezTo>
                  <a:pt x="20" y="407"/>
                  <a:pt x="24" y="403"/>
                  <a:pt x="24" y="398"/>
                </a:cubicBezTo>
                <a:cubicBezTo>
                  <a:pt x="24" y="394"/>
                  <a:pt x="22" y="391"/>
                  <a:pt x="18" y="390"/>
                </a:cubicBezTo>
                <a:cubicBezTo>
                  <a:pt x="18" y="387"/>
                  <a:pt x="18" y="387"/>
                  <a:pt x="18" y="387"/>
                </a:cubicBezTo>
                <a:cubicBezTo>
                  <a:pt x="53" y="383"/>
                  <a:pt x="53" y="383"/>
                  <a:pt x="53" y="383"/>
                </a:cubicBezTo>
                <a:cubicBezTo>
                  <a:pt x="53" y="386"/>
                  <a:pt x="53" y="386"/>
                  <a:pt x="53" y="386"/>
                </a:cubicBezTo>
                <a:cubicBezTo>
                  <a:pt x="54" y="386"/>
                  <a:pt x="54" y="386"/>
                  <a:pt x="54" y="386"/>
                </a:cubicBezTo>
                <a:cubicBezTo>
                  <a:pt x="54" y="400"/>
                  <a:pt x="54" y="400"/>
                  <a:pt x="54" y="400"/>
                </a:cubicBezTo>
                <a:cubicBezTo>
                  <a:pt x="57" y="400"/>
                  <a:pt x="57" y="400"/>
                  <a:pt x="57" y="400"/>
                </a:cubicBezTo>
                <a:cubicBezTo>
                  <a:pt x="57" y="408"/>
                  <a:pt x="57" y="408"/>
                  <a:pt x="57" y="408"/>
                </a:cubicBezTo>
                <a:cubicBezTo>
                  <a:pt x="65" y="408"/>
                  <a:pt x="65" y="408"/>
                  <a:pt x="65" y="408"/>
                </a:cubicBezTo>
                <a:cubicBezTo>
                  <a:pt x="65" y="400"/>
                  <a:pt x="65" y="400"/>
                  <a:pt x="65" y="400"/>
                </a:cubicBezTo>
                <a:cubicBezTo>
                  <a:pt x="68" y="400"/>
                  <a:pt x="68" y="400"/>
                  <a:pt x="68" y="400"/>
                </a:cubicBezTo>
                <a:cubicBezTo>
                  <a:pt x="68" y="386"/>
                  <a:pt x="68" y="386"/>
                  <a:pt x="68" y="386"/>
                </a:cubicBezTo>
                <a:cubicBezTo>
                  <a:pt x="69" y="386"/>
                  <a:pt x="69" y="386"/>
                  <a:pt x="69" y="386"/>
                </a:cubicBezTo>
                <a:cubicBezTo>
                  <a:pt x="69" y="383"/>
                  <a:pt x="69" y="383"/>
                  <a:pt x="69" y="383"/>
                </a:cubicBezTo>
                <a:cubicBezTo>
                  <a:pt x="103" y="387"/>
                  <a:pt x="103" y="387"/>
                  <a:pt x="103" y="387"/>
                </a:cubicBezTo>
                <a:cubicBezTo>
                  <a:pt x="103" y="390"/>
                  <a:pt x="103" y="390"/>
                  <a:pt x="103" y="390"/>
                </a:cubicBezTo>
                <a:cubicBezTo>
                  <a:pt x="100" y="391"/>
                  <a:pt x="97" y="394"/>
                  <a:pt x="97" y="398"/>
                </a:cubicBezTo>
                <a:cubicBezTo>
                  <a:pt x="97" y="403"/>
                  <a:pt x="101" y="407"/>
                  <a:pt x="106" y="407"/>
                </a:cubicBezTo>
                <a:cubicBezTo>
                  <a:pt x="111" y="407"/>
                  <a:pt x="115" y="403"/>
                  <a:pt x="115" y="398"/>
                </a:cubicBezTo>
                <a:cubicBezTo>
                  <a:pt x="115" y="394"/>
                  <a:pt x="112" y="391"/>
                  <a:pt x="109" y="390"/>
                </a:cubicBezTo>
                <a:cubicBezTo>
                  <a:pt x="109" y="387"/>
                  <a:pt x="109" y="387"/>
                  <a:pt x="109" y="387"/>
                </a:cubicBezTo>
                <a:cubicBezTo>
                  <a:pt x="114" y="388"/>
                  <a:pt x="114" y="388"/>
                  <a:pt x="114" y="388"/>
                </a:cubicBezTo>
                <a:cubicBezTo>
                  <a:pt x="114" y="377"/>
                  <a:pt x="114" y="377"/>
                  <a:pt x="114" y="377"/>
                </a:cubicBezTo>
                <a:cubicBezTo>
                  <a:pt x="69" y="365"/>
                  <a:pt x="69" y="365"/>
                  <a:pt x="69" y="365"/>
                </a:cubicBezTo>
                <a:cubicBezTo>
                  <a:pt x="69" y="342"/>
                  <a:pt x="69" y="342"/>
                  <a:pt x="69" y="342"/>
                </a:cubicBezTo>
                <a:cubicBezTo>
                  <a:pt x="75" y="342"/>
                  <a:pt x="75" y="342"/>
                  <a:pt x="75" y="342"/>
                </a:cubicBezTo>
                <a:cubicBezTo>
                  <a:pt x="75" y="309"/>
                  <a:pt x="75" y="309"/>
                  <a:pt x="75" y="309"/>
                </a:cubicBezTo>
                <a:cubicBezTo>
                  <a:pt x="117" y="309"/>
                  <a:pt x="117" y="309"/>
                  <a:pt x="117" y="309"/>
                </a:cubicBezTo>
                <a:cubicBezTo>
                  <a:pt x="124" y="309"/>
                  <a:pt x="129" y="303"/>
                  <a:pt x="129" y="297"/>
                </a:cubicBezTo>
                <a:cubicBezTo>
                  <a:pt x="129" y="294"/>
                  <a:pt x="129" y="294"/>
                  <a:pt x="129" y="294"/>
                </a:cubicBezTo>
                <a:cubicBezTo>
                  <a:pt x="129" y="290"/>
                  <a:pt x="127" y="287"/>
                  <a:pt x="124" y="285"/>
                </a:cubicBezTo>
                <a:cubicBezTo>
                  <a:pt x="153" y="285"/>
                  <a:pt x="153" y="285"/>
                  <a:pt x="153" y="285"/>
                </a:cubicBezTo>
                <a:cubicBezTo>
                  <a:pt x="135" y="374"/>
                  <a:pt x="135" y="374"/>
                  <a:pt x="135" y="374"/>
                </a:cubicBezTo>
                <a:cubicBezTo>
                  <a:pt x="133" y="386"/>
                  <a:pt x="141" y="398"/>
                  <a:pt x="154" y="401"/>
                </a:cubicBezTo>
                <a:cubicBezTo>
                  <a:pt x="167" y="403"/>
                  <a:pt x="179" y="395"/>
                  <a:pt x="181" y="384"/>
                </a:cubicBezTo>
                <a:cubicBezTo>
                  <a:pt x="205" y="265"/>
                  <a:pt x="205" y="265"/>
                  <a:pt x="205" y="265"/>
                </a:cubicBezTo>
                <a:cubicBezTo>
                  <a:pt x="205" y="265"/>
                  <a:pt x="205" y="265"/>
                  <a:pt x="205" y="264"/>
                </a:cubicBezTo>
                <a:cubicBezTo>
                  <a:pt x="205" y="264"/>
                  <a:pt x="205" y="264"/>
                  <a:pt x="205" y="264"/>
                </a:cubicBezTo>
                <a:cubicBezTo>
                  <a:pt x="205" y="264"/>
                  <a:pt x="205" y="264"/>
                  <a:pt x="205" y="264"/>
                </a:cubicBezTo>
                <a:cubicBezTo>
                  <a:pt x="205" y="264"/>
                  <a:pt x="205" y="264"/>
                  <a:pt x="205" y="264"/>
                </a:cubicBezTo>
                <a:cubicBezTo>
                  <a:pt x="205" y="262"/>
                  <a:pt x="205" y="260"/>
                  <a:pt x="205" y="258"/>
                </a:cubicBezTo>
                <a:cubicBezTo>
                  <a:pt x="204" y="245"/>
                  <a:pt x="194" y="235"/>
                  <a:pt x="181" y="235"/>
                </a:cubicBezTo>
                <a:cubicBezTo>
                  <a:pt x="110" y="235"/>
                  <a:pt x="110" y="235"/>
                  <a:pt x="110" y="235"/>
                </a:cubicBezTo>
                <a:cubicBezTo>
                  <a:pt x="119" y="194"/>
                  <a:pt x="119" y="194"/>
                  <a:pt x="119" y="194"/>
                </a:cubicBezTo>
                <a:cubicBezTo>
                  <a:pt x="166" y="194"/>
                  <a:pt x="166" y="194"/>
                  <a:pt x="166" y="194"/>
                </a:cubicBezTo>
                <a:cubicBezTo>
                  <a:pt x="206" y="194"/>
                  <a:pt x="206" y="194"/>
                  <a:pt x="206" y="194"/>
                </a:cubicBezTo>
                <a:cubicBezTo>
                  <a:pt x="213" y="194"/>
                  <a:pt x="217" y="190"/>
                  <a:pt x="219" y="188"/>
                </a:cubicBezTo>
                <a:cubicBezTo>
                  <a:pt x="311" y="188"/>
                  <a:pt x="311" y="188"/>
                  <a:pt x="311" y="188"/>
                </a:cubicBezTo>
                <a:cubicBezTo>
                  <a:pt x="311" y="178"/>
                  <a:pt x="311" y="178"/>
                  <a:pt x="311" y="178"/>
                </a:cubicBezTo>
                <a:cubicBezTo>
                  <a:pt x="313" y="178"/>
                  <a:pt x="314" y="177"/>
                  <a:pt x="315" y="176"/>
                </a:cubicBezTo>
                <a:cubicBezTo>
                  <a:pt x="325" y="180"/>
                  <a:pt x="325" y="180"/>
                  <a:pt x="325" y="180"/>
                </a:cubicBezTo>
                <a:cubicBezTo>
                  <a:pt x="367" y="68"/>
                  <a:pt x="367" y="68"/>
                  <a:pt x="367" y="68"/>
                </a:cubicBezTo>
                <a:cubicBezTo>
                  <a:pt x="353" y="63"/>
                  <a:pt x="353" y="63"/>
                  <a:pt x="353" y="63"/>
                </a:cubicBezTo>
                <a:cubicBezTo>
                  <a:pt x="312" y="171"/>
                  <a:pt x="312" y="171"/>
                  <a:pt x="312" y="171"/>
                </a:cubicBezTo>
                <a:cubicBezTo>
                  <a:pt x="312" y="171"/>
                  <a:pt x="311" y="170"/>
                  <a:pt x="311" y="170"/>
                </a:cubicBezTo>
                <a:cubicBezTo>
                  <a:pt x="309" y="170"/>
                  <a:pt x="307" y="172"/>
                  <a:pt x="307" y="174"/>
                </a:cubicBezTo>
                <a:cubicBezTo>
                  <a:pt x="307" y="174"/>
                  <a:pt x="225" y="174"/>
                  <a:pt x="225" y="174"/>
                </a:cubicBezTo>
                <a:cubicBezTo>
                  <a:pt x="225" y="163"/>
                  <a:pt x="217" y="154"/>
                  <a:pt x="206" y="154"/>
                </a:cubicBezTo>
                <a:cubicBezTo>
                  <a:pt x="127" y="154"/>
                  <a:pt x="127" y="154"/>
                  <a:pt x="127" y="154"/>
                </a:cubicBezTo>
                <a:cubicBezTo>
                  <a:pt x="132" y="132"/>
                  <a:pt x="132" y="132"/>
                  <a:pt x="132" y="132"/>
                </a:cubicBezTo>
                <a:cubicBezTo>
                  <a:pt x="136" y="112"/>
                  <a:pt x="124" y="93"/>
                  <a:pt x="104" y="89"/>
                </a:cubicBezTo>
                <a:cubicBezTo>
                  <a:pt x="92" y="86"/>
                  <a:pt x="92" y="86"/>
                  <a:pt x="92" y="86"/>
                </a:cubicBezTo>
                <a:cubicBezTo>
                  <a:pt x="73" y="82"/>
                  <a:pt x="53" y="95"/>
                  <a:pt x="49" y="114"/>
                </a:cubicBezTo>
                <a:cubicBezTo>
                  <a:pt x="38" y="168"/>
                  <a:pt x="38" y="168"/>
                  <a:pt x="38" y="168"/>
                </a:cubicBezTo>
                <a:cubicBezTo>
                  <a:pt x="35" y="183"/>
                  <a:pt x="35" y="183"/>
                  <a:pt x="35" y="183"/>
                </a:cubicBezTo>
                <a:cubicBezTo>
                  <a:pt x="35" y="168"/>
                  <a:pt x="35" y="168"/>
                  <a:pt x="35" y="168"/>
                </a:cubicBezTo>
                <a:cubicBezTo>
                  <a:pt x="35" y="145"/>
                  <a:pt x="35" y="145"/>
                  <a:pt x="35" y="145"/>
                </a:cubicBezTo>
                <a:cubicBezTo>
                  <a:pt x="35" y="138"/>
                  <a:pt x="29" y="133"/>
                  <a:pt x="23" y="133"/>
                </a:cubicBezTo>
                <a:cubicBezTo>
                  <a:pt x="14" y="133"/>
                  <a:pt x="14" y="133"/>
                  <a:pt x="14" y="133"/>
                </a:cubicBezTo>
                <a:cubicBezTo>
                  <a:pt x="7" y="133"/>
                  <a:pt x="2" y="138"/>
                  <a:pt x="2" y="145"/>
                </a:cubicBezTo>
                <a:cubicBezTo>
                  <a:pt x="2" y="170"/>
                  <a:pt x="2" y="170"/>
                  <a:pt x="2" y="170"/>
                </a:cubicBezTo>
                <a:cubicBezTo>
                  <a:pt x="2" y="230"/>
                  <a:pt x="2" y="230"/>
                  <a:pt x="2" y="230"/>
                </a:cubicBezTo>
                <a:cubicBezTo>
                  <a:pt x="2" y="237"/>
                  <a:pt x="6" y="242"/>
                  <a:pt x="12" y="242"/>
                </a:cubicBezTo>
                <a:cubicBezTo>
                  <a:pt x="12" y="282"/>
                  <a:pt x="12" y="282"/>
                  <a:pt x="12" y="282"/>
                </a:cubicBezTo>
                <a:cubicBezTo>
                  <a:pt x="12" y="282"/>
                  <a:pt x="12" y="282"/>
                  <a:pt x="12" y="282"/>
                </a:cubicBezTo>
                <a:cubicBezTo>
                  <a:pt x="6" y="282"/>
                  <a:pt x="0" y="288"/>
                  <a:pt x="0" y="294"/>
                </a:cubicBezTo>
                <a:close/>
                <a:moveTo>
                  <a:pt x="24" y="272"/>
                </a:moveTo>
                <a:cubicBezTo>
                  <a:pt x="27" y="276"/>
                  <a:pt x="30" y="280"/>
                  <a:pt x="35" y="282"/>
                </a:cubicBezTo>
                <a:cubicBezTo>
                  <a:pt x="24" y="282"/>
                  <a:pt x="24" y="282"/>
                  <a:pt x="24" y="282"/>
                </a:cubicBezTo>
                <a:lnTo>
                  <a:pt x="24" y="272"/>
                </a:lnTo>
                <a:close/>
              </a:path>
            </a:pathLst>
          </a:custGeom>
          <a:solidFill>
            <a:schemeClr val="bg1"/>
          </a:solidFill>
          <a:ln w="3175" cap="flat" cmpd="sng" algn="ctr">
            <a:noFill/>
            <a:prstDash val="solid"/>
          </a:ln>
          <a:effectLst/>
        </p:spPr>
        <p:txBody>
          <a:bodyPr anchor="ctr"/>
          <a:lstStyle/>
          <a:p>
            <a:pPr algn="ctr"/>
            <a:endParaRPr lang="en-US" baseline="-25000" dirty="0">
              <a:latin typeface="+mj-lt"/>
            </a:endParaRPr>
          </a:p>
        </p:txBody>
      </p:sp>
      <p:sp>
        <p:nvSpPr>
          <p:cNvPr id="130" name="TextBox 129"/>
          <p:cNvSpPr txBox="1"/>
          <p:nvPr/>
        </p:nvSpPr>
        <p:spPr>
          <a:xfrm>
            <a:off x="2208007" y="2447860"/>
            <a:ext cx="527774" cy="363701"/>
          </a:xfrm>
          <a:prstGeom prst="rect">
            <a:avLst/>
          </a:prstGeom>
          <a:noFill/>
        </p:spPr>
        <p:txBody>
          <a:bodyPr wrap="none" rtlCol="0" anchor="t" anchorCtr="0">
            <a:spAutoFit/>
          </a:bodyPr>
          <a:lstStyle/>
          <a:p>
            <a:pPr algn="ctr" defTabSz="456968"/>
            <a:r>
              <a:rPr lang="en-US" sz="1000" b="1" dirty="0">
                <a:solidFill>
                  <a:schemeClr val="tx2"/>
                </a:solidFill>
                <a:latin typeface="+mj-lt"/>
              </a:rPr>
              <a:t>Server</a:t>
            </a:r>
            <a:br>
              <a:rPr lang="en-US" sz="1000" dirty="0">
                <a:solidFill>
                  <a:schemeClr val="tx2"/>
                </a:solidFill>
                <a:latin typeface="+mj-lt"/>
              </a:rPr>
            </a:br>
            <a:r>
              <a:rPr lang="en-US" sz="1000" dirty="0">
                <a:solidFill>
                  <a:schemeClr val="tx2"/>
                </a:solidFill>
                <a:latin typeface="+mj-lt"/>
              </a:rPr>
              <a:t>SME</a:t>
            </a:r>
          </a:p>
        </p:txBody>
      </p:sp>
      <p:cxnSp>
        <p:nvCxnSpPr>
          <p:cNvPr id="131" name="Straight Arrow Connector 130"/>
          <p:cNvCxnSpPr/>
          <p:nvPr/>
        </p:nvCxnSpPr>
        <p:spPr>
          <a:xfrm>
            <a:off x="2471894" y="2811561"/>
            <a:ext cx="0" cy="373378"/>
          </a:xfrm>
          <a:prstGeom prst="straightConnector1">
            <a:avLst/>
          </a:prstGeom>
          <a:ln w="19050" cap="rnd">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32" name="Oval 131"/>
          <p:cNvSpPr/>
          <p:nvPr/>
        </p:nvSpPr>
        <p:spPr>
          <a:xfrm>
            <a:off x="3060905" y="2084201"/>
            <a:ext cx="385673" cy="385673"/>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mj-lt"/>
            </a:endParaRPr>
          </a:p>
        </p:txBody>
      </p:sp>
      <p:sp>
        <p:nvSpPr>
          <p:cNvPr id="133" name="Freeform 20"/>
          <p:cNvSpPr>
            <a:spLocks noEditPoints="1"/>
          </p:cNvSpPr>
          <p:nvPr/>
        </p:nvSpPr>
        <p:spPr bwMode="auto">
          <a:xfrm>
            <a:off x="3158028" y="2171858"/>
            <a:ext cx="191428" cy="210358"/>
          </a:xfrm>
          <a:custGeom>
            <a:avLst/>
            <a:gdLst/>
            <a:ahLst/>
            <a:cxnLst>
              <a:cxn ang="0">
                <a:pos x="117" y="0"/>
              </a:cxn>
              <a:cxn ang="0">
                <a:pos x="117" y="74"/>
              </a:cxn>
              <a:cxn ang="0">
                <a:pos x="272" y="381"/>
              </a:cxn>
              <a:cxn ang="0">
                <a:pos x="207" y="406"/>
              </a:cxn>
              <a:cxn ang="0">
                <a:pos x="362" y="381"/>
              </a:cxn>
              <a:cxn ang="0">
                <a:pos x="324" y="238"/>
              </a:cxn>
              <a:cxn ang="0">
                <a:pos x="362" y="218"/>
              </a:cxn>
              <a:cxn ang="0">
                <a:pos x="166" y="194"/>
              </a:cxn>
              <a:cxn ang="0">
                <a:pos x="147" y="218"/>
              </a:cxn>
              <a:cxn ang="0">
                <a:pos x="272" y="218"/>
              </a:cxn>
              <a:cxn ang="0">
                <a:pos x="272" y="381"/>
              </a:cxn>
              <a:cxn ang="0">
                <a:pos x="0" y="297"/>
              </a:cxn>
              <a:cxn ang="0">
                <a:pos x="47" y="309"/>
              </a:cxn>
              <a:cxn ang="0">
                <a:pos x="53" y="342"/>
              </a:cxn>
              <a:cxn ang="0">
                <a:pos x="8" y="377"/>
              </a:cxn>
              <a:cxn ang="0">
                <a:pos x="12" y="387"/>
              </a:cxn>
              <a:cxn ang="0">
                <a:pos x="7" y="398"/>
              </a:cxn>
              <a:cxn ang="0">
                <a:pos x="24" y="398"/>
              </a:cxn>
              <a:cxn ang="0">
                <a:pos x="18" y="387"/>
              </a:cxn>
              <a:cxn ang="0">
                <a:pos x="53" y="386"/>
              </a:cxn>
              <a:cxn ang="0">
                <a:pos x="54" y="400"/>
              </a:cxn>
              <a:cxn ang="0">
                <a:pos x="57" y="408"/>
              </a:cxn>
              <a:cxn ang="0">
                <a:pos x="65" y="400"/>
              </a:cxn>
              <a:cxn ang="0">
                <a:pos x="68" y="386"/>
              </a:cxn>
              <a:cxn ang="0">
                <a:pos x="69" y="383"/>
              </a:cxn>
              <a:cxn ang="0">
                <a:pos x="103" y="390"/>
              </a:cxn>
              <a:cxn ang="0">
                <a:pos x="106" y="407"/>
              </a:cxn>
              <a:cxn ang="0">
                <a:pos x="109" y="390"/>
              </a:cxn>
              <a:cxn ang="0">
                <a:pos x="114" y="388"/>
              </a:cxn>
              <a:cxn ang="0">
                <a:pos x="69" y="365"/>
              </a:cxn>
              <a:cxn ang="0">
                <a:pos x="75" y="342"/>
              </a:cxn>
              <a:cxn ang="0">
                <a:pos x="117" y="309"/>
              </a:cxn>
              <a:cxn ang="0">
                <a:pos x="129" y="294"/>
              </a:cxn>
              <a:cxn ang="0">
                <a:pos x="153" y="285"/>
              </a:cxn>
              <a:cxn ang="0">
                <a:pos x="154" y="401"/>
              </a:cxn>
              <a:cxn ang="0">
                <a:pos x="205" y="265"/>
              </a:cxn>
              <a:cxn ang="0">
                <a:pos x="205" y="264"/>
              </a:cxn>
              <a:cxn ang="0">
                <a:pos x="205" y="264"/>
              </a:cxn>
              <a:cxn ang="0">
                <a:pos x="181" y="235"/>
              </a:cxn>
              <a:cxn ang="0">
                <a:pos x="119" y="194"/>
              </a:cxn>
              <a:cxn ang="0">
                <a:pos x="206" y="194"/>
              </a:cxn>
              <a:cxn ang="0">
                <a:pos x="311" y="188"/>
              </a:cxn>
              <a:cxn ang="0">
                <a:pos x="315" y="176"/>
              </a:cxn>
              <a:cxn ang="0">
                <a:pos x="367" y="68"/>
              </a:cxn>
              <a:cxn ang="0">
                <a:pos x="312" y="171"/>
              </a:cxn>
              <a:cxn ang="0">
                <a:pos x="307" y="174"/>
              </a:cxn>
              <a:cxn ang="0">
                <a:pos x="206" y="154"/>
              </a:cxn>
              <a:cxn ang="0">
                <a:pos x="132" y="132"/>
              </a:cxn>
              <a:cxn ang="0">
                <a:pos x="92" y="86"/>
              </a:cxn>
              <a:cxn ang="0">
                <a:pos x="38" y="168"/>
              </a:cxn>
              <a:cxn ang="0">
                <a:pos x="35" y="168"/>
              </a:cxn>
              <a:cxn ang="0">
                <a:pos x="23" y="133"/>
              </a:cxn>
              <a:cxn ang="0">
                <a:pos x="2" y="145"/>
              </a:cxn>
              <a:cxn ang="0">
                <a:pos x="2" y="230"/>
              </a:cxn>
              <a:cxn ang="0">
                <a:pos x="12" y="282"/>
              </a:cxn>
              <a:cxn ang="0">
                <a:pos x="0" y="294"/>
              </a:cxn>
              <a:cxn ang="0">
                <a:pos x="35" y="282"/>
              </a:cxn>
              <a:cxn ang="0">
                <a:pos x="24" y="272"/>
              </a:cxn>
            </a:cxnLst>
            <a:rect l="0" t="0" r="r" b="b"/>
            <a:pathLst>
              <a:path w="367" h="408">
                <a:moveTo>
                  <a:pt x="154" y="37"/>
                </a:moveTo>
                <a:cubicBezTo>
                  <a:pt x="154" y="16"/>
                  <a:pt x="137" y="0"/>
                  <a:pt x="117" y="0"/>
                </a:cubicBezTo>
                <a:cubicBezTo>
                  <a:pt x="97" y="0"/>
                  <a:pt x="80" y="16"/>
                  <a:pt x="80" y="37"/>
                </a:cubicBezTo>
                <a:cubicBezTo>
                  <a:pt x="80" y="57"/>
                  <a:pt x="97" y="74"/>
                  <a:pt x="117" y="74"/>
                </a:cubicBezTo>
                <a:cubicBezTo>
                  <a:pt x="137" y="74"/>
                  <a:pt x="154" y="57"/>
                  <a:pt x="154" y="37"/>
                </a:cubicBezTo>
                <a:close/>
                <a:moveTo>
                  <a:pt x="272" y="381"/>
                </a:moveTo>
                <a:cubicBezTo>
                  <a:pt x="207" y="381"/>
                  <a:pt x="207" y="381"/>
                  <a:pt x="207" y="381"/>
                </a:cubicBezTo>
                <a:cubicBezTo>
                  <a:pt x="207" y="406"/>
                  <a:pt x="207" y="406"/>
                  <a:pt x="207" y="406"/>
                </a:cubicBezTo>
                <a:cubicBezTo>
                  <a:pt x="362" y="406"/>
                  <a:pt x="362" y="406"/>
                  <a:pt x="362" y="406"/>
                </a:cubicBezTo>
                <a:cubicBezTo>
                  <a:pt x="362" y="381"/>
                  <a:pt x="362" y="381"/>
                  <a:pt x="362" y="381"/>
                </a:cubicBezTo>
                <a:cubicBezTo>
                  <a:pt x="324" y="381"/>
                  <a:pt x="324" y="381"/>
                  <a:pt x="324" y="381"/>
                </a:cubicBezTo>
                <a:cubicBezTo>
                  <a:pt x="324" y="238"/>
                  <a:pt x="324" y="238"/>
                  <a:pt x="324" y="238"/>
                </a:cubicBezTo>
                <a:cubicBezTo>
                  <a:pt x="324" y="218"/>
                  <a:pt x="324" y="218"/>
                  <a:pt x="324" y="218"/>
                </a:cubicBezTo>
                <a:cubicBezTo>
                  <a:pt x="362" y="218"/>
                  <a:pt x="362" y="218"/>
                  <a:pt x="362" y="218"/>
                </a:cubicBezTo>
                <a:cubicBezTo>
                  <a:pt x="362" y="194"/>
                  <a:pt x="362" y="194"/>
                  <a:pt x="362" y="194"/>
                </a:cubicBezTo>
                <a:cubicBezTo>
                  <a:pt x="166" y="194"/>
                  <a:pt x="166" y="194"/>
                  <a:pt x="166" y="194"/>
                </a:cubicBezTo>
                <a:cubicBezTo>
                  <a:pt x="147" y="194"/>
                  <a:pt x="147" y="194"/>
                  <a:pt x="147" y="194"/>
                </a:cubicBezTo>
                <a:cubicBezTo>
                  <a:pt x="147" y="218"/>
                  <a:pt x="147" y="218"/>
                  <a:pt x="147" y="218"/>
                </a:cubicBezTo>
                <a:cubicBezTo>
                  <a:pt x="221" y="218"/>
                  <a:pt x="221" y="218"/>
                  <a:pt x="221" y="218"/>
                </a:cubicBezTo>
                <a:cubicBezTo>
                  <a:pt x="272" y="218"/>
                  <a:pt x="272" y="218"/>
                  <a:pt x="272" y="218"/>
                </a:cubicBezTo>
                <a:cubicBezTo>
                  <a:pt x="272" y="233"/>
                  <a:pt x="272" y="233"/>
                  <a:pt x="272" y="233"/>
                </a:cubicBezTo>
                <a:lnTo>
                  <a:pt x="272" y="381"/>
                </a:lnTo>
                <a:close/>
                <a:moveTo>
                  <a:pt x="0" y="294"/>
                </a:moveTo>
                <a:cubicBezTo>
                  <a:pt x="0" y="297"/>
                  <a:pt x="0" y="297"/>
                  <a:pt x="0" y="297"/>
                </a:cubicBezTo>
                <a:cubicBezTo>
                  <a:pt x="0" y="303"/>
                  <a:pt x="6" y="309"/>
                  <a:pt x="12" y="309"/>
                </a:cubicBezTo>
                <a:cubicBezTo>
                  <a:pt x="47" y="309"/>
                  <a:pt x="47" y="309"/>
                  <a:pt x="47" y="309"/>
                </a:cubicBezTo>
                <a:cubicBezTo>
                  <a:pt x="47" y="342"/>
                  <a:pt x="47" y="342"/>
                  <a:pt x="47" y="342"/>
                </a:cubicBezTo>
                <a:cubicBezTo>
                  <a:pt x="53" y="342"/>
                  <a:pt x="53" y="342"/>
                  <a:pt x="53" y="342"/>
                </a:cubicBezTo>
                <a:cubicBezTo>
                  <a:pt x="53" y="365"/>
                  <a:pt x="53" y="365"/>
                  <a:pt x="53" y="365"/>
                </a:cubicBezTo>
                <a:cubicBezTo>
                  <a:pt x="8" y="377"/>
                  <a:pt x="8" y="377"/>
                  <a:pt x="8" y="377"/>
                </a:cubicBezTo>
                <a:cubicBezTo>
                  <a:pt x="8" y="388"/>
                  <a:pt x="8" y="388"/>
                  <a:pt x="8" y="388"/>
                </a:cubicBezTo>
                <a:cubicBezTo>
                  <a:pt x="12" y="387"/>
                  <a:pt x="12" y="387"/>
                  <a:pt x="12" y="387"/>
                </a:cubicBezTo>
                <a:cubicBezTo>
                  <a:pt x="12" y="390"/>
                  <a:pt x="12" y="390"/>
                  <a:pt x="12" y="390"/>
                </a:cubicBezTo>
                <a:cubicBezTo>
                  <a:pt x="9" y="391"/>
                  <a:pt x="7" y="394"/>
                  <a:pt x="7" y="398"/>
                </a:cubicBezTo>
                <a:cubicBezTo>
                  <a:pt x="7" y="403"/>
                  <a:pt x="11" y="407"/>
                  <a:pt x="15" y="407"/>
                </a:cubicBezTo>
                <a:cubicBezTo>
                  <a:pt x="20" y="407"/>
                  <a:pt x="24" y="403"/>
                  <a:pt x="24" y="398"/>
                </a:cubicBezTo>
                <a:cubicBezTo>
                  <a:pt x="24" y="394"/>
                  <a:pt x="22" y="391"/>
                  <a:pt x="18" y="390"/>
                </a:cubicBezTo>
                <a:cubicBezTo>
                  <a:pt x="18" y="387"/>
                  <a:pt x="18" y="387"/>
                  <a:pt x="18" y="387"/>
                </a:cubicBezTo>
                <a:cubicBezTo>
                  <a:pt x="53" y="383"/>
                  <a:pt x="53" y="383"/>
                  <a:pt x="53" y="383"/>
                </a:cubicBezTo>
                <a:cubicBezTo>
                  <a:pt x="53" y="386"/>
                  <a:pt x="53" y="386"/>
                  <a:pt x="53" y="386"/>
                </a:cubicBezTo>
                <a:cubicBezTo>
                  <a:pt x="54" y="386"/>
                  <a:pt x="54" y="386"/>
                  <a:pt x="54" y="386"/>
                </a:cubicBezTo>
                <a:cubicBezTo>
                  <a:pt x="54" y="400"/>
                  <a:pt x="54" y="400"/>
                  <a:pt x="54" y="400"/>
                </a:cubicBezTo>
                <a:cubicBezTo>
                  <a:pt x="57" y="400"/>
                  <a:pt x="57" y="400"/>
                  <a:pt x="57" y="400"/>
                </a:cubicBezTo>
                <a:cubicBezTo>
                  <a:pt x="57" y="408"/>
                  <a:pt x="57" y="408"/>
                  <a:pt x="57" y="408"/>
                </a:cubicBezTo>
                <a:cubicBezTo>
                  <a:pt x="65" y="408"/>
                  <a:pt x="65" y="408"/>
                  <a:pt x="65" y="408"/>
                </a:cubicBezTo>
                <a:cubicBezTo>
                  <a:pt x="65" y="400"/>
                  <a:pt x="65" y="400"/>
                  <a:pt x="65" y="400"/>
                </a:cubicBezTo>
                <a:cubicBezTo>
                  <a:pt x="68" y="400"/>
                  <a:pt x="68" y="400"/>
                  <a:pt x="68" y="400"/>
                </a:cubicBezTo>
                <a:cubicBezTo>
                  <a:pt x="68" y="386"/>
                  <a:pt x="68" y="386"/>
                  <a:pt x="68" y="386"/>
                </a:cubicBezTo>
                <a:cubicBezTo>
                  <a:pt x="69" y="386"/>
                  <a:pt x="69" y="386"/>
                  <a:pt x="69" y="386"/>
                </a:cubicBezTo>
                <a:cubicBezTo>
                  <a:pt x="69" y="383"/>
                  <a:pt x="69" y="383"/>
                  <a:pt x="69" y="383"/>
                </a:cubicBezTo>
                <a:cubicBezTo>
                  <a:pt x="103" y="387"/>
                  <a:pt x="103" y="387"/>
                  <a:pt x="103" y="387"/>
                </a:cubicBezTo>
                <a:cubicBezTo>
                  <a:pt x="103" y="390"/>
                  <a:pt x="103" y="390"/>
                  <a:pt x="103" y="390"/>
                </a:cubicBezTo>
                <a:cubicBezTo>
                  <a:pt x="100" y="391"/>
                  <a:pt x="97" y="394"/>
                  <a:pt x="97" y="398"/>
                </a:cubicBezTo>
                <a:cubicBezTo>
                  <a:pt x="97" y="403"/>
                  <a:pt x="101" y="407"/>
                  <a:pt x="106" y="407"/>
                </a:cubicBezTo>
                <a:cubicBezTo>
                  <a:pt x="111" y="407"/>
                  <a:pt x="115" y="403"/>
                  <a:pt x="115" y="398"/>
                </a:cubicBezTo>
                <a:cubicBezTo>
                  <a:pt x="115" y="394"/>
                  <a:pt x="112" y="391"/>
                  <a:pt x="109" y="390"/>
                </a:cubicBezTo>
                <a:cubicBezTo>
                  <a:pt x="109" y="387"/>
                  <a:pt x="109" y="387"/>
                  <a:pt x="109" y="387"/>
                </a:cubicBezTo>
                <a:cubicBezTo>
                  <a:pt x="114" y="388"/>
                  <a:pt x="114" y="388"/>
                  <a:pt x="114" y="388"/>
                </a:cubicBezTo>
                <a:cubicBezTo>
                  <a:pt x="114" y="377"/>
                  <a:pt x="114" y="377"/>
                  <a:pt x="114" y="377"/>
                </a:cubicBezTo>
                <a:cubicBezTo>
                  <a:pt x="69" y="365"/>
                  <a:pt x="69" y="365"/>
                  <a:pt x="69" y="365"/>
                </a:cubicBezTo>
                <a:cubicBezTo>
                  <a:pt x="69" y="342"/>
                  <a:pt x="69" y="342"/>
                  <a:pt x="69" y="342"/>
                </a:cubicBezTo>
                <a:cubicBezTo>
                  <a:pt x="75" y="342"/>
                  <a:pt x="75" y="342"/>
                  <a:pt x="75" y="342"/>
                </a:cubicBezTo>
                <a:cubicBezTo>
                  <a:pt x="75" y="309"/>
                  <a:pt x="75" y="309"/>
                  <a:pt x="75" y="309"/>
                </a:cubicBezTo>
                <a:cubicBezTo>
                  <a:pt x="117" y="309"/>
                  <a:pt x="117" y="309"/>
                  <a:pt x="117" y="309"/>
                </a:cubicBezTo>
                <a:cubicBezTo>
                  <a:pt x="124" y="309"/>
                  <a:pt x="129" y="303"/>
                  <a:pt x="129" y="297"/>
                </a:cubicBezTo>
                <a:cubicBezTo>
                  <a:pt x="129" y="294"/>
                  <a:pt x="129" y="294"/>
                  <a:pt x="129" y="294"/>
                </a:cubicBezTo>
                <a:cubicBezTo>
                  <a:pt x="129" y="290"/>
                  <a:pt x="127" y="287"/>
                  <a:pt x="124" y="285"/>
                </a:cubicBezTo>
                <a:cubicBezTo>
                  <a:pt x="153" y="285"/>
                  <a:pt x="153" y="285"/>
                  <a:pt x="153" y="285"/>
                </a:cubicBezTo>
                <a:cubicBezTo>
                  <a:pt x="135" y="374"/>
                  <a:pt x="135" y="374"/>
                  <a:pt x="135" y="374"/>
                </a:cubicBezTo>
                <a:cubicBezTo>
                  <a:pt x="133" y="386"/>
                  <a:pt x="141" y="398"/>
                  <a:pt x="154" y="401"/>
                </a:cubicBezTo>
                <a:cubicBezTo>
                  <a:pt x="167" y="403"/>
                  <a:pt x="179" y="395"/>
                  <a:pt x="181" y="384"/>
                </a:cubicBezTo>
                <a:cubicBezTo>
                  <a:pt x="205" y="265"/>
                  <a:pt x="205" y="265"/>
                  <a:pt x="205" y="265"/>
                </a:cubicBezTo>
                <a:cubicBezTo>
                  <a:pt x="205" y="265"/>
                  <a:pt x="205" y="265"/>
                  <a:pt x="205" y="264"/>
                </a:cubicBezTo>
                <a:cubicBezTo>
                  <a:pt x="205" y="264"/>
                  <a:pt x="205" y="264"/>
                  <a:pt x="205" y="264"/>
                </a:cubicBezTo>
                <a:cubicBezTo>
                  <a:pt x="205" y="264"/>
                  <a:pt x="205" y="264"/>
                  <a:pt x="205" y="264"/>
                </a:cubicBezTo>
                <a:cubicBezTo>
                  <a:pt x="205" y="264"/>
                  <a:pt x="205" y="264"/>
                  <a:pt x="205" y="264"/>
                </a:cubicBezTo>
                <a:cubicBezTo>
                  <a:pt x="205" y="262"/>
                  <a:pt x="205" y="260"/>
                  <a:pt x="205" y="258"/>
                </a:cubicBezTo>
                <a:cubicBezTo>
                  <a:pt x="204" y="245"/>
                  <a:pt x="194" y="235"/>
                  <a:pt x="181" y="235"/>
                </a:cubicBezTo>
                <a:cubicBezTo>
                  <a:pt x="110" y="235"/>
                  <a:pt x="110" y="235"/>
                  <a:pt x="110" y="235"/>
                </a:cubicBezTo>
                <a:cubicBezTo>
                  <a:pt x="119" y="194"/>
                  <a:pt x="119" y="194"/>
                  <a:pt x="119" y="194"/>
                </a:cubicBezTo>
                <a:cubicBezTo>
                  <a:pt x="166" y="194"/>
                  <a:pt x="166" y="194"/>
                  <a:pt x="166" y="194"/>
                </a:cubicBezTo>
                <a:cubicBezTo>
                  <a:pt x="206" y="194"/>
                  <a:pt x="206" y="194"/>
                  <a:pt x="206" y="194"/>
                </a:cubicBezTo>
                <a:cubicBezTo>
                  <a:pt x="213" y="194"/>
                  <a:pt x="217" y="190"/>
                  <a:pt x="219" y="188"/>
                </a:cubicBezTo>
                <a:cubicBezTo>
                  <a:pt x="311" y="188"/>
                  <a:pt x="311" y="188"/>
                  <a:pt x="311" y="188"/>
                </a:cubicBezTo>
                <a:cubicBezTo>
                  <a:pt x="311" y="178"/>
                  <a:pt x="311" y="178"/>
                  <a:pt x="311" y="178"/>
                </a:cubicBezTo>
                <a:cubicBezTo>
                  <a:pt x="313" y="178"/>
                  <a:pt x="314" y="177"/>
                  <a:pt x="315" y="176"/>
                </a:cubicBezTo>
                <a:cubicBezTo>
                  <a:pt x="325" y="180"/>
                  <a:pt x="325" y="180"/>
                  <a:pt x="325" y="180"/>
                </a:cubicBezTo>
                <a:cubicBezTo>
                  <a:pt x="367" y="68"/>
                  <a:pt x="367" y="68"/>
                  <a:pt x="367" y="68"/>
                </a:cubicBezTo>
                <a:cubicBezTo>
                  <a:pt x="353" y="63"/>
                  <a:pt x="353" y="63"/>
                  <a:pt x="353" y="63"/>
                </a:cubicBezTo>
                <a:cubicBezTo>
                  <a:pt x="312" y="171"/>
                  <a:pt x="312" y="171"/>
                  <a:pt x="312" y="171"/>
                </a:cubicBezTo>
                <a:cubicBezTo>
                  <a:pt x="312" y="171"/>
                  <a:pt x="311" y="170"/>
                  <a:pt x="311" y="170"/>
                </a:cubicBezTo>
                <a:cubicBezTo>
                  <a:pt x="309" y="170"/>
                  <a:pt x="307" y="172"/>
                  <a:pt x="307" y="174"/>
                </a:cubicBezTo>
                <a:cubicBezTo>
                  <a:pt x="307" y="174"/>
                  <a:pt x="225" y="174"/>
                  <a:pt x="225" y="174"/>
                </a:cubicBezTo>
                <a:cubicBezTo>
                  <a:pt x="225" y="163"/>
                  <a:pt x="217" y="154"/>
                  <a:pt x="206" y="154"/>
                </a:cubicBezTo>
                <a:cubicBezTo>
                  <a:pt x="127" y="154"/>
                  <a:pt x="127" y="154"/>
                  <a:pt x="127" y="154"/>
                </a:cubicBezTo>
                <a:cubicBezTo>
                  <a:pt x="132" y="132"/>
                  <a:pt x="132" y="132"/>
                  <a:pt x="132" y="132"/>
                </a:cubicBezTo>
                <a:cubicBezTo>
                  <a:pt x="136" y="112"/>
                  <a:pt x="124" y="93"/>
                  <a:pt x="104" y="89"/>
                </a:cubicBezTo>
                <a:cubicBezTo>
                  <a:pt x="92" y="86"/>
                  <a:pt x="92" y="86"/>
                  <a:pt x="92" y="86"/>
                </a:cubicBezTo>
                <a:cubicBezTo>
                  <a:pt x="73" y="82"/>
                  <a:pt x="53" y="95"/>
                  <a:pt x="49" y="114"/>
                </a:cubicBezTo>
                <a:cubicBezTo>
                  <a:pt x="38" y="168"/>
                  <a:pt x="38" y="168"/>
                  <a:pt x="38" y="168"/>
                </a:cubicBezTo>
                <a:cubicBezTo>
                  <a:pt x="35" y="183"/>
                  <a:pt x="35" y="183"/>
                  <a:pt x="35" y="183"/>
                </a:cubicBezTo>
                <a:cubicBezTo>
                  <a:pt x="35" y="168"/>
                  <a:pt x="35" y="168"/>
                  <a:pt x="35" y="168"/>
                </a:cubicBezTo>
                <a:cubicBezTo>
                  <a:pt x="35" y="145"/>
                  <a:pt x="35" y="145"/>
                  <a:pt x="35" y="145"/>
                </a:cubicBezTo>
                <a:cubicBezTo>
                  <a:pt x="35" y="138"/>
                  <a:pt x="29" y="133"/>
                  <a:pt x="23" y="133"/>
                </a:cubicBezTo>
                <a:cubicBezTo>
                  <a:pt x="14" y="133"/>
                  <a:pt x="14" y="133"/>
                  <a:pt x="14" y="133"/>
                </a:cubicBezTo>
                <a:cubicBezTo>
                  <a:pt x="7" y="133"/>
                  <a:pt x="2" y="138"/>
                  <a:pt x="2" y="145"/>
                </a:cubicBezTo>
                <a:cubicBezTo>
                  <a:pt x="2" y="170"/>
                  <a:pt x="2" y="170"/>
                  <a:pt x="2" y="170"/>
                </a:cubicBezTo>
                <a:cubicBezTo>
                  <a:pt x="2" y="230"/>
                  <a:pt x="2" y="230"/>
                  <a:pt x="2" y="230"/>
                </a:cubicBezTo>
                <a:cubicBezTo>
                  <a:pt x="2" y="237"/>
                  <a:pt x="6" y="242"/>
                  <a:pt x="12" y="242"/>
                </a:cubicBezTo>
                <a:cubicBezTo>
                  <a:pt x="12" y="282"/>
                  <a:pt x="12" y="282"/>
                  <a:pt x="12" y="282"/>
                </a:cubicBezTo>
                <a:cubicBezTo>
                  <a:pt x="12" y="282"/>
                  <a:pt x="12" y="282"/>
                  <a:pt x="12" y="282"/>
                </a:cubicBezTo>
                <a:cubicBezTo>
                  <a:pt x="6" y="282"/>
                  <a:pt x="0" y="288"/>
                  <a:pt x="0" y="294"/>
                </a:cubicBezTo>
                <a:close/>
                <a:moveTo>
                  <a:pt x="24" y="272"/>
                </a:moveTo>
                <a:cubicBezTo>
                  <a:pt x="27" y="276"/>
                  <a:pt x="30" y="280"/>
                  <a:pt x="35" y="282"/>
                </a:cubicBezTo>
                <a:cubicBezTo>
                  <a:pt x="24" y="282"/>
                  <a:pt x="24" y="282"/>
                  <a:pt x="24" y="282"/>
                </a:cubicBezTo>
                <a:lnTo>
                  <a:pt x="24" y="272"/>
                </a:lnTo>
                <a:close/>
              </a:path>
            </a:pathLst>
          </a:custGeom>
          <a:solidFill>
            <a:schemeClr val="bg1"/>
          </a:solidFill>
          <a:ln w="3175" cap="flat" cmpd="sng" algn="ctr">
            <a:noFill/>
            <a:prstDash val="solid"/>
          </a:ln>
          <a:effectLst/>
        </p:spPr>
        <p:txBody>
          <a:bodyPr anchor="ctr"/>
          <a:lstStyle/>
          <a:p>
            <a:pPr algn="ctr"/>
            <a:endParaRPr lang="en-US" baseline="-25000" dirty="0">
              <a:latin typeface="+mj-lt"/>
            </a:endParaRPr>
          </a:p>
        </p:txBody>
      </p:sp>
      <p:sp>
        <p:nvSpPr>
          <p:cNvPr id="134" name="TextBox 133"/>
          <p:cNvSpPr txBox="1"/>
          <p:nvPr/>
        </p:nvSpPr>
        <p:spPr>
          <a:xfrm>
            <a:off x="2940312" y="2447860"/>
            <a:ext cx="626859" cy="363701"/>
          </a:xfrm>
          <a:prstGeom prst="rect">
            <a:avLst/>
          </a:prstGeom>
          <a:noFill/>
        </p:spPr>
        <p:txBody>
          <a:bodyPr wrap="none" rtlCol="0" anchor="t" anchorCtr="0">
            <a:spAutoFit/>
          </a:bodyPr>
          <a:lstStyle/>
          <a:p>
            <a:pPr algn="ctr" defTabSz="456968"/>
            <a:r>
              <a:rPr lang="en-US" sz="1000" b="1" dirty="0">
                <a:solidFill>
                  <a:schemeClr val="tx2"/>
                </a:solidFill>
                <a:latin typeface="+mj-lt"/>
              </a:rPr>
              <a:t>Network</a:t>
            </a:r>
            <a:br>
              <a:rPr lang="en-US" sz="1000" dirty="0">
                <a:solidFill>
                  <a:schemeClr val="tx2"/>
                </a:solidFill>
                <a:latin typeface="+mj-lt"/>
              </a:rPr>
            </a:br>
            <a:r>
              <a:rPr lang="en-US" sz="1000" dirty="0">
                <a:solidFill>
                  <a:schemeClr val="tx2"/>
                </a:solidFill>
                <a:latin typeface="+mj-lt"/>
              </a:rPr>
              <a:t>SME</a:t>
            </a:r>
          </a:p>
        </p:txBody>
      </p:sp>
      <p:cxnSp>
        <p:nvCxnSpPr>
          <p:cNvPr id="135" name="Straight Arrow Connector 134"/>
          <p:cNvCxnSpPr/>
          <p:nvPr/>
        </p:nvCxnSpPr>
        <p:spPr>
          <a:xfrm>
            <a:off x="3253741" y="2811561"/>
            <a:ext cx="0" cy="373378"/>
          </a:xfrm>
          <a:prstGeom prst="straightConnector1">
            <a:avLst/>
          </a:prstGeom>
          <a:ln w="19050" cap="rnd">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37" name="Rectangle 136"/>
          <p:cNvSpPr/>
          <p:nvPr/>
        </p:nvSpPr>
        <p:spPr>
          <a:xfrm>
            <a:off x="3732171" y="1352502"/>
            <a:ext cx="1928575" cy="3291253"/>
          </a:xfrm>
          <a:prstGeom prst="rect">
            <a:avLst/>
          </a:prstGeom>
          <a:solidFill>
            <a:schemeClr val="bg2">
              <a:lumMod val="95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68486" tIns="34243" rIns="68486" bIns="34243" rtlCol="0" anchor="ctr"/>
          <a:lstStyle/>
          <a:p>
            <a:pPr algn="ctr" defTabSz="684708"/>
            <a:endParaRPr lang="en-US" dirty="0">
              <a:solidFill>
                <a:srgbClr val="272848"/>
              </a:solidFill>
              <a:latin typeface="+mj-lt"/>
            </a:endParaRPr>
          </a:p>
        </p:txBody>
      </p:sp>
      <p:sp>
        <p:nvSpPr>
          <p:cNvPr id="139" name="Rectangle 138"/>
          <p:cNvSpPr/>
          <p:nvPr/>
        </p:nvSpPr>
        <p:spPr>
          <a:xfrm>
            <a:off x="3731657" y="1173328"/>
            <a:ext cx="1932152" cy="668947"/>
          </a:xfrm>
          <a:prstGeom prst="rect">
            <a:avLst/>
          </a:prstGeom>
          <a:solidFill>
            <a:schemeClr val="bg2"/>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68486" tIns="34243" rIns="68486" bIns="34243" rtlCol="0" anchor="ctr"/>
          <a:lstStyle/>
          <a:p>
            <a:pPr algn="ctr" defTabSz="684708"/>
            <a:endParaRPr lang="en-US" dirty="0">
              <a:solidFill>
                <a:srgbClr val="272848"/>
              </a:solidFill>
              <a:latin typeface="+mj-lt"/>
            </a:endParaRPr>
          </a:p>
        </p:txBody>
      </p:sp>
      <p:sp>
        <p:nvSpPr>
          <p:cNvPr id="140" name="TextBox 139"/>
          <p:cNvSpPr txBox="1"/>
          <p:nvPr/>
        </p:nvSpPr>
        <p:spPr>
          <a:xfrm>
            <a:off x="3732171" y="1352502"/>
            <a:ext cx="1925500" cy="355482"/>
          </a:xfrm>
          <a:prstGeom prst="rect">
            <a:avLst/>
          </a:prstGeom>
          <a:noFill/>
        </p:spPr>
        <p:txBody>
          <a:bodyPr wrap="square" rtlCol="0">
            <a:spAutoFit/>
          </a:bodyPr>
          <a:lstStyle/>
          <a:p>
            <a:pPr algn="ctr" defTabSz="684213" fontAlgn="b">
              <a:lnSpc>
                <a:spcPct val="95000"/>
              </a:lnSpc>
              <a:spcBef>
                <a:spcPts val="800"/>
              </a:spcBef>
              <a:buClr>
                <a:srgbClr val="676767"/>
              </a:buClr>
              <a:buSzPct val="80000"/>
            </a:pPr>
            <a:r>
              <a:rPr lang="en-US" sz="900" b="1" dirty="0">
                <a:latin typeface="+mj-lt"/>
                <a:cs typeface="CiscoSans ExtraLight"/>
              </a:rPr>
              <a:t>Policies used to create service profile templates</a:t>
            </a:r>
          </a:p>
        </p:txBody>
      </p:sp>
      <p:sp>
        <p:nvSpPr>
          <p:cNvPr id="142" name="Rounded Rectangle 141"/>
          <p:cNvSpPr/>
          <p:nvPr/>
        </p:nvSpPr>
        <p:spPr>
          <a:xfrm>
            <a:off x="3820374" y="2080273"/>
            <a:ext cx="1752168" cy="1448328"/>
          </a:xfrm>
          <a:prstGeom prst="roundRect">
            <a:avLst>
              <a:gd name="adj" fmla="val 0"/>
            </a:avLst>
          </a:prstGeom>
          <a:solidFill>
            <a:schemeClr val="bg2"/>
          </a:solidFill>
          <a:ln w="3175">
            <a:solidFill>
              <a:schemeClr val="bg2">
                <a:lumMod val="85000"/>
              </a:schemeClr>
            </a:solidFill>
          </a:ln>
          <a:effectLst/>
        </p:spPr>
        <p:style>
          <a:lnRef idx="1">
            <a:schemeClr val="accent5"/>
          </a:lnRef>
          <a:fillRef idx="3">
            <a:schemeClr val="accent5"/>
          </a:fillRef>
          <a:effectRef idx="2">
            <a:schemeClr val="accent5"/>
          </a:effectRef>
          <a:fontRef idx="minor">
            <a:schemeClr val="lt1"/>
          </a:fontRef>
        </p:style>
        <p:txBody>
          <a:bodyPr lIns="91440" tIns="91440" rIns="0" bIns="0" rtlCol="0" anchor="t" anchorCtr="0"/>
          <a:lstStyle/>
          <a:p>
            <a:pPr marL="171450" lvl="0" indent="-171450">
              <a:lnSpc>
                <a:spcPct val="95000"/>
              </a:lnSpc>
              <a:spcBef>
                <a:spcPts val="500"/>
              </a:spcBef>
              <a:buFont typeface="Arial"/>
              <a:buChar char="•"/>
            </a:pPr>
            <a:r>
              <a:rPr lang="en-US" sz="1000" dirty="0">
                <a:solidFill>
                  <a:schemeClr val="tx1"/>
                </a:solidFill>
                <a:latin typeface="+mj-lt"/>
              </a:rPr>
              <a:t>Server name </a:t>
            </a:r>
          </a:p>
          <a:p>
            <a:pPr marL="171450" lvl="0" indent="-171450">
              <a:lnSpc>
                <a:spcPct val="95000"/>
              </a:lnSpc>
              <a:spcBef>
                <a:spcPts val="500"/>
              </a:spcBef>
              <a:buFont typeface="Arial"/>
              <a:buChar char="•"/>
            </a:pPr>
            <a:r>
              <a:rPr lang="en-US" sz="1000" dirty="0">
                <a:solidFill>
                  <a:schemeClr val="tx1"/>
                </a:solidFill>
                <a:latin typeface="+mj-lt"/>
              </a:rPr>
              <a:t>UUID, MAC, WWN</a:t>
            </a:r>
          </a:p>
          <a:p>
            <a:pPr marL="171450" lvl="0" indent="-171450">
              <a:lnSpc>
                <a:spcPct val="95000"/>
              </a:lnSpc>
              <a:spcBef>
                <a:spcPts val="500"/>
              </a:spcBef>
              <a:buFont typeface="Arial"/>
              <a:buChar char="•"/>
            </a:pPr>
            <a:r>
              <a:rPr lang="en-US" sz="1000" dirty="0">
                <a:solidFill>
                  <a:schemeClr val="tx1"/>
                </a:solidFill>
                <a:latin typeface="+mj-lt"/>
              </a:rPr>
              <a:t>Boot information</a:t>
            </a:r>
          </a:p>
          <a:p>
            <a:pPr marL="171450" lvl="0" indent="-171450">
              <a:lnSpc>
                <a:spcPct val="95000"/>
              </a:lnSpc>
              <a:spcBef>
                <a:spcPts val="500"/>
              </a:spcBef>
              <a:buFont typeface="Arial"/>
              <a:buChar char="•"/>
            </a:pPr>
            <a:r>
              <a:rPr lang="en-US" sz="1000" dirty="0">
                <a:solidFill>
                  <a:schemeClr val="tx1"/>
                </a:solidFill>
                <a:latin typeface="+mj-lt"/>
              </a:rPr>
              <a:t>LAN, SAN config</a:t>
            </a:r>
          </a:p>
          <a:p>
            <a:pPr marL="171450" lvl="0" indent="-171450">
              <a:lnSpc>
                <a:spcPct val="95000"/>
              </a:lnSpc>
              <a:spcBef>
                <a:spcPts val="500"/>
              </a:spcBef>
              <a:buFont typeface="Arial"/>
              <a:buChar char="•"/>
            </a:pPr>
            <a:r>
              <a:rPr lang="en-US" sz="1000" dirty="0">
                <a:solidFill>
                  <a:schemeClr val="tx1"/>
                </a:solidFill>
                <a:latin typeface="+mj-lt"/>
              </a:rPr>
              <a:t>Firmware policy</a:t>
            </a:r>
          </a:p>
        </p:txBody>
      </p:sp>
      <p:sp>
        <p:nvSpPr>
          <p:cNvPr id="158" name="Chevron 157"/>
          <p:cNvSpPr/>
          <p:nvPr/>
        </p:nvSpPr>
        <p:spPr>
          <a:xfrm>
            <a:off x="3477238" y="1428565"/>
            <a:ext cx="137167" cy="158473"/>
          </a:xfrm>
          <a:prstGeom prst="chevron">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j-lt"/>
            </a:endParaRPr>
          </a:p>
        </p:txBody>
      </p:sp>
      <p:sp>
        <p:nvSpPr>
          <p:cNvPr id="159" name="Chevron 158"/>
          <p:cNvSpPr/>
          <p:nvPr/>
        </p:nvSpPr>
        <p:spPr>
          <a:xfrm>
            <a:off x="5549682" y="1428565"/>
            <a:ext cx="137167" cy="158473"/>
          </a:xfrm>
          <a:prstGeom prst="chevron">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j-lt"/>
            </a:endParaRPr>
          </a:p>
        </p:txBody>
      </p:sp>
      <p:grpSp>
        <p:nvGrpSpPr>
          <p:cNvPr id="4" name="Group 3"/>
          <p:cNvGrpSpPr/>
          <p:nvPr/>
        </p:nvGrpSpPr>
        <p:grpSpPr>
          <a:xfrm>
            <a:off x="7588989" y="2080273"/>
            <a:ext cx="1214458" cy="2049637"/>
            <a:chOff x="7453906" y="2184445"/>
            <a:chExt cx="1214458" cy="2049637"/>
          </a:xfrm>
        </p:grpSpPr>
        <p:pic>
          <p:nvPicPr>
            <p:cNvPr id="65" name="Picture 6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504932" y="3371255"/>
              <a:ext cx="1130228" cy="267564"/>
            </a:xfrm>
            <a:prstGeom prst="rect">
              <a:avLst/>
            </a:prstGeom>
          </p:spPr>
        </p:pic>
        <p:pic>
          <p:nvPicPr>
            <p:cNvPr id="66" name="Picture 6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680067" y="2184445"/>
              <a:ext cx="841120" cy="287992"/>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525220" y="2647550"/>
              <a:ext cx="1096735" cy="224634"/>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453906" y="3033891"/>
              <a:ext cx="1214458" cy="184207"/>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481350" y="3809607"/>
              <a:ext cx="1169155" cy="424475"/>
            </a:xfrm>
            <a:prstGeom prst="rect">
              <a:avLst/>
            </a:prstGeom>
          </p:spPr>
        </p:pic>
      </p:grpSp>
      <p:sp>
        <p:nvSpPr>
          <p:cNvPr id="5" name="Oval 4"/>
          <p:cNvSpPr/>
          <p:nvPr/>
        </p:nvSpPr>
        <p:spPr>
          <a:xfrm>
            <a:off x="2359105" y="1196135"/>
            <a:ext cx="184975" cy="184975"/>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a:solidFill>
                  <a:schemeClr val="tx2"/>
                </a:solidFill>
              </a:rPr>
              <a:t>1</a:t>
            </a:r>
          </a:p>
        </p:txBody>
      </p:sp>
      <p:sp>
        <p:nvSpPr>
          <p:cNvPr id="54" name="Oval 53"/>
          <p:cNvSpPr/>
          <p:nvPr/>
        </p:nvSpPr>
        <p:spPr>
          <a:xfrm>
            <a:off x="4603971" y="1196135"/>
            <a:ext cx="184975" cy="184975"/>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a:solidFill>
                  <a:schemeClr val="tx2"/>
                </a:solidFill>
              </a:rPr>
              <a:t>2</a:t>
            </a:r>
          </a:p>
        </p:txBody>
      </p:sp>
      <p:sp>
        <p:nvSpPr>
          <p:cNvPr id="55" name="Oval 54"/>
          <p:cNvSpPr/>
          <p:nvPr/>
        </p:nvSpPr>
        <p:spPr>
          <a:xfrm>
            <a:off x="6472255" y="1196135"/>
            <a:ext cx="184975" cy="184975"/>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a:solidFill>
                  <a:schemeClr val="tx2"/>
                </a:solidFill>
              </a:rPr>
              <a:t>3</a:t>
            </a:r>
          </a:p>
        </p:txBody>
      </p:sp>
      <p:sp>
        <p:nvSpPr>
          <p:cNvPr id="56" name="Oval 55"/>
          <p:cNvSpPr/>
          <p:nvPr/>
        </p:nvSpPr>
        <p:spPr>
          <a:xfrm>
            <a:off x="8106299" y="1196135"/>
            <a:ext cx="184975" cy="184975"/>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a:solidFill>
                  <a:schemeClr val="tx2"/>
                </a:solidFill>
              </a:rPr>
              <a:t>4</a:t>
            </a:r>
          </a:p>
        </p:txBody>
      </p:sp>
    </p:spTree>
    <p:extLst>
      <p:ext uri="{BB962C8B-B14F-4D97-AF65-F5344CB8AC3E}">
        <p14:creationId xmlns:p14="http://schemas.microsoft.com/office/powerpoint/2010/main" val="39206468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UCS Configuration</a:t>
            </a:r>
          </a:p>
        </p:txBody>
      </p:sp>
      <p:grpSp>
        <p:nvGrpSpPr>
          <p:cNvPr id="372" name="Group 371"/>
          <p:cNvGrpSpPr/>
          <p:nvPr/>
        </p:nvGrpSpPr>
        <p:grpSpPr>
          <a:xfrm>
            <a:off x="3016886" y="1098550"/>
            <a:ext cx="3736986" cy="3539053"/>
            <a:chOff x="2651125" y="1098550"/>
            <a:chExt cx="4054475" cy="3839726"/>
          </a:xfrm>
        </p:grpSpPr>
        <p:grpSp>
          <p:nvGrpSpPr>
            <p:cNvPr id="6" name="Group 6"/>
            <p:cNvGrpSpPr>
              <a:grpSpLocks noChangeAspect="1"/>
            </p:cNvGrpSpPr>
            <p:nvPr/>
          </p:nvGrpSpPr>
          <p:grpSpPr bwMode="auto">
            <a:xfrm>
              <a:off x="2651125" y="1098550"/>
              <a:ext cx="4054475" cy="3581400"/>
              <a:chOff x="1670" y="722"/>
              <a:chExt cx="2554" cy="2256"/>
            </a:xfrm>
          </p:grpSpPr>
          <p:sp>
            <p:nvSpPr>
              <p:cNvPr id="8" name="Rounded Rectangle 7"/>
              <p:cNvSpPr>
                <a:spLocks noChangeArrowheads="1"/>
              </p:cNvSpPr>
              <p:nvPr/>
            </p:nvSpPr>
            <p:spPr bwMode="auto">
              <a:xfrm>
                <a:off x="1821" y="1060"/>
                <a:ext cx="2252" cy="1580"/>
              </a:xfrm>
              <a:prstGeom prst="roundRect">
                <a:avLst>
                  <a:gd name="adj" fmla="val 4637"/>
                </a:avLst>
              </a:prstGeom>
              <a:solidFill>
                <a:srgbClr val="07BD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Rectangle 8"/>
              <p:cNvSpPr>
                <a:spLocks noChangeArrowheads="1"/>
              </p:cNvSpPr>
              <p:nvPr/>
            </p:nvSpPr>
            <p:spPr bwMode="auto">
              <a:xfrm>
                <a:off x="1821" y="1060"/>
                <a:ext cx="2252" cy="1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9"/>
              <p:cNvSpPr>
                <a:spLocks noEditPoints="1"/>
              </p:cNvSpPr>
              <p:nvPr/>
            </p:nvSpPr>
            <p:spPr bwMode="auto">
              <a:xfrm>
                <a:off x="2187" y="1082"/>
                <a:ext cx="1535" cy="1536"/>
              </a:xfrm>
              <a:custGeom>
                <a:avLst/>
                <a:gdLst>
                  <a:gd name="T0" fmla="*/ 1528 w 1535"/>
                  <a:gd name="T1" fmla="*/ 710 h 1536"/>
                  <a:gd name="T2" fmla="*/ 1531 w 1535"/>
                  <a:gd name="T3" fmla="*/ 681 h 1536"/>
                  <a:gd name="T4" fmla="*/ 1510 w 1535"/>
                  <a:gd name="T5" fmla="*/ 598 h 1536"/>
                  <a:gd name="T6" fmla="*/ 1476 w 1535"/>
                  <a:gd name="T7" fmla="*/ 489 h 1536"/>
                  <a:gd name="T8" fmla="*/ 1470 w 1535"/>
                  <a:gd name="T9" fmla="*/ 460 h 1536"/>
                  <a:gd name="T10" fmla="*/ 1397 w 1535"/>
                  <a:gd name="T11" fmla="*/ 338 h 1536"/>
                  <a:gd name="T12" fmla="*/ 1380 w 1535"/>
                  <a:gd name="T13" fmla="*/ 316 h 1536"/>
                  <a:gd name="T14" fmla="*/ 1330 w 1535"/>
                  <a:gd name="T15" fmla="*/ 245 h 1536"/>
                  <a:gd name="T16" fmla="*/ 1242 w 1535"/>
                  <a:gd name="T17" fmla="*/ 172 h 1536"/>
                  <a:gd name="T18" fmla="*/ 1223 w 1535"/>
                  <a:gd name="T19" fmla="*/ 151 h 1536"/>
                  <a:gd name="T20" fmla="*/ 1097 w 1535"/>
                  <a:gd name="T21" fmla="*/ 82 h 1536"/>
                  <a:gd name="T22" fmla="*/ 1071 w 1535"/>
                  <a:gd name="T23" fmla="*/ 69 h 1536"/>
                  <a:gd name="T24" fmla="*/ 1020 w 1535"/>
                  <a:gd name="T25" fmla="*/ 43 h 1536"/>
                  <a:gd name="T26" fmla="*/ 936 w 1535"/>
                  <a:gd name="T27" fmla="*/ 24 h 1536"/>
                  <a:gd name="T28" fmla="*/ 852 w 1535"/>
                  <a:gd name="T29" fmla="*/ 11 h 1536"/>
                  <a:gd name="T30" fmla="*/ 794 w 1535"/>
                  <a:gd name="T31" fmla="*/ 1 h 1536"/>
                  <a:gd name="T32" fmla="*/ 708 w 1535"/>
                  <a:gd name="T33" fmla="*/ 3 h 1536"/>
                  <a:gd name="T34" fmla="*/ 596 w 1535"/>
                  <a:gd name="T35" fmla="*/ 26 h 1536"/>
                  <a:gd name="T36" fmla="*/ 568 w 1535"/>
                  <a:gd name="T37" fmla="*/ 27 h 1536"/>
                  <a:gd name="T38" fmla="*/ 487 w 1535"/>
                  <a:gd name="T39" fmla="*/ 59 h 1536"/>
                  <a:gd name="T40" fmla="*/ 410 w 1535"/>
                  <a:gd name="T41" fmla="*/ 95 h 1536"/>
                  <a:gd name="T42" fmla="*/ 334 w 1535"/>
                  <a:gd name="T43" fmla="*/ 135 h 1536"/>
                  <a:gd name="T44" fmla="*/ 248 w 1535"/>
                  <a:gd name="T45" fmla="*/ 209 h 1536"/>
                  <a:gd name="T46" fmla="*/ 223 w 1535"/>
                  <a:gd name="T47" fmla="*/ 225 h 1536"/>
                  <a:gd name="T48" fmla="*/ 137 w 1535"/>
                  <a:gd name="T49" fmla="*/ 340 h 1536"/>
                  <a:gd name="T50" fmla="*/ 117 w 1535"/>
                  <a:gd name="T51" fmla="*/ 360 h 1536"/>
                  <a:gd name="T52" fmla="*/ 80 w 1535"/>
                  <a:gd name="T53" fmla="*/ 437 h 1536"/>
                  <a:gd name="T54" fmla="*/ 38 w 1535"/>
                  <a:gd name="T55" fmla="*/ 545 h 1536"/>
                  <a:gd name="T56" fmla="*/ 31 w 1535"/>
                  <a:gd name="T57" fmla="*/ 572 h 1536"/>
                  <a:gd name="T58" fmla="*/ 8 w 1535"/>
                  <a:gd name="T59" fmla="*/ 654 h 1536"/>
                  <a:gd name="T60" fmla="*/ 5 w 1535"/>
                  <a:gd name="T61" fmla="*/ 769 h 1536"/>
                  <a:gd name="T62" fmla="*/ 5 w 1535"/>
                  <a:gd name="T63" fmla="*/ 797 h 1536"/>
                  <a:gd name="T64" fmla="*/ 8 w 1535"/>
                  <a:gd name="T65" fmla="*/ 883 h 1536"/>
                  <a:gd name="T66" fmla="*/ 38 w 1535"/>
                  <a:gd name="T67" fmla="*/ 994 h 1536"/>
                  <a:gd name="T68" fmla="*/ 43 w 1535"/>
                  <a:gd name="T69" fmla="*/ 1023 h 1536"/>
                  <a:gd name="T70" fmla="*/ 107 w 1535"/>
                  <a:gd name="T71" fmla="*/ 1150 h 1536"/>
                  <a:gd name="T72" fmla="*/ 122 w 1535"/>
                  <a:gd name="T73" fmla="*/ 1175 h 1536"/>
                  <a:gd name="T74" fmla="*/ 166 w 1535"/>
                  <a:gd name="T75" fmla="*/ 1246 h 1536"/>
                  <a:gd name="T76" fmla="*/ 249 w 1535"/>
                  <a:gd name="T77" fmla="*/ 1327 h 1536"/>
                  <a:gd name="T78" fmla="*/ 266 w 1535"/>
                  <a:gd name="T79" fmla="*/ 1350 h 1536"/>
                  <a:gd name="T80" fmla="*/ 386 w 1535"/>
                  <a:gd name="T81" fmla="*/ 1428 h 1536"/>
                  <a:gd name="T82" fmla="*/ 408 w 1535"/>
                  <a:gd name="T83" fmla="*/ 1447 h 1536"/>
                  <a:gd name="T84" fmla="*/ 489 w 1535"/>
                  <a:gd name="T85" fmla="*/ 1477 h 1536"/>
                  <a:gd name="T86" fmla="*/ 571 w 1535"/>
                  <a:gd name="T87" fmla="*/ 1504 h 1536"/>
                  <a:gd name="T88" fmla="*/ 652 w 1535"/>
                  <a:gd name="T89" fmla="*/ 1527 h 1536"/>
                  <a:gd name="T90" fmla="*/ 767 w 1535"/>
                  <a:gd name="T91" fmla="*/ 1530 h 1536"/>
                  <a:gd name="T92" fmla="*/ 825 w 1535"/>
                  <a:gd name="T93" fmla="*/ 1529 h 1536"/>
                  <a:gd name="T94" fmla="*/ 853 w 1535"/>
                  <a:gd name="T95" fmla="*/ 1526 h 1536"/>
                  <a:gd name="T96" fmla="*/ 938 w 1535"/>
                  <a:gd name="T97" fmla="*/ 1517 h 1536"/>
                  <a:gd name="T98" fmla="*/ 1046 w 1535"/>
                  <a:gd name="T99" fmla="*/ 1477 h 1536"/>
                  <a:gd name="T100" fmla="*/ 1074 w 1535"/>
                  <a:gd name="T101" fmla="*/ 1471 h 1536"/>
                  <a:gd name="T102" fmla="*/ 1149 w 1535"/>
                  <a:gd name="T103" fmla="*/ 1428 h 1536"/>
                  <a:gd name="T104" fmla="*/ 1242 w 1535"/>
                  <a:gd name="T105" fmla="*/ 1364 h 1536"/>
                  <a:gd name="T106" fmla="*/ 1268 w 1535"/>
                  <a:gd name="T107" fmla="*/ 1351 h 1536"/>
                  <a:gd name="T108" fmla="*/ 1325 w 1535"/>
                  <a:gd name="T109" fmla="*/ 1286 h 1536"/>
                  <a:gd name="T110" fmla="*/ 1380 w 1535"/>
                  <a:gd name="T111" fmla="*/ 1220 h 1536"/>
                  <a:gd name="T112" fmla="*/ 1433 w 1535"/>
                  <a:gd name="T113" fmla="*/ 1153 h 1536"/>
                  <a:gd name="T114" fmla="*/ 1454 w 1535"/>
                  <a:gd name="T115" fmla="*/ 1099 h 1536"/>
                  <a:gd name="T116" fmla="*/ 1487 w 1535"/>
                  <a:gd name="T117" fmla="*/ 1020 h 1536"/>
                  <a:gd name="T118" fmla="*/ 1516 w 1535"/>
                  <a:gd name="T119" fmla="*/ 939 h 1536"/>
                  <a:gd name="T120" fmla="*/ 1520 w 1535"/>
                  <a:gd name="T121" fmla="*/ 882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35" h="1536">
                    <a:moveTo>
                      <a:pt x="1529" y="767"/>
                    </a:moveTo>
                    <a:lnTo>
                      <a:pt x="1529" y="769"/>
                    </a:lnTo>
                    <a:lnTo>
                      <a:pt x="1529" y="769"/>
                    </a:lnTo>
                    <a:lnTo>
                      <a:pt x="1529" y="797"/>
                    </a:lnTo>
                    <a:lnTo>
                      <a:pt x="1535" y="797"/>
                    </a:lnTo>
                    <a:lnTo>
                      <a:pt x="1535" y="797"/>
                    </a:lnTo>
                    <a:lnTo>
                      <a:pt x="1535" y="769"/>
                    </a:lnTo>
                    <a:lnTo>
                      <a:pt x="1535" y="767"/>
                    </a:lnTo>
                    <a:lnTo>
                      <a:pt x="1529" y="767"/>
                    </a:lnTo>
                    <a:close/>
                    <a:moveTo>
                      <a:pt x="1528" y="710"/>
                    </a:moveTo>
                    <a:lnTo>
                      <a:pt x="1528" y="710"/>
                    </a:lnTo>
                    <a:lnTo>
                      <a:pt x="1529" y="739"/>
                    </a:lnTo>
                    <a:lnTo>
                      <a:pt x="1535" y="739"/>
                    </a:lnTo>
                    <a:lnTo>
                      <a:pt x="1535" y="739"/>
                    </a:lnTo>
                    <a:lnTo>
                      <a:pt x="1533" y="710"/>
                    </a:lnTo>
                    <a:lnTo>
                      <a:pt x="1528" y="710"/>
                    </a:lnTo>
                    <a:close/>
                    <a:moveTo>
                      <a:pt x="1520" y="654"/>
                    </a:moveTo>
                    <a:lnTo>
                      <a:pt x="1520" y="654"/>
                    </a:lnTo>
                    <a:lnTo>
                      <a:pt x="1525" y="681"/>
                    </a:lnTo>
                    <a:lnTo>
                      <a:pt x="1531" y="681"/>
                    </a:lnTo>
                    <a:lnTo>
                      <a:pt x="1531" y="681"/>
                    </a:lnTo>
                    <a:lnTo>
                      <a:pt x="1526" y="653"/>
                    </a:lnTo>
                    <a:lnTo>
                      <a:pt x="1520" y="654"/>
                    </a:lnTo>
                    <a:close/>
                    <a:moveTo>
                      <a:pt x="1510" y="598"/>
                    </a:moveTo>
                    <a:lnTo>
                      <a:pt x="1510" y="598"/>
                    </a:lnTo>
                    <a:lnTo>
                      <a:pt x="1516" y="625"/>
                    </a:lnTo>
                    <a:lnTo>
                      <a:pt x="1522" y="624"/>
                    </a:lnTo>
                    <a:lnTo>
                      <a:pt x="1522" y="624"/>
                    </a:lnTo>
                    <a:lnTo>
                      <a:pt x="1516" y="597"/>
                    </a:lnTo>
                    <a:lnTo>
                      <a:pt x="1510" y="598"/>
                    </a:lnTo>
                    <a:lnTo>
                      <a:pt x="1510" y="598"/>
                    </a:lnTo>
                    <a:close/>
                    <a:moveTo>
                      <a:pt x="1496" y="542"/>
                    </a:moveTo>
                    <a:lnTo>
                      <a:pt x="1496" y="542"/>
                    </a:lnTo>
                    <a:lnTo>
                      <a:pt x="1503" y="569"/>
                    </a:lnTo>
                    <a:lnTo>
                      <a:pt x="1509" y="568"/>
                    </a:lnTo>
                    <a:lnTo>
                      <a:pt x="1509" y="568"/>
                    </a:lnTo>
                    <a:lnTo>
                      <a:pt x="1500" y="541"/>
                    </a:lnTo>
                    <a:lnTo>
                      <a:pt x="1496" y="542"/>
                    </a:lnTo>
                    <a:close/>
                    <a:moveTo>
                      <a:pt x="1476" y="489"/>
                    </a:moveTo>
                    <a:lnTo>
                      <a:pt x="1476" y="489"/>
                    </a:lnTo>
                    <a:lnTo>
                      <a:pt x="1486" y="515"/>
                    </a:lnTo>
                    <a:lnTo>
                      <a:pt x="1492" y="513"/>
                    </a:lnTo>
                    <a:lnTo>
                      <a:pt x="1492" y="513"/>
                    </a:lnTo>
                    <a:lnTo>
                      <a:pt x="1482" y="486"/>
                    </a:lnTo>
                    <a:lnTo>
                      <a:pt x="1476" y="489"/>
                    </a:lnTo>
                    <a:close/>
                    <a:moveTo>
                      <a:pt x="1454" y="436"/>
                    </a:moveTo>
                    <a:lnTo>
                      <a:pt x="1454" y="436"/>
                    </a:lnTo>
                    <a:lnTo>
                      <a:pt x="1466" y="462"/>
                    </a:lnTo>
                    <a:lnTo>
                      <a:pt x="1470" y="460"/>
                    </a:lnTo>
                    <a:lnTo>
                      <a:pt x="1470" y="460"/>
                    </a:lnTo>
                    <a:lnTo>
                      <a:pt x="1459" y="435"/>
                    </a:lnTo>
                    <a:lnTo>
                      <a:pt x="1454" y="436"/>
                    </a:lnTo>
                    <a:close/>
                    <a:moveTo>
                      <a:pt x="1427" y="386"/>
                    </a:moveTo>
                    <a:lnTo>
                      <a:pt x="1427" y="386"/>
                    </a:lnTo>
                    <a:lnTo>
                      <a:pt x="1442" y="412"/>
                    </a:lnTo>
                    <a:lnTo>
                      <a:pt x="1446" y="409"/>
                    </a:lnTo>
                    <a:lnTo>
                      <a:pt x="1446" y="409"/>
                    </a:lnTo>
                    <a:lnTo>
                      <a:pt x="1432" y="383"/>
                    </a:lnTo>
                    <a:lnTo>
                      <a:pt x="1427" y="386"/>
                    </a:lnTo>
                    <a:close/>
                    <a:moveTo>
                      <a:pt x="1397" y="338"/>
                    </a:moveTo>
                    <a:lnTo>
                      <a:pt x="1397" y="338"/>
                    </a:lnTo>
                    <a:lnTo>
                      <a:pt x="1413" y="361"/>
                    </a:lnTo>
                    <a:lnTo>
                      <a:pt x="1417" y="359"/>
                    </a:lnTo>
                    <a:lnTo>
                      <a:pt x="1417" y="359"/>
                    </a:lnTo>
                    <a:lnTo>
                      <a:pt x="1401" y="336"/>
                    </a:lnTo>
                    <a:lnTo>
                      <a:pt x="1397" y="338"/>
                    </a:lnTo>
                    <a:lnTo>
                      <a:pt x="1397" y="338"/>
                    </a:lnTo>
                    <a:close/>
                    <a:moveTo>
                      <a:pt x="1363" y="293"/>
                    </a:moveTo>
                    <a:lnTo>
                      <a:pt x="1363" y="293"/>
                    </a:lnTo>
                    <a:lnTo>
                      <a:pt x="1380" y="316"/>
                    </a:lnTo>
                    <a:lnTo>
                      <a:pt x="1384" y="311"/>
                    </a:lnTo>
                    <a:lnTo>
                      <a:pt x="1384" y="311"/>
                    </a:lnTo>
                    <a:lnTo>
                      <a:pt x="1367" y="288"/>
                    </a:lnTo>
                    <a:lnTo>
                      <a:pt x="1363" y="293"/>
                    </a:lnTo>
                    <a:close/>
                    <a:moveTo>
                      <a:pt x="1325" y="250"/>
                    </a:moveTo>
                    <a:lnTo>
                      <a:pt x="1325" y="250"/>
                    </a:lnTo>
                    <a:lnTo>
                      <a:pt x="1344" y="271"/>
                    </a:lnTo>
                    <a:lnTo>
                      <a:pt x="1348" y="267"/>
                    </a:lnTo>
                    <a:lnTo>
                      <a:pt x="1348" y="267"/>
                    </a:lnTo>
                    <a:lnTo>
                      <a:pt x="1330" y="245"/>
                    </a:lnTo>
                    <a:lnTo>
                      <a:pt x="1325" y="250"/>
                    </a:lnTo>
                    <a:close/>
                    <a:moveTo>
                      <a:pt x="1285" y="209"/>
                    </a:moveTo>
                    <a:lnTo>
                      <a:pt x="1285" y="209"/>
                    </a:lnTo>
                    <a:lnTo>
                      <a:pt x="1305" y="229"/>
                    </a:lnTo>
                    <a:lnTo>
                      <a:pt x="1310" y="225"/>
                    </a:lnTo>
                    <a:lnTo>
                      <a:pt x="1310" y="225"/>
                    </a:lnTo>
                    <a:lnTo>
                      <a:pt x="1289" y="205"/>
                    </a:lnTo>
                    <a:lnTo>
                      <a:pt x="1285" y="209"/>
                    </a:lnTo>
                    <a:close/>
                    <a:moveTo>
                      <a:pt x="1242" y="172"/>
                    </a:moveTo>
                    <a:lnTo>
                      <a:pt x="1242" y="172"/>
                    </a:lnTo>
                    <a:lnTo>
                      <a:pt x="1264" y="191"/>
                    </a:lnTo>
                    <a:lnTo>
                      <a:pt x="1268" y="186"/>
                    </a:lnTo>
                    <a:lnTo>
                      <a:pt x="1268" y="186"/>
                    </a:lnTo>
                    <a:lnTo>
                      <a:pt x="1245" y="168"/>
                    </a:lnTo>
                    <a:lnTo>
                      <a:pt x="1242" y="172"/>
                    </a:lnTo>
                    <a:close/>
                    <a:moveTo>
                      <a:pt x="1196" y="138"/>
                    </a:moveTo>
                    <a:lnTo>
                      <a:pt x="1196" y="138"/>
                    </a:lnTo>
                    <a:lnTo>
                      <a:pt x="1219" y="155"/>
                    </a:lnTo>
                    <a:lnTo>
                      <a:pt x="1223" y="151"/>
                    </a:lnTo>
                    <a:lnTo>
                      <a:pt x="1223" y="151"/>
                    </a:lnTo>
                    <a:lnTo>
                      <a:pt x="1199" y="133"/>
                    </a:lnTo>
                    <a:lnTo>
                      <a:pt x="1196" y="138"/>
                    </a:lnTo>
                    <a:close/>
                    <a:moveTo>
                      <a:pt x="1147" y="108"/>
                    </a:moveTo>
                    <a:lnTo>
                      <a:pt x="1147" y="108"/>
                    </a:lnTo>
                    <a:lnTo>
                      <a:pt x="1172" y="122"/>
                    </a:lnTo>
                    <a:lnTo>
                      <a:pt x="1175" y="118"/>
                    </a:lnTo>
                    <a:lnTo>
                      <a:pt x="1175" y="118"/>
                    </a:lnTo>
                    <a:lnTo>
                      <a:pt x="1150" y="103"/>
                    </a:lnTo>
                    <a:lnTo>
                      <a:pt x="1147" y="108"/>
                    </a:lnTo>
                    <a:close/>
                    <a:moveTo>
                      <a:pt x="1097" y="82"/>
                    </a:moveTo>
                    <a:lnTo>
                      <a:pt x="1097" y="82"/>
                    </a:lnTo>
                    <a:lnTo>
                      <a:pt x="1123" y="95"/>
                    </a:lnTo>
                    <a:lnTo>
                      <a:pt x="1126" y="89"/>
                    </a:lnTo>
                    <a:lnTo>
                      <a:pt x="1126" y="89"/>
                    </a:lnTo>
                    <a:lnTo>
                      <a:pt x="1100" y="76"/>
                    </a:lnTo>
                    <a:lnTo>
                      <a:pt x="1097" y="82"/>
                    </a:lnTo>
                    <a:lnTo>
                      <a:pt x="1097" y="82"/>
                    </a:lnTo>
                    <a:close/>
                    <a:moveTo>
                      <a:pt x="1046" y="59"/>
                    </a:moveTo>
                    <a:lnTo>
                      <a:pt x="1046" y="59"/>
                    </a:lnTo>
                    <a:lnTo>
                      <a:pt x="1071" y="69"/>
                    </a:lnTo>
                    <a:lnTo>
                      <a:pt x="1074" y="65"/>
                    </a:lnTo>
                    <a:lnTo>
                      <a:pt x="1074" y="65"/>
                    </a:lnTo>
                    <a:lnTo>
                      <a:pt x="1047" y="53"/>
                    </a:lnTo>
                    <a:lnTo>
                      <a:pt x="1046" y="59"/>
                    </a:lnTo>
                    <a:lnTo>
                      <a:pt x="1046" y="59"/>
                    </a:lnTo>
                    <a:close/>
                    <a:moveTo>
                      <a:pt x="991" y="40"/>
                    </a:moveTo>
                    <a:lnTo>
                      <a:pt x="991" y="40"/>
                    </a:lnTo>
                    <a:lnTo>
                      <a:pt x="1018" y="49"/>
                    </a:lnTo>
                    <a:lnTo>
                      <a:pt x="1020" y="43"/>
                    </a:lnTo>
                    <a:lnTo>
                      <a:pt x="1020" y="43"/>
                    </a:lnTo>
                    <a:lnTo>
                      <a:pt x="992" y="34"/>
                    </a:lnTo>
                    <a:lnTo>
                      <a:pt x="991" y="40"/>
                    </a:lnTo>
                    <a:lnTo>
                      <a:pt x="991" y="40"/>
                    </a:lnTo>
                    <a:close/>
                    <a:moveTo>
                      <a:pt x="936" y="24"/>
                    </a:moveTo>
                    <a:lnTo>
                      <a:pt x="936" y="24"/>
                    </a:lnTo>
                    <a:lnTo>
                      <a:pt x="964" y="32"/>
                    </a:lnTo>
                    <a:lnTo>
                      <a:pt x="965" y="26"/>
                    </a:lnTo>
                    <a:lnTo>
                      <a:pt x="965" y="26"/>
                    </a:lnTo>
                    <a:lnTo>
                      <a:pt x="936" y="19"/>
                    </a:lnTo>
                    <a:lnTo>
                      <a:pt x="936" y="24"/>
                    </a:lnTo>
                    <a:close/>
                    <a:moveTo>
                      <a:pt x="879" y="14"/>
                    </a:moveTo>
                    <a:lnTo>
                      <a:pt x="879" y="14"/>
                    </a:lnTo>
                    <a:lnTo>
                      <a:pt x="908" y="19"/>
                    </a:lnTo>
                    <a:lnTo>
                      <a:pt x="909" y="13"/>
                    </a:lnTo>
                    <a:lnTo>
                      <a:pt x="909" y="13"/>
                    </a:lnTo>
                    <a:lnTo>
                      <a:pt x="881" y="9"/>
                    </a:lnTo>
                    <a:lnTo>
                      <a:pt x="879" y="14"/>
                    </a:lnTo>
                    <a:close/>
                    <a:moveTo>
                      <a:pt x="823" y="9"/>
                    </a:moveTo>
                    <a:lnTo>
                      <a:pt x="823" y="9"/>
                    </a:lnTo>
                    <a:lnTo>
                      <a:pt x="852" y="11"/>
                    </a:lnTo>
                    <a:lnTo>
                      <a:pt x="852" y="6"/>
                    </a:lnTo>
                    <a:lnTo>
                      <a:pt x="852" y="6"/>
                    </a:lnTo>
                    <a:lnTo>
                      <a:pt x="823" y="3"/>
                    </a:lnTo>
                    <a:lnTo>
                      <a:pt x="823" y="9"/>
                    </a:lnTo>
                    <a:lnTo>
                      <a:pt x="823" y="9"/>
                    </a:lnTo>
                    <a:close/>
                    <a:moveTo>
                      <a:pt x="766" y="6"/>
                    </a:moveTo>
                    <a:lnTo>
                      <a:pt x="767" y="6"/>
                    </a:lnTo>
                    <a:lnTo>
                      <a:pt x="767" y="6"/>
                    </a:lnTo>
                    <a:lnTo>
                      <a:pt x="794" y="7"/>
                    </a:lnTo>
                    <a:lnTo>
                      <a:pt x="794" y="1"/>
                    </a:lnTo>
                    <a:lnTo>
                      <a:pt x="794" y="1"/>
                    </a:lnTo>
                    <a:lnTo>
                      <a:pt x="767" y="0"/>
                    </a:lnTo>
                    <a:lnTo>
                      <a:pt x="766" y="0"/>
                    </a:lnTo>
                    <a:lnTo>
                      <a:pt x="766" y="6"/>
                    </a:lnTo>
                    <a:close/>
                    <a:moveTo>
                      <a:pt x="710" y="9"/>
                    </a:moveTo>
                    <a:lnTo>
                      <a:pt x="710" y="9"/>
                    </a:lnTo>
                    <a:lnTo>
                      <a:pt x="737" y="7"/>
                    </a:lnTo>
                    <a:lnTo>
                      <a:pt x="737" y="1"/>
                    </a:lnTo>
                    <a:lnTo>
                      <a:pt x="737" y="1"/>
                    </a:lnTo>
                    <a:lnTo>
                      <a:pt x="708" y="3"/>
                    </a:lnTo>
                    <a:lnTo>
                      <a:pt x="710" y="9"/>
                    </a:lnTo>
                    <a:close/>
                    <a:moveTo>
                      <a:pt x="652" y="14"/>
                    </a:moveTo>
                    <a:lnTo>
                      <a:pt x="652" y="14"/>
                    </a:lnTo>
                    <a:lnTo>
                      <a:pt x="681" y="11"/>
                    </a:lnTo>
                    <a:lnTo>
                      <a:pt x="680" y="6"/>
                    </a:lnTo>
                    <a:lnTo>
                      <a:pt x="680" y="6"/>
                    </a:lnTo>
                    <a:lnTo>
                      <a:pt x="652" y="9"/>
                    </a:lnTo>
                    <a:lnTo>
                      <a:pt x="652" y="14"/>
                    </a:lnTo>
                    <a:lnTo>
                      <a:pt x="652" y="14"/>
                    </a:lnTo>
                    <a:close/>
                    <a:moveTo>
                      <a:pt x="596" y="26"/>
                    </a:moveTo>
                    <a:lnTo>
                      <a:pt x="596" y="26"/>
                    </a:lnTo>
                    <a:lnTo>
                      <a:pt x="625" y="20"/>
                    </a:lnTo>
                    <a:lnTo>
                      <a:pt x="624" y="14"/>
                    </a:lnTo>
                    <a:lnTo>
                      <a:pt x="624" y="14"/>
                    </a:lnTo>
                    <a:lnTo>
                      <a:pt x="595" y="20"/>
                    </a:lnTo>
                    <a:lnTo>
                      <a:pt x="596" y="26"/>
                    </a:lnTo>
                    <a:close/>
                    <a:moveTo>
                      <a:pt x="542" y="40"/>
                    </a:moveTo>
                    <a:lnTo>
                      <a:pt x="542" y="40"/>
                    </a:lnTo>
                    <a:lnTo>
                      <a:pt x="569" y="32"/>
                    </a:lnTo>
                    <a:lnTo>
                      <a:pt x="568" y="27"/>
                    </a:lnTo>
                    <a:lnTo>
                      <a:pt x="568" y="27"/>
                    </a:lnTo>
                    <a:lnTo>
                      <a:pt x="540" y="34"/>
                    </a:lnTo>
                    <a:lnTo>
                      <a:pt x="542" y="40"/>
                    </a:lnTo>
                    <a:close/>
                    <a:moveTo>
                      <a:pt x="487" y="59"/>
                    </a:moveTo>
                    <a:lnTo>
                      <a:pt x="487" y="59"/>
                    </a:lnTo>
                    <a:lnTo>
                      <a:pt x="515" y="49"/>
                    </a:lnTo>
                    <a:lnTo>
                      <a:pt x="513" y="43"/>
                    </a:lnTo>
                    <a:lnTo>
                      <a:pt x="513" y="43"/>
                    </a:lnTo>
                    <a:lnTo>
                      <a:pt x="486" y="53"/>
                    </a:lnTo>
                    <a:lnTo>
                      <a:pt x="487" y="59"/>
                    </a:lnTo>
                    <a:close/>
                    <a:moveTo>
                      <a:pt x="436" y="82"/>
                    </a:moveTo>
                    <a:lnTo>
                      <a:pt x="436" y="82"/>
                    </a:lnTo>
                    <a:lnTo>
                      <a:pt x="462" y="70"/>
                    </a:lnTo>
                    <a:lnTo>
                      <a:pt x="459" y="65"/>
                    </a:lnTo>
                    <a:lnTo>
                      <a:pt x="459" y="65"/>
                    </a:lnTo>
                    <a:lnTo>
                      <a:pt x="433" y="76"/>
                    </a:lnTo>
                    <a:lnTo>
                      <a:pt x="436" y="82"/>
                    </a:lnTo>
                    <a:close/>
                    <a:moveTo>
                      <a:pt x="386" y="109"/>
                    </a:moveTo>
                    <a:lnTo>
                      <a:pt x="386" y="109"/>
                    </a:lnTo>
                    <a:lnTo>
                      <a:pt x="410" y="95"/>
                    </a:lnTo>
                    <a:lnTo>
                      <a:pt x="407" y="89"/>
                    </a:lnTo>
                    <a:lnTo>
                      <a:pt x="407" y="89"/>
                    </a:lnTo>
                    <a:lnTo>
                      <a:pt x="383" y="103"/>
                    </a:lnTo>
                    <a:lnTo>
                      <a:pt x="386" y="109"/>
                    </a:lnTo>
                    <a:close/>
                    <a:moveTo>
                      <a:pt x="337" y="139"/>
                    </a:moveTo>
                    <a:lnTo>
                      <a:pt x="337" y="139"/>
                    </a:lnTo>
                    <a:lnTo>
                      <a:pt x="361" y="123"/>
                    </a:lnTo>
                    <a:lnTo>
                      <a:pt x="358" y="119"/>
                    </a:lnTo>
                    <a:lnTo>
                      <a:pt x="358" y="119"/>
                    </a:lnTo>
                    <a:lnTo>
                      <a:pt x="334" y="135"/>
                    </a:lnTo>
                    <a:lnTo>
                      <a:pt x="337" y="139"/>
                    </a:lnTo>
                    <a:close/>
                    <a:moveTo>
                      <a:pt x="291" y="172"/>
                    </a:moveTo>
                    <a:lnTo>
                      <a:pt x="291" y="172"/>
                    </a:lnTo>
                    <a:lnTo>
                      <a:pt x="314" y="155"/>
                    </a:lnTo>
                    <a:lnTo>
                      <a:pt x="311" y="151"/>
                    </a:lnTo>
                    <a:lnTo>
                      <a:pt x="311" y="151"/>
                    </a:lnTo>
                    <a:lnTo>
                      <a:pt x="288" y="168"/>
                    </a:lnTo>
                    <a:lnTo>
                      <a:pt x="291" y="172"/>
                    </a:lnTo>
                    <a:close/>
                    <a:moveTo>
                      <a:pt x="248" y="209"/>
                    </a:moveTo>
                    <a:lnTo>
                      <a:pt x="248" y="209"/>
                    </a:lnTo>
                    <a:lnTo>
                      <a:pt x="269" y="191"/>
                    </a:lnTo>
                    <a:lnTo>
                      <a:pt x="266" y="186"/>
                    </a:lnTo>
                    <a:lnTo>
                      <a:pt x="266" y="186"/>
                    </a:lnTo>
                    <a:lnTo>
                      <a:pt x="245" y="205"/>
                    </a:lnTo>
                    <a:lnTo>
                      <a:pt x="248" y="209"/>
                    </a:lnTo>
                    <a:close/>
                    <a:moveTo>
                      <a:pt x="208" y="250"/>
                    </a:moveTo>
                    <a:lnTo>
                      <a:pt x="208" y="250"/>
                    </a:lnTo>
                    <a:lnTo>
                      <a:pt x="228" y="229"/>
                    </a:lnTo>
                    <a:lnTo>
                      <a:pt x="223" y="225"/>
                    </a:lnTo>
                    <a:lnTo>
                      <a:pt x="223" y="225"/>
                    </a:lnTo>
                    <a:lnTo>
                      <a:pt x="203" y="247"/>
                    </a:lnTo>
                    <a:lnTo>
                      <a:pt x="208" y="250"/>
                    </a:lnTo>
                    <a:close/>
                    <a:moveTo>
                      <a:pt x="170" y="294"/>
                    </a:moveTo>
                    <a:lnTo>
                      <a:pt x="170" y="294"/>
                    </a:lnTo>
                    <a:lnTo>
                      <a:pt x="189" y="271"/>
                    </a:lnTo>
                    <a:lnTo>
                      <a:pt x="185" y="268"/>
                    </a:lnTo>
                    <a:lnTo>
                      <a:pt x="185" y="268"/>
                    </a:lnTo>
                    <a:lnTo>
                      <a:pt x="166" y="290"/>
                    </a:lnTo>
                    <a:lnTo>
                      <a:pt x="170" y="294"/>
                    </a:lnTo>
                    <a:close/>
                    <a:moveTo>
                      <a:pt x="137" y="340"/>
                    </a:moveTo>
                    <a:lnTo>
                      <a:pt x="137" y="340"/>
                    </a:lnTo>
                    <a:lnTo>
                      <a:pt x="153" y="316"/>
                    </a:lnTo>
                    <a:lnTo>
                      <a:pt x="149" y="313"/>
                    </a:lnTo>
                    <a:lnTo>
                      <a:pt x="149" y="313"/>
                    </a:lnTo>
                    <a:lnTo>
                      <a:pt x="132" y="336"/>
                    </a:lnTo>
                    <a:lnTo>
                      <a:pt x="137" y="340"/>
                    </a:lnTo>
                    <a:close/>
                    <a:moveTo>
                      <a:pt x="107" y="387"/>
                    </a:moveTo>
                    <a:lnTo>
                      <a:pt x="107" y="387"/>
                    </a:lnTo>
                    <a:lnTo>
                      <a:pt x="122" y="363"/>
                    </a:lnTo>
                    <a:lnTo>
                      <a:pt x="117" y="360"/>
                    </a:lnTo>
                    <a:lnTo>
                      <a:pt x="117" y="360"/>
                    </a:lnTo>
                    <a:lnTo>
                      <a:pt x="101" y="384"/>
                    </a:lnTo>
                    <a:lnTo>
                      <a:pt x="107" y="387"/>
                    </a:lnTo>
                    <a:close/>
                    <a:moveTo>
                      <a:pt x="80" y="437"/>
                    </a:moveTo>
                    <a:lnTo>
                      <a:pt x="80" y="437"/>
                    </a:lnTo>
                    <a:lnTo>
                      <a:pt x="93" y="413"/>
                    </a:lnTo>
                    <a:lnTo>
                      <a:pt x="87" y="410"/>
                    </a:lnTo>
                    <a:lnTo>
                      <a:pt x="87" y="410"/>
                    </a:lnTo>
                    <a:lnTo>
                      <a:pt x="74" y="436"/>
                    </a:lnTo>
                    <a:lnTo>
                      <a:pt x="80" y="437"/>
                    </a:lnTo>
                    <a:lnTo>
                      <a:pt x="80" y="437"/>
                    </a:lnTo>
                    <a:close/>
                    <a:moveTo>
                      <a:pt x="57" y="490"/>
                    </a:moveTo>
                    <a:lnTo>
                      <a:pt x="57" y="490"/>
                    </a:lnTo>
                    <a:lnTo>
                      <a:pt x="68" y="465"/>
                    </a:lnTo>
                    <a:lnTo>
                      <a:pt x="63" y="462"/>
                    </a:lnTo>
                    <a:lnTo>
                      <a:pt x="63" y="462"/>
                    </a:lnTo>
                    <a:lnTo>
                      <a:pt x="51" y="488"/>
                    </a:lnTo>
                    <a:lnTo>
                      <a:pt x="57" y="490"/>
                    </a:lnTo>
                    <a:lnTo>
                      <a:pt x="57" y="490"/>
                    </a:lnTo>
                    <a:close/>
                    <a:moveTo>
                      <a:pt x="38" y="545"/>
                    </a:moveTo>
                    <a:lnTo>
                      <a:pt x="38" y="545"/>
                    </a:lnTo>
                    <a:lnTo>
                      <a:pt x="47" y="518"/>
                    </a:lnTo>
                    <a:lnTo>
                      <a:pt x="41" y="515"/>
                    </a:lnTo>
                    <a:lnTo>
                      <a:pt x="41" y="515"/>
                    </a:lnTo>
                    <a:lnTo>
                      <a:pt x="33" y="542"/>
                    </a:lnTo>
                    <a:lnTo>
                      <a:pt x="38" y="545"/>
                    </a:lnTo>
                    <a:lnTo>
                      <a:pt x="38" y="545"/>
                    </a:lnTo>
                    <a:close/>
                    <a:moveTo>
                      <a:pt x="24" y="599"/>
                    </a:moveTo>
                    <a:lnTo>
                      <a:pt x="24" y="599"/>
                    </a:lnTo>
                    <a:lnTo>
                      <a:pt x="31" y="572"/>
                    </a:lnTo>
                    <a:lnTo>
                      <a:pt x="25" y="571"/>
                    </a:lnTo>
                    <a:lnTo>
                      <a:pt x="25" y="571"/>
                    </a:lnTo>
                    <a:lnTo>
                      <a:pt x="18" y="598"/>
                    </a:lnTo>
                    <a:lnTo>
                      <a:pt x="24" y="599"/>
                    </a:lnTo>
                    <a:close/>
                    <a:moveTo>
                      <a:pt x="12" y="655"/>
                    </a:moveTo>
                    <a:lnTo>
                      <a:pt x="12" y="655"/>
                    </a:lnTo>
                    <a:lnTo>
                      <a:pt x="18" y="627"/>
                    </a:lnTo>
                    <a:lnTo>
                      <a:pt x="12" y="627"/>
                    </a:lnTo>
                    <a:lnTo>
                      <a:pt x="12" y="627"/>
                    </a:lnTo>
                    <a:lnTo>
                      <a:pt x="8" y="654"/>
                    </a:lnTo>
                    <a:lnTo>
                      <a:pt x="12" y="655"/>
                    </a:lnTo>
                    <a:close/>
                    <a:moveTo>
                      <a:pt x="7" y="711"/>
                    </a:moveTo>
                    <a:lnTo>
                      <a:pt x="7" y="711"/>
                    </a:lnTo>
                    <a:lnTo>
                      <a:pt x="10" y="684"/>
                    </a:lnTo>
                    <a:lnTo>
                      <a:pt x="4" y="683"/>
                    </a:lnTo>
                    <a:lnTo>
                      <a:pt x="4" y="683"/>
                    </a:lnTo>
                    <a:lnTo>
                      <a:pt x="1" y="711"/>
                    </a:lnTo>
                    <a:lnTo>
                      <a:pt x="7" y="711"/>
                    </a:lnTo>
                    <a:close/>
                    <a:moveTo>
                      <a:pt x="5" y="769"/>
                    </a:moveTo>
                    <a:lnTo>
                      <a:pt x="5" y="769"/>
                    </a:lnTo>
                    <a:lnTo>
                      <a:pt x="5" y="769"/>
                    </a:lnTo>
                    <a:lnTo>
                      <a:pt x="5" y="740"/>
                    </a:lnTo>
                    <a:lnTo>
                      <a:pt x="0" y="740"/>
                    </a:lnTo>
                    <a:lnTo>
                      <a:pt x="0" y="740"/>
                    </a:lnTo>
                    <a:lnTo>
                      <a:pt x="0" y="769"/>
                    </a:lnTo>
                    <a:lnTo>
                      <a:pt x="0" y="769"/>
                    </a:lnTo>
                    <a:lnTo>
                      <a:pt x="5" y="769"/>
                    </a:lnTo>
                    <a:close/>
                    <a:moveTo>
                      <a:pt x="7" y="826"/>
                    </a:moveTo>
                    <a:lnTo>
                      <a:pt x="7" y="826"/>
                    </a:lnTo>
                    <a:lnTo>
                      <a:pt x="5" y="797"/>
                    </a:lnTo>
                    <a:lnTo>
                      <a:pt x="0" y="797"/>
                    </a:lnTo>
                    <a:lnTo>
                      <a:pt x="0" y="797"/>
                    </a:lnTo>
                    <a:lnTo>
                      <a:pt x="1" y="826"/>
                    </a:lnTo>
                    <a:lnTo>
                      <a:pt x="7" y="826"/>
                    </a:lnTo>
                    <a:close/>
                    <a:moveTo>
                      <a:pt x="14" y="882"/>
                    </a:moveTo>
                    <a:lnTo>
                      <a:pt x="14" y="882"/>
                    </a:lnTo>
                    <a:lnTo>
                      <a:pt x="10" y="855"/>
                    </a:lnTo>
                    <a:lnTo>
                      <a:pt x="4" y="855"/>
                    </a:lnTo>
                    <a:lnTo>
                      <a:pt x="4" y="855"/>
                    </a:lnTo>
                    <a:lnTo>
                      <a:pt x="8" y="883"/>
                    </a:lnTo>
                    <a:lnTo>
                      <a:pt x="14" y="882"/>
                    </a:lnTo>
                    <a:close/>
                    <a:moveTo>
                      <a:pt x="24" y="938"/>
                    </a:moveTo>
                    <a:lnTo>
                      <a:pt x="24" y="938"/>
                    </a:lnTo>
                    <a:lnTo>
                      <a:pt x="18" y="911"/>
                    </a:lnTo>
                    <a:lnTo>
                      <a:pt x="12" y="912"/>
                    </a:lnTo>
                    <a:lnTo>
                      <a:pt x="12" y="912"/>
                    </a:lnTo>
                    <a:lnTo>
                      <a:pt x="18" y="939"/>
                    </a:lnTo>
                    <a:lnTo>
                      <a:pt x="24" y="938"/>
                    </a:lnTo>
                    <a:close/>
                    <a:moveTo>
                      <a:pt x="38" y="994"/>
                    </a:moveTo>
                    <a:lnTo>
                      <a:pt x="38" y="994"/>
                    </a:lnTo>
                    <a:lnTo>
                      <a:pt x="31" y="967"/>
                    </a:lnTo>
                    <a:lnTo>
                      <a:pt x="25" y="968"/>
                    </a:lnTo>
                    <a:lnTo>
                      <a:pt x="25" y="968"/>
                    </a:lnTo>
                    <a:lnTo>
                      <a:pt x="33" y="995"/>
                    </a:lnTo>
                    <a:lnTo>
                      <a:pt x="38" y="994"/>
                    </a:lnTo>
                    <a:close/>
                    <a:moveTo>
                      <a:pt x="57" y="1047"/>
                    </a:moveTo>
                    <a:lnTo>
                      <a:pt x="57" y="1047"/>
                    </a:lnTo>
                    <a:lnTo>
                      <a:pt x="47" y="1021"/>
                    </a:lnTo>
                    <a:lnTo>
                      <a:pt x="43" y="1023"/>
                    </a:lnTo>
                    <a:lnTo>
                      <a:pt x="43" y="1023"/>
                    </a:lnTo>
                    <a:lnTo>
                      <a:pt x="53" y="1050"/>
                    </a:lnTo>
                    <a:lnTo>
                      <a:pt x="57" y="1047"/>
                    </a:lnTo>
                    <a:close/>
                    <a:moveTo>
                      <a:pt x="80" y="1099"/>
                    </a:moveTo>
                    <a:lnTo>
                      <a:pt x="80" y="1099"/>
                    </a:lnTo>
                    <a:lnTo>
                      <a:pt x="68" y="1073"/>
                    </a:lnTo>
                    <a:lnTo>
                      <a:pt x="63" y="1076"/>
                    </a:lnTo>
                    <a:lnTo>
                      <a:pt x="63" y="1076"/>
                    </a:lnTo>
                    <a:lnTo>
                      <a:pt x="76" y="1101"/>
                    </a:lnTo>
                    <a:lnTo>
                      <a:pt x="80" y="1099"/>
                    </a:lnTo>
                    <a:close/>
                    <a:moveTo>
                      <a:pt x="107" y="1150"/>
                    </a:moveTo>
                    <a:lnTo>
                      <a:pt x="107" y="1150"/>
                    </a:lnTo>
                    <a:lnTo>
                      <a:pt x="93" y="1124"/>
                    </a:lnTo>
                    <a:lnTo>
                      <a:pt x="88" y="1127"/>
                    </a:lnTo>
                    <a:lnTo>
                      <a:pt x="88" y="1127"/>
                    </a:lnTo>
                    <a:lnTo>
                      <a:pt x="101" y="1153"/>
                    </a:lnTo>
                    <a:lnTo>
                      <a:pt x="107" y="1150"/>
                    </a:lnTo>
                    <a:lnTo>
                      <a:pt x="107" y="1150"/>
                    </a:lnTo>
                    <a:close/>
                    <a:moveTo>
                      <a:pt x="137" y="1198"/>
                    </a:moveTo>
                    <a:lnTo>
                      <a:pt x="137" y="1198"/>
                    </a:lnTo>
                    <a:lnTo>
                      <a:pt x="122" y="1175"/>
                    </a:lnTo>
                    <a:lnTo>
                      <a:pt x="117" y="1177"/>
                    </a:lnTo>
                    <a:lnTo>
                      <a:pt x="117" y="1177"/>
                    </a:lnTo>
                    <a:lnTo>
                      <a:pt x="133" y="1200"/>
                    </a:lnTo>
                    <a:lnTo>
                      <a:pt x="137" y="1198"/>
                    </a:lnTo>
                    <a:close/>
                    <a:moveTo>
                      <a:pt x="172" y="1243"/>
                    </a:moveTo>
                    <a:lnTo>
                      <a:pt x="172" y="1243"/>
                    </a:lnTo>
                    <a:lnTo>
                      <a:pt x="155" y="1220"/>
                    </a:lnTo>
                    <a:lnTo>
                      <a:pt x="149" y="1225"/>
                    </a:lnTo>
                    <a:lnTo>
                      <a:pt x="149" y="1225"/>
                    </a:lnTo>
                    <a:lnTo>
                      <a:pt x="166" y="1246"/>
                    </a:lnTo>
                    <a:lnTo>
                      <a:pt x="172" y="1243"/>
                    </a:lnTo>
                    <a:close/>
                    <a:moveTo>
                      <a:pt x="209" y="1286"/>
                    </a:moveTo>
                    <a:lnTo>
                      <a:pt x="209" y="1286"/>
                    </a:lnTo>
                    <a:lnTo>
                      <a:pt x="189" y="1265"/>
                    </a:lnTo>
                    <a:lnTo>
                      <a:pt x="185" y="1269"/>
                    </a:lnTo>
                    <a:lnTo>
                      <a:pt x="185" y="1269"/>
                    </a:lnTo>
                    <a:lnTo>
                      <a:pt x="205" y="1291"/>
                    </a:lnTo>
                    <a:lnTo>
                      <a:pt x="209" y="1286"/>
                    </a:lnTo>
                    <a:close/>
                    <a:moveTo>
                      <a:pt x="249" y="1327"/>
                    </a:moveTo>
                    <a:lnTo>
                      <a:pt x="249" y="1327"/>
                    </a:lnTo>
                    <a:lnTo>
                      <a:pt x="228" y="1307"/>
                    </a:lnTo>
                    <a:lnTo>
                      <a:pt x="223" y="1311"/>
                    </a:lnTo>
                    <a:lnTo>
                      <a:pt x="223" y="1311"/>
                    </a:lnTo>
                    <a:lnTo>
                      <a:pt x="245" y="1331"/>
                    </a:lnTo>
                    <a:lnTo>
                      <a:pt x="249" y="1327"/>
                    </a:lnTo>
                    <a:close/>
                    <a:moveTo>
                      <a:pt x="292" y="1364"/>
                    </a:moveTo>
                    <a:lnTo>
                      <a:pt x="292" y="1364"/>
                    </a:lnTo>
                    <a:lnTo>
                      <a:pt x="269" y="1345"/>
                    </a:lnTo>
                    <a:lnTo>
                      <a:pt x="266" y="1350"/>
                    </a:lnTo>
                    <a:lnTo>
                      <a:pt x="266" y="1350"/>
                    </a:lnTo>
                    <a:lnTo>
                      <a:pt x="288" y="1368"/>
                    </a:lnTo>
                    <a:lnTo>
                      <a:pt x="292" y="1364"/>
                    </a:lnTo>
                    <a:close/>
                    <a:moveTo>
                      <a:pt x="338" y="1398"/>
                    </a:moveTo>
                    <a:lnTo>
                      <a:pt x="338" y="1398"/>
                    </a:lnTo>
                    <a:lnTo>
                      <a:pt x="314" y="1381"/>
                    </a:lnTo>
                    <a:lnTo>
                      <a:pt x="311" y="1385"/>
                    </a:lnTo>
                    <a:lnTo>
                      <a:pt x="311" y="1385"/>
                    </a:lnTo>
                    <a:lnTo>
                      <a:pt x="334" y="1403"/>
                    </a:lnTo>
                    <a:lnTo>
                      <a:pt x="338" y="1398"/>
                    </a:lnTo>
                    <a:close/>
                    <a:moveTo>
                      <a:pt x="386" y="1428"/>
                    </a:moveTo>
                    <a:lnTo>
                      <a:pt x="386" y="1428"/>
                    </a:lnTo>
                    <a:lnTo>
                      <a:pt x="361" y="1414"/>
                    </a:lnTo>
                    <a:lnTo>
                      <a:pt x="358" y="1418"/>
                    </a:lnTo>
                    <a:lnTo>
                      <a:pt x="358" y="1418"/>
                    </a:lnTo>
                    <a:lnTo>
                      <a:pt x="383" y="1433"/>
                    </a:lnTo>
                    <a:lnTo>
                      <a:pt x="386" y="1428"/>
                    </a:lnTo>
                    <a:close/>
                    <a:moveTo>
                      <a:pt x="437" y="1456"/>
                    </a:moveTo>
                    <a:lnTo>
                      <a:pt x="437" y="1456"/>
                    </a:lnTo>
                    <a:lnTo>
                      <a:pt x="411" y="1443"/>
                    </a:lnTo>
                    <a:lnTo>
                      <a:pt x="408" y="1447"/>
                    </a:lnTo>
                    <a:lnTo>
                      <a:pt x="408" y="1447"/>
                    </a:lnTo>
                    <a:lnTo>
                      <a:pt x="434" y="1460"/>
                    </a:lnTo>
                    <a:lnTo>
                      <a:pt x="437" y="1456"/>
                    </a:lnTo>
                    <a:close/>
                    <a:moveTo>
                      <a:pt x="489" y="1477"/>
                    </a:moveTo>
                    <a:lnTo>
                      <a:pt x="489" y="1477"/>
                    </a:lnTo>
                    <a:lnTo>
                      <a:pt x="463" y="1467"/>
                    </a:lnTo>
                    <a:lnTo>
                      <a:pt x="460" y="1473"/>
                    </a:lnTo>
                    <a:lnTo>
                      <a:pt x="460" y="1473"/>
                    </a:lnTo>
                    <a:lnTo>
                      <a:pt x="487" y="1483"/>
                    </a:lnTo>
                    <a:lnTo>
                      <a:pt x="489" y="1477"/>
                    </a:lnTo>
                    <a:close/>
                    <a:moveTo>
                      <a:pt x="543" y="1497"/>
                    </a:moveTo>
                    <a:lnTo>
                      <a:pt x="543" y="1497"/>
                    </a:lnTo>
                    <a:lnTo>
                      <a:pt x="516" y="1487"/>
                    </a:lnTo>
                    <a:lnTo>
                      <a:pt x="513" y="1493"/>
                    </a:lnTo>
                    <a:lnTo>
                      <a:pt x="513" y="1493"/>
                    </a:lnTo>
                    <a:lnTo>
                      <a:pt x="540" y="1502"/>
                    </a:lnTo>
                    <a:lnTo>
                      <a:pt x="543" y="1497"/>
                    </a:lnTo>
                    <a:close/>
                    <a:moveTo>
                      <a:pt x="598" y="1512"/>
                    </a:moveTo>
                    <a:lnTo>
                      <a:pt x="598" y="1512"/>
                    </a:lnTo>
                    <a:lnTo>
                      <a:pt x="571" y="1504"/>
                    </a:lnTo>
                    <a:lnTo>
                      <a:pt x="569" y="1510"/>
                    </a:lnTo>
                    <a:lnTo>
                      <a:pt x="569" y="1510"/>
                    </a:lnTo>
                    <a:lnTo>
                      <a:pt x="596" y="1517"/>
                    </a:lnTo>
                    <a:lnTo>
                      <a:pt x="598" y="1512"/>
                    </a:lnTo>
                    <a:close/>
                    <a:moveTo>
                      <a:pt x="654" y="1522"/>
                    </a:moveTo>
                    <a:lnTo>
                      <a:pt x="654" y="1522"/>
                    </a:lnTo>
                    <a:lnTo>
                      <a:pt x="625" y="1517"/>
                    </a:lnTo>
                    <a:lnTo>
                      <a:pt x="625" y="1523"/>
                    </a:lnTo>
                    <a:lnTo>
                      <a:pt x="625" y="1523"/>
                    </a:lnTo>
                    <a:lnTo>
                      <a:pt x="652" y="1527"/>
                    </a:lnTo>
                    <a:lnTo>
                      <a:pt x="654" y="1522"/>
                    </a:lnTo>
                    <a:lnTo>
                      <a:pt x="654" y="1522"/>
                    </a:lnTo>
                    <a:close/>
                    <a:moveTo>
                      <a:pt x="711" y="1529"/>
                    </a:moveTo>
                    <a:lnTo>
                      <a:pt x="711" y="1529"/>
                    </a:lnTo>
                    <a:lnTo>
                      <a:pt x="683" y="1526"/>
                    </a:lnTo>
                    <a:lnTo>
                      <a:pt x="681" y="1532"/>
                    </a:lnTo>
                    <a:lnTo>
                      <a:pt x="681" y="1532"/>
                    </a:lnTo>
                    <a:lnTo>
                      <a:pt x="710" y="1535"/>
                    </a:lnTo>
                    <a:lnTo>
                      <a:pt x="711" y="1529"/>
                    </a:lnTo>
                    <a:close/>
                    <a:moveTo>
                      <a:pt x="767" y="1530"/>
                    </a:moveTo>
                    <a:lnTo>
                      <a:pt x="767" y="1530"/>
                    </a:lnTo>
                    <a:lnTo>
                      <a:pt x="767" y="1530"/>
                    </a:lnTo>
                    <a:lnTo>
                      <a:pt x="738" y="1530"/>
                    </a:lnTo>
                    <a:lnTo>
                      <a:pt x="738" y="1536"/>
                    </a:lnTo>
                    <a:lnTo>
                      <a:pt x="738" y="1536"/>
                    </a:lnTo>
                    <a:lnTo>
                      <a:pt x="767" y="1536"/>
                    </a:lnTo>
                    <a:lnTo>
                      <a:pt x="767" y="1536"/>
                    </a:lnTo>
                    <a:lnTo>
                      <a:pt x="767" y="1530"/>
                    </a:lnTo>
                    <a:lnTo>
                      <a:pt x="767" y="1530"/>
                    </a:lnTo>
                    <a:close/>
                    <a:moveTo>
                      <a:pt x="825" y="1529"/>
                    </a:moveTo>
                    <a:lnTo>
                      <a:pt x="825" y="1529"/>
                    </a:lnTo>
                    <a:lnTo>
                      <a:pt x="796" y="1530"/>
                    </a:lnTo>
                    <a:lnTo>
                      <a:pt x="796" y="1536"/>
                    </a:lnTo>
                    <a:lnTo>
                      <a:pt x="796" y="1536"/>
                    </a:lnTo>
                    <a:lnTo>
                      <a:pt x="825" y="1535"/>
                    </a:lnTo>
                    <a:lnTo>
                      <a:pt x="825" y="1529"/>
                    </a:lnTo>
                    <a:lnTo>
                      <a:pt x="825" y="1529"/>
                    </a:lnTo>
                    <a:close/>
                    <a:moveTo>
                      <a:pt x="881" y="1522"/>
                    </a:moveTo>
                    <a:lnTo>
                      <a:pt x="881" y="1522"/>
                    </a:lnTo>
                    <a:lnTo>
                      <a:pt x="853" y="1526"/>
                    </a:lnTo>
                    <a:lnTo>
                      <a:pt x="853" y="1532"/>
                    </a:lnTo>
                    <a:lnTo>
                      <a:pt x="853" y="1532"/>
                    </a:lnTo>
                    <a:lnTo>
                      <a:pt x="882" y="1527"/>
                    </a:lnTo>
                    <a:lnTo>
                      <a:pt x="881" y="1522"/>
                    </a:lnTo>
                    <a:close/>
                    <a:moveTo>
                      <a:pt x="936" y="1512"/>
                    </a:moveTo>
                    <a:lnTo>
                      <a:pt x="936" y="1512"/>
                    </a:lnTo>
                    <a:lnTo>
                      <a:pt x="909" y="1517"/>
                    </a:lnTo>
                    <a:lnTo>
                      <a:pt x="911" y="1523"/>
                    </a:lnTo>
                    <a:lnTo>
                      <a:pt x="911" y="1523"/>
                    </a:lnTo>
                    <a:lnTo>
                      <a:pt x="938" y="1517"/>
                    </a:lnTo>
                    <a:lnTo>
                      <a:pt x="936" y="1512"/>
                    </a:lnTo>
                    <a:close/>
                    <a:moveTo>
                      <a:pt x="992" y="1496"/>
                    </a:moveTo>
                    <a:lnTo>
                      <a:pt x="992" y="1496"/>
                    </a:lnTo>
                    <a:lnTo>
                      <a:pt x="965" y="1504"/>
                    </a:lnTo>
                    <a:lnTo>
                      <a:pt x="967" y="1510"/>
                    </a:lnTo>
                    <a:lnTo>
                      <a:pt x="967" y="1510"/>
                    </a:lnTo>
                    <a:lnTo>
                      <a:pt x="994" y="1502"/>
                    </a:lnTo>
                    <a:lnTo>
                      <a:pt x="992" y="1496"/>
                    </a:lnTo>
                    <a:lnTo>
                      <a:pt x="992" y="1496"/>
                    </a:lnTo>
                    <a:close/>
                    <a:moveTo>
                      <a:pt x="1046" y="1477"/>
                    </a:moveTo>
                    <a:lnTo>
                      <a:pt x="1046" y="1477"/>
                    </a:lnTo>
                    <a:lnTo>
                      <a:pt x="1020" y="1487"/>
                    </a:lnTo>
                    <a:lnTo>
                      <a:pt x="1021" y="1493"/>
                    </a:lnTo>
                    <a:lnTo>
                      <a:pt x="1021" y="1493"/>
                    </a:lnTo>
                    <a:lnTo>
                      <a:pt x="1048" y="1483"/>
                    </a:lnTo>
                    <a:lnTo>
                      <a:pt x="1046" y="1477"/>
                    </a:lnTo>
                    <a:close/>
                    <a:moveTo>
                      <a:pt x="1099" y="1454"/>
                    </a:moveTo>
                    <a:lnTo>
                      <a:pt x="1099" y="1454"/>
                    </a:lnTo>
                    <a:lnTo>
                      <a:pt x="1073" y="1467"/>
                    </a:lnTo>
                    <a:lnTo>
                      <a:pt x="1074" y="1471"/>
                    </a:lnTo>
                    <a:lnTo>
                      <a:pt x="1074" y="1471"/>
                    </a:lnTo>
                    <a:lnTo>
                      <a:pt x="1100" y="1460"/>
                    </a:lnTo>
                    <a:lnTo>
                      <a:pt x="1099" y="1454"/>
                    </a:lnTo>
                    <a:close/>
                    <a:moveTo>
                      <a:pt x="1149" y="1428"/>
                    </a:moveTo>
                    <a:lnTo>
                      <a:pt x="1149" y="1428"/>
                    </a:lnTo>
                    <a:lnTo>
                      <a:pt x="1123" y="1443"/>
                    </a:lnTo>
                    <a:lnTo>
                      <a:pt x="1126" y="1447"/>
                    </a:lnTo>
                    <a:lnTo>
                      <a:pt x="1126" y="1447"/>
                    </a:lnTo>
                    <a:lnTo>
                      <a:pt x="1152" y="1433"/>
                    </a:lnTo>
                    <a:lnTo>
                      <a:pt x="1149" y="1428"/>
                    </a:lnTo>
                    <a:lnTo>
                      <a:pt x="1149" y="1428"/>
                    </a:lnTo>
                    <a:close/>
                    <a:moveTo>
                      <a:pt x="1196" y="1398"/>
                    </a:moveTo>
                    <a:lnTo>
                      <a:pt x="1196" y="1398"/>
                    </a:lnTo>
                    <a:lnTo>
                      <a:pt x="1173" y="1414"/>
                    </a:lnTo>
                    <a:lnTo>
                      <a:pt x="1176" y="1418"/>
                    </a:lnTo>
                    <a:lnTo>
                      <a:pt x="1176" y="1418"/>
                    </a:lnTo>
                    <a:lnTo>
                      <a:pt x="1199" y="1403"/>
                    </a:lnTo>
                    <a:lnTo>
                      <a:pt x="1196" y="1398"/>
                    </a:lnTo>
                    <a:lnTo>
                      <a:pt x="1196" y="1398"/>
                    </a:lnTo>
                    <a:close/>
                    <a:moveTo>
                      <a:pt x="1242" y="1364"/>
                    </a:moveTo>
                    <a:lnTo>
                      <a:pt x="1242" y="1364"/>
                    </a:lnTo>
                    <a:lnTo>
                      <a:pt x="1219" y="1381"/>
                    </a:lnTo>
                    <a:lnTo>
                      <a:pt x="1223" y="1387"/>
                    </a:lnTo>
                    <a:lnTo>
                      <a:pt x="1223" y="1387"/>
                    </a:lnTo>
                    <a:lnTo>
                      <a:pt x="1246" y="1368"/>
                    </a:lnTo>
                    <a:lnTo>
                      <a:pt x="1242" y="1364"/>
                    </a:lnTo>
                    <a:close/>
                    <a:moveTo>
                      <a:pt x="1285" y="1327"/>
                    </a:moveTo>
                    <a:lnTo>
                      <a:pt x="1285" y="1327"/>
                    </a:lnTo>
                    <a:lnTo>
                      <a:pt x="1264" y="1347"/>
                    </a:lnTo>
                    <a:lnTo>
                      <a:pt x="1268" y="1351"/>
                    </a:lnTo>
                    <a:lnTo>
                      <a:pt x="1268" y="1351"/>
                    </a:lnTo>
                    <a:lnTo>
                      <a:pt x="1289" y="1331"/>
                    </a:lnTo>
                    <a:lnTo>
                      <a:pt x="1285" y="1327"/>
                    </a:lnTo>
                    <a:close/>
                    <a:moveTo>
                      <a:pt x="1325" y="1286"/>
                    </a:moveTo>
                    <a:lnTo>
                      <a:pt x="1325" y="1286"/>
                    </a:lnTo>
                    <a:lnTo>
                      <a:pt x="1307" y="1308"/>
                    </a:lnTo>
                    <a:lnTo>
                      <a:pt x="1310" y="1311"/>
                    </a:lnTo>
                    <a:lnTo>
                      <a:pt x="1310" y="1311"/>
                    </a:lnTo>
                    <a:lnTo>
                      <a:pt x="1330" y="1291"/>
                    </a:lnTo>
                    <a:lnTo>
                      <a:pt x="1325" y="1286"/>
                    </a:lnTo>
                    <a:close/>
                    <a:moveTo>
                      <a:pt x="1363" y="1243"/>
                    </a:moveTo>
                    <a:lnTo>
                      <a:pt x="1363" y="1243"/>
                    </a:lnTo>
                    <a:lnTo>
                      <a:pt x="1345" y="1265"/>
                    </a:lnTo>
                    <a:lnTo>
                      <a:pt x="1350" y="1269"/>
                    </a:lnTo>
                    <a:lnTo>
                      <a:pt x="1350" y="1269"/>
                    </a:lnTo>
                    <a:lnTo>
                      <a:pt x="1367" y="1248"/>
                    </a:lnTo>
                    <a:lnTo>
                      <a:pt x="1363" y="1243"/>
                    </a:lnTo>
                    <a:close/>
                    <a:moveTo>
                      <a:pt x="1397" y="1198"/>
                    </a:moveTo>
                    <a:lnTo>
                      <a:pt x="1397" y="1198"/>
                    </a:lnTo>
                    <a:lnTo>
                      <a:pt x="1380" y="1220"/>
                    </a:lnTo>
                    <a:lnTo>
                      <a:pt x="1386" y="1225"/>
                    </a:lnTo>
                    <a:lnTo>
                      <a:pt x="1386" y="1225"/>
                    </a:lnTo>
                    <a:lnTo>
                      <a:pt x="1401" y="1200"/>
                    </a:lnTo>
                    <a:lnTo>
                      <a:pt x="1397" y="1198"/>
                    </a:lnTo>
                    <a:close/>
                    <a:moveTo>
                      <a:pt x="1427" y="1150"/>
                    </a:moveTo>
                    <a:lnTo>
                      <a:pt x="1427" y="1150"/>
                    </a:lnTo>
                    <a:lnTo>
                      <a:pt x="1413" y="1175"/>
                    </a:lnTo>
                    <a:lnTo>
                      <a:pt x="1417" y="1177"/>
                    </a:lnTo>
                    <a:lnTo>
                      <a:pt x="1417" y="1177"/>
                    </a:lnTo>
                    <a:lnTo>
                      <a:pt x="1433" y="1153"/>
                    </a:lnTo>
                    <a:lnTo>
                      <a:pt x="1427" y="1150"/>
                    </a:lnTo>
                    <a:lnTo>
                      <a:pt x="1427" y="1150"/>
                    </a:lnTo>
                    <a:close/>
                    <a:moveTo>
                      <a:pt x="1454" y="1099"/>
                    </a:moveTo>
                    <a:lnTo>
                      <a:pt x="1454" y="1099"/>
                    </a:lnTo>
                    <a:lnTo>
                      <a:pt x="1442" y="1124"/>
                    </a:lnTo>
                    <a:lnTo>
                      <a:pt x="1446" y="1127"/>
                    </a:lnTo>
                    <a:lnTo>
                      <a:pt x="1446" y="1127"/>
                    </a:lnTo>
                    <a:lnTo>
                      <a:pt x="1459" y="1101"/>
                    </a:lnTo>
                    <a:lnTo>
                      <a:pt x="1454" y="1099"/>
                    </a:lnTo>
                    <a:lnTo>
                      <a:pt x="1454" y="1099"/>
                    </a:lnTo>
                    <a:close/>
                    <a:moveTo>
                      <a:pt x="1477" y="1047"/>
                    </a:moveTo>
                    <a:lnTo>
                      <a:pt x="1477" y="1047"/>
                    </a:lnTo>
                    <a:lnTo>
                      <a:pt x="1466" y="1073"/>
                    </a:lnTo>
                    <a:lnTo>
                      <a:pt x="1472" y="1076"/>
                    </a:lnTo>
                    <a:lnTo>
                      <a:pt x="1472" y="1076"/>
                    </a:lnTo>
                    <a:lnTo>
                      <a:pt x="1482" y="1048"/>
                    </a:lnTo>
                    <a:lnTo>
                      <a:pt x="1477" y="1047"/>
                    </a:lnTo>
                    <a:close/>
                    <a:moveTo>
                      <a:pt x="1496" y="992"/>
                    </a:moveTo>
                    <a:lnTo>
                      <a:pt x="1496" y="992"/>
                    </a:lnTo>
                    <a:lnTo>
                      <a:pt x="1487" y="1020"/>
                    </a:lnTo>
                    <a:lnTo>
                      <a:pt x="1492" y="1023"/>
                    </a:lnTo>
                    <a:lnTo>
                      <a:pt x="1492" y="1023"/>
                    </a:lnTo>
                    <a:lnTo>
                      <a:pt x="1502" y="994"/>
                    </a:lnTo>
                    <a:lnTo>
                      <a:pt x="1496" y="992"/>
                    </a:lnTo>
                    <a:close/>
                    <a:moveTo>
                      <a:pt x="1510" y="938"/>
                    </a:moveTo>
                    <a:lnTo>
                      <a:pt x="1510" y="938"/>
                    </a:lnTo>
                    <a:lnTo>
                      <a:pt x="1503" y="965"/>
                    </a:lnTo>
                    <a:lnTo>
                      <a:pt x="1509" y="967"/>
                    </a:lnTo>
                    <a:lnTo>
                      <a:pt x="1509" y="967"/>
                    </a:lnTo>
                    <a:lnTo>
                      <a:pt x="1516" y="939"/>
                    </a:lnTo>
                    <a:lnTo>
                      <a:pt x="1510" y="938"/>
                    </a:lnTo>
                    <a:lnTo>
                      <a:pt x="1510" y="938"/>
                    </a:lnTo>
                    <a:close/>
                    <a:moveTo>
                      <a:pt x="1520" y="882"/>
                    </a:moveTo>
                    <a:lnTo>
                      <a:pt x="1520" y="882"/>
                    </a:lnTo>
                    <a:lnTo>
                      <a:pt x="1516" y="909"/>
                    </a:lnTo>
                    <a:lnTo>
                      <a:pt x="1522" y="911"/>
                    </a:lnTo>
                    <a:lnTo>
                      <a:pt x="1522" y="911"/>
                    </a:lnTo>
                    <a:lnTo>
                      <a:pt x="1526" y="882"/>
                    </a:lnTo>
                    <a:lnTo>
                      <a:pt x="1520" y="882"/>
                    </a:lnTo>
                    <a:lnTo>
                      <a:pt x="1520" y="882"/>
                    </a:lnTo>
                    <a:close/>
                    <a:moveTo>
                      <a:pt x="1528" y="825"/>
                    </a:moveTo>
                    <a:lnTo>
                      <a:pt x="1528" y="825"/>
                    </a:lnTo>
                    <a:lnTo>
                      <a:pt x="1525" y="853"/>
                    </a:lnTo>
                    <a:lnTo>
                      <a:pt x="1531" y="855"/>
                    </a:lnTo>
                    <a:lnTo>
                      <a:pt x="1531" y="855"/>
                    </a:lnTo>
                    <a:lnTo>
                      <a:pt x="1533" y="826"/>
                    </a:lnTo>
                    <a:lnTo>
                      <a:pt x="1528" y="825"/>
                    </a:lnTo>
                    <a:lnTo>
                      <a:pt x="1528" y="8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0"/>
              <p:cNvSpPr>
                <a:spLocks/>
              </p:cNvSpPr>
              <p:nvPr/>
            </p:nvSpPr>
            <p:spPr bwMode="auto">
              <a:xfrm>
                <a:off x="3716" y="1849"/>
                <a:ext cx="6" cy="30"/>
              </a:xfrm>
              <a:custGeom>
                <a:avLst/>
                <a:gdLst>
                  <a:gd name="T0" fmla="*/ 0 w 6"/>
                  <a:gd name="T1" fmla="*/ 0 h 30"/>
                  <a:gd name="T2" fmla="*/ 0 w 6"/>
                  <a:gd name="T3" fmla="*/ 2 h 30"/>
                  <a:gd name="T4" fmla="*/ 0 w 6"/>
                  <a:gd name="T5" fmla="*/ 2 h 30"/>
                  <a:gd name="T6" fmla="*/ 0 w 6"/>
                  <a:gd name="T7" fmla="*/ 30 h 30"/>
                  <a:gd name="T8" fmla="*/ 6 w 6"/>
                  <a:gd name="T9" fmla="*/ 30 h 30"/>
                  <a:gd name="T10" fmla="*/ 6 w 6"/>
                  <a:gd name="T11" fmla="*/ 30 h 30"/>
                  <a:gd name="T12" fmla="*/ 6 w 6"/>
                  <a:gd name="T13" fmla="*/ 2 h 30"/>
                  <a:gd name="T14" fmla="*/ 6 w 6"/>
                  <a:gd name="T15" fmla="*/ 0 h 30"/>
                  <a:gd name="T16" fmla="*/ 0 w 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30">
                    <a:moveTo>
                      <a:pt x="0" y="0"/>
                    </a:moveTo>
                    <a:lnTo>
                      <a:pt x="0" y="2"/>
                    </a:lnTo>
                    <a:lnTo>
                      <a:pt x="0" y="2"/>
                    </a:lnTo>
                    <a:lnTo>
                      <a:pt x="0" y="30"/>
                    </a:lnTo>
                    <a:lnTo>
                      <a:pt x="6" y="30"/>
                    </a:lnTo>
                    <a:lnTo>
                      <a:pt x="6" y="30"/>
                    </a:lnTo>
                    <a:lnTo>
                      <a:pt x="6" y="2"/>
                    </a:lnTo>
                    <a:lnTo>
                      <a:pt x="6"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1"/>
              <p:cNvSpPr>
                <a:spLocks/>
              </p:cNvSpPr>
              <p:nvPr/>
            </p:nvSpPr>
            <p:spPr bwMode="auto">
              <a:xfrm>
                <a:off x="3715" y="1792"/>
                <a:ext cx="7" cy="29"/>
              </a:xfrm>
              <a:custGeom>
                <a:avLst/>
                <a:gdLst>
                  <a:gd name="T0" fmla="*/ 0 w 7"/>
                  <a:gd name="T1" fmla="*/ 0 h 29"/>
                  <a:gd name="T2" fmla="*/ 0 w 7"/>
                  <a:gd name="T3" fmla="*/ 0 h 29"/>
                  <a:gd name="T4" fmla="*/ 1 w 7"/>
                  <a:gd name="T5" fmla="*/ 29 h 29"/>
                  <a:gd name="T6" fmla="*/ 7 w 7"/>
                  <a:gd name="T7" fmla="*/ 29 h 29"/>
                  <a:gd name="T8" fmla="*/ 7 w 7"/>
                  <a:gd name="T9" fmla="*/ 29 h 29"/>
                  <a:gd name="T10" fmla="*/ 5 w 7"/>
                  <a:gd name="T11" fmla="*/ 0 h 29"/>
                  <a:gd name="T12" fmla="*/ 0 w 7"/>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7" h="29">
                    <a:moveTo>
                      <a:pt x="0" y="0"/>
                    </a:moveTo>
                    <a:lnTo>
                      <a:pt x="0" y="0"/>
                    </a:lnTo>
                    <a:lnTo>
                      <a:pt x="1" y="29"/>
                    </a:lnTo>
                    <a:lnTo>
                      <a:pt x="7" y="29"/>
                    </a:lnTo>
                    <a:lnTo>
                      <a:pt x="7" y="29"/>
                    </a:lnTo>
                    <a:lnTo>
                      <a:pt x="5"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2"/>
              <p:cNvSpPr>
                <a:spLocks/>
              </p:cNvSpPr>
              <p:nvPr/>
            </p:nvSpPr>
            <p:spPr bwMode="auto">
              <a:xfrm>
                <a:off x="3707" y="1735"/>
                <a:ext cx="11" cy="28"/>
              </a:xfrm>
              <a:custGeom>
                <a:avLst/>
                <a:gdLst>
                  <a:gd name="T0" fmla="*/ 0 w 11"/>
                  <a:gd name="T1" fmla="*/ 1 h 28"/>
                  <a:gd name="T2" fmla="*/ 0 w 11"/>
                  <a:gd name="T3" fmla="*/ 1 h 28"/>
                  <a:gd name="T4" fmla="*/ 5 w 11"/>
                  <a:gd name="T5" fmla="*/ 28 h 28"/>
                  <a:gd name="T6" fmla="*/ 11 w 11"/>
                  <a:gd name="T7" fmla="*/ 28 h 28"/>
                  <a:gd name="T8" fmla="*/ 11 w 11"/>
                  <a:gd name="T9" fmla="*/ 28 h 28"/>
                  <a:gd name="T10" fmla="*/ 6 w 11"/>
                  <a:gd name="T11" fmla="*/ 0 h 28"/>
                  <a:gd name="T12" fmla="*/ 0 w 11"/>
                  <a:gd name="T13" fmla="*/ 1 h 28"/>
                </a:gdLst>
                <a:ahLst/>
                <a:cxnLst>
                  <a:cxn ang="0">
                    <a:pos x="T0" y="T1"/>
                  </a:cxn>
                  <a:cxn ang="0">
                    <a:pos x="T2" y="T3"/>
                  </a:cxn>
                  <a:cxn ang="0">
                    <a:pos x="T4" y="T5"/>
                  </a:cxn>
                  <a:cxn ang="0">
                    <a:pos x="T6" y="T7"/>
                  </a:cxn>
                  <a:cxn ang="0">
                    <a:pos x="T8" y="T9"/>
                  </a:cxn>
                  <a:cxn ang="0">
                    <a:pos x="T10" y="T11"/>
                  </a:cxn>
                  <a:cxn ang="0">
                    <a:pos x="T12" y="T13"/>
                  </a:cxn>
                </a:cxnLst>
                <a:rect l="0" t="0" r="r" b="b"/>
                <a:pathLst>
                  <a:path w="11" h="28">
                    <a:moveTo>
                      <a:pt x="0" y="1"/>
                    </a:moveTo>
                    <a:lnTo>
                      <a:pt x="0" y="1"/>
                    </a:lnTo>
                    <a:lnTo>
                      <a:pt x="5" y="28"/>
                    </a:lnTo>
                    <a:lnTo>
                      <a:pt x="11" y="28"/>
                    </a:lnTo>
                    <a:lnTo>
                      <a:pt x="11" y="28"/>
                    </a:lnTo>
                    <a:lnTo>
                      <a:pt x="6" y="0"/>
                    </a:lnTo>
                    <a:lnTo>
                      <a:pt x="0" y="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3"/>
              <p:cNvSpPr>
                <a:spLocks/>
              </p:cNvSpPr>
              <p:nvPr/>
            </p:nvSpPr>
            <p:spPr bwMode="auto">
              <a:xfrm>
                <a:off x="3697" y="1679"/>
                <a:ext cx="12" cy="28"/>
              </a:xfrm>
              <a:custGeom>
                <a:avLst/>
                <a:gdLst>
                  <a:gd name="T0" fmla="*/ 0 w 12"/>
                  <a:gd name="T1" fmla="*/ 1 h 28"/>
                  <a:gd name="T2" fmla="*/ 0 w 12"/>
                  <a:gd name="T3" fmla="*/ 1 h 28"/>
                  <a:gd name="T4" fmla="*/ 6 w 12"/>
                  <a:gd name="T5" fmla="*/ 28 h 28"/>
                  <a:gd name="T6" fmla="*/ 12 w 12"/>
                  <a:gd name="T7" fmla="*/ 27 h 28"/>
                  <a:gd name="T8" fmla="*/ 12 w 12"/>
                  <a:gd name="T9" fmla="*/ 27 h 28"/>
                  <a:gd name="T10" fmla="*/ 6 w 12"/>
                  <a:gd name="T11" fmla="*/ 0 h 28"/>
                  <a:gd name="T12" fmla="*/ 0 w 12"/>
                  <a:gd name="T13" fmla="*/ 1 h 28"/>
                  <a:gd name="T14" fmla="*/ 0 w 12"/>
                  <a:gd name="T15" fmla="*/ 1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8">
                    <a:moveTo>
                      <a:pt x="0" y="1"/>
                    </a:moveTo>
                    <a:lnTo>
                      <a:pt x="0" y="1"/>
                    </a:lnTo>
                    <a:lnTo>
                      <a:pt x="6" y="28"/>
                    </a:lnTo>
                    <a:lnTo>
                      <a:pt x="12" y="27"/>
                    </a:lnTo>
                    <a:lnTo>
                      <a:pt x="12" y="27"/>
                    </a:lnTo>
                    <a:lnTo>
                      <a:pt x="6" y="0"/>
                    </a:lnTo>
                    <a:lnTo>
                      <a:pt x="0" y="1"/>
                    </a:lnTo>
                    <a:lnTo>
                      <a:pt x="0" y="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4"/>
              <p:cNvSpPr>
                <a:spLocks/>
              </p:cNvSpPr>
              <p:nvPr/>
            </p:nvSpPr>
            <p:spPr bwMode="auto">
              <a:xfrm>
                <a:off x="3683" y="1623"/>
                <a:ext cx="13" cy="28"/>
              </a:xfrm>
              <a:custGeom>
                <a:avLst/>
                <a:gdLst>
                  <a:gd name="T0" fmla="*/ 0 w 13"/>
                  <a:gd name="T1" fmla="*/ 1 h 28"/>
                  <a:gd name="T2" fmla="*/ 0 w 13"/>
                  <a:gd name="T3" fmla="*/ 1 h 28"/>
                  <a:gd name="T4" fmla="*/ 7 w 13"/>
                  <a:gd name="T5" fmla="*/ 28 h 28"/>
                  <a:gd name="T6" fmla="*/ 13 w 13"/>
                  <a:gd name="T7" fmla="*/ 27 h 28"/>
                  <a:gd name="T8" fmla="*/ 13 w 13"/>
                  <a:gd name="T9" fmla="*/ 27 h 28"/>
                  <a:gd name="T10" fmla="*/ 4 w 13"/>
                  <a:gd name="T11" fmla="*/ 0 h 28"/>
                  <a:gd name="T12" fmla="*/ 0 w 13"/>
                  <a:gd name="T13" fmla="*/ 1 h 28"/>
                </a:gdLst>
                <a:ahLst/>
                <a:cxnLst>
                  <a:cxn ang="0">
                    <a:pos x="T0" y="T1"/>
                  </a:cxn>
                  <a:cxn ang="0">
                    <a:pos x="T2" y="T3"/>
                  </a:cxn>
                  <a:cxn ang="0">
                    <a:pos x="T4" y="T5"/>
                  </a:cxn>
                  <a:cxn ang="0">
                    <a:pos x="T6" y="T7"/>
                  </a:cxn>
                  <a:cxn ang="0">
                    <a:pos x="T8" y="T9"/>
                  </a:cxn>
                  <a:cxn ang="0">
                    <a:pos x="T10" y="T11"/>
                  </a:cxn>
                  <a:cxn ang="0">
                    <a:pos x="T12" y="T13"/>
                  </a:cxn>
                </a:cxnLst>
                <a:rect l="0" t="0" r="r" b="b"/>
                <a:pathLst>
                  <a:path w="13" h="28">
                    <a:moveTo>
                      <a:pt x="0" y="1"/>
                    </a:moveTo>
                    <a:lnTo>
                      <a:pt x="0" y="1"/>
                    </a:lnTo>
                    <a:lnTo>
                      <a:pt x="7" y="28"/>
                    </a:lnTo>
                    <a:lnTo>
                      <a:pt x="13" y="27"/>
                    </a:lnTo>
                    <a:lnTo>
                      <a:pt x="13" y="27"/>
                    </a:lnTo>
                    <a:lnTo>
                      <a:pt x="4" y="0"/>
                    </a:lnTo>
                    <a:lnTo>
                      <a:pt x="0" y="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5"/>
              <p:cNvSpPr>
                <a:spLocks/>
              </p:cNvSpPr>
              <p:nvPr/>
            </p:nvSpPr>
            <p:spPr bwMode="auto">
              <a:xfrm>
                <a:off x="3663" y="1568"/>
                <a:ext cx="16" cy="29"/>
              </a:xfrm>
              <a:custGeom>
                <a:avLst/>
                <a:gdLst>
                  <a:gd name="T0" fmla="*/ 0 w 16"/>
                  <a:gd name="T1" fmla="*/ 3 h 29"/>
                  <a:gd name="T2" fmla="*/ 0 w 16"/>
                  <a:gd name="T3" fmla="*/ 3 h 29"/>
                  <a:gd name="T4" fmla="*/ 10 w 16"/>
                  <a:gd name="T5" fmla="*/ 29 h 29"/>
                  <a:gd name="T6" fmla="*/ 16 w 16"/>
                  <a:gd name="T7" fmla="*/ 27 h 29"/>
                  <a:gd name="T8" fmla="*/ 16 w 16"/>
                  <a:gd name="T9" fmla="*/ 27 h 29"/>
                  <a:gd name="T10" fmla="*/ 6 w 16"/>
                  <a:gd name="T11" fmla="*/ 0 h 29"/>
                  <a:gd name="T12" fmla="*/ 0 w 16"/>
                  <a:gd name="T13" fmla="*/ 3 h 29"/>
                </a:gdLst>
                <a:ahLst/>
                <a:cxnLst>
                  <a:cxn ang="0">
                    <a:pos x="T0" y="T1"/>
                  </a:cxn>
                  <a:cxn ang="0">
                    <a:pos x="T2" y="T3"/>
                  </a:cxn>
                  <a:cxn ang="0">
                    <a:pos x="T4" y="T5"/>
                  </a:cxn>
                  <a:cxn ang="0">
                    <a:pos x="T6" y="T7"/>
                  </a:cxn>
                  <a:cxn ang="0">
                    <a:pos x="T8" y="T9"/>
                  </a:cxn>
                  <a:cxn ang="0">
                    <a:pos x="T10" y="T11"/>
                  </a:cxn>
                  <a:cxn ang="0">
                    <a:pos x="T12" y="T13"/>
                  </a:cxn>
                </a:cxnLst>
                <a:rect l="0" t="0" r="r" b="b"/>
                <a:pathLst>
                  <a:path w="16" h="29">
                    <a:moveTo>
                      <a:pt x="0" y="3"/>
                    </a:moveTo>
                    <a:lnTo>
                      <a:pt x="0" y="3"/>
                    </a:lnTo>
                    <a:lnTo>
                      <a:pt x="10" y="29"/>
                    </a:lnTo>
                    <a:lnTo>
                      <a:pt x="16" y="27"/>
                    </a:lnTo>
                    <a:lnTo>
                      <a:pt x="16" y="27"/>
                    </a:lnTo>
                    <a:lnTo>
                      <a:pt x="6"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6"/>
              <p:cNvSpPr>
                <a:spLocks/>
              </p:cNvSpPr>
              <p:nvPr/>
            </p:nvSpPr>
            <p:spPr bwMode="auto">
              <a:xfrm>
                <a:off x="3641" y="1517"/>
                <a:ext cx="16" cy="27"/>
              </a:xfrm>
              <a:custGeom>
                <a:avLst/>
                <a:gdLst>
                  <a:gd name="T0" fmla="*/ 0 w 16"/>
                  <a:gd name="T1" fmla="*/ 1 h 27"/>
                  <a:gd name="T2" fmla="*/ 0 w 16"/>
                  <a:gd name="T3" fmla="*/ 1 h 27"/>
                  <a:gd name="T4" fmla="*/ 12 w 16"/>
                  <a:gd name="T5" fmla="*/ 27 h 27"/>
                  <a:gd name="T6" fmla="*/ 16 w 16"/>
                  <a:gd name="T7" fmla="*/ 25 h 27"/>
                  <a:gd name="T8" fmla="*/ 16 w 16"/>
                  <a:gd name="T9" fmla="*/ 25 h 27"/>
                  <a:gd name="T10" fmla="*/ 5 w 16"/>
                  <a:gd name="T11" fmla="*/ 0 h 27"/>
                  <a:gd name="T12" fmla="*/ 0 w 16"/>
                  <a:gd name="T13" fmla="*/ 1 h 27"/>
                </a:gdLst>
                <a:ahLst/>
                <a:cxnLst>
                  <a:cxn ang="0">
                    <a:pos x="T0" y="T1"/>
                  </a:cxn>
                  <a:cxn ang="0">
                    <a:pos x="T2" y="T3"/>
                  </a:cxn>
                  <a:cxn ang="0">
                    <a:pos x="T4" y="T5"/>
                  </a:cxn>
                  <a:cxn ang="0">
                    <a:pos x="T6" y="T7"/>
                  </a:cxn>
                  <a:cxn ang="0">
                    <a:pos x="T8" y="T9"/>
                  </a:cxn>
                  <a:cxn ang="0">
                    <a:pos x="T10" y="T11"/>
                  </a:cxn>
                  <a:cxn ang="0">
                    <a:pos x="T12" y="T13"/>
                  </a:cxn>
                </a:cxnLst>
                <a:rect l="0" t="0" r="r" b="b"/>
                <a:pathLst>
                  <a:path w="16" h="27">
                    <a:moveTo>
                      <a:pt x="0" y="1"/>
                    </a:moveTo>
                    <a:lnTo>
                      <a:pt x="0" y="1"/>
                    </a:lnTo>
                    <a:lnTo>
                      <a:pt x="12" y="27"/>
                    </a:lnTo>
                    <a:lnTo>
                      <a:pt x="16" y="25"/>
                    </a:lnTo>
                    <a:lnTo>
                      <a:pt x="16" y="25"/>
                    </a:lnTo>
                    <a:lnTo>
                      <a:pt x="5" y="0"/>
                    </a:lnTo>
                    <a:lnTo>
                      <a:pt x="0" y="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7"/>
              <p:cNvSpPr>
                <a:spLocks/>
              </p:cNvSpPr>
              <p:nvPr/>
            </p:nvSpPr>
            <p:spPr bwMode="auto">
              <a:xfrm>
                <a:off x="3614" y="1465"/>
                <a:ext cx="19" cy="29"/>
              </a:xfrm>
              <a:custGeom>
                <a:avLst/>
                <a:gdLst>
                  <a:gd name="T0" fmla="*/ 0 w 19"/>
                  <a:gd name="T1" fmla="*/ 3 h 29"/>
                  <a:gd name="T2" fmla="*/ 0 w 19"/>
                  <a:gd name="T3" fmla="*/ 3 h 29"/>
                  <a:gd name="T4" fmla="*/ 15 w 19"/>
                  <a:gd name="T5" fmla="*/ 29 h 29"/>
                  <a:gd name="T6" fmla="*/ 19 w 19"/>
                  <a:gd name="T7" fmla="*/ 26 h 29"/>
                  <a:gd name="T8" fmla="*/ 19 w 19"/>
                  <a:gd name="T9" fmla="*/ 26 h 29"/>
                  <a:gd name="T10" fmla="*/ 5 w 19"/>
                  <a:gd name="T11" fmla="*/ 0 h 29"/>
                  <a:gd name="T12" fmla="*/ 0 w 19"/>
                  <a:gd name="T13" fmla="*/ 3 h 29"/>
                </a:gdLst>
                <a:ahLst/>
                <a:cxnLst>
                  <a:cxn ang="0">
                    <a:pos x="T0" y="T1"/>
                  </a:cxn>
                  <a:cxn ang="0">
                    <a:pos x="T2" y="T3"/>
                  </a:cxn>
                  <a:cxn ang="0">
                    <a:pos x="T4" y="T5"/>
                  </a:cxn>
                  <a:cxn ang="0">
                    <a:pos x="T6" y="T7"/>
                  </a:cxn>
                  <a:cxn ang="0">
                    <a:pos x="T8" y="T9"/>
                  </a:cxn>
                  <a:cxn ang="0">
                    <a:pos x="T10" y="T11"/>
                  </a:cxn>
                  <a:cxn ang="0">
                    <a:pos x="T12" y="T13"/>
                  </a:cxn>
                </a:cxnLst>
                <a:rect l="0" t="0" r="r" b="b"/>
                <a:pathLst>
                  <a:path w="19" h="29">
                    <a:moveTo>
                      <a:pt x="0" y="3"/>
                    </a:moveTo>
                    <a:lnTo>
                      <a:pt x="0" y="3"/>
                    </a:lnTo>
                    <a:lnTo>
                      <a:pt x="15" y="29"/>
                    </a:lnTo>
                    <a:lnTo>
                      <a:pt x="19" y="26"/>
                    </a:lnTo>
                    <a:lnTo>
                      <a:pt x="19" y="26"/>
                    </a:lnTo>
                    <a:lnTo>
                      <a:pt x="5"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8"/>
              <p:cNvSpPr>
                <a:spLocks/>
              </p:cNvSpPr>
              <p:nvPr/>
            </p:nvSpPr>
            <p:spPr bwMode="auto">
              <a:xfrm>
                <a:off x="3584" y="1418"/>
                <a:ext cx="20" cy="25"/>
              </a:xfrm>
              <a:custGeom>
                <a:avLst/>
                <a:gdLst>
                  <a:gd name="T0" fmla="*/ 0 w 20"/>
                  <a:gd name="T1" fmla="*/ 2 h 25"/>
                  <a:gd name="T2" fmla="*/ 0 w 20"/>
                  <a:gd name="T3" fmla="*/ 2 h 25"/>
                  <a:gd name="T4" fmla="*/ 16 w 20"/>
                  <a:gd name="T5" fmla="*/ 25 h 25"/>
                  <a:gd name="T6" fmla="*/ 20 w 20"/>
                  <a:gd name="T7" fmla="*/ 23 h 25"/>
                  <a:gd name="T8" fmla="*/ 20 w 20"/>
                  <a:gd name="T9" fmla="*/ 23 h 25"/>
                  <a:gd name="T10" fmla="*/ 4 w 20"/>
                  <a:gd name="T11" fmla="*/ 0 h 25"/>
                  <a:gd name="T12" fmla="*/ 0 w 20"/>
                  <a:gd name="T13" fmla="*/ 2 h 25"/>
                  <a:gd name="T14" fmla="*/ 0 w 20"/>
                  <a:gd name="T15" fmla="*/ 2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25">
                    <a:moveTo>
                      <a:pt x="0" y="2"/>
                    </a:moveTo>
                    <a:lnTo>
                      <a:pt x="0" y="2"/>
                    </a:lnTo>
                    <a:lnTo>
                      <a:pt x="16" y="25"/>
                    </a:lnTo>
                    <a:lnTo>
                      <a:pt x="20" y="23"/>
                    </a:lnTo>
                    <a:lnTo>
                      <a:pt x="20" y="23"/>
                    </a:lnTo>
                    <a:lnTo>
                      <a:pt x="4" y="0"/>
                    </a:lnTo>
                    <a:lnTo>
                      <a:pt x="0" y="2"/>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19"/>
              <p:cNvSpPr>
                <a:spLocks/>
              </p:cNvSpPr>
              <p:nvPr/>
            </p:nvSpPr>
            <p:spPr bwMode="auto">
              <a:xfrm>
                <a:off x="3550" y="1370"/>
                <a:ext cx="21" cy="28"/>
              </a:xfrm>
              <a:custGeom>
                <a:avLst/>
                <a:gdLst>
                  <a:gd name="T0" fmla="*/ 0 w 21"/>
                  <a:gd name="T1" fmla="*/ 5 h 28"/>
                  <a:gd name="T2" fmla="*/ 0 w 21"/>
                  <a:gd name="T3" fmla="*/ 5 h 28"/>
                  <a:gd name="T4" fmla="*/ 17 w 21"/>
                  <a:gd name="T5" fmla="*/ 28 h 28"/>
                  <a:gd name="T6" fmla="*/ 21 w 21"/>
                  <a:gd name="T7" fmla="*/ 23 h 28"/>
                  <a:gd name="T8" fmla="*/ 21 w 21"/>
                  <a:gd name="T9" fmla="*/ 23 h 28"/>
                  <a:gd name="T10" fmla="*/ 4 w 21"/>
                  <a:gd name="T11" fmla="*/ 0 h 28"/>
                  <a:gd name="T12" fmla="*/ 0 w 21"/>
                  <a:gd name="T13" fmla="*/ 5 h 28"/>
                </a:gdLst>
                <a:ahLst/>
                <a:cxnLst>
                  <a:cxn ang="0">
                    <a:pos x="T0" y="T1"/>
                  </a:cxn>
                  <a:cxn ang="0">
                    <a:pos x="T2" y="T3"/>
                  </a:cxn>
                  <a:cxn ang="0">
                    <a:pos x="T4" y="T5"/>
                  </a:cxn>
                  <a:cxn ang="0">
                    <a:pos x="T6" y="T7"/>
                  </a:cxn>
                  <a:cxn ang="0">
                    <a:pos x="T8" y="T9"/>
                  </a:cxn>
                  <a:cxn ang="0">
                    <a:pos x="T10" y="T11"/>
                  </a:cxn>
                  <a:cxn ang="0">
                    <a:pos x="T12" y="T13"/>
                  </a:cxn>
                </a:cxnLst>
                <a:rect l="0" t="0" r="r" b="b"/>
                <a:pathLst>
                  <a:path w="21" h="28">
                    <a:moveTo>
                      <a:pt x="0" y="5"/>
                    </a:moveTo>
                    <a:lnTo>
                      <a:pt x="0" y="5"/>
                    </a:lnTo>
                    <a:lnTo>
                      <a:pt x="17" y="28"/>
                    </a:lnTo>
                    <a:lnTo>
                      <a:pt x="21" y="23"/>
                    </a:lnTo>
                    <a:lnTo>
                      <a:pt x="21" y="23"/>
                    </a:lnTo>
                    <a:lnTo>
                      <a:pt x="4" y="0"/>
                    </a:lnTo>
                    <a:lnTo>
                      <a:pt x="0"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24" name="Freeform 20"/>
              <p:cNvSpPr>
                <a:spLocks/>
              </p:cNvSpPr>
              <p:nvPr/>
            </p:nvSpPr>
            <p:spPr bwMode="auto">
              <a:xfrm>
                <a:off x="3512" y="1327"/>
                <a:ext cx="23" cy="26"/>
              </a:xfrm>
              <a:custGeom>
                <a:avLst/>
                <a:gdLst>
                  <a:gd name="T0" fmla="*/ 0 w 23"/>
                  <a:gd name="T1" fmla="*/ 5 h 26"/>
                  <a:gd name="T2" fmla="*/ 0 w 23"/>
                  <a:gd name="T3" fmla="*/ 5 h 26"/>
                  <a:gd name="T4" fmla="*/ 19 w 23"/>
                  <a:gd name="T5" fmla="*/ 26 h 26"/>
                  <a:gd name="T6" fmla="*/ 23 w 23"/>
                  <a:gd name="T7" fmla="*/ 22 h 26"/>
                  <a:gd name="T8" fmla="*/ 23 w 23"/>
                  <a:gd name="T9" fmla="*/ 22 h 26"/>
                  <a:gd name="T10" fmla="*/ 5 w 23"/>
                  <a:gd name="T11" fmla="*/ 0 h 26"/>
                  <a:gd name="T12" fmla="*/ 0 w 23"/>
                  <a:gd name="T13" fmla="*/ 5 h 26"/>
                </a:gdLst>
                <a:ahLst/>
                <a:cxnLst>
                  <a:cxn ang="0">
                    <a:pos x="T0" y="T1"/>
                  </a:cxn>
                  <a:cxn ang="0">
                    <a:pos x="T2" y="T3"/>
                  </a:cxn>
                  <a:cxn ang="0">
                    <a:pos x="T4" y="T5"/>
                  </a:cxn>
                  <a:cxn ang="0">
                    <a:pos x="T6" y="T7"/>
                  </a:cxn>
                  <a:cxn ang="0">
                    <a:pos x="T8" y="T9"/>
                  </a:cxn>
                  <a:cxn ang="0">
                    <a:pos x="T10" y="T11"/>
                  </a:cxn>
                  <a:cxn ang="0">
                    <a:pos x="T12" y="T13"/>
                  </a:cxn>
                </a:cxnLst>
                <a:rect l="0" t="0" r="r" b="b"/>
                <a:pathLst>
                  <a:path w="23" h="26">
                    <a:moveTo>
                      <a:pt x="0" y="5"/>
                    </a:moveTo>
                    <a:lnTo>
                      <a:pt x="0" y="5"/>
                    </a:lnTo>
                    <a:lnTo>
                      <a:pt x="19" y="26"/>
                    </a:lnTo>
                    <a:lnTo>
                      <a:pt x="23" y="22"/>
                    </a:lnTo>
                    <a:lnTo>
                      <a:pt x="23" y="22"/>
                    </a:lnTo>
                    <a:lnTo>
                      <a:pt x="5" y="0"/>
                    </a:lnTo>
                    <a:lnTo>
                      <a:pt x="0"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25" name="Freeform 21"/>
              <p:cNvSpPr>
                <a:spLocks/>
              </p:cNvSpPr>
              <p:nvPr/>
            </p:nvSpPr>
            <p:spPr bwMode="auto">
              <a:xfrm>
                <a:off x="3472" y="1287"/>
                <a:ext cx="25" cy="24"/>
              </a:xfrm>
              <a:custGeom>
                <a:avLst/>
                <a:gdLst>
                  <a:gd name="T0" fmla="*/ 0 w 25"/>
                  <a:gd name="T1" fmla="*/ 4 h 24"/>
                  <a:gd name="T2" fmla="*/ 0 w 25"/>
                  <a:gd name="T3" fmla="*/ 4 h 24"/>
                  <a:gd name="T4" fmla="*/ 20 w 25"/>
                  <a:gd name="T5" fmla="*/ 24 h 24"/>
                  <a:gd name="T6" fmla="*/ 25 w 25"/>
                  <a:gd name="T7" fmla="*/ 20 h 24"/>
                  <a:gd name="T8" fmla="*/ 25 w 25"/>
                  <a:gd name="T9" fmla="*/ 20 h 24"/>
                  <a:gd name="T10" fmla="*/ 4 w 25"/>
                  <a:gd name="T11" fmla="*/ 0 h 24"/>
                  <a:gd name="T12" fmla="*/ 0 w 25"/>
                  <a:gd name="T13" fmla="*/ 4 h 24"/>
                </a:gdLst>
                <a:ahLst/>
                <a:cxnLst>
                  <a:cxn ang="0">
                    <a:pos x="T0" y="T1"/>
                  </a:cxn>
                  <a:cxn ang="0">
                    <a:pos x="T2" y="T3"/>
                  </a:cxn>
                  <a:cxn ang="0">
                    <a:pos x="T4" y="T5"/>
                  </a:cxn>
                  <a:cxn ang="0">
                    <a:pos x="T6" y="T7"/>
                  </a:cxn>
                  <a:cxn ang="0">
                    <a:pos x="T8" y="T9"/>
                  </a:cxn>
                  <a:cxn ang="0">
                    <a:pos x="T10" y="T11"/>
                  </a:cxn>
                  <a:cxn ang="0">
                    <a:pos x="T12" y="T13"/>
                  </a:cxn>
                </a:cxnLst>
                <a:rect l="0" t="0" r="r" b="b"/>
                <a:pathLst>
                  <a:path w="25" h="24">
                    <a:moveTo>
                      <a:pt x="0" y="4"/>
                    </a:moveTo>
                    <a:lnTo>
                      <a:pt x="0" y="4"/>
                    </a:lnTo>
                    <a:lnTo>
                      <a:pt x="20" y="24"/>
                    </a:lnTo>
                    <a:lnTo>
                      <a:pt x="25" y="20"/>
                    </a:lnTo>
                    <a:lnTo>
                      <a:pt x="25" y="20"/>
                    </a:lnTo>
                    <a:lnTo>
                      <a:pt x="4" y="0"/>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28" name="Freeform 22"/>
              <p:cNvSpPr>
                <a:spLocks/>
              </p:cNvSpPr>
              <p:nvPr/>
            </p:nvSpPr>
            <p:spPr bwMode="auto">
              <a:xfrm>
                <a:off x="3429" y="1250"/>
                <a:ext cx="26" cy="23"/>
              </a:xfrm>
              <a:custGeom>
                <a:avLst/>
                <a:gdLst>
                  <a:gd name="T0" fmla="*/ 0 w 26"/>
                  <a:gd name="T1" fmla="*/ 4 h 23"/>
                  <a:gd name="T2" fmla="*/ 0 w 26"/>
                  <a:gd name="T3" fmla="*/ 4 h 23"/>
                  <a:gd name="T4" fmla="*/ 22 w 26"/>
                  <a:gd name="T5" fmla="*/ 23 h 23"/>
                  <a:gd name="T6" fmla="*/ 26 w 26"/>
                  <a:gd name="T7" fmla="*/ 18 h 23"/>
                  <a:gd name="T8" fmla="*/ 26 w 26"/>
                  <a:gd name="T9" fmla="*/ 18 h 23"/>
                  <a:gd name="T10" fmla="*/ 3 w 26"/>
                  <a:gd name="T11" fmla="*/ 0 h 23"/>
                  <a:gd name="T12" fmla="*/ 0 w 26"/>
                  <a:gd name="T13" fmla="*/ 4 h 23"/>
                </a:gdLst>
                <a:ahLst/>
                <a:cxnLst>
                  <a:cxn ang="0">
                    <a:pos x="T0" y="T1"/>
                  </a:cxn>
                  <a:cxn ang="0">
                    <a:pos x="T2" y="T3"/>
                  </a:cxn>
                  <a:cxn ang="0">
                    <a:pos x="T4" y="T5"/>
                  </a:cxn>
                  <a:cxn ang="0">
                    <a:pos x="T6" y="T7"/>
                  </a:cxn>
                  <a:cxn ang="0">
                    <a:pos x="T8" y="T9"/>
                  </a:cxn>
                  <a:cxn ang="0">
                    <a:pos x="T10" y="T11"/>
                  </a:cxn>
                  <a:cxn ang="0">
                    <a:pos x="T12" y="T13"/>
                  </a:cxn>
                </a:cxnLst>
                <a:rect l="0" t="0" r="r" b="b"/>
                <a:pathLst>
                  <a:path w="26" h="23">
                    <a:moveTo>
                      <a:pt x="0" y="4"/>
                    </a:moveTo>
                    <a:lnTo>
                      <a:pt x="0" y="4"/>
                    </a:lnTo>
                    <a:lnTo>
                      <a:pt x="22" y="23"/>
                    </a:lnTo>
                    <a:lnTo>
                      <a:pt x="26" y="18"/>
                    </a:lnTo>
                    <a:lnTo>
                      <a:pt x="26" y="18"/>
                    </a:lnTo>
                    <a:lnTo>
                      <a:pt x="3" y="0"/>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29" name="Freeform 23"/>
              <p:cNvSpPr>
                <a:spLocks/>
              </p:cNvSpPr>
              <p:nvPr/>
            </p:nvSpPr>
            <p:spPr bwMode="auto">
              <a:xfrm>
                <a:off x="3383" y="1215"/>
                <a:ext cx="27" cy="22"/>
              </a:xfrm>
              <a:custGeom>
                <a:avLst/>
                <a:gdLst>
                  <a:gd name="T0" fmla="*/ 0 w 27"/>
                  <a:gd name="T1" fmla="*/ 5 h 22"/>
                  <a:gd name="T2" fmla="*/ 0 w 27"/>
                  <a:gd name="T3" fmla="*/ 5 h 22"/>
                  <a:gd name="T4" fmla="*/ 23 w 27"/>
                  <a:gd name="T5" fmla="*/ 22 h 22"/>
                  <a:gd name="T6" fmla="*/ 27 w 27"/>
                  <a:gd name="T7" fmla="*/ 18 h 22"/>
                  <a:gd name="T8" fmla="*/ 27 w 27"/>
                  <a:gd name="T9" fmla="*/ 18 h 22"/>
                  <a:gd name="T10" fmla="*/ 3 w 27"/>
                  <a:gd name="T11" fmla="*/ 0 h 22"/>
                  <a:gd name="T12" fmla="*/ 0 w 27"/>
                  <a:gd name="T13" fmla="*/ 5 h 22"/>
                </a:gdLst>
                <a:ahLst/>
                <a:cxnLst>
                  <a:cxn ang="0">
                    <a:pos x="T0" y="T1"/>
                  </a:cxn>
                  <a:cxn ang="0">
                    <a:pos x="T2" y="T3"/>
                  </a:cxn>
                  <a:cxn ang="0">
                    <a:pos x="T4" y="T5"/>
                  </a:cxn>
                  <a:cxn ang="0">
                    <a:pos x="T6" y="T7"/>
                  </a:cxn>
                  <a:cxn ang="0">
                    <a:pos x="T8" y="T9"/>
                  </a:cxn>
                  <a:cxn ang="0">
                    <a:pos x="T10" y="T11"/>
                  </a:cxn>
                  <a:cxn ang="0">
                    <a:pos x="T12" y="T13"/>
                  </a:cxn>
                </a:cxnLst>
                <a:rect l="0" t="0" r="r" b="b"/>
                <a:pathLst>
                  <a:path w="27" h="22">
                    <a:moveTo>
                      <a:pt x="0" y="5"/>
                    </a:moveTo>
                    <a:lnTo>
                      <a:pt x="0" y="5"/>
                    </a:lnTo>
                    <a:lnTo>
                      <a:pt x="23" y="22"/>
                    </a:lnTo>
                    <a:lnTo>
                      <a:pt x="27" y="18"/>
                    </a:lnTo>
                    <a:lnTo>
                      <a:pt x="27" y="18"/>
                    </a:lnTo>
                    <a:lnTo>
                      <a:pt x="3" y="0"/>
                    </a:lnTo>
                    <a:lnTo>
                      <a:pt x="0"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30" name="Freeform 24"/>
              <p:cNvSpPr>
                <a:spLocks/>
              </p:cNvSpPr>
              <p:nvPr/>
            </p:nvSpPr>
            <p:spPr bwMode="auto">
              <a:xfrm>
                <a:off x="3334" y="1185"/>
                <a:ext cx="28" cy="19"/>
              </a:xfrm>
              <a:custGeom>
                <a:avLst/>
                <a:gdLst>
                  <a:gd name="T0" fmla="*/ 0 w 28"/>
                  <a:gd name="T1" fmla="*/ 5 h 19"/>
                  <a:gd name="T2" fmla="*/ 0 w 28"/>
                  <a:gd name="T3" fmla="*/ 5 h 19"/>
                  <a:gd name="T4" fmla="*/ 25 w 28"/>
                  <a:gd name="T5" fmla="*/ 19 h 19"/>
                  <a:gd name="T6" fmla="*/ 28 w 28"/>
                  <a:gd name="T7" fmla="*/ 15 h 19"/>
                  <a:gd name="T8" fmla="*/ 28 w 28"/>
                  <a:gd name="T9" fmla="*/ 15 h 19"/>
                  <a:gd name="T10" fmla="*/ 3 w 28"/>
                  <a:gd name="T11" fmla="*/ 0 h 19"/>
                  <a:gd name="T12" fmla="*/ 0 w 28"/>
                  <a:gd name="T13" fmla="*/ 5 h 19"/>
                </a:gdLst>
                <a:ahLst/>
                <a:cxnLst>
                  <a:cxn ang="0">
                    <a:pos x="T0" y="T1"/>
                  </a:cxn>
                  <a:cxn ang="0">
                    <a:pos x="T2" y="T3"/>
                  </a:cxn>
                  <a:cxn ang="0">
                    <a:pos x="T4" y="T5"/>
                  </a:cxn>
                  <a:cxn ang="0">
                    <a:pos x="T6" y="T7"/>
                  </a:cxn>
                  <a:cxn ang="0">
                    <a:pos x="T8" y="T9"/>
                  </a:cxn>
                  <a:cxn ang="0">
                    <a:pos x="T10" y="T11"/>
                  </a:cxn>
                  <a:cxn ang="0">
                    <a:pos x="T12" y="T13"/>
                  </a:cxn>
                </a:cxnLst>
                <a:rect l="0" t="0" r="r" b="b"/>
                <a:pathLst>
                  <a:path w="28" h="19">
                    <a:moveTo>
                      <a:pt x="0" y="5"/>
                    </a:moveTo>
                    <a:lnTo>
                      <a:pt x="0" y="5"/>
                    </a:lnTo>
                    <a:lnTo>
                      <a:pt x="25" y="19"/>
                    </a:lnTo>
                    <a:lnTo>
                      <a:pt x="28" y="15"/>
                    </a:lnTo>
                    <a:lnTo>
                      <a:pt x="28" y="15"/>
                    </a:lnTo>
                    <a:lnTo>
                      <a:pt x="3" y="0"/>
                    </a:lnTo>
                    <a:lnTo>
                      <a:pt x="0"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31" name="Freeform 25"/>
              <p:cNvSpPr>
                <a:spLocks/>
              </p:cNvSpPr>
              <p:nvPr/>
            </p:nvSpPr>
            <p:spPr bwMode="auto">
              <a:xfrm>
                <a:off x="3284" y="1158"/>
                <a:ext cx="29" cy="19"/>
              </a:xfrm>
              <a:custGeom>
                <a:avLst/>
                <a:gdLst>
                  <a:gd name="T0" fmla="*/ 0 w 29"/>
                  <a:gd name="T1" fmla="*/ 6 h 19"/>
                  <a:gd name="T2" fmla="*/ 0 w 29"/>
                  <a:gd name="T3" fmla="*/ 6 h 19"/>
                  <a:gd name="T4" fmla="*/ 26 w 29"/>
                  <a:gd name="T5" fmla="*/ 19 h 19"/>
                  <a:gd name="T6" fmla="*/ 29 w 29"/>
                  <a:gd name="T7" fmla="*/ 13 h 19"/>
                  <a:gd name="T8" fmla="*/ 29 w 29"/>
                  <a:gd name="T9" fmla="*/ 13 h 19"/>
                  <a:gd name="T10" fmla="*/ 3 w 29"/>
                  <a:gd name="T11" fmla="*/ 0 h 19"/>
                  <a:gd name="T12" fmla="*/ 0 w 29"/>
                  <a:gd name="T13" fmla="*/ 6 h 19"/>
                  <a:gd name="T14" fmla="*/ 0 w 29"/>
                  <a:gd name="T15" fmla="*/ 6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19">
                    <a:moveTo>
                      <a:pt x="0" y="6"/>
                    </a:moveTo>
                    <a:lnTo>
                      <a:pt x="0" y="6"/>
                    </a:lnTo>
                    <a:lnTo>
                      <a:pt x="26" y="19"/>
                    </a:lnTo>
                    <a:lnTo>
                      <a:pt x="29" y="13"/>
                    </a:lnTo>
                    <a:lnTo>
                      <a:pt x="29" y="13"/>
                    </a:lnTo>
                    <a:lnTo>
                      <a:pt x="3" y="0"/>
                    </a:lnTo>
                    <a:lnTo>
                      <a:pt x="0" y="6"/>
                    </a:lnTo>
                    <a:lnTo>
                      <a:pt x="0"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32" name="Freeform 26"/>
              <p:cNvSpPr>
                <a:spLocks/>
              </p:cNvSpPr>
              <p:nvPr/>
            </p:nvSpPr>
            <p:spPr bwMode="auto">
              <a:xfrm>
                <a:off x="3233" y="1135"/>
                <a:ext cx="28" cy="16"/>
              </a:xfrm>
              <a:custGeom>
                <a:avLst/>
                <a:gdLst>
                  <a:gd name="T0" fmla="*/ 0 w 28"/>
                  <a:gd name="T1" fmla="*/ 6 h 16"/>
                  <a:gd name="T2" fmla="*/ 0 w 28"/>
                  <a:gd name="T3" fmla="*/ 6 h 16"/>
                  <a:gd name="T4" fmla="*/ 25 w 28"/>
                  <a:gd name="T5" fmla="*/ 16 h 16"/>
                  <a:gd name="T6" fmla="*/ 28 w 28"/>
                  <a:gd name="T7" fmla="*/ 12 h 16"/>
                  <a:gd name="T8" fmla="*/ 28 w 28"/>
                  <a:gd name="T9" fmla="*/ 12 h 16"/>
                  <a:gd name="T10" fmla="*/ 1 w 28"/>
                  <a:gd name="T11" fmla="*/ 0 h 16"/>
                  <a:gd name="T12" fmla="*/ 0 w 28"/>
                  <a:gd name="T13" fmla="*/ 6 h 16"/>
                  <a:gd name="T14" fmla="*/ 0 w 28"/>
                  <a:gd name="T15" fmla="*/ 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6">
                    <a:moveTo>
                      <a:pt x="0" y="6"/>
                    </a:moveTo>
                    <a:lnTo>
                      <a:pt x="0" y="6"/>
                    </a:lnTo>
                    <a:lnTo>
                      <a:pt x="25" y="16"/>
                    </a:lnTo>
                    <a:lnTo>
                      <a:pt x="28" y="12"/>
                    </a:lnTo>
                    <a:lnTo>
                      <a:pt x="28" y="12"/>
                    </a:lnTo>
                    <a:lnTo>
                      <a:pt x="1" y="0"/>
                    </a:lnTo>
                    <a:lnTo>
                      <a:pt x="0" y="6"/>
                    </a:lnTo>
                    <a:lnTo>
                      <a:pt x="0"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33" name="Freeform 27"/>
              <p:cNvSpPr>
                <a:spLocks/>
              </p:cNvSpPr>
              <p:nvPr/>
            </p:nvSpPr>
            <p:spPr bwMode="auto">
              <a:xfrm>
                <a:off x="3178" y="1116"/>
                <a:ext cx="29" cy="15"/>
              </a:xfrm>
              <a:custGeom>
                <a:avLst/>
                <a:gdLst>
                  <a:gd name="T0" fmla="*/ 0 w 29"/>
                  <a:gd name="T1" fmla="*/ 6 h 15"/>
                  <a:gd name="T2" fmla="*/ 0 w 29"/>
                  <a:gd name="T3" fmla="*/ 6 h 15"/>
                  <a:gd name="T4" fmla="*/ 27 w 29"/>
                  <a:gd name="T5" fmla="*/ 15 h 15"/>
                  <a:gd name="T6" fmla="*/ 29 w 29"/>
                  <a:gd name="T7" fmla="*/ 9 h 15"/>
                  <a:gd name="T8" fmla="*/ 29 w 29"/>
                  <a:gd name="T9" fmla="*/ 9 h 15"/>
                  <a:gd name="T10" fmla="*/ 1 w 29"/>
                  <a:gd name="T11" fmla="*/ 0 h 15"/>
                  <a:gd name="T12" fmla="*/ 0 w 29"/>
                  <a:gd name="T13" fmla="*/ 6 h 15"/>
                  <a:gd name="T14" fmla="*/ 0 w 29"/>
                  <a:gd name="T15" fmla="*/ 6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15">
                    <a:moveTo>
                      <a:pt x="0" y="6"/>
                    </a:moveTo>
                    <a:lnTo>
                      <a:pt x="0" y="6"/>
                    </a:lnTo>
                    <a:lnTo>
                      <a:pt x="27" y="15"/>
                    </a:lnTo>
                    <a:lnTo>
                      <a:pt x="29" y="9"/>
                    </a:lnTo>
                    <a:lnTo>
                      <a:pt x="29" y="9"/>
                    </a:lnTo>
                    <a:lnTo>
                      <a:pt x="1" y="0"/>
                    </a:lnTo>
                    <a:lnTo>
                      <a:pt x="0" y="6"/>
                    </a:lnTo>
                    <a:lnTo>
                      <a:pt x="0"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34" name="Freeform 28"/>
              <p:cNvSpPr>
                <a:spLocks/>
              </p:cNvSpPr>
              <p:nvPr/>
            </p:nvSpPr>
            <p:spPr bwMode="auto">
              <a:xfrm>
                <a:off x="3123" y="1101"/>
                <a:ext cx="29" cy="13"/>
              </a:xfrm>
              <a:custGeom>
                <a:avLst/>
                <a:gdLst>
                  <a:gd name="T0" fmla="*/ 0 w 29"/>
                  <a:gd name="T1" fmla="*/ 5 h 13"/>
                  <a:gd name="T2" fmla="*/ 0 w 29"/>
                  <a:gd name="T3" fmla="*/ 5 h 13"/>
                  <a:gd name="T4" fmla="*/ 28 w 29"/>
                  <a:gd name="T5" fmla="*/ 13 h 13"/>
                  <a:gd name="T6" fmla="*/ 29 w 29"/>
                  <a:gd name="T7" fmla="*/ 7 h 13"/>
                  <a:gd name="T8" fmla="*/ 29 w 29"/>
                  <a:gd name="T9" fmla="*/ 7 h 13"/>
                  <a:gd name="T10" fmla="*/ 0 w 29"/>
                  <a:gd name="T11" fmla="*/ 0 h 13"/>
                  <a:gd name="T12" fmla="*/ 0 w 29"/>
                  <a:gd name="T13" fmla="*/ 5 h 13"/>
                </a:gdLst>
                <a:ahLst/>
                <a:cxnLst>
                  <a:cxn ang="0">
                    <a:pos x="T0" y="T1"/>
                  </a:cxn>
                  <a:cxn ang="0">
                    <a:pos x="T2" y="T3"/>
                  </a:cxn>
                  <a:cxn ang="0">
                    <a:pos x="T4" y="T5"/>
                  </a:cxn>
                  <a:cxn ang="0">
                    <a:pos x="T6" y="T7"/>
                  </a:cxn>
                  <a:cxn ang="0">
                    <a:pos x="T8" y="T9"/>
                  </a:cxn>
                  <a:cxn ang="0">
                    <a:pos x="T10" y="T11"/>
                  </a:cxn>
                  <a:cxn ang="0">
                    <a:pos x="T12" y="T13"/>
                  </a:cxn>
                </a:cxnLst>
                <a:rect l="0" t="0" r="r" b="b"/>
                <a:pathLst>
                  <a:path w="29" h="13">
                    <a:moveTo>
                      <a:pt x="0" y="5"/>
                    </a:moveTo>
                    <a:lnTo>
                      <a:pt x="0" y="5"/>
                    </a:lnTo>
                    <a:lnTo>
                      <a:pt x="28" y="13"/>
                    </a:lnTo>
                    <a:lnTo>
                      <a:pt x="29" y="7"/>
                    </a:lnTo>
                    <a:lnTo>
                      <a:pt x="29" y="7"/>
                    </a:lnTo>
                    <a:lnTo>
                      <a:pt x="0" y="0"/>
                    </a:lnTo>
                    <a:lnTo>
                      <a:pt x="0"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35" name="Freeform 29"/>
              <p:cNvSpPr>
                <a:spLocks/>
              </p:cNvSpPr>
              <p:nvPr/>
            </p:nvSpPr>
            <p:spPr bwMode="auto">
              <a:xfrm>
                <a:off x="3066" y="1091"/>
                <a:ext cx="30" cy="10"/>
              </a:xfrm>
              <a:custGeom>
                <a:avLst/>
                <a:gdLst>
                  <a:gd name="T0" fmla="*/ 0 w 30"/>
                  <a:gd name="T1" fmla="*/ 5 h 10"/>
                  <a:gd name="T2" fmla="*/ 0 w 30"/>
                  <a:gd name="T3" fmla="*/ 5 h 10"/>
                  <a:gd name="T4" fmla="*/ 29 w 30"/>
                  <a:gd name="T5" fmla="*/ 10 h 10"/>
                  <a:gd name="T6" fmla="*/ 30 w 30"/>
                  <a:gd name="T7" fmla="*/ 4 h 10"/>
                  <a:gd name="T8" fmla="*/ 30 w 30"/>
                  <a:gd name="T9" fmla="*/ 4 h 10"/>
                  <a:gd name="T10" fmla="*/ 2 w 30"/>
                  <a:gd name="T11" fmla="*/ 0 h 10"/>
                  <a:gd name="T12" fmla="*/ 0 w 30"/>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30" h="10">
                    <a:moveTo>
                      <a:pt x="0" y="5"/>
                    </a:moveTo>
                    <a:lnTo>
                      <a:pt x="0" y="5"/>
                    </a:lnTo>
                    <a:lnTo>
                      <a:pt x="29" y="10"/>
                    </a:lnTo>
                    <a:lnTo>
                      <a:pt x="30" y="4"/>
                    </a:lnTo>
                    <a:lnTo>
                      <a:pt x="30" y="4"/>
                    </a:lnTo>
                    <a:lnTo>
                      <a:pt x="2" y="0"/>
                    </a:lnTo>
                    <a:lnTo>
                      <a:pt x="0"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36" name="Freeform 30"/>
              <p:cNvSpPr>
                <a:spLocks/>
              </p:cNvSpPr>
              <p:nvPr/>
            </p:nvSpPr>
            <p:spPr bwMode="auto">
              <a:xfrm>
                <a:off x="3010" y="1085"/>
                <a:ext cx="29" cy="8"/>
              </a:xfrm>
              <a:custGeom>
                <a:avLst/>
                <a:gdLst>
                  <a:gd name="T0" fmla="*/ 0 w 29"/>
                  <a:gd name="T1" fmla="*/ 6 h 8"/>
                  <a:gd name="T2" fmla="*/ 0 w 29"/>
                  <a:gd name="T3" fmla="*/ 6 h 8"/>
                  <a:gd name="T4" fmla="*/ 29 w 29"/>
                  <a:gd name="T5" fmla="*/ 8 h 8"/>
                  <a:gd name="T6" fmla="*/ 29 w 29"/>
                  <a:gd name="T7" fmla="*/ 3 h 8"/>
                  <a:gd name="T8" fmla="*/ 29 w 29"/>
                  <a:gd name="T9" fmla="*/ 3 h 8"/>
                  <a:gd name="T10" fmla="*/ 0 w 29"/>
                  <a:gd name="T11" fmla="*/ 0 h 8"/>
                  <a:gd name="T12" fmla="*/ 0 w 29"/>
                  <a:gd name="T13" fmla="*/ 6 h 8"/>
                  <a:gd name="T14" fmla="*/ 0 w 29"/>
                  <a:gd name="T15" fmla="*/ 6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8">
                    <a:moveTo>
                      <a:pt x="0" y="6"/>
                    </a:moveTo>
                    <a:lnTo>
                      <a:pt x="0" y="6"/>
                    </a:lnTo>
                    <a:lnTo>
                      <a:pt x="29" y="8"/>
                    </a:lnTo>
                    <a:lnTo>
                      <a:pt x="29" y="3"/>
                    </a:lnTo>
                    <a:lnTo>
                      <a:pt x="29" y="3"/>
                    </a:lnTo>
                    <a:lnTo>
                      <a:pt x="0" y="0"/>
                    </a:lnTo>
                    <a:lnTo>
                      <a:pt x="0" y="6"/>
                    </a:lnTo>
                    <a:lnTo>
                      <a:pt x="0"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37" name="Freeform 31"/>
              <p:cNvSpPr>
                <a:spLocks/>
              </p:cNvSpPr>
              <p:nvPr/>
            </p:nvSpPr>
            <p:spPr bwMode="auto">
              <a:xfrm>
                <a:off x="2953" y="1082"/>
                <a:ext cx="28" cy="7"/>
              </a:xfrm>
              <a:custGeom>
                <a:avLst/>
                <a:gdLst>
                  <a:gd name="T0" fmla="*/ 0 w 28"/>
                  <a:gd name="T1" fmla="*/ 6 h 7"/>
                  <a:gd name="T2" fmla="*/ 1 w 28"/>
                  <a:gd name="T3" fmla="*/ 6 h 7"/>
                  <a:gd name="T4" fmla="*/ 1 w 28"/>
                  <a:gd name="T5" fmla="*/ 6 h 7"/>
                  <a:gd name="T6" fmla="*/ 28 w 28"/>
                  <a:gd name="T7" fmla="*/ 7 h 7"/>
                  <a:gd name="T8" fmla="*/ 28 w 28"/>
                  <a:gd name="T9" fmla="*/ 1 h 7"/>
                  <a:gd name="T10" fmla="*/ 28 w 28"/>
                  <a:gd name="T11" fmla="*/ 1 h 7"/>
                  <a:gd name="T12" fmla="*/ 1 w 28"/>
                  <a:gd name="T13" fmla="*/ 0 h 7"/>
                  <a:gd name="T14" fmla="*/ 0 w 28"/>
                  <a:gd name="T15" fmla="*/ 0 h 7"/>
                  <a:gd name="T16" fmla="*/ 0 w 28"/>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7">
                    <a:moveTo>
                      <a:pt x="0" y="6"/>
                    </a:moveTo>
                    <a:lnTo>
                      <a:pt x="1" y="6"/>
                    </a:lnTo>
                    <a:lnTo>
                      <a:pt x="1" y="6"/>
                    </a:lnTo>
                    <a:lnTo>
                      <a:pt x="28" y="7"/>
                    </a:lnTo>
                    <a:lnTo>
                      <a:pt x="28" y="1"/>
                    </a:lnTo>
                    <a:lnTo>
                      <a:pt x="28" y="1"/>
                    </a:lnTo>
                    <a:lnTo>
                      <a:pt x="1" y="0"/>
                    </a:lnTo>
                    <a:lnTo>
                      <a:pt x="0" y="0"/>
                    </a:lnTo>
                    <a:lnTo>
                      <a:pt x="0"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38" name="Freeform 32"/>
              <p:cNvSpPr>
                <a:spLocks/>
              </p:cNvSpPr>
              <p:nvPr/>
            </p:nvSpPr>
            <p:spPr bwMode="auto">
              <a:xfrm>
                <a:off x="2895" y="1083"/>
                <a:ext cx="29" cy="8"/>
              </a:xfrm>
              <a:custGeom>
                <a:avLst/>
                <a:gdLst>
                  <a:gd name="T0" fmla="*/ 2 w 29"/>
                  <a:gd name="T1" fmla="*/ 8 h 8"/>
                  <a:gd name="T2" fmla="*/ 2 w 29"/>
                  <a:gd name="T3" fmla="*/ 8 h 8"/>
                  <a:gd name="T4" fmla="*/ 29 w 29"/>
                  <a:gd name="T5" fmla="*/ 6 h 8"/>
                  <a:gd name="T6" fmla="*/ 29 w 29"/>
                  <a:gd name="T7" fmla="*/ 0 h 8"/>
                  <a:gd name="T8" fmla="*/ 29 w 29"/>
                  <a:gd name="T9" fmla="*/ 0 h 8"/>
                  <a:gd name="T10" fmla="*/ 0 w 29"/>
                  <a:gd name="T11" fmla="*/ 2 h 8"/>
                  <a:gd name="T12" fmla="*/ 2 w 29"/>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29" h="8">
                    <a:moveTo>
                      <a:pt x="2" y="8"/>
                    </a:moveTo>
                    <a:lnTo>
                      <a:pt x="2" y="8"/>
                    </a:lnTo>
                    <a:lnTo>
                      <a:pt x="29" y="6"/>
                    </a:lnTo>
                    <a:lnTo>
                      <a:pt x="29" y="0"/>
                    </a:lnTo>
                    <a:lnTo>
                      <a:pt x="29" y="0"/>
                    </a:lnTo>
                    <a:lnTo>
                      <a:pt x="0" y="2"/>
                    </a:lnTo>
                    <a:lnTo>
                      <a:pt x="2"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39" name="Freeform 33"/>
              <p:cNvSpPr>
                <a:spLocks/>
              </p:cNvSpPr>
              <p:nvPr/>
            </p:nvSpPr>
            <p:spPr bwMode="auto">
              <a:xfrm>
                <a:off x="2839" y="1088"/>
                <a:ext cx="29" cy="8"/>
              </a:xfrm>
              <a:custGeom>
                <a:avLst/>
                <a:gdLst>
                  <a:gd name="T0" fmla="*/ 0 w 29"/>
                  <a:gd name="T1" fmla="*/ 8 h 8"/>
                  <a:gd name="T2" fmla="*/ 0 w 29"/>
                  <a:gd name="T3" fmla="*/ 8 h 8"/>
                  <a:gd name="T4" fmla="*/ 29 w 29"/>
                  <a:gd name="T5" fmla="*/ 5 h 8"/>
                  <a:gd name="T6" fmla="*/ 28 w 29"/>
                  <a:gd name="T7" fmla="*/ 0 h 8"/>
                  <a:gd name="T8" fmla="*/ 28 w 29"/>
                  <a:gd name="T9" fmla="*/ 0 h 8"/>
                  <a:gd name="T10" fmla="*/ 0 w 29"/>
                  <a:gd name="T11" fmla="*/ 3 h 8"/>
                  <a:gd name="T12" fmla="*/ 0 w 29"/>
                  <a:gd name="T13" fmla="*/ 8 h 8"/>
                  <a:gd name="T14" fmla="*/ 0 w 29"/>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8">
                    <a:moveTo>
                      <a:pt x="0" y="8"/>
                    </a:moveTo>
                    <a:lnTo>
                      <a:pt x="0" y="8"/>
                    </a:lnTo>
                    <a:lnTo>
                      <a:pt x="29" y="5"/>
                    </a:lnTo>
                    <a:lnTo>
                      <a:pt x="28" y="0"/>
                    </a:lnTo>
                    <a:lnTo>
                      <a:pt x="28" y="0"/>
                    </a:lnTo>
                    <a:lnTo>
                      <a:pt x="0" y="3"/>
                    </a:lnTo>
                    <a:lnTo>
                      <a:pt x="0" y="8"/>
                    </a:lnTo>
                    <a:lnTo>
                      <a:pt x="0"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40" name="Freeform 34"/>
              <p:cNvSpPr>
                <a:spLocks/>
              </p:cNvSpPr>
              <p:nvPr/>
            </p:nvSpPr>
            <p:spPr bwMode="auto">
              <a:xfrm>
                <a:off x="2782" y="1096"/>
                <a:ext cx="30" cy="12"/>
              </a:xfrm>
              <a:custGeom>
                <a:avLst/>
                <a:gdLst>
                  <a:gd name="T0" fmla="*/ 1 w 30"/>
                  <a:gd name="T1" fmla="*/ 12 h 12"/>
                  <a:gd name="T2" fmla="*/ 1 w 30"/>
                  <a:gd name="T3" fmla="*/ 12 h 12"/>
                  <a:gd name="T4" fmla="*/ 30 w 30"/>
                  <a:gd name="T5" fmla="*/ 6 h 12"/>
                  <a:gd name="T6" fmla="*/ 29 w 30"/>
                  <a:gd name="T7" fmla="*/ 0 h 12"/>
                  <a:gd name="T8" fmla="*/ 29 w 30"/>
                  <a:gd name="T9" fmla="*/ 0 h 12"/>
                  <a:gd name="T10" fmla="*/ 0 w 30"/>
                  <a:gd name="T11" fmla="*/ 6 h 12"/>
                  <a:gd name="T12" fmla="*/ 1 w 30"/>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30" h="12">
                    <a:moveTo>
                      <a:pt x="1" y="12"/>
                    </a:moveTo>
                    <a:lnTo>
                      <a:pt x="1" y="12"/>
                    </a:lnTo>
                    <a:lnTo>
                      <a:pt x="30" y="6"/>
                    </a:lnTo>
                    <a:lnTo>
                      <a:pt x="29" y="0"/>
                    </a:lnTo>
                    <a:lnTo>
                      <a:pt x="29" y="0"/>
                    </a:lnTo>
                    <a:lnTo>
                      <a:pt x="0" y="6"/>
                    </a:lnTo>
                    <a:lnTo>
                      <a:pt x="1" y="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41" name="Freeform 35"/>
              <p:cNvSpPr>
                <a:spLocks/>
              </p:cNvSpPr>
              <p:nvPr/>
            </p:nvSpPr>
            <p:spPr bwMode="auto">
              <a:xfrm>
                <a:off x="2727" y="1109"/>
                <a:ext cx="29" cy="13"/>
              </a:xfrm>
              <a:custGeom>
                <a:avLst/>
                <a:gdLst>
                  <a:gd name="T0" fmla="*/ 2 w 29"/>
                  <a:gd name="T1" fmla="*/ 13 h 13"/>
                  <a:gd name="T2" fmla="*/ 2 w 29"/>
                  <a:gd name="T3" fmla="*/ 13 h 13"/>
                  <a:gd name="T4" fmla="*/ 29 w 29"/>
                  <a:gd name="T5" fmla="*/ 5 h 13"/>
                  <a:gd name="T6" fmla="*/ 28 w 29"/>
                  <a:gd name="T7" fmla="*/ 0 h 13"/>
                  <a:gd name="T8" fmla="*/ 28 w 29"/>
                  <a:gd name="T9" fmla="*/ 0 h 13"/>
                  <a:gd name="T10" fmla="*/ 0 w 29"/>
                  <a:gd name="T11" fmla="*/ 7 h 13"/>
                  <a:gd name="T12" fmla="*/ 2 w 29"/>
                  <a:gd name="T13" fmla="*/ 13 h 13"/>
                </a:gdLst>
                <a:ahLst/>
                <a:cxnLst>
                  <a:cxn ang="0">
                    <a:pos x="T0" y="T1"/>
                  </a:cxn>
                  <a:cxn ang="0">
                    <a:pos x="T2" y="T3"/>
                  </a:cxn>
                  <a:cxn ang="0">
                    <a:pos x="T4" y="T5"/>
                  </a:cxn>
                  <a:cxn ang="0">
                    <a:pos x="T6" y="T7"/>
                  </a:cxn>
                  <a:cxn ang="0">
                    <a:pos x="T8" y="T9"/>
                  </a:cxn>
                  <a:cxn ang="0">
                    <a:pos x="T10" y="T11"/>
                  </a:cxn>
                  <a:cxn ang="0">
                    <a:pos x="T12" y="T13"/>
                  </a:cxn>
                </a:cxnLst>
                <a:rect l="0" t="0" r="r" b="b"/>
                <a:pathLst>
                  <a:path w="29" h="13">
                    <a:moveTo>
                      <a:pt x="2" y="13"/>
                    </a:moveTo>
                    <a:lnTo>
                      <a:pt x="2" y="13"/>
                    </a:lnTo>
                    <a:lnTo>
                      <a:pt x="29" y="5"/>
                    </a:lnTo>
                    <a:lnTo>
                      <a:pt x="28" y="0"/>
                    </a:lnTo>
                    <a:lnTo>
                      <a:pt x="28" y="0"/>
                    </a:lnTo>
                    <a:lnTo>
                      <a:pt x="0" y="7"/>
                    </a:lnTo>
                    <a:lnTo>
                      <a:pt x="2" y="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42" name="Freeform 36"/>
              <p:cNvSpPr>
                <a:spLocks/>
              </p:cNvSpPr>
              <p:nvPr/>
            </p:nvSpPr>
            <p:spPr bwMode="auto">
              <a:xfrm>
                <a:off x="2673" y="1125"/>
                <a:ext cx="29" cy="16"/>
              </a:xfrm>
              <a:custGeom>
                <a:avLst/>
                <a:gdLst>
                  <a:gd name="T0" fmla="*/ 1 w 29"/>
                  <a:gd name="T1" fmla="*/ 16 h 16"/>
                  <a:gd name="T2" fmla="*/ 1 w 29"/>
                  <a:gd name="T3" fmla="*/ 16 h 16"/>
                  <a:gd name="T4" fmla="*/ 29 w 29"/>
                  <a:gd name="T5" fmla="*/ 6 h 16"/>
                  <a:gd name="T6" fmla="*/ 27 w 29"/>
                  <a:gd name="T7" fmla="*/ 0 h 16"/>
                  <a:gd name="T8" fmla="*/ 27 w 29"/>
                  <a:gd name="T9" fmla="*/ 0 h 16"/>
                  <a:gd name="T10" fmla="*/ 0 w 29"/>
                  <a:gd name="T11" fmla="*/ 10 h 16"/>
                  <a:gd name="T12" fmla="*/ 1 w 29"/>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29" h="16">
                    <a:moveTo>
                      <a:pt x="1" y="16"/>
                    </a:moveTo>
                    <a:lnTo>
                      <a:pt x="1" y="16"/>
                    </a:lnTo>
                    <a:lnTo>
                      <a:pt x="29" y="6"/>
                    </a:lnTo>
                    <a:lnTo>
                      <a:pt x="27" y="0"/>
                    </a:lnTo>
                    <a:lnTo>
                      <a:pt x="27" y="0"/>
                    </a:lnTo>
                    <a:lnTo>
                      <a:pt x="0" y="10"/>
                    </a:lnTo>
                    <a:lnTo>
                      <a:pt x="1" y="1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43" name="Freeform 37"/>
              <p:cNvSpPr>
                <a:spLocks/>
              </p:cNvSpPr>
              <p:nvPr/>
            </p:nvSpPr>
            <p:spPr bwMode="auto">
              <a:xfrm>
                <a:off x="2620" y="1147"/>
                <a:ext cx="29" cy="17"/>
              </a:xfrm>
              <a:custGeom>
                <a:avLst/>
                <a:gdLst>
                  <a:gd name="T0" fmla="*/ 3 w 29"/>
                  <a:gd name="T1" fmla="*/ 17 h 17"/>
                  <a:gd name="T2" fmla="*/ 3 w 29"/>
                  <a:gd name="T3" fmla="*/ 17 h 17"/>
                  <a:gd name="T4" fmla="*/ 29 w 29"/>
                  <a:gd name="T5" fmla="*/ 5 h 17"/>
                  <a:gd name="T6" fmla="*/ 26 w 29"/>
                  <a:gd name="T7" fmla="*/ 0 h 17"/>
                  <a:gd name="T8" fmla="*/ 26 w 29"/>
                  <a:gd name="T9" fmla="*/ 0 h 17"/>
                  <a:gd name="T10" fmla="*/ 0 w 29"/>
                  <a:gd name="T11" fmla="*/ 11 h 17"/>
                  <a:gd name="T12" fmla="*/ 3 w 29"/>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29" h="17">
                    <a:moveTo>
                      <a:pt x="3" y="17"/>
                    </a:moveTo>
                    <a:lnTo>
                      <a:pt x="3" y="17"/>
                    </a:lnTo>
                    <a:lnTo>
                      <a:pt x="29" y="5"/>
                    </a:lnTo>
                    <a:lnTo>
                      <a:pt x="26" y="0"/>
                    </a:lnTo>
                    <a:lnTo>
                      <a:pt x="26" y="0"/>
                    </a:lnTo>
                    <a:lnTo>
                      <a:pt x="0" y="11"/>
                    </a:lnTo>
                    <a:lnTo>
                      <a:pt x="3" y="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44" name="Freeform 38"/>
              <p:cNvSpPr>
                <a:spLocks/>
              </p:cNvSpPr>
              <p:nvPr/>
            </p:nvSpPr>
            <p:spPr bwMode="auto">
              <a:xfrm>
                <a:off x="2570" y="1171"/>
                <a:ext cx="27" cy="20"/>
              </a:xfrm>
              <a:custGeom>
                <a:avLst/>
                <a:gdLst>
                  <a:gd name="T0" fmla="*/ 3 w 27"/>
                  <a:gd name="T1" fmla="*/ 20 h 20"/>
                  <a:gd name="T2" fmla="*/ 3 w 27"/>
                  <a:gd name="T3" fmla="*/ 20 h 20"/>
                  <a:gd name="T4" fmla="*/ 27 w 27"/>
                  <a:gd name="T5" fmla="*/ 6 h 20"/>
                  <a:gd name="T6" fmla="*/ 24 w 27"/>
                  <a:gd name="T7" fmla="*/ 0 h 20"/>
                  <a:gd name="T8" fmla="*/ 24 w 27"/>
                  <a:gd name="T9" fmla="*/ 0 h 20"/>
                  <a:gd name="T10" fmla="*/ 0 w 27"/>
                  <a:gd name="T11" fmla="*/ 14 h 20"/>
                  <a:gd name="T12" fmla="*/ 3 w 27"/>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27" h="20">
                    <a:moveTo>
                      <a:pt x="3" y="20"/>
                    </a:moveTo>
                    <a:lnTo>
                      <a:pt x="3" y="20"/>
                    </a:lnTo>
                    <a:lnTo>
                      <a:pt x="27" y="6"/>
                    </a:lnTo>
                    <a:lnTo>
                      <a:pt x="24" y="0"/>
                    </a:lnTo>
                    <a:lnTo>
                      <a:pt x="24" y="0"/>
                    </a:lnTo>
                    <a:lnTo>
                      <a:pt x="0" y="14"/>
                    </a:lnTo>
                    <a:lnTo>
                      <a:pt x="3" y="2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45" name="Freeform 39"/>
              <p:cNvSpPr>
                <a:spLocks/>
              </p:cNvSpPr>
              <p:nvPr/>
            </p:nvSpPr>
            <p:spPr bwMode="auto">
              <a:xfrm>
                <a:off x="2521" y="1201"/>
                <a:ext cx="27" cy="20"/>
              </a:xfrm>
              <a:custGeom>
                <a:avLst/>
                <a:gdLst>
                  <a:gd name="T0" fmla="*/ 3 w 27"/>
                  <a:gd name="T1" fmla="*/ 20 h 20"/>
                  <a:gd name="T2" fmla="*/ 3 w 27"/>
                  <a:gd name="T3" fmla="*/ 20 h 20"/>
                  <a:gd name="T4" fmla="*/ 27 w 27"/>
                  <a:gd name="T5" fmla="*/ 4 h 20"/>
                  <a:gd name="T6" fmla="*/ 24 w 27"/>
                  <a:gd name="T7" fmla="*/ 0 h 20"/>
                  <a:gd name="T8" fmla="*/ 24 w 27"/>
                  <a:gd name="T9" fmla="*/ 0 h 20"/>
                  <a:gd name="T10" fmla="*/ 0 w 27"/>
                  <a:gd name="T11" fmla="*/ 16 h 20"/>
                  <a:gd name="T12" fmla="*/ 3 w 27"/>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27" h="20">
                    <a:moveTo>
                      <a:pt x="3" y="20"/>
                    </a:moveTo>
                    <a:lnTo>
                      <a:pt x="3" y="20"/>
                    </a:lnTo>
                    <a:lnTo>
                      <a:pt x="27" y="4"/>
                    </a:lnTo>
                    <a:lnTo>
                      <a:pt x="24" y="0"/>
                    </a:lnTo>
                    <a:lnTo>
                      <a:pt x="24" y="0"/>
                    </a:lnTo>
                    <a:lnTo>
                      <a:pt x="0" y="16"/>
                    </a:lnTo>
                    <a:lnTo>
                      <a:pt x="3" y="2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46" name="Freeform 40"/>
              <p:cNvSpPr>
                <a:spLocks/>
              </p:cNvSpPr>
              <p:nvPr/>
            </p:nvSpPr>
            <p:spPr bwMode="auto">
              <a:xfrm>
                <a:off x="2475" y="1233"/>
                <a:ext cx="26" cy="21"/>
              </a:xfrm>
              <a:custGeom>
                <a:avLst/>
                <a:gdLst>
                  <a:gd name="T0" fmla="*/ 3 w 26"/>
                  <a:gd name="T1" fmla="*/ 21 h 21"/>
                  <a:gd name="T2" fmla="*/ 3 w 26"/>
                  <a:gd name="T3" fmla="*/ 21 h 21"/>
                  <a:gd name="T4" fmla="*/ 26 w 26"/>
                  <a:gd name="T5" fmla="*/ 4 h 21"/>
                  <a:gd name="T6" fmla="*/ 23 w 26"/>
                  <a:gd name="T7" fmla="*/ 0 h 21"/>
                  <a:gd name="T8" fmla="*/ 23 w 26"/>
                  <a:gd name="T9" fmla="*/ 0 h 21"/>
                  <a:gd name="T10" fmla="*/ 0 w 26"/>
                  <a:gd name="T11" fmla="*/ 17 h 21"/>
                  <a:gd name="T12" fmla="*/ 3 w 26"/>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26" h="21">
                    <a:moveTo>
                      <a:pt x="3" y="21"/>
                    </a:moveTo>
                    <a:lnTo>
                      <a:pt x="3" y="21"/>
                    </a:lnTo>
                    <a:lnTo>
                      <a:pt x="26" y="4"/>
                    </a:lnTo>
                    <a:lnTo>
                      <a:pt x="23" y="0"/>
                    </a:lnTo>
                    <a:lnTo>
                      <a:pt x="23" y="0"/>
                    </a:lnTo>
                    <a:lnTo>
                      <a:pt x="0" y="17"/>
                    </a:lnTo>
                    <a:lnTo>
                      <a:pt x="3" y="2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47" name="Freeform 41"/>
              <p:cNvSpPr>
                <a:spLocks/>
              </p:cNvSpPr>
              <p:nvPr/>
            </p:nvSpPr>
            <p:spPr bwMode="auto">
              <a:xfrm>
                <a:off x="2432" y="1268"/>
                <a:ext cx="24" cy="23"/>
              </a:xfrm>
              <a:custGeom>
                <a:avLst/>
                <a:gdLst>
                  <a:gd name="T0" fmla="*/ 3 w 24"/>
                  <a:gd name="T1" fmla="*/ 23 h 23"/>
                  <a:gd name="T2" fmla="*/ 3 w 24"/>
                  <a:gd name="T3" fmla="*/ 23 h 23"/>
                  <a:gd name="T4" fmla="*/ 24 w 24"/>
                  <a:gd name="T5" fmla="*/ 5 h 23"/>
                  <a:gd name="T6" fmla="*/ 21 w 24"/>
                  <a:gd name="T7" fmla="*/ 0 h 23"/>
                  <a:gd name="T8" fmla="*/ 21 w 24"/>
                  <a:gd name="T9" fmla="*/ 0 h 23"/>
                  <a:gd name="T10" fmla="*/ 0 w 24"/>
                  <a:gd name="T11" fmla="*/ 19 h 23"/>
                  <a:gd name="T12" fmla="*/ 3 w 24"/>
                  <a:gd name="T13" fmla="*/ 23 h 23"/>
                </a:gdLst>
                <a:ahLst/>
                <a:cxnLst>
                  <a:cxn ang="0">
                    <a:pos x="T0" y="T1"/>
                  </a:cxn>
                  <a:cxn ang="0">
                    <a:pos x="T2" y="T3"/>
                  </a:cxn>
                  <a:cxn ang="0">
                    <a:pos x="T4" y="T5"/>
                  </a:cxn>
                  <a:cxn ang="0">
                    <a:pos x="T6" y="T7"/>
                  </a:cxn>
                  <a:cxn ang="0">
                    <a:pos x="T8" y="T9"/>
                  </a:cxn>
                  <a:cxn ang="0">
                    <a:pos x="T10" y="T11"/>
                  </a:cxn>
                  <a:cxn ang="0">
                    <a:pos x="T12" y="T13"/>
                  </a:cxn>
                </a:cxnLst>
                <a:rect l="0" t="0" r="r" b="b"/>
                <a:pathLst>
                  <a:path w="24" h="23">
                    <a:moveTo>
                      <a:pt x="3" y="23"/>
                    </a:moveTo>
                    <a:lnTo>
                      <a:pt x="3" y="23"/>
                    </a:lnTo>
                    <a:lnTo>
                      <a:pt x="24" y="5"/>
                    </a:lnTo>
                    <a:lnTo>
                      <a:pt x="21" y="0"/>
                    </a:lnTo>
                    <a:lnTo>
                      <a:pt x="21" y="0"/>
                    </a:lnTo>
                    <a:lnTo>
                      <a:pt x="0" y="19"/>
                    </a:lnTo>
                    <a:lnTo>
                      <a:pt x="3" y="2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48" name="Freeform 42"/>
              <p:cNvSpPr>
                <a:spLocks/>
              </p:cNvSpPr>
              <p:nvPr/>
            </p:nvSpPr>
            <p:spPr bwMode="auto">
              <a:xfrm>
                <a:off x="2390" y="1307"/>
                <a:ext cx="25" cy="25"/>
              </a:xfrm>
              <a:custGeom>
                <a:avLst/>
                <a:gdLst>
                  <a:gd name="T0" fmla="*/ 5 w 25"/>
                  <a:gd name="T1" fmla="*/ 25 h 25"/>
                  <a:gd name="T2" fmla="*/ 5 w 25"/>
                  <a:gd name="T3" fmla="*/ 25 h 25"/>
                  <a:gd name="T4" fmla="*/ 25 w 25"/>
                  <a:gd name="T5" fmla="*/ 4 h 25"/>
                  <a:gd name="T6" fmla="*/ 20 w 25"/>
                  <a:gd name="T7" fmla="*/ 0 h 25"/>
                  <a:gd name="T8" fmla="*/ 20 w 25"/>
                  <a:gd name="T9" fmla="*/ 0 h 25"/>
                  <a:gd name="T10" fmla="*/ 0 w 25"/>
                  <a:gd name="T11" fmla="*/ 22 h 25"/>
                  <a:gd name="T12" fmla="*/ 5 w 25"/>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25" h="25">
                    <a:moveTo>
                      <a:pt x="5" y="25"/>
                    </a:moveTo>
                    <a:lnTo>
                      <a:pt x="5" y="25"/>
                    </a:lnTo>
                    <a:lnTo>
                      <a:pt x="25" y="4"/>
                    </a:lnTo>
                    <a:lnTo>
                      <a:pt x="20" y="0"/>
                    </a:lnTo>
                    <a:lnTo>
                      <a:pt x="20" y="0"/>
                    </a:lnTo>
                    <a:lnTo>
                      <a:pt x="0" y="22"/>
                    </a:lnTo>
                    <a:lnTo>
                      <a:pt x="5" y="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49" name="Freeform 43"/>
              <p:cNvSpPr>
                <a:spLocks/>
              </p:cNvSpPr>
              <p:nvPr/>
            </p:nvSpPr>
            <p:spPr bwMode="auto">
              <a:xfrm>
                <a:off x="2353" y="1350"/>
                <a:ext cx="23" cy="26"/>
              </a:xfrm>
              <a:custGeom>
                <a:avLst/>
                <a:gdLst>
                  <a:gd name="T0" fmla="*/ 4 w 23"/>
                  <a:gd name="T1" fmla="*/ 26 h 26"/>
                  <a:gd name="T2" fmla="*/ 4 w 23"/>
                  <a:gd name="T3" fmla="*/ 26 h 26"/>
                  <a:gd name="T4" fmla="*/ 23 w 23"/>
                  <a:gd name="T5" fmla="*/ 3 h 26"/>
                  <a:gd name="T6" fmla="*/ 19 w 23"/>
                  <a:gd name="T7" fmla="*/ 0 h 26"/>
                  <a:gd name="T8" fmla="*/ 19 w 23"/>
                  <a:gd name="T9" fmla="*/ 0 h 26"/>
                  <a:gd name="T10" fmla="*/ 0 w 23"/>
                  <a:gd name="T11" fmla="*/ 22 h 26"/>
                  <a:gd name="T12" fmla="*/ 4 w 23"/>
                  <a:gd name="T13" fmla="*/ 26 h 26"/>
                </a:gdLst>
                <a:ahLst/>
                <a:cxnLst>
                  <a:cxn ang="0">
                    <a:pos x="T0" y="T1"/>
                  </a:cxn>
                  <a:cxn ang="0">
                    <a:pos x="T2" y="T3"/>
                  </a:cxn>
                  <a:cxn ang="0">
                    <a:pos x="T4" y="T5"/>
                  </a:cxn>
                  <a:cxn ang="0">
                    <a:pos x="T6" y="T7"/>
                  </a:cxn>
                  <a:cxn ang="0">
                    <a:pos x="T8" y="T9"/>
                  </a:cxn>
                  <a:cxn ang="0">
                    <a:pos x="T10" y="T11"/>
                  </a:cxn>
                  <a:cxn ang="0">
                    <a:pos x="T12" y="T13"/>
                  </a:cxn>
                </a:cxnLst>
                <a:rect l="0" t="0" r="r" b="b"/>
                <a:pathLst>
                  <a:path w="23" h="26">
                    <a:moveTo>
                      <a:pt x="4" y="26"/>
                    </a:moveTo>
                    <a:lnTo>
                      <a:pt x="4" y="26"/>
                    </a:lnTo>
                    <a:lnTo>
                      <a:pt x="23" y="3"/>
                    </a:lnTo>
                    <a:lnTo>
                      <a:pt x="19" y="0"/>
                    </a:lnTo>
                    <a:lnTo>
                      <a:pt x="19" y="0"/>
                    </a:lnTo>
                    <a:lnTo>
                      <a:pt x="0" y="22"/>
                    </a:lnTo>
                    <a:lnTo>
                      <a:pt x="4"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50" name="Freeform 44"/>
              <p:cNvSpPr>
                <a:spLocks/>
              </p:cNvSpPr>
              <p:nvPr/>
            </p:nvSpPr>
            <p:spPr bwMode="auto">
              <a:xfrm>
                <a:off x="2319" y="1395"/>
                <a:ext cx="21" cy="27"/>
              </a:xfrm>
              <a:custGeom>
                <a:avLst/>
                <a:gdLst>
                  <a:gd name="T0" fmla="*/ 5 w 21"/>
                  <a:gd name="T1" fmla="*/ 27 h 27"/>
                  <a:gd name="T2" fmla="*/ 5 w 21"/>
                  <a:gd name="T3" fmla="*/ 27 h 27"/>
                  <a:gd name="T4" fmla="*/ 21 w 21"/>
                  <a:gd name="T5" fmla="*/ 3 h 27"/>
                  <a:gd name="T6" fmla="*/ 17 w 21"/>
                  <a:gd name="T7" fmla="*/ 0 h 27"/>
                  <a:gd name="T8" fmla="*/ 17 w 21"/>
                  <a:gd name="T9" fmla="*/ 0 h 27"/>
                  <a:gd name="T10" fmla="*/ 0 w 21"/>
                  <a:gd name="T11" fmla="*/ 23 h 27"/>
                  <a:gd name="T12" fmla="*/ 5 w 21"/>
                  <a:gd name="T13" fmla="*/ 27 h 27"/>
                </a:gdLst>
                <a:ahLst/>
                <a:cxnLst>
                  <a:cxn ang="0">
                    <a:pos x="T0" y="T1"/>
                  </a:cxn>
                  <a:cxn ang="0">
                    <a:pos x="T2" y="T3"/>
                  </a:cxn>
                  <a:cxn ang="0">
                    <a:pos x="T4" y="T5"/>
                  </a:cxn>
                  <a:cxn ang="0">
                    <a:pos x="T6" y="T7"/>
                  </a:cxn>
                  <a:cxn ang="0">
                    <a:pos x="T8" y="T9"/>
                  </a:cxn>
                  <a:cxn ang="0">
                    <a:pos x="T10" y="T11"/>
                  </a:cxn>
                  <a:cxn ang="0">
                    <a:pos x="T12" y="T13"/>
                  </a:cxn>
                </a:cxnLst>
                <a:rect l="0" t="0" r="r" b="b"/>
                <a:pathLst>
                  <a:path w="21" h="27">
                    <a:moveTo>
                      <a:pt x="5" y="27"/>
                    </a:moveTo>
                    <a:lnTo>
                      <a:pt x="5" y="27"/>
                    </a:lnTo>
                    <a:lnTo>
                      <a:pt x="21" y="3"/>
                    </a:lnTo>
                    <a:lnTo>
                      <a:pt x="17" y="0"/>
                    </a:lnTo>
                    <a:lnTo>
                      <a:pt x="17" y="0"/>
                    </a:lnTo>
                    <a:lnTo>
                      <a:pt x="0" y="23"/>
                    </a:lnTo>
                    <a:lnTo>
                      <a:pt x="5" y="2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51" name="Freeform 45"/>
              <p:cNvSpPr>
                <a:spLocks/>
              </p:cNvSpPr>
              <p:nvPr/>
            </p:nvSpPr>
            <p:spPr bwMode="auto">
              <a:xfrm>
                <a:off x="2288" y="1442"/>
                <a:ext cx="21" cy="27"/>
              </a:xfrm>
              <a:custGeom>
                <a:avLst/>
                <a:gdLst>
                  <a:gd name="T0" fmla="*/ 6 w 21"/>
                  <a:gd name="T1" fmla="*/ 27 h 27"/>
                  <a:gd name="T2" fmla="*/ 6 w 21"/>
                  <a:gd name="T3" fmla="*/ 27 h 27"/>
                  <a:gd name="T4" fmla="*/ 21 w 21"/>
                  <a:gd name="T5" fmla="*/ 3 h 27"/>
                  <a:gd name="T6" fmla="*/ 16 w 21"/>
                  <a:gd name="T7" fmla="*/ 0 h 27"/>
                  <a:gd name="T8" fmla="*/ 16 w 21"/>
                  <a:gd name="T9" fmla="*/ 0 h 27"/>
                  <a:gd name="T10" fmla="*/ 0 w 21"/>
                  <a:gd name="T11" fmla="*/ 24 h 27"/>
                  <a:gd name="T12" fmla="*/ 6 w 21"/>
                  <a:gd name="T13" fmla="*/ 27 h 27"/>
                </a:gdLst>
                <a:ahLst/>
                <a:cxnLst>
                  <a:cxn ang="0">
                    <a:pos x="T0" y="T1"/>
                  </a:cxn>
                  <a:cxn ang="0">
                    <a:pos x="T2" y="T3"/>
                  </a:cxn>
                  <a:cxn ang="0">
                    <a:pos x="T4" y="T5"/>
                  </a:cxn>
                  <a:cxn ang="0">
                    <a:pos x="T6" y="T7"/>
                  </a:cxn>
                  <a:cxn ang="0">
                    <a:pos x="T8" y="T9"/>
                  </a:cxn>
                  <a:cxn ang="0">
                    <a:pos x="T10" y="T11"/>
                  </a:cxn>
                  <a:cxn ang="0">
                    <a:pos x="T12" y="T13"/>
                  </a:cxn>
                </a:cxnLst>
                <a:rect l="0" t="0" r="r" b="b"/>
                <a:pathLst>
                  <a:path w="21" h="27">
                    <a:moveTo>
                      <a:pt x="6" y="27"/>
                    </a:moveTo>
                    <a:lnTo>
                      <a:pt x="6" y="27"/>
                    </a:lnTo>
                    <a:lnTo>
                      <a:pt x="21" y="3"/>
                    </a:lnTo>
                    <a:lnTo>
                      <a:pt x="16" y="0"/>
                    </a:lnTo>
                    <a:lnTo>
                      <a:pt x="16" y="0"/>
                    </a:lnTo>
                    <a:lnTo>
                      <a:pt x="0" y="24"/>
                    </a:lnTo>
                    <a:lnTo>
                      <a:pt x="6" y="2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52" name="Freeform 46"/>
              <p:cNvSpPr>
                <a:spLocks/>
              </p:cNvSpPr>
              <p:nvPr/>
            </p:nvSpPr>
            <p:spPr bwMode="auto">
              <a:xfrm>
                <a:off x="2261" y="1492"/>
                <a:ext cx="19" cy="27"/>
              </a:xfrm>
              <a:custGeom>
                <a:avLst/>
                <a:gdLst>
                  <a:gd name="T0" fmla="*/ 6 w 19"/>
                  <a:gd name="T1" fmla="*/ 27 h 27"/>
                  <a:gd name="T2" fmla="*/ 6 w 19"/>
                  <a:gd name="T3" fmla="*/ 27 h 27"/>
                  <a:gd name="T4" fmla="*/ 19 w 19"/>
                  <a:gd name="T5" fmla="*/ 3 h 27"/>
                  <a:gd name="T6" fmla="*/ 13 w 19"/>
                  <a:gd name="T7" fmla="*/ 0 h 27"/>
                  <a:gd name="T8" fmla="*/ 13 w 19"/>
                  <a:gd name="T9" fmla="*/ 0 h 27"/>
                  <a:gd name="T10" fmla="*/ 0 w 19"/>
                  <a:gd name="T11" fmla="*/ 26 h 27"/>
                  <a:gd name="T12" fmla="*/ 6 w 19"/>
                  <a:gd name="T13" fmla="*/ 27 h 27"/>
                  <a:gd name="T14" fmla="*/ 6 w 19"/>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27">
                    <a:moveTo>
                      <a:pt x="6" y="27"/>
                    </a:moveTo>
                    <a:lnTo>
                      <a:pt x="6" y="27"/>
                    </a:lnTo>
                    <a:lnTo>
                      <a:pt x="19" y="3"/>
                    </a:lnTo>
                    <a:lnTo>
                      <a:pt x="13" y="0"/>
                    </a:lnTo>
                    <a:lnTo>
                      <a:pt x="13" y="0"/>
                    </a:lnTo>
                    <a:lnTo>
                      <a:pt x="0" y="26"/>
                    </a:lnTo>
                    <a:lnTo>
                      <a:pt x="6" y="27"/>
                    </a:lnTo>
                    <a:lnTo>
                      <a:pt x="6" y="2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53" name="Freeform 47"/>
              <p:cNvSpPr>
                <a:spLocks/>
              </p:cNvSpPr>
              <p:nvPr/>
            </p:nvSpPr>
            <p:spPr bwMode="auto">
              <a:xfrm>
                <a:off x="2238" y="1544"/>
                <a:ext cx="17" cy="28"/>
              </a:xfrm>
              <a:custGeom>
                <a:avLst/>
                <a:gdLst>
                  <a:gd name="T0" fmla="*/ 6 w 17"/>
                  <a:gd name="T1" fmla="*/ 28 h 28"/>
                  <a:gd name="T2" fmla="*/ 6 w 17"/>
                  <a:gd name="T3" fmla="*/ 28 h 28"/>
                  <a:gd name="T4" fmla="*/ 17 w 17"/>
                  <a:gd name="T5" fmla="*/ 3 h 28"/>
                  <a:gd name="T6" fmla="*/ 12 w 17"/>
                  <a:gd name="T7" fmla="*/ 0 h 28"/>
                  <a:gd name="T8" fmla="*/ 12 w 17"/>
                  <a:gd name="T9" fmla="*/ 0 h 28"/>
                  <a:gd name="T10" fmla="*/ 0 w 17"/>
                  <a:gd name="T11" fmla="*/ 26 h 28"/>
                  <a:gd name="T12" fmla="*/ 6 w 17"/>
                  <a:gd name="T13" fmla="*/ 28 h 28"/>
                  <a:gd name="T14" fmla="*/ 6 w 17"/>
                  <a:gd name="T15" fmla="*/ 2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8">
                    <a:moveTo>
                      <a:pt x="6" y="28"/>
                    </a:moveTo>
                    <a:lnTo>
                      <a:pt x="6" y="28"/>
                    </a:lnTo>
                    <a:lnTo>
                      <a:pt x="17" y="3"/>
                    </a:lnTo>
                    <a:lnTo>
                      <a:pt x="12" y="0"/>
                    </a:lnTo>
                    <a:lnTo>
                      <a:pt x="12" y="0"/>
                    </a:lnTo>
                    <a:lnTo>
                      <a:pt x="0" y="26"/>
                    </a:lnTo>
                    <a:lnTo>
                      <a:pt x="6" y="28"/>
                    </a:lnTo>
                    <a:lnTo>
                      <a:pt x="6"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54" name="Freeform 48"/>
              <p:cNvSpPr>
                <a:spLocks/>
              </p:cNvSpPr>
              <p:nvPr/>
            </p:nvSpPr>
            <p:spPr bwMode="auto">
              <a:xfrm>
                <a:off x="2220" y="1597"/>
                <a:ext cx="14" cy="30"/>
              </a:xfrm>
              <a:custGeom>
                <a:avLst/>
                <a:gdLst>
                  <a:gd name="T0" fmla="*/ 5 w 14"/>
                  <a:gd name="T1" fmla="*/ 30 h 30"/>
                  <a:gd name="T2" fmla="*/ 5 w 14"/>
                  <a:gd name="T3" fmla="*/ 30 h 30"/>
                  <a:gd name="T4" fmla="*/ 14 w 14"/>
                  <a:gd name="T5" fmla="*/ 3 h 30"/>
                  <a:gd name="T6" fmla="*/ 8 w 14"/>
                  <a:gd name="T7" fmla="*/ 0 h 30"/>
                  <a:gd name="T8" fmla="*/ 8 w 14"/>
                  <a:gd name="T9" fmla="*/ 0 h 30"/>
                  <a:gd name="T10" fmla="*/ 0 w 14"/>
                  <a:gd name="T11" fmla="*/ 27 h 30"/>
                  <a:gd name="T12" fmla="*/ 5 w 14"/>
                  <a:gd name="T13" fmla="*/ 30 h 30"/>
                  <a:gd name="T14" fmla="*/ 5 w 14"/>
                  <a:gd name="T15" fmla="*/ 3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30">
                    <a:moveTo>
                      <a:pt x="5" y="30"/>
                    </a:moveTo>
                    <a:lnTo>
                      <a:pt x="5" y="30"/>
                    </a:lnTo>
                    <a:lnTo>
                      <a:pt x="14" y="3"/>
                    </a:lnTo>
                    <a:lnTo>
                      <a:pt x="8" y="0"/>
                    </a:lnTo>
                    <a:lnTo>
                      <a:pt x="8" y="0"/>
                    </a:lnTo>
                    <a:lnTo>
                      <a:pt x="0" y="27"/>
                    </a:lnTo>
                    <a:lnTo>
                      <a:pt x="5" y="30"/>
                    </a:lnTo>
                    <a:lnTo>
                      <a:pt x="5"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55" name="Freeform 49"/>
              <p:cNvSpPr>
                <a:spLocks/>
              </p:cNvSpPr>
              <p:nvPr/>
            </p:nvSpPr>
            <p:spPr bwMode="auto">
              <a:xfrm>
                <a:off x="2205" y="1653"/>
                <a:ext cx="13" cy="28"/>
              </a:xfrm>
              <a:custGeom>
                <a:avLst/>
                <a:gdLst>
                  <a:gd name="T0" fmla="*/ 6 w 13"/>
                  <a:gd name="T1" fmla="*/ 28 h 28"/>
                  <a:gd name="T2" fmla="*/ 6 w 13"/>
                  <a:gd name="T3" fmla="*/ 28 h 28"/>
                  <a:gd name="T4" fmla="*/ 13 w 13"/>
                  <a:gd name="T5" fmla="*/ 1 h 28"/>
                  <a:gd name="T6" fmla="*/ 7 w 13"/>
                  <a:gd name="T7" fmla="*/ 0 h 28"/>
                  <a:gd name="T8" fmla="*/ 7 w 13"/>
                  <a:gd name="T9" fmla="*/ 0 h 28"/>
                  <a:gd name="T10" fmla="*/ 0 w 13"/>
                  <a:gd name="T11" fmla="*/ 27 h 28"/>
                  <a:gd name="T12" fmla="*/ 6 w 13"/>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13" h="28">
                    <a:moveTo>
                      <a:pt x="6" y="28"/>
                    </a:moveTo>
                    <a:lnTo>
                      <a:pt x="6" y="28"/>
                    </a:lnTo>
                    <a:lnTo>
                      <a:pt x="13" y="1"/>
                    </a:lnTo>
                    <a:lnTo>
                      <a:pt x="7" y="0"/>
                    </a:lnTo>
                    <a:lnTo>
                      <a:pt x="7" y="0"/>
                    </a:lnTo>
                    <a:lnTo>
                      <a:pt x="0" y="27"/>
                    </a:lnTo>
                    <a:lnTo>
                      <a:pt x="6"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56" name="Freeform 50"/>
              <p:cNvSpPr>
                <a:spLocks/>
              </p:cNvSpPr>
              <p:nvPr/>
            </p:nvSpPr>
            <p:spPr bwMode="auto">
              <a:xfrm>
                <a:off x="2195" y="1709"/>
                <a:ext cx="10" cy="28"/>
              </a:xfrm>
              <a:custGeom>
                <a:avLst/>
                <a:gdLst>
                  <a:gd name="T0" fmla="*/ 4 w 10"/>
                  <a:gd name="T1" fmla="*/ 28 h 28"/>
                  <a:gd name="T2" fmla="*/ 4 w 10"/>
                  <a:gd name="T3" fmla="*/ 28 h 28"/>
                  <a:gd name="T4" fmla="*/ 10 w 10"/>
                  <a:gd name="T5" fmla="*/ 0 h 28"/>
                  <a:gd name="T6" fmla="*/ 4 w 10"/>
                  <a:gd name="T7" fmla="*/ 0 h 28"/>
                  <a:gd name="T8" fmla="*/ 4 w 10"/>
                  <a:gd name="T9" fmla="*/ 0 h 28"/>
                  <a:gd name="T10" fmla="*/ 0 w 10"/>
                  <a:gd name="T11" fmla="*/ 27 h 28"/>
                  <a:gd name="T12" fmla="*/ 4 w 10"/>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10" h="28">
                    <a:moveTo>
                      <a:pt x="4" y="28"/>
                    </a:moveTo>
                    <a:lnTo>
                      <a:pt x="4" y="28"/>
                    </a:lnTo>
                    <a:lnTo>
                      <a:pt x="10" y="0"/>
                    </a:lnTo>
                    <a:lnTo>
                      <a:pt x="4" y="0"/>
                    </a:lnTo>
                    <a:lnTo>
                      <a:pt x="4" y="0"/>
                    </a:lnTo>
                    <a:lnTo>
                      <a:pt x="0" y="27"/>
                    </a:lnTo>
                    <a:lnTo>
                      <a:pt x="4"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57" name="Freeform 51"/>
              <p:cNvSpPr>
                <a:spLocks/>
              </p:cNvSpPr>
              <p:nvPr/>
            </p:nvSpPr>
            <p:spPr bwMode="auto">
              <a:xfrm>
                <a:off x="2188" y="1765"/>
                <a:ext cx="9" cy="28"/>
              </a:xfrm>
              <a:custGeom>
                <a:avLst/>
                <a:gdLst>
                  <a:gd name="T0" fmla="*/ 6 w 9"/>
                  <a:gd name="T1" fmla="*/ 28 h 28"/>
                  <a:gd name="T2" fmla="*/ 6 w 9"/>
                  <a:gd name="T3" fmla="*/ 28 h 28"/>
                  <a:gd name="T4" fmla="*/ 9 w 9"/>
                  <a:gd name="T5" fmla="*/ 1 h 28"/>
                  <a:gd name="T6" fmla="*/ 3 w 9"/>
                  <a:gd name="T7" fmla="*/ 0 h 28"/>
                  <a:gd name="T8" fmla="*/ 3 w 9"/>
                  <a:gd name="T9" fmla="*/ 0 h 28"/>
                  <a:gd name="T10" fmla="*/ 0 w 9"/>
                  <a:gd name="T11" fmla="*/ 28 h 28"/>
                  <a:gd name="T12" fmla="*/ 6 w 9"/>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9" h="28">
                    <a:moveTo>
                      <a:pt x="6" y="28"/>
                    </a:moveTo>
                    <a:lnTo>
                      <a:pt x="6" y="28"/>
                    </a:lnTo>
                    <a:lnTo>
                      <a:pt x="9" y="1"/>
                    </a:lnTo>
                    <a:lnTo>
                      <a:pt x="3" y="0"/>
                    </a:lnTo>
                    <a:lnTo>
                      <a:pt x="3" y="0"/>
                    </a:lnTo>
                    <a:lnTo>
                      <a:pt x="0" y="28"/>
                    </a:lnTo>
                    <a:lnTo>
                      <a:pt x="6"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58" name="Freeform 52"/>
              <p:cNvSpPr>
                <a:spLocks/>
              </p:cNvSpPr>
              <p:nvPr/>
            </p:nvSpPr>
            <p:spPr bwMode="auto">
              <a:xfrm>
                <a:off x="2187" y="1822"/>
                <a:ext cx="5" cy="29"/>
              </a:xfrm>
              <a:custGeom>
                <a:avLst/>
                <a:gdLst>
                  <a:gd name="T0" fmla="*/ 5 w 5"/>
                  <a:gd name="T1" fmla="*/ 29 h 29"/>
                  <a:gd name="T2" fmla="*/ 5 w 5"/>
                  <a:gd name="T3" fmla="*/ 29 h 29"/>
                  <a:gd name="T4" fmla="*/ 5 w 5"/>
                  <a:gd name="T5" fmla="*/ 29 h 29"/>
                  <a:gd name="T6" fmla="*/ 5 w 5"/>
                  <a:gd name="T7" fmla="*/ 0 h 29"/>
                  <a:gd name="T8" fmla="*/ 0 w 5"/>
                  <a:gd name="T9" fmla="*/ 0 h 29"/>
                  <a:gd name="T10" fmla="*/ 0 w 5"/>
                  <a:gd name="T11" fmla="*/ 0 h 29"/>
                  <a:gd name="T12" fmla="*/ 0 w 5"/>
                  <a:gd name="T13" fmla="*/ 29 h 29"/>
                  <a:gd name="T14" fmla="*/ 0 w 5"/>
                  <a:gd name="T15" fmla="*/ 29 h 29"/>
                  <a:gd name="T16" fmla="*/ 5 w 5"/>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29">
                    <a:moveTo>
                      <a:pt x="5" y="29"/>
                    </a:moveTo>
                    <a:lnTo>
                      <a:pt x="5" y="29"/>
                    </a:lnTo>
                    <a:lnTo>
                      <a:pt x="5" y="29"/>
                    </a:lnTo>
                    <a:lnTo>
                      <a:pt x="5" y="0"/>
                    </a:lnTo>
                    <a:lnTo>
                      <a:pt x="0" y="0"/>
                    </a:lnTo>
                    <a:lnTo>
                      <a:pt x="0" y="0"/>
                    </a:lnTo>
                    <a:lnTo>
                      <a:pt x="0" y="29"/>
                    </a:lnTo>
                    <a:lnTo>
                      <a:pt x="0" y="29"/>
                    </a:lnTo>
                    <a:lnTo>
                      <a:pt x="5" y="2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59" name="Freeform 53"/>
              <p:cNvSpPr>
                <a:spLocks/>
              </p:cNvSpPr>
              <p:nvPr/>
            </p:nvSpPr>
            <p:spPr bwMode="auto">
              <a:xfrm>
                <a:off x="2187" y="1879"/>
                <a:ext cx="7" cy="29"/>
              </a:xfrm>
              <a:custGeom>
                <a:avLst/>
                <a:gdLst>
                  <a:gd name="T0" fmla="*/ 7 w 7"/>
                  <a:gd name="T1" fmla="*/ 29 h 29"/>
                  <a:gd name="T2" fmla="*/ 7 w 7"/>
                  <a:gd name="T3" fmla="*/ 29 h 29"/>
                  <a:gd name="T4" fmla="*/ 5 w 7"/>
                  <a:gd name="T5" fmla="*/ 0 h 29"/>
                  <a:gd name="T6" fmla="*/ 0 w 7"/>
                  <a:gd name="T7" fmla="*/ 0 h 29"/>
                  <a:gd name="T8" fmla="*/ 0 w 7"/>
                  <a:gd name="T9" fmla="*/ 0 h 29"/>
                  <a:gd name="T10" fmla="*/ 1 w 7"/>
                  <a:gd name="T11" fmla="*/ 29 h 29"/>
                  <a:gd name="T12" fmla="*/ 7 w 7"/>
                  <a:gd name="T13" fmla="*/ 29 h 29"/>
                </a:gdLst>
                <a:ahLst/>
                <a:cxnLst>
                  <a:cxn ang="0">
                    <a:pos x="T0" y="T1"/>
                  </a:cxn>
                  <a:cxn ang="0">
                    <a:pos x="T2" y="T3"/>
                  </a:cxn>
                  <a:cxn ang="0">
                    <a:pos x="T4" y="T5"/>
                  </a:cxn>
                  <a:cxn ang="0">
                    <a:pos x="T6" y="T7"/>
                  </a:cxn>
                  <a:cxn ang="0">
                    <a:pos x="T8" y="T9"/>
                  </a:cxn>
                  <a:cxn ang="0">
                    <a:pos x="T10" y="T11"/>
                  </a:cxn>
                  <a:cxn ang="0">
                    <a:pos x="T12" y="T13"/>
                  </a:cxn>
                </a:cxnLst>
                <a:rect l="0" t="0" r="r" b="b"/>
                <a:pathLst>
                  <a:path w="7" h="29">
                    <a:moveTo>
                      <a:pt x="7" y="29"/>
                    </a:moveTo>
                    <a:lnTo>
                      <a:pt x="7" y="29"/>
                    </a:lnTo>
                    <a:lnTo>
                      <a:pt x="5" y="0"/>
                    </a:lnTo>
                    <a:lnTo>
                      <a:pt x="0" y="0"/>
                    </a:lnTo>
                    <a:lnTo>
                      <a:pt x="0" y="0"/>
                    </a:lnTo>
                    <a:lnTo>
                      <a:pt x="1" y="29"/>
                    </a:lnTo>
                    <a:lnTo>
                      <a:pt x="7" y="2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60" name="Freeform 54"/>
              <p:cNvSpPr>
                <a:spLocks/>
              </p:cNvSpPr>
              <p:nvPr/>
            </p:nvSpPr>
            <p:spPr bwMode="auto">
              <a:xfrm>
                <a:off x="2191" y="1937"/>
                <a:ext cx="10" cy="28"/>
              </a:xfrm>
              <a:custGeom>
                <a:avLst/>
                <a:gdLst>
                  <a:gd name="T0" fmla="*/ 10 w 10"/>
                  <a:gd name="T1" fmla="*/ 27 h 28"/>
                  <a:gd name="T2" fmla="*/ 10 w 10"/>
                  <a:gd name="T3" fmla="*/ 27 h 28"/>
                  <a:gd name="T4" fmla="*/ 6 w 10"/>
                  <a:gd name="T5" fmla="*/ 0 h 28"/>
                  <a:gd name="T6" fmla="*/ 0 w 10"/>
                  <a:gd name="T7" fmla="*/ 0 h 28"/>
                  <a:gd name="T8" fmla="*/ 0 w 10"/>
                  <a:gd name="T9" fmla="*/ 0 h 28"/>
                  <a:gd name="T10" fmla="*/ 4 w 10"/>
                  <a:gd name="T11" fmla="*/ 28 h 28"/>
                  <a:gd name="T12" fmla="*/ 10 w 10"/>
                  <a:gd name="T13" fmla="*/ 27 h 28"/>
                </a:gdLst>
                <a:ahLst/>
                <a:cxnLst>
                  <a:cxn ang="0">
                    <a:pos x="T0" y="T1"/>
                  </a:cxn>
                  <a:cxn ang="0">
                    <a:pos x="T2" y="T3"/>
                  </a:cxn>
                  <a:cxn ang="0">
                    <a:pos x="T4" y="T5"/>
                  </a:cxn>
                  <a:cxn ang="0">
                    <a:pos x="T6" y="T7"/>
                  </a:cxn>
                  <a:cxn ang="0">
                    <a:pos x="T8" y="T9"/>
                  </a:cxn>
                  <a:cxn ang="0">
                    <a:pos x="T10" y="T11"/>
                  </a:cxn>
                  <a:cxn ang="0">
                    <a:pos x="T12" y="T13"/>
                  </a:cxn>
                </a:cxnLst>
                <a:rect l="0" t="0" r="r" b="b"/>
                <a:pathLst>
                  <a:path w="10" h="28">
                    <a:moveTo>
                      <a:pt x="10" y="27"/>
                    </a:moveTo>
                    <a:lnTo>
                      <a:pt x="10" y="27"/>
                    </a:lnTo>
                    <a:lnTo>
                      <a:pt x="6" y="0"/>
                    </a:lnTo>
                    <a:lnTo>
                      <a:pt x="0" y="0"/>
                    </a:lnTo>
                    <a:lnTo>
                      <a:pt x="0" y="0"/>
                    </a:lnTo>
                    <a:lnTo>
                      <a:pt x="4" y="28"/>
                    </a:lnTo>
                    <a:lnTo>
                      <a:pt x="10" y="2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61" name="Freeform 55"/>
              <p:cNvSpPr>
                <a:spLocks/>
              </p:cNvSpPr>
              <p:nvPr/>
            </p:nvSpPr>
            <p:spPr bwMode="auto">
              <a:xfrm>
                <a:off x="2199" y="1993"/>
                <a:ext cx="12" cy="28"/>
              </a:xfrm>
              <a:custGeom>
                <a:avLst/>
                <a:gdLst>
                  <a:gd name="T0" fmla="*/ 12 w 12"/>
                  <a:gd name="T1" fmla="*/ 27 h 28"/>
                  <a:gd name="T2" fmla="*/ 12 w 12"/>
                  <a:gd name="T3" fmla="*/ 27 h 28"/>
                  <a:gd name="T4" fmla="*/ 6 w 12"/>
                  <a:gd name="T5" fmla="*/ 0 h 28"/>
                  <a:gd name="T6" fmla="*/ 0 w 12"/>
                  <a:gd name="T7" fmla="*/ 1 h 28"/>
                  <a:gd name="T8" fmla="*/ 0 w 12"/>
                  <a:gd name="T9" fmla="*/ 1 h 28"/>
                  <a:gd name="T10" fmla="*/ 6 w 12"/>
                  <a:gd name="T11" fmla="*/ 28 h 28"/>
                  <a:gd name="T12" fmla="*/ 12 w 12"/>
                  <a:gd name="T13" fmla="*/ 27 h 28"/>
                </a:gdLst>
                <a:ahLst/>
                <a:cxnLst>
                  <a:cxn ang="0">
                    <a:pos x="T0" y="T1"/>
                  </a:cxn>
                  <a:cxn ang="0">
                    <a:pos x="T2" y="T3"/>
                  </a:cxn>
                  <a:cxn ang="0">
                    <a:pos x="T4" y="T5"/>
                  </a:cxn>
                  <a:cxn ang="0">
                    <a:pos x="T6" y="T7"/>
                  </a:cxn>
                  <a:cxn ang="0">
                    <a:pos x="T8" y="T9"/>
                  </a:cxn>
                  <a:cxn ang="0">
                    <a:pos x="T10" y="T11"/>
                  </a:cxn>
                  <a:cxn ang="0">
                    <a:pos x="T12" y="T13"/>
                  </a:cxn>
                </a:cxnLst>
                <a:rect l="0" t="0" r="r" b="b"/>
                <a:pathLst>
                  <a:path w="12" h="28">
                    <a:moveTo>
                      <a:pt x="12" y="27"/>
                    </a:moveTo>
                    <a:lnTo>
                      <a:pt x="12" y="27"/>
                    </a:lnTo>
                    <a:lnTo>
                      <a:pt x="6" y="0"/>
                    </a:lnTo>
                    <a:lnTo>
                      <a:pt x="0" y="1"/>
                    </a:lnTo>
                    <a:lnTo>
                      <a:pt x="0" y="1"/>
                    </a:lnTo>
                    <a:lnTo>
                      <a:pt x="6" y="28"/>
                    </a:lnTo>
                    <a:lnTo>
                      <a:pt x="12" y="2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62" name="Freeform 56"/>
              <p:cNvSpPr>
                <a:spLocks/>
              </p:cNvSpPr>
              <p:nvPr/>
            </p:nvSpPr>
            <p:spPr bwMode="auto">
              <a:xfrm>
                <a:off x="2212" y="2049"/>
                <a:ext cx="13" cy="28"/>
              </a:xfrm>
              <a:custGeom>
                <a:avLst/>
                <a:gdLst>
                  <a:gd name="T0" fmla="*/ 13 w 13"/>
                  <a:gd name="T1" fmla="*/ 27 h 28"/>
                  <a:gd name="T2" fmla="*/ 13 w 13"/>
                  <a:gd name="T3" fmla="*/ 27 h 28"/>
                  <a:gd name="T4" fmla="*/ 6 w 13"/>
                  <a:gd name="T5" fmla="*/ 0 h 28"/>
                  <a:gd name="T6" fmla="*/ 0 w 13"/>
                  <a:gd name="T7" fmla="*/ 1 h 28"/>
                  <a:gd name="T8" fmla="*/ 0 w 13"/>
                  <a:gd name="T9" fmla="*/ 1 h 28"/>
                  <a:gd name="T10" fmla="*/ 8 w 13"/>
                  <a:gd name="T11" fmla="*/ 28 h 28"/>
                  <a:gd name="T12" fmla="*/ 13 w 13"/>
                  <a:gd name="T13" fmla="*/ 27 h 28"/>
                </a:gdLst>
                <a:ahLst/>
                <a:cxnLst>
                  <a:cxn ang="0">
                    <a:pos x="T0" y="T1"/>
                  </a:cxn>
                  <a:cxn ang="0">
                    <a:pos x="T2" y="T3"/>
                  </a:cxn>
                  <a:cxn ang="0">
                    <a:pos x="T4" y="T5"/>
                  </a:cxn>
                  <a:cxn ang="0">
                    <a:pos x="T6" y="T7"/>
                  </a:cxn>
                  <a:cxn ang="0">
                    <a:pos x="T8" y="T9"/>
                  </a:cxn>
                  <a:cxn ang="0">
                    <a:pos x="T10" y="T11"/>
                  </a:cxn>
                  <a:cxn ang="0">
                    <a:pos x="T12" y="T13"/>
                  </a:cxn>
                </a:cxnLst>
                <a:rect l="0" t="0" r="r" b="b"/>
                <a:pathLst>
                  <a:path w="13" h="28">
                    <a:moveTo>
                      <a:pt x="13" y="27"/>
                    </a:moveTo>
                    <a:lnTo>
                      <a:pt x="13" y="27"/>
                    </a:lnTo>
                    <a:lnTo>
                      <a:pt x="6" y="0"/>
                    </a:lnTo>
                    <a:lnTo>
                      <a:pt x="0" y="1"/>
                    </a:lnTo>
                    <a:lnTo>
                      <a:pt x="0" y="1"/>
                    </a:lnTo>
                    <a:lnTo>
                      <a:pt x="8" y="28"/>
                    </a:lnTo>
                    <a:lnTo>
                      <a:pt x="13" y="2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63" name="Freeform 57"/>
              <p:cNvSpPr>
                <a:spLocks/>
              </p:cNvSpPr>
              <p:nvPr/>
            </p:nvSpPr>
            <p:spPr bwMode="auto">
              <a:xfrm>
                <a:off x="2230" y="2103"/>
                <a:ext cx="14" cy="29"/>
              </a:xfrm>
              <a:custGeom>
                <a:avLst/>
                <a:gdLst>
                  <a:gd name="T0" fmla="*/ 14 w 14"/>
                  <a:gd name="T1" fmla="*/ 26 h 29"/>
                  <a:gd name="T2" fmla="*/ 14 w 14"/>
                  <a:gd name="T3" fmla="*/ 26 h 29"/>
                  <a:gd name="T4" fmla="*/ 4 w 14"/>
                  <a:gd name="T5" fmla="*/ 0 h 29"/>
                  <a:gd name="T6" fmla="*/ 0 w 14"/>
                  <a:gd name="T7" fmla="*/ 2 h 29"/>
                  <a:gd name="T8" fmla="*/ 0 w 14"/>
                  <a:gd name="T9" fmla="*/ 2 h 29"/>
                  <a:gd name="T10" fmla="*/ 10 w 14"/>
                  <a:gd name="T11" fmla="*/ 29 h 29"/>
                  <a:gd name="T12" fmla="*/ 14 w 14"/>
                  <a:gd name="T13" fmla="*/ 26 h 29"/>
                </a:gdLst>
                <a:ahLst/>
                <a:cxnLst>
                  <a:cxn ang="0">
                    <a:pos x="T0" y="T1"/>
                  </a:cxn>
                  <a:cxn ang="0">
                    <a:pos x="T2" y="T3"/>
                  </a:cxn>
                  <a:cxn ang="0">
                    <a:pos x="T4" y="T5"/>
                  </a:cxn>
                  <a:cxn ang="0">
                    <a:pos x="T6" y="T7"/>
                  </a:cxn>
                  <a:cxn ang="0">
                    <a:pos x="T8" y="T9"/>
                  </a:cxn>
                  <a:cxn ang="0">
                    <a:pos x="T10" y="T11"/>
                  </a:cxn>
                  <a:cxn ang="0">
                    <a:pos x="T12" y="T13"/>
                  </a:cxn>
                </a:cxnLst>
                <a:rect l="0" t="0" r="r" b="b"/>
                <a:pathLst>
                  <a:path w="14" h="29">
                    <a:moveTo>
                      <a:pt x="14" y="26"/>
                    </a:moveTo>
                    <a:lnTo>
                      <a:pt x="14" y="26"/>
                    </a:lnTo>
                    <a:lnTo>
                      <a:pt x="4" y="0"/>
                    </a:lnTo>
                    <a:lnTo>
                      <a:pt x="0" y="2"/>
                    </a:lnTo>
                    <a:lnTo>
                      <a:pt x="0" y="2"/>
                    </a:lnTo>
                    <a:lnTo>
                      <a:pt x="10" y="29"/>
                    </a:lnTo>
                    <a:lnTo>
                      <a:pt x="14"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64" name="Freeform 58"/>
              <p:cNvSpPr>
                <a:spLocks/>
              </p:cNvSpPr>
              <p:nvPr/>
            </p:nvSpPr>
            <p:spPr bwMode="auto">
              <a:xfrm>
                <a:off x="2250" y="2155"/>
                <a:ext cx="17" cy="28"/>
              </a:xfrm>
              <a:custGeom>
                <a:avLst/>
                <a:gdLst>
                  <a:gd name="T0" fmla="*/ 17 w 17"/>
                  <a:gd name="T1" fmla="*/ 26 h 28"/>
                  <a:gd name="T2" fmla="*/ 17 w 17"/>
                  <a:gd name="T3" fmla="*/ 26 h 28"/>
                  <a:gd name="T4" fmla="*/ 5 w 17"/>
                  <a:gd name="T5" fmla="*/ 0 h 28"/>
                  <a:gd name="T6" fmla="*/ 0 w 17"/>
                  <a:gd name="T7" fmla="*/ 3 h 28"/>
                  <a:gd name="T8" fmla="*/ 0 w 17"/>
                  <a:gd name="T9" fmla="*/ 3 h 28"/>
                  <a:gd name="T10" fmla="*/ 13 w 17"/>
                  <a:gd name="T11" fmla="*/ 28 h 28"/>
                  <a:gd name="T12" fmla="*/ 17 w 17"/>
                  <a:gd name="T13" fmla="*/ 26 h 28"/>
                </a:gdLst>
                <a:ahLst/>
                <a:cxnLst>
                  <a:cxn ang="0">
                    <a:pos x="T0" y="T1"/>
                  </a:cxn>
                  <a:cxn ang="0">
                    <a:pos x="T2" y="T3"/>
                  </a:cxn>
                  <a:cxn ang="0">
                    <a:pos x="T4" y="T5"/>
                  </a:cxn>
                  <a:cxn ang="0">
                    <a:pos x="T6" y="T7"/>
                  </a:cxn>
                  <a:cxn ang="0">
                    <a:pos x="T8" y="T9"/>
                  </a:cxn>
                  <a:cxn ang="0">
                    <a:pos x="T10" y="T11"/>
                  </a:cxn>
                  <a:cxn ang="0">
                    <a:pos x="T12" y="T13"/>
                  </a:cxn>
                </a:cxnLst>
                <a:rect l="0" t="0" r="r" b="b"/>
                <a:pathLst>
                  <a:path w="17" h="28">
                    <a:moveTo>
                      <a:pt x="17" y="26"/>
                    </a:moveTo>
                    <a:lnTo>
                      <a:pt x="17" y="26"/>
                    </a:lnTo>
                    <a:lnTo>
                      <a:pt x="5" y="0"/>
                    </a:lnTo>
                    <a:lnTo>
                      <a:pt x="0" y="3"/>
                    </a:lnTo>
                    <a:lnTo>
                      <a:pt x="0" y="3"/>
                    </a:lnTo>
                    <a:lnTo>
                      <a:pt x="13" y="28"/>
                    </a:lnTo>
                    <a:lnTo>
                      <a:pt x="17"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65" name="Freeform 59"/>
              <p:cNvSpPr>
                <a:spLocks/>
              </p:cNvSpPr>
              <p:nvPr/>
            </p:nvSpPr>
            <p:spPr bwMode="auto">
              <a:xfrm>
                <a:off x="2275" y="2206"/>
                <a:ext cx="19" cy="29"/>
              </a:xfrm>
              <a:custGeom>
                <a:avLst/>
                <a:gdLst>
                  <a:gd name="T0" fmla="*/ 19 w 19"/>
                  <a:gd name="T1" fmla="*/ 26 h 29"/>
                  <a:gd name="T2" fmla="*/ 19 w 19"/>
                  <a:gd name="T3" fmla="*/ 26 h 29"/>
                  <a:gd name="T4" fmla="*/ 5 w 19"/>
                  <a:gd name="T5" fmla="*/ 0 h 29"/>
                  <a:gd name="T6" fmla="*/ 0 w 19"/>
                  <a:gd name="T7" fmla="*/ 3 h 29"/>
                  <a:gd name="T8" fmla="*/ 0 w 19"/>
                  <a:gd name="T9" fmla="*/ 3 h 29"/>
                  <a:gd name="T10" fmla="*/ 13 w 19"/>
                  <a:gd name="T11" fmla="*/ 29 h 29"/>
                  <a:gd name="T12" fmla="*/ 19 w 19"/>
                  <a:gd name="T13" fmla="*/ 26 h 29"/>
                  <a:gd name="T14" fmla="*/ 19 w 19"/>
                  <a:gd name="T15" fmla="*/ 26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29">
                    <a:moveTo>
                      <a:pt x="19" y="26"/>
                    </a:moveTo>
                    <a:lnTo>
                      <a:pt x="19" y="26"/>
                    </a:lnTo>
                    <a:lnTo>
                      <a:pt x="5" y="0"/>
                    </a:lnTo>
                    <a:lnTo>
                      <a:pt x="0" y="3"/>
                    </a:lnTo>
                    <a:lnTo>
                      <a:pt x="0" y="3"/>
                    </a:lnTo>
                    <a:lnTo>
                      <a:pt x="13" y="29"/>
                    </a:lnTo>
                    <a:lnTo>
                      <a:pt x="19" y="26"/>
                    </a:lnTo>
                    <a:lnTo>
                      <a:pt x="19"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66" name="Freeform 60"/>
              <p:cNvSpPr>
                <a:spLocks/>
              </p:cNvSpPr>
              <p:nvPr/>
            </p:nvSpPr>
            <p:spPr bwMode="auto">
              <a:xfrm>
                <a:off x="2304" y="2257"/>
                <a:ext cx="20" cy="25"/>
              </a:xfrm>
              <a:custGeom>
                <a:avLst/>
                <a:gdLst>
                  <a:gd name="T0" fmla="*/ 20 w 20"/>
                  <a:gd name="T1" fmla="*/ 23 h 25"/>
                  <a:gd name="T2" fmla="*/ 20 w 20"/>
                  <a:gd name="T3" fmla="*/ 23 h 25"/>
                  <a:gd name="T4" fmla="*/ 5 w 20"/>
                  <a:gd name="T5" fmla="*/ 0 h 25"/>
                  <a:gd name="T6" fmla="*/ 0 w 20"/>
                  <a:gd name="T7" fmla="*/ 2 h 25"/>
                  <a:gd name="T8" fmla="*/ 0 w 20"/>
                  <a:gd name="T9" fmla="*/ 2 h 25"/>
                  <a:gd name="T10" fmla="*/ 16 w 20"/>
                  <a:gd name="T11" fmla="*/ 25 h 25"/>
                  <a:gd name="T12" fmla="*/ 20 w 20"/>
                  <a:gd name="T13" fmla="*/ 23 h 25"/>
                </a:gdLst>
                <a:ahLst/>
                <a:cxnLst>
                  <a:cxn ang="0">
                    <a:pos x="T0" y="T1"/>
                  </a:cxn>
                  <a:cxn ang="0">
                    <a:pos x="T2" y="T3"/>
                  </a:cxn>
                  <a:cxn ang="0">
                    <a:pos x="T4" y="T5"/>
                  </a:cxn>
                  <a:cxn ang="0">
                    <a:pos x="T6" y="T7"/>
                  </a:cxn>
                  <a:cxn ang="0">
                    <a:pos x="T8" y="T9"/>
                  </a:cxn>
                  <a:cxn ang="0">
                    <a:pos x="T10" y="T11"/>
                  </a:cxn>
                  <a:cxn ang="0">
                    <a:pos x="T12" y="T13"/>
                  </a:cxn>
                </a:cxnLst>
                <a:rect l="0" t="0" r="r" b="b"/>
                <a:pathLst>
                  <a:path w="20" h="25">
                    <a:moveTo>
                      <a:pt x="20" y="23"/>
                    </a:moveTo>
                    <a:lnTo>
                      <a:pt x="20" y="23"/>
                    </a:lnTo>
                    <a:lnTo>
                      <a:pt x="5" y="0"/>
                    </a:lnTo>
                    <a:lnTo>
                      <a:pt x="0" y="2"/>
                    </a:lnTo>
                    <a:lnTo>
                      <a:pt x="0" y="2"/>
                    </a:lnTo>
                    <a:lnTo>
                      <a:pt x="16" y="25"/>
                    </a:lnTo>
                    <a:lnTo>
                      <a:pt x="20" y="2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67" name="Freeform 61"/>
              <p:cNvSpPr>
                <a:spLocks/>
              </p:cNvSpPr>
              <p:nvPr/>
            </p:nvSpPr>
            <p:spPr bwMode="auto">
              <a:xfrm>
                <a:off x="2336" y="2302"/>
                <a:ext cx="23" cy="26"/>
              </a:xfrm>
              <a:custGeom>
                <a:avLst/>
                <a:gdLst>
                  <a:gd name="T0" fmla="*/ 23 w 23"/>
                  <a:gd name="T1" fmla="*/ 23 h 26"/>
                  <a:gd name="T2" fmla="*/ 23 w 23"/>
                  <a:gd name="T3" fmla="*/ 23 h 26"/>
                  <a:gd name="T4" fmla="*/ 6 w 23"/>
                  <a:gd name="T5" fmla="*/ 0 h 26"/>
                  <a:gd name="T6" fmla="*/ 0 w 23"/>
                  <a:gd name="T7" fmla="*/ 5 h 26"/>
                  <a:gd name="T8" fmla="*/ 0 w 23"/>
                  <a:gd name="T9" fmla="*/ 5 h 26"/>
                  <a:gd name="T10" fmla="*/ 17 w 23"/>
                  <a:gd name="T11" fmla="*/ 26 h 26"/>
                  <a:gd name="T12" fmla="*/ 23 w 23"/>
                  <a:gd name="T13" fmla="*/ 23 h 26"/>
                </a:gdLst>
                <a:ahLst/>
                <a:cxnLst>
                  <a:cxn ang="0">
                    <a:pos x="T0" y="T1"/>
                  </a:cxn>
                  <a:cxn ang="0">
                    <a:pos x="T2" y="T3"/>
                  </a:cxn>
                  <a:cxn ang="0">
                    <a:pos x="T4" y="T5"/>
                  </a:cxn>
                  <a:cxn ang="0">
                    <a:pos x="T6" y="T7"/>
                  </a:cxn>
                  <a:cxn ang="0">
                    <a:pos x="T8" y="T9"/>
                  </a:cxn>
                  <a:cxn ang="0">
                    <a:pos x="T10" y="T11"/>
                  </a:cxn>
                  <a:cxn ang="0">
                    <a:pos x="T12" y="T13"/>
                  </a:cxn>
                </a:cxnLst>
                <a:rect l="0" t="0" r="r" b="b"/>
                <a:pathLst>
                  <a:path w="23" h="26">
                    <a:moveTo>
                      <a:pt x="23" y="23"/>
                    </a:moveTo>
                    <a:lnTo>
                      <a:pt x="23" y="23"/>
                    </a:lnTo>
                    <a:lnTo>
                      <a:pt x="6" y="0"/>
                    </a:lnTo>
                    <a:lnTo>
                      <a:pt x="0" y="5"/>
                    </a:lnTo>
                    <a:lnTo>
                      <a:pt x="0" y="5"/>
                    </a:lnTo>
                    <a:lnTo>
                      <a:pt x="17" y="26"/>
                    </a:lnTo>
                    <a:lnTo>
                      <a:pt x="23" y="2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68" name="Freeform 62"/>
              <p:cNvSpPr>
                <a:spLocks/>
              </p:cNvSpPr>
              <p:nvPr/>
            </p:nvSpPr>
            <p:spPr bwMode="auto">
              <a:xfrm>
                <a:off x="2372" y="2347"/>
                <a:ext cx="24" cy="26"/>
              </a:xfrm>
              <a:custGeom>
                <a:avLst/>
                <a:gdLst>
                  <a:gd name="T0" fmla="*/ 24 w 24"/>
                  <a:gd name="T1" fmla="*/ 21 h 26"/>
                  <a:gd name="T2" fmla="*/ 24 w 24"/>
                  <a:gd name="T3" fmla="*/ 21 h 26"/>
                  <a:gd name="T4" fmla="*/ 4 w 24"/>
                  <a:gd name="T5" fmla="*/ 0 h 26"/>
                  <a:gd name="T6" fmla="*/ 0 w 24"/>
                  <a:gd name="T7" fmla="*/ 4 h 26"/>
                  <a:gd name="T8" fmla="*/ 0 w 24"/>
                  <a:gd name="T9" fmla="*/ 4 h 26"/>
                  <a:gd name="T10" fmla="*/ 20 w 24"/>
                  <a:gd name="T11" fmla="*/ 26 h 26"/>
                  <a:gd name="T12" fmla="*/ 24 w 24"/>
                  <a:gd name="T13" fmla="*/ 21 h 26"/>
                </a:gdLst>
                <a:ahLst/>
                <a:cxnLst>
                  <a:cxn ang="0">
                    <a:pos x="T0" y="T1"/>
                  </a:cxn>
                  <a:cxn ang="0">
                    <a:pos x="T2" y="T3"/>
                  </a:cxn>
                  <a:cxn ang="0">
                    <a:pos x="T4" y="T5"/>
                  </a:cxn>
                  <a:cxn ang="0">
                    <a:pos x="T6" y="T7"/>
                  </a:cxn>
                  <a:cxn ang="0">
                    <a:pos x="T8" y="T9"/>
                  </a:cxn>
                  <a:cxn ang="0">
                    <a:pos x="T10" y="T11"/>
                  </a:cxn>
                  <a:cxn ang="0">
                    <a:pos x="T12" y="T13"/>
                  </a:cxn>
                </a:cxnLst>
                <a:rect l="0" t="0" r="r" b="b"/>
                <a:pathLst>
                  <a:path w="24" h="26">
                    <a:moveTo>
                      <a:pt x="24" y="21"/>
                    </a:moveTo>
                    <a:lnTo>
                      <a:pt x="24" y="21"/>
                    </a:lnTo>
                    <a:lnTo>
                      <a:pt x="4" y="0"/>
                    </a:lnTo>
                    <a:lnTo>
                      <a:pt x="0" y="4"/>
                    </a:lnTo>
                    <a:lnTo>
                      <a:pt x="0" y="4"/>
                    </a:lnTo>
                    <a:lnTo>
                      <a:pt x="20" y="26"/>
                    </a:lnTo>
                    <a:lnTo>
                      <a:pt x="24" y="2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69" name="Freeform 63"/>
              <p:cNvSpPr>
                <a:spLocks/>
              </p:cNvSpPr>
              <p:nvPr/>
            </p:nvSpPr>
            <p:spPr bwMode="auto">
              <a:xfrm>
                <a:off x="2410" y="2389"/>
                <a:ext cx="26" cy="24"/>
              </a:xfrm>
              <a:custGeom>
                <a:avLst/>
                <a:gdLst>
                  <a:gd name="T0" fmla="*/ 26 w 26"/>
                  <a:gd name="T1" fmla="*/ 20 h 24"/>
                  <a:gd name="T2" fmla="*/ 26 w 26"/>
                  <a:gd name="T3" fmla="*/ 20 h 24"/>
                  <a:gd name="T4" fmla="*/ 5 w 26"/>
                  <a:gd name="T5" fmla="*/ 0 h 24"/>
                  <a:gd name="T6" fmla="*/ 0 w 26"/>
                  <a:gd name="T7" fmla="*/ 4 h 24"/>
                  <a:gd name="T8" fmla="*/ 0 w 26"/>
                  <a:gd name="T9" fmla="*/ 4 h 24"/>
                  <a:gd name="T10" fmla="*/ 22 w 26"/>
                  <a:gd name="T11" fmla="*/ 24 h 24"/>
                  <a:gd name="T12" fmla="*/ 26 w 26"/>
                  <a:gd name="T13" fmla="*/ 20 h 24"/>
                </a:gdLst>
                <a:ahLst/>
                <a:cxnLst>
                  <a:cxn ang="0">
                    <a:pos x="T0" y="T1"/>
                  </a:cxn>
                  <a:cxn ang="0">
                    <a:pos x="T2" y="T3"/>
                  </a:cxn>
                  <a:cxn ang="0">
                    <a:pos x="T4" y="T5"/>
                  </a:cxn>
                  <a:cxn ang="0">
                    <a:pos x="T6" y="T7"/>
                  </a:cxn>
                  <a:cxn ang="0">
                    <a:pos x="T8" y="T9"/>
                  </a:cxn>
                  <a:cxn ang="0">
                    <a:pos x="T10" y="T11"/>
                  </a:cxn>
                  <a:cxn ang="0">
                    <a:pos x="T12" y="T13"/>
                  </a:cxn>
                </a:cxnLst>
                <a:rect l="0" t="0" r="r" b="b"/>
                <a:pathLst>
                  <a:path w="26" h="24">
                    <a:moveTo>
                      <a:pt x="26" y="20"/>
                    </a:moveTo>
                    <a:lnTo>
                      <a:pt x="26" y="20"/>
                    </a:lnTo>
                    <a:lnTo>
                      <a:pt x="5" y="0"/>
                    </a:lnTo>
                    <a:lnTo>
                      <a:pt x="0" y="4"/>
                    </a:lnTo>
                    <a:lnTo>
                      <a:pt x="0" y="4"/>
                    </a:lnTo>
                    <a:lnTo>
                      <a:pt x="22" y="24"/>
                    </a:lnTo>
                    <a:lnTo>
                      <a:pt x="26" y="2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70" name="Freeform 64"/>
              <p:cNvSpPr>
                <a:spLocks/>
              </p:cNvSpPr>
              <p:nvPr/>
            </p:nvSpPr>
            <p:spPr bwMode="auto">
              <a:xfrm>
                <a:off x="2453" y="2427"/>
                <a:ext cx="26" cy="23"/>
              </a:xfrm>
              <a:custGeom>
                <a:avLst/>
                <a:gdLst>
                  <a:gd name="T0" fmla="*/ 26 w 26"/>
                  <a:gd name="T1" fmla="*/ 19 h 23"/>
                  <a:gd name="T2" fmla="*/ 26 w 26"/>
                  <a:gd name="T3" fmla="*/ 19 h 23"/>
                  <a:gd name="T4" fmla="*/ 3 w 26"/>
                  <a:gd name="T5" fmla="*/ 0 h 23"/>
                  <a:gd name="T6" fmla="*/ 0 w 26"/>
                  <a:gd name="T7" fmla="*/ 5 h 23"/>
                  <a:gd name="T8" fmla="*/ 0 w 26"/>
                  <a:gd name="T9" fmla="*/ 5 h 23"/>
                  <a:gd name="T10" fmla="*/ 22 w 26"/>
                  <a:gd name="T11" fmla="*/ 23 h 23"/>
                  <a:gd name="T12" fmla="*/ 26 w 26"/>
                  <a:gd name="T13" fmla="*/ 19 h 23"/>
                </a:gdLst>
                <a:ahLst/>
                <a:cxnLst>
                  <a:cxn ang="0">
                    <a:pos x="T0" y="T1"/>
                  </a:cxn>
                  <a:cxn ang="0">
                    <a:pos x="T2" y="T3"/>
                  </a:cxn>
                  <a:cxn ang="0">
                    <a:pos x="T4" y="T5"/>
                  </a:cxn>
                  <a:cxn ang="0">
                    <a:pos x="T6" y="T7"/>
                  </a:cxn>
                  <a:cxn ang="0">
                    <a:pos x="T8" y="T9"/>
                  </a:cxn>
                  <a:cxn ang="0">
                    <a:pos x="T10" y="T11"/>
                  </a:cxn>
                  <a:cxn ang="0">
                    <a:pos x="T12" y="T13"/>
                  </a:cxn>
                </a:cxnLst>
                <a:rect l="0" t="0" r="r" b="b"/>
                <a:pathLst>
                  <a:path w="26" h="23">
                    <a:moveTo>
                      <a:pt x="26" y="19"/>
                    </a:moveTo>
                    <a:lnTo>
                      <a:pt x="26" y="19"/>
                    </a:lnTo>
                    <a:lnTo>
                      <a:pt x="3" y="0"/>
                    </a:lnTo>
                    <a:lnTo>
                      <a:pt x="0" y="5"/>
                    </a:lnTo>
                    <a:lnTo>
                      <a:pt x="0" y="5"/>
                    </a:lnTo>
                    <a:lnTo>
                      <a:pt x="22" y="23"/>
                    </a:lnTo>
                    <a:lnTo>
                      <a:pt x="26" y="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71" name="Freeform 65"/>
              <p:cNvSpPr>
                <a:spLocks/>
              </p:cNvSpPr>
              <p:nvPr/>
            </p:nvSpPr>
            <p:spPr bwMode="auto">
              <a:xfrm>
                <a:off x="2498" y="2463"/>
                <a:ext cx="27" cy="22"/>
              </a:xfrm>
              <a:custGeom>
                <a:avLst/>
                <a:gdLst>
                  <a:gd name="T0" fmla="*/ 27 w 27"/>
                  <a:gd name="T1" fmla="*/ 17 h 22"/>
                  <a:gd name="T2" fmla="*/ 27 w 27"/>
                  <a:gd name="T3" fmla="*/ 17 h 22"/>
                  <a:gd name="T4" fmla="*/ 3 w 27"/>
                  <a:gd name="T5" fmla="*/ 0 h 22"/>
                  <a:gd name="T6" fmla="*/ 0 w 27"/>
                  <a:gd name="T7" fmla="*/ 4 h 22"/>
                  <a:gd name="T8" fmla="*/ 0 w 27"/>
                  <a:gd name="T9" fmla="*/ 4 h 22"/>
                  <a:gd name="T10" fmla="*/ 23 w 27"/>
                  <a:gd name="T11" fmla="*/ 22 h 22"/>
                  <a:gd name="T12" fmla="*/ 27 w 27"/>
                  <a:gd name="T13" fmla="*/ 17 h 22"/>
                </a:gdLst>
                <a:ahLst/>
                <a:cxnLst>
                  <a:cxn ang="0">
                    <a:pos x="T0" y="T1"/>
                  </a:cxn>
                  <a:cxn ang="0">
                    <a:pos x="T2" y="T3"/>
                  </a:cxn>
                  <a:cxn ang="0">
                    <a:pos x="T4" y="T5"/>
                  </a:cxn>
                  <a:cxn ang="0">
                    <a:pos x="T6" y="T7"/>
                  </a:cxn>
                  <a:cxn ang="0">
                    <a:pos x="T8" y="T9"/>
                  </a:cxn>
                  <a:cxn ang="0">
                    <a:pos x="T10" y="T11"/>
                  </a:cxn>
                  <a:cxn ang="0">
                    <a:pos x="T12" y="T13"/>
                  </a:cxn>
                </a:cxnLst>
                <a:rect l="0" t="0" r="r" b="b"/>
                <a:pathLst>
                  <a:path w="27" h="22">
                    <a:moveTo>
                      <a:pt x="27" y="17"/>
                    </a:moveTo>
                    <a:lnTo>
                      <a:pt x="27" y="17"/>
                    </a:lnTo>
                    <a:lnTo>
                      <a:pt x="3" y="0"/>
                    </a:lnTo>
                    <a:lnTo>
                      <a:pt x="0" y="4"/>
                    </a:lnTo>
                    <a:lnTo>
                      <a:pt x="0" y="4"/>
                    </a:lnTo>
                    <a:lnTo>
                      <a:pt x="23" y="22"/>
                    </a:lnTo>
                    <a:lnTo>
                      <a:pt x="27" y="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72" name="Freeform 66"/>
              <p:cNvSpPr>
                <a:spLocks/>
              </p:cNvSpPr>
              <p:nvPr/>
            </p:nvSpPr>
            <p:spPr bwMode="auto">
              <a:xfrm>
                <a:off x="2545" y="2496"/>
                <a:ext cx="28" cy="19"/>
              </a:xfrm>
              <a:custGeom>
                <a:avLst/>
                <a:gdLst>
                  <a:gd name="T0" fmla="*/ 28 w 28"/>
                  <a:gd name="T1" fmla="*/ 14 h 19"/>
                  <a:gd name="T2" fmla="*/ 28 w 28"/>
                  <a:gd name="T3" fmla="*/ 14 h 19"/>
                  <a:gd name="T4" fmla="*/ 3 w 28"/>
                  <a:gd name="T5" fmla="*/ 0 h 19"/>
                  <a:gd name="T6" fmla="*/ 0 w 28"/>
                  <a:gd name="T7" fmla="*/ 4 h 19"/>
                  <a:gd name="T8" fmla="*/ 0 w 28"/>
                  <a:gd name="T9" fmla="*/ 4 h 19"/>
                  <a:gd name="T10" fmla="*/ 25 w 28"/>
                  <a:gd name="T11" fmla="*/ 19 h 19"/>
                  <a:gd name="T12" fmla="*/ 28 w 28"/>
                  <a:gd name="T13" fmla="*/ 14 h 19"/>
                </a:gdLst>
                <a:ahLst/>
                <a:cxnLst>
                  <a:cxn ang="0">
                    <a:pos x="T0" y="T1"/>
                  </a:cxn>
                  <a:cxn ang="0">
                    <a:pos x="T2" y="T3"/>
                  </a:cxn>
                  <a:cxn ang="0">
                    <a:pos x="T4" y="T5"/>
                  </a:cxn>
                  <a:cxn ang="0">
                    <a:pos x="T6" y="T7"/>
                  </a:cxn>
                  <a:cxn ang="0">
                    <a:pos x="T8" y="T9"/>
                  </a:cxn>
                  <a:cxn ang="0">
                    <a:pos x="T10" y="T11"/>
                  </a:cxn>
                  <a:cxn ang="0">
                    <a:pos x="T12" y="T13"/>
                  </a:cxn>
                </a:cxnLst>
                <a:rect l="0" t="0" r="r" b="b"/>
                <a:pathLst>
                  <a:path w="28" h="19">
                    <a:moveTo>
                      <a:pt x="28" y="14"/>
                    </a:moveTo>
                    <a:lnTo>
                      <a:pt x="28" y="14"/>
                    </a:lnTo>
                    <a:lnTo>
                      <a:pt x="3" y="0"/>
                    </a:lnTo>
                    <a:lnTo>
                      <a:pt x="0" y="4"/>
                    </a:lnTo>
                    <a:lnTo>
                      <a:pt x="0" y="4"/>
                    </a:lnTo>
                    <a:lnTo>
                      <a:pt x="25" y="19"/>
                    </a:lnTo>
                    <a:lnTo>
                      <a:pt x="28" y="1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73" name="Freeform 67"/>
              <p:cNvSpPr>
                <a:spLocks/>
              </p:cNvSpPr>
              <p:nvPr/>
            </p:nvSpPr>
            <p:spPr bwMode="auto">
              <a:xfrm>
                <a:off x="2595" y="2525"/>
                <a:ext cx="29" cy="17"/>
              </a:xfrm>
              <a:custGeom>
                <a:avLst/>
                <a:gdLst>
                  <a:gd name="T0" fmla="*/ 29 w 29"/>
                  <a:gd name="T1" fmla="*/ 13 h 17"/>
                  <a:gd name="T2" fmla="*/ 29 w 29"/>
                  <a:gd name="T3" fmla="*/ 13 h 17"/>
                  <a:gd name="T4" fmla="*/ 3 w 29"/>
                  <a:gd name="T5" fmla="*/ 0 h 17"/>
                  <a:gd name="T6" fmla="*/ 0 w 29"/>
                  <a:gd name="T7" fmla="*/ 4 h 17"/>
                  <a:gd name="T8" fmla="*/ 0 w 29"/>
                  <a:gd name="T9" fmla="*/ 4 h 17"/>
                  <a:gd name="T10" fmla="*/ 26 w 29"/>
                  <a:gd name="T11" fmla="*/ 17 h 17"/>
                  <a:gd name="T12" fmla="*/ 29 w 29"/>
                  <a:gd name="T13" fmla="*/ 13 h 17"/>
                </a:gdLst>
                <a:ahLst/>
                <a:cxnLst>
                  <a:cxn ang="0">
                    <a:pos x="T0" y="T1"/>
                  </a:cxn>
                  <a:cxn ang="0">
                    <a:pos x="T2" y="T3"/>
                  </a:cxn>
                  <a:cxn ang="0">
                    <a:pos x="T4" y="T5"/>
                  </a:cxn>
                  <a:cxn ang="0">
                    <a:pos x="T6" y="T7"/>
                  </a:cxn>
                  <a:cxn ang="0">
                    <a:pos x="T8" y="T9"/>
                  </a:cxn>
                  <a:cxn ang="0">
                    <a:pos x="T10" y="T11"/>
                  </a:cxn>
                  <a:cxn ang="0">
                    <a:pos x="T12" y="T13"/>
                  </a:cxn>
                </a:cxnLst>
                <a:rect l="0" t="0" r="r" b="b"/>
                <a:pathLst>
                  <a:path w="29" h="17">
                    <a:moveTo>
                      <a:pt x="29" y="13"/>
                    </a:moveTo>
                    <a:lnTo>
                      <a:pt x="29" y="13"/>
                    </a:lnTo>
                    <a:lnTo>
                      <a:pt x="3" y="0"/>
                    </a:lnTo>
                    <a:lnTo>
                      <a:pt x="0" y="4"/>
                    </a:lnTo>
                    <a:lnTo>
                      <a:pt x="0" y="4"/>
                    </a:lnTo>
                    <a:lnTo>
                      <a:pt x="26" y="17"/>
                    </a:lnTo>
                    <a:lnTo>
                      <a:pt x="29" y="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74" name="Freeform 68"/>
              <p:cNvSpPr>
                <a:spLocks/>
              </p:cNvSpPr>
              <p:nvPr/>
            </p:nvSpPr>
            <p:spPr bwMode="auto">
              <a:xfrm>
                <a:off x="2647" y="2549"/>
                <a:ext cx="29" cy="16"/>
              </a:xfrm>
              <a:custGeom>
                <a:avLst/>
                <a:gdLst>
                  <a:gd name="T0" fmla="*/ 29 w 29"/>
                  <a:gd name="T1" fmla="*/ 10 h 16"/>
                  <a:gd name="T2" fmla="*/ 29 w 29"/>
                  <a:gd name="T3" fmla="*/ 10 h 16"/>
                  <a:gd name="T4" fmla="*/ 3 w 29"/>
                  <a:gd name="T5" fmla="*/ 0 h 16"/>
                  <a:gd name="T6" fmla="*/ 0 w 29"/>
                  <a:gd name="T7" fmla="*/ 6 h 16"/>
                  <a:gd name="T8" fmla="*/ 0 w 29"/>
                  <a:gd name="T9" fmla="*/ 6 h 16"/>
                  <a:gd name="T10" fmla="*/ 27 w 29"/>
                  <a:gd name="T11" fmla="*/ 16 h 16"/>
                  <a:gd name="T12" fmla="*/ 29 w 29"/>
                  <a:gd name="T13" fmla="*/ 10 h 16"/>
                </a:gdLst>
                <a:ahLst/>
                <a:cxnLst>
                  <a:cxn ang="0">
                    <a:pos x="T0" y="T1"/>
                  </a:cxn>
                  <a:cxn ang="0">
                    <a:pos x="T2" y="T3"/>
                  </a:cxn>
                  <a:cxn ang="0">
                    <a:pos x="T4" y="T5"/>
                  </a:cxn>
                  <a:cxn ang="0">
                    <a:pos x="T6" y="T7"/>
                  </a:cxn>
                  <a:cxn ang="0">
                    <a:pos x="T8" y="T9"/>
                  </a:cxn>
                  <a:cxn ang="0">
                    <a:pos x="T10" y="T11"/>
                  </a:cxn>
                  <a:cxn ang="0">
                    <a:pos x="T12" y="T13"/>
                  </a:cxn>
                </a:cxnLst>
                <a:rect l="0" t="0" r="r" b="b"/>
                <a:pathLst>
                  <a:path w="29" h="16">
                    <a:moveTo>
                      <a:pt x="29" y="10"/>
                    </a:moveTo>
                    <a:lnTo>
                      <a:pt x="29" y="10"/>
                    </a:lnTo>
                    <a:lnTo>
                      <a:pt x="3" y="0"/>
                    </a:lnTo>
                    <a:lnTo>
                      <a:pt x="0" y="6"/>
                    </a:lnTo>
                    <a:lnTo>
                      <a:pt x="0" y="6"/>
                    </a:lnTo>
                    <a:lnTo>
                      <a:pt x="27" y="16"/>
                    </a:lnTo>
                    <a:lnTo>
                      <a:pt x="29"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75" name="Freeform 69"/>
              <p:cNvSpPr>
                <a:spLocks/>
              </p:cNvSpPr>
              <p:nvPr/>
            </p:nvSpPr>
            <p:spPr bwMode="auto">
              <a:xfrm>
                <a:off x="2700" y="2569"/>
                <a:ext cx="30" cy="15"/>
              </a:xfrm>
              <a:custGeom>
                <a:avLst/>
                <a:gdLst>
                  <a:gd name="T0" fmla="*/ 30 w 30"/>
                  <a:gd name="T1" fmla="*/ 10 h 15"/>
                  <a:gd name="T2" fmla="*/ 30 w 30"/>
                  <a:gd name="T3" fmla="*/ 10 h 15"/>
                  <a:gd name="T4" fmla="*/ 3 w 30"/>
                  <a:gd name="T5" fmla="*/ 0 h 15"/>
                  <a:gd name="T6" fmla="*/ 0 w 30"/>
                  <a:gd name="T7" fmla="*/ 6 h 15"/>
                  <a:gd name="T8" fmla="*/ 0 w 30"/>
                  <a:gd name="T9" fmla="*/ 6 h 15"/>
                  <a:gd name="T10" fmla="*/ 27 w 30"/>
                  <a:gd name="T11" fmla="*/ 15 h 15"/>
                  <a:gd name="T12" fmla="*/ 30 w 30"/>
                  <a:gd name="T13" fmla="*/ 10 h 15"/>
                </a:gdLst>
                <a:ahLst/>
                <a:cxnLst>
                  <a:cxn ang="0">
                    <a:pos x="T0" y="T1"/>
                  </a:cxn>
                  <a:cxn ang="0">
                    <a:pos x="T2" y="T3"/>
                  </a:cxn>
                  <a:cxn ang="0">
                    <a:pos x="T4" y="T5"/>
                  </a:cxn>
                  <a:cxn ang="0">
                    <a:pos x="T6" y="T7"/>
                  </a:cxn>
                  <a:cxn ang="0">
                    <a:pos x="T8" y="T9"/>
                  </a:cxn>
                  <a:cxn ang="0">
                    <a:pos x="T10" y="T11"/>
                  </a:cxn>
                  <a:cxn ang="0">
                    <a:pos x="T12" y="T13"/>
                  </a:cxn>
                </a:cxnLst>
                <a:rect l="0" t="0" r="r" b="b"/>
                <a:pathLst>
                  <a:path w="30" h="15">
                    <a:moveTo>
                      <a:pt x="30" y="10"/>
                    </a:moveTo>
                    <a:lnTo>
                      <a:pt x="30" y="10"/>
                    </a:lnTo>
                    <a:lnTo>
                      <a:pt x="3" y="0"/>
                    </a:lnTo>
                    <a:lnTo>
                      <a:pt x="0" y="6"/>
                    </a:lnTo>
                    <a:lnTo>
                      <a:pt x="0" y="6"/>
                    </a:lnTo>
                    <a:lnTo>
                      <a:pt x="27" y="15"/>
                    </a:lnTo>
                    <a:lnTo>
                      <a:pt x="3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76" name="Freeform 70"/>
              <p:cNvSpPr>
                <a:spLocks/>
              </p:cNvSpPr>
              <p:nvPr/>
            </p:nvSpPr>
            <p:spPr bwMode="auto">
              <a:xfrm>
                <a:off x="2756" y="2586"/>
                <a:ext cx="29" cy="13"/>
              </a:xfrm>
              <a:custGeom>
                <a:avLst/>
                <a:gdLst>
                  <a:gd name="T0" fmla="*/ 29 w 29"/>
                  <a:gd name="T1" fmla="*/ 8 h 13"/>
                  <a:gd name="T2" fmla="*/ 29 w 29"/>
                  <a:gd name="T3" fmla="*/ 8 h 13"/>
                  <a:gd name="T4" fmla="*/ 2 w 29"/>
                  <a:gd name="T5" fmla="*/ 0 h 13"/>
                  <a:gd name="T6" fmla="*/ 0 w 29"/>
                  <a:gd name="T7" fmla="*/ 6 h 13"/>
                  <a:gd name="T8" fmla="*/ 0 w 29"/>
                  <a:gd name="T9" fmla="*/ 6 h 13"/>
                  <a:gd name="T10" fmla="*/ 27 w 29"/>
                  <a:gd name="T11" fmla="*/ 13 h 13"/>
                  <a:gd name="T12" fmla="*/ 29 w 29"/>
                  <a:gd name="T13" fmla="*/ 8 h 13"/>
                </a:gdLst>
                <a:ahLst/>
                <a:cxnLst>
                  <a:cxn ang="0">
                    <a:pos x="T0" y="T1"/>
                  </a:cxn>
                  <a:cxn ang="0">
                    <a:pos x="T2" y="T3"/>
                  </a:cxn>
                  <a:cxn ang="0">
                    <a:pos x="T4" y="T5"/>
                  </a:cxn>
                  <a:cxn ang="0">
                    <a:pos x="T6" y="T7"/>
                  </a:cxn>
                  <a:cxn ang="0">
                    <a:pos x="T8" y="T9"/>
                  </a:cxn>
                  <a:cxn ang="0">
                    <a:pos x="T10" y="T11"/>
                  </a:cxn>
                  <a:cxn ang="0">
                    <a:pos x="T12" y="T13"/>
                  </a:cxn>
                </a:cxnLst>
                <a:rect l="0" t="0" r="r" b="b"/>
                <a:pathLst>
                  <a:path w="29" h="13">
                    <a:moveTo>
                      <a:pt x="29" y="8"/>
                    </a:moveTo>
                    <a:lnTo>
                      <a:pt x="29" y="8"/>
                    </a:lnTo>
                    <a:lnTo>
                      <a:pt x="2" y="0"/>
                    </a:lnTo>
                    <a:lnTo>
                      <a:pt x="0" y="6"/>
                    </a:lnTo>
                    <a:lnTo>
                      <a:pt x="0" y="6"/>
                    </a:lnTo>
                    <a:lnTo>
                      <a:pt x="27" y="13"/>
                    </a:lnTo>
                    <a:lnTo>
                      <a:pt x="29"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77" name="Freeform 71"/>
              <p:cNvSpPr>
                <a:spLocks/>
              </p:cNvSpPr>
              <p:nvPr/>
            </p:nvSpPr>
            <p:spPr bwMode="auto">
              <a:xfrm>
                <a:off x="2812" y="2599"/>
                <a:ext cx="29" cy="10"/>
              </a:xfrm>
              <a:custGeom>
                <a:avLst/>
                <a:gdLst>
                  <a:gd name="T0" fmla="*/ 29 w 29"/>
                  <a:gd name="T1" fmla="*/ 5 h 10"/>
                  <a:gd name="T2" fmla="*/ 29 w 29"/>
                  <a:gd name="T3" fmla="*/ 5 h 10"/>
                  <a:gd name="T4" fmla="*/ 0 w 29"/>
                  <a:gd name="T5" fmla="*/ 0 h 10"/>
                  <a:gd name="T6" fmla="*/ 0 w 29"/>
                  <a:gd name="T7" fmla="*/ 6 h 10"/>
                  <a:gd name="T8" fmla="*/ 0 w 29"/>
                  <a:gd name="T9" fmla="*/ 6 h 10"/>
                  <a:gd name="T10" fmla="*/ 27 w 29"/>
                  <a:gd name="T11" fmla="*/ 10 h 10"/>
                  <a:gd name="T12" fmla="*/ 29 w 29"/>
                  <a:gd name="T13" fmla="*/ 5 h 10"/>
                  <a:gd name="T14" fmla="*/ 29 w 29"/>
                  <a:gd name="T15" fmla="*/ 5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10">
                    <a:moveTo>
                      <a:pt x="29" y="5"/>
                    </a:moveTo>
                    <a:lnTo>
                      <a:pt x="29" y="5"/>
                    </a:lnTo>
                    <a:lnTo>
                      <a:pt x="0" y="0"/>
                    </a:lnTo>
                    <a:lnTo>
                      <a:pt x="0" y="6"/>
                    </a:lnTo>
                    <a:lnTo>
                      <a:pt x="0" y="6"/>
                    </a:lnTo>
                    <a:lnTo>
                      <a:pt x="27" y="10"/>
                    </a:lnTo>
                    <a:lnTo>
                      <a:pt x="29" y="5"/>
                    </a:lnTo>
                    <a:lnTo>
                      <a:pt x="29"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78" name="Freeform 72"/>
              <p:cNvSpPr>
                <a:spLocks/>
              </p:cNvSpPr>
              <p:nvPr/>
            </p:nvSpPr>
            <p:spPr bwMode="auto">
              <a:xfrm>
                <a:off x="2868" y="2608"/>
                <a:ext cx="30" cy="9"/>
              </a:xfrm>
              <a:custGeom>
                <a:avLst/>
                <a:gdLst>
                  <a:gd name="T0" fmla="*/ 30 w 30"/>
                  <a:gd name="T1" fmla="*/ 3 h 9"/>
                  <a:gd name="T2" fmla="*/ 30 w 30"/>
                  <a:gd name="T3" fmla="*/ 3 h 9"/>
                  <a:gd name="T4" fmla="*/ 2 w 30"/>
                  <a:gd name="T5" fmla="*/ 0 h 9"/>
                  <a:gd name="T6" fmla="*/ 0 w 30"/>
                  <a:gd name="T7" fmla="*/ 6 h 9"/>
                  <a:gd name="T8" fmla="*/ 0 w 30"/>
                  <a:gd name="T9" fmla="*/ 6 h 9"/>
                  <a:gd name="T10" fmla="*/ 29 w 30"/>
                  <a:gd name="T11" fmla="*/ 9 h 9"/>
                  <a:gd name="T12" fmla="*/ 30 w 30"/>
                  <a:gd name="T13" fmla="*/ 3 h 9"/>
                </a:gdLst>
                <a:ahLst/>
                <a:cxnLst>
                  <a:cxn ang="0">
                    <a:pos x="T0" y="T1"/>
                  </a:cxn>
                  <a:cxn ang="0">
                    <a:pos x="T2" y="T3"/>
                  </a:cxn>
                  <a:cxn ang="0">
                    <a:pos x="T4" y="T5"/>
                  </a:cxn>
                  <a:cxn ang="0">
                    <a:pos x="T6" y="T7"/>
                  </a:cxn>
                  <a:cxn ang="0">
                    <a:pos x="T8" y="T9"/>
                  </a:cxn>
                  <a:cxn ang="0">
                    <a:pos x="T10" y="T11"/>
                  </a:cxn>
                  <a:cxn ang="0">
                    <a:pos x="T12" y="T13"/>
                  </a:cxn>
                </a:cxnLst>
                <a:rect l="0" t="0" r="r" b="b"/>
                <a:pathLst>
                  <a:path w="30" h="9">
                    <a:moveTo>
                      <a:pt x="30" y="3"/>
                    </a:moveTo>
                    <a:lnTo>
                      <a:pt x="30" y="3"/>
                    </a:lnTo>
                    <a:lnTo>
                      <a:pt x="2" y="0"/>
                    </a:lnTo>
                    <a:lnTo>
                      <a:pt x="0" y="6"/>
                    </a:lnTo>
                    <a:lnTo>
                      <a:pt x="0" y="6"/>
                    </a:lnTo>
                    <a:lnTo>
                      <a:pt x="29" y="9"/>
                    </a:lnTo>
                    <a:lnTo>
                      <a:pt x="3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79" name="Freeform 73"/>
              <p:cNvSpPr>
                <a:spLocks/>
              </p:cNvSpPr>
              <p:nvPr/>
            </p:nvSpPr>
            <p:spPr bwMode="auto">
              <a:xfrm>
                <a:off x="2925" y="2612"/>
                <a:ext cx="29" cy="6"/>
              </a:xfrm>
              <a:custGeom>
                <a:avLst/>
                <a:gdLst>
                  <a:gd name="T0" fmla="*/ 29 w 29"/>
                  <a:gd name="T1" fmla="*/ 0 h 6"/>
                  <a:gd name="T2" fmla="*/ 29 w 29"/>
                  <a:gd name="T3" fmla="*/ 0 h 6"/>
                  <a:gd name="T4" fmla="*/ 29 w 29"/>
                  <a:gd name="T5" fmla="*/ 0 h 6"/>
                  <a:gd name="T6" fmla="*/ 0 w 29"/>
                  <a:gd name="T7" fmla="*/ 0 h 6"/>
                  <a:gd name="T8" fmla="*/ 0 w 29"/>
                  <a:gd name="T9" fmla="*/ 6 h 6"/>
                  <a:gd name="T10" fmla="*/ 0 w 29"/>
                  <a:gd name="T11" fmla="*/ 6 h 6"/>
                  <a:gd name="T12" fmla="*/ 29 w 29"/>
                  <a:gd name="T13" fmla="*/ 6 h 6"/>
                  <a:gd name="T14" fmla="*/ 29 w 29"/>
                  <a:gd name="T15" fmla="*/ 6 h 6"/>
                  <a:gd name="T16" fmla="*/ 29 w 29"/>
                  <a:gd name="T17" fmla="*/ 0 h 6"/>
                  <a:gd name="T18" fmla="*/ 29 w 29"/>
                  <a:gd name="T1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6">
                    <a:moveTo>
                      <a:pt x="29" y="0"/>
                    </a:moveTo>
                    <a:lnTo>
                      <a:pt x="29" y="0"/>
                    </a:lnTo>
                    <a:lnTo>
                      <a:pt x="29" y="0"/>
                    </a:lnTo>
                    <a:lnTo>
                      <a:pt x="0" y="0"/>
                    </a:lnTo>
                    <a:lnTo>
                      <a:pt x="0" y="6"/>
                    </a:lnTo>
                    <a:lnTo>
                      <a:pt x="0" y="6"/>
                    </a:lnTo>
                    <a:lnTo>
                      <a:pt x="29" y="6"/>
                    </a:lnTo>
                    <a:lnTo>
                      <a:pt x="29" y="6"/>
                    </a:lnTo>
                    <a:lnTo>
                      <a:pt x="29" y="0"/>
                    </a:lnTo>
                    <a:lnTo>
                      <a:pt x="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80" name="Freeform 74"/>
              <p:cNvSpPr>
                <a:spLocks/>
              </p:cNvSpPr>
              <p:nvPr/>
            </p:nvSpPr>
            <p:spPr bwMode="auto">
              <a:xfrm>
                <a:off x="2983" y="2611"/>
                <a:ext cx="29" cy="7"/>
              </a:xfrm>
              <a:custGeom>
                <a:avLst/>
                <a:gdLst>
                  <a:gd name="T0" fmla="*/ 29 w 29"/>
                  <a:gd name="T1" fmla="*/ 0 h 7"/>
                  <a:gd name="T2" fmla="*/ 29 w 29"/>
                  <a:gd name="T3" fmla="*/ 0 h 7"/>
                  <a:gd name="T4" fmla="*/ 0 w 29"/>
                  <a:gd name="T5" fmla="*/ 1 h 7"/>
                  <a:gd name="T6" fmla="*/ 0 w 29"/>
                  <a:gd name="T7" fmla="*/ 7 h 7"/>
                  <a:gd name="T8" fmla="*/ 0 w 29"/>
                  <a:gd name="T9" fmla="*/ 7 h 7"/>
                  <a:gd name="T10" fmla="*/ 29 w 29"/>
                  <a:gd name="T11" fmla="*/ 6 h 7"/>
                  <a:gd name="T12" fmla="*/ 29 w 29"/>
                  <a:gd name="T13" fmla="*/ 0 h 7"/>
                  <a:gd name="T14" fmla="*/ 29 w 2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7">
                    <a:moveTo>
                      <a:pt x="29" y="0"/>
                    </a:moveTo>
                    <a:lnTo>
                      <a:pt x="29" y="0"/>
                    </a:lnTo>
                    <a:lnTo>
                      <a:pt x="0" y="1"/>
                    </a:lnTo>
                    <a:lnTo>
                      <a:pt x="0" y="7"/>
                    </a:lnTo>
                    <a:lnTo>
                      <a:pt x="0" y="7"/>
                    </a:lnTo>
                    <a:lnTo>
                      <a:pt x="29" y="6"/>
                    </a:lnTo>
                    <a:lnTo>
                      <a:pt x="29" y="0"/>
                    </a:lnTo>
                    <a:lnTo>
                      <a:pt x="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81" name="Freeform 75"/>
              <p:cNvSpPr>
                <a:spLocks/>
              </p:cNvSpPr>
              <p:nvPr/>
            </p:nvSpPr>
            <p:spPr bwMode="auto">
              <a:xfrm>
                <a:off x="3040" y="2604"/>
                <a:ext cx="29" cy="10"/>
              </a:xfrm>
              <a:custGeom>
                <a:avLst/>
                <a:gdLst>
                  <a:gd name="T0" fmla="*/ 28 w 29"/>
                  <a:gd name="T1" fmla="*/ 0 h 10"/>
                  <a:gd name="T2" fmla="*/ 28 w 29"/>
                  <a:gd name="T3" fmla="*/ 0 h 10"/>
                  <a:gd name="T4" fmla="*/ 0 w 29"/>
                  <a:gd name="T5" fmla="*/ 4 h 10"/>
                  <a:gd name="T6" fmla="*/ 0 w 29"/>
                  <a:gd name="T7" fmla="*/ 10 h 10"/>
                  <a:gd name="T8" fmla="*/ 0 w 29"/>
                  <a:gd name="T9" fmla="*/ 10 h 10"/>
                  <a:gd name="T10" fmla="*/ 29 w 29"/>
                  <a:gd name="T11" fmla="*/ 5 h 10"/>
                  <a:gd name="T12" fmla="*/ 28 w 29"/>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29" h="10">
                    <a:moveTo>
                      <a:pt x="28" y="0"/>
                    </a:moveTo>
                    <a:lnTo>
                      <a:pt x="28" y="0"/>
                    </a:lnTo>
                    <a:lnTo>
                      <a:pt x="0" y="4"/>
                    </a:lnTo>
                    <a:lnTo>
                      <a:pt x="0" y="10"/>
                    </a:lnTo>
                    <a:lnTo>
                      <a:pt x="0" y="10"/>
                    </a:lnTo>
                    <a:lnTo>
                      <a:pt x="29" y="5"/>
                    </a:lnTo>
                    <a:lnTo>
                      <a:pt x="2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82" name="Freeform 76"/>
              <p:cNvSpPr>
                <a:spLocks/>
              </p:cNvSpPr>
              <p:nvPr/>
            </p:nvSpPr>
            <p:spPr bwMode="auto">
              <a:xfrm>
                <a:off x="3096" y="2594"/>
                <a:ext cx="29" cy="11"/>
              </a:xfrm>
              <a:custGeom>
                <a:avLst/>
                <a:gdLst>
                  <a:gd name="T0" fmla="*/ 27 w 29"/>
                  <a:gd name="T1" fmla="*/ 0 h 11"/>
                  <a:gd name="T2" fmla="*/ 27 w 29"/>
                  <a:gd name="T3" fmla="*/ 0 h 11"/>
                  <a:gd name="T4" fmla="*/ 0 w 29"/>
                  <a:gd name="T5" fmla="*/ 5 h 11"/>
                  <a:gd name="T6" fmla="*/ 2 w 29"/>
                  <a:gd name="T7" fmla="*/ 11 h 11"/>
                  <a:gd name="T8" fmla="*/ 2 w 29"/>
                  <a:gd name="T9" fmla="*/ 11 h 11"/>
                  <a:gd name="T10" fmla="*/ 29 w 29"/>
                  <a:gd name="T11" fmla="*/ 5 h 11"/>
                  <a:gd name="T12" fmla="*/ 27 w 29"/>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29" h="11">
                    <a:moveTo>
                      <a:pt x="27" y="0"/>
                    </a:moveTo>
                    <a:lnTo>
                      <a:pt x="27" y="0"/>
                    </a:lnTo>
                    <a:lnTo>
                      <a:pt x="0" y="5"/>
                    </a:lnTo>
                    <a:lnTo>
                      <a:pt x="2" y="11"/>
                    </a:lnTo>
                    <a:lnTo>
                      <a:pt x="2" y="11"/>
                    </a:lnTo>
                    <a:lnTo>
                      <a:pt x="29" y="5"/>
                    </a:lnTo>
                    <a:lnTo>
                      <a:pt x="2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83" name="Freeform 77"/>
              <p:cNvSpPr>
                <a:spLocks/>
              </p:cNvSpPr>
              <p:nvPr/>
            </p:nvSpPr>
            <p:spPr bwMode="auto">
              <a:xfrm>
                <a:off x="3152" y="2578"/>
                <a:ext cx="29" cy="14"/>
              </a:xfrm>
              <a:custGeom>
                <a:avLst/>
                <a:gdLst>
                  <a:gd name="T0" fmla="*/ 27 w 29"/>
                  <a:gd name="T1" fmla="*/ 0 h 14"/>
                  <a:gd name="T2" fmla="*/ 27 w 29"/>
                  <a:gd name="T3" fmla="*/ 0 h 14"/>
                  <a:gd name="T4" fmla="*/ 0 w 29"/>
                  <a:gd name="T5" fmla="*/ 8 h 14"/>
                  <a:gd name="T6" fmla="*/ 2 w 29"/>
                  <a:gd name="T7" fmla="*/ 14 h 14"/>
                  <a:gd name="T8" fmla="*/ 2 w 29"/>
                  <a:gd name="T9" fmla="*/ 14 h 14"/>
                  <a:gd name="T10" fmla="*/ 29 w 29"/>
                  <a:gd name="T11" fmla="*/ 6 h 14"/>
                  <a:gd name="T12" fmla="*/ 27 w 29"/>
                  <a:gd name="T13" fmla="*/ 0 h 14"/>
                  <a:gd name="T14" fmla="*/ 27 w 29"/>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14">
                    <a:moveTo>
                      <a:pt x="27" y="0"/>
                    </a:moveTo>
                    <a:lnTo>
                      <a:pt x="27" y="0"/>
                    </a:lnTo>
                    <a:lnTo>
                      <a:pt x="0" y="8"/>
                    </a:lnTo>
                    <a:lnTo>
                      <a:pt x="2" y="14"/>
                    </a:lnTo>
                    <a:lnTo>
                      <a:pt x="2" y="14"/>
                    </a:lnTo>
                    <a:lnTo>
                      <a:pt x="29" y="6"/>
                    </a:lnTo>
                    <a:lnTo>
                      <a:pt x="27" y="0"/>
                    </a:lnTo>
                    <a:lnTo>
                      <a:pt x="2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84" name="Freeform 78"/>
              <p:cNvSpPr>
                <a:spLocks/>
              </p:cNvSpPr>
              <p:nvPr/>
            </p:nvSpPr>
            <p:spPr bwMode="auto">
              <a:xfrm>
                <a:off x="3207" y="2559"/>
                <a:ext cx="28" cy="16"/>
              </a:xfrm>
              <a:custGeom>
                <a:avLst/>
                <a:gdLst>
                  <a:gd name="T0" fmla="*/ 26 w 28"/>
                  <a:gd name="T1" fmla="*/ 0 h 16"/>
                  <a:gd name="T2" fmla="*/ 26 w 28"/>
                  <a:gd name="T3" fmla="*/ 0 h 16"/>
                  <a:gd name="T4" fmla="*/ 0 w 28"/>
                  <a:gd name="T5" fmla="*/ 10 h 16"/>
                  <a:gd name="T6" fmla="*/ 1 w 28"/>
                  <a:gd name="T7" fmla="*/ 16 h 16"/>
                  <a:gd name="T8" fmla="*/ 1 w 28"/>
                  <a:gd name="T9" fmla="*/ 16 h 16"/>
                  <a:gd name="T10" fmla="*/ 28 w 28"/>
                  <a:gd name="T11" fmla="*/ 6 h 16"/>
                  <a:gd name="T12" fmla="*/ 26 w 28"/>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28" h="16">
                    <a:moveTo>
                      <a:pt x="26" y="0"/>
                    </a:moveTo>
                    <a:lnTo>
                      <a:pt x="26" y="0"/>
                    </a:lnTo>
                    <a:lnTo>
                      <a:pt x="0" y="10"/>
                    </a:lnTo>
                    <a:lnTo>
                      <a:pt x="1" y="16"/>
                    </a:lnTo>
                    <a:lnTo>
                      <a:pt x="1" y="16"/>
                    </a:lnTo>
                    <a:lnTo>
                      <a:pt x="28" y="6"/>
                    </a:lnTo>
                    <a:lnTo>
                      <a:pt x="2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85" name="Freeform 79"/>
              <p:cNvSpPr>
                <a:spLocks/>
              </p:cNvSpPr>
              <p:nvPr/>
            </p:nvSpPr>
            <p:spPr bwMode="auto">
              <a:xfrm>
                <a:off x="3260" y="2536"/>
                <a:ext cx="27" cy="17"/>
              </a:xfrm>
              <a:custGeom>
                <a:avLst/>
                <a:gdLst>
                  <a:gd name="T0" fmla="*/ 26 w 27"/>
                  <a:gd name="T1" fmla="*/ 0 h 17"/>
                  <a:gd name="T2" fmla="*/ 26 w 27"/>
                  <a:gd name="T3" fmla="*/ 0 h 17"/>
                  <a:gd name="T4" fmla="*/ 0 w 27"/>
                  <a:gd name="T5" fmla="*/ 13 h 17"/>
                  <a:gd name="T6" fmla="*/ 1 w 27"/>
                  <a:gd name="T7" fmla="*/ 17 h 17"/>
                  <a:gd name="T8" fmla="*/ 1 w 27"/>
                  <a:gd name="T9" fmla="*/ 17 h 17"/>
                  <a:gd name="T10" fmla="*/ 27 w 27"/>
                  <a:gd name="T11" fmla="*/ 6 h 17"/>
                  <a:gd name="T12" fmla="*/ 26 w 27"/>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6" y="0"/>
                    </a:moveTo>
                    <a:lnTo>
                      <a:pt x="26" y="0"/>
                    </a:lnTo>
                    <a:lnTo>
                      <a:pt x="0" y="13"/>
                    </a:lnTo>
                    <a:lnTo>
                      <a:pt x="1" y="17"/>
                    </a:lnTo>
                    <a:lnTo>
                      <a:pt x="1" y="17"/>
                    </a:lnTo>
                    <a:lnTo>
                      <a:pt x="27" y="6"/>
                    </a:lnTo>
                    <a:lnTo>
                      <a:pt x="2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86" name="Freeform 80"/>
              <p:cNvSpPr>
                <a:spLocks/>
              </p:cNvSpPr>
              <p:nvPr/>
            </p:nvSpPr>
            <p:spPr bwMode="auto">
              <a:xfrm>
                <a:off x="3310" y="2510"/>
                <a:ext cx="29" cy="19"/>
              </a:xfrm>
              <a:custGeom>
                <a:avLst/>
                <a:gdLst>
                  <a:gd name="T0" fmla="*/ 26 w 29"/>
                  <a:gd name="T1" fmla="*/ 0 h 19"/>
                  <a:gd name="T2" fmla="*/ 26 w 29"/>
                  <a:gd name="T3" fmla="*/ 0 h 19"/>
                  <a:gd name="T4" fmla="*/ 0 w 29"/>
                  <a:gd name="T5" fmla="*/ 15 h 19"/>
                  <a:gd name="T6" fmla="*/ 3 w 29"/>
                  <a:gd name="T7" fmla="*/ 19 h 19"/>
                  <a:gd name="T8" fmla="*/ 3 w 29"/>
                  <a:gd name="T9" fmla="*/ 19 h 19"/>
                  <a:gd name="T10" fmla="*/ 29 w 29"/>
                  <a:gd name="T11" fmla="*/ 5 h 19"/>
                  <a:gd name="T12" fmla="*/ 26 w 29"/>
                  <a:gd name="T13" fmla="*/ 0 h 19"/>
                  <a:gd name="T14" fmla="*/ 26 w 29"/>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19">
                    <a:moveTo>
                      <a:pt x="26" y="0"/>
                    </a:moveTo>
                    <a:lnTo>
                      <a:pt x="26" y="0"/>
                    </a:lnTo>
                    <a:lnTo>
                      <a:pt x="0" y="15"/>
                    </a:lnTo>
                    <a:lnTo>
                      <a:pt x="3" y="19"/>
                    </a:lnTo>
                    <a:lnTo>
                      <a:pt x="3" y="19"/>
                    </a:lnTo>
                    <a:lnTo>
                      <a:pt x="29" y="5"/>
                    </a:lnTo>
                    <a:lnTo>
                      <a:pt x="26" y="0"/>
                    </a:lnTo>
                    <a:lnTo>
                      <a:pt x="2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87" name="Freeform 81"/>
              <p:cNvSpPr>
                <a:spLocks/>
              </p:cNvSpPr>
              <p:nvPr/>
            </p:nvSpPr>
            <p:spPr bwMode="auto">
              <a:xfrm>
                <a:off x="3360" y="2480"/>
                <a:ext cx="26" cy="20"/>
              </a:xfrm>
              <a:custGeom>
                <a:avLst/>
                <a:gdLst>
                  <a:gd name="T0" fmla="*/ 23 w 26"/>
                  <a:gd name="T1" fmla="*/ 0 h 20"/>
                  <a:gd name="T2" fmla="*/ 23 w 26"/>
                  <a:gd name="T3" fmla="*/ 0 h 20"/>
                  <a:gd name="T4" fmla="*/ 0 w 26"/>
                  <a:gd name="T5" fmla="*/ 16 h 20"/>
                  <a:gd name="T6" fmla="*/ 3 w 26"/>
                  <a:gd name="T7" fmla="*/ 20 h 20"/>
                  <a:gd name="T8" fmla="*/ 3 w 26"/>
                  <a:gd name="T9" fmla="*/ 20 h 20"/>
                  <a:gd name="T10" fmla="*/ 26 w 26"/>
                  <a:gd name="T11" fmla="*/ 5 h 20"/>
                  <a:gd name="T12" fmla="*/ 23 w 26"/>
                  <a:gd name="T13" fmla="*/ 0 h 20"/>
                  <a:gd name="T14" fmla="*/ 23 w 26"/>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0">
                    <a:moveTo>
                      <a:pt x="23" y="0"/>
                    </a:moveTo>
                    <a:lnTo>
                      <a:pt x="23" y="0"/>
                    </a:lnTo>
                    <a:lnTo>
                      <a:pt x="0" y="16"/>
                    </a:lnTo>
                    <a:lnTo>
                      <a:pt x="3" y="20"/>
                    </a:lnTo>
                    <a:lnTo>
                      <a:pt x="3" y="20"/>
                    </a:lnTo>
                    <a:lnTo>
                      <a:pt x="26" y="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88" name="Freeform 82"/>
              <p:cNvSpPr>
                <a:spLocks/>
              </p:cNvSpPr>
              <p:nvPr/>
            </p:nvSpPr>
            <p:spPr bwMode="auto">
              <a:xfrm>
                <a:off x="3406" y="2446"/>
                <a:ext cx="27" cy="23"/>
              </a:xfrm>
              <a:custGeom>
                <a:avLst/>
                <a:gdLst>
                  <a:gd name="T0" fmla="*/ 23 w 27"/>
                  <a:gd name="T1" fmla="*/ 0 h 23"/>
                  <a:gd name="T2" fmla="*/ 23 w 27"/>
                  <a:gd name="T3" fmla="*/ 0 h 23"/>
                  <a:gd name="T4" fmla="*/ 0 w 27"/>
                  <a:gd name="T5" fmla="*/ 17 h 23"/>
                  <a:gd name="T6" fmla="*/ 4 w 27"/>
                  <a:gd name="T7" fmla="*/ 23 h 23"/>
                  <a:gd name="T8" fmla="*/ 4 w 27"/>
                  <a:gd name="T9" fmla="*/ 23 h 23"/>
                  <a:gd name="T10" fmla="*/ 27 w 27"/>
                  <a:gd name="T11" fmla="*/ 4 h 23"/>
                  <a:gd name="T12" fmla="*/ 23 w 27"/>
                  <a:gd name="T13" fmla="*/ 0 h 23"/>
                </a:gdLst>
                <a:ahLst/>
                <a:cxnLst>
                  <a:cxn ang="0">
                    <a:pos x="T0" y="T1"/>
                  </a:cxn>
                  <a:cxn ang="0">
                    <a:pos x="T2" y="T3"/>
                  </a:cxn>
                  <a:cxn ang="0">
                    <a:pos x="T4" y="T5"/>
                  </a:cxn>
                  <a:cxn ang="0">
                    <a:pos x="T6" y="T7"/>
                  </a:cxn>
                  <a:cxn ang="0">
                    <a:pos x="T8" y="T9"/>
                  </a:cxn>
                  <a:cxn ang="0">
                    <a:pos x="T10" y="T11"/>
                  </a:cxn>
                  <a:cxn ang="0">
                    <a:pos x="T12" y="T13"/>
                  </a:cxn>
                </a:cxnLst>
                <a:rect l="0" t="0" r="r" b="b"/>
                <a:pathLst>
                  <a:path w="27" h="23">
                    <a:moveTo>
                      <a:pt x="23" y="0"/>
                    </a:moveTo>
                    <a:lnTo>
                      <a:pt x="23" y="0"/>
                    </a:lnTo>
                    <a:lnTo>
                      <a:pt x="0" y="17"/>
                    </a:lnTo>
                    <a:lnTo>
                      <a:pt x="4" y="23"/>
                    </a:lnTo>
                    <a:lnTo>
                      <a:pt x="4" y="23"/>
                    </a:lnTo>
                    <a:lnTo>
                      <a:pt x="27" y="4"/>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89" name="Freeform 83"/>
              <p:cNvSpPr>
                <a:spLocks/>
              </p:cNvSpPr>
              <p:nvPr/>
            </p:nvSpPr>
            <p:spPr bwMode="auto">
              <a:xfrm>
                <a:off x="3451" y="2409"/>
                <a:ext cx="25" cy="24"/>
              </a:xfrm>
              <a:custGeom>
                <a:avLst/>
                <a:gdLst>
                  <a:gd name="T0" fmla="*/ 21 w 25"/>
                  <a:gd name="T1" fmla="*/ 0 h 24"/>
                  <a:gd name="T2" fmla="*/ 21 w 25"/>
                  <a:gd name="T3" fmla="*/ 0 h 24"/>
                  <a:gd name="T4" fmla="*/ 0 w 25"/>
                  <a:gd name="T5" fmla="*/ 20 h 24"/>
                  <a:gd name="T6" fmla="*/ 4 w 25"/>
                  <a:gd name="T7" fmla="*/ 24 h 24"/>
                  <a:gd name="T8" fmla="*/ 4 w 25"/>
                  <a:gd name="T9" fmla="*/ 24 h 24"/>
                  <a:gd name="T10" fmla="*/ 25 w 25"/>
                  <a:gd name="T11" fmla="*/ 4 h 24"/>
                  <a:gd name="T12" fmla="*/ 21 w 25"/>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25" h="24">
                    <a:moveTo>
                      <a:pt x="21" y="0"/>
                    </a:moveTo>
                    <a:lnTo>
                      <a:pt x="21" y="0"/>
                    </a:lnTo>
                    <a:lnTo>
                      <a:pt x="0" y="20"/>
                    </a:lnTo>
                    <a:lnTo>
                      <a:pt x="4" y="24"/>
                    </a:lnTo>
                    <a:lnTo>
                      <a:pt x="4" y="24"/>
                    </a:lnTo>
                    <a:lnTo>
                      <a:pt x="25" y="4"/>
                    </a:lnTo>
                    <a:lnTo>
                      <a:pt x="2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90" name="Freeform 84"/>
              <p:cNvSpPr>
                <a:spLocks/>
              </p:cNvSpPr>
              <p:nvPr/>
            </p:nvSpPr>
            <p:spPr bwMode="auto">
              <a:xfrm>
                <a:off x="3494" y="2368"/>
                <a:ext cx="23" cy="25"/>
              </a:xfrm>
              <a:custGeom>
                <a:avLst/>
                <a:gdLst>
                  <a:gd name="T0" fmla="*/ 18 w 23"/>
                  <a:gd name="T1" fmla="*/ 0 h 25"/>
                  <a:gd name="T2" fmla="*/ 18 w 23"/>
                  <a:gd name="T3" fmla="*/ 0 h 25"/>
                  <a:gd name="T4" fmla="*/ 0 w 23"/>
                  <a:gd name="T5" fmla="*/ 22 h 25"/>
                  <a:gd name="T6" fmla="*/ 3 w 23"/>
                  <a:gd name="T7" fmla="*/ 25 h 25"/>
                  <a:gd name="T8" fmla="*/ 3 w 23"/>
                  <a:gd name="T9" fmla="*/ 25 h 25"/>
                  <a:gd name="T10" fmla="*/ 23 w 23"/>
                  <a:gd name="T11" fmla="*/ 5 h 25"/>
                  <a:gd name="T12" fmla="*/ 18 w 23"/>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3" h="25">
                    <a:moveTo>
                      <a:pt x="18" y="0"/>
                    </a:moveTo>
                    <a:lnTo>
                      <a:pt x="18" y="0"/>
                    </a:lnTo>
                    <a:lnTo>
                      <a:pt x="0" y="22"/>
                    </a:lnTo>
                    <a:lnTo>
                      <a:pt x="3" y="25"/>
                    </a:lnTo>
                    <a:lnTo>
                      <a:pt x="3" y="25"/>
                    </a:lnTo>
                    <a:lnTo>
                      <a:pt x="23" y="5"/>
                    </a:lnTo>
                    <a:lnTo>
                      <a:pt x="1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91" name="Freeform 85"/>
              <p:cNvSpPr>
                <a:spLocks/>
              </p:cNvSpPr>
              <p:nvPr/>
            </p:nvSpPr>
            <p:spPr bwMode="auto">
              <a:xfrm>
                <a:off x="3532" y="2325"/>
                <a:ext cx="22" cy="26"/>
              </a:xfrm>
              <a:custGeom>
                <a:avLst/>
                <a:gdLst>
                  <a:gd name="T0" fmla="*/ 18 w 22"/>
                  <a:gd name="T1" fmla="*/ 0 h 26"/>
                  <a:gd name="T2" fmla="*/ 18 w 22"/>
                  <a:gd name="T3" fmla="*/ 0 h 26"/>
                  <a:gd name="T4" fmla="*/ 0 w 22"/>
                  <a:gd name="T5" fmla="*/ 22 h 26"/>
                  <a:gd name="T6" fmla="*/ 5 w 22"/>
                  <a:gd name="T7" fmla="*/ 26 h 26"/>
                  <a:gd name="T8" fmla="*/ 5 w 22"/>
                  <a:gd name="T9" fmla="*/ 26 h 26"/>
                  <a:gd name="T10" fmla="*/ 22 w 22"/>
                  <a:gd name="T11" fmla="*/ 5 h 26"/>
                  <a:gd name="T12" fmla="*/ 18 w 22"/>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2" h="26">
                    <a:moveTo>
                      <a:pt x="18" y="0"/>
                    </a:moveTo>
                    <a:lnTo>
                      <a:pt x="18" y="0"/>
                    </a:lnTo>
                    <a:lnTo>
                      <a:pt x="0" y="22"/>
                    </a:lnTo>
                    <a:lnTo>
                      <a:pt x="5" y="26"/>
                    </a:lnTo>
                    <a:lnTo>
                      <a:pt x="5" y="26"/>
                    </a:lnTo>
                    <a:lnTo>
                      <a:pt x="22" y="5"/>
                    </a:lnTo>
                    <a:lnTo>
                      <a:pt x="1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92" name="Freeform 86"/>
              <p:cNvSpPr>
                <a:spLocks/>
              </p:cNvSpPr>
              <p:nvPr/>
            </p:nvSpPr>
            <p:spPr bwMode="auto">
              <a:xfrm>
                <a:off x="3567" y="2280"/>
                <a:ext cx="21" cy="27"/>
              </a:xfrm>
              <a:custGeom>
                <a:avLst/>
                <a:gdLst>
                  <a:gd name="T0" fmla="*/ 17 w 21"/>
                  <a:gd name="T1" fmla="*/ 0 h 27"/>
                  <a:gd name="T2" fmla="*/ 17 w 21"/>
                  <a:gd name="T3" fmla="*/ 0 h 27"/>
                  <a:gd name="T4" fmla="*/ 0 w 21"/>
                  <a:gd name="T5" fmla="*/ 22 h 27"/>
                  <a:gd name="T6" fmla="*/ 6 w 21"/>
                  <a:gd name="T7" fmla="*/ 27 h 27"/>
                  <a:gd name="T8" fmla="*/ 6 w 21"/>
                  <a:gd name="T9" fmla="*/ 27 h 27"/>
                  <a:gd name="T10" fmla="*/ 21 w 21"/>
                  <a:gd name="T11" fmla="*/ 2 h 27"/>
                  <a:gd name="T12" fmla="*/ 17 w 21"/>
                  <a:gd name="T13" fmla="*/ 0 h 27"/>
                </a:gdLst>
                <a:ahLst/>
                <a:cxnLst>
                  <a:cxn ang="0">
                    <a:pos x="T0" y="T1"/>
                  </a:cxn>
                  <a:cxn ang="0">
                    <a:pos x="T2" y="T3"/>
                  </a:cxn>
                  <a:cxn ang="0">
                    <a:pos x="T4" y="T5"/>
                  </a:cxn>
                  <a:cxn ang="0">
                    <a:pos x="T6" y="T7"/>
                  </a:cxn>
                  <a:cxn ang="0">
                    <a:pos x="T8" y="T9"/>
                  </a:cxn>
                  <a:cxn ang="0">
                    <a:pos x="T10" y="T11"/>
                  </a:cxn>
                  <a:cxn ang="0">
                    <a:pos x="T12" y="T13"/>
                  </a:cxn>
                </a:cxnLst>
                <a:rect l="0" t="0" r="r" b="b"/>
                <a:pathLst>
                  <a:path w="21" h="27">
                    <a:moveTo>
                      <a:pt x="17" y="0"/>
                    </a:moveTo>
                    <a:lnTo>
                      <a:pt x="17" y="0"/>
                    </a:lnTo>
                    <a:lnTo>
                      <a:pt x="0" y="22"/>
                    </a:lnTo>
                    <a:lnTo>
                      <a:pt x="6" y="27"/>
                    </a:lnTo>
                    <a:lnTo>
                      <a:pt x="6" y="27"/>
                    </a:lnTo>
                    <a:lnTo>
                      <a:pt x="21" y="2"/>
                    </a:lnTo>
                    <a:lnTo>
                      <a:pt x="1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93" name="Freeform 87"/>
              <p:cNvSpPr>
                <a:spLocks/>
              </p:cNvSpPr>
              <p:nvPr/>
            </p:nvSpPr>
            <p:spPr bwMode="auto">
              <a:xfrm>
                <a:off x="3600" y="2232"/>
                <a:ext cx="20" cy="27"/>
              </a:xfrm>
              <a:custGeom>
                <a:avLst/>
                <a:gdLst>
                  <a:gd name="T0" fmla="*/ 14 w 20"/>
                  <a:gd name="T1" fmla="*/ 0 h 27"/>
                  <a:gd name="T2" fmla="*/ 14 w 20"/>
                  <a:gd name="T3" fmla="*/ 0 h 27"/>
                  <a:gd name="T4" fmla="*/ 0 w 20"/>
                  <a:gd name="T5" fmla="*/ 25 h 27"/>
                  <a:gd name="T6" fmla="*/ 4 w 20"/>
                  <a:gd name="T7" fmla="*/ 27 h 27"/>
                  <a:gd name="T8" fmla="*/ 4 w 20"/>
                  <a:gd name="T9" fmla="*/ 27 h 27"/>
                  <a:gd name="T10" fmla="*/ 20 w 20"/>
                  <a:gd name="T11" fmla="*/ 3 h 27"/>
                  <a:gd name="T12" fmla="*/ 14 w 20"/>
                  <a:gd name="T13" fmla="*/ 0 h 27"/>
                  <a:gd name="T14" fmla="*/ 14 w 20"/>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27">
                    <a:moveTo>
                      <a:pt x="14" y="0"/>
                    </a:moveTo>
                    <a:lnTo>
                      <a:pt x="14" y="0"/>
                    </a:lnTo>
                    <a:lnTo>
                      <a:pt x="0" y="25"/>
                    </a:lnTo>
                    <a:lnTo>
                      <a:pt x="4" y="27"/>
                    </a:lnTo>
                    <a:lnTo>
                      <a:pt x="4" y="27"/>
                    </a:lnTo>
                    <a:lnTo>
                      <a:pt x="20" y="3"/>
                    </a:lnTo>
                    <a:lnTo>
                      <a:pt x="14" y="0"/>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94" name="Freeform 88"/>
              <p:cNvSpPr>
                <a:spLocks/>
              </p:cNvSpPr>
              <p:nvPr/>
            </p:nvSpPr>
            <p:spPr bwMode="auto">
              <a:xfrm>
                <a:off x="3629" y="2181"/>
                <a:ext cx="17" cy="28"/>
              </a:xfrm>
              <a:custGeom>
                <a:avLst/>
                <a:gdLst>
                  <a:gd name="T0" fmla="*/ 12 w 17"/>
                  <a:gd name="T1" fmla="*/ 0 h 28"/>
                  <a:gd name="T2" fmla="*/ 12 w 17"/>
                  <a:gd name="T3" fmla="*/ 0 h 28"/>
                  <a:gd name="T4" fmla="*/ 0 w 17"/>
                  <a:gd name="T5" fmla="*/ 25 h 28"/>
                  <a:gd name="T6" fmla="*/ 4 w 17"/>
                  <a:gd name="T7" fmla="*/ 28 h 28"/>
                  <a:gd name="T8" fmla="*/ 4 w 17"/>
                  <a:gd name="T9" fmla="*/ 28 h 28"/>
                  <a:gd name="T10" fmla="*/ 17 w 17"/>
                  <a:gd name="T11" fmla="*/ 2 h 28"/>
                  <a:gd name="T12" fmla="*/ 12 w 17"/>
                  <a:gd name="T13" fmla="*/ 0 h 28"/>
                  <a:gd name="T14" fmla="*/ 12 w 17"/>
                  <a:gd name="T15" fmla="*/ 0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8">
                    <a:moveTo>
                      <a:pt x="12" y="0"/>
                    </a:moveTo>
                    <a:lnTo>
                      <a:pt x="12" y="0"/>
                    </a:lnTo>
                    <a:lnTo>
                      <a:pt x="0" y="25"/>
                    </a:lnTo>
                    <a:lnTo>
                      <a:pt x="4" y="28"/>
                    </a:lnTo>
                    <a:lnTo>
                      <a:pt x="4" y="28"/>
                    </a:lnTo>
                    <a:lnTo>
                      <a:pt x="17" y="2"/>
                    </a:lnTo>
                    <a:lnTo>
                      <a:pt x="12" y="0"/>
                    </a:lnTo>
                    <a:lnTo>
                      <a:pt x="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95" name="Freeform 89"/>
              <p:cNvSpPr>
                <a:spLocks/>
              </p:cNvSpPr>
              <p:nvPr/>
            </p:nvSpPr>
            <p:spPr bwMode="auto">
              <a:xfrm>
                <a:off x="3653" y="2129"/>
                <a:ext cx="16" cy="29"/>
              </a:xfrm>
              <a:custGeom>
                <a:avLst/>
                <a:gdLst>
                  <a:gd name="T0" fmla="*/ 11 w 16"/>
                  <a:gd name="T1" fmla="*/ 0 h 29"/>
                  <a:gd name="T2" fmla="*/ 11 w 16"/>
                  <a:gd name="T3" fmla="*/ 0 h 29"/>
                  <a:gd name="T4" fmla="*/ 0 w 16"/>
                  <a:gd name="T5" fmla="*/ 26 h 29"/>
                  <a:gd name="T6" fmla="*/ 6 w 16"/>
                  <a:gd name="T7" fmla="*/ 29 h 29"/>
                  <a:gd name="T8" fmla="*/ 6 w 16"/>
                  <a:gd name="T9" fmla="*/ 29 h 29"/>
                  <a:gd name="T10" fmla="*/ 16 w 16"/>
                  <a:gd name="T11" fmla="*/ 1 h 29"/>
                  <a:gd name="T12" fmla="*/ 11 w 16"/>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16" h="29">
                    <a:moveTo>
                      <a:pt x="11" y="0"/>
                    </a:moveTo>
                    <a:lnTo>
                      <a:pt x="11" y="0"/>
                    </a:lnTo>
                    <a:lnTo>
                      <a:pt x="0" y="26"/>
                    </a:lnTo>
                    <a:lnTo>
                      <a:pt x="6" y="29"/>
                    </a:lnTo>
                    <a:lnTo>
                      <a:pt x="6" y="29"/>
                    </a:lnTo>
                    <a:lnTo>
                      <a:pt x="16" y="1"/>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96" name="Freeform 90"/>
              <p:cNvSpPr>
                <a:spLocks/>
              </p:cNvSpPr>
              <p:nvPr/>
            </p:nvSpPr>
            <p:spPr bwMode="auto">
              <a:xfrm>
                <a:off x="3674" y="2074"/>
                <a:ext cx="15" cy="31"/>
              </a:xfrm>
              <a:custGeom>
                <a:avLst/>
                <a:gdLst>
                  <a:gd name="T0" fmla="*/ 9 w 15"/>
                  <a:gd name="T1" fmla="*/ 0 h 31"/>
                  <a:gd name="T2" fmla="*/ 9 w 15"/>
                  <a:gd name="T3" fmla="*/ 0 h 31"/>
                  <a:gd name="T4" fmla="*/ 0 w 15"/>
                  <a:gd name="T5" fmla="*/ 28 h 31"/>
                  <a:gd name="T6" fmla="*/ 5 w 15"/>
                  <a:gd name="T7" fmla="*/ 31 h 31"/>
                  <a:gd name="T8" fmla="*/ 5 w 15"/>
                  <a:gd name="T9" fmla="*/ 31 h 31"/>
                  <a:gd name="T10" fmla="*/ 15 w 15"/>
                  <a:gd name="T11" fmla="*/ 2 h 31"/>
                  <a:gd name="T12" fmla="*/ 9 w 15"/>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15" h="31">
                    <a:moveTo>
                      <a:pt x="9" y="0"/>
                    </a:moveTo>
                    <a:lnTo>
                      <a:pt x="9" y="0"/>
                    </a:lnTo>
                    <a:lnTo>
                      <a:pt x="0" y="28"/>
                    </a:lnTo>
                    <a:lnTo>
                      <a:pt x="5" y="31"/>
                    </a:lnTo>
                    <a:lnTo>
                      <a:pt x="5" y="31"/>
                    </a:lnTo>
                    <a:lnTo>
                      <a:pt x="15" y="2"/>
                    </a:lnTo>
                    <a:lnTo>
                      <a:pt x="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97" name="Freeform 91"/>
              <p:cNvSpPr>
                <a:spLocks/>
              </p:cNvSpPr>
              <p:nvPr/>
            </p:nvSpPr>
            <p:spPr bwMode="auto">
              <a:xfrm>
                <a:off x="3690" y="2020"/>
                <a:ext cx="13" cy="29"/>
              </a:xfrm>
              <a:custGeom>
                <a:avLst/>
                <a:gdLst>
                  <a:gd name="T0" fmla="*/ 7 w 13"/>
                  <a:gd name="T1" fmla="*/ 0 h 29"/>
                  <a:gd name="T2" fmla="*/ 7 w 13"/>
                  <a:gd name="T3" fmla="*/ 0 h 29"/>
                  <a:gd name="T4" fmla="*/ 0 w 13"/>
                  <a:gd name="T5" fmla="*/ 27 h 29"/>
                  <a:gd name="T6" fmla="*/ 6 w 13"/>
                  <a:gd name="T7" fmla="*/ 29 h 29"/>
                  <a:gd name="T8" fmla="*/ 6 w 13"/>
                  <a:gd name="T9" fmla="*/ 29 h 29"/>
                  <a:gd name="T10" fmla="*/ 13 w 13"/>
                  <a:gd name="T11" fmla="*/ 1 h 29"/>
                  <a:gd name="T12" fmla="*/ 7 w 13"/>
                  <a:gd name="T13" fmla="*/ 0 h 29"/>
                  <a:gd name="T14" fmla="*/ 7 w 13"/>
                  <a:gd name="T15" fmla="*/ 0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29">
                    <a:moveTo>
                      <a:pt x="7" y="0"/>
                    </a:moveTo>
                    <a:lnTo>
                      <a:pt x="7" y="0"/>
                    </a:lnTo>
                    <a:lnTo>
                      <a:pt x="0" y="27"/>
                    </a:lnTo>
                    <a:lnTo>
                      <a:pt x="6" y="29"/>
                    </a:lnTo>
                    <a:lnTo>
                      <a:pt x="6" y="29"/>
                    </a:lnTo>
                    <a:lnTo>
                      <a:pt x="13" y="1"/>
                    </a:lnTo>
                    <a:lnTo>
                      <a:pt x="7" y="0"/>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98" name="Freeform 92"/>
              <p:cNvSpPr>
                <a:spLocks/>
              </p:cNvSpPr>
              <p:nvPr/>
            </p:nvSpPr>
            <p:spPr bwMode="auto">
              <a:xfrm>
                <a:off x="3703" y="1964"/>
                <a:ext cx="10" cy="29"/>
              </a:xfrm>
              <a:custGeom>
                <a:avLst/>
                <a:gdLst>
                  <a:gd name="T0" fmla="*/ 4 w 10"/>
                  <a:gd name="T1" fmla="*/ 0 h 29"/>
                  <a:gd name="T2" fmla="*/ 4 w 10"/>
                  <a:gd name="T3" fmla="*/ 0 h 29"/>
                  <a:gd name="T4" fmla="*/ 0 w 10"/>
                  <a:gd name="T5" fmla="*/ 27 h 29"/>
                  <a:gd name="T6" fmla="*/ 6 w 10"/>
                  <a:gd name="T7" fmla="*/ 29 h 29"/>
                  <a:gd name="T8" fmla="*/ 6 w 10"/>
                  <a:gd name="T9" fmla="*/ 29 h 29"/>
                  <a:gd name="T10" fmla="*/ 10 w 10"/>
                  <a:gd name="T11" fmla="*/ 0 h 29"/>
                  <a:gd name="T12" fmla="*/ 4 w 10"/>
                  <a:gd name="T13" fmla="*/ 0 h 29"/>
                  <a:gd name="T14" fmla="*/ 4 w 10"/>
                  <a:gd name="T15" fmla="*/ 0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29">
                    <a:moveTo>
                      <a:pt x="4" y="0"/>
                    </a:moveTo>
                    <a:lnTo>
                      <a:pt x="4" y="0"/>
                    </a:lnTo>
                    <a:lnTo>
                      <a:pt x="0" y="27"/>
                    </a:lnTo>
                    <a:lnTo>
                      <a:pt x="6" y="29"/>
                    </a:lnTo>
                    <a:lnTo>
                      <a:pt x="6" y="29"/>
                    </a:lnTo>
                    <a:lnTo>
                      <a:pt x="10" y="0"/>
                    </a:lnTo>
                    <a:lnTo>
                      <a:pt x="4" y="0"/>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99" name="Freeform 93"/>
              <p:cNvSpPr>
                <a:spLocks/>
              </p:cNvSpPr>
              <p:nvPr/>
            </p:nvSpPr>
            <p:spPr bwMode="auto">
              <a:xfrm>
                <a:off x="3712" y="1907"/>
                <a:ext cx="8" cy="30"/>
              </a:xfrm>
              <a:custGeom>
                <a:avLst/>
                <a:gdLst>
                  <a:gd name="T0" fmla="*/ 3 w 8"/>
                  <a:gd name="T1" fmla="*/ 0 h 30"/>
                  <a:gd name="T2" fmla="*/ 3 w 8"/>
                  <a:gd name="T3" fmla="*/ 0 h 30"/>
                  <a:gd name="T4" fmla="*/ 0 w 8"/>
                  <a:gd name="T5" fmla="*/ 28 h 30"/>
                  <a:gd name="T6" fmla="*/ 6 w 8"/>
                  <a:gd name="T7" fmla="*/ 30 h 30"/>
                  <a:gd name="T8" fmla="*/ 6 w 8"/>
                  <a:gd name="T9" fmla="*/ 30 h 30"/>
                  <a:gd name="T10" fmla="*/ 8 w 8"/>
                  <a:gd name="T11" fmla="*/ 1 h 30"/>
                  <a:gd name="T12" fmla="*/ 3 w 8"/>
                  <a:gd name="T13" fmla="*/ 0 h 30"/>
                  <a:gd name="T14" fmla="*/ 3 w 8"/>
                  <a:gd name="T15" fmla="*/ 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30">
                    <a:moveTo>
                      <a:pt x="3" y="0"/>
                    </a:moveTo>
                    <a:lnTo>
                      <a:pt x="3" y="0"/>
                    </a:lnTo>
                    <a:lnTo>
                      <a:pt x="0" y="28"/>
                    </a:lnTo>
                    <a:lnTo>
                      <a:pt x="6" y="30"/>
                    </a:lnTo>
                    <a:lnTo>
                      <a:pt x="6" y="30"/>
                    </a:lnTo>
                    <a:lnTo>
                      <a:pt x="8" y="1"/>
                    </a:lnTo>
                    <a:lnTo>
                      <a:pt x="3" y="0"/>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00" name="Freeform 94"/>
              <p:cNvSpPr>
                <a:spLocks/>
              </p:cNvSpPr>
              <p:nvPr/>
            </p:nvSpPr>
            <p:spPr bwMode="auto">
              <a:xfrm>
                <a:off x="2606" y="722"/>
                <a:ext cx="681" cy="681"/>
              </a:xfrm>
              <a:custGeom>
                <a:avLst/>
                <a:gdLst>
                  <a:gd name="T0" fmla="*/ 681 w 681"/>
                  <a:gd name="T1" fmla="*/ 340 h 681"/>
                  <a:gd name="T2" fmla="*/ 680 w 681"/>
                  <a:gd name="T3" fmla="*/ 376 h 681"/>
                  <a:gd name="T4" fmla="*/ 674 w 681"/>
                  <a:gd name="T5" fmla="*/ 409 h 681"/>
                  <a:gd name="T6" fmla="*/ 654 w 681"/>
                  <a:gd name="T7" fmla="*/ 473 h 681"/>
                  <a:gd name="T8" fmla="*/ 622 w 681"/>
                  <a:gd name="T9" fmla="*/ 531 h 681"/>
                  <a:gd name="T10" fmla="*/ 581 w 681"/>
                  <a:gd name="T11" fmla="*/ 581 h 681"/>
                  <a:gd name="T12" fmla="*/ 530 w 681"/>
                  <a:gd name="T13" fmla="*/ 622 h 681"/>
                  <a:gd name="T14" fmla="*/ 473 w 681"/>
                  <a:gd name="T15" fmla="*/ 654 h 681"/>
                  <a:gd name="T16" fmla="*/ 408 w 681"/>
                  <a:gd name="T17" fmla="*/ 674 h 681"/>
                  <a:gd name="T18" fmla="*/ 375 w 681"/>
                  <a:gd name="T19" fmla="*/ 678 h 681"/>
                  <a:gd name="T20" fmla="*/ 341 w 681"/>
                  <a:gd name="T21" fmla="*/ 681 h 681"/>
                  <a:gd name="T22" fmla="*/ 322 w 681"/>
                  <a:gd name="T23" fmla="*/ 680 h 681"/>
                  <a:gd name="T24" fmla="*/ 289 w 681"/>
                  <a:gd name="T25" fmla="*/ 677 h 681"/>
                  <a:gd name="T26" fmla="*/ 239 w 681"/>
                  <a:gd name="T27" fmla="*/ 665 h 681"/>
                  <a:gd name="T28" fmla="*/ 179 w 681"/>
                  <a:gd name="T29" fmla="*/ 640 h 681"/>
                  <a:gd name="T30" fmla="*/ 124 w 681"/>
                  <a:gd name="T31" fmla="*/ 602 h 681"/>
                  <a:gd name="T32" fmla="*/ 78 w 681"/>
                  <a:gd name="T33" fmla="*/ 556 h 681"/>
                  <a:gd name="T34" fmla="*/ 41 w 681"/>
                  <a:gd name="T35" fmla="*/ 502 h 681"/>
                  <a:gd name="T36" fmla="*/ 15 w 681"/>
                  <a:gd name="T37" fmla="*/ 442 h 681"/>
                  <a:gd name="T38" fmla="*/ 4 w 681"/>
                  <a:gd name="T39" fmla="*/ 392 h 681"/>
                  <a:gd name="T40" fmla="*/ 1 w 681"/>
                  <a:gd name="T41" fmla="*/ 359 h 681"/>
                  <a:gd name="T42" fmla="*/ 0 w 681"/>
                  <a:gd name="T43" fmla="*/ 340 h 681"/>
                  <a:gd name="T44" fmla="*/ 2 w 681"/>
                  <a:gd name="T45" fmla="*/ 305 h 681"/>
                  <a:gd name="T46" fmla="*/ 7 w 681"/>
                  <a:gd name="T47" fmla="*/ 272 h 681"/>
                  <a:gd name="T48" fmla="*/ 27 w 681"/>
                  <a:gd name="T49" fmla="*/ 208 h 681"/>
                  <a:gd name="T50" fmla="*/ 58 w 681"/>
                  <a:gd name="T51" fmla="*/ 151 h 681"/>
                  <a:gd name="T52" fmla="*/ 100 w 681"/>
                  <a:gd name="T53" fmla="*/ 100 h 681"/>
                  <a:gd name="T54" fmla="*/ 150 w 681"/>
                  <a:gd name="T55" fmla="*/ 59 h 681"/>
                  <a:gd name="T56" fmla="*/ 208 w 681"/>
                  <a:gd name="T57" fmla="*/ 27 h 681"/>
                  <a:gd name="T58" fmla="*/ 272 w 681"/>
                  <a:gd name="T59" fmla="*/ 7 h 681"/>
                  <a:gd name="T60" fmla="*/ 305 w 681"/>
                  <a:gd name="T61" fmla="*/ 1 h 681"/>
                  <a:gd name="T62" fmla="*/ 341 w 681"/>
                  <a:gd name="T63" fmla="*/ 0 h 681"/>
                  <a:gd name="T64" fmla="*/ 358 w 681"/>
                  <a:gd name="T65" fmla="*/ 0 h 681"/>
                  <a:gd name="T66" fmla="*/ 393 w 681"/>
                  <a:gd name="T67" fmla="*/ 4 h 681"/>
                  <a:gd name="T68" fmla="*/ 441 w 681"/>
                  <a:gd name="T69" fmla="*/ 16 h 681"/>
                  <a:gd name="T70" fmla="*/ 503 w 681"/>
                  <a:gd name="T71" fmla="*/ 42 h 681"/>
                  <a:gd name="T72" fmla="*/ 558 w 681"/>
                  <a:gd name="T73" fmla="*/ 77 h 681"/>
                  <a:gd name="T74" fmla="*/ 604 w 681"/>
                  <a:gd name="T75" fmla="*/ 123 h 681"/>
                  <a:gd name="T76" fmla="*/ 639 w 681"/>
                  <a:gd name="T77" fmla="*/ 178 h 681"/>
                  <a:gd name="T78" fmla="*/ 665 w 681"/>
                  <a:gd name="T79" fmla="*/ 240 h 681"/>
                  <a:gd name="T80" fmla="*/ 677 w 681"/>
                  <a:gd name="T81" fmla="*/ 288 h 681"/>
                  <a:gd name="T82" fmla="*/ 681 w 681"/>
                  <a:gd name="T83" fmla="*/ 32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81" h="681">
                    <a:moveTo>
                      <a:pt x="681" y="340"/>
                    </a:moveTo>
                    <a:lnTo>
                      <a:pt x="681" y="340"/>
                    </a:lnTo>
                    <a:lnTo>
                      <a:pt x="681" y="359"/>
                    </a:lnTo>
                    <a:lnTo>
                      <a:pt x="680" y="376"/>
                    </a:lnTo>
                    <a:lnTo>
                      <a:pt x="677" y="392"/>
                    </a:lnTo>
                    <a:lnTo>
                      <a:pt x="674" y="409"/>
                    </a:lnTo>
                    <a:lnTo>
                      <a:pt x="665" y="442"/>
                    </a:lnTo>
                    <a:lnTo>
                      <a:pt x="654" y="473"/>
                    </a:lnTo>
                    <a:lnTo>
                      <a:pt x="639" y="502"/>
                    </a:lnTo>
                    <a:lnTo>
                      <a:pt x="622" y="531"/>
                    </a:lnTo>
                    <a:lnTo>
                      <a:pt x="604" y="556"/>
                    </a:lnTo>
                    <a:lnTo>
                      <a:pt x="581" y="581"/>
                    </a:lnTo>
                    <a:lnTo>
                      <a:pt x="558" y="602"/>
                    </a:lnTo>
                    <a:lnTo>
                      <a:pt x="530" y="622"/>
                    </a:lnTo>
                    <a:lnTo>
                      <a:pt x="503" y="640"/>
                    </a:lnTo>
                    <a:lnTo>
                      <a:pt x="473" y="654"/>
                    </a:lnTo>
                    <a:lnTo>
                      <a:pt x="441" y="665"/>
                    </a:lnTo>
                    <a:lnTo>
                      <a:pt x="408" y="674"/>
                    </a:lnTo>
                    <a:lnTo>
                      <a:pt x="393" y="677"/>
                    </a:lnTo>
                    <a:lnTo>
                      <a:pt x="375" y="678"/>
                    </a:lnTo>
                    <a:lnTo>
                      <a:pt x="358" y="680"/>
                    </a:lnTo>
                    <a:lnTo>
                      <a:pt x="341" y="681"/>
                    </a:lnTo>
                    <a:lnTo>
                      <a:pt x="341" y="681"/>
                    </a:lnTo>
                    <a:lnTo>
                      <a:pt x="322" y="680"/>
                    </a:lnTo>
                    <a:lnTo>
                      <a:pt x="305" y="678"/>
                    </a:lnTo>
                    <a:lnTo>
                      <a:pt x="289" y="677"/>
                    </a:lnTo>
                    <a:lnTo>
                      <a:pt x="272" y="674"/>
                    </a:lnTo>
                    <a:lnTo>
                      <a:pt x="239" y="665"/>
                    </a:lnTo>
                    <a:lnTo>
                      <a:pt x="208" y="654"/>
                    </a:lnTo>
                    <a:lnTo>
                      <a:pt x="179" y="640"/>
                    </a:lnTo>
                    <a:lnTo>
                      <a:pt x="150" y="622"/>
                    </a:lnTo>
                    <a:lnTo>
                      <a:pt x="124" y="602"/>
                    </a:lnTo>
                    <a:lnTo>
                      <a:pt x="100" y="581"/>
                    </a:lnTo>
                    <a:lnTo>
                      <a:pt x="78" y="556"/>
                    </a:lnTo>
                    <a:lnTo>
                      <a:pt x="58" y="531"/>
                    </a:lnTo>
                    <a:lnTo>
                      <a:pt x="41" y="502"/>
                    </a:lnTo>
                    <a:lnTo>
                      <a:pt x="27" y="473"/>
                    </a:lnTo>
                    <a:lnTo>
                      <a:pt x="15" y="442"/>
                    </a:lnTo>
                    <a:lnTo>
                      <a:pt x="7" y="409"/>
                    </a:lnTo>
                    <a:lnTo>
                      <a:pt x="4" y="392"/>
                    </a:lnTo>
                    <a:lnTo>
                      <a:pt x="2" y="376"/>
                    </a:lnTo>
                    <a:lnTo>
                      <a:pt x="1" y="359"/>
                    </a:lnTo>
                    <a:lnTo>
                      <a:pt x="0" y="340"/>
                    </a:lnTo>
                    <a:lnTo>
                      <a:pt x="0" y="340"/>
                    </a:lnTo>
                    <a:lnTo>
                      <a:pt x="1" y="323"/>
                    </a:lnTo>
                    <a:lnTo>
                      <a:pt x="2" y="305"/>
                    </a:lnTo>
                    <a:lnTo>
                      <a:pt x="4" y="288"/>
                    </a:lnTo>
                    <a:lnTo>
                      <a:pt x="7" y="272"/>
                    </a:lnTo>
                    <a:lnTo>
                      <a:pt x="15" y="240"/>
                    </a:lnTo>
                    <a:lnTo>
                      <a:pt x="27" y="208"/>
                    </a:lnTo>
                    <a:lnTo>
                      <a:pt x="41" y="178"/>
                    </a:lnTo>
                    <a:lnTo>
                      <a:pt x="58" y="151"/>
                    </a:lnTo>
                    <a:lnTo>
                      <a:pt x="78" y="123"/>
                    </a:lnTo>
                    <a:lnTo>
                      <a:pt x="100" y="100"/>
                    </a:lnTo>
                    <a:lnTo>
                      <a:pt x="124" y="77"/>
                    </a:lnTo>
                    <a:lnTo>
                      <a:pt x="150" y="59"/>
                    </a:lnTo>
                    <a:lnTo>
                      <a:pt x="179" y="42"/>
                    </a:lnTo>
                    <a:lnTo>
                      <a:pt x="208" y="27"/>
                    </a:lnTo>
                    <a:lnTo>
                      <a:pt x="239" y="16"/>
                    </a:lnTo>
                    <a:lnTo>
                      <a:pt x="272" y="7"/>
                    </a:lnTo>
                    <a:lnTo>
                      <a:pt x="289" y="4"/>
                    </a:lnTo>
                    <a:lnTo>
                      <a:pt x="305" y="1"/>
                    </a:lnTo>
                    <a:lnTo>
                      <a:pt x="322" y="0"/>
                    </a:lnTo>
                    <a:lnTo>
                      <a:pt x="341" y="0"/>
                    </a:lnTo>
                    <a:lnTo>
                      <a:pt x="341" y="0"/>
                    </a:lnTo>
                    <a:lnTo>
                      <a:pt x="358" y="0"/>
                    </a:lnTo>
                    <a:lnTo>
                      <a:pt x="375" y="1"/>
                    </a:lnTo>
                    <a:lnTo>
                      <a:pt x="393" y="4"/>
                    </a:lnTo>
                    <a:lnTo>
                      <a:pt x="408" y="7"/>
                    </a:lnTo>
                    <a:lnTo>
                      <a:pt x="441" y="16"/>
                    </a:lnTo>
                    <a:lnTo>
                      <a:pt x="473" y="27"/>
                    </a:lnTo>
                    <a:lnTo>
                      <a:pt x="503" y="42"/>
                    </a:lnTo>
                    <a:lnTo>
                      <a:pt x="530" y="59"/>
                    </a:lnTo>
                    <a:lnTo>
                      <a:pt x="558" y="77"/>
                    </a:lnTo>
                    <a:lnTo>
                      <a:pt x="581" y="100"/>
                    </a:lnTo>
                    <a:lnTo>
                      <a:pt x="604" y="123"/>
                    </a:lnTo>
                    <a:lnTo>
                      <a:pt x="622" y="151"/>
                    </a:lnTo>
                    <a:lnTo>
                      <a:pt x="639" y="178"/>
                    </a:lnTo>
                    <a:lnTo>
                      <a:pt x="654" y="208"/>
                    </a:lnTo>
                    <a:lnTo>
                      <a:pt x="665" y="240"/>
                    </a:lnTo>
                    <a:lnTo>
                      <a:pt x="674" y="272"/>
                    </a:lnTo>
                    <a:lnTo>
                      <a:pt x="677" y="288"/>
                    </a:lnTo>
                    <a:lnTo>
                      <a:pt x="680" y="305"/>
                    </a:lnTo>
                    <a:lnTo>
                      <a:pt x="681" y="323"/>
                    </a:lnTo>
                    <a:lnTo>
                      <a:pt x="681" y="340"/>
                    </a:lnTo>
                    <a:close/>
                  </a:path>
                </a:pathLst>
              </a:cu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01" name="Freeform 95"/>
              <p:cNvSpPr>
                <a:spLocks/>
              </p:cNvSpPr>
              <p:nvPr/>
            </p:nvSpPr>
            <p:spPr bwMode="auto">
              <a:xfrm>
                <a:off x="2606" y="722"/>
                <a:ext cx="681" cy="681"/>
              </a:xfrm>
              <a:custGeom>
                <a:avLst/>
                <a:gdLst>
                  <a:gd name="T0" fmla="*/ 681 w 681"/>
                  <a:gd name="T1" fmla="*/ 340 h 681"/>
                  <a:gd name="T2" fmla="*/ 680 w 681"/>
                  <a:gd name="T3" fmla="*/ 376 h 681"/>
                  <a:gd name="T4" fmla="*/ 674 w 681"/>
                  <a:gd name="T5" fmla="*/ 409 h 681"/>
                  <a:gd name="T6" fmla="*/ 654 w 681"/>
                  <a:gd name="T7" fmla="*/ 473 h 681"/>
                  <a:gd name="T8" fmla="*/ 622 w 681"/>
                  <a:gd name="T9" fmla="*/ 531 h 681"/>
                  <a:gd name="T10" fmla="*/ 581 w 681"/>
                  <a:gd name="T11" fmla="*/ 581 h 681"/>
                  <a:gd name="T12" fmla="*/ 530 w 681"/>
                  <a:gd name="T13" fmla="*/ 622 h 681"/>
                  <a:gd name="T14" fmla="*/ 473 w 681"/>
                  <a:gd name="T15" fmla="*/ 654 h 681"/>
                  <a:gd name="T16" fmla="*/ 408 w 681"/>
                  <a:gd name="T17" fmla="*/ 674 h 681"/>
                  <a:gd name="T18" fmla="*/ 375 w 681"/>
                  <a:gd name="T19" fmla="*/ 678 h 681"/>
                  <a:gd name="T20" fmla="*/ 341 w 681"/>
                  <a:gd name="T21" fmla="*/ 681 h 681"/>
                  <a:gd name="T22" fmla="*/ 322 w 681"/>
                  <a:gd name="T23" fmla="*/ 680 h 681"/>
                  <a:gd name="T24" fmla="*/ 289 w 681"/>
                  <a:gd name="T25" fmla="*/ 677 h 681"/>
                  <a:gd name="T26" fmla="*/ 239 w 681"/>
                  <a:gd name="T27" fmla="*/ 665 h 681"/>
                  <a:gd name="T28" fmla="*/ 179 w 681"/>
                  <a:gd name="T29" fmla="*/ 640 h 681"/>
                  <a:gd name="T30" fmla="*/ 124 w 681"/>
                  <a:gd name="T31" fmla="*/ 602 h 681"/>
                  <a:gd name="T32" fmla="*/ 78 w 681"/>
                  <a:gd name="T33" fmla="*/ 556 h 681"/>
                  <a:gd name="T34" fmla="*/ 41 w 681"/>
                  <a:gd name="T35" fmla="*/ 502 h 681"/>
                  <a:gd name="T36" fmla="*/ 15 w 681"/>
                  <a:gd name="T37" fmla="*/ 442 h 681"/>
                  <a:gd name="T38" fmla="*/ 4 w 681"/>
                  <a:gd name="T39" fmla="*/ 392 h 681"/>
                  <a:gd name="T40" fmla="*/ 1 w 681"/>
                  <a:gd name="T41" fmla="*/ 359 h 681"/>
                  <a:gd name="T42" fmla="*/ 0 w 681"/>
                  <a:gd name="T43" fmla="*/ 340 h 681"/>
                  <a:gd name="T44" fmla="*/ 2 w 681"/>
                  <a:gd name="T45" fmla="*/ 305 h 681"/>
                  <a:gd name="T46" fmla="*/ 7 w 681"/>
                  <a:gd name="T47" fmla="*/ 272 h 681"/>
                  <a:gd name="T48" fmla="*/ 27 w 681"/>
                  <a:gd name="T49" fmla="*/ 208 h 681"/>
                  <a:gd name="T50" fmla="*/ 58 w 681"/>
                  <a:gd name="T51" fmla="*/ 151 h 681"/>
                  <a:gd name="T52" fmla="*/ 100 w 681"/>
                  <a:gd name="T53" fmla="*/ 100 h 681"/>
                  <a:gd name="T54" fmla="*/ 150 w 681"/>
                  <a:gd name="T55" fmla="*/ 59 h 681"/>
                  <a:gd name="T56" fmla="*/ 208 w 681"/>
                  <a:gd name="T57" fmla="*/ 27 h 681"/>
                  <a:gd name="T58" fmla="*/ 272 w 681"/>
                  <a:gd name="T59" fmla="*/ 7 h 681"/>
                  <a:gd name="T60" fmla="*/ 305 w 681"/>
                  <a:gd name="T61" fmla="*/ 1 h 681"/>
                  <a:gd name="T62" fmla="*/ 341 w 681"/>
                  <a:gd name="T63" fmla="*/ 0 h 681"/>
                  <a:gd name="T64" fmla="*/ 358 w 681"/>
                  <a:gd name="T65" fmla="*/ 0 h 681"/>
                  <a:gd name="T66" fmla="*/ 393 w 681"/>
                  <a:gd name="T67" fmla="*/ 4 h 681"/>
                  <a:gd name="T68" fmla="*/ 441 w 681"/>
                  <a:gd name="T69" fmla="*/ 16 h 681"/>
                  <a:gd name="T70" fmla="*/ 503 w 681"/>
                  <a:gd name="T71" fmla="*/ 42 h 681"/>
                  <a:gd name="T72" fmla="*/ 558 w 681"/>
                  <a:gd name="T73" fmla="*/ 77 h 681"/>
                  <a:gd name="T74" fmla="*/ 604 w 681"/>
                  <a:gd name="T75" fmla="*/ 123 h 681"/>
                  <a:gd name="T76" fmla="*/ 639 w 681"/>
                  <a:gd name="T77" fmla="*/ 178 h 681"/>
                  <a:gd name="T78" fmla="*/ 665 w 681"/>
                  <a:gd name="T79" fmla="*/ 240 h 681"/>
                  <a:gd name="T80" fmla="*/ 677 w 681"/>
                  <a:gd name="T81" fmla="*/ 288 h 681"/>
                  <a:gd name="T82" fmla="*/ 681 w 681"/>
                  <a:gd name="T83" fmla="*/ 32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81" h="681">
                    <a:moveTo>
                      <a:pt x="681" y="340"/>
                    </a:moveTo>
                    <a:lnTo>
                      <a:pt x="681" y="340"/>
                    </a:lnTo>
                    <a:lnTo>
                      <a:pt x="681" y="359"/>
                    </a:lnTo>
                    <a:lnTo>
                      <a:pt x="680" y="376"/>
                    </a:lnTo>
                    <a:lnTo>
                      <a:pt x="677" y="392"/>
                    </a:lnTo>
                    <a:lnTo>
                      <a:pt x="674" y="409"/>
                    </a:lnTo>
                    <a:lnTo>
                      <a:pt x="665" y="442"/>
                    </a:lnTo>
                    <a:lnTo>
                      <a:pt x="654" y="473"/>
                    </a:lnTo>
                    <a:lnTo>
                      <a:pt x="639" y="502"/>
                    </a:lnTo>
                    <a:lnTo>
                      <a:pt x="622" y="531"/>
                    </a:lnTo>
                    <a:lnTo>
                      <a:pt x="604" y="556"/>
                    </a:lnTo>
                    <a:lnTo>
                      <a:pt x="581" y="581"/>
                    </a:lnTo>
                    <a:lnTo>
                      <a:pt x="558" y="602"/>
                    </a:lnTo>
                    <a:lnTo>
                      <a:pt x="530" y="622"/>
                    </a:lnTo>
                    <a:lnTo>
                      <a:pt x="503" y="640"/>
                    </a:lnTo>
                    <a:lnTo>
                      <a:pt x="473" y="654"/>
                    </a:lnTo>
                    <a:lnTo>
                      <a:pt x="441" y="665"/>
                    </a:lnTo>
                    <a:lnTo>
                      <a:pt x="408" y="674"/>
                    </a:lnTo>
                    <a:lnTo>
                      <a:pt x="393" y="677"/>
                    </a:lnTo>
                    <a:lnTo>
                      <a:pt x="375" y="678"/>
                    </a:lnTo>
                    <a:lnTo>
                      <a:pt x="358" y="680"/>
                    </a:lnTo>
                    <a:lnTo>
                      <a:pt x="341" y="681"/>
                    </a:lnTo>
                    <a:lnTo>
                      <a:pt x="341" y="681"/>
                    </a:lnTo>
                    <a:lnTo>
                      <a:pt x="322" y="680"/>
                    </a:lnTo>
                    <a:lnTo>
                      <a:pt x="305" y="678"/>
                    </a:lnTo>
                    <a:lnTo>
                      <a:pt x="289" y="677"/>
                    </a:lnTo>
                    <a:lnTo>
                      <a:pt x="272" y="674"/>
                    </a:lnTo>
                    <a:lnTo>
                      <a:pt x="239" y="665"/>
                    </a:lnTo>
                    <a:lnTo>
                      <a:pt x="208" y="654"/>
                    </a:lnTo>
                    <a:lnTo>
                      <a:pt x="179" y="640"/>
                    </a:lnTo>
                    <a:lnTo>
                      <a:pt x="150" y="622"/>
                    </a:lnTo>
                    <a:lnTo>
                      <a:pt x="124" y="602"/>
                    </a:lnTo>
                    <a:lnTo>
                      <a:pt x="100" y="581"/>
                    </a:lnTo>
                    <a:lnTo>
                      <a:pt x="78" y="556"/>
                    </a:lnTo>
                    <a:lnTo>
                      <a:pt x="58" y="531"/>
                    </a:lnTo>
                    <a:lnTo>
                      <a:pt x="41" y="502"/>
                    </a:lnTo>
                    <a:lnTo>
                      <a:pt x="27" y="473"/>
                    </a:lnTo>
                    <a:lnTo>
                      <a:pt x="15" y="442"/>
                    </a:lnTo>
                    <a:lnTo>
                      <a:pt x="7" y="409"/>
                    </a:lnTo>
                    <a:lnTo>
                      <a:pt x="4" y="392"/>
                    </a:lnTo>
                    <a:lnTo>
                      <a:pt x="2" y="376"/>
                    </a:lnTo>
                    <a:lnTo>
                      <a:pt x="1" y="359"/>
                    </a:lnTo>
                    <a:lnTo>
                      <a:pt x="0" y="340"/>
                    </a:lnTo>
                    <a:lnTo>
                      <a:pt x="0" y="340"/>
                    </a:lnTo>
                    <a:lnTo>
                      <a:pt x="1" y="323"/>
                    </a:lnTo>
                    <a:lnTo>
                      <a:pt x="2" y="305"/>
                    </a:lnTo>
                    <a:lnTo>
                      <a:pt x="4" y="288"/>
                    </a:lnTo>
                    <a:lnTo>
                      <a:pt x="7" y="272"/>
                    </a:lnTo>
                    <a:lnTo>
                      <a:pt x="15" y="240"/>
                    </a:lnTo>
                    <a:lnTo>
                      <a:pt x="27" y="208"/>
                    </a:lnTo>
                    <a:lnTo>
                      <a:pt x="41" y="178"/>
                    </a:lnTo>
                    <a:lnTo>
                      <a:pt x="58" y="151"/>
                    </a:lnTo>
                    <a:lnTo>
                      <a:pt x="78" y="123"/>
                    </a:lnTo>
                    <a:lnTo>
                      <a:pt x="100" y="100"/>
                    </a:lnTo>
                    <a:lnTo>
                      <a:pt x="124" y="77"/>
                    </a:lnTo>
                    <a:lnTo>
                      <a:pt x="150" y="59"/>
                    </a:lnTo>
                    <a:lnTo>
                      <a:pt x="179" y="42"/>
                    </a:lnTo>
                    <a:lnTo>
                      <a:pt x="208" y="27"/>
                    </a:lnTo>
                    <a:lnTo>
                      <a:pt x="239" y="16"/>
                    </a:lnTo>
                    <a:lnTo>
                      <a:pt x="272" y="7"/>
                    </a:lnTo>
                    <a:lnTo>
                      <a:pt x="289" y="4"/>
                    </a:lnTo>
                    <a:lnTo>
                      <a:pt x="305" y="1"/>
                    </a:lnTo>
                    <a:lnTo>
                      <a:pt x="322" y="0"/>
                    </a:lnTo>
                    <a:lnTo>
                      <a:pt x="341" y="0"/>
                    </a:lnTo>
                    <a:lnTo>
                      <a:pt x="341" y="0"/>
                    </a:lnTo>
                    <a:lnTo>
                      <a:pt x="358" y="0"/>
                    </a:lnTo>
                    <a:lnTo>
                      <a:pt x="375" y="1"/>
                    </a:lnTo>
                    <a:lnTo>
                      <a:pt x="393" y="4"/>
                    </a:lnTo>
                    <a:lnTo>
                      <a:pt x="408" y="7"/>
                    </a:lnTo>
                    <a:lnTo>
                      <a:pt x="441" y="16"/>
                    </a:lnTo>
                    <a:lnTo>
                      <a:pt x="473" y="27"/>
                    </a:lnTo>
                    <a:lnTo>
                      <a:pt x="503" y="42"/>
                    </a:lnTo>
                    <a:lnTo>
                      <a:pt x="530" y="59"/>
                    </a:lnTo>
                    <a:lnTo>
                      <a:pt x="558" y="77"/>
                    </a:lnTo>
                    <a:lnTo>
                      <a:pt x="581" y="100"/>
                    </a:lnTo>
                    <a:lnTo>
                      <a:pt x="604" y="123"/>
                    </a:lnTo>
                    <a:lnTo>
                      <a:pt x="622" y="151"/>
                    </a:lnTo>
                    <a:lnTo>
                      <a:pt x="639" y="178"/>
                    </a:lnTo>
                    <a:lnTo>
                      <a:pt x="654" y="208"/>
                    </a:lnTo>
                    <a:lnTo>
                      <a:pt x="665" y="240"/>
                    </a:lnTo>
                    <a:lnTo>
                      <a:pt x="674" y="272"/>
                    </a:lnTo>
                    <a:lnTo>
                      <a:pt x="677" y="288"/>
                    </a:lnTo>
                    <a:lnTo>
                      <a:pt x="680" y="305"/>
                    </a:lnTo>
                    <a:lnTo>
                      <a:pt x="681" y="323"/>
                    </a:lnTo>
                    <a:lnTo>
                      <a:pt x="681" y="3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02" name="Freeform 96"/>
              <p:cNvSpPr>
                <a:spLocks/>
              </p:cNvSpPr>
              <p:nvPr/>
            </p:nvSpPr>
            <p:spPr bwMode="auto">
              <a:xfrm>
                <a:off x="1670" y="1716"/>
                <a:ext cx="682" cy="681"/>
              </a:xfrm>
              <a:custGeom>
                <a:avLst/>
                <a:gdLst>
                  <a:gd name="T0" fmla="*/ 682 w 682"/>
                  <a:gd name="T1" fmla="*/ 341 h 681"/>
                  <a:gd name="T2" fmla="*/ 680 w 682"/>
                  <a:gd name="T3" fmla="*/ 376 h 681"/>
                  <a:gd name="T4" fmla="*/ 674 w 682"/>
                  <a:gd name="T5" fmla="*/ 409 h 681"/>
                  <a:gd name="T6" fmla="*/ 654 w 682"/>
                  <a:gd name="T7" fmla="*/ 473 h 681"/>
                  <a:gd name="T8" fmla="*/ 623 w 682"/>
                  <a:gd name="T9" fmla="*/ 531 h 681"/>
                  <a:gd name="T10" fmla="*/ 581 w 682"/>
                  <a:gd name="T11" fmla="*/ 581 h 681"/>
                  <a:gd name="T12" fmla="*/ 531 w 682"/>
                  <a:gd name="T13" fmla="*/ 622 h 681"/>
                  <a:gd name="T14" fmla="*/ 473 w 682"/>
                  <a:gd name="T15" fmla="*/ 654 h 681"/>
                  <a:gd name="T16" fmla="*/ 409 w 682"/>
                  <a:gd name="T17" fmla="*/ 674 h 681"/>
                  <a:gd name="T18" fmla="*/ 376 w 682"/>
                  <a:gd name="T19" fmla="*/ 680 h 681"/>
                  <a:gd name="T20" fmla="*/ 340 w 682"/>
                  <a:gd name="T21" fmla="*/ 681 h 681"/>
                  <a:gd name="T22" fmla="*/ 323 w 682"/>
                  <a:gd name="T23" fmla="*/ 681 h 681"/>
                  <a:gd name="T24" fmla="*/ 288 w 682"/>
                  <a:gd name="T25" fmla="*/ 677 h 681"/>
                  <a:gd name="T26" fmla="*/ 240 w 682"/>
                  <a:gd name="T27" fmla="*/ 665 h 681"/>
                  <a:gd name="T28" fmla="*/ 178 w 682"/>
                  <a:gd name="T29" fmla="*/ 640 h 681"/>
                  <a:gd name="T30" fmla="*/ 123 w 682"/>
                  <a:gd name="T31" fmla="*/ 604 h 681"/>
                  <a:gd name="T32" fmla="*/ 77 w 682"/>
                  <a:gd name="T33" fmla="*/ 558 h 681"/>
                  <a:gd name="T34" fmla="*/ 42 w 682"/>
                  <a:gd name="T35" fmla="*/ 503 h 681"/>
                  <a:gd name="T36" fmla="*/ 16 w 682"/>
                  <a:gd name="T37" fmla="*/ 442 h 681"/>
                  <a:gd name="T38" fmla="*/ 4 w 682"/>
                  <a:gd name="T39" fmla="*/ 393 h 681"/>
                  <a:gd name="T40" fmla="*/ 0 w 682"/>
                  <a:gd name="T41" fmla="*/ 358 h 681"/>
                  <a:gd name="T42" fmla="*/ 0 w 682"/>
                  <a:gd name="T43" fmla="*/ 341 h 681"/>
                  <a:gd name="T44" fmla="*/ 1 w 682"/>
                  <a:gd name="T45" fmla="*/ 305 h 681"/>
                  <a:gd name="T46" fmla="*/ 7 w 682"/>
                  <a:gd name="T47" fmla="*/ 272 h 681"/>
                  <a:gd name="T48" fmla="*/ 27 w 682"/>
                  <a:gd name="T49" fmla="*/ 208 h 681"/>
                  <a:gd name="T50" fmla="*/ 59 w 682"/>
                  <a:gd name="T51" fmla="*/ 150 h 681"/>
                  <a:gd name="T52" fmla="*/ 100 w 682"/>
                  <a:gd name="T53" fmla="*/ 100 h 681"/>
                  <a:gd name="T54" fmla="*/ 151 w 682"/>
                  <a:gd name="T55" fmla="*/ 59 h 681"/>
                  <a:gd name="T56" fmla="*/ 208 w 682"/>
                  <a:gd name="T57" fmla="*/ 27 h 681"/>
                  <a:gd name="T58" fmla="*/ 273 w 682"/>
                  <a:gd name="T59" fmla="*/ 7 h 681"/>
                  <a:gd name="T60" fmla="*/ 306 w 682"/>
                  <a:gd name="T61" fmla="*/ 3 h 681"/>
                  <a:gd name="T62" fmla="*/ 340 w 682"/>
                  <a:gd name="T63" fmla="*/ 0 h 681"/>
                  <a:gd name="T64" fmla="*/ 359 w 682"/>
                  <a:gd name="T65" fmla="*/ 1 h 681"/>
                  <a:gd name="T66" fmla="*/ 393 w 682"/>
                  <a:gd name="T67" fmla="*/ 4 h 681"/>
                  <a:gd name="T68" fmla="*/ 442 w 682"/>
                  <a:gd name="T69" fmla="*/ 16 h 681"/>
                  <a:gd name="T70" fmla="*/ 504 w 682"/>
                  <a:gd name="T71" fmla="*/ 41 h 681"/>
                  <a:gd name="T72" fmla="*/ 557 w 682"/>
                  <a:gd name="T73" fmla="*/ 79 h 681"/>
                  <a:gd name="T74" fmla="*/ 604 w 682"/>
                  <a:gd name="T75" fmla="*/ 125 h 681"/>
                  <a:gd name="T76" fmla="*/ 640 w 682"/>
                  <a:gd name="T77" fmla="*/ 179 h 681"/>
                  <a:gd name="T78" fmla="*/ 666 w 682"/>
                  <a:gd name="T79" fmla="*/ 239 h 681"/>
                  <a:gd name="T80" fmla="*/ 677 w 682"/>
                  <a:gd name="T81" fmla="*/ 290 h 681"/>
                  <a:gd name="T82" fmla="*/ 680 w 682"/>
                  <a:gd name="T83" fmla="*/ 32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82" h="681">
                    <a:moveTo>
                      <a:pt x="682" y="341"/>
                    </a:moveTo>
                    <a:lnTo>
                      <a:pt x="682" y="341"/>
                    </a:lnTo>
                    <a:lnTo>
                      <a:pt x="680" y="358"/>
                    </a:lnTo>
                    <a:lnTo>
                      <a:pt x="680" y="376"/>
                    </a:lnTo>
                    <a:lnTo>
                      <a:pt x="677" y="393"/>
                    </a:lnTo>
                    <a:lnTo>
                      <a:pt x="674" y="409"/>
                    </a:lnTo>
                    <a:lnTo>
                      <a:pt x="666" y="442"/>
                    </a:lnTo>
                    <a:lnTo>
                      <a:pt x="654" y="473"/>
                    </a:lnTo>
                    <a:lnTo>
                      <a:pt x="640" y="503"/>
                    </a:lnTo>
                    <a:lnTo>
                      <a:pt x="623" y="531"/>
                    </a:lnTo>
                    <a:lnTo>
                      <a:pt x="604" y="558"/>
                    </a:lnTo>
                    <a:lnTo>
                      <a:pt x="581" y="581"/>
                    </a:lnTo>
                    <a:lnTo>
                      <a:pt x="557" y="604"/>
                    </a:lnTo>
                    <a:lnTo>
                      <a:pt x="531" y="622"/>
                    </a:lnTo>
                    <a:lnTo>
                      <a:pt x="504" y="640"/>
                    </a:lnTo>
                    <a:lnTo>
                      <a:pt x="473" y="654"/>
                    </a:lnTo>
                    <a:lnTo>
                      <a:pt x="442" y="665"/>
                    </a:lnTo>
                    <a:lnTo>
                      <a:pt x="409" y="674"/>
                    </a:lnTo>
                    <a:lnTo>
                      <a:pt x="393" y="677"/>
                    </a:lnTo>
                    <a:lnTo>
                      <a:pt x="376" y="680"/>
                    </a:lnTo>
                    <a:lnTo>
                      <a:pt x="359" y="681"/>
                    </a:lnTo>
                    <a:lnTo>
                      <a:pt x="340" y="681"/>
                    </a:lnTo>
                    <a:lnTo>
                      <a:pt x="340" y="681"/>
                    </a:lnTo>
                    <a:lnTo>
                      <a:pt x="323" y="681"/>
                    </a:lnTo>
                    <a:lnTo>
                      <a:pt x="306" y="680"/>
                    </a:lnTo>
                    <a:lnTo>
                      <a:pt x="288" y="677"/>
                    </a:lnTo>
                    <a:lnTo>
                      <a:pt x="273" y="674"/>
                    </a:lnTo>
                    <a:lnTo>
                      <a:pt x="240" y="665"/>
                    </a:lnTo>
                    <a:lnTo>
                      <a:pt x="208" y="654"/>
                    </a:lnTo>
                    <a:lnTo>
                      <a:pt x="178" y="640"/>
                    </a:lnTo>
                    <a:lnTo>
                      <a:pt x="151" y="622"/>
                    </a:lnTo>
                    <a:lnTo>
                      <a:pt x="123" y="604"/>
                    </a:lnTo>
                    <a:lnTo>
                      <a:pt x="100" y="581"/>
                    </a:lnTo>
                    <a:lnTo>
                      <a:pt x="77" y="558"/>
                    </a:lnTo>
                    <a:lnTo>
                      <a:pt x="59" y="531"/>
                    </a:lnTo>
                    <a:lnTo>
                      <a:pt x="42" y="503"/>
                    </a:lnTo>
                    <a:lnTo>
                      <a:pt x="27" y="473"/>
                    </a:lnTo>
                    <a:lnTo>
                      <a:pt x="16" y="442"/>
                    </a:lnTo>
                    <a:lnTo>
                      <a:pt x="7" y="409"/>
                    </a:lnTo>
                    <a:lnTo>
                      <a:pt x="4" y="393"/>
                    </a:lnTo>
                    <a:lnTo>
                      <a:pt x="1" y="376"/>
                    </a:lnTo>
                    <a:lnTo>
                      <a:pt x="0" y="358"/>
                    </a:lnTo>
                    <a:lnTo>
                      <a:pt x="0" y="341"/>
                    </a:lnTo>
                    <a:lnTo>
                      <a:pt x="0" y="341"/>
                    </a:lnTo>
                    <a:lnTo>
                      <a:pt x="0" y="323"/>
                    </a:lnTo>
                    <a:lnTo>
                      <a:pt x="1" y="305"/>
                    </a:lnTo>
                    <a:lnTo>
                      <a:pt x="4" y="290"/>
                    </a:lnTo>
                    <a:lnTo>
                      <a:pt x="7" y="272"/>
                    </a:lnTo>
                    <a:lnTo>
                      <a:pt x="16" y="239"/>
                    </a:lnTo>
                    <a:lnTo>
                      <a:pt x="27" y="208"/>
                    </a:lnTo>
                    <a:lnTo>
                      <a:pt x="42" y="179"/>
                    </a:lnTo>
                    <a:lnTo>
                      <a:pt x="59" y="150"/>
                    </a:lnTo>
                    <a:lnTo>
                      <a:pt x="77" y="125"/>
                    </a:lnTo>
                    <a:lnTo>
                      <a:pt x="100" y="100"/>
                    </a:lnTo>
                    <a:lnTo>
                      <a:pt x="123" y="79"/>
                    </a:lnTo>
                    <a:lnTo>
                      <a:pt x="151" y="59"/>
                    </a:lnTo>
                    <a:lnTo>
                      <a:pt x="178" y="41"/>
                    </a:lnTo>
                    <a:lnTo>
                      <a:pt x="208" y="27"/>
                    </a:lnTo>
                    <a:lnTo>
                      <a:pt x="240" y="16"/>
                    </a:lnTo>
                    <a:lnTo>
                      <a:pt x="273" y="7"/>
                    </a:lnTo>
                    <a:lnTo>
                      <a:pt x="288" y="4"/>
                    </a:lnTo>
                    <a:lnTo>
                      <a:pt x="306" y="3"/>
                    </a:lnTo>
                    <a:lnTo>
                      <a:pt x="323" y="1"/>
                    </a:lnTo>
                    <a:lnTo>
                      <a:pt x="340" y="0"/>
                    </a:lnTo>
                    <a:lnTo>
                      <a:pt x="340" y="0"/>
                    </a:lnTo>
                    <a:lnTo>
                      <a:pt x="359" y="1"/>
                    </a:lnTo>
                    <a:lnTo>
                      <a:pt x="376" y="3"/>
                    </a:lnTo>
                    <a:lnTo>
                      <a:pt x="393" y="4"/>
                    </a:lnTo>
                    <a:lnTo>
                      <a:pt x="409" y="7"/>
                    </a:lnTo>
                    <a:lnTo>
                      <a:pt x="442" y="16"/>
                    </a:lnTo>
                    <a:lnTo>
                      <a:pt x="473" y="27"/>
                    </a:lnTo>
                    <a:lnTo>
                      <a:pt x="504" y="41"/>
                    </a:lnTo>
                    <a:lnTo>
                      <a:pt x="531" y="59"/>
                    </a:lnTo>
                    <a:lnTo>
                      <a:pt x="557" y="79"/>
                    </a:lnTo>
                    <a:lnTo>
                      <a:pt x="581" y="100"/>
                    </a:lnTo>
                    <a:lnTo>
                      <a:pt x="604" y="125"/>
                    </a:lnTo>
                    <a:lnTo>
                      <a:pt x="623" y="150"/>
                    </a:lnTo>
                    <a:lnTo>
                      <a:pt x="640" y="179"/>
                    </a:lnTo>
                    <a:lnTo>
                      <a:pt x="654" y="208"/>
                    </a:lnTo>
                    <a:lnTo>
                      <a:pt x="666" y="239"/>
                    </a:lnTo>
                    <a:lnTo>
                      <a:pt x="674" y="272"/>
                    </a:lnTo>
                    <a:lnTo>
                      <a:pt x="677" y="290"/>
                    </a:lnTo>
                    <a:lnTo>
                      <a:pt x="680" y="305"/>
                    </a:lnTo>
                    <a:lnTo>
                      <a:pt x="680" y="323"/>
                    </a:lnTo>
                    <a:lnTo>
                      <a:pt x="682" y="341"/>
                    </a:lnTo>
                    <a:close/>
                  </a:path>
                </a:pathLst>
              </a:cu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03" name="Freeform 97"/>
              <p:cNvSpPr>
                <a:spLocks/>
              </p:cNvSpPr>
              <p:nvPr/>
            </p:nvSpPr>
            <p:spPr bwMode="auto">
              <a:xfrm>
                <a:off x="1670" y="1716"/>
                <a:ext cx="682" cy="681"/>
              </a:xfrm>
              <a:custGeom>
                <a:avLst/>
                <a:gdLst>
                  <a:gd name="T0" fmla="*/ 682 w 682"/>
                  <a:gd name="T1" fmla="*/ 341 h 681"/>
                  <a:gd name="T2" fmla="*/ 680 w 682"/>
                  <a:gd name="T3" fmla="*/ 376 h 681"/>
                  <a:gd name="T4" fmla="*/ 674 w 682"/>
                  <a:gd name="T5" fmla="*/ 409 h 681"/>
                  <a:gd name="T6" fmla="*/ 654 w 682"/>
                  <a:gd name="T7" fmla="*/ 473 h 681"/>
                  <a:gd name="T8" fmla="*/ 623 w 682"/>
                  <a:gd name="T9" fmla="*/ 531 h 681"/>
                  <a:gd name="T10" fmla="*/ 581 w 682"/>
                  <a:gd name="T11" fmla="*/ 581 h 681"/>
                  <a:gd name="T12" fmla="*/ 531 w 682"/>
                  <a:gd name="T13" fmla="*/ 622 h 681"/>
                  <a:gd name="T14" fmla="*/ 473 w 682"/>
                  <a:gd name="T15" fmla="*/ 654 h 681"/>
                  <a:gd name="T16" fmla="*/ 409 w 682"/>
                  <a:gd name="T17" fmla="*/ 674 h 681"/>
                  <a:gd name="T18" fmla="*/ 376 w 682"/>
                  <a:gd name="T19" fmla="*/ 680 h 681"/>
                  <a:gd name="T20" fmla="*/ 340 w 682"/>
                  <a:gd name="T21" fmla="*/ 681 h 681"/>
                  <a:gd name="T22" fmla="*/ 323 w 682"/>
                  <a:gd name="T23" fmla="*/ 681 h 681"/>
                  <a:gd name="T24" fmla="*/ 288 w 682"/>
                  <a:gd name="T25" fmla="*/ 677 h 681"/>
                  <a:gd name="T26" fmla="*/ 240 w 682"/>
                  <a:gd name="T27" fmla="*/ 665 h 681"/>
                  <a:gd name="T28" fmla="*/ 178 w 682"/>
                  <a:gd name="T29" fmla="*/ 640 h 681"/>
                  <a:gd name="T30" fmla="*/ 123 w 682"/>
                  <a:gd name="T31" fmla="*/ 604 h 681"/>
                  <a:gd name="T32" fmla="*/ 77 w 682"/>
                  <a:gd name="T33" fmla="*/ 558 h 681"/>
                  <a:gd name="T34" fmla="*/ 42 w 682"/>
                  <a:gd name="T35" fmla="*/ 503 h 681"/>
                  <a:gd name="T36" fmla="*/ 16 w 682"/>
                  <a:gd name="T37" fmla="*/ 442 h 681"/>
                  <a:gd name="T38" fmla="*/ 4 w 682"/>
                  <a:gd name="T39" fmla="*/ 393 h 681"/>
                  <a:gd name="T40" fmla="*/ 0 w 682"/>
                  <a:gd name="T41" fmla="*/ 358 h 681"/>
                  <a:gd name="T42" fmla="*/ 0 w 682"/>
                  <a:gd name="T43" fmla="*/ 341 h 681"/>
                  <a:gd name="T44" fmla="*/ 1 w 682"/>
                  <a:gd name="T45" fmla="*/ 305 h 681"/>
                  <a:gd name="T46" fmla="*/ 7 w 682"/>
                  <a:gd name="T47" fmla="*/ 272 h 681"/>
                  <a:gd name="T48" fmla="*/ 27 w 682"/>
                  <a:gd name="T49" fmla="*/ 208 h 681"/>
                  <a:gd name="T50" fmla="*/ 59 w 682"/>
                  <a:gd name="T51" fmla="*/ 150 h 681"/>
                  <a:gd name="T52" fmla="*/ 100 w 682"/>
                  <a:gd name="T53" fmla="*/ 100 h 681"/>
                  <a:gd name="T54" fmla="*/ 151 w 682"/>
                  <a:gd name="T55" fmla="*/ 59 h 681"/>
                  <a:gd name="T56" fmla="*/ 208 w 682"/>
                  <a:gd name="T57" fmla="*/ 27 h 681"/>
                  <a:gd name="T58" fmla="*/ 273 w 682"/>
                  <a:gd name="T59" fmla="*/ 7 h 681"/>
                  <a:gd name="T60" fmla="*/ 306 w 682"/>
                  <a:gd name="T61" fmla="*/ 3 h 681"/>
                  <a:gd name="T62" fmla="*/ 340 w 682"/>
                  <a:gd name="T63" fmla="*/ 0 h 681"/>
                  <a:gd name="T64" fmla="*/ 359 w 682"/>
                  <a:gd name="T65" fmla="*/ 1 h 681"/>
                  <a:gd name="T66" fmla="*/ 393 w 682"/>
                  <a:gd name="T67" fmla="*/ 4 h 681"/>
                  <a:gd name="T68" fmla="*/ 442 w 682"/>
                  <a:gd name="T69" fmla="*/ 16 h 681"/>
                  <a:gd name="T70" fmla="*/ 504 w 682"/>
                  <a:gd name="T71" fmla="*/ 41 h 681"/>
                  <a:gd name="T72" fmla="*/ 557 w 682"/>
                  <a:gd name="T73" fmla="*/ 79 h 681"/>
                  <a:gd name="T74" fmla="*/ 604 w 682"/>
                  <a:gd name="T75" fmla="*/ 125 h 681"/>
                  <a:gd name="T76" fmla="*/ 640 w 682"/>
                  <a:gd name="T77" fmla="*/ 179 h 681"/>
                  <a:gd name="T78" fmla="*/ 666 w 682"/>
                  <a:gd name="T79" fmla="*/ 239 h 681"/>
                  <a:gd name="T80" fmla="*/ 677 w 682"/>
                  <a:gd name="T81" fmla="*/ 290 h 681"/>
                  <a:gd name="T82" fmla="*/ 680 w 682"/>
                  <a:gd name="T83" fmla="*/ 32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82" h="681">
                    <a:moveTo>
                      <a:pt x="682" y="341"/>
                    </a:moveTo>
                    <a:lnTo>
                      <a:pt x="682" y="341"/>
                    </a:lnTo>
                    <a:lnTo>
                      <a:pt x="680" y="358"/>
                    </a:lnTo>
                    <a:lnTo>
                      <a:pt x="680" y="376"/>
                    </a:lnTo>
                    <a:lnTo>
                      <a:pt x="677" y="393"/>
                    </a:lnTo>
                    <a:lnTo>
                      <a:pt x="674" y="409"/>
                    </a:lnTo>
                    <a:lnTo>
                      <a:pt x="666" y="442"/>
                    </a:lnTo>
                    <a:lnTo>
                      <a:pt x="654" y="473"/>
                    </a:lnTo>
                    <a:lnTo>
                      <a:pt x="640" y="503"/>
                    </a:lnTo>
                    <a:lnTo>
                      <a:pt x="623" y="531"/>
                    </a:lnTo>
                    <a:lnTo>
                      <a:pt x="604" y="558"/>
                    </a:lnTo>
                    <a:lnTo>
                      <a:pt x="581" y="581"/>
                    </a:lnTo>
                    <a:lnTo>
                      <a:pt x="557" y="604"/>
                    </a:lnTo>
                    <a:lnTo>
                      <a:pt x="531" y="622"/>
                    </a:lnTo>
                    <a:lnTo>
                      <a:pt x="504" y="640"/>
                    </a:lnTo>
                    <a:lnTo>
                      <a:pt x="473" y="654"/>
                    </a:lnTo>
                    <a:lnTo>
                      <a:pt x="442" y="665"/>
                    </a:lnTo>
                    <a:lnTo>
                      <a:pt x="409" y="674"/>
                    </a:lnTo>
                    <a:lnTo>
                      <a:pt x="393" y="677"/>
                    </a:lnTo>
                    <a:lnTo>
                      <a:pt x="376" y="680"/>
                    </a:lnTo>
                    <a:lnTo>
                      <a:pt x="359" y="681"/>
                    </a:lnTo>
                    <a:lnTo>
                      <a:pt x="340" y="681"/>
                    </a:lnTo>
                    <a:lnTo>
                      <a:pt x="340" y="681"/>
                    </a:lnTo>
                    <a:lnTo>
                      <a:pt x="323" y="681"/>
                    </a:lnTo>
                    <a:lnTo>
                      <a:pt x="306" y="680"/>
                    </a:lnTo>
                    <a:lnTo>
                      <a:pt x="288" y="677"/>
                    </a:lnTo>
                    <a:lnTo>
                      <a:pt x="273" y="674"/>
                    </a:lnTo>
                    <a:lnTo>
                      <a:pt x="240" y="665"/>
                    </a:lnTo>
                    <a:lnTo>
                      <a:pt x="208" y="654"/>
                    </a:lnTo>
                    <a:lnTo>
                      <a:pt x="178" y="640"/>
                    </a:lnTo>
                    <a:lnTo>
                      <a:pt x="151" y="622"/>
                    </a:lnTo>
                    <a:lnTo>
                      <a:pt x="123" y="604"/>
                    </a:lnTo>
                    <a:lnTo>
                      <a:pt x="100" y="581"/>
                    </a:lnTo>
                    <a:lnTo>
                      <a:pt x="77" y="558"/>
                    </a:lnTo>
                    <a:lnTo>
                      <a:pt x="59" y="531"/>
                    </a:lnTo>
                    <a:lnTo>
                      <a:pt x="42" y="503"/>
                    </a:lnTo>
                    <a:lnTo>
                      <a:pt x="27" y="473"/>
                    </a:lnTo>
                    <a:lnTo>
                      <a:pt x="16" y="442"/>
                    </a:lnTo>
                    <a:lnTo>
                      <a:pt x="7" y="409"/>
                    </a:lnTo>
                    <a:lnTo>
                      <a:pt x="4" y="393"/>
                    </a:lnTo>
                    <a:lnTo>
                      <a:pt x="1" y="376"/>
                    </a:lnTo>
                    <a:lnTo>
                      <a:pt x="0" y="358"/>
                    </a:lnTo>
                    <a:lnTo>
                      <a:pt x="0" y="341"/>
                    </a:lnTo>
                    <a:lnTo>
                      <a:pt x="0" y="341"/>
                    </a:lnTo>
                    <a:lnTo>
                      <a:pt x="0" y="323"/>
                    </a:lnTo>
                    <a:lnTo>
                      <a:pt x="1" y="305"/>
                    </a:lnTo>
                    <a:lnTo>
                      <a:pt x="4" y="290"/>
                    </a:lnTo>
                    <a:lnTo>
                      <a:pt x="7" y="272"/>
                    </a:lnTo>
                    <a:lnTo>
                      <a:pt x="16" y="239"/>
                    </a:lnTo>
                    <a:lnTo>
                      <a:pt x="27" y="208"/>
                    </a:lnTo>
                    <a:lnTo>
                      <a:pt x="42" y="179"/>
                    </a:lnTo>
                    <a:lnTo>
                      <a:pt x="59" y="150"/>
                    </a:lnTo>
                    <a:lnTo>
                      <a:pt x="77" y="125"/>
                    </a:lnTo>
                    <a:lnTo>
                      <a:pt x="100" y="100"/>
                    </a:lnTo>
                    <a:lnTo>
                      <a:pt x="123" y="79"/>
                    </a:lnTo>
                    <a:lnTo>
                      <a:pt x="151" y="59"/>
                    </a:lnTo>
                    <a:lnTo>
                      <a:pt x="178" y="41"/>
                    </a:lnTo>
                    <a:lnTo>
                      <a:pt x="208" y="27"/>
                    </a:lnTo>
                    <a:lnTo>
                      <a:pt x="240" y="16"/>
                    </a:lnTo>
                    <a:lnTo>
                      <a:pt x="273" y="7"/>
                    </a:lnTo>
                    <a:lnTo>
                      <a:pt x="288" y="4"/>
                    </a:lnTo>
                    <a:lnTo>
                      <a:pt x="306" y="3"/>
                    </a:lnTo>
                    <a:lnTo>
                      <a:pt x="323" y="1"/>
                    </a:lnTo>
                    <a:lnTo>
                      <a:pt x="340" y="0"/>
                    </a:lnTo>
                    <a:lnTo>
                      <a:pt x="340" y="0"/>
                    </a:lnTo>
                    <a:lnTo>
                      <a:pt x="359" y="1"/>
                    </a:lnTo>
                    <a:lnTo>
                      <a:pt x="376" y="3"/>
                    </a:lnTo>
                    <a:lnTo>
                      <a:pt x="393" y="4"/>
                    </a:lnTo>
                    <a:lnTo>
                      <a:pt x="409" y="7"/>
                    </a:lnTo>
                    <a:lnTo>
                      <a:pt x="442" y="16"/>
                    </a:lnTo>
                    <a:lnTo>
                      <a:pt x="473" y="27"/>
                    </a:lnTo>
                    <a:lnTo>
                      <a:pt x="504" y="41"/>
                    </a:lnTo>
                    <a:lnTo>
                      <a:pt x="531" y="59"/>
                    </a:lnTo>
                    <a:lnTo>
                      <a:pt x="557" y="79"/>
                    </a:lnTo>
                    <a:lnTo>
                      <a:pt x="581" y="100"/>
                    </a:lnTo>
                    <a:lnTo>
                      <a:pt x="604" y="125"/>
                    </a:lnTo>
                    <a:lnTo>
                      <a:pt x="623" y="150"/>
                    </a:lnTo>
                    <a:lnTo>
                      <a:pt x="640" y="179"/>
                    </a:lnTo>
                    <a:lnTo>
                      <a:pt x="654" y="208"/>
                    </a:lnTo>
                    <a:lnTo>
                      <a:pt x="666" y="239"/>
                    </a:lnTo>
                    <a:lnTo>
                      <a:pt x="674" y="272"/>
                    </a:lnTo>
                    <a:lnTo>
                      <a:pt x="677" y="290"/>
                    </a:lnTo>
                    <a:lnTo>
                      <a:pt x="680" y="305"/>
                    </a:lnTo>
                    <a:lnTo>
                      <a:pt x="680" y="323"/>
                    </a:lnTo>
                    <a:lnTo>
                      <a:pt x="682" y="34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04" name="Freeform 98"/>
              <p:cNvSpPr>
                <a:spLocks/>
              </p:cNvSpPr>
              <p:nvPr/>
            </p:nvSpPr>
            <p:spPr bwMode="auto">
              <a:xfrm>
                <a:off x="3544" y="1716"/>
                <a:ext cx="680" cy="681"/>
              </a:xfrm>
              <a:custGeom>
                <a:avLst/>
                <a:gdLst>
                  <a:gd name="T0" fmla="*/ 680 w 680"/>
                  <a:gd name="T1" fmla="*/ 341 h 681"/>
                  <a:gd name="T2" fmla="*/ 679 w 680"/>
                  <a:gd name="T3" fmla="*/ 376 h 681"/>
                  <a:gd name="T4" fmla="*/ 674 w 680"/>
                  <a:gd name="T5" fmla="*/ 409 h 681"/>
                  <a:gd name="T6" fmla="*/ 654 w 680"/>
                  <a:gd name="T7" fmla="*/ 473 h 681"/>
                  <a:gd name="T8" fmla="*/ 623 w 680"/>
                  <a:gd name="T9" fmla="*/ 531 h 681"/>
                  <a:gd name="T10" fmla="*/ 581 w 680"/>
                  <a:gd name="T11" fmla="*/ 581 h 681"/>
                  <a:gd name="T12" fmla="*/ 531 w 680"/>
                  <a:gd name="T13" fmla="*/ 622 h 681"/>
                  <a:gd name="T14" fmla="*/ 472 w 680"/>
                  <a:gd name="T15" fmla="*/ 654 h 681"/>
                  <a:gd name="T16" fmla="*/ 409 w 680"/>
                  <a:gd name="T17" fmla="*/ 674 h 681"/>
                  <a:gd name="T18" fmla="*/ 374 w 680"/>
                  <a:gd name="T19" fmla="*/ 680 h 681"/>
                  <a:gd name="T20" fmla="*/ 340 w 680"/>
                  <a:gd name="T21" fmla="*/ 681 h 681"/>
                  <a:gd name="T22" fmla="*/ 323 w 680"/>
                  <a:gd name="T23" fmla="*/ 681 h 681"/>
                  <a:gd name="T24" fmla="*/ 288 w 680"/>
                  <a:gd name="T25" fmla="*/ 677 h 681"/>
                  <a:gd name="T26" fmla="*/ 238 w 680"/>
                  <a:gd name="T27" fmla="*/ 665 h 681"/>
                  <a:gd name="T28" fmla="*/ 178 w 680"/>
                  <a:gd name="T29" fmla="*/ 640 h 681"/>
                  <a:gd name="T30" fmla="*/ 123 w 680"/>
                  <a:gd name="T31" fmla="*/ 604 h 681"/>
                  <a:gd name="T32" fmla="*/ 77 w 680"/>
                  <a:gd name="T33" fmla="*/ 558 h 681"/>
                  <a:gd name="T34" fmla="*/ 40 w 680"/>
                  <a:gd name="T35" fmla="*/ 503 h 681"/>
                  <a:gd name="T36" fmla="*/ 14 w 680"/>
                  <a:gd name="T37" fmla="*/ 442 h 681"/>
                  <a:gd name="T38" fmla="*/ 3 w 680"/>
                  <a:gd name="T39" fmla="*/ 393 h 681"/>
                  <a:gd name="T40" fmla="*/ 0 w 680"/>
                  <a:gd name="T41" fmla="*/ 358 h 681"/>
                  <a:gd name="T42" fmla="*/ 0 w 680"/>
                  <a:gd name="T43" fmla="*/ 341 h 681"/>
                  <a:gd name="T44" fmla="*/ 1 w 680"/>
                  <a:gd name="T45" fmla="*/ 305 h 681"/>
                  <a:gd name="T46" fmla="*/ 6 w 680"/>
                  <a:gd name="T47" fmla="*/ 272 h 681"/>
                  <a:gd name="T48" fmla="*/ 26 w 680"/>
                  <a:gd name="T49" fmla="*/ 208 h 681"/>
                  <a:gd name="T50" fmla="*/ 57 w 680"/>
                  <a:gd name="T51" fmla="*/ 150 h 681"/>
                  <a:gd name="T52" fmla="*/ 99 w 680"/>
                  <a:gd name="T53" fmla="*/ 100 h 681"/>
                  <a:gd name="T54" fmla="*/ 149 w 680"/>
                  <a:gd name="T55" fmla="*/ 59 h 681"/>
                  <a:gd name="T56" fmla="*/ 208 w 680"/>
                  <a:gd name="T57" fmla="*/ 27 h 681"/>
                  <a:gd name="T58" fmla="*/ 271 w 680"/>
                  <a:gd name="T59" fmla="*/ 7 h 681"/>
                  <a:gd name="T60" fmla="*/ 306 w 680"/>
                  <a:gd name="T61" fmla="*/ 3 h 681"/>
                  <a:gd name="T62" fmla="*/ 340 w 680"/>
                  <a:gd name="T63" fmla="*/ 0 h 681"/>
                  <a:gd name="T64" fmla="*/ 357 w 680"/>
                  <a:gd name="T65" fmla="*/ 1 h 681"/>
                  <a:gd name="T66" fmla="*/ 392 w 680"/>
                  <a:gd name="T67" fmla="*/ 4 h 681"/>
                  <a:gd name="T68" fmla="*/ 442 w 680"/>
                  <a:gd name="T69" fmla="*/ 16 h 681"/>
                  <a:gd name="T70" fmla="*/ 502 w 680"/>
                  <a:gd name="T71" fmla="*/ 41 h 681"/>
                  <a:gd name="T72" fmla="*/ 557 w 680"/>
                  <a:gd name="T73" fmla="*/ 79 h 681"/>
                  <a:gd name="T74" fmla="*/ 603 w 680"/>
                  <a:gd name="T75" fmla="*/ 125 h 681"/>
                  <a:gd name="T76" fmla="*/ 640 w 680"/>
                  <a:gd name="T77" fmla="*/ 179 h 681"/>
                  <a:gd name="T78" fmla="*/ 666 w 680"/>
                  <a:gd name="T79" fmla="*/ 239 h 681"/>
                  <a:gd name="T80" fmla="*/ 677 w 680"/>
                  <a:gd name="T81" fmla="*/ 290 h 681"/>
                  <a:gd name="T82" fmla="*/ 680 w 680"/>
                  <a:gd name="T83" fmla="*/ 32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80" h="681">
                    <a:moveTo>
                      <a:pt x="680" y="341"/>
                    </a:moveTo>
                    <a:lnTo>
                      <a:pt x="680" y="341"/>
                    </a:lnTo>
                    <a:lnTo>
                      <a:pt x="680" y="358"/>
                    </a:lnTo>
                    <a:lnTo>
                      <a:pt x="679" y="376"/>
                    </a:lnTo>
                    <a:lnTo>
                      <a:pt x="677" y="393"/>
                    </a:lnTo>
                    <a:lnTo>
                      <a:pt x="674" y="409"/>
                    </a:lnTo>
                    <a:lnTo>
                      <a:pt x="666" y="442"/>
                    </a:lnTo>
                    <a:lnTo>
                      <a:pt x="654" y="473"/>
                    </a:lnTo>
                    <a:lnTo>
                      <a:pt x="640" y="503"/>
                    </a:lnTo>
                    <a:lnTo>
                      <a:pt x="623" y="531"/>
                    </a:lnTo>
                    <a:lnTo>
                      <a:pt x="603" y="558"/>
                    </a:lnTo>
                    <a:lnTo>
                      <a:pt x="581" y="581"/>
                    </a:lnTo>
                    <a:lnTo>
                      <a:pt x="557" y="604"/>
                    </a:lnTo>
                    <a:lnTo>
                      <a:pt x="531" y="622"/>
                    </a:lnTo>
                    <a:lnTo>
                      <a:pt x="502" y="640"/>
                    </a:lnTo>
                    <a:lnTo>
                      <a:pt x="472" y="654"/>
                    </a:lnTo>
                    <a:lnTo>
                      <a:pt x="442" y="665"/>
                    </a:lnTo>
                    <a:lnTo>
                      <a:pt x="409" y="674"/>
                    </a:lnTo>
                    <a:lnTo>
                      <a:pt x="392" y="677"/>
                    </a:lnTo>
                    <a:lnTo>
                      <a:pt x="374" y="680"/>
                    </a:lnTo>
                    <a:lnTo>
                      <a:pt x="357" y="681"/>
                    </a:lnTo>
                    <a:lnTo>
                      <a:pt x="340" y="681"/>
                    </a:lnTo>
                    <a:lnTo>
                      <a:pt x="340" y="681"/>
                    </a:lnTo>
                    <a:lnTo>
                      <a:pt x="323" y="681"/>
                    </a:lnTo>
                    <a:lnTo>
                      <a:pt x="306" y="680"/>
                    </a:lnTo>
                    <a:lnTo>
                      <a:pt x="288" y="677"/>
                    </a:lnTo>
                    <a:lnTo>
                      <a:pt x="271" y="674"/>
                    </a:lnTo>
                    <a:lnTo>
                      <a:pt x="238" y="665"/>
                    </a:lnTo>
                    <a:lnTo>
                      <a:pt x="208" y="654"/>
                    </a:lnTo>
                    <a:lnTo>
                      <a:pt x="178" y="640"/>
                    </a:lnTo>
                    <a:lnTo>
                      <a:pt x="149" y="622"/>
                    </a:lnTo>
                    <a:lnTo>
                      <a:pt x="123" y="604"/>
                    </a:lnTo>
                    <a:lnTo>
                      <a:pt x="99" y="581"/>
                    </a:lnTo>
                    <a:lnTo>
                      <a:pt x="77" y="558"/>
                    </a:lnTo>
                    <a:lnTo>
                      <a:pt x="57" y="531"/>
                    </a:lnTo>
                    <a:lnTo>
                      <a:pt x="40" y="503"/>
                    </a:lnTo>
                    <a:lnTo>
                      <a:pt x="26" y="473"/>
                    </a:lnTo>
                    <a:lnTo>
                      <a:pt x="14" y="442"/>
                    </a:lnTo>
                    <a:lnTo>
                      <a:pt x="6" y="409"/>
                    </a:lnTo>
                    <a:lnTo>
                      <a:pt x="3" y="393"/>
                    </a:lnTo>
                    <a:lnTo>
                      <a:pt x="1" y="376"/>
                    </a:lnTo>
                    <a:lnTo>
                      <a:pt x="0" y="358"/>
                    </a:lnTo>
                    <a:lnTo>
                      <a:pt x="0" y="341"/>
                    </a:lnTo>
                    <a:lnTo>
                      <a:pt x="0" y="341"/>
                    </a:lnTo>
                    <a:lnTo>
                      <a:pt x="0" y="323"/>
                    </a:lnTo>
                    <a:lnTo>
                      <a:pt x="1" y="305"/>
                    </a:lnTo>
                    <a:lnTo>
                      <a:pt x="3" y="290"/>
                    </a:lnTo>
                    <a:lnTo>
                      <a:pt x="6" y="272"/>
                    </a:lnTo>
                    <a:lnTo>
                      <a:pt x="14" y="239"/>
                    </a:lnTo>
                    <a:lnTo>
                      <a:pt x="26" y="208"/>
                    </a:lnTo>
                    <a:lnTo>
                      <a:pt x="40" y="179"/>
                    </a:lnTo>
                    <a:lnTo>
                      <a:pt x="57" y="150"/>
                    </a:lnTo>
                    <a:lnTo>
                      <a:pt x="77" y="125"/>
                    </a:lnTo>
                    <a:lnTo>
                      <a:pt x="99" y="100"/>
                    </a:lnTo>
                    <a:lnTo>
                      <a:pt x="123" y="79"/>
                    </a:lnTo>
                    <a:lnTo>
                      <a:pt x="149" y="59"/>
                    </a:lnTo>
                    <a:lnTo>
                      <a:pt x="178" y="41"/>
                    </a:lnTo>
                    <a:lnTo>
                      <a:pt x="208" y="27"/>
                    </a:lnTo>
                    <a:lnTo>
                      <a:pt x="238" y="16"/>
                    </a:lnTo>
                    <a:lnTo>
                      <a:pt x="271" y="7"/>
                    </a:lnTo>
                    <a:lnTo>
                      <a:pt x="288" y="4"/>
                    </a:lnTo>
                    <a:lnTo>
                      <a:pt x="306" y="3"/>
                    </a:lnTo>
                    <a:lnTo>
                      <a:pt x="323" y="1"/>
                    </a:lnTo>
                    <a:lnTo>
                      <a:pt x="340" y="0"/>
                    </a:lnTo>
                    <a:lnTo>
                      <a:pt x="340" y="0"/>
                    </a:lnTo>
                    <a:lnTo>
                      <a:pt x="357" y="1"/>
                    </a:lnTo>
                    <a:lnTo>
                      <a:pt x="374" y="3"/>
                    </a:lnTo>
                    <a:lnTo>
                      <a:pt x="392" y="4"/>
                    </a:lnTo>
                    <a:lnTo>
                      <a:pt x="409" y="7"/>
                    </a:lnTo>
                    <a:lnTo>
                      <a:pt x="442" y="16"/>
                    </a:lnTo>
                    <a:lnTo>
                      <a:pt x="472" y="27"/>
                    </a:lnTo>
                    <a:lnTo>
                      <a:pt x="502" y="41"/>
                    </a:lnTo>
                    <a:lnTo>
                      <a:pt x="531" y="59"/>
                    </a:lnTo>
                    <a:lnTo>
                      <a:pt x="557" y="79"/>
                    </a:lnTo>
                    <a:lnTo>
                      <a:pt x="581" y="100"/>
                    </a:lnTo>
                    <a:lnTo>
                      <a:pt x="603" y="125"/>
                    </a:lnTo>
                    <a:lnTo>
                      <a:pt x="623" y="150"/>
                    </a:lnTo>
                    <a:lnTo>
                      <a:pt x="640" y="179"/>
                    </a:lnTo>
                    <a:lnTo>
                      <a:pt x="654" y="208"/>
                    </a:lnTo>
                    <a:lnTo>
                      <a:pt x="666" y="239"/>
                    </a:lnTo>
                    <a:lnTo>
                      <a:pt x="674" y="272"/>
                    </a:lnTo>
                    <a:lnTo>
                      <a:pt x="677" y="290"/>
                    </a:lnTo>
                    <a:lnTo>
                      <a:pt x="679" y="305"/>
                    </a:lnTo>
                    <a:lnTo>
                      <a:pt x="680" y="323"/>
                    </a:lnTo>
                    <a:lnTo>
                      <a:pt x="680" y="341"/>
                    </a:lnTo>
                    <a:close/>
                  </a:path>
                </a:pathLst>
              </a:cu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05" name="Freeform 99"/>
              <p:cNvSpPr>
                <a:spLocks/>
              </p:cNvSpPr>
              <p:nvPr/>
            </p:nvSpPr>
            <p:spPr bwMode="auto">
              <a:xfrm>
                <a:off x="3544" y="1716"/>
                <a:ext cx="680" cy="681"/>
              </a:xfrm>
              <a:custGeom>
                <a:avLst/>
                <a:gdLst>
                  <a:gd name="T0" fmla="*/ 680 w 680"/>
                  <a:gd name="T1" fmla="*/ 341 h 681"/>
                  <a:gd name="T2" fmla="*/ 679 w 680"/>
                  <a:gd name="T3" fmla="*/ 376 h 681"/>
                  <a:gd name="T4" fmla="*/ 674 w 680"/>
                  <a:gd name="T5" fmla="*/ 409 h 681"/>
                  <a:gd name="T6" fmla="*/ 654 w 680"/>
                  <a:gd name="T7" fmla="*/ 473 h 681"/>
                  <a:gd name="T8" fmla="*/ 623 w 680"/>
                  <a:gd name="T9" fmla="*/ 531 h 681"/>
                  <a:gd name="T10" fmla="*/ 581 w 680"/>
                  <a:gd name="T11" fmla="*/ 581 h 681"/>
                  <a:gd name="T12" fmla="*/ 531 w 680"/>
                  <a:gd name="T13" fmla="*/ 622 h 681"/>
                  <a:gd name="T14" fmla="*/ 472 w 680"/>
                  <a:gd name="T15" fmla="*/ 654 h 681"/>
                  <a:gd name="T16" fmla="*/ 409 w 680"/>
                  <a:gd name="T17" fmla="*/ 674 h 681"/>
                  <a:gd name="T18" fmla="*/ 374 w 680"/>
                  <a:gd name="T19" fmla="*/ 680 h 681"/>
                  <a:gd name="T20" fmla="*/ 340 w 680"/>
                  <a:gd name="T21" fmla="*/ 681 h 681"/>
                  <a:gd name="T22" fmla="*/ 323 w 680"/>
                  <a:gd name="T23" fmla="*/ 681 h 681"/>
                  <a:gd name="T24" fmla="*/ 288 w 680"/>
                  <a:gd name="T25" fmla="*/ 677 h 681"/>
                  <a:gd name="T26" fmla="*/ 238 w 680"/>
                  <a:gd name="T27" fmla="*/ 665 h 681"/>
                  <a:gd name="T28" fmla="*/ 178 w 680"/>
                  <a:gd name="T29" fmla="*/ 640 h 681"/>
                  <a:gd name="T30" fmla="*/ 123 w 680"/>
                  <a:gd name="T31" fmla="*/ 604 h 681"/>
                  <a:gd name="T32" fmla="*/ 77 w 680"/>
                  <a:gd name="T33" fmla="*/ 558 h 681"/>
                  <a:gd name="T34" fmla="*/ 40 w 680"/>
                  <a:gd name="T35" fmla="*/ 503 h 681"/>
                  <a:gd name="T36" fmla="*/ 14 w 680"/>
                  <a:gd name="T37" fmla="*/ 442 h 681"/>
                  <a:gd name="T38" fmla="*/ 3 w 680"/>
                  <a:gd name="T39" fmla="*/ 393 h 681"/>
                  <a:gd name="T40" fmla="*/ 0 w 680"/>
                  <a:gd name="T41" fmla="*/ 358 h 681"/>
                  <a:gd name="T42" fmla="*/ 0 w 680"/>
                  <a:gd name="T43" fmla="*/ 341 h 681"/>
                  <a:gd name="T44" fmla="*/ 1 w 680"/>
                  <a:gd name="T45" fmla="*/ 305 h 681"/>
                  <a:gd name="T46" fmla="*/ 6 w 680"/>
                  <a:gd name="T47" fmla="*/ 272 h 681"/>
                  <a:gd name="T48" fmla="*/ 26 w 680"/>
                  <a:gd name="T49" fmla="*/ 208 h 681"/>
                  <a:gd name="T50" fmla="*/ 57 w 680"/>
                  <a:gd name="T51" fmla="*/ 150 h 681"/>
                  <a:gd name="T52" fmla="*/ 99 w 680"/>
                  <a:gd name="T53" fmla="*/ 100 h 681"/>
                  <a:gd name="T54" fmla="*/ 149 w 680"/>
                  <a:gd name="T55" fmla="*/ 59 h 681"/>
                  <a:gd name="T56" fmla="*/ 208 w 680"/>
                  <a:gd name="T57" fmla="*/ 27 h 681"/>
                  <a:gd name="T58" fmla="*/ 271 w 680"/>
                  <a:gd name="T59" fmla="*/ 7 h 681"/>
                  <a:gd name="T60" fmla="*/ 306 w 680"/>
                  <a:gd name="T61" fmla="*/ 3 h 681"/>
                  <a:gd name="T62" fmla="*/ 340 w 680"/>
                  <a:gd name="T63" fmla="*/ 0 h 681"/>
                  <a:gd name="T64" fmla="*/ 357 w 680"/>
                  <a:gd name="T65" fmla="*/ 1 h 681"/>
                  <a:gd name="T66" fmla="*/ 392 w 680"/>
                  <a:gd name="T67" fmla="*/ 4 h 681"/>
                  <a:gd name="T68" fmla="*/ 442 w 680"/>
                  <a:gd name="T69" fmla="*/ 16 h 681"/>
                  <a:gd name="T70" fmla="*/ 502 w 680"/>
                  <a:gd name="T71" fmla="*/ 41 h 681"/>
                  <a:gd name="T72" fmla="*/ 557 w 680"/>
                  <a:gd name="T73" fmla="*/ 79 h 681"/>
                  <a:gd name="T74" fmla="*/ 603 w 680"/>
                  <a:gd name="T75" fmla="*/ 125 h 681"/>
                  <a:gd name="T76" fmla="*/ 640 w 680"/>
                  <a:gd name="T77" fmla="*/ 179 h 681"/>
                  <a:gd name="T78" fmla="*/ 666 w 680"/>
                  <a:gd name="T79" fmla="*/ 239 h 681"/>
                  <a:gd name="T80" fmla="*/ 677 w 680"/>
                  <a:gd name="T81" fmla="*/ 290 h 681"/>
                  <a:gd name="T82" fmla="*/ 680 w 680"/>
                  <a:gd name="T83" fmla="*/ 32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80" h="681">
                    <a:moveTo>
                      <a:pt x="680" y="341"/>
                    </a:moveTo>
                    <a:lnTo>
                      <a:pt x="680" y="341"/>
                    </a:lnTo>
                    <a:lnTo>
                      <a:pt x="680" y="358"/>
                    </a:lnTo>
                    <a:lnTo>
                      <a:pt x="679" y="376"/>
                    </a:lnTo>
                    <a:lnTo>
                      <a:pt x="677" y="393"/>
                    </a:lnTo>
                    <a:lnTo>
                      <a:pt x="674" y="409"/>
                    </a:lnTo>
                    <a:lnTo>
                      <a:pt x="666" y="442"/>
                    </a:lnTo>
                    <a:lnTo>
                      <a:pt x="654" y="473"/>
                    </a:lnTo>
                    <a:lnTo>
                      <a:pt x="640" y="503"/>
                    </a:lnTo>
                    <a:lnTo>
                      <a:pt x="623" y="531"/>
                    </a:lnTo>
                    <a:lnTo>
                      <a:pt x="603" y="558"/>
                    </a:lnTo>
                    <a:lnTo>
                      <a:pt x="581" y="581"/>
                    </a:lnTo>
                    <a:lnTo>
                      <a:pt x="557" y="604"/>
                    </a:lnTo>
                    <a:lnTo>
                      <a:pt x="531" y="622"/>
                    </a:lnTo>
                    <a:lnTo>
                      <a:pt x="502" y="640"/>
                    </a:lnTo>
                    <a:lnTo>
                      <a:pt x="472" y="654"/>
                    </a:lnTo>
                    <a:lnTo>
                      <a:pt x="442" y="665"/>
                    </a:lnTo>
                    <a:lnTo>
                      <a:pt x="409" y="674"/>
                    </a:lnTo>
                    <a:lnTo>
                      <a:pt x="392" y="677"/>
                    </a:lnTo>
                    <a:lnTo>
                      <a:pt x="374" y="680"/>
                    </a:lnTo>
                    <a:lnTo>
                      <a:pt x="357" y="681"/>
                    </a:lnTo>
                    <a:lnTo>
                      <a:pt x="340" y="681"/>
                    </a:lnTo>
                    <a:lnTo>
                      <a:pt x="340" y="681"/>
                    </a:lnTo>
                    <a:lnTo>
                      <a:pt x="323" y="681"/>
                    </a:lnTo>
                    <a:lnTo>
                      <a:pt x="306" y="680"/>
                    </a:lnTo>
                    <a:lnTo>
                      <a:pt x="288" y="677"/>
                    </a:lnTo>
                    <a:lnTo>
                      <a:pt x="271" y="674"/>
                    </a:lnTo>
                    <a:lnTo>
                      <a:pt x="238" y="665"/>
                    </a:lnTo>
                    <a:lnTo>
                      <a:pt x="208" y="654"/>
                    </a:lnTo>
                    <a:lnTo>
                      <a:pt x="178" y="640"/>
                    </a:lnTo>
                    <a:lnTo>
                      <a:pt x="149" y="622"/>
                    </a:lnTo>
                    <a:lnTo>
                      <a:pt x="123" y="604"/>
                    </a:lnTo>
                    <a:lnTo>
                      <a:pt x="99" y="581"/>
                    </a:lnTo>
                    <a:lnTo>
                      <a:pt x="77" y="558"/>
                    </a:lnTo>
                    <a:lnTo>
                      <a:pt x="57" y="531"/>
                    </a:lnTo>
                    <a:lnTo>
                      <a:pt x="40" y="503"/>
                    </a:lnTo>
                    <a:lnTo>
                      <a:pt x="26" y="473"/>
                    </a:lnTo>
                    <a:lnTo>
                      <a:pt x="14" y="442"/>
                    </a:lnTo>
                    <a:lnTo>
                      <a:pt x="6" y="409"/>
                    </a:lnTo>
                    <a:lnTo>
                      <a:pt x="3" y="393"/>
                    </a:lnTo>
                    <a:lnTo>
                      <a:pt x="1" y="376"/>
                    </a:lnTo>
                    <a:lnTo>
                      <a:pt x="0" y="358"/>
                    </a:lnTo>
                    <a:lnTo>
                      <a:pt x="0" y="341"/>
                    </a:lnTo>
                    <a:lnTo>
                      <a:pt x="0" y="341"/>
                    </a:lnTo>
                    <a:lnTo>
                      <a:pt x="0" y="323"/>
                    </a:lnTo>
                    <a:lnTo>
                      <a:pt x="1" y="305"/>
                    </a:lnTo>
                    <a:lnTo>
                      <a:pt x="3" y="290"/>
                    </a:lnTo>
                    <a:lnTo>
                      <a:pt x="6" y="272"/>
                    </a:lnTo>
                    <a:lnTo>
                      <a:pt x="14" y="239"/>
                    </a:lnTo>
                    <a:lnTo>
                      <a:pt x="26" y="208"/>
                    </a:lnTo>
                    <a:lnTo>
                      <a:pt x="40" y="179"/>
                    </a:lnTo>
                    <a:lnTo>
                      <a:pt x="57" y="150"/>
                    </a:lnTo>
                    <a:lnTo>
                      <a:pt x="77" y="125"/>
                    </a:lnTo>
                    <a:lnTo>
                      <a:pt x="99" y="100"/>
                    </a:lnTo>
                    <a:lnTo>
                      <a:pt x="123" y="79"/>
                    </a:lnTo>
                    <a:lnTo>
                      <a:pt x="149" y="59"/>
                    </a:lnTo>
                    <a:lnTo>
                      <a:pt x="178" y="41"/>
                    </a:lnTo>
                    <a:lnTo>
                      <a:pt x="208" y="27"/>
                    </a:lnTo>
                    <a:lnTo>
                      <a:pt x="238" y="16"/>
                    </a:lnTo>
                    <a:lnTo>
                      <a:pt x="271" y="7"/>
                    </a:lnTo>
                    <a:lnTo>
                      <a:pt x="288" y="4"/>
                    </a:lnTo>
                    <a:lnTo>
                      <a:pt x="306" y="3"/>
                    </a:lnTo>
                    <a:lnTo>
                      <a:pt x="323" y="1"/>
                    </a:lnTo>
                    <a:lnTo>
                      <a:pt x="340" y="0"/>
                    </a:lnTo>
                    <a:lnTo>
                      <a:pt x="340" y="0"/>
                    </a:lnTo>
                    <a:lnTo>
                      <a:pt x="357" y="1"/>
                    </a:lnTo>
                    <a:lnTo>
                      <a:pt x="374" y="3"/>
                    </a:lnTo>
                    <a:lnTo>
                      <a:pt x="392" y="4"/>
                    </a:lnTo>
                    <a:lnTo>
                      <a:pt x="409" y="7"/>
                    </a:lnTo>
                    <a:lnTo>
                      <a:pt x="442" y="16"/>
                    </a:lnTo>
                    <a:lnTo>
                      <a:pt x="472" y="27"/>
                    </a:lnTo>
                    <a:lnTo>
                      <a:pt x="502" y="41"/>
                    </a:lnTo>
                    <a:lnTo>
                      <a:pt x="531" y="59"/>
                    </a:lnTo>
                    <a:lnTo>
                      <a:pt x="557" y="79"/>
                    </a:lnTo>
                    <a:lnTo>
                      <a:pt x="581" y="100"/>
                    </a:lnTo>
                    <a:lnTo>
                      <a:pt x="603" y="125"/>
                    </a:lnTo>
                    <a:lnTo>
                      <a:pt x="623" y="150"/>
                    </a:lnTo>
                    <a:lnTo>
                      <a:pt x="640" y="179"/>
                    </a:lnTo>
                    <a:lnTo>
                      <a:pt x="654" y="208"/>
                    </a:lnTo>
                    <a:lnTo>
                      <a:pt x="666" y="239"/>
                    </a:lnTo>
                    <a:lnTo>
                      <a:pt x="674" y="272"/>
                    </a:lnTo>
                    <a:lnTo>
                      <a:pt x="677" y="290"/>
                    </a:lnTo>
                    <a:lnTo>
                      <a:pt x="679" y="305"/>
                    </a:lnTo>
                    <a:lnTo>
                      <a:pt x="680" y="323"/>
                    </a:lnTo>
                    <a:lnTo>
                      <a:pt x="680" y="34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06" name="Freeform 100"/>
              <p:cNvSpPr>
                <a:spLocks/>
              </p:cNvSpPr>
              <p:nvPr/>
            </p:nvSpPr>
            <p:spPr bwMode="auto">
              <a:xfrm>
                <a:off x="2606" y="2298"/>
                <a:ext cx="681" cy="680"/>
              </a:xfrm>
              <a:custGeom>
                <a:avLst/>
                <a:gdLst>
                  <a:gd name="T0" fmla="*/ 681 w 681"/>
                  <a:gd name="T1" fmla="*/ 340 h 680"/>
                  <a:gd name="T2" fmla="*/ 680 w 681"/>
                  <a:gd name="T3" fmla="*/ 375 h 680"/>
                  <a:gd name="T4" fmla="*/ 674 w 681"/>
                  <a:gd name="T5" fmla="*/ 409 h 680"/>
                  <a:gd name="T6" fmla="*/ 654 w 681"/>
                  <a:gd name="T7" fmla="*/ 472 h 680"/>
                  <a:gd name="T8" fmla="*/ 622 w 681"/>
                  <a:gd name="T9" fmla="*/ 531 h 680"/>
                  <a:gd name="T10" fmla="*/ 581 w 681"/>
                  <a:gd name="T11" fmla="*/ 581 h 680"/>
                  <a:gd name="T12" fmla="*/ 530 w 681"/>
                  <a:gd name="T13" fmla="*/ 623 h 680"/>
                  <a:gd name="T14" fmla="*/ 473 w 681"/>
                  <a:gd name="T15" fmla="*/ 654 h 680"/>
                  <a:gd name="T16" fmla="*/ 408 w 681"/>
                  <a:gd name="T17" fmla="*/ 674 h 680"/>
                  <a:gd name="T18" fmla="*/ 375 w 681"/>
                  <a:gd name="T19" fmla="*/ 679 h 680"/>
                  <a:gd name="T20" fmla="*/ 341 w 681"/>
                  <a:gd name="T21" fmla="*/ 680 h 680"/>
                  <a:gd name="T22" fmla="*/ 322 w 681"/>
                  <a:gd name="T23" fmla="*/ 680 h 680"/>
                  <a:gd name="T24" fmla="*/ 289 w 681"/>
                  <a:gd name="T25" fmla="*/ 677 h 680"/>
                  <a:gd name="T26" fmla="*/ 239 w 681"/>
                  <a:gd name="T27" fmla="*/ 666 h 680"/>
                  <a:gd name="T28" fmla="*/ 179 w 681"/>
                  <a:gd name="T29" fmla="*/ 640 h 680"/>
                  <a:gd name="T30" fmla="*/ 124 w 681"/>
                  <a:gd name="T31" fmla="*/ 603 h 680"/>
                  <a:gd name="T32" fmla="*/ 78 w 681"/>
                  <a:gd name="T33" fmla="*/ 557 h 680"/>
                  <a:gd name="T34" fmla="*/ 41 w 681"/>
                  <a:gd name="T35" fmla="*/ 502 h 680"/>
                  <a:gd name="T36" fmla="*/ 15 w 681"/>
                  <a:gd name="T37" fmla="*/ 442 h 680"/>
                  <a:gd name="T38" fmla="*/ 4 w 681"/>
                  <a:gd name="T39" fmla="*/ 392 h 680"/>
                  <a:gd name="T40" fmla="*/ 1 w 681"/>
                  <a:gd name="T41" fmla="*/ 357 h 680"/>
                  <a:gd name="T42" fmla="*/ 0 w 681"/>
                  <a:gd name="T43" fmla="*/ 340 h 680"/>
                  <a:gd name="T44" fmla="*/ 2 w 681"/>
                  <a:gd name="T45" fmla="*/ 306 h 680"/>
                  <a:gd name="T46" fmla="*/ 7 w 681"/>
                  <a:gd name="T47" fmla="*/ 271 h 680"/>
                  <a:gd name="T48" fmla="*/ 27 w 681"/>
                  <a:gd name="T49" fmla="*/ 208 h 680"/>
                  <a:gd name="T50" fmla="*/ 58 w 681"/>
                  <a:gd name="T51" fmla="*/ 149 h 680"/>
                  <a:gd name="T52" fmla="*/ 100 w 681"/>
                  <a:gd name="T53" fmla="*/ 99 h 680"/>
                  <a:gd name="T54" fmla="*/ 150 w 681"/>
                  <a:gd name="T55" fmla="*/ 58 h 680"/>
                  <a:gd name="T56" fmla="*/ 208 w 681"/>
                  <a:gd name="T57" fmla="*/ 26 h 680"/>
                  <a:gd name="T58" fmla="*/ 272 w 681"/>
                  <a:gd name="T59" fmla="*/ 6 h 680"/>
                  <a:gd name="T60" fmla="*/ 305 w 681"/>
                  <a:gd name="T61" fmla="*/ 2 h 680"/>
                  <a:gd name="T62" fmla="*/ 341 w 681"/>
                  <a:gd name="T63" fmla="*/ 0 h 680"/>
                  <a:gd name="T64" fmla="*/ 358 w 681"/>
                  <a:gd name="T65" fmla="*/ 0 h 680"/>
                  <a:gd name="T66" fmla="*/ 393 w 681"/>
                  <a:gd name="T67" fmla="*/ 3 h 680"/>
                  <a:gd name="T68" fmla="*/ 441 w 681"/>
                  <a:gd name="T69" fmla="*/ 15 h 680"/>
                  <a:gd name="T70" fmla="*/ 503 w 681"/>
                  <a:gd name="T71" fmla="*/ 40 h 680"/>
                  <a:gd name="T72" fmla="*/ 558 w 681"/>
                  <a:gd name="T73" fmla="*/ 78 h 680"/>
                  <a:gd name="T74" fmla="*/ 604 w 681"/>
                  <a:gd name="T75" fmla="*/ 124 h 680"/>
                  <a:gd name="T76" fmla="*/ 639 w 681"/>
                  <a:gd name="T77" fmla="*/ 178 h 680"/>
                  <a:gd name="T78" fmla="*/ 665 w 681"/>
                  <a:gd name="T79" fmla="*/ 238 h 680"/>
                  <a:gd name="T80" fmla="*/ 677 w 681"/>
                  <a:gd name="T81" fmla="*/ 288 h 680"/>
                  <a:gd name="T82" fmla="*/ 681 w 681"/>
                  <a:gd name="T83" fmla="*/ 323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81" h="680">
                    <a:moveTo>
                      <a:pt x="681" y="340"/>
                    </a:moveTo>
                    <a:lnTo>
                      <a:pt x="681" y="340"/>
                    </a:lnTo>
                    <a:lnTo>
                      <a:pt x="681" y="357"/>
                    </a:lnTo>
                    <a:lnTo>
                      <a:pt x="680" y="375"/>
                    </a:lnTo>
                    <a:lnTo>
                      <a:pt x="677" y="392"/>
                    </a:lnTo>
                    <a:lnTo>
                      <a:pt x="674" y="409"/>
                    </a:lnTo>
                    <a:lnTo>
                      <a:pt x="665" y="442"/>
                    </a:lnTo>
                    <a:lnTo>
                      <a:pt x="654" y="472"/>
                    </a:lnTo>
                    <a:lnTo>
                      <a:pt x="639" y="502"/>
                    </a:lnTo>
                    <a:lnTo>
                      <a:pt x="622" y="531"/>
                    </a:lnTo>
                    <a:lnTo>
                      <a:pt x="604" y="557"/>
                    </a:lnTo>
                    <a:lnTo>
                      <a:pt x="581" y="581"/>
                    </a:lnTo>
                    <a:lnTo>
                      <a:pt x="558" y="603"/>
                    </a:lnTo>
                    <a:lnTo>
                      <a:pt x="530" y="623"/>
                    </a:lnTo>
                    <a:lnTo>
                      <a:pt x="503" y="640"/>
                    </a:lnTo>
                    <a:lnTo>
                      <a:pt x="473" y="654"/>
                    </a:lnTo>
                    <a:lnTo>
                      <a:pt x="441" y="666"/>
                    </a:lnTo>
                    <a:lnTo>
                      <a:pt x="408" y="674"/>
                    </a:lnTo>
                    <a:lnTo>
                      <a:pt x="393" y="677"/>
                    </a:lnTo>
                    <a:lnTo>
                      <a:pt x="375" y="679"/>
                    </a:lnTo>
                    <a:lnTo>
                      <a:pt x="358" y="680"/>
                    </a:lnTo>
                    <a:lnTo>
                      <a:pt x="341" y="680"/>
                    </a:lnTo>
                    <a:lnTo>
                      <a:pt x="341" y="680"/>
                    </a:lnTo>
                    <a:lnTo>
                      <a:pt x="322" y="680"/>
                    </a:lnTo>
                    <a:lnTo>
                      <a:pt x="305" y="679"/>
                    </a:lnTo>
                    <a:lnTo>
                      <a:pt x="289" y="677"/>
                    </a:lnTo>
                    <a:lnTo>
                      <a:pt x="272" y="674"/>
                    </a:lnTo>
                    <a:lnTo>
                      <a:pt x="239" y="666"/>
                    </a:lnTo>
                    <a:lnTo>
                      <a:pt x="208" y="654"/>
                    </a:lnTo>
                    <a:lnTo>
                      <a:pt x="179" y="640"/>
                    </a:lnTo>
                    <a:lnTo>
                      <a:pt x="150" y="623"/>
                    </a:lnTo>
                    <a:lnTo>
                      <a:pt x="124" y="603"/>
                    </a:lnTo>
                    <a:lnTo>
                      <a:pt x="100" y="581"/>
                    </a:lnTo>
                    <a:lnTo>
                      <a:pt x="78" y="557"/>
                    </a:lnTo>
                    <a:lnTo>
                      <a:pt x="58" y="531"/>
                    </a:lnTo>
                    <a:lnTo>
                      <a:pt x="41" y="502"/>
                    </a:lnTo>
                    <a:lnTo>
                      <a:pt x="27" y="472"/>
                    </a:lnTo>
                    <a:lnTo>
                      <a:pt x="15" y="442"/>
                    </a:lnTo>
                    <a:lnTo>
                      <a:pt x="7" y="409"/>
                    </a:lnTo>
                    <a:lnTo>
                      <a:pt x="4" y="392"/>
                    </a:lnTo>
                    <a:lnTo>
                      <a:pt x="2" y="375"/>
                    </a:lnTo>
                    <a:lnTo>
                      <a:pt x="1" y="357"/>
                    </a:lnTo>
                    <a:lnTo>
                      <a:pt x="0" y="340"/>
                    </a:lnTo>
                    <a:lnTo>
                      <a:pt x="0" y="340"/>
                    </a:lnTo>
                    <a:lnTo>
                      <a:pt x="1" y="323"/>
                    </a:lnTo>
                    <a:lnTo>
                      <a:pt x="2" y="306"/>
                    </a:lnTo>
                    <a:lnTo>
                      <a:pt x="4" y="288"/>
                    </a:lnTo>
                    <a:lnTo>
                      <a:pt x="7" y="271"/>
                    </a:lnTo>
                    <a:lnTo>
                      <a:pt x="15" y="238"/>
                    </a:lnTo>
                    <a:lnTo>
                      <a:pt x="27" y="208"/>
                    </a:lnTo>
                    <a:lnTo>
                      <a:pt x="41" y="178"/>
                    </a:lnTo>
                    <a:lnTo>
                      <a:pt x="58" y="149"/>
                    </a:lnTo>
                    <a:lnTo>
                      <a:pt x="78" y="124"/>
                    </a:lnTo>
                    <a:lnTo>
                      <a:pt x="100" y="99"/>
                    </a:lnTo>
                    <a:lnTo>
                      <a:pt x="124" y="78"/>
                    </a:lnTo>
                    <a:lnTo>
                      <a:pt x="150" y="58"/>
                    </a:lnTo>
                    <a:lnTo>
                      <a:pt x="179" y="40"/>
                    </a:lnTo>
                    <a:lnTo>
                      <a:pt x="208" y="26"/>
                    </a:lnTo>
                    <a:lnTo>
                      <a:pt x="239" y="15"/>
                    </a:lnTo>
                    <a:lnTo>
                      <a:pt x="272" y="6"/>
                    </a:lnTo>
                    <a:lnTo>
                      <a:pt x="289" y="3"/>
                    </a:lnTo>
                    <a:lnTo>
                      <a:pt x="305" y="2"/>
                    </a:lnTo>
                    <a:lnTo>
                      <a:pt x="322" y="0"/>
                    </a:lnTo>
                    <a:lnTo>
                      <a:pt x="341" y="0"/>
                    </a:lnTo>
                    <a:lnTo>
                      <a:pt x="341" y="0"/>
                    </a:lnTo>
                    <a:lnTo>
                      <a:pt x="358" y="0"/>
                    </a:lnTo>
                    <a:lnTo>
                      <a:pt x="375" y="2"/>
                    </a:lnTo>
                    <a:lnTo>
                      <a:pt x="393" y="3"/>
                    </a:lnTo>
                    <a:lnTo>
                      <a:pt x="408" y="6"/>
                    </a:lnTo>
                    <a:lnTo>
                      <a:pt x="441" y="15"/>
                    </a:lnTo>
                    <a:lnTo>
                      <a:pt x="473" y="26"/>
                    </a:lnTo>
                    <a:lnTo>
                      <a:pt x="503" y="40"/>
                    </a:lnTo>
                    <a:lnTo>
                      <a:pt x="530" y="58"/>
                    </a:lnTo>
                    <a:lnTo>
                      <a:pt x="558" y="78"/>
                    </a:lnTo>
                    <a:lnTo>
                      <a:pt x="581" y="99"/>
                    </a:lnTo>
                    <a:lnTo>
                      <a:pt x="604" y="124"/>
                    </a:lnTo>
                    <a:lnTo>
                      <a:pt x="622" y="149"/>
                    </a:lnTo>
                    <a:lnTo>
                      <a:pt x="639" y="178"/>
                    </a:lnTo>
                    <a:lnTo>
                      <a:pt x="654" y="208"/>
                    </a:lnTo>
                    <a:lnTo>
                      <a:pt x="665" y="238"/>
                    </a:lnTo>
                    <a:lnTo>
                      <a:pt x="674" y="271"/>
                    </a:lnTo>
                    <a:lnTo>
                      <a:pt x="677" y="288"/>
                    </a:lnTo>
                    <a:lnTo>
                      <a:pt x="680" y="306"/>
                    </a:lnTo>
                    <a:lnTo>
                      <a:pt x="681" y="323"/>
                    </a:lnTo>
                    <a:lnTo>
                      <a:pt x="681" y="34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07" name="Freeform 101"/>
              <p:cNvSpPr>
                <a:spLocks/>
              </p:cNvSpPr>
              <p:nvPr/>
            </p:nvSpPr>
            <p:spPr bwMode="auto">
              <a:xfrm>
                <a:off x="2606" y="2298"/>
                <a:ext cx="681" cy="680"/>
              </a:xfrm>
              <a:custGeom>
                <a:avLst/>
                <a:gdLst>
                  <a:gd name="T0" fmla="*/ 681 w 681"/>
                  <a:gd name="T1" fmla="*/ 340 h 680"/>
                  <a:gd name="T2" fmla="*/ 680 w 681"/>
                  <a:gd name="T3" fmla="*/ 375 h 680"/>
                  <a:gd name="T4" fmla="*/ 674 w 681"/>
                  <a:gd name="T5" fmla="*/ 409 h 680"/>
                  <a:gd name="T6" fmla="*/ 654 w 681"/>
                  <a:gd name="T7" fmla="*/ 472 h 680"/>
                  <a:gd name="T8" fmla="*/ 622 w 681"/>
                  <a:gd name="T9" fmla="*/ 531 h 680"/>
                  <a:gd name="T10" fmla="*/ 581 w 681"/>
                  <a:gd name="T11" fmla="*/ 581 h 680"/>
                  <a:gd name="T12" fmla="*/ 530 w 681"/>
                  <a:gd name="T13" fmla="*/ 623 h 680"/>
                  <a:gd name="T14" fmla="*/ 473 w 681"/>
                  <a:gd name="T15" fmla="*/ 654 h 680"/>
                  <a:gd name="T16" fmla="*/ 408 w 681"/>
                  <a:gd name="T17" fmla="*/ 674 h 680"/>
                  <a:gd name="T18" fmla="*/ 375 w 681"/>
                  <a:gd name="T19" fmla="*/ 679 h 680"/>
                  <a:gd name="T20" fmla="*/ 341 w 681"/>
                  <a:gd name="T21" fmla="*/ 680 h 680"/>
                  <a:gd name="T22" fmla="*/ 322 w 681"/>
                  <a:gd name="T23" fmla="*/ 680 h 680"/>
                  <a:gd name="T24" fmla="*/ 289 w 681"/>
                  <a:gd name="T25" fmla="*/ 677 h 680"/>
                  <a:gd name="T26" fmla="*/ 239 w 681"/>
                  <a:gd name="T27" fmla="*/ 666 h 680"/>
                  <a:gd name="T28" fmla="*/ 179 w 681"/>
                  <a:gd name="T29" fmla="*/ 640 h 680"/>
                  <a:gd name="T30" fmla="*/ 124 w 681"/>
                  <a:gd name="T31" fmla="*/ 603 h 680"/>
                  <a:gd name="T32" fmla="*/ 78 w 681"/>
                  <a:gd name="T33" fmla="*/ 557 h 680"/>
                  <a:gd name="T34" fmla="*/ 41 w 681"/>
                  <a:gd name="T35" fmla="*/ 502 h 680"/>
                  <a:gd name="T36" fmla="*/ 15 w 681"/>
                  <a:gd name="T37" fmla="*/ 442 h 680"/>
                  <a:gd name="T38" fmla="*/ 4 w 681"/>
                  <a:gd name="T39" fmla="*/ 392 h 680"/>
                  <a:gd name="T40" fmla="*/ 1 w 681"/>
                  <a:gd name="T41" fmla="*/ 357 h 680"/>
                  <a:gd name="T42" fmla="*/ 0 w 681"/>
                  <a:gd name="T43" fmla="*/ 340 h 680"/>
                  <a:gd name="T44" fmla="*/ 2 w 681"/>
                  <a:gd name="T45" fmla="*/ 306 h 680"/>
                  <a:gd name="T46" fmla="*/ 7 w 681"/>
                  <a:gd name="T47" fmla="*/ 271 h 680"/>
                  <a:gd name="T48" fmla="*/ 27 w 681"/>
                  <a:gd name="T49" fmla="*/ 208 h 680"/>
                  <a:gd name="T50" fmla="*/ 58 w 681"/>
                  <a:gd name="T51" fmla="*/ 149 h 680"/>
                  <a:gd name="T52" fmla="*/ 100 w 681"/>
                  <a:gd name="T53" fmla="*/ 99 h 680"/>
                  <a:gd name="T54" fmla="*/ 150 w 681"/>
                  <a:gd name="T55" fmla="*/ 58 h 680"/>
                  <a:gd name="T56" fmla="*/ 208 w 681"/>
                  <a:gd name="T57" fmla="*/ 26 h 680"/>
                  <a:gd name="T58" fmla="*/ 272 w 681"/>
                  <a:gd name="T59" fmla="*/ 6 h 680"/>
                  <a:gd name="T60" fmla="*/ 305 w 681"/>
                  <a:gd name="T61" fmla="*/ 2 h 680"/>
                  <a:gd name="T62" fmla="*/ 341 w 681"/>
                  <a:gd name="T63" fmla="*/ 0 h 680"/>
                  <a:gd name="T64" fmla="*/ 358 w 681"/>
                  <a:gd name="T65" fmla="*/ 0 h 680"/>
                  <a:gd name="T66" fmla="*/ 393 w 681"/>
                  <a:gd name="T67" fmla="*/ 3 h 680"/>
                  <a:gd name="T68" fmla="*/ 441 w 681"/>
                  <a:gd name="T69" fmla="*/ 15 h 680"/>
                  <a:gd name="T70" fmla="*/ 503 w 681"/>
                  <a:gd name="T71" fmla="*/ 40 h 680"/>
                  <a:gd name="T72" fmla="*/ 558 w 681"/>
                  <a:gd name="T73" fmla="*/ 78 h 680"/>
                  <a:gd name="T74" fmla="*/ 604 w 681"/>
                  <a:gd name="T75" fmla="*/ 124 h 680"/>
                  <a:gd name="T76" fmla="*/ 639 w 681"/>
                  <a:gd name="T77" fmla="*/ 178 h 680"/>
                  <a:gd name="T78" fmla="*/ 665 w 681"/>
                  <a:gd name="T79" fmla="*/ 238 h 680"/>
                  <a:gd name="T80" fmla="*/ 677 w 681"/>
                  <a:gd name="T81" fmla="*/ 288 h 680"/>
                  <a:gd name="T82" fmla="*/ 681 w 681"/>
                  <a:gd name="T83" fmla="*/ 323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81" h="680">
                    <a:moveTo>
                      <a:pt x="681" y="340"/>
                    </a:moveTo>
                    <a:lnTo>
                      <a:pt x="681" y="340"/>
                    </a:lnTo>
                    <a:lnTo>
                      <a:pt x="681" y="357"/>
                    </a:lnTo>
                    <a:lnTo>
                      <a:pt x="680" y="375"/>
                    </a:lnTo>
                    <a:lnTo>
                      <a:pt x="677" y="392"/>
                    </a:lnTo>
                    <a:lnTo>
                      <a:pt x="674" y="409"/>
                    </a:lnTo>
                    <a:lnTo>
                      <a:pt x="665" y="442"/>
                    </a:lnTo>
                    <a:lnTo>
                      <a:pt x="654" y="472"/>
                    </a:lnTo>
                    <a:lnTo>
                      <a:pt x="639" y="502"/>
                    </a:lnTo>
                    <a:lnTo>
                      <a:pt x="622" y="531"/>
                    </a:lnTo>
                    <a:lnTo>
                      <a:pt x="604" y="557"/>
                    </a:lnTo>
                    <a:lnTo>
                      <a:pt x="581" y="581"/>
                    </a:lnTo>
                    <a:lnTo>
                      <a:pt x="558" y="603"/>
                    </a:lnTo>
                    <a:lnTo>
                      <a:pt x="530" y="623"/>
                    </a:lnTo>
                    <a:lnTo>
                      <a:pt x="503" y="640"/>
                    </a:lnTo>
                    <a:lnTo>
                      <a:pt x="473" y="654"/>
                    </a:lnTo>
                    <a:lnTo>
                      <a:pt x="441" y="666"/>
                    </a:lnTo>
                    <a:lnTo>
                      <a:pt x="408" y="674"/>
                    </a:lnTo>
                    <a:lnTo>
                      <a:pt x="393" y="677"/>
                    </a:lnTo>
                    <a:lnTo>
                      <a:pt x="375" y="679"/>
                    </a:lnTo>
                    <a:lnTo>
                      <a:pt x="358" y="680"/>
                    </a:lnTo>
                    <a:lnTo>
                      <a:pt x="341" y="680"/>
                    </a:lnTo>
                    <a:lnTo>
                      <a:pt x="341" y="680"/>
                    </a:lnTo>
                    <a:lnTo>
                      <a:pt x="322" y="680"/>
                    </a:lnTo>
                    <a:lnTo>
                      <a:pt x="305" y="679"/>
                    </a:lnTo>
                    <a:lnTo>
                      <a:pt x="289" y="677"/>
                    </a:lnTo>
                    <a:lnTo>
                      <a:pt x="272" y="674"/>
                    </a:lnTo>
                    <a:lnTo>
                      <a:pt x="239" y="666"/>
                    </a:lnTo>
                    <a:lnTo>
                      <a:pt x="208" y="654"/>
                    </a:lnTo>
                    <a:lnTo>
                      <a:pt x="179" y="640"/>
                    </a:lnTo>
                    <a:lnTo>
                      <a:pt x="150" y="623"/>
                    </a:lnTo>
                    <a:lnTo>
                      <a:pt x="124" y="603"/>
                    </a:lnTo>
                    <a:lnTo>
                      <a:pt x="100" y="581"/>
                    </a:lnTo>
                    <a:lnTo>
                      <a:pt x="78" y="557"/>
                    </a:lnTo>
                    <a:lnTo>
                      <a:pt x="58" y="531"/>
                    </a:lnTo>
                    <a:lnTo>
                      <a:pt x="41" y="502"/>
                    </a:lnTo>
                    <a:lnTo>
                      <a:pt x="27" y="472"/>
                    </a:lnTo>
                    <a:lnTo>
                      <a:pt x="15" y="442"/>
                    </a:lnTo>
                    <a:lnTo>
                      <a:pt x="7" y="409"/>
                    </a:lnTo>
                    <a:lnTo>
                      <a:pt x="4" y="392"/>
                    </a:lnTo>
                    <a:lnTo>
                      <a:pt x="2" y="375"/>
                    </a:lnTo>
                    <a:lnTo>
                      <a:pt x="1" y="357"/>
                    </a:lnTo>
                    <a:lnTo>
                      <a:pt x="0" y="340"/>
                    </a:lnTo>
                    <a:lnTo>
                      <a:pt x="0" y="340"/>
                    </a:lnTo>
                    <a:lnTo>
                      <a:pt x="1" y="323"/>
                    </a:lnTo>
                    <a:lnTo>
                      <a:pt x="2" y="306"/>
                    </a:lnTo>
                    <a:lnTo>
                      <a:pt x="4" y="288"/>
                    </a:lnTo>
                    <a:lnTo>
                      <a:pt x="7" y="271"/>
                    </a:lnTo>
                    <a:lnTo>
                      <a:pt x="15" y="238"/>
                    </a:lnTo>
                    <a:lnTo>
                      <a:pt x="27" y="208"/>
                    </a:lnTo>
                    <a:lnTo>
                      <a:pt x="41" y="178"/>
                    </a:lnTo>
                    <a:lnTo>
                      <a:pt x="58" y="149"/>
                    </a:lnTo>
                    <a:lnTo>
                      <a:pt x="78" y="124"/>
                    </a:lnTo>
                    <a:lnTo>
                      <a:pt x="100" y="99"/>
                    </a:lnTo>
                    <a:lnTo>
                      <a:pt x="124" y="78"/>
                    </a:lnTo>
                    <a:lnTo>
                      <a:pt x="150" y="58"/>
                    </a:lnTo>
                    <a:lnTo>
                      <a:pt x="179" y="40"/>
                    </a:lnTo>
                    <a:lnTo>
                      <a:pt x="208" y="26"/>
                    </a:lnTo>
                    <a:lnTo>
                      <a:pt x="239" y="15"/>
                    </a:lnTo>
                    <a:lnTo>
                      <a:pt x="272" y="6"/>
                    </a:lnTo>
                    <a:lnTo>
                      <a:pt x="289" y="3"/>
                    </a:lnTo>
                    <a:lnTo>
                      <a:pt x="305" y="2"/>
                    </a:lnTo>
                    <a:lnTo>
                      <a:pt x="322" y="0"/>
                    </a:lnTo>
                    <a:lnTo>
                      <a:pt x="341" y="0"/>
                    </a:lnTo>
                    <a:lnTo>
                      <a:pt x="341" y="0"/>
                    </a:lnTo>
                    <a:lnTo>
                      <a:pt x="358" y="0"/>
                    </a:lnTo>
                    <a:lnTo>
                      <a:pt x="375" y="2"/>
                    </a:lnTo>
                    <a:lnTo>
                      <a:pt x="393" y="3"/>
                    </a:lnTo>
                    <a:lnTo>
                      <a:pt x="408" y="6"/>
                    </a:lnTo>
                    <a:lnTo>
                      <a:pt x="441" y="15"/>
                    </a:lnTo>
                    <a:lnTo>
                      <a:pt x="473" y="26"/>
                    </a:lnTo>
                    <a:lnTo>
                      <a:pt x="503" y="40"/>
                    </a:lnTo>
                    <a:lnTo>
                      <a:pt x="530" y="58"/>
                    </a:lnTo>
                    <a:lnTo>
                      <a:pt x="558" y="78"/>
                    </a:lnTo>
                    <a:lnTo>
                      <a:pt x="581" y="99"/>
                    </a:lnTo>
                    <a:lnTo>
                      <a:pt x="604" y="124"/>
                    </a:lnTo>
                    <a:lnTo>
                      <a:pt x="622" y="149"/>
                    </a:lnTo>
                    <a:lnTo>
                      <a:pt x="639" y="178"/>
                    </a:lnTo>
                    <a:lnTo>
                      <a:pt x="654" y="208"/>
                    </a:lnTo>
                    <a:lnTo>
                      <a:pt x="665" y="238"/>
                    </a:lnTo>
                    <a:lnTo>
                      <a:pt x="674" y="271"/>
                    </a:lnTo>
                    <a:lnTo>
                      <a:pt x="677" y="288"/>
                    </a:lnTo>
                    <a:lnTo>
                      <a:pt x="680" y="306"/>
                    </a:lnTo>
                    <a:lnTo>
                      <a:pt x="681" y="323"/>
                    </a:lnTo>
                    <a:lnTo>
                      <a:pt x="681" y="340"/>
                    </a:lnTo>
                  </a:path>
                </a:pathLst>
              </a:cu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11" name="Freeform 105"/>
              <p:cNvSpPr>
                <a:spLocks/>
              </p:cNvSpPr>
              <p:nvPr/>
            </p:nvSpPr>
            <p:spPr bwMode="auto">
              <a:xfrm>
                <a:off x="2910" y="1300"/>
                <a:ext cx="73" cy="103"/>
              </a:xfrm>
              <a:custGeom>
                <a:avLst/>
                <a:gdLst>
                  <a:gd name="T0" fmla="*/ 37 w 73"/>
                  <a:gd name="T1" fmla="*/ 0 h 103"/>
                  <a:gd name="T2" fmla="*/ 37 w 73"/>
                  <a:gd name="T3" fmla="*/ 0 h 103"/>
                  <a:gd name="T4" fmla="*/ 28 w 73"/>
                  <a:gd name="T5" fmla="*/ 0 h 103"/>
                  <a:gd name="T6" fmla="*/ 23 w 73"/>
                  <a:gd name="T7" fmla="*/ 3 h 103"/>
                  <a:gd name="T8" fmla="*/ 15 w 73"/>
                  <a:gd name="T9" fmla="*/ 6 h 103"/>
                  <a:gd name="T10" fmla="*/ 10 w 73"/>
                  <a:gd name="T11" fmla="*/ 11 h 103"/>
                  <a:gd name="T12" fmla="*/ 5 w 73"/>
                  <a:gd name="T13" fmla="*/ 16 h 103"/>
                  <a:gd name="T14" fmla="*/ 3 w 73"/>
                  <a:gd name="T15" fmla="*/ 23 h 103"/>
                  <a:gd name="T16" fmla="*/ 0 w 73"/>
                  <a:gd name="T17" fmla="*/ 30 h 103"/>
                  <a:gd name="T18" fmla="*/ 0 w 73"/>
                  <a:gd name="T19" fmla="*/ 37 h 103"/>
                  <a:gd name="T20" fmla="*/ 0 w 73"/>
                  <a:gd name="T21" fmla="*/ 100 h 103"/>
                  <a:gd name="T22" fmla="*/ 0 w 73"/>
                  <a:gd name="T23" fmla="*/ 100 h 103"/>
                  <a:gd name="T24" fmla="*/ 18 w 73"/>
                  <a:gd name="T25" fmla="*/ 102 h 103"/>
                  <a:gd name="T26" fmla="*/ 37 w 73"/>
                  <a:gd name="T27" fmla="*/ 103 h 103"/>
                  <a:gd name="T28" fmla="*/ 37 w 73"/>
                  <a:gd name="T29" fmla="*/ 103 h 103"/>
                  <a:gd name="T30" fmla="*/ 56 w 73"/>
                  <a:gd name="T31" fmla="*/ 102 h 103"/>
                  <a:gd name="T32" fmla="*/ 73 w 73"/>
                  <a:gd name="T33" fmla="*/ 100 h 103"/>
                  <a:gd name="T34" fmla="*/ 73 w 73"/>
                  <a:gd name="T35" fmla="*/ 37 h 103"/>
                  <a:gd name="T36" fmla="*/ 73 w 73"/>
                  <a:gd name="T37" fmla="*/ 37 h 103"/>
                  <a:gd name="T38" fmla="*/ 73 w 73"/>
                  <a:gd name="T39" fmla="*/ 30 h 103"/>
                  <a:gd name="T40" fmla="*/ 70 w 73"/>
                  <a:gd name="T41" fmla="*/ 23 h 103"/>
                  <a:gd name="T42" fmla="*/ 67 w 73"/>
                  <a:gd name="T43" fmla="*/ 16 h 103"/>
                  <a:gd name="T44" fmla="*/ 63 w 73"/>
                  <a:gd name="T45" fmla="*/ 11 h 103"/>
                  <a:gd name="T46" fmla="*/ 57 w 73"/>
                  <a:gd name="T47" fmla="*/ 6 h 103"/>
                  <a:gd name="T48" fmla="*/ 51 w 73"/>
                  <a:gd name="T49" fmla="*/ 3 h 103"/>
                  <a:gd name="T50" fmla="*/ 44 w 73"/>
                  <a:gd name="T51" fmla="*/ 0 h 103"/>
                  <a:gd name="T52" fmla="*/ 37 w 73"/>
                  <a:gd name="T5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3" h="103">
                    <a:moveTo>
                      <a:pt x="37" y="0"/>
                    </a:moveTo>
                    <a:lnTo>
                      <a:pt x="37" y="0"/>
                    </a:lnTo>
                    <a:lnTo>
                      <a:pt x="28" y="0"/>
                    </a:lnTo>
                    <a:lnTo>
                      <a:pt x="23" y="3"/>
                    </a:lnTo>
                    <a:lnTo>
                      <a:pt x="15" y="6"/>
                    </a:lnTo>
                    <a:lnTo>
                      <a:pt x="10" y="11"/>
                    </a:lnTo>
                    <a:lnTo>
                      <a:pt x="5" y="16"/>
                    </a:lnTo>
                    <a:lnTo>
                      <a:pt x="3" y="23"/>
                    </a:lnTo>
                    <a:lnTo>
                      <a:pt x="0" y="30"/>
                    </a:lnTo>
                    <a:lnTo>
                      <a:pt x="0" y="37"/>
                    </a:lnTo>
                    <a:lnTo>
                      <a:pt x="0" y="100"/>
                    </a:lnTo>
                    <a:lnTo>
                      <a:pt x="0" y="100"/>
                    </a:lnTo>
                    <a:lnTo>
                      <a:pt x="18" y="102"/>
                    </a:lnTo>
                    <a:lnTo>
                      <a:pt x="37" y="103"/>
                    </a:lnTo>
                    <a:lnTo>
                      <a:pt x="37" y="103"/>
                    </a:lnTo>
                    <a:lnTo>
                      <a:pt x="56" y="102"/>
                    </a:lnTo>
                    <a:lnTo>
                      <a:pt x="73" y="100"/>
                    </a:lnTo>
                    <a:lnTo>
                      <a:pt x="73" y="37"/>
                    </a:lnTo>
                    <a:lnTo>
                      <a:pt x="73" y="37"/>
                    </a:lnTo>
                    <a:lnTo>
                      <a:pt x="73" y="30"/>
                    </a:lnTo>
                    <a:lnTo>
                      <a:pt x="70" y="23"/>
                    </a:lnTo>
                    <a:lnTo>
                      <a:pt x="67" y="16"/>
                    </a:lnTo>
                    <a:lnTo>
                      <a:pt x="63" y="11"/>
                    </a:lnTo>
                    <a:lnTo>
                      <a:pt x="57" y="6"/>
                    </a:lnTo>
                    <a:lnTo>
                      <a:pt x="51" y="3"/>
                    </a:lnTo>
                    <a:lnTo>
                      <a:pt x="44" y="0"/>
                    </a:lnTo>
                    <a:lnTo>
                      <a:pt x="3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15" name="Freeform 109"/>
              <p:cNvSpPr>
                <a:spLocks/>
              </p:cNvSpPr>
              <p:nvPr/>
            </p:nvSpPr>
            <p:spPr bwMode="auto">
              <a:xfrm>
                <a:off x="3557" y="1895"/>
                <a:ext cx="100" cy="91"/>
              </a:xfrm>
              <a:custGeom>
                <a:avLst/>
                <a:gdLst>
                  <a:gd name="T0" fmla="*/ 27 w 100"/>
                  <a:gd name="T1" fmla="*/ 0 h 91"/>
                  <a:gd name="T2" fmla="*/ 27 w 100"/>
                  <a:gd name="T3" fmla="*/ 0 h 91"/>
                  <a:gd name="T4" fmla="*/ 18 w 100"/>
                  <a:gd name="T5" fmla="*/ 17 h 91"/>
                  <a:gd name="T6" fmla="*/ 11 w 100"/>
                  <a:gd name="T7" fmla="*/ 35 h 91"/>
                  <a:gd name="T8" fmla="*/ 4 w 100"/>
                  <a:gd name="T9" fmla="*/ 52 h 91"/>
                  <a:gd name="T10" fmla="*/ 0 w 100"/>
                  <a:gd name="T11" fmla="*/ 69 h 91"/>
                  <a:gd name="T12" fmla="*/ 51 w 100"/>
                  <a:gd name="T13" fmla="*/ 88 h 91"/>
                  <a:gd name="T14" fmla="*/ 51 w 100"/>
                  <a:gd name="T15" fmla="*/ 88 h 91"/>
                  <a:gd name="T16" fmla="*/ 57 w 100"/>
                  <a:gd name="T17" fmla="*/ 89 h 91"/>
                  <a:gd name="T18" fmla="*/ 64 w 100"/>
                  <a:gd name="T19" fmla="*/ 91 h 91"/>
                  <a:gd name="T20" fmla="*/ 64 w 100"/>
                  <a:gd name="T21" fmla="*/ 91 h 91"/>
                  <a:gd name="T22" fmla="*/ 70 w 100"/>
                  <a:gd name="T23" fmla="*/ 89 h 91"/>
                  <a:gd name="T24" fmla="*/ 74 w 100"/>
                  <a:gd name="T25" fmla="*/ 88 h 91"/>
                  <a:gd name="T26" fmla="*/ 84 w 100"/>
                  <a:gd name="T27" fmla="*/ 83 h 91"/>
                  <a:gd name="T28" fmla="*/ 89 w 100"/>
                  <a:gd name="T29" fmla="*/ 79 h 91"/>
                  <a:gd name="T30" fmla="*/ 93 w 100"/>
                  <a:gd name="T31" fmla="*/ 75 h 91"/>
                  <a:gd name="T32" fmla="*/ 96 w 100"/>
                  <a:gd name="T33" fmla="*/ 70 h 91"/>
                  <a:gd name="T34" fmla="*/ 99 w 100"/>
                  <a:gd name="T35" fmla="*/ 65 h 91"/>
                  <a:gd name="T36" fmla="*/ 99 w 100"/>
                  <a:gd name="T37" fmla="*/ 65 h 91"/>
                  <a:gd name="T38" fmla="*/ 100 w 100"/>
                  <a:gd name="T39" fmla="*/ 58 h 91"/>
                  <a:gd name="T40" fmla="*/ 100 w 100"/>
                  <a:gd name="T41" fmla="*/ 50 h 91"/>
                  <a:gd name="T42" fmla="*/ 100 w 100"/>
                  <a:gd name="T43" fmla="*/ 43 h 91"/>
                  <a:gd name="T44" fmla="*/ 97 w 100"/>
                  <a:gd name="T45" fmla="*/ 36 h 91"/>
                  <a:gd name="T46" fmla="*/ 93 w 100"/>
                  <a:gd name="T47" fmla="*/ 30 h 91"/>
                  <a:gd name="T48" fmla="*/ 89 w 100"/>
                  <a:gd name="T49" fmla="*/ 26 h 91"/>
                  <a:gd name="T50" fmla="*/ 83 w 100"/>
                  <a:gd name="T51" fmla="*/ 22 h 91"/>
                  <a:gd name="T52" fmla="*/ 76 w 100"/>
                  <a:gd name="T53" fmla="*/ 17 h 91"/>
                  <a:gd name="T54" fmla="*/ 27 w 100"/>
                  <a:gd name="T55"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0" h="91">
                    <a:moveTo>
                      <a:pt x="27" y="0"/>
                    </a:moveTo>
                    <a:lnTo>
                      <a:pt x="27" y="0"/>
                    </a:lnTo>
                    <a:lnTo>
                      <a:pt x="18" y="17"/>
                    </a:lnTo>
                    <a:lnTo>
                      <a:pt x="11" y="35"/>
                    </a:lnTo>
                    <a:lnTo>
                      <a:pt x="4" y="52"/>
                    </a:lnTo>
                    <a:lnTo>
                      <a:pt x="0" y="69"/>
                    </a:lnTo>
                    <a:lnTo>
                      <a:pt x="51" y="88"/>
                    </a:lnTo>
                    <a:lnTo>
                      <a:pt x="51" y="88"/>
                    </a:lnTo>
                    <a:lnTo>
                      <a:pt x="57" y="89"/>
                    </a:lnTo>
                    <a:lnTo>
                      <a:pt x="64" y="91"/>
                    </a:lnTo>
                    <a:lnTo>
                      <a:pt x="64" y="91"/>
                    </a:lnTo>
                    <a:lnTo>
                      <a:pt x="70" y="89"/>
                    </a:lnTo>
                    <a:lnTo>
                      <a:pt x="74" y="88"/>
                    </a:lnTo>
                    <a:lnTo>
                      <a:pt x="84" y="83"/>
                    </a:lnTo>
                    <a:lnTo>
                      <a:pt x="89" y="79"/>
                    </a:lnTo>
                    <a:lnTo>
                      <a:pt x="93" y="75"/>
                    </a:lnTo>
                    <a:lnTo>
                      <a:pt x="96" y="70"/>
                    </a:lnTo>
                    <a:lnTo>
                      <a:pt x="99" y="65"/>
                    </a:lnTo>
                    <a:lnTo>
                      <a:pt x="99" y="65"/>
                    </a:lnTo>
                    <a:lnTo>
                      <a:pt x="100" y="58"/>
                    </a:lnTo>
                    <a:lnTo>
                      <a:pt x="100" y="50"/>
                    </a:lnTo>
                    <a:lnTo>
                      <a:pt x="100" y="43"/>
                    </a:lnTo>
                    <a:lnTo>
                      <a:pt x="97" y="36"/>
                    </a:lnTo>
                    <a:lnTo>
                      <a:pt x="93" y="30"/>
                    </a:lnTo>
                    <a:lnTo>
                      <a:pt x="89" y="26"/>
                    </a:lnTo>
                    <a:lnTo>
                      <a:pt x="83" y="22"/>
                    </a:lnTo>
                    <a:lnTo>
                      <a:pt x="76" y="17"/>
                    </a:lnTo>
                    <a:lnTo>
                      <a:pt x="2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19" name="Freeform 113"/>
              <p:cNvSpPr>
                <a:spLocks/>
              </p:cNvSpPr>
              <p:nvPr/>
            </p:nvSpPr>
            <p:spPr bwMode="auto">
              <a:xfrm>
                <a:off x="2907" y="2298"/>
                <a:ext cx="74" cy="66"/>
              </a:xfrm>
              <a:custGeom>
                <a:avLst/>
                <a:gdLst>
                  <a:gd name="T0" fmla="*/ 40 w 74"/>
                  <a:gd name="T1" fmla="*/ 0 h 66"/>
                  <a:gd name="T2" fmla="*/ 40 w 74"/>
                  <a:gd name="T3" fmla="*/ 0 h 66"/>
                  <a:gd name="T4" fmla="*/ 20 w 74"/>
                  <a:gd name="T5" fmla="*/ 0 h 66"/>
                  <a:gd name="T6" fmla="*/ 1 w 74"/>
                  <a:gd name="T7" fmla="*/ 2 h 66"/>
                  <a:gd name="T8" fmla="*/ 0 w 74"/>
                  <a:gd name="T9" fmla="*/ 29 h 66"/>
                  <a:gd name="T10" fmla="*/ 0 w 74"/>
                  <a:gd name="T11" fmla="*/ 29 h 66"/>
                  <a:gd name="T12" fmla="*/ 1 w 74"/>
                  <a:gd name="T13" fmla="*/ 36 h 66"/>
                  <a:gd name="T14" fmla="*/ 3 w 74"/>
                  <a:gd name="T15" fmla="*/ 43 h 66"/>
                  <a:gd name="T16" fmla="*/ 6 w 74"/>
                  <a:gd name="T17" fmla="*/ 49 h 66"/>
                  <a:gd name="T18" fmla="*/ 10 w 74"/>
                  <a:gd name="T19" fmla="*/ 55 h 66"/>
                  <a:gd name="T20" fmla="*/ 16 w 74"/>
                  <a:gd name="T21" fmla="*/ 60 h 66"/>
                  <a:gd name="T22" fmla="*/ 21 w 74"/>
                  <a:gd name="T23" fmla="*/ 63 h 66"/>
                  <a:gd name="T24" fmla="*/ 29 w 74"/>
                  <a:gd name="T25" fmla="*/ 66 h 66"/>
                  <a:gd name="T26" fmla="*/ 36 w 74"/>
                  <a:gd name="T27" fmla="*/ 66 h 66"/>
                  <a:gd name="T28" fmla="*/ 36 w 74"/>
                  <a:gd name="T29" fmla="*/ 66 h 66"/>
                  <a:gd name="T30" fmla="*/ 37 w 74"/>
                  <a:gd name="T31" fmla="*/ 66 h 66"/>
                  <a:gd name="T32" fmla="*/ 37 w 74"/>
                  <a:gd name="T33" fmla="*/ 66 h 66"/>
                  <a:gd name="T34" fmla="*/ 44 w 74"/>
                  <a:gd name="T35" fmla="*/ 66 h 66"/>
                  <a:gd name="T36" fmla="*/ 51 w 74"/>
                  <a:gd name="T37" fmla="*/ 63 h 66"/>
                  <a:gd name="T38" fmla="*/ 57 w 74"/>
                  <a:gd name="T39" fmla="*/ 60 h 66"/>
                  <a:gd name="T40" fmla="*/ 63 w 74"/>
                  <a:gd name="T41" fmla="*/ 56 h 66"/>
                  <a:gd name="T42" fmla="*/ 67 w 74"/>
                  <a:gd name="T43" fmla="*/ 50 h 66"/>
                  <a:gd name="T44" fmla="*/ 72 w 74"/>
                  <a:gd name="T45" fmla="*/ 45 h 66"/>
                  <a:gd name="T46" fmla="*/ 73 w 74"/>
                  <a:gd name="T47" fmla="*/ 37 h 66"/>
                  <a:gd name="T48" fmla="*/ 74 w 74"/>
                  <a:gd name="T49" fmla="*/ 30 h 66"/>
                  <a:gd name="T50" fmla="*/ 74 w 74"/>
                  <a:gd name="T51" fmla="*/ 2 h 66"/>
                  <a:gd name="T52" fmla="*/ 74 w 74"/>
                  <a:gd name="T53" fmla="*/ 2 h 66"/>
                  <a:gd name="T54" fmla="*/ 57 w 74"/>
                  <a:gd name="T55" fmla="*/ 0 h 66"/>
                  <a:gd name="T56" fmla="*/ 40 w 74"/>
                  <a:gd name="T5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4" h="66">
                    <a:moveTo>
                      <a:pt x="40" y="0"/>
                    </a:moveTo>
                    <a:lnTo>
                      <a:pt x="40" y="0"/>
                    </a:lnTo>
                    <a:lnTo>
                      <a:pt x="20" y="0"/>
                    </a:lnTo>
                    <a:lnTo>
                      <a:pt x="1" y="2"/>
                    </a:lnTo>
                    <a:lnTo>
                      <a:pt x="0" y="29"/>
                    </a:lnTo>
                    <a:lnTo>
                      <a:pt x="0" y="29"/>
                    </a:lnTo>
                    <a:lnTo>
                      <a:pt x="1" y="36"/>
                    </a:lnTo>
                    <a:lnTo>
                      <a:pt x="3" y="43"/>
                    </a:lnTo>
                    <a:lnTo>
                      <a:pt x="6" y="49"/>
                    </a:lnTo>
                    <a:lnTo>
                      <a:pt x="10" y="55"/>
                    </a:lnTo>
                    <a:lnTo>
                      <a:pt x="16" y="60"/>
                    </a:lnTo>
                    <a:lnTo>
                      <a:pt x="21" y="63"/>
                    </a:lnTo>
                    <a:lnTo>
                      <a:pt x="29" y="66"/>
                    </a:lnTo>
                    <a:lnTo>
                      <a:pt x="36" y="66"/>
                    </a:lnTo>
                    <a:lnTo>
                      <a:pt x="36" y="66"/>
                    </a:lnTo>
                    <a:lnTo>
                      <a:pt x="37" y="66"/>
                    </a:lnTo>
                    <a:lnTo>
                      <a:pt x="37" y="66"/>
                    </a:lnTo>
                    <a:lnTo>
                      <a:pt x="44" y="66"/>
                    </a:lnTo>
                    <a:lnTo>
                      <a:pt x="51" y="63"/>
                    </a:lnTo>
                    <a:lnTo>
                      <a:pt x="57" y="60"/>
                    </a:lnTo>
                    <a:lnTo>
                      <a:pt x="63" y="56"/>
                    </a:lnTo>
                    <a:lnTo>
                      <a:pt x="67" y="50"/>
                    </a:lnTo>
                    <a:lnTo>
                      <a:pt x="72" y="45"/>
                    </a:lnTo>
                    <a:lnTo>
                      <a:pt x="73" y="37"/>
                    </a:lnTo>
                    <a:lnTo>
                      <a:pt x="74" y="30"/>
                    </a:lnTo>
                    <a:lnTo>
                      <a:pt x="74" y="2"/>
                    </a:lnTo>
                    <a:lnTo>
                      <a:pt x="74" y="2"/>
                    </a:lnTo>
                    <a:lnTo>
                      <a:pt x="57" y="0"/>
                    </a:lnTo>
                    <a:lnTo>
                      <a:pt x="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988752" y="2648936"/>
              <a:ext cx="1379855" cy="692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24" name="Rounded Rectangle 1123"/>
            <p:cNvSpPr/>
            <p:nvPr/>
          </p:nvSpPr>
          <p:spPr>
            <a:xfrm>
              <a:off x="4621531" y="1955006"/>
              <a:ext cx="156844" cy="412567"/>
            </a:xfrm>
            <a:prstGeom prst="roundRect">
              <a:avLst>
                <a:gd name="adj" fmla="val 50000"/>
              </a:avLst>
            </a:prstGeom>
            <a:solidFill>
              <a:schemeClr val="tx2">
                <a:alpha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Rounded Rectangle 132"/>
            <p:cNvSpPr/>
            <p:nvPr/>
          </p:nvSpPr>
          <p:spPr>
            <a:xfrm rot="5400000">
              <a:off x="5568315" y="2954430"/>
              <a:ext cx="156844" cy="412567"/>
            </a:xfrm>
            <a:prstGeom prst="roundRect">
              <a:avLst>
                <a:gd name="adj" fmla="val 50000"/>
              </a:avLst>
            </a:prstGeom>
            <a:solidFill>
              <a:schemeClr val="tx2">
                <a:alpha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Rounded Rectangle 133"/>
            <p:cNvSpPr/>
            <p:nvPr/>
          </p:nvSpPr>
          <p:spPr>
            <a:xfrm rot="5400000">
              <a:off x="3679098" y="2954431"/>
              <a:ext cx="156844" cy="412567"/>
            </a:xfrm>
            <a:prstGeom prst="roundRect">
              <a:avLst>
                <a:gd name="adj" fmla="val 50000"/>
              </a:avLst>
            </a:prstGeom>
            <a:solidFill>
              <a:schemeClr val="tx2">
                <a:alpha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Rounded Rectangle 134"/>
            <p:cNvSpPr/>
            <p:nvPr/>
          </p:nvSpPr>
          <p:spPr>
            <a:xfrm rot="10800000">
              <a:off x="4595178" y="3380924"/>
              <a:ext cx="156844" cy="412567"/>
            </a:xfrm>
            <a:prstGeom prst="roundRect">
              <a:avLst>
                <a:gd name="adj" fmla="val 50000"/>
              </a:avLst>
            </a:prstGeom>
            <a:solidFill>
              <a:schemeClr val="tx2">
                <a:alpha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5" name="TextBox 1124"/>
            <p:cNvSpPr txBox="1"/>
            <p:nvPr/>
          </p:nvSpPr>
          <p:spPr>
            <a:xfrm>
              <a:off x="3543300" y="2360613"/>
              <a:ext cx="2297113" cy="215444"/>
            </a:xfrm>
            <a:prstGeom prst="rect">
              <a:avLst/>
            </a:prstGeom>
            <a:noFill/>
          </p:spPr>
          <p:txBody>
            <a:bodyPr wrap="square" rtlCol="0">
              <a:spAutoFit/>
            </a:bodyPr>
            <a:lstStyle/>
            <a:p>
              <a:pPr algn="ctr"/>
              <a:r>
                <a:rPr lang="en-US" sz="800" dirty="0">
                  <a:solidFill>
                    <a:schemeClr val="bg2"/>
                  </a:solidFill>
                  <a:latin typeface="+mn-lt"/>
                </a:rPr>
                <a:t>Cisco UCS management</a:t>
              </a:r>
            </a:p>
          </p:txBody>
        </p:sp>
        <p:sp>
          <p:nvSpPr>
            <p:cNvPr id="241" name="TextBox 240"/>
            <p:cNvSpPr txBox="1"/>
            <p:nvPr/>
          </p:nvSpPr>
          <p:spPr>
            <a:xfrm>
              <a:off x="2651125" y="4721225"/>
              <a:ext cx="3880247" cy="217051"/>
            </a:xfrm>
            <a:prstGeom prst="rect">
              <a:avLst/>
            </a:prstGeom>
            <a:noFill/>
          </p:spPr>
          <p:txBody>
            <a:bodyPr wrap="square" rtlCol="0">
              <a:spAutoFit/>
            </a:bodyPr>
            <a:lstStyle/>
            <a:p>
              <a:pPr algn="ctr"/>
              <a:r>
                <a:rPr lang="en-US" sz="700" dirty="0">
                  <a:latin typeface="+mn-lt"/>
                </a:rPr>
                <a:t>Security, redundancy, and Role-Based Access Control (RBAC)</a:t>
              </a:r>
            </a:p>
          </p:txBody>
        </p:sp>
        <p:sp>
          <p:nvSpPr>
            <p:cNvPr id="242" name="TextBox 241"/>
            <p:cNvSpPr txBox="1"/>
            <p:nvPr/>
          </p:nvSpPr>
          <p:spPr>
            <a:xfrm>
              <a:off x="2890838" y="3729801"/>
              <a:ext cx="955674" cy="333925"/>
            </a:xfrm>
            <a:prstGeom prst="rect">
              <a:avLst/>
            </a:prstGeom>
            <a:noFill/>
          </p:spPr>
          <p:txBody>
            <a:bodyPr wrap="square" rtlCol="0">
              <a:spAutoFit/>
            </a:bodyPr>
            <a:lstStyle/>
            <a:p>
              <a:pPr algn="ctr"/>
              <a:r>
                <a:rPr lang="en-US" sz="700" dirty="0">
                  <a:latin typeface="+mn-lt"/>
                </a:rPr>
                <a:t>Infrastructure pools</a:t>
              </a:r>
            </a:p>
          </p:txBody>
        </p:sp>
        <p:sp>
          <p:nvSpPr>
            <p:cNvPr id="243" name="TextBox 242"/>
            <p:cNvSpPr txBox="1"/>
            <p:nvPr/>
          </p:nvSpPr>
          <p:spPr>
            <a:xfrm>
              <a:off x="5575301" y="3717387"/>
              <a:ext cx="890588" cy="415498"/>
            </a:xfrm>
            <a:prstGeom prst="rect">
              <a:avLst/>
            </a:prstGeom>
            <a:noFill/>
          </p:spPr>
          <p:txBody>
            <a:bodyPr wrap="square" rtlCol="0">
              <a:spAutoFit/>
            </a:bodyPr>
            <a:lstStyle/>
            <a:p>
              <a:pPr algn="ctr"/>
              <a:r>
                <a:rPr lang="en-US" sz="700" dirty="0">
                  <a:latin typeface="+mn-lt"/>
                </a:rPr>
                <a:t>Templates with consistent scaling</a:t>
              </a:r>
            </a:p>
          </p:txBody>
        </p:sp>
        <p:sp>
          <p:nvSpPr>
            <p:cNvPr id="244" name="TextBox 243"/>
            <p:cNvSpPr txBox="1"/>
            <p:nvPr/>
          </p:nvSpPr>
          <p:spPr>
            <a:xfrm>
              <a:off x="4147229" y="1639687"/>
              <a:ext cx="1089818" cy="307777"/>
            </a:xfrm>
            <a:prstGeom prst="rect">
              <a:avLst/>
            </a:prstGeom>
            <a:noFill/>
          </p:spPr>
          <p:txBody>
            <a:bodyPr wrap="square" rtlCol="0">
              <a:spAutoFit/>
            </a:bodyPr>
            <a:lstStyle/>
            <a:p>
              <a:pPr algn="ctr"/>
              <a:r>
                <a:rPr lang="en-US" sz="700" dirty="0">
                  <a:solidFill>
                    <a:schemeClr val="bg1"/>
                  </a:solidFill>
                  <a:latin typeface="+mn-lt"/>
                </a:rPr>
                <a:t>Open programmatic interfaces</a:t>
              </a:r>
            </a:p>
          </p:txBody>
        </p:sp>
        <p:sp>
          <p:nvSpPr>
            <p:cNvPr id="246" name="TextBox 245"/>
            <p:cNvSpPr txBox="1"/>
            <p:nvPr/>
          </p:nvSpPr>
          <p:spPr>
            <a:xfrm>
              <a:off x="3392361" y="3061908"/>
              <a:ext cx="731838" cy="184666"/>
            </a:xfrm>
            <a:prstGeom prst="rect">
              <a:avLst/>
            </a:prstGeom>
            <a:noFill/>
          </p:spPr>
          <p:txBody>
            <a:bodyPr wrap="square" rtlCol="0">
              <a:spAutoFit/>
            </a:bodyPr>
            <a:lstStyle/>
            <a:p>
              <a:pPr algn="ctr"/>
              <a:r>
                <a:rPr lang="en-US" sz="600" dirty="0">
                  <a:solidFill>
                    <a:schemeClr val="bg2"/>
                  </a:solidFill>
                  <a:latin typeface="+mn-lt"/>
                </a:rPr>
                <a:t>Policies</a:t>
              </a:r>
            </a:p>
          </p:txBody>
        </p:sp>
        <p:sp>
          <p:nvSpPr>
            <p:cNvPr id="349" name="TextBox 348"/>
            <p:cNvSpPr txBox="1"/>
            <p:nvPr/>
          </p:nvSpPr>
          <p:spPr>
            <a:xfrm rot="16200000">
              <a:off x="4408706" y="1981894"/>
              <a:ext cx="566864" cy="184666"/>
            </a:xfrm>
            <a:prstGeom prst="rect">
              <a:avLst/>
            </a:prstGeom>
            <a:noFill/>
          </p:spPr>
          <p:txBody>
            <a:bodyPr wrap="square" rtlCol="0">
              <a:spAutoFit/>
            </a:bodyPr>
            <a:lstStyle/>
            <a:p>
              <a:r>
                <a:rPr lang="en-US" sz="600" dirty="0">
                  <a:solidFill>
                    <a:schemeClr val="bg2"/>
                  </a:solidFill>
                  <a:latin typeface="+mn-lt"/>
                </a:rPr>
                <a:t>APIs</a:t>
              </a:r>
            </a:p>
          </p:txBody>
        </p:sp>
        <p:sp>
          <p:nvSpPr>
            <p:cNvPr id="350" name="TextBox 349"/>
            <p:cNvSpPr txBox="1"/>
            <p:nvPr/>
          </p:nvSpPr>
          <p:spPr>
            <a:xfrm rot="16200000">
              <a:off x="4390418" y="3424773"/>
              <a:ext cx="566864" cy="184666"/>
            </a:xfrm>
            <a:prstGeom prst="rect">
              <a:avLst/>
            </a:prstGeom>
            <a:noFill/>
          </p:spPr>
          <p:txBody>
            <a:bodyPr wrap="square" rtlCol="0">
              <a:spAutoFit/>
            </a:bodyPr>
            <a:lstStyle/>
            <a:p>
              <a:r>
                <a:rPr lang="en-US" sz="600" dirty="0">
                  <a:solidFill>
                    <a:schemeClr val="bg2"/>
                  </a:solidFill>
                  <a:latin typeface="+mn-lt"/>
                </a:rPr>
                <a:t>Policies</a:t>
              </a:r>
            </a:p>
          </p:txBody>
        </p:sp>
        <p:sp>
          <p:nvSpPr>
            <p:cNvPr id="351" name="TextBox 350"/>
            <p:cNvSpPr txBox="1"/>
            <p:nvPr/>
          </p:nvSpPr>
          <p:spPr>
            <a:xfrm>
              <a:off x="5274375" y="3061908"/>
              <a:ext cx="731838" cy="184666"/>
            </a:xfrm>
            <a:prstGeom prst="rect">
              <a:avLst/>
            </a:prstGeom>
            <a:noFill/>
          </p:spPr>
          <p:txBody>
            <a:bodyPr wrap="square" rtlCol="0">
              <a:spAutoFit/>
            </a:bodyPr>
            <a:lstStyle/>
            <a:p>
              <a:pPr algn="ctr"/>
              <a:r>
                <a:rPr lang="en-US" sz="600" dirty="0">
                  <a:solidFill>
                    <a:schemeClr val="bg2"/>
                  </a:solidFill>
                  <a:latin typeface="+mn-lt"/>
                </a:rPr>
                <a:t>Policies</a:t>
              </a:r>
            </a:p>
          </p:txBody>
        </p:sp>
        <p:grpSp>
          <p:nvGrpSpPr>
            <p:cNvPr id="1127" name="Group 1126"/>
            <p:cNvGrpSpPr/>
            <p:nvPr/>
          </p:nvGrpSpPr>
          <p:grpSpPr>
            <a:xfrm>
              <a:off x="2754750" y="2761933"/>
              <a:ext cx="829797" cy="793274"/>
              <a:chOff x="2754750" y="2761933"/>
              <a:chExt cx="829797" cy="793274"/>
            </a:xfrm>
          </p:grpSpPr>
          <p:pic>
            <p:nvPicPr>
              <p:cNvPr id="245" name="Picture 24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00276" y="2761933"/>
                <a:ext cx="384372" cy="384372"/>
              </a:xfrm>
              <a:prstGeom prst="rect">
                <a:avLst/>
              </a:prstGeom>
            </p:spPr>
          </p:pic>
          <p:pic>
            <p:nvPicPr>
              <p:cNvPr id="352" name="Picture 35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00175" y="3170835"/>
                <a:ext cx="384372" cy="384372"/>
              </a:xfrm>
              <a:prstGeom prst="rect">
                <a:avLst/>
              </a:prstGeom>
            </p:spPr>
          </p:pic>
          <p:pic>
            <p:nvPicPr>
              <p:cNvPr id="353" name="Picture 35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54750" y="3149563"/>
                <a:ext cx="384372" cy="384372"/>
              </a:xfrm>
              <a:prstGeom prst="rect">
                <a:avLst/>
              </a:prstGeom>
            </p:spPr>
          </p:pic>
        </p:grpSp>
        <p:pic>
          <p:nvPicPr>
            <p:cNvPr id="355" name="Picture 35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232752" y="4139447"/>
              <a:ext cx="387350" cy="387350"/>
            </a:xfrm>
            <a:prstGeom prst="rect">
              <a:avLst/>
            </a:prstGeom>
          </p:spPr>
        </p:pic>
        <p:pic>
          <p:nvPicPr>
            <p:cNvPr id="356" name="Picture 35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468295" y="1281811"/>
              <a:ext cx="353314" cy="353314"/>
            </a:xfrm>
            <a:prstGeom prst="rect">
              <a:avLst/>
            </a:prstGeom>
          </p:spPr>
        </p:pic>
        <p:pic>
          <p:nvPicPr>
            <p:cNvPr id="360" name="Picture 35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356036" y="3057430"/>
              <a:ext cx="295371" cy="295371"/>
            </a:xfrm>
            <a:prstGeom prst="rect">
              <a:avLst/>
            </a:prstGeom>
          </p:spPr>
        </p:pic>
        <p:pic>
          <p:nvPicPr>
            <p:cNvPr id="362" name="Picture 36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236002" y="3154241"/>
              <a:ext cx="295371" cy="295371"/>
            </a:xfrm>
            <a:prstGeom prst="rect">
              <a:avLst/>
            </a:prstGeom>
          </p:spPr>
        </p:pic>
        <p:pic>
          <p:nvPicPr>
            <p:cNvPr id="363" name="Picture 36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062544" y="3259836"/>
              <a:ext cx="295371" cy="295371"/>
            </a:xfrm>
            <a:prstGeom prst="rect">
              <a:avLst/>
            </a:prstGeom>
          </p:spPr>
        </p:pic>
        <p:pic>
          <p:nvPicPr>
            <p:cNvPr id="364" name="Picture 363"/>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802195" y="3169420"/>
              <a:ext cx="408036" cy="408036"/>
            </a:xfrm>
            <a:prstGeom prst="rect">
              <a:avLst/>
            </a:prstGeom>
          </p:spPr>
        </p:pic>
        <p:sp>
          <p:nvSpPr>
            <p:cNvPr id="1128" name="Oval 1127"/>
            <p:cNvSpPr/>
            <p:nvPr/>
          </p:nvSpPr>
          <p:spPr>
            <a:xfrm>
              <a:off x="5955948" y="2728879"/>
              <a:ext cx="380082" cy="380082"/>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46" name="Straight Connector 1145"/>
            <p:cNvCxnSpPr/>
            <p:nvPr/>
          </p:nvCxnSpPr>
          <p:spPr>
            <a:xfrm>
              <a:off x="6031773" y="2825575"/>
              <a:ext cx="0" cy="182880"/>
            </a:xfrm>
            <a:prstGeom prst="line">
              <a:avLst/>
            </a:prstGeom>
            <a:ln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p:cNvCxnSpPr/>
            <p:nvPr/>
          </p:nvCxnSpPr>
          <p:spPr>
            <a:xfrm rot="5400000">
              <a:off x="6147183" y="2893598"/>
              <a:ext cx="0" cy="228600"/>
            </a:xfrm>
            <a:prstGeom prst="line">
              <a:avLst/>
            </a:prstGeom>
            <a:ln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50" name="Straight Arrow Connector 1149"/>
            <p:cNvCxnSpPr/>
            <p:nvPr/>
          </p:nvCxnSpPr>
          <p:spPr>
            <a:xfrm flipV="1">
              <a:off x="6056617" y="2807401"/>
              <a:ext cx="200891" cy="17456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nvGrpSpPr>
            <p:cNvPr id="129" name="Group 128"/>
            <p:cNvGrpSpPr/>
            <p:nvPr/>
          </p:nvGrpSpPr>
          <p:grpSpPr>
            <a:xfrm>
              <a:off x="4717610" y="4152710"/>
              <a:ext cx="380082" cy="380082"/>
              <a:chOff x="4692210" y="4084130"/>
              <a:chExt cx="380082" cy="380082"/>
            </a:xfrm>
          </p:grpSpPr>
          <p:sp>
            <p:nvSpPr>
              <p:cNvPr id="390" name="Oval 389"/>
              <p:cNvSpPr/>
              <p:nvPr/>
            </p:nvSpPr>
            <p:spPr>
              <a:xfrm>
                <a:off x="4692210" y="4084130"/>
                <a:ext cx="380082" cy="380082"/>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8" name="Group 127"/>
              <p:cNvGrpSpPr/>
              <p:nvPr/>
            </p:nvGrpSpPr>
            <p:grpSpPr>
              <a:xfrm>
                <a:off x="4727065" y="4131090"/>
                <a:ext cx="310372" cy="286163"/>
                <a:chOff x="4728376" y="4128772"/>
                <a:chExt cx="310372" cy="286163"/>
              </a:xfrm>
            </p:grpSpPr>
            <p:grpSp>
              <p:nvGrpSpPr>
                <p:cNvPr id="391" name="Group 390"/>
                <p:cNvGrpSpPr>
                  <a:grpSpLocks noChangeAspect="1"/>
                </p:cNvGrpSpPr>
                <p:nvPr/>
              </p:nvGrpSpPr>
              <p:grpSpPr>
                <a:xfrm rot="15675189">
                  <a:off x="4798348" y="4058800"/>
                  <a:ext cx="137851" cy="277796"/>
                  <a:chOff x="3872416" y="1027114"/>
                  <a:chExt cx="693234" cy="1397000"/>
                </a:xfrm>
              </p:grpSpPr>
              <p:sp>
                <p:nvSpPr>
                  <p:cNvPr id="392" name="Freeform 101"/>
                  <p:cNvSpPr>
                    <a:spLocks/>
                  </p:cNvSpPr>
                  <p:nvPr/>
                </p:nvSpPr>
                <p:spPr bwMode="auto">
                  <a:xfrm>
                    <a:off x="3897313" y="1279526"/>
                    <a:ext cx="258763" cy="233363"/>
                  </a:xfrm>
                  <a:custGeom>
                    <a:avLst/>
                    <a:gdLst>
                      <a:gd name="T0" fmla="*/ 0 w 148"/>
                      <a:gd name="T1" fmla="*/ 0 h 134"/>
                      <a:gd name="T2" fmla="*/ 79 w 148"/>
                      <a:gd name="T3" fmla="*/ 118 h 134"/>
                      <a:gd name="T4" fmla="*/ 108 w 148"/>
                      <a:gd name="T5" fmla="*/ 134 h 134"/>
                      <a:gd name="T6" fmla="*/ 128 w 148"/>
                      <a:gd name="T7" fmla="*/ 128 h 134"/>
                      <a:gd name="T8" fmla="*/ 138 w 148"/>
                      <a:gd name="T9" fmla="*/ 79 h 134"/>
                      <a:gd name="T10" fmla="*/ 98 w 148"/>
                      <a:gd name="T11" fmla="*/ 19 h 134"/>
                      <a:gd name="T12" fmla="*/ 25 w 148"/>
                      <a:gd name="T13" fmla="*/ 10 h 134"/>
                      <a:gd name="T14" fmla="*/ 0 w 148"/>
                      <a:gd name="T15" fmla="*/ 0 h 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 h="134">
                        <a:moveTo>
                          <a:pt x="0" y="0"/>
                        </a:moveTo>
                        <a:cubicBezTo>
                          <a:pt x="79" y="118"/>
                          <a:pt x="79" y="118"/>
                          <a:pt x="79" y="118"/>
                        </a:cubicBezTo>
                        <a:cubicBezTo>
                          <a:pt x="86" y="128"/>
                          <a:pt x="97" y="134"/>
                          <a:pt x="108" y="134"/>
                        </a:cubicBezTo>
                        <a:cubicBezTo>
                          <a:pt x="115" y="134"/>
                          <a:pt x="122" y="132"/>
                          <a:pt x="128" y="128"/>
                        </a:cubicBezTo>
                        <a:cubicBezTo>
                          <a:pt x="144" y="117"/>
                          <a:pt x="148" y="95"/>
                          <a:pt x="138" y="79"/>
                        </a:cubicBezTo>
                        <a:cubicBezTo>
                          <a:pt x="98" y="19"/>
                          <a:pt x="98" y="19"/>
                          <a:pt x="98" y="19"/>
                        </a:cubicBezTo>
                        <a:cubicBezTo>
                          <a:pt x="75" y="13"/>
                          <a:pt x="50" y="10"/>
                          <a:pt x="25" y="10"/>
                        </a:cubicBezTo>
                        <a:cubicBezTo>
                          <a:pt x="15" y="10"/>
                          <a:pt x="6" y="6"/>
                          <a:pt x="0" y="0"/>
                        </a:cubicBezTo>
                      </a:path>
                    </a:pathLst>
                  </a:custGeom>
                  <a:solidFill>
                    <a:schemeClr val="accent2"/>
                  </a:solidFill>
                  <a:ln>
                    <a:solidFill>
                      <a:schemeClr val="accent2"/>
                    </a:solidFill>
                  </a:ln>
                </p:spPr>
                <p:txBody>
                  <a:bodyPr vert="horz" wrap="square" lIns="91440" tIns="45720" rIns="91440" bIns="45720" numCol="1" anchor="t" anchorCtr="0" compatLnSpc="1">
                    <a:prstTxWarp prst="textNoShape">
                      <a:avLst/>
                    </a:prstTxWarp>
                  </a:bodyPr>
                  <a:lstStyle/>
                  <a:p>
                    <a:endParaRPr lang="en-US" dirty="0"/>
                  </a:p>
                </p:txBody>
              </p:sp>
              <p:sp>
                <p:nvSpPr>
                  <p:cNvPr id="393" name="Freeform 102"/>
                  <p:cNvSpPr>
                    <a:spLocks/>
                  </p:cNvSpPr>
                  <p:nvPr/>
                </p:nvSpPr>
                <p:spPr bwMode="auto">
                  <a:xfrm>
                    <a:off x="3887788" y="1027114"/>
                    <a:ext cx="342900" cy="177800"/>
                  </a:xfrm>
                  <a:custGeom>
                    <a:avLst/>
                    <a:gdLst>
                      <a:gd name="T0" fmla="*/ 156 w 196"/>
                      <a:gd name="T1" fmla="*/ 0 h 102"/>
                      <a:gd name="T2" fmla="*/ 136 w 196"/>
                      <a:gd name="T3" fmla="*/ 6 h 102"/>
                      <a:gd name="T4" fmla="*/ 12 w 196"/>
                      <a:gd name="T5" fmla="*/ 89 h 102"/>
                      <a:gd name="T6" fmla="*/ 0 w 196"/>
                      <a:gd name="T7" fmla="*/ 102 h 102"/>
                      <a:gd name="T8" fmla="*/ 0 w 196"/>
                      <a:gd name="T9" fmla="*/ 102 h 102"/>
                      <a:gd name="T10" fmla="*/ 12 w 196"/>
                      <a:gd name="T11" fmla="*/ 89 h 102"/>
                      <a:gd name="T12" fmla="*/ 31 w 196"/>
                      <a:gd name="T13" fmla="*/ 83 h 102"/>
                      <a:gd name="T14" fmla="*/ 39 w 196"/>
                      <a:gd name="T15" fmla="*/ 83 h 102"/>
                      <a:gd name="T16" fmla="*/ 127 w 196"/>
                      <a:gd name="T17" fmla="*/ 96 h 102"/>
                      <a:gd name="T18" fmla="*/ 175 w 196"/>
                      <a:gd name="T19" fmla="*/ 64 h 102"/>
                      <a:gd name="T20" fmla="*/ 185 w 196"/>
                      <a:gd name="T21" fmla="*/ 15 h 102"/>
                      <a:gd name="T22" fmla="*/ 156 w 196"/>
                      <a:gd name="T23"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6" h="102">
                        <a:moveTo>
                          <a:pt x="156" y="0"/>
                        </a:moveTo>
                        <a:cubicBezTo>
                          <a:pt x="149" y="0"/>
                          <a:pt x="142" y="2"/>
                          <a:pt x="136" y="6"/>
                        </a:cubicBezTo>
                        <a:cubicBezTo>
                          <a:pt x="12" y="89"/>
                          <a:pt x="12" y="89"/>
                          <a:pt x="12" y="89"/>
                        </a:cubicBezTo>
                        <a:cubicBezTo>
                          <a:pt x="6" y="92"/>
                          <a:pt x="2" y="97"/>
                          <a:pt x="0" y="102"/>
                        </a:cubicBezTo>
                        <a:cubicBezTo>
                          <a:pt x="0" y="102"/>
                          <a:pt x="0" y="102"/>
                          <a:pt x="0" y="102"/>
                        </a:cubicBezTo>
                        <a:cubicBezTo>
                          <a:pt x="2" y="97"/>
                          <a:pt x="6" y="92"/>
                          <a:pt x="12" y="89"/>
                        </a:cubicBezTo>
                        <a:cubicBezTo>
                          <a:pt x="18" y="85"/>
                          <a:pt x="24" y="83"/>
                          <a:pt x="31" y="83"/>
                        </a:cubicBezTo>
                        <a:cubicBezTo>
                          <a:pt x="34" y="83"/>
                          <a:pt x="36" y="83"/>
                          <a:pt x="39" y="83"/>
                        </a:cubicBezTo>
                        <a:cubicBezTo>
                          <a:pt x="69" y="84"/>
                          <a:pt x="99" y="89"/>
                          <a:pt x="127" y="96"/>
                        </a:cubicBezTo>
                        <a:cubicBezTo>
                          <a:pt x="175" y="64"/>
                          <a:pt x="175" y="64"/>
                          <a:pt x="175" y="64"/>
                        </a:cubicBezTo>
                        <a:cubicBezTo>
                          <a:pt x="192" y="54"/>
                          <a:pt x="196" y="32"/>
                          <a:pt x="185" y="15"/>
                        </a:cubicBezTo>
                        <a:cubicBezTo>
                          <a:pt x="179" y="5"/>
                          <a:pt x="167" y="0"/>
                          <a:pt x="156" y="0"/>
                        </a:cubicBezTo>
                      </a:path>
                    </a:pathLst>
                  </a:custGeom>
                  <a:solidFill>
                    <a:schemeClr val="accent2"/>
                  </a:solidFill>
                  <a:ln>
                    <a:solidFill>
                      <a:schemeClr val="accent2"/>
                    </a:solidFill>
                  </a:ln>
                </p:spPr>
                <p:txBody>
                  <a:bodyPr vert="horz" wrap="square" lIns="91440" tIns="45720" rIns="91440" bIns="45720" numCol="1" anchor="t" anchorCtr="0" compatLnSpc="1">
                    <a:prstTxWarp prst="textNoShape">
                      <a:avLst/>
                    </a:prstTxWarp>
                  </a:bodyPr>
                  <a:lstStyle/>
                  <a:p>
                    <a:endParaRPr lang="en-US" dirty="0"/>
                  </a:p>
                </p:txBody>
              </p:sp>
              <p:sp>
                <p:nvSpPr>
                  <p:cNvPr id="394" name="Freeform 103"/>
                  <p:cNvSpPr>
                    <a:spLocks/>
                  </p:cNvSpPr>
                  <p:nvPr/>
                </p:nvSpPr>
                <p:spPr bwMode="auto">
                  <a:xfrm>
                    <a:off x="3887788" y="1171576"/>
                    <a:ext cx="68263" cy="33338"/>
                  </a:xfrm>
                  <a:custGeom>
                    <a:avLst/>
                    <a:gdLst>
                      <a:gd name="T0" fmla="*/ 31 w 39"/>
                      <a:gd name="T1" fmla="*/ 0 h 19"/>
                      <a:gd name="T2" fmla="*/ 12 w 39"/>
                      <a:gd name="T3" fmla="*/ 6 h 19"/>
                      <a:gd name="T4" fmla="*/ 0 w 39"/>
                      <a:gd name="T5" fmla="*/ 19 h 19"/>
                      <a:gd name="T6" fmla="*/ 31 w 39"/>
                      <a:gd name="T7" fmla="*/ 0 h 19"/>
                      <a:gd name="T8" fmla="*/ 31 w 39"/>
                      <a:gd name="T9" fmla="*/ 0 h 19"/>
                      <a:gd name="T10" fmla="*/ 39 w 39"/>
                      <a:gd name="T11" fmla="*/ 0 h 19"/>
                      <a:gd name="T12" fmla="*/ 31 w 39"/>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39" h="19">
                        <a:moveTo>
                          <a:pt x="31" y="0"/>
                        </a:moveTo>
                        <a:cubicBezTo>
                          <a:pt x="24" y="0"/>
                          <a:pt x="18" y="2"/>
                          <a:pt x="12" y="6"/>
                        </a:cubicBezTo>
                        <a:cubicBezTo>
                          <a:pt x="6" y="9"/>
                          <a:pt x="2" y="14"/>
                          <a:pt x="0" y="19"/>
                        </a:cubicBezTo>
                        <a:cubicBezTo>
                          <a:pt x="5" y="8"/>
                          <a:pt x="17" y="0"/>
                          <a:pt x="31" y="0"/>
                        </a:cubicBezTo>
                        <a:cubicBezTo>
                          <a:pt x="31" y="0"/>
                          <a:pt x="31" y="0"/>
                          <a:pt x="31" y="0"/>
                        </a:cubicBezTo>
                        <a:cubicBezTo>
                          <a:pt x="33" y="0"/>
                          <a:pt x="36" y="0"/>
                          <a:pt x="39" y="0"/>
                        </a:cubicBezTo>
                        <a:cubicBezTo>
                          <a:pt x="36" y="0"/>
                          <a:pt x="34" y="0"/>
                          <a:pt x="31" y="0"/>
                        </a:cubicBezTo>
                      </a:path>
                    </a:pathLst>
                  </a:custGeom>
                  <a:solidFill>
                    <a:srgbClr val="308F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5" name="Freeform 104"/>
                  <p:cNvSpPr>
                    <a:spLocks noEditPoints="1"/>
                  </p:cNvSpPr>
                  <p:nvPr/>
                </p:nvSpPr>
                <p:spPr bwMode="auto">
                  <a:xfrm>
                    <a:off x="3879850" y="1195389"/>
                    <a:ext cx="685800" cy="1228725"/>
                  </a:xfrm>
                  <a:custGeom>
                    <a:avLst/>
                    <a:gdLst>
                      <a:gd name="T0" fmla="*/ 4 w 392"/>
                      <a:gd name="T1" fmla="*/ 6 h 702"/>
                      <a:gd name="T2" fmla="*/ 0 w 392"/>
                      <a:gd name="T3" fmla="*/ 23 h 702"/>
                      <a:gd name="T4" fmla="*/ 10 w 392"/>
                      <a:gd name="T5" fmla="*/ 48 h 702"/>
                      <a:gd name="T6" fmla="*/ 6 w 392"/>
                      <a:gd name="T7" fmla="*/ 41 h 702"/>
                      <a:gd name="T8" fmla="*/ 0 w 392"/>
                      <a:gd name="T9" fmla="*/ 22 h 702"/>
                      <a:gd name="T10" fmla="*/ 4 w 392"/>
                      <a:gd name="T11" fmla="*/ 6 h 702"/>
                      <a:gd name="T12" fmla="*/ 131 w 392"/>
                      <a:gd name="T13" fmla="*/ 0 h 702"/>
                      <a:gd name="T14" fmla="*/ 84 w 392"/>
                      <a:gd name="T15" fmla="*/ 32 h 702"/>
                      <a:gd name="T16" fmla="*/ 108 w 392"/>
                      <a:gd name="T17" fmla="*/ 67 h 702"/>
                      <a:gd name="T18" fmla="*/ 146 w 392"/>
                      <a:gd name="T19" fmla="*/ 80 h 702"/>
                      <a:gd name="T20" fmla="*/ 273 w 392"/>
                      <a:gd name="T21" fmla="*/ 184 h 702"/>
                      <a:gd name="T22" fmla="*/ 322 w 392"/>
                      <a:gd name="T23" fmla="*/ 345 h 702"/>
                      <a:gd name="T24" fmla="*/ 299 w 392"/>
                      <a:gd name="T25" fmla="*/ 456 h 702"/>
                      <a:gd name="T26" fmla="*/ 195 w 392"/>
                      <a:gd name="T27" fmla="*/ 582 h 702"/>
                      <a:gd name="T28" fmla="*/ 35 w 392"/>
                      <a:gd name="T29" fmla="*/ 631 h 702"/>
                      <a:gd name="T30" fmla="*/ 0 w 392"/>
                      <a:gd name="T31" fmla="*/ 667 h 702"/>
                      <a:gd name="T32" fmla="*/ 35 w 392"/>
                      <a:gd name="T33" fmla="*/ 702 h 702"/>
                      <a:gd name="T34" fmla="*/ 174 w 392"/>
                      <a:gd name="T35" fmla="*/ 674 h 702"/>
                      <a:gd name="T36" fmla="*/ 331 w 392"/>
                      <a:gd name="T37" fmla="*/ 544 h 702"/>
                      <a:gd name="T38" fmla="*/ 392 w 392"/>
                      <a:gd name="T39" fmla="*/ 345 h 702"/>
                      <a:gd name="T40" fmla="*/ 364 w 392"/>
                      <a:gd name="T41" fmla="*/ 206 h 702"/>
                      <a:gd name="T42" fmla="*/ 235 w 392"/>
                      <a:gd name="T43" fmla="*/ 48 h 702"/>
                      <a:gd name="T44" fmla="*/ 131 w 392"/>
                      <a:gd name="T45" fmla="*/ 0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2" h="702">
                        <a:moveTo>
                          <a:pt x="4" y="6"/>
                        </a:moveTo>
                        <a:cubicBezTo>
                          <a:pt x="1" y="11"/>
                          <a:pt x="0" y="17"/>
                          <a:pt x="0" y="23"/>
                        </a:cubicBezTo>
                        <a:cubicBezTo>
                          <a:pt x="0" y="32"/>
                          <a:pt x="3" y="41"/>
                          <a:pt x="10" y="48"/>
                        </a:cubicBezTo>
                        <a:cubicBezTo>
                          <a:pt x="6" y="41"/>
                          <a:pt x="6" y="41"/>
                          <a:pt x="6" y="41"/>
                        </a:cubicBezTo>
                        <a:cubicBezTo>
                          <a:pt x="2" y="35"/>
                          <a:pt x="0" y="29"/>
                          <a:pt x="0" y="22"/>
                        </a:cubicBezTo>
                        <a:cubicBezTo>
                          <a:pt x="0" y="16"/>
                          <a:pt x="1" y="11"/>
                          <a:pt x="4" y="6"/>
                        </a:cubicBezTo>
                        <a:moveTo>
                          <a:pt x="131" y="0"/>
                        </a:moveTo>
                        <a:cubicBezTo>
                          <a:pt x="84" y="32"/>
                          <a:pt x="84" y="32"/>
                          <a:pt x="84" y="32"/>
                        </a:cubicBezTo>
                        <a:cubicBezTo>
                          <a:pt x="108" y="67"/>
                          <a:pt x="108" y="67"/>
                          <a:pt x="108" y="67"/>
                        </a:cubicBezTo>
                        <a:cubicBezTo>
                          <a:pt x="121" y="71"/>
                          <a:pt x="134" y="75"/>
                          <a:pt x="146" y="80"/>
                        </a:cubicBezTo>
                        <a:cubicBezTo>
                          <a:pt x="198" y="102"/>
                          <a:pt x="242" y="139"/>
                          <a:pt x="273" y="184"/>
                        </a:cubicBezTo>
                        <a:cubicBezTo>
                          <a:pt x="304" y="230"/>
                          <a:pt x="322" y="285"/>
                          <a:pt x="322" y="345"/>
                        </a:cubicBezTo>
                        <a:cubicBezTo>
                          <a:pt x="322" y="384"/>
                          <a:pt x="314" y="422"/>
                          <a:pt x="299" y="456"/>
                        </a:cubicBezTo>
                        <a:cubicBezTo>
                          <a:pt x="277" y="508"/>
                          <a:pt x="241" y="551"/>
                          <a:pt x="195" y="582"/>
                        </a:cubicBezTo>
                        <a:cubicBezTo>
                          <a:pt x="149" y="613"/>
                          <a:pt x="94" y="631"/>
                          <a:pt x="35" y="631"/>
                        </a:cubicBezTo>
                        <a:cubicBezTo>
                          <a:pt x="15" y="631"/>
                          <a:pt x="0" y="647"/>
                          <a:pt x="0" y="667"/>
                        </a:cubicBezTo>
                        <a:cubicBezTo>
                          <a:pt x="0" y="686"/>
                          <a:pt x="15" y="702"/>
                          <a:pt x="35" y="702"/>
                        </a:cubicBezTo>
                        <a:cubicBezTo>
                          <a:pt x="84" y="702"/>
                          <a:pt x="131" y="692"/>
                          <a:pt x="174" y="674"/>
                        </a:cubicBezTo>
                        <a:cubicBezTo>
                          <a:pt x="238" y="647"/>
                          <a:pt x="293" y="601"/>
                          <a:pt x="331" y="544"/>
                        </a:cubicBezTo>
                        <a:cubicBezTo>
                          <a:pt x="370" y="487"/>
                          <a:pt x="392" y="419"/>
                          <a:pt x="392" y="345"/>
                        </a:cubicBezTo>
                        <a:cubicBezTo>
                          <a:pt x="392" y="295"/>
                          <a:pt x="382" y="248"/>
                          <a:pt x="364" y="206"/>
                        </a:cubicBezTo>
                        <a:cubicBezTo>
                          <a:pt x="337" y="141"/>
                          <a:pt x="292" y="87"/>
                          <a:pt x="235" y="48"/>
                        </a:cubicBezTo>
                        <a:cubicBezTo>
                          <a:pt x="203" y="27"/>
                          <a:pt x="169" y="11"/>
                          <a:pt x="131" y="0"/>
                        </a:cubicBezTo>
                      </a:path>
                    </a:pathLst>
                  </a:custGeom>
                  <a:solidFill>
                    <a:schemeClr val="accent2"/>
                  </a:solidFill>
                  <a:ln>
                    <a:solidFill>
                      <a:schemeClr val="accent2"/>
                    </a:solidFill>
                  </a:ln>
                </p:spPr>
                <p:txBody>
                  <a:bodyPr vert="horz" wrap="square" lIns="91440" tIns="45720" rIns="91440" bIns="45720" numCol="1" anchor="t" anchorCtr="0" compatLnSpc="1">
                    <a:prstTxWarp prst="textNoShape">
                      <a:avLst/>
                    </a:prstTxWarp>
                  </a:bodyPr>
                  <a:lstStyle/>
                  <a:p>
                    <a:endParaRPr lang="en-US" dirty="0"/>
                  </a:p>
                </p:txBody>
              </p:sp>
              <p:sp>
                <p:nvSpPr>
                  <p:cNvPr id="396" name="Freeform 105"/>
                  <p:cNvSpPr>
                    <a:spLocks/>
                  </p:cNvSpPr>
                  <p:nvPr/>
                </p:nvSpPr>
                <p:spPr bwMode="auto">
                  <a:xfrm>
                    <a:off x="3879850" y="1233489"/>
                    <a:ext cx="188913" cy="79375"/>
                  </a:xfrm>
                  <a:custGeom>
                    <a:avLst/>
                    <a:gdLst>
                      <a:gd name="T0" fmla="*/ 0 w 108"/>
                      <a:gd name="T1" fmla="*/ 0 h 45"/>
                      <a:gd name="T2" fmla="*/ 6 w 108"/>
                      <a:gd name="T3" fmla="*/ 19 h 45"/>
                      <a:gd name="T4" fmla="*/ 10 w 108"/>
                      <a:gd name="T5" fmla="*/ 26 h 45"/>
                      <a:gd name="T6" fmla="*/ 35 w 108"/>
                      <a:gd name="T7" fmla="*/ 36 h 45"/>
                      <a:gd name="T8" fmla="*/ 108 w 108"/>
                      <a:gd name="T9" fmla="*/ 45 h 45"/>
                      <a:gd name="T10" fmla="*/ 84 w 108"/>
                      <a:gd name="T11" fmla="*/ 10 h 45"/>
                      <a:gd name="T12" fmla="*/ 55 w 108"/>
                      <a:gd name="T13" fmla="*/ 29 h 45"/>
                      <a:gd name="T14" fmla="*/ 35 w 108"/>
                      <a:gd name="T15" fmla="*/ 35 h 45"/>
                      <a:gd name="T16" fmla="*/ 6 w 108"/>
                      <a:gd name="T17" fmla="*/ 19 h 45"/>
                      <a:gd name="T18" fmla="*/ 0 w 108"/>
                      <a:gd name="T1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5">
                        <a:moveTo>
                          <a:pt x="0" y="0"/>
                        </a:moveTo>
                        <a:cubicBezTo>
                          <a:pt x="0" y="7"/>
                          <a:pt x="2" y="13"/>
                          <a:pt x="6" y="19"/>
                        </a:cubicBezTo>
                        <a:cubicBezTo>
                          <a:pt x="10" y="26"/>
                          <a:pt x="10" y="26"/>
                          <a:pt x="10" y="26"/>
                        </a:cubicBezTo>
                        <a:cubicBezTo>
                          <a:pt x="16" y="32"/>
                          <a:pt x="25" y="36"/>
                          <a:pt x="35" y="36"/>
                        </a:cubicBezTo>
                        <a:cubicBezTo>
                          <a:pt x="60" y="36"/>
                          <a:pt x="85" y="39"/>
                          <a:pt x="108" y="45"/>
                        </a:cubicBezTo>
                        <a:cubicBezTo>
                          <a:pt x="84" y="10"/>
                          <a:pt x="84" y="10"/>
                          <a:pt x="84" y="10"/>
                        </a:cubicBezTo>
                        <a:cubicBezTo>
                          <a:pt x="55" y="29"/>
                          <a:pt x="55" y="29"/>
                          <a:pt x="55" y="29"/>
                        </a:cubicBezTo>
                        <a:cubicBezTo>
                          <a:pt x="49" y="33"/>
                          <a:pt x="42" y="35"/>
                          <a:pt x="35" y="35"/>
                        </a:cubicBezTo>
                        <a:cubicBezTo>
                          <a:pt x="24" y="35"/>
                          <a:pt x="13" y="30"/>
                          <a:pt x="6" y="19"/>
                        </a:cubicBezTo>
                        <a:cubicBezTo>
                          <a:pt x="2" y="13"/>
                          <a:pt x="0" y="7"/>
                          <a:pt x="0" y="0"/>
                        </a:cubicBezTo>
                      </a:path>
                    </a:pathLst>
                  </a:custGeom>
                  <a:solidFill>
                    <a:srgbClr val="308F15"/>
                  </a:solidFill>
                  <a:ln>
                    <a:solidFill>
                      <a:srgbClr val="308F15"/>
                    </a:solidFill>
                  </a:ln>
                </p:spPr>
                <p:txBody>
                  <a:bodyPr vert="horz" wrap="square" lIns="91440" tIns="45720" rIns="91440" bIns="45720" numCol="1" anchor="t" anchorCtr="0" compatLnSpc="1">
                    <a:prstTxWarp prst="textNoShape">
                      <a:avLst/>
                    </a:prstTxWarp>
                  </a:bodyPr>
                  <a:lstStyle/>
                  <a:p>
                    <a:endParaRPr lang="en-US" dirty="0"/>
                  </a:p>
                </p:txBody>
              </p:sp>
              <p:sp>
                <p:nvSpPr>
                  <p:cNvPr id="397" name="Freeform 106"/>
                  <p:cNvSpPr>
                    <a:spLocks/>
                  </p:cNvSpPr>
                  <p:nvPr/>
                </p:nvSpPr>
                <p:spPr bwMode="auto">
                  <a:xfrm>
                    <a:off x="3956050" y="1171576"/>
                    <a:ext cx="153988" cy="79375"/>
                  </a:xfrm>
                  <a:custGeom>
                    <a:avLst/>
                    <a:gdLst>
                      <a:gd name="T0" fmla="*/ 0 w 88"/>
                      <a:gd name="T1" fmla="*/ 0 h 45"/>
                      <a:gd name="T2" fmla="*/ 22 w 88"/>
                      <a:gd name="T3" fmla="*/ 15 h 45"/>
                      <a:gd name="T4" fmla="*/ 41 w 88"/>
                      <a:gd name="T5" fmla="*/ 45 h 45"/>
                      <a:gd name="T6" fmla="*/ 88 w 88"/>
                      <a:gd name="T7" fmla="*/ 13 h 45"/>
                      <a:gd name="T8" fmla="*/ 0 w 88"/>
                      <a:gd name="T9" fmla="*/ 0 h 45"/>
                    </a:gdLst>
                    <a:ahLst/>
                    <a:cxnLst>
                      <a:cxn ang="0">
                        <a:pos x="T0" y="T1"/>
                      </a:cxn>
                      <a:cxn ang="0">
                        <a:pos x="T2" y="T3"/>
                      </a:cxn>
                      <a:cxn ang="0">
                        <a:pos x="T4" y="T5"/>
                      </a:cxn>
                      <a:cxn ang="0">
                        <a:pos x="T6" y="T7"/>
                      </a:cxn>
                      <a:cxn ang="0">
                        <a:pos x="T8" y="T9"/>
                      </a:cxn>
                    </a:cxnLst>
                    <a:rect l="0" t="0" r="r" b="b"/>
                    <a:pathLst>
                      <a:path w="88" h="45">
                        <a:moveTo>
                          <a:pt x="0" y="0"/>
                        </a:moveTo>
                        <a:cubicBezTo>
                          <a:pt x="8" y="2"/>
                          <a:pt x="16" y="7"/>
                          <a:pt x="22" y="15"/>
                        </a:cubicBezTo>
                        <a:cubicBezTo>
                          <a:pt x="41" y="45"/>
                          <a:pt x="41" y="45"/>
                          <a:pt x="41" y="45"/>
                        </a:cubicBezTo>
                        <a:cubicBezTo>
                          <a:pt x="88" y="13"/>
                          <a:pt x="88" y="13"/>
                          <a:pt x="88" y="13"/>
                        </a:cubicBezTo>
                        <a:cubicBezTo>
                          <a:pt x="60" y="6"/>
                          <a:pt x="30" y="1"/>
                          <a:pt x="0" y="0"/>
                        </a:cubicBezTo>
                      </a:path>
                    </a:pathLst>
                  </a:custGeom>
                  <a:solidFill>
                    <a:srgbClr val="308F15"/>
                  </a:solidFill>
                  <a:ln>
                    <a:solidFill>
                      <a:srgbClr val="308F15"/>
                    </a:solidFill>
                  </a:ln>
                </p:spPr>
                <p:txBody>
                  <a:bodyPr vert="horz" wrap="square" lIns="91440" tIns="45720" rIns="91440" bIns="45720" numCol="1" anchor="t" anchorCtr="0" compatLnSpc="1">
                    <a:prstTxWarp prst="textNoShape">
                      <a:avLst/>
                    </a:prstTxWarp>
                  </a:bodyPr>
                  <a:lstStyle/>
                  <a:p>
                    <a:endParaRPr lang="en-US" dirty="0"/>
                  </a:p>
                </p:txBody>
              </p:sp>
              <p:sp>
                <p:nvSpPr>
                  <p:cNvPr id="398" name="Freeform 107"/>
                  <p:cNvSpPr>
                    <a:spLocks/>
                  </p:cNvSpPr>
                  <p:nvPr/>
                </p:nvSpPr>
                <p:spPr bwMode="auto">
                  <a:xfrm>
                    <a:off x="3872416" y="1171576"/>
                    <a:ext cx="147638" cy="123825"/>
                  </a:xfrm>
                  <a:custGeom>
                    <a:avLst/>
                    <a:gdLst>
                      <a:gd name="T0" fmla="*/ 35 w 84"/>
                      <a:gd name="T1" fmla="*/ 0 h 70"/>
                      <a:gd name="T2" fmla="*/ 35 w 84"/>
                      <a:gd name="T3" fmla="*/ 0 h 70"/>
                      <a:gd name="T4" fmla="*/ 4 w 84"/>
                      <a:gd name="T5" fmla="*/ 19 h 70"/>
                      <a:gd name="T6" fmla="*/ 0 w 84"/>
                      <a:gd name="T7" fmla="*/ 35 h 70"/>
                      <a:gd name="T8" fmla="*/ 6 w 84"/>
                      <a:gd name="T9" fmla="*/ 54 h 70"/>
                      <a:gd name="T10" fmla="*/ 35 w 84"/>
                      <a:gd name="T11" fmla="*/ 70 h 70"/>
                      <a:gd name="T12" fmla="*/ 55 w 84"/>
                      <a:gd name="T13" fmla="*/ 64 h 70"/>
                      <a:gd name="T14" fmla="*/ 84 w 84"/>
                      <a:gd name="T15" fmla="*/ 45 h 70"/>
                      <a:gd name="T16" fmla="*/ 65 w 84"/>
                      <a:gd name="T17" fmla="*/ 15 h 70"/>
                      <a:gd name="T18" fmla="*/ 43 w 84"/>
                      <a:gd name="T19" fmla="*/ 0 h 70"/>
                      <a:gd name="T20" fmla="*/ 35 w 84"/>
                      <a:gd name="T21"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 h="70">
                        <a:moveTo>
                          <a:pt x="35" y="0"/>
                        </a:moveTo>
                        <a:cubicBezTo>
                          <a:pt x="35" y="0"/>
                          <a:pt x="35" y="0"/>
                          <a:pt x="35" y="0"/>
                        </a:cubicBezTo>
                        <a:cubicBezTo>
                          <a:pt x="21" y="0"/>
                          <a:pt x="9" y="8"/>
                          <a:pt x="4" y="19"/>
                        </a:cubicBezTo>
                        <a:cubicBezTo>
                          <a:pt x="1" y="24"/>
                          <a:pt x="0" y="29"/>
                          <a:pt x="0" y="35"/>
                        </a:cubicBezTo>
                        <a:cubicBezTo>
                          <a:pt x="0" y="42"/>
                          <a:pt x="2" y="48"/>
                          <a:pt x="6" y="54"/>
                        </a:cubicBezTo>
                        <a:cubicBezTo>
                          <a:pt x="13" y="65"/>
                          <a:pt x="24" y="70"/>
                          <a:pt x="35" y="70"/>
                        </a:cubicBezTo>
                        <a:cubicBezTo>
                          <a:pt x="42" y="70"/>
                          <a:pt x="49" y="68"/>
                          <a:pt x="55" y="64"/>
                        </a:cubicBezTo>
                        <a:cubicBezTo>
                          <a:pt x="84" y="45"/>
                          <a:pt x="84" y="45"/>
                          <a:pt x="84" y="45"/>
                        </a:cubicBezTo>
                        <a:cubicBezTo>
                          <a:pt x="65" y="15"/>
                          <a:pt x="65" y="15"/>
                          <a:pt x="65" y="15"/>
                        </a:cubicBezTo>
                        <a:cubicBezTo>
                          <a:pt x="59" y="7"/>
                          <a:pt x="51" y="2"/>
                          <a:pt x="43" y="0"/>
                        </a:cubicBezTo>
                        <a:cubicBezTo>
                          <a:pt x="40" y="0"/>
                          <a:pt x="37" y="0"/>
                          <a:pt x="35" y="0"/>
                        </a:cubicBezTo>
                      </a:path>
                    </a:pathLst>
                  </a:custGeom>
                  <a:solidFill>
                    <a:srgbClr val="156B06"/>
                  </a:solidFill>
                  <a:ln>
                    <a:solidFill>
                      <a:srgbClr val="156B06"/>
                    </a:solidFill>
                  </a:ln>
                </p:spPr>
                <p:txBody>
                  <a:bodyPr vert="horz" wrap="square" lIns="91440" tIns="45720" rIns="91440" bIns="45720" numCol="1" anchor="t" anchorCtr="0" compatLnSpc="1">
                    <a:prstTxWarp prst="textNoShape">
                      <a:avLst/>
                    </a:prstTxWarp>
                  </a:bodyPr>
                  <a:lstStyle/>
                  <a:p>
                    <a:endParaRPr lang="en-US" dirty="0"/>
                  </a:p>
                </p:txBody>
              </p:sp>
            </p:grpSp>
            <p:grpSp>
              <p:nvGrpSpPr>
                <p:cNvPr id="399" name="Group 398"/>
                <p:cNvGrpSpPr>
                  <a:grpSpLocks noChangeAspect="1"/>
                </p:cNvGrpSpPr>
                <p:nvPr/>
              </p:nvGrpSpPr>
              <p:grpSpPr>
                <a:xfrm rot="4997561">
                  <a:off x="4851275" y="4227462"/>
                  <a:ext cx="124447" cy="250499"/>
                  <a:chOff x="3872416" y="1023937"/>
                  <a:chExt cx="693234" cy="1395413"/>
                </a:xfrm>
              </p:grpSpPr>
              <p:sp>
                <p:nvSpPr>
                  <p:cNvPr id="400" name="Freeform 103"/>
                  <p:cNvSpPr>
                    <a:spLocks/>
                  </p:cNvSpPr>
                  <p:nvPr/>
                </p:nvSpPr>
                <p:spPr bwMode="auto">
                  <a:xfrm>
                    <a:off x="3897313" y="1274762"/>
                    <a:ext cx="258763" cy="234950"/>
                  </a:xfrm>
                  <a:custGeom>
                    <a:avLst/>
                    <a:gdLst>
                      <a:gd name="T0" fmla="*/ 0 w 148"/>
                      <a:gd name="T1" fmla="*/ 0 h 134"/>
                      <a:gd name="T2" fmla="*/ 79 w 148"/>
                      <a:gd name="T3" fmla="*/ 118 h 134"/>
                      <a:gd name="T4" fmla="*/ 108 w 148"/>
                      <a:gd name="T5" fmla="*/ 134 h 134"/>
                      <a:gd name="T6" fmla="*/ 128 w 148"/>
                      <a:gd name="T7" fmla="*/ 128 h 134"/>
                      <a:gd name="T8" fmla="*/ 138 w 148"/>
                      <a:gd name="T9" fmla="*/ 79 h 134"/>
                      <a:gd name="T10" fmla="*/ 98 w 148"/>
                      <a:gd name="T11" fmla="*/ 19 h 134"/>
                      <a:gd name="T12" fmla="*/ 25 w 148"/>
                      <a:gd name="T13" fmla="*/ 10 h 134"/>
                      <a:gd name="T14" fmla="*/ 0 w 148"/>
                      <a:gd name="T15" fmla="*/ 0 h 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 h="134">
                        <a:moveTo>
                          <a:pt x="0" y="0"/>
                        </a:moveTo>
                        <a:cubicBezTo>
                          <a:pt x="79" y="118"/>
                          <a:pt x="79" y="118"/>
                          <a:pt x="79" y="118"/>
                        </a:cubicBezTo>
                        <a:cubicBezTo>
                          <a:pt x="86" y="129"/>
                          <a:pt x="97" y="134"/>
                          <a:pt x="108" y="134"/>
                        </a:cubicBezTo>
                        <a:cubicBezTo>
                          <a:pt x="115" y="134"/>
                          <a:pt x="122" y="132"/>
                          <a:pt x="128" y="128"/>
                        </a:cubicBezTo>
                        <a:cubicBezTo>
                          <a:pt x="144" y="117"/>
                          <a:pt x="148" y="95"/>
                          <a:pt x="138" y="79"/>
                        </a:cubicBezTo>
                        <a:cubicBezTo>
                          <a:pt x="98" y="19"/>
                          <a:pt x="98" y="19"/>
                          <a:pt x="98" y="19"/>
                        </a:cubicBezTo>
                        <a:cubicBezTo>
                          <a:pt x="75" y="13"/>
                          <a:pt x="50" y="10"/>
                          <a:pt x="25" y="10"/>
                        </a:cubicBezTo>
                        <a:cubicBezTo>
                          <a:pt x="15" y="10"/>
                          <a:pt x="6" y="6"/>
                          <a:pt x="0" y="0"/>
                        </a:cubicBezTo>
                      </a:path>
                    </a:pathLst>
                  </a:custGeom>
                  <a:solidFill>
                    <a:schemeClr val="accent5"/>
                  </a:solidFill>
                  <a:ln w="12700">
                    <a:solidFill>
                      <a:schemeClr val="accent5"/>
                    </a:solidFill>
                  </a:ln>
                </p:spPr>
                <p:txBody>
                  <a:bodyPr vert="horz" wrap="square" lIns="91440" tIns="45720" rIns="91440" bIns="45720" numCol="1" anchor="t" anchorCtr="0" compatLnSpc="1">
                    <a:prstTxWarp prst="textNoShape">
                      <a:avLst/>
                    </a:prstTxWarp>
                  </a:bodyPr>
                  <a:lstStyle/>
                  <a:p>
                    <a:endParaRPr lang="en-US" dirty="0"/>
                  </a:p>
                </p:txBody>
              </p:sp>
              <p:sp>
                <p:nvSpPr>
                  <p:cNvPr id="401" name="Freeform 104"/>
                  <p:cNvSpPr>
                    <a:spLocks/>
                  </p:cNvSpPr>
                  <p:nvPr/>
                </p:nvSpPr>
                <p:spPr bwMode="auto">
                  <a:xfrm>
                    <a:off x="3887788" y="1023937"/>
                    <a:ext cx="342900" cy="177800"/>
                  </a:xfrm>
                  <a:custGeom>
                    <a:avLst/>
                    <a:gdLst>
                      <a:gd name="T0" fmla="*/ 156 w 196"/>
                      <a:gd name="T1" fmla="*/ 0 h 102"/>
                      <a:gd name="T2" fmla="*/ 136 w 196"/>
                      <a:gd name="T3" fmla="*/ 6 h 102"/>
                      <a:gd name="T4" fmla="*/ 12 w 196"/>
                      <a:gd name="T5" fmla="*/ 89 h 102"/>
                      <a:gd name="T6" fmla="*/ 0 w 196"/>
                      <a:gd name="T7" fmla="*/ 102 h 102"/>
                      <a:gd name="T8" fmla="*/ 0 w 196"/>
                      <a:gd name="T9" fmla="*/ 102 h 102"/>
                      <a:gd name="T10" fmla="*/ 12 w 196"/>
                      <a:gd name="T11" fmla="*/ 89 h 102"/>
                      <a:gd name="T12" fmla="*/ 31 w 196"/>
                      <a:gd name="T13" fmla="*/ 83 h 102"/>
                      <a:gd name="T14" fmla="*/ 39 w 196"/>
                      <a:gd name="T15" fmla="*/ 83 h 102"/>
                      <a:gd name="T16" fmla="*/ 127 w 196"/>
                      <a:gd name="T17" fmla="*/ 97 h 102"/>
                      <a:gd name="T18" fmla="*/ 175 w 196"/>
                      <a:gd name="T19" fmla="*/ 64 h 102"/>
                      <a:gd name="T20" fmla="*/ 185 w 196"/>
                      <a:gd name="T21" fmla="*/ 16 h 102"/>
                      <a:gd name="T22" fmla="*/ 156 w 196"/>
                      <a:gd name="T23"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6" h="102">
                        <a:moveTo>
                          <a:pt x="156" y="0"/>
                        </a:moveTo>
                        <a:cubicBezTo>
                          <a:pt x="149" y="0"/>
                          <a:pt x="142" y="2"/>
                          <a:pt x="136" y="6"/>
                        </a:cubicBezTo>
                        <a:cubicBezTo>
                          <a:pt x="12" y="89"/>
                          <a:pt x="12" y="89"/>
                          <a:pt x="12" y="89"/>
                        </a:cubicBezTo>
                        <a:cubicBezTo>
                          <a:pt x="6" y="92"/>
                          <a:pt x="2" y="97"/>
                          <a:pt x="0" y="102"/>
                        </a:cubicBezTo>
                        <a:cubicBezTo>
                          <a:pt x="0" y="102"/>
                          <a:pt x="0" y="102"/>
                          <a:pt x="0" y="102"/>
                        </a:cubicBezTo>
                        <a:cubicBezTo>
                          <a:pt x="2" y="97"/>
                          <a:pt x="6" y="92"/>
                          <a:pt x="12" y="89"/>
                        </a:cubicBezTo>
                        <a:cubicBezTo>
                          <a:pt x="18" y="85"/>
                          <a:pt x="24" y="83"/>
                          <a:pt x="31" y="83"/>
                        </a:cubicBezTo>
                        <a:cubicBezTo>
                          <a:pt x="34" y="83"/>
                          <a:pt x="36" y="83"/>
                          <a:pt x="39" y="83"/>
                        </a:cubicBezTo>
                        <a:cubicBezTo>
                          <a:pt x="69" y="84"/>
                          <a:pt x="99" y="89"/>
                          <a:pt x="127" y="97"/>
                        </a:cubicBezTo>
                        <a:cubicBezTo>
                          <a:pt x="175" y="64"/>
                          <a:pt x="175" y="64"/>
                          <a:pt x="175" y="64"/>
                        </a:cubicBezTo>
                        <a:cubicBezTo>
                          <a:pt x="192" y="54"/>
                          <a:pt x="196" y="32"/>
                          <a:pt x="185" y="16"/>
                        </a:cubicBezTo>
                        <a:cubicBezTo>
                          <a:pt x="179" y="5"/>
                          <a:pt x="167" y="0"/>
                          <a:pt x="156" y="0"/>
                        </a:cubicBezTo>
                      </a:path>
                    </a:pathLst>
                  </a:custGeom>
                  <a:solidFill>
                    <a:schemeClr val="accent5"/>
                  </a:solidFill>
                  <a:ln w="12700">
                    <a:solidFill>
                      <a:schemeClr val="accent5"/>
                    </a:solidFill>
                  </a:ln>
                </p:spPr>
                <p:txBody>
                  <a:bodyPr vert="horz" wrap="square" lIns="91440" tIns="45720" rIns="91440" bIns="45720" numCol="1" anchor="t" anchorCtr="0" compatLnSpc="1">
                    <a:prstTxWarp prst="textNoShape">
                      <a:avLst/>
                    </a:prstTxWarp>
                  </a:bodyPr>
                  <a:lstStyle/>
                  <a:p>
                    <a:endParaRPr lang="en-US" dirty="0"/>
                  </a:p>
                </p:txBody>
              </p:sp>
              <p:sp>
                <p:nvSpPr>
                  <p:cNvPr id="402" name="Freeform 105"/>
                  <p:cNvSpPr>
                    <a:spLocks/>
                  </p:cNvSpPr>
                  <p:nvPr/>
                </p:nvSpPr>
                <p:spPr bwMode="auto">
                  <a:xfrm>
                    <a:off x="3887788" y="1168400"/>
                    <a:ext cx="68263" cy="33337"/>
                  </a:xfrm>
                  <a:custGeom>
                    <a:avLst/>
                    <a:gdLst>
                      <a:gd name="T0" fmla="*/ 31 w 39"/>
                      <a:gd name="T1" fmla="*/ 0 h 19"/>
                      <a:gd name="T2" fmla="*/ 12 w 39"/>
                      <a:gd name="T3" fmla="*/ 6 h 19"/>
                      <a:gd name="T4" fmla="*/ 0 w 39"/>
                      <a:gd name="T5" fmla="*/ 19 h 19"/>
                      <a:gd name="T6" fmla="*/ 31 w 39"/>
                      <a:gd name="T7" fmla="*/ 0 h 19"/>
                      <a:gd name="T8" fmla="*/ 31 w 39"/>
                      <a:gd name="T9" fmla="*/ 0 h 19"/>
                      <a:gd name="T10" fmla="*/ 39 w 39"/>
                      <a:gd name="T11" fmla="*/ 0 h 19"/>
                      <a:gd name="T12" fmla="*/ 31 w 39"/>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39" h="19">
                        <a:moveTo>
                          <a:pt x="31" y="0"/>
                        </a:moveTo>
                        <a:cubicBezTo>
                          <a:pt x="24" y="0"/>
                          <a:pt x="18" y="2"/>
                          <a:pt x="12" y="6"/>
                        </a:cubicBezTo>
                        <a:cubicBezTo>
                          <a:pt x="6" y="9"/>
                          <a:pt x="2" y="14"/>
                          <a:pt x="0" y="19"/>
                        </a:cubicBezTo>
                        <a:cubicBezTo>
                          <a:pt x="5" y="8"/>
                          <a:pt x="17" y="0"/>
                          <a:pt x="31" y="0"/>
                        </a:cubicBezTo>
                        <a:cubicBezTo>
                          <a:pt x="31" y="0"/>
                          <a:pt x="31" y="0"/>
                          <a:pt x="31" y="0"/>
                        </a:cubicBezTo>
                        <a:cubicBezTo>
                          <a:pt x="33" y="0"/>
                          <a:pt x="36" y="0"/>
                          <a:pt x="39" y="0"/>
                        </a:cubicBezTo>
                        <a:cubicBezTo>
                          <a:pt x="36" y="0"/>
                          <a:pt x="34" y="0"/>
                          <a:pt x="31" y="0"/>
                        </a:cubicBezTo>
                      </a:path>
                    </a:pathLst>
                  </a:custGeom>
                  <a:solidFill>
                    <a:srgbClr val="F773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3" name="Freeform 106"/>
                  <p:cNvSpPr>
                    <a:spLocks noEditPoints="1"/>
                  </p:cNvSpPr>
                  <p:nvPr/>
                </p:nvSpPr>
                <p:spPr bwMode="auto">
                  <a:xfrm>
                    <a:off x="3879850" y="1193800"/>
                    <a:ext cx="685800" cy="1225550"/>
                  </a:xfrm>
                  <a:custGeom>
                    <a:avLst/>
                    <a:gdLst>
                      <a:gd name="T0" fmla="*/ 4 w 392"/>
                      <a:gd name="T1" fmla="*/ 5 h 701"/>
                      <a:gd name="T2" fmla="*/ 0 w 392"/>
                      <a:gd name="T3" fmla="*/ 22 h 701"/>
                      <a:gd name="T4" fmla="*/ 10 w 392"/>
                      <a:gd name="T5" fmla="*/ 47 h 701"/>
                      <a:gd name="T6" fmla="*/ 6 w 392"/>
                      <a:gd name="T7" fmla="*/ 41 h 701"/>
                      <a:gd name="T8" fmla="*/ 0 w 392"/>
                      <a:gd name="T9" fmla="*/ 21 h 701"/>
                      <a:gd name="T10" fmla="*/ 4 w 392"/>
                      <a:gd name="T11" fmla="*/ 5 h 701"/>
                      <a:gd name="T12" fmla="*/ 131 w 392"/>
                      <a:gd name="T13" fmla="*/ 0 h 701"/>
                      <a:gd name="T14" fmla="*/ 84 w 392"/>
                      <a:gd name="T15" fmla="*/ 31 h 701"/>
                      <a:gd name="T16" fmla="*/ 108 w 392"/>
                      <a:gd name="T17" fmla="*/ 66 h 701"/>
                      <a:gd name="T18" fmla="*/ 146 w 392"/>
                      <a:gd name="T19" fmla="*/ 80 h 701"/>
                      <a:gd name="T20" fmla="*/ 273 w 392"/>
                      <a:gd name="T21" fmla="*/ 183 h 701"/>
                      <a:gd name="T22" fmla="*/ 322 w 392"/>
                      <a:gd name="T23" fmla="*/ 344 h 701"/>
                      <a:gd name="T24" fmla="*/ 299 w 392"/>
                      <a:gd name="T25" fmla="*/ 455 h 701"/>
                      <a:gd name="T26" fmla="*/ 195 w 392"/>
                      <a:gd name="T27" fmla="*/ 581 h 701"/>
                      <a:gd name="T28" fmla="*/ 35 w 392"/>
                      <a:gd name="T29" fmla="*/ 630 h 701"/>
                      <a:gd name="T30" fmla="*/ 0 w 392"/>
                      <a:gd name="T31" fmla="*/ 666 h 701"/>
                      <a:gd name="T32" fmla="*/ 35 w 392"/>
                      <a:gd name="T33" fmla="*/ 701 h 701"/>
                      <a:gd name="T34" fmla="*/ 174 w 392"/>
                      <a:gd name="T35" fmla="*/ 673 h 701"/>
                      <a:gd name="T36" fmla="*/ 331 w 392"/>
                      <a:gd name="T37" fmla="*/ 544 h 701"/>
                      <a:gd name="T38" fmla="*/ 392 w 392"/>
                      <a:gd name="T39" fmla="*/ 344 h 701"/>
                      <a:gd name="T40" fmla="*/ 364 w 392"/>
                      <a:gd name="T41" fmla="*/ 205 h 701"/>
                      <a:gd name="T42" fmla="*/ 235 w 392"/>
                      <a:gd name="T43" fmla="*/ 47 h 701"/>
                      <a:gd name="T44" fmla="*/ 131 w 392"/>
                      <a:gd name="T45" fmla="*/ 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2" h="701">
                        <a:moveTo>
                          <a:pt x="4" y="5"/>
                        </a:moveTo>
                        <a:cubicBezTo>
                          <a:pt x="1" y="10"/>
                          <a:pt x="0" y="16"/>
                          <a:pt x="0" y="22"/>
                        </a:cubicBezTo>
                        <a:cubicBezTo>
                          <a:pt x="0" y="31"/>
                          <a:pt x="3" y="40"/>
                          <a:pt x="10" y="47"/>
                        </a:cubicBezTo>
                        <a:cubicBezTo>
                          <a:pt x="6" y="41"/>
                          <a:pt x="6" y="41"/>
                          <a:pt x="6" y="41"/>
                        </a:cubicBezTo>
                        <a:cubicBezTo>
                          <a:pt x="2" y="35"/>
                          <a:pt x="0" y="28"/>
                          <a:pt x="0" y="21"/>
                        </a:cubicBezTo>
                        <a:cubicBezTo>
                          <a:pt x="0" y="16"/>
                          <a:pt x="1" y="10"/>
                          <a:pt x="4" y="5"/>
                        </a:cubicBezTo>
                        <a:moveTo>
                          <a:pt x="131" y="0"/>
                        </a:moveTo>
                        <a:cubicBezTo>
                          <a:pt x="84" y="31"/>
                          <a:pt x="84" y="31"/>
                          <a:pt x="84" y="31"/>
                        </a:cubicBezTo>
                        <a:cubicBezTo>
                          <a:pt x="108" y="66"/>
                          <a:pt x="108" y="66"/>
                          <a:pt x="108" y="66"/>
                        </a:cubicBezTo>
                        <a:cubicBezTo>
                          <a:pt x="121" y="70"/>
                          <a:pt x="134" y="74"/>
                          <a:pt x="146" y="80"/>
                        </a:cubicBezTo>
                        <a:cubicBezTo>
                          <a:pt x="198" y="101"/>
                          <a:pt x="242" y="138"/>
                          <a:pt x="273" y="183"/>
                        </a:cubicBezTo>
                        <a:cubicBezTo>
                          <a:pt x="304" y="229"/>
                          <a:pt x="322" y="284"/>
                          <a:pt x="322" y="344"/>
                        </a:cubicBezTo>
                        <a:cubicBezTo>
                          <a:pt x="322" y="383"/>
                          <a:pt x="314" y="421"/>
                          <a:pt x="299" y="455"/>
                        </a:cubicBezTo>
                        <a:cubicBezTo>
                          <a:pt x="277" y="507"/>
                          <a:pt x="241" y="551"/>
                          <a:pt x="195" y="581"/>
                        </a:cubicBezTo>
                        <a:cubicBezTo>
                          <a:pt x="149" y="612"/>
                          <a:pt x="94" y="630"/>
                          <a:pt x="35" y="630"/>
                        </a:cubicBezTo>
                        <a:cubicBezTo>
                          <a:pt x="15" y="630"/>
                          <a:pt x="0" y="646"/>
                          <a:pt x="0" y="666"/>
                        </a:cubicBezTo>
                        <a:cubicBezTo>
                          <a:pt x="0" y="685"/>
                          <a:pt x="15" y="701"/>
                          <a:pt x="35" y="701"/>
                        </a:cubicBezTo>
                        <a:cubicBezTo>
                          <a:pt x="84" y="701"/>
                          <a:pt x="131" y="691"/>
                          <a:pt x="174" y="673"/>
                        </a:cubicBezTo>
                        <a:cubicBezTo>
                          <a:pt x="238" y="646"/>
                          <a:pt x="293" y="601"/>
                          <a:pt x="331" y="544"/>
                        </a:cubicBezTo>
                        <a:cubicBezTo>
                          <a:pt x="370" y="487"/>
                          <a:pt x="392" y="418"/>
                          <a:pt x="392" y="344"/>
                        </a:cubicBezTo>
                        <a:cubicBezTo>
                          <a:pt x="392" y="295"/>
                          <a:pt x="382" y="247"/>
                          <a:pt x="364" y="205"/>
                        </a:cubicBezTo>
                        <a:cubicBezTo>
                          <a:pt x="337" y="140"/>
                          <a:pt x="292" y="86"/>
                          <a:pt x="235" y="47"/>
                        </a:cubicBezTo>
                        <a:cubicBezTo>
                          <a:pt x="203" y="26"/>
                          <a:pt x="169" y="10"/>
                          <a:pt x="131" y="0"/>
                        </a:cubicBezTo>
                      </a:path>
                    </a:pathLst>
                  </a:custGeom>
                  <a:solidFill>
                    <a:schemeClr val="accent5"/>
                  </a:solidFill>
                  <a:ln w="12700">
                    <a:solidFill>
                      <a:schemeClr val="accent5"/>
                    </a:solidFill>
                  </a:ln>
                </p:spPr>
                <p:txBody>
                  <a:bodyPr vert="horz" wrap="square" lIns="91440" tIns="45720" rIns="91440" bIns="45720" numCol="1" anchor="t" anchorCtr="0" compatLnSpc="1">
                    <a:prstTxWarp prst="textNoShape">
                      <a:avLst/>
                    </a:prstTxWarp>
                  </a:bodyPr>
                  <a:lstStyle/>
                  <a:p>
                    <a:endParaRPr lang="en-US" dirty="0"/>
                  </a:p>
                </p:txBody>
              </p:sp>
              <p:sp>
                <p:nvSpPr>
                  <p:cNvPr id="404" name="Freeform 107"/>
                  <p:cNvSpPr>
                    <a:spLocks/>
                  </p:cNvSpPr>
                  <p:nvPr/>
                </p:nvSpPr>
                <p:spPr bwMode="auto">
                  <a:xfrm>
                    <a:off x="3879850" y="1230312"/>
                    <a:ext cx="188913" cy="77787"/>
                  </a:xfrm>
                  <a:custGeom>
                    <a:avLst/>
                    <a:gdLst>
                      <a:gd name="T0" fmla="*/ 0 w 108"/>
                      <a:gd name="T1" fmla="*/ 0 h 45"/>
                      <a:gd name="T2" fmla="*/ 6 w 108"/>
                      <a:gd name="T3" fmla="*/ 20 h 45"/>
                      <a:gd name="T4" fmla="*/ 10 w 108"/>
                      <a:gd name="T5" fmla="*/ 26 h 45"/>
                      <a:gd name="T6" fmla="*/ 35 w 108"/>
                      <a:gd name="T7" fmla="*/ 36 h 45"/>
                      <a:gd name="T8" fmla="*/ 108 w 108"/>
                      <a:gd name="T9" fmla="*/ 45 h 45"/>
                      <a:gd name="T10" fmla="*/ 84 w 108"/>
                      <a:gd name="T11" fmla="*/ 10 h 45"/>
                      <a:gd name="T12" fmla="*/ 55 w 108"/>
                      <a:gd name="T13" fmla="*/ 29 h 45"/>
                      <a:gd name="T14" fmla="*/ 35 w 108"/>
                      <a:gd name="T15" fmla="*/ 35 h 45"/>
                      <a:gd name="T16" fmla="*/ 6 w 108"/>
                      <a:gd name="T17" fmla="*/ 20 h 45"/>
                      <a:gd name="T18" fmla="*/ 0 w 108"/>
                      <a:gd name="T1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5">
                        <a:moveTo>
                          <a:pt x="0" y="0"/>
                        </a:moveTo>
                        <a:cubicBezTo>
                          <a:pt x="0" y="7"/>
                          <a:pt x="2" y="14"/>
                          <a:pt x="6" y="20"/>
                        </a:cubicBezTo>
                        <a:cubicBezTo>
                          <a:pt x="10" y="26"/>
                          <a:pt x="10" y="26"/>
                          <a:pt x="10" y="26"/>
                        </a:cubicBezTo>
                        <a:cubicBezTo>
                          <a:pt x="16" y="32"/>
                          <a:pt x="25" y="36"/>
                          <a:pt x="35" y="36"/>
                        </a:cubicBezTo>
                        <a:cubicBezTo>
                          <a:pt x="60" y="36"/>
                          <a:pt x="85" y="39"/>
                          <a:pt x="108" y="45"/>
                        </a:cubicBezTo>
                        <a:cubicBezTo>
                          <a:pt x="84" y="10"/>
                          <a:pt x="84" y="10"/>
                          <a:pt x="84" y="10"/>
                        </a:cubicBezTo>
                        <a:cubicBezTo>
                          <a:pt x="55" y="29"/>
                          <a:pt x="55" y="29"/>
                          <a:pt x="55" y="29"/>
                        </a:cubicBezTo>
                        <a:cubicBezTo>
                          <a:pt x="49" y="33"/>
                          <a:pt x="42" y="35"/>
                          <a:pt x="35" y="35"/>
                        </a:cubicBezTo>
                        <a:cubicBezTo>
                          <a:pt x="24" y="35"/>
                          <a:pt x="13" y="30"/>
                          <a:pt x="6" y="20"/>
                        </a:cubicBezTo>
                        <a:cubicBezTo>
                          <a:pt x="2" y="14"/>
                          <a:pt x="0" y="7"/>
                          <a:pt x="0" y="0"/>
                        </a:cubicBezTo>
                      </a:path>
                    </a:pathLst>
                  </a:custGeom>
                  <a:solidFill>
                    <a:srgbClr val="F77303"/>
                  </a:solidFill>
                  <a:ln w="12700">
                    <a:solidFill>
                      <a:srgbClr val="F77303"/>
                    </a:solidFill>
                  </a:ln>
                </p:spPr>
                <p:txBody>
                  <a:bodyPr vert="horz" wrap="square" lIns="91440" tIns="45720" rIns="91440" bIns="45720" numCol="1" anchor="t" anchorCtr="0" compatLnSpc="1">
                    <a:prstTxWarp prst="textNoShape">
                      <a:avLst/>
                    </a:prstTxWarp>
                  </a:bodyPr>
                  <a:lstStyle/>
                  <a:p>
                    <a:endParaRPr lang="en-US" dirty="0"/>
                  </a:p>
                </p:txBody>
              </p:sp>
              <p:sp>
                <p:nvSpPr>
                  <p:cNvPr id="405" name="Freeform 108"/>
                  <p:cNvSpPr>
                    <a:spLocks/>
                  </p:cNvSpPr>
                  <p:nvPr/>
                </p:nvSpPr>
                <p:spPr bwMode="auto">
                  <a:xfrm>
                    <a:off x="3956050" y="1168400"/>
                    <a:ext cx="153988" cy="79375"/>
                  </a:xfrm>
                  <a:custGeom>
                    <a:avLst/>
                    <a:gdLst>
                      <a:gd name="T0" fmla="*/ 0 w 88"/>
                      <a:gd name="T1" fmla="*/ 0 h 45"/>
                      <a:gd name="T2" fmla="*/ 22 w 88"/>
                      <a:gd name="T3" fmla="*/ 15 h 45"/>
                      <a:gd name="T4" fmla="*/ 41 w 88"/>
                      <a:gd name="T5" fmla="*/ 45 h 45"/>
                      <a:gd name="T6" fmla="*/ 88 w 88"/>
                      <a:gd name="T7" fmla="*/ 14 h 45"/>
                      <a:gd name="T8" fmla="*/ 0 w 88"/>
                      <a:gd name="T9" fmla="*/ 0 h 45"/>
                    </a:gdLst>
                    <a:ahLst/>
                    <a:cxnLst>
                      <a:cxn ang="0">
                        <a:pos x="T0" y="T1"/>
                      </a:cxn>
                      <a:cxn ang="0">
                        <a:pos x="T2" y="T3"/>
                      </a:cxn>
                      <a:cxn ang="0">
                        <a:pos x="T4" y="T5"/>
                      </a:cxn>
                      <a:cxn ang="0">
                        <a:pos x="T6" y="T7"/>
                      </a:cxn>
                      <a:cxn ang="0">
                        <a:pos x="T8" y="T9"/>
                      </a:cxn>
                    </a:cxnLst>
                    <a:rect l="0" t="0" r="r" b="b"/>
                    <a:pathLst>
                      <a:path w="88" h="45">
                        <a:moveTo>
                          <a:pt x="0" y="0"/>
                        </a:moveTo>
                        <a:cubicBezTo>
                          <a:pt x="8" y="2"/>
                          <a:pt x="16" y="7"/>
                          <a:pt x="22" y="15"/>
                        </a:cubicBezTo>
                        <a:cubicBezTo>
                          <a:pt x="41" y="45"/>
                          <a:pt x="41" y="45"/>
                          <a:pt x="41" y="45"/>
                        </a:cubicBezTo>
                        <a:cubicBezTo>
                          <a:pt x="88" y="14"/>
                          <a:pt x="88" y="14"/>
                          <a:pt x="88" y="14"/>
                        </a:cubicBezTo>
                        <a:cubicBezTo>
                          <a:pt x="60" y="6"/>
                          <a:pt x="30" y="1"/>
                          <a:pt x="0" y="0"/>
                        </a:cubicBezTo>
                      </a:path>
                    </a:pathLst>
                  </a:custGeom>
                  <a:solidFill>
                    <a:srgbClr val="F77303"/>
                  </a:solidFill>
                  <a:ln w="12700">
                    <a:solidFill>
                      <a:srgbClr val="F77303"/>
                    </a:solidFill>
                  </a:ln>
                </p:spPr>
                <p:txBody>
                  <a:bodyPr vert="horz" wrap="square" lIns="91440" tIns="45720" rIns="91440" bIns="45720" numCol="1" anchor="t" anchorCtr="0" compatLnSpc="1">
                    <a:prstTxWarp prst="textNoShape">
                      <a:avLst/>
                    </a:prstTxWarp>
                  </a:bodyPr>
                  <a:lstStyle/>
                  <a:p>
                    <a:endParaRPr lang="en-US" dirty="0"/>
                  </a:p>
                </p:txBody>
              </p:sp>
              <p:sp>
                <p:nvSpPr>
                  <p:cNvPr id="406" name="Freeform 109"/>
                  <p:cNvSpPr>
                    <a:spLocks/>
                  </p:cNvSpPr>
                  <p:nvPr/>
                </p:nvSpPr>
                <p:spPr bwMode="auto">
                  <a:xfrm>
                    <a:off x="3872416" y="1168400"/>
                    <a:ext cx="147638" cy="122237"/>
                  </a:xfrm>
                  <a:custGeom>
                    <a:avLst/>
                    <a:gdLst>
                      <a:gd name="T0" fmla="*/ 35 w 84"/>
                      <a:gd name="T1" fmla="*/ 0 h 70"/>
                      <a:gd name="T2" fmla="*/ 35 w 84"/>
                      <a:gd name="T3" fmla="*/ 0 h 70"/>
                      <a:gd name="T4" fmla="*/ 4 w 84"/>
                      <a:gd name="T5" fmla="*/ 19 h 70"/>
                      <a:gd name="T6" fmla="*/ 0 w 84"/>
                      <a:gd name="T7" fmla="*/ 35 h 70"/>
                      <a:gd name="T8" fmla="*/ 6 w 84"/>
                      <a:gd name="T9" fmla="*/ 55 h 70"/>
                      <a:gd name="T10" fmla="*/ 35 w 84"/>
                      <a:gd name="T11" fmla="*/ 70 h 70"/>
                      <a:gd name="T12" fmla="*/ 55 w 84"/>
                      <a:gd name="T13" fmla="*/ 64 h 70"/>
                      <a:gd name="T14" fmla="*/ 84 w 84"/>
                      <a:gd name="T15" fmla="*/ 45 h 70"/>
                      <a:gd name="T16" fmla="*/ 65 w 84"/>
                      <a:gd name="T17" fmla="*/ 15 h 70"/>
                      <a:gd name="T18" fmla="*/ 43 w 84"/>
                      <a:gd name="T19" fmla="*/ 0 h 70"/>
                      <a:gd name="T20" fmla="*/ 35 w 84"/>
                      <a:gd name="T21"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 h="70">
                        <a:moveTo>
                          <a:pt x="35" y="0"/>
                        </a:moveTo>
                        <a:cubicBezTo>
                          <a:pt x="35" y="0"/>
                          <a:pt x="35" y="0"/>
                          <a:pt x="35" y="0"/>
                        </a:cubicBezTo>
                        <a:cubicBezTo>
                          <a:pt x="21" y="0"/>
                          <a:pt x="9" y="8"/>
                          <a:pt x="4" y="19"/>
                        </a:cubicBezTo>
                        <a:cubicBezTo>
                          <a:pt x="1" y="24"/>
                          <a:pt x="0" y="30"/>
                          <a:pt x="0" y="35"/>
                        </a:cubicBezTo>
                        <a:cubicBezTo>
                          <a:pt x="0" y="42"/>
                          <a:pt x="2" y="49"/>
                          <a:pt x="6" y="55"/>
                        </a:cubicBezTo>
                        <a:cubicBezTo>
                          <a:pt x="13" y="65"/>
                          <a:pt x="24" y="70"/>
                          <a:pt x="35" y="70"/>
                        </a:cubicBezTo>
                        <a:cubicBezTo>
                          <a:pt x="42" y="70"/>
                          <a:pt x="49" y="68"/>
                          <a:pt x="55" y="64"/>
                        </a:cubicBezTo>
                        <a:cubicBezTo>
                          <a:pt x="84" y="45"/>
                          <a:pt x="84" y="45"/>
                          <a:pt x="84" y="45"/>
                        </a:cubicBezTo>
                        <a:cubicBezTo>
                          <a:pt x="65" y="15"/>
                          <a:pt x="65" y="15"/>
                          <a:pt x="65" y="15"/>
                        </a:cubicBezTo>
                        <a:cubicBezTo>
                          <a:pt x="59" y="7"/>
                          <a:pt x="51" y="2"/>
                          <a:pt x="43" y="0"/>
                        </a:cubicBezTo>
                        <a:cubicBezTo>
                          <a:pt x="40" y="0"/>
                          <a:pt x="37" y="0"/>
                          <a:pt x="35" y="0"/>
                        </a:cubicBezTo>
                      </a:path>
                    </a:pathLst>
                  </a:custGeom>
                  <a:solidFill>
                    <a:srgbClr val="F34D00"/>
                  </a:solidFill>
                  <a:ln w="12700">
                    <a:solidFill>
                      <a:srgbClr val="F34D00"/>
                    </a:solidFill>
                  </a:ln>
                </p:spPr>
                <p:txBody>
                  <a:bodyPr vert="horz" wrap="square" lIns="91440" tIns="45720" rIns="91440" bIns="45720" numCol="1" anchor="t" anchorCtr="0" compatLnSpc="1">
                    <a:prstTxWarp prst="textNoShape">
                      <a:avLst/>
                    </a:prstTxWarp>
                  </a:bodyPr>
                  <a:lstStyle/>
                  <a:p>
                    <a:endParaRPr lang="en-US" dirty="0"/>
                  </a:p>
                </p:txBody>
              </p:sp>
            </p:grpSp>
          </p:grpSp>
        </p:grpSp>
        <p:sp>
          <p:nvSpPr>
            <p:cNvPr id="408" name="Oval 407"/>
            <p:cNvSpPr/>
            <p:nvPr/>
          </p:nvSpPr>
          <p:spPr>
            <a:xfrm>
              <a:off x="4478145" y="3808415"/>
              <a:ext cx="380082" cy="380082"/>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71" name="Group 370"/>
            <p:cNvGrpSpPr/>
            <p:nvPr/>
          </p:nvGrpSpPr>
          <p:grpSpPr>
            <a:xfrm>
              <a:off x="4529932" y="3925972"/>
              <a:ext cx="56654" cy="121402"/>
              <a:chOff x="4558596" y="3877658"/>
              <a:chExt cx="83255" cy="178404"/>
            </a:xfrm>
          </p:grpSpPr>
          <p:grpSp>
            <p:nvGrpSpPr>
              <p:cNvPr id="130" name="Group 129"/>
              <p:cNvGrpSpPr/>
              <p:nvPr/>
            </p:nvGrpSpPr>
            <p:grpSpPr>
              <a:xfrm>
                <a:off x="4558596" y="3877658"/>
                <a:ext cx="83255" cy="178404"/>
                <a:chOff x="1460554" y="3590887"/>
                <a:chExt cx="309756" cy="663762"/>
              </a:xfrm>
              <a:solidFill>
                <a:schemeClr val="accent6"/>
              </a:solidFill>
            </p:grpSpPr>
            <p:sp>
              <p:nvSpPr>
                <p:cNvPr id="410" name="Freeform 6"/>
                <p:cNvSpPr>
                  <a:spLocks/>
                </p:cNvSpPr>
                <p:nvPr/>
              </p:nvSpPr>
              <p:spPr bwMode="auto">
                <a:xfrm>
                  <a:off x="1460554" y="3830491"/>
                  <a:ext cx="309756" cy="424158"/>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1" name="Freeform 7"/>
                <p:cNvSpPr>
                  <a:spLocks/>
                </p:cNvSpPr>
                <p:nvPr/>
              </p:nvSpPr>
              <p:spPr bwMode="auto">
                <a:xfrm>
                  <a:off x="1522073" y="3590887"/>
                  <a:ext cx="185638" cy="185638"/>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32" name="Group 121"/>
              <p:cNvGrpSpPr>
                <a:grpSpLocks noChangeAspect="1"/>
              </p:cNvGrpSpPr>
              <p:nvPr/>
            </p:nvGrpSpPr>
            <p:grpSpPr bwMode="auto">
              <a:xfrm>
                <a:off x="4571447" y="3957320"/>
                <a:ext cx="59825" cy="27432"/>
                <a:chOff x="831" y="1446"/>
                <a:chExt cx="1592" cy="730"/>
              </a:xfrm>
              <a:solidFill>
                <a:schemeClr val="bg2"/>
              </a:solidFill>
            </p:grpSpPr>
            <p:sp>
              <p:nvSpPr>
                <p:cNvPr id="137" name="Freeform 122"/>
                <p:cNvSpPr>
                  <a:spLocks noEditPoints="1"/>
                </p:cNvSpPr>
                <p:nvPr/>
              </p:nvSpPr>
              <p:spPr bwMode="auto">
                <a:xfrm>
                  <a:off x="831" y="1446"/>
                  <a:ext cx="1592" cy="730"/>
                </a:xfrm>
                <a:custGeom>
                  <a:avLst/>
                  <a:gdLst>
                    <a:gd name="T0" fmla="*/ 1332 w 1592"/>
                    <a:gd name="T1" fmla="*/ 180 h 730"/>
                    <a:gd name="T2" fmla="*/ 1306 w 1592"/>
                    <a:gd name="T3" fmla="*/ 176 h 730"/>
                    <a:gd name="T4" fmla="*/ 1070 w 1592"/>
                    <a:gd name="T5" fmla="*/ 178 h 730"/>
                    <a:gd name="T6" fmla="*/ 1038 w 1592"/>
                    <a:gd name="T7" fmla="*/ 178 h 730"/>
                    <a:gd name="T8" fmla="*/ 804 w 1592"/>
                    <a:gd name="T9" fmla="*/ 176 h 730"/>
                    <a:gd name="T10" fmla="*/ 696 w 1592"/>
                    <a:gd name="T11" fmla="*/ 212 h 730"/>
                    <a:gd name="T12" fmla="*/ 656 w 1592"/>
                    <a:gd name="T13" fmla="*/ 144 h 730"/>
                    <a:gd name="T14" fmla="*/ 584 w 1592"/>
                    <a:gd name="T15" fmla="*/ 72 h 730"/>
                    <a:gd name="T16" fmla="*/ 494 w 1592"/>
                    <a:gd name="T17" fmla="*/ 24 h 730"/>
                    <a:gd name="T18" fmla="*/ 392 w 1592"/>
                    <a:gd name="T19" fmla="*/ 0 h 730"/>
                    <a:gd name="T20" fmla="*/ 292 w 1592"/>
                    <a:gd name="T21" fmla="*/ 8 h 730"/>
                    <a:gd name="T22" fmla="*/ 162 w 1592"/>
                    <a:gd name="T23" fmla="*/ 62 h 730"/>
                    <a:gd name="T24" fmla="*/ 62 w 1592"/>
                    <a:gd name="T25" fmla="*/ 162 h 730"/>
                    <a:gd name="T26" fmla="*/ 8 w 1592"/>
                    <a:gd name="T27" fmla="*/ 292 h 730"/>
                    <a:gd name="T28" fmla="*/ 2 w 1592"/>
                    <a:gd name="T29" fmla="*/ 402 h 730"/>
                    <a:gd name="T30" fmla="*/ 44 w 1592"/>
                    <a:gd name="T31" fmla="*/ 538 h 730"/>
                    <a:gd name="T32" fmla="*/ 132 w 1592"/>
                    <a:gd name="T33" fmla="*/ 646 h 730"/>
                    <a:gd name="T34" fmla="*/ 256 w 1592"/>
                    <a:gd name="T35" fmla="*/ 714 h 730"/>
                    <a:gd name="T36" fmla="*/ 364 w 1592"/>
                    <a:gd name="T37" fmla="*/ 730 h 730"/>
                    <a:gd name="T38" fmla="*/ 474 w 1592"/>
                    <a:gd name="T39" fmla="*/ 714 h 730"/>
                    <a:gd name="T40" fmla="*/ 570 w 1592"/>
                    <a:gd name="T41" fmla="*/ 668 h 730"/>
                    <a:gd name="T42" fmla="*/ 648 w 1592"/>
                    <a:gd name="T43" fmla="*/ 596 h 730"/>
                    <a:gd name="T44" fmla="*/ 702 w 1592"/>
                    <a:gd name="T45" fmla="*/ 504 h 730"/>
                    <a:gd name="T46" fmla="*/ 1490 w 1592"/>
                    <a:gd name="T47" fmla="*/ 500 h 730"/>
                    <a:gd name="T48" fmla="*/ 1536 w 1592"/>
                    <a:gd name="T49" fmla="*/ 482 h 730"/>
                    <a:gd name="T50" fmla="*/ 1582 w 1592"/>
                    <a:gd name="T51" fmla="*/ 426 h 730"/>
                    <a:gd name="T52" fmla="*/ 1592 w 1592"/>
                    <a:gd name="T53" fmla="*/ 376 h 730"/>
                    <a:gd name="T54" fmla="*/ 1582 w 1592"/>
                    <a:gd name="T55" fmla="*/ 324 h 730"/>
                    <a:gd name="T56" fmla="*/ 1538 w 1592"/>
                    <a:gd name="T57" fmla="*/ 272 h 730"/>
                    <a:gd name="T58" fmla="*/ 672 w 1592"/>
                    <a:gd name="T59" fmla="*/ 414 h 730"/>
                    <a:gd name="T60" fmla="*/ 634 w 1592"/>
                    <a:gd name="T61" fmla="*/ 432 h 730"/>
                    <a:gd name="T62" fmla="*/ 612 w 1592"/>
                    <a:gd name="T63" fmla="*/ 488 h 730"/>
                    <a:gd name="T64" fmla="*/ 562 w 1592"/>
                    <a:gd name="T65" fmla="*/ 558 h 730"/>
                    <a:gd name="T66" fmla="*/ 492 w 1592"/>
                    <a:gd name="T67" fmla="*/ 610 h 730"/>
                    <a:gd name="T68" fmla="*/ 410 w 1592"/>
                    <a:gd name="T69" fmla="*/ 636 h 730"/>
                    <a:gd name="T70" fmla="*/ 336 w 1592"/>
                    <a:gd name="T71" fmla="*/ 638 h 730"/>
                    <a:gd name="T72" fmla="*/ 234 w 1592"/>
                    <a:gd name="T73" fmla="*/ 608 h 730"/>
                    <a:gd name="T74" fmla="*/ 152 w 1592"/>
                    <a:gd name="T75" fmla="*/ 540 h 730"/>
                    <a:gd name="T76" fmla="*/ 102 w 1592"/>
                    <a:gd name="T77" fmla="*/ 446 h 730"/>
                    <a:gd name="T78" fmla="*/ 90 w 1592"/>
                    <a:gd name="T79" fmla="*/ 364 h 730"/>
                    <a:gd name="T80" fmla="*/ 112 w 1592"/>
                    <a:gd name="T81" fmla="*/ 258 h 730"/>
                    <a:gd name="T82" fmla="*/ 170 w 1592"/>
                    <a:gd name="T83" fmla="*/ 170 h 730"/>
                    <a:gd name="T84" fmla="*/ 258 w 1592"/>
                    <a:gd name="T85" fmla="*/ 112 h 730"/>
                    <a:gd name="T86" fmla="*/ 364 w 1592"/>
                    <a:gd name="T87" fmla="*/ 90 h 730"/>
                    <a:gd name="T88" fmla="*/ 432 w 1592"/>
                    <a:gd name="T89" fmla="*/ 98 h 730"/>
                    <a:gd name="T90" fmla="*/ 510 w 1592"/>
                    <a:gd name="T91" fmla="*/ 130 h 730"/>
                    <a:gd name="T92" fmla="*/ 576 w 1592"/>
                    <a:gd name="T93" fmla="*/ 186 h 730"/>
                    <a:gd name="T94" fmla="*/ 620 w 1592"/>
                    <a:gd name="T95" fmla="*/ 262 h 730"/>
                    <a:gd name="T96" fmla="*/ 636 w 1592"/>
                    <a:gd name="T97" fmla="*/ 298 h 730"/>
                    <a:gd name="T98" fmla="*/ 660 w 1592"/>
                    <a:gd name="T99" fmla="*/ 312 h 730"/>
                    <a:gd name="T100" fmla="*/ 794 w 1592"/>
                    <a:gd name="T101" fmla="*/ 268 h 730"/>
                    <a:gd name="T102" fmla="*/ 924 w 1592"/>
                    <a:gd name="T103" fmla="*/ 316 h 730"/>
                    <a:gd name="T104" fmla="*/ 1168 w 1592"/>
                    <a:gd name="T105" fmla="*/ 314 h 730"/>
                    <a:gd name="T106" fmla="*/ 1192 w 1592"/>
                    <a:gd name="T107" fmla="*/ 316 h 730"/>
                    <a:gd name="T108" fmla="*/ 1484 w 1592"/>
                    <a:gd name="T109" fmla="*/ 342 h 730"/>
                    <a:gd name="T110" fmla="*/ 1504 w 1592"/>
                    <a:gd name="T111" fmla="*/ 376 h 730"/>
                    <a:gd name="T112" fmla="*/ 1496 w 1592"/>
                    <a:gd name="T113" fmla="*/ 396 h 730"/>
                    <a:gd name="T114" fmla="*/ 1472 w 1592"/>
                    <a:gd name="T115" fmla="*/ 412 h 730"/>
                    <a:gd name="T116" fmla="*/ 1466 w 1592"/>
                    <a:gd name="T117" fmla="*/ 414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92" h="730">
                      <a:moveTo>
                        <a:pt x="1524" y="262"/>
                      </a:moveTo>
                      <a:lnTo>
                        <a:pt x="1524" y="262"/>
                      </a:lnTo>
                      <a:lnTo>
                        <a:pt x="1520" y="260"/>
                      </a:lnTo>
                      <a:lnTo>
                        <a:pt x="1332" y="180"/>
                      </a:lnTo>
                      <a:lnTo>
                        <a:pt x="1332" y="180"/>
                      </a:lnTo>
                      <a:lnTo>
                        <a:pt x="1324" y="176"/>
                      </a:lnTo>
                      <a:lnTo>
                        <a:pt x="1314" y="176"/>
                      </a:lnTo>
                      <a:lnTo>
                        <a:pt x="1306" y="176"/>
                      </a:lnTo>
                      <a:lnTo>
                        <a:pt x="1298" y="178"/>
                      </a:lnTo>
                      <a:lnTo>
                        <a:pt x="1184" y="224"/>
                      </a:lnTo>
                      <a:lnTo>
                        <a:pt x="1070" y="178"/>
                      </a:lnTo>
                      <a:lnTo>
                        <a:pt x="1070" y="178"/>
                      </a:lnTo>
                      <a:lnTo>
                        <a:pt x="1062" y="176"/>
                      </a:lnTo>
                      <a:lnTo>
                        <a:pt x="1054" y="176"/>
                      </a:lnTo>
                      <a:lnTo>
                        <a:pt x="1046" y="176"/>
                      </a:lnTo>
                      <a:lnTo>
                        <a:pt x="1038" y="178"/>
                      </a:lnTo>
                      <a:lnTo>
                        <a:pt x="924" y="224"/>
                      </a:lnTo>
                      <a:lnTo>
                        <a:pt x="812" y="178"/>
                      </a:lnTo>
                      <a:lnTo>
                        <a:pt x="812" y="178"/>
                      </a:lnTo>
                      <a:lnTo>
                        <a:pt x="804" y="176"/>
                      </a:lnTo>
                      <a:lnTo>
                        <a:pt x="794" y="176"/>
                      </a:lnTo>
                      <a:lnTo>
                        <a:pt x="786" y="176"/>
                      </a:lnTo>
                      <a:lnTo>
                        <a:pt x="778" y="178"/>
                      </a:lnTo>
                      <a:lnTo>
                        <a:pt x="696" y="212"/>
                      </a:lnTo>
                      <a:lnTo>
                        <a:pt x="696" y="212"/>
                      </a:lnTo>
                      <a:lnTo>
                        <a:pt x="684" y="188"/>
                      </a:lnTo>
                      <a:lnTo>
                        <a:pt x="670" y="166"/>
                      </a:lnTo>
                      <a:lnTo>
                        <a:pt x="656" y="144"/>
                      </a:lnTo>
                      <a:lnTo>
                        <a:pt x="640" y="124"/>
                      </a:lnTo>
                      <a:lnTo>
                        <a:pt x="622" y="106"/>
                      </a:lnTo>
                      <a:lnTo>
                        <a:pt x="604" y="88"/>
                      </a:lnTo>
                      <a:lnTo>
                        <a:pt x="584" y="72"/>
                      </a:lnTo>
                      <a:lnTo>
                        <a:pt x="562" y="58"/>
                      </a:lnTo>
                      <a:lnTo>
                        <a:pt x="540" y="44"/>
                      </a:lnTo>
                      <a:lnTo>
                        <a:pt x="518" y="34"/>
                      </a:lnTo>
                      <a:lnTo>
                        <a:pt x="494" y="24"/>
                      </a:lnTo>
                      <a:lnTo>
                        <a:pt x="470" y="14"/>
                      </a:lnTo>
                      <a:lnTo>
                        <a:pt x="444" y="8"/>
                      </a:lnTo>
                      <a:lnTo>
                        <a:pt x="418" y="4"/>
                      </a:lnTo>
                      <a:lnTo>
                        <a:pt x="392" y="0"/>
                      </a:lnTo>
                      <a:lnTo>
                        <a:pt x="364" y="0"/>
                      </a:lnTo>
                      <a:lnTo>
                        <a:pt x="364" y="0"/>
                      </a:lnTo>
                      <a:lnTo>
                        <a:pt x="328" y="2"/>
                      </a:lnTo>
                      <a:lnTo>
                        <a:pt x="292" y="8"/>
                      </a:lnTo>
                      <a:lnTo>
                        <a:pt x="256" y="16"/>
                      </a:lnTo>
                      <a:lnTo>
                        <a:pt x="224" y="28"/>
                      </a:lnTo>
                      <a:lnTo>
                        <a:pt x="192" y="44"/>
                      </a:lnTo>
                      <a:lnTo>
                        <a:pt x="162" y="62"/>
                      </a:lnTo>
                      <a:lnTo>
                        <a:pt x="132" y="84"/>
                      </a:lnTo>
                      <a:lnTo>
                        <a:pt x="108" y="108"/>
                      </a:lnTo>
                      <a:lnTo>
                        <a:pt x="84" y="132"/>
                      </a:lnTo>
                      <a:lnTo>
                        <a:pt x="62" y="162"/>
                      </a:lnTo>
                      <a:lnTo>
                        <a:pt x="44" y="192"/>
                      </a:lnTo>
                      <a:lnTo>
                        <a:pt x="28" y="224"/>
                      </a:lnTo>
                      <a:lnTo>
                        <a:pt x="16" y="256"/>
                      </a:lnTo>
                      <a:lnTo>
                        <a:pt x="8" y="292"/>
                      </a:lnTo>
                      <a:lnTo>
                        <a:pt x="2" y="328"/>
                      </a:lnTo>
                      <a:lnTo>
                        <a:pt x="0" y="364"/>
                      </a:lnTo>
                      <a:lnTo>
                        <a:pt x="0" y="364"/>
                      </a:lnTo>
                      <a:lnTo>
                        <a:pt x="2" y="402"/>
                      </a:lnTo>
                      <a:lnTo>
                        <a:pt x="8" y="438"/>
                      </a:lnTo>
                      <a:lnTo>
                        <a:pt x="16" y="474"/>
                      </a:lnTo>
                      <a:lnTo>
                        <a:pt x="28" y="506"/>
                      </a:lnTo>
                      <a:lnTo>
                        <a:pt x="44" y="538"/>
                      </a:lnTo>
                      <a:lnTo>
                        <a:pt x="62" y="568"/>
                      </a:lnTo>
                      <a:lnTo>
                        <a:pt x="84" y="596"/>
                      </a:lnTo>
                      <a:lnTo>
                        <a:pt x="108" y="622"/>
                      </a:lnTo>
                      <a:lnTo>
                        <a:pt x="132" y="646"/>
                      </a:lnTo>
                      <a:lnTo>
                        <a:pt x="162" y="668"/>
                      </a:lnTo>
                      <a:lnTo>
                        <a:pt x="192" y="686"/>
                      </a:lnTo>
                      <a:lnTo>
                        <a:pt x="224" y="702"/>
                      </a:lnTo>
                      <a:lnTo>
                        <a:pt x="256" y="714"/>
                      </a:lnTo>
                      <a:lnTo>
                        <a:pt x="292" y="722"/>
                      </a:lnTo>
                      <a:lnTo>
                        <a:pt x="328" y="728"/>
                      </a:lnTo>
                      <a:lnTo>
                        <a:pt x="364" y="730"/>
                      </a:lnTo>
                      <a:lnTo>
                        <a:pt x="364" y="730"/>
                      </a:lnTo>
                      <a:lnTo>
                        <a:pt x="392" y="728"/>
                      </a:lnTo>
                      <a:lnTo>
                        <a:pt x="420" y="726"/>
                      </a:lnTo>
                      <a:lnTo>
                        <a:pt x="448" y="720"/>
                      </a:lnTo>
                      <a:lnTo>
                        <a:pt x="474" y="714"/>
                      </a:lnTo>
                      <a:lnTo>
                        <a:pt x="498" y="704"/>
                      </a:lnTo>
                      <a:lnTo>
                        <a:pt x="524" y="694"/>
                      </a:lnTo>
                      <a:lnTo>
                        <a:pt x="546" y="682"/>
                      </a:lnTo>
                      <a:lnTo>
                        <a:pt x="570" y="668"/>
                      </a:lnTo>
                      <a:lnTo>
                        <a:pt x="590" y="652"/>
                      </a:lnTo>
                      <a:lnTo>
                        <a:pt x="612" y="636"/>
                      </a:lnTo>
                      <a:lnTo>
                        <a:pt x="630" y="616"/>
                      </a:lnTo>
                      <a:lnTo>
                        <a:pt x="648" y="596"/>
                      </a:lnTo>
                      <a:lnTo>
                        <a:pt x="664" y="574"/>
                      </a:lnTo>
                      <a:lnTo>
                        <a:pt x="678" y="552"/>
                      </a:lnTo>
                      <a:lnTo>
                        <a:pt x="692" y="528"/>
                      </a:lnTo>
                      <a:lnTo>
                        <a:pt x="702" y="504"/>
                      </a:lnTo>
                      <a:lnTo>
                        <a:pt x="1466" y="504"/>
                      </a:lnTo>
                      <a:lnTo>
                        <a:pt x="1466" y="504"/>
                      </a:lnTo>
                      <a:lnTo>
                        <a:pt x="1478" y="502"/>
                      </a:lnTo>
                      <a:lnTo>
                        <a:pt x="1490" y="500"/>
                      </a:lnTo>
                      <a:lnTo>
                        <a:pt x="1504" y="498"/>
                      </a:lnTo>
                      <a:lnTo>
                        <a:pt x="1514" y="494"/>
                      </a:lnTo>
                      <a:lnTo>
                        <a:pt x="1526" y="488"/>
                      </a:lnTo>
                      <a:lnTo>
                        <a:pt x="1536" y="482"/>
                      </a:lnTo>
                      <a:lnTo>
                        <a:pt x="1556" y="466"/>
                      </a:lnTo>
                      <a:lnTo>
                        <a:pt x="1572" y="446"/>
                      </a:lnTo>
                      <a:lnTo>
                        <a:pt x="1578" y="436"/>
                      </a:lnTo>
                      <a:lnTo>
                        <a:pt x="1582" y="426"/>
                      </a:lnTo>
                      <a:lnTo>
                        <a:pt x="1588" y="414"/>
                      </a:lnTo>
                      <a:lnTo>
                        <a:pt x="1590" y="402"/>
                      </a:lnTo>
                      <a:lnTo>
                        <a:pt x="1592" y="388"/>
                      </a:lnTo>
                      <a:lnTo>
                        <a:pt x="1592" y="376"/>
                      </a:lnTo>
                      <a:lnTo>
                        <a:pt x="1592" y="376"/>
                      </a:lnTo>
                      <a:lnTo>
                        <a:pt x="1592" y="358"/>
                      </a:lnTo>
                      <a:lnTo>
                        <a:pt x="1588" y="340"/>
                      </a:lnTo>
                      <a:lnTo>
                        <a:pt x="1582" y="324"/>
                      </a:lnTo>
                      <a:lnTo>
                        <a:pt x="1574" y="310"/>
                      </a:lnTo>
                      <a:lnTo>
                        <a:pt x="1564" y="294"/>
                      </a:lnTo>
                      <a:lnTo>
                        <a:pt x="1552" y="282"/>
                      </a:lnTo>
                      <a:lnTo>
                        <a:pt x="1538" y="272"/>
                      </a:lnTo>
                      <a:lnTo>
                        <a:pt x="1524" y="262"/>
                      </a:lnTo>
                      <a:lnTo>
                        <a:pt x="1524" y="262"/>
                      </a:lnTo>
                      <a:close/>
                      <a:moveTo>
                        <a:pt x="1466" y="414"/>
                      </a:moveTo>
                      <a:lnTo>
                        <a:pt x="672" y="414"/>
                      </a:lnTo>
                      <a:lnTo>
                        <a:pt x="672" y="414"/>
                      </a:lnTo>
                      <a:lnTo>
                        <a:pt x="658" y="416"/>
                      </a:lnTo>
                      <a:lnTo>
                        <a:pt x="644" y="422"/>
                      </a:lnTo>
                      <a:lnTo>
                        <a:pt x="634" y="432"/>
                      </a:lnTo>
                      <a:lnTo>
                        <a:pt x="628" y="446"/>
                      </a:lnTo>
                      <a:lnTo>
                        <a:pt x="628" y="446"/>
                      </a:lnTo>
                      <a:lnTo>
                        <a:pt x="620" y="466"/>
                      </a:lnTo>
                      <a:lnTo>
                        <a:pt x="612" y="488"/>
                      </a:lnTo>
                      <a:lnTo>
                        <a:pt x="602" y="506"/>
                      </a:lnTo>
                      <a:lnTo>
                        <a:pt x="590" y="524"/>
                      </a:lnTo>
                      <a:lnTo>
                        <a:pt x="576" y="542"/>
                      </a:lnTo>
                      <a:lnTo>
                        <a:pt x="562" y="558"/>
                      </a:lnTo>
                      <a:lnTo>
                        <a:pt x="546" y="574"/>
                      </a:lnTo>
                      <a:lnTo>
                        <a:pt x="530" y="586"/>
                      </a:lnTo>
                      <a:lnTo>
                        <a:pt x="512" y="598"/>
                      </a:lnTo>
                      <a:lnTo>
                        <a:pt x="492" y="610"/>
                      </a:lnTo>
                      <a:lnTo>
                        <a:pt x="472" y="618"/>
                      </a:lnTo>
                      <a:lnTo>
                        <a:pt x="452" y="626"/>
                      </a:lnTo>
                      <a:lnTo>
                        <a:pt x="432" y="632"/>
                      </a:lnTo>
                      <a:lnTo>
                        <a:pt x="410" y="636"/>
                      </a:lnTo>
                      <a:lnTo>
                        <a:pt x="388" y="640"/>
                      </a:lnTo>
                      <a:lnTo>
                        <a:pt x="364" y="640"/>
                      </a:lnTo>
                      <a:lnTo>
                        <a:pt x="364" y="640"/>
                      </a:lnTo>
                      <a:lnTo>
                        <a:pt x="336" y="638"/>
                      </a:lnTo>
                      <a:lnTo>
                        <a:pt x="310" y="634"/>
                      </a:lnTo>
                      <a:lnTo>
                        <a:pt x="284" y="628"/>
                      </a:lnTo>
                      <a:lnTo>
                        <a:pt x="258" y="618"/>
                      </a:lnTo>
                      <a:lnTo>
                        <a:pt x="234" y="608"/>
                      </a:lnTo>
                      <a:lnTo>
                        <a:pt x="212" y="594"/>
                      </a:lnTo>
                      <a:lnTo>
                        <a:pt x="190" y="578"/>
                      </a:lnTo>
                      <a:lnTo>
                        <a:pt x="170" y="560"/>
                      </a:lnTo>
                      <a:lnTo>
                        <a:pt x="152" y="540"/>
                      </a:lnTo>
                      <a:lnTo>
                        <a:pt x="136" y="518"/>
                      </a:lnTo>
                      <a:lnTo>
                        <a:pt x="122" y="496"/>
                      </a:lnTo>
                      <a:lnTo>
                        <a:pt x="112" y="472"/>
                      </a:lnTo>
                      <a:lnTo>
                        <a:pt x="102" y="446"/>
                      </a:lnTo>
                      <a:lnTo>
                        <a:pt x="96" y="420"/>
                      </a:lnTo>
                      <a:lnTo>
                        <a:pt x="92" y="394"/>
                      </a:lnTo>
                      <a:lnTo>
                        <a:pt x="90" y="364"/>
                      </a:lnTo>
                      <a:lnTo>
                        <a:pt x="90" y="364"/>
                      </a:lnTo>
                      <a:lnTo>
                        <a:pt x="92" y="336"/>
                      </a:lnTo>
                      <a:lnTo>
                        <a:pt x="96" y="310"/>
                      </a:lnTo>
                      <a:lnTo>
                        <a:pt x="102" y="284"/>
                      </a:lnTo>
                      <a:lnTo>
                        <a:pt x="112" y="258"/>
                      </a:lnTo>
                      <a:lnTo>
                        <a:pt x="122" y="234"/>
                      </a:lnTo>
                      <a:lnTo>
                        <a:pt x="136" y="212"/>
                      </a:lnTo>
                      <a:lnTo>
                        <a:pt x="152" y="190"/>
                      </a:lnTo>
                      <a:lnTo>
                        <a:pt x="170" y="170"/>
                      </a:lnTo>
                      <a:lnTo>
                        <a:pt x="190" y="152"/>
                      </a:lnTo>
                      <a:lnTo>
                        <a:pt x="212" y="136"/>
                      </a:lnTo>
                      <a:lnTo>
                        <a:pt x="234" y="122"/>
                      </a:lnTo>
                      <a:lnTo>
                        <a:pt x="258" y="112"/>
                      </a:lnTo>
                      <a:lnTo>
                        <a:pt x="284" y="102"/>
                      </a:lnTo>
                      <a:lnTo>
                        <a:pt x="310" y="96"/>
                      </a:lnTo>
                      <a:lnTo>
                        <a:pt x="336" y="92"/>
                      </a:lnTo>
                      <a:lnTo>
                        <a:pt x="364" y="90"/>
                      </a:lnTo>
                      <a:lnTo>
                        <a:pt x="364" y="90"/>
                      </a:lnTo>
                      <a:lnTo>
                        <a:pt x="388" y="90"/>
                      </a:lnTo>
                      <a:lnTo>
                        <a:pt x="410" y="94"/>
                      </a:lnTo>
                      <a:lnTo>
                        <a:pt x="432" y="98"/>
                      </a:lnTo>
                      <a:lnTo>
                        <a:pt x="452" y="104"/>
                      </a:lnTo>
                      <a:lnTo>
                        <a:pt x="472" y="112"/>
                      </a:lnTo>
                      <a:lnTo>
                        <a:pt x="492" y="120"/>
                      </a:lnTo>
                      <a:lnTo>
                        <a:pt x="510" y="130"/>
                      </a:lnTo>
                      <a:lnTo>
                        <a:pt x="528" y="142"/>
                      </a:lnTo>
                      <a:lnTo>
                        <a:pt x="546" y="156"/>
                      </a:lnTo>
                      <a:lnTo>
                        <a:pt x="560" y="170"/>
                      </a:lnTo>
                      <a:lnTo>
                        <a:pt x="576" y="186"/>
                      </a:lnTo>
                      <a:lnTo>
                        <a:pt x="588" y="204"/>
                      </a:lnTo>
                      <a:lnTo>
                        <a:pt x="600" y="222"/>
                      </a:lnTo>
                      <a:lnTo>
                        <a:pt x="612" y="242"/>
                      </a:lnTo>
                      <a:lnTo>
                        <a:pt x="620" y="262"/>
                      </a:lnTo>
                      <a:lnTo>
                        <a:pt x="628" y="282"/>
                      </a:lnTo>
                      <a:lnTo>
                        <a:pt x="628" y="282"/>
                      </a:lnTo>
                      <a:lnTo>
                        <a:pt x="632" y="292"/>
                      </a:lnTo>
                      <a:lnTo>
                        <a:pt x="636" y="298"/>
                      </a:lnTo>
                      <a:lnTo>
                        <a:pt x="644" y="306"/>
                      </a:lnTo>
                      <a:lnTo>
                        <a:pt x="652" y="310"/>
                      </a:lnTo>
                      <a:lnTo>
                        <a:pt x="652" y="310"/>
                      </a:lnTo>
                      <a:lnTo>
                        <a:pt x="660" y="312"/>
                      </a:lnTo>
                      <a:lnTo>
                        <a:pt x="670" y="314"/>
                      </a:lnTo>
                      <a:lnTo>
                        <a:pt x="678" y="314"/>
                      </a:lnTo>
                      <a:lnTo>
                        <a:pt x="688" y="312"/>
                      </a:lnTo>
                      <a:lnTo>
                        <a:pt x="794" y="268"/>
                      </a:lnTo>
                      <a:lnTo>
                        <a:pt x="908" y="314"/>
                      </a:lnTo>
                      <a:lnTo>
                        <a:pt x="908" y="314"/>
                      </a:lnTo>
                      <a:lnTo>
                        <a:pt x="916" y="316"/>
                      </a:lnTo>
                      <a:lnTo>
                        <a:pt x="924" y="316"/>
                      </a:lnTo>
                      <a:lnTo>
                        <a:pt x="934" y="316"/>
                      </a:lnTo>
                      <a:lnTo>
                        <a:pt x="942" y="314"/>
                      </a:lnTo>
                      <a:lnTo>
                        <a:pt x="1054" y="268"/>
                      </a:lnTo>
                      <a:lnTo>
                        <a:pt x="1168" y="314"/>
                      </a:lnTo>
                      <a:lnTo>
                        <a:pt x="1168" y="314"/>
                      </a:lnTo>
                      <a:lnTo>
                        <a:pt x="1176" y="316"/>
                      </a:lnTo>
                      <a:lnTo>
                        <a:pt x="1184" y="316"/>
                      </a:lnTo>
                      <a:lnTo>
                        <a:pt x="1192" y="316"/>
                      </a:lnTo>
                      <a:lnTo>
                        <a:pt x="1200" y="314"/>
                      </a:lnTo>
                      <a:lnTo>
                        <a:pt x="1314" y="268"/>
                      </a:lnTo>
                      <a:lnTo>
                        <a:pt x="1484" y="342"/>
                      </a:lnTo>
                      <a:lnTo>
                        <a:pt x="1484" y="342"/>
                      </a:lnTo>
                      <a:lnTo>
                        <a:pt x="1492" y="348"/>
                      </a:lnTo>
                      <a:lnTo>
                        <a:pt x="1498" y="356"/>
                      </a:lnTo>
                      <a:lnTo>
                        <a:pt x="1502" y="366"/>
                      </a:lnTo>
                      <a:lnTo>
                        <a:pt x="1504" y="376"/>
                      </a:lnTo>
                      <a:lnTo>
                        <a:pt x="1504" y="376"/>
                      </a:lnTo>
                      <a:lnTo>
                        <a:pt x="1502" y="384"/>
                      </a:lnTo>
                      <a:lnTo>
                        <a:pt x="1500" y="390"/>
                      </a:lnTo>
                      <a:lnTo>
                        <a:pt x="1496" y="396"/>
                      </a:lnTo>
                      <a:lnTo>
                        <a:pt x="1492" y="402"/>
                      </a:lnTo>
                      <a:lnTo>
                        <a:pt x="1486" y="406"/>
                      </a:lnTo>
                      <a:lnTo>
                        <a:pt x="1480" y="410"/>
                      </a:lnTo>
                      <a:lnTo>
                        <a:pt x="1472" y="412"/>
                      </a:lnTo>
                      <a:lnTo>
                        <a:pt x="1466" y="414"/>
                      </a:lnTo>
                      <a:lnTo>
                        <a:pt x="1466" y="414"/>
                      </a:lnTo>
                      <a:close/>
                      <a:moveTo>
                        <a:pt x="1466" y="414"/>
                      </a:moveTo>
                      <a:lnTo>
                        <a:pt x="1466" y="4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4" name="Freeform 123"/>
                <p:cNvSpPr>
                  <a:spLocks/>
                </p:cNvSpPr>
                <p:nvPr/>
              </p:nvSpPr>
              <p:spPr bwMode="auto">
                <a:xfrm>
                  <a:off x="831" y="1446"/>
                  <a:ext cx="1592" cy="730"/>
                </a:xfrm>
                <a:custGeom>
                  <a:avLst/>
                  <a:gdLst>
                    <a:gd name="T0" fmla="*/ 1524 w 1592"/>
                    <a:gd name="T1" fmla="*/ 262 h 730"/>
                    <a:gd name="T2" fmla="*/ 1332 w 1592"/>
                    <a:gd name="T3" fmla="*/ 180 h 730"/>
                    <a:gd name="T4" fmla="*/ 1324 w 1592"/>
                    <a:gd name="T5" fmla="*/ 176 h 730"/>
                    <a:gd name="T6" fmla="*/ 1306 w 1592"/>
                    <a:gd name="T7" fmla="*/ 176 h 730"/>
                    <a:gd name="T8" fmla="*/ 1184 w 1592"/>
                    <a:gd name="T9" fmla="*/ 224 h 730"/>
                    <a:gd name="T10" fmla="*/ 1070 w 1592"/>
                    <a:gd name="T11" fmla="*/ 178 h 730"/>
                    <a:gd name="T12" fmla="*/ 1054 w 1592"/>
                    <a:gd name="T13" fmla="*/ 176 h 730"/>
                    <a:gd name="T14" fmla="*/ 1038 w 1592"/>
                    <a:gd name="T15" fmla="*/ 178 h 730"/>
                    <a:gd name="T16" fmla="*/ 812 w 1592"/>
                    <a:gd name="T17" fmla="*/ 178 h 730"/>
                    <a:gd name="T18" fmla="*/ 804 w 1592"/>
                    <a:gd name="T19" fmla="*/ 176 h 730"/>
                    <a:gd name="T20" fmla="*/ 786 w 1592"/>
                    <a:gd name="T21" fmla="*/ 176 h 730"/>
                    <a:gd name="T22" fmla="*/ 696 w 1592"/>
                    <a:gd name="T23" fmla="*/ 212 h 730"/>
                    <a:gd name="T24" fmla="*/ 684 w 1592"/>
                    <a:gd name="T25" fmla="*/ 188 h 730"/>
                    <a:gd name="T26" fmla="*/ 656 w 1592"/>
                    <a:gd name="T27" fmla="*/ 144 h 730"/>
                    <a:gd name="T28" fmla="*/ 622 w 1592"/>
                    <a:gd name="T29" fmla="*/ 106 h 730"/>
                    <a:gd name="T30" fmla="*/ 584 w 1592"/>
                    <a:gd name="T31" fmla="*/ 72 h 730"/>
                    <a:gd name="T32" fmla="*/ 540 w 1592"/>
                    <a:gd name="T33" fmla="*/ 44 h 730"/>
                    <a:gd name="T34" fmla="*/ 494 w 1592"/>
                    <a:gd name="T35" fmla="*/ 24 h 730"/>
                    <a:gd name="T36" fmla="*/ 444 w 1592"/>
                    <a:gd name="T37" fmla="*/ 8 h 730"/>
                    <a:gd name="T38" fmla="*/ 392 w 1592"/>
                    <a:gd name="T39" fmla="*/ 0 h 730"/>
                    <a:gd name="T40" fmla="*/ 364 w 1592"/>
                    <a:gd name="T41" fmla="*/ 0 h 730"/>
                    <a:gd name="T42" fmla="*/ 292 w 1592"/>
                    <a:gd name="T43" fmla="*/ 8 h 730"/>
                    <a:gd name="T44" fmla="*/ 224 w 1592"/>
                    <a:gd name="T45" fmla="*/ 28 h 730"/>
                    <a:gd name="T46" fmla="*/ 162 w 1592"/>
                    <a:gd name="T47" fmla="*/ 62 h 730"/>
                    <a:gd name="T48" fmla="*/ 108 w 1592"/>
                    <a:gd name="T49" fmla="*/ 108 h 730"/>
                    <a:gd name="T50" fmla="*/ 62 w 1592"/>
                    <a:gd name="T51" fmla="*/ 162 h 730"/>
                    <a:gd name="T52" fmla="*/ 28 w 1592"/>
                    <a:gd name="T53" fmla="*/ 224 h 730"/>
                    <a:gd name="T54" fmla="*/ 8 w 1592"/>
                    <a:gd name="T55" fmla="*/ 292 h 730"/>
                    <a:gd name="T56" fmla="*/ 0 w 1592"/>
                    <a:gd name="T57" fmla="*/ 364 h 730"/>
                    <a:gd name="T58" fmla="*/ 2 w 1592"/>
                    <a:gd name="T59" fmla="*/ 402 h 730"/>
                    <a:gd name="T60" fmla="*/ 16 w 1592"/>
                    <a:gd name="T61" fmla="*/ 474 h 730"/>
                    <a:gd name="T62" fmla="*/ 44 w 1592"/>
                    <a:gd name="T63" fmla="*/ 538 h 730"/>
                    <a:gd name="T64" fmla="*/ 84 w 1592"/>
                    <a:gd name="T65" fmla="*/ 596 h 730"/>
                    <a:gd name="T66" fmla="*/ 132 w 1592"/>
                    <a:gd name="T67" fmla="*/ 646 h 730"/>
                    <a:gd name="T68" fmla="*/ 192 w 1592"/>
                    <a:gd name="T69" fmla="*/ 686 h 730"/>
                    <a:gd name="T70" fmla="*/ 256 w 1592"/>
                    <a:gd name="T71" fmla="*/ 714 h 730"/>
                    <a:gd name="T72" fmla="*/ 328 w 1592"/>
                    <a:gd name="T73" fmla="*/ 728 h 730"/>
                    <a:gd name="T74" fmla="*/ 364 w 1592"/>
                    <a:gd name="T75" fmla="*/ 730 h 730"/>
                    <a:gd name="T76" fmla="*/ 420 w 1592"/>
                    <a:gd name="T77" fmla="*/ 726 h 730"/>
                    <a:gd name="T78" fmla="*/ 474 w 1592"/>
                    <a:gd name="T79" fmla="*/ 714 h 730"/>
                    <a:gd name="T80" fmla="*/ 524 w 1592"/>
                    <a:gd name="T81" fmla="*/ 694 h 730"/>
                    <a:gd name="T82" fmla="*/ 570 w 1592"/>
                    <a:gd name="T83" fmla="*/ 668 h 730"/>
                    <a:gd name="T84" fmla="*/ 612 w 1592"/>
                    <a:gd name="T85" fmla="*/ 636 h 730"/>
                    <a:gd name="T86" fmla="*/ 648 w 1592"/>
                    <a:gd name="T87" fmla="*/ 596 h 730"/>
                    <a:gd name="T88" fmla="*/ 678 w 1592"/>
                    <a:gd name="T89" fmla="*/ 552 h 730"/>
                    <a:gd name="T90" fmla="*/ 702 w 1592"/>
                    <a:gd name="T91" fmla="*/ 504 h 730"/>
                    <a:gd name="T92" fmla="*/ 1466 w 1592"/>
                    <a:gd name="T93" fmla="*/ 504 h 730"/>
                    <a:gd name="T94" fmla="*/ 1490 w 1592"/>
                    <a:gd name="T95" fmla="*/ 500 h 730"/>
                    <a:gd name="T96" fmla="*/ 1514 w 1592"/>
                    <a:gd name="T97" fmla="*/ 494 h 730"/>
                    <a:gd name="T98" fmla="*/ 1536 w 1592"/>
                    <a:gd name="T99" fmla="*/ 482 h 730"/>
                    <a:gd name="T100" fmla="*/ 1572 w 1592"/>
                    <a:gd name="T101" fmla="*/ 446 h 730"/>
                    <a:gd name="T102" fmla="*/ 1582 w 1592"/>
                    <a:gd name="T103" fmla="*/ 426 h 730"/>
                    <a:gd name="T104" fmla="*/ 1590 w 1592"/>
                    <a:gd name="T105" fmla="*/ 402 h 730"/>
                    <a:gd name="T106" fmla="*/ 1592 w 1592"/>
                    <a:gd name="T107" fmla="*/ 376 h 730"/>
                    <a:gd name="T108" fmla="*/ 1592 w 1592"/>
                    <a:gd name="T109" fmla="*/ 358 h 730"/>
                    <a:gd name="T110" fmla="*/ 1582 w 1592"/>
                    <a:gd name="T111" fmla="*/ 324 h 730"/>
                    <a:gd name="T112" fmla="*/ 1564 w 1592"/>
                    <a:gd name="T113" fmla="*/ 294 h 730"/>
                    <a:gd name="T114" fmla="*/ 1538 w 1592"/>
                    <a:gd name="T115" fmla="*/ 272 h 730"/>
                    <a:gd name="T116" fmla="*/ 1524 w 1592"/>
                    <a:gd name="T117" fmla="*/ 262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92" h="730">
                      <a:moveTo>
                        <a:pt x="1524" y="262"/>
                      </a:moveTo>
                      <a:lnTo>
                        <a:pt x="1524" y="262"/>
                      </a:lnTo>
                      <a:lnTo>
                        <a:pt x="1520" y="260"/>
                      </a:lnTo>
                      <a:lnTo>
                        <a:pt x="1332" y="180"/>
                      </a:lnTo>
                      <a:lnTo>
                        <a:pt x="1332" y="180"/>
                      </a:lnTo>
                      <a:lnTo>
                        <a:pt x="1324" y="176"/>
                      </a:lnTo>
                      <a:lnTo>
                        <a:pt x="1314" y="176"/>
                      </a:lnTo>
                      <a:lnTo>
                        <a:pt x="1306" y="176"/>
                      </a:lnTo>
                      <a:lnTo>
                        <a:pt x="1298" y="178"/>
                      </a:lnTo>
                      <a:lnTo>
                        <a:pt x="1184" y="224"/>
                      </a:lnTo>
                      <a:lnTo>
                        <a:pt x="1070" y="178"/>
                      </a:lnTo>
                      <a:lnTo>
                        <a:pt x="1070" y="178"/>
                      </a:lnTo>
                      <a:lnTo>
                        <a:pt x="1062" y="176"/>
                      </a:lnTo>
                      <a:lnTo>
                        <a:pt x="1054" y="176"/>
                      </a:lnTo>
                      <a:lnTo>
                        <a:pt x="1046" y="176"/>
                      </a:lnTo>
                      <a:lnTo>
                        <a:pt x="1038" y="178"/>
                      </a:lnTo>
                      <a:lnTo>
                        <a:pt x="924" y="224"/>
                      </a:lnTo>
                      <a:lnTo>
                        <a:pt x="812" y="178"/>
                      </a:lnTo>
                      <a:lnTo>
                        <a:pt x="812" y="178"/>
                      </a:lnTo>
                      <a:lnTo>
                        <a:pt x="804" y="176"/>
                      </a:lnTo>
                      <a:lnTo>
                        <a:pt x="794" y="176"/>
                      </a:lnTo>
                      <a:lnTo>
                        <a:pt x="786" y="176"/>
                      </a:lnTo>
                      <a:lnTo>
                        <a:pt x="778" y="178"/>
                      </a:lnTo>
                      <a:lnTo>
                        <a:pt x="696" y="212"/>
                      </a:lnTo>
                      <a:lnTo>
                        <a:pt x="696" y="212"/>
                      </a:lnTo>
                      <a:lnTo>
                        <a:pt x="684" y="188"/>
                      </a:lnTo>
                      <a:lnTo>
                        <a:pt x="670" y="166"/>
                      </a:lnTo>
                      <a:lnTo>
                        <a:pt x="656" y="144"/>
                      </a:lnTo>
                      <a:lnTo>
                        <a:pt x="640" y="124"/>
                      </a:lnTo>
                      <a:lnTo>
                        <a:pt x="622" y="106"/>
                      </a:lnTo>
                      <a:lnTo>
                        <a:pt x="604" y="88"/>
                      </a:lnTo>
                      <a:lnTo>
                        <a:pt x="584" y="72"/>
                      </a:lnTo>
                      <a:lnTo>
                        <a:pt x="562" y="58"/>
                      </a:lnTo>
                      <a:lnTo>
                        <a:pt x="540" y="44"/>
                      </a:lnTo>
                      <a:lnTo>
                        <a:pt x="518" y="34"/>
                      </a:lnTo>
                      <a:lnTo>
                        <a:pt x="494" y="24"/>
                      </a:lnTo>
                      <a:lnTo>
                        <a:pt x="470" y="14"/>
                      </a:lnTo>
                      <a:lnTo>
                        <a:pt x="444" y="8"/>
                      </a:lnTo>
                      <a:lnTo>
                        <a:pt x="418" y="4"/>
                      </a:lnTo>
                      <a:lnTo>
                        <a:pt x="392" y="0"/>
                      </a:lnTo>
                      <a:lnTo>
                        <a:pt x="364" y="0"/>
                      </a:lnTo>
                      <a:lnTo>
                        <a:pt x="364" y="0"/>
                      </a:lnTo>
                      <a:lnTo>
                        <a:pt x="328" y="2"/>
                      </a:lnTo>
                      <a:lnTo>
                        <a:pt x="292" y="8"/>
                      </a:lnTo>
                      <a:lnTo>
                        <a:pt x="256" y="16"/>
                      </a:lnTo>
                      <a:lnTo>
                        <a:pt x="224" y="28"/>
                      </a:lnTo>
                      <a:lnTo>
                        <a:pt x="192" y="44"/>
                      </a:lnTo>
                      <a:lnTo>
                        <a:pt x="162" y="62"/>
                      </a:lnTo>
                      <a:lnTo>
                        <a:pt x="132" y="84"/>
                      </a:lnTo>
                      <a:lnTo>
                        <a:pt x="108" y="108"/>
                      </a:lnTo>
                      <a:lnTo>
                        <a:pt x="84" y="132"/>
                      </a:lnTo>
                      <a:lnTo>
                        <a:pt x="62" y="162"/>
                      </a:lnTo>
                      <a:lnTo>
                        <a:pt x="44" y="192"/>
                      </a:lnTo>
                      <a:lnTo>
                        <a:pt x="28" y="224"/>
                      </a:lnTo>
                      <a:lnTo>
                        <a:pt x="16" y="256"/>
                      </a:lnTo>
                      <a:lnTo>
                        <a:pt x="8" y="292"/>
                      </a:lnTo>
                      <a:lnTo>
                        <a:pt x="2" y="328"/>
                      </a:lnTo>
                      <a:lnTo>
                        <a:pt x="0" y="364"/>
                      </a:lnTo>
                      <a:lnTo>
                        <a:pt x="0" y="364"/>
                      </a:lnTo>
                      <a:lnTo>
                        <a:pt x="2" y="402"/>
                      </a:lnTo>
                      <a:lnTo>
                        <a:pt x="8" y="438"/>
                      </a:lnTo>
                      <a:lnTo>
                        <a:pt x="16" y="474"/>
                      </a:lnTo>
                      <a:lnTo>
                        <a:pt x="28" y="506"/>
                      </a:lnTo>
                      <a:lnTo>
                        <a:pt x="44" y="538"/>
                      </a:lnTo>
                      <a:lnTo>
                        <a:pt x="62" y="568"/>
                      </a:lnTo>
                      <a:lnTo>
                        <a:pt x="84" y="596"/>
                      </a:lnTo>
                      <a:lnTo>
                        <a:pt x="108" y="622"/>
                      </a:lnTo>
                      <a:lnTo>
                        <a:pt x="132" y="646"/>
                      </a:lnTo>
                      <a:lnTo>
                        <a:pt x="162" y="668"/>
                      </a:lnTo>
                      <a:lnTo>
                        <a:pt x="192" y="686"/>
                      </a:lnTo>
                      <a:lnTo>
                        <a:pt x="224" y="702"/>
                      </a:lnTo>
                      <a:lnTo>
                        <a:pt x="256" y="714"/>
                      </a:lnTo>
                      <a:lnTo>
                        <a:pt x="292" y="722"/>
                      </a:lnTo>
                      <a:lnTo>
                        <a:pt x="328" y="728"/>
                      </a:lnTo>
                      <a:lnTo>
                        <a:pt x="364" y="730"/>
                      </a:lnTo>
                      <a:lnTo>
                        <a:pt x="364" y="730"/>
                      </a:lnTo>
                      <a:lnTo>
                        <a:pt x="392" y="728"/>
                      </a:lnTo>
                      <a:lnTo>
                        <a:pt x="420" y="726"/>
                      </a:lnTo>
                      <a:lnTo>
                        <a:pt x="448" y="720"/>
                      </a:lnTo>
                      <a:lnTo>
                        <a:pt x="474" y="714"/>
                      </a:lnTo>
                      <a:lnTo>
                        <a:pt x="498" y="704"/>
                      </a:lnTo>
                      <a:lnTo>
                        <a:pt x="524" y="694"/>
                      </a:lnTo>
                      <a:lnTo>
                        <a:pt x="546" y="682"/>
                      </a:lnTo>
                      <a:lnTo>
                        <a:pt x="570" y="668"/>
                      </a:lnTo>
                      <a:lnTo>
                        <a:pt x="590" y="652"/>
                      </a:lnTo>
                      <a:lnTo>
                        <a:pt x="612" y="636"/>
                      </a:lnTo>
                      <a:lnTo>
                        <a:pt x="630" y="616"/>
                      </a:lnTo>
                      <a:lnTo>
                        <a:pt x="648" y="596"/>
                      </a:lnTo>
                      <a:lnTo>
                        <a:pt x="664" y="574"/>
                      </a:lnTo>
                      <a:lnTo>
                        <a:pt x="678" y="552"/>
                      </a:lnTo>
                      <a:lnTo>
                        <a:pt x="692" y="528"/>
                      </a:lnTo>
                      <a:lnTo>
                        <a:pt x="702" y="504"/>
                      </a:lnTo>
                      <a:lnTo>
                        <a:pt x="1466" y="504"/>
                      </a:lnTo>
                      <a:lnTo>
                        <a:pt x="1466" y="504"/>
                      </a:lnTo>
                      <a:lnTo>
                        <a:pt x="1478" y="502"/>
                      </a:lnTo>
                      <a:lnTo>
                        <a:pt x="1490" y="500"/>
                      </a:lnTo>
                      <a:lnTo>
                        <a:pt x="1504" y="498"/>
                      </a:lnTo>
                      <a:lnTo>
                        <a:pt x="1514" y="494"/>
                      </a:lnTo>
                      <a:lnTo>
                        <a:pt x="1526" y="488"/>
                      </a:lnTo>
                      <a:lnTo>
                        <a:pt x="1536" y="482"/>
                      </a:lnTo>
                      <a:lnTo>
                        <a:pt x="1556" y="466"/>
                      </a:lnTo>
                      <a:lnTo>
                        <a:pt x="1572" y="446"/>
                      </a:lnTo>
                      <a:lnTo>
                        <a:pt x="1578" y="436"/>
                      </a:lnTo>
                      <a:lnTo>
                        <a:pt x="1582" y="426"/>
                      </a:lnTo>
                      <a:lnTo>
                        <a:pt x="1588" y="414"/>
                      </a:lnTo>
                      <a:lnTo>
                        <a:pt x="1590" y="402"/>
                      </a:lnTo>
                      <a:lnTo>
                        <a:pt x="1592" y="388"/>
                      </a:lnTo>
                      <a:lnTo>
                        <a:pt x="1592" y="376"/>
                      </a:lnTo>
                      <a:lnTo>
                        <a:pt x="1592" y="376"/>
                      </a:lnTo>
                      <a:lnTo>
                        <a:pt x="1592" y="358"/>
                      </a:lnTo>
                      <a:lnTo>
                        <a:pt x="1588" y="340"/>
                      </a:lnTo>
                      <a:lnTo>
                        <a:pt x="1582" y="324"/>
                      </a:lnTo>
                      <a:lnTo>
                        <a:pt x="1574" y="310"/>
                      </a:lnTo>
                      <a:lnTo>
                        <a:pt x="1564" y="294"/>
                      </a:lnTo>
                      <a:lnTo>
                        <a:pt x="1552" y="282"/>
                      </a:lnTo>
                      <a:lnTo>
                        <a:pt x="1538" y="272"/>
                      </a:lnTo>
                      <a:lnTo>
                        <a:pt x="1524" y="262"/>
                      </a:lnTo>
                      <a:lnTo>
                        <a:pt x="1524" y="262"/>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6" name="Line 125"/>
                <p:cNvSpPr>
                  <a:spLocks noChangeShapeType="1"/>
                </p:cNvSpPr>
                <p:nvPr/>
              </p:nvSpPr>
              <p:spPr bwMode="auto">
                <a:xfrm>
                  <a:off x="2297" y="1860"/>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8" name="Freeform 127"/>
                <p:cNvSpPr>
                  <a:spLocks/>
                </p:cNvSpPr>
                <p:nvPr/>
              </p:nvSpPr>
              <p:spPr bwMode="auto">
                <a:xfrm>
                  <a:off x="1007" y="1694"/>
                  <a:ext cx="234" cy="234"/>
                </a:xfrm>
                <a:custGeom>
                  <a:avLst/>
                  <a:gdLst>
                    <a:gd name="T0" fmla="*/ 118 w 234"/>
                    <a:gd name="T1" fmla="*/ 0 h 234"/>
                    <a:gd name="T2" fmla="*/ 118 w 234"/>
                    <a:gd name="T3" fmla="*/ 0 h 234"/>
                    <a:gd name="T4" fmla="*/ 106 w 234"/>
                    <a:gd name="T5" fmla="*/ 0 h 234"/>
                    <a:gd name="T6" fmla="*/ 94 w 234"/>
                    <a:gd name="T7" fmla="*/ 2 h 234"/>
                    <a:gd name="T8" fmla="*/ 72 w 234"/>
                    <a:gd name="T9" fmla="*/ 10 h 234"/>
                    <a:gd name="T10" fmla="*/ 52 w 234"/>
                    <a:gd name="T11" fmla="*/ 20 h 234"/>
                    <a:gd name="T12" fmla="*/ 34 w 234"/>
                    <a:gd name="T13" fmla="*/ 34 h 234"/>
                    <a:gd name="T14" fmla="*/ 20 w 234"/>
                    <a:gd name="T15" fmla="*/ 52 h 234"/>
                    <a:gd name="T16" fmla="*/ 10 w 234"/>
                    <a:gd name="T17" fmla="*/ 72 h 234"/>
                    <a:gd name="T18" fmla="*/ 2 w 234"/>
                    <a:gd name="T19" fmla="*/ 94 h 234"/>
                    <a:gd name="T20" fmla="*/ 0 w 234"/>
                    <a:gd name="T21" fmla="*/ 106 h 234"/>
                    <a:gd name="T22" fmla="*/ 0 w 234"/>
                    <a:gd name="T23" fmla="*/ 116 h 234"/>
                    <a:gd name="T24" fmla="*/ 0 w 234"/>
                    <a:gd name="T25" fmla="*/ 116 h 234"/>
                    <a:gd name="T26" fmla="*/ 0 w 234"/>
                    <a:gd name="T27" fmla="*/ 128 h 234"/>
                    <a:gd name="T28" fmla="*/ 2 w 234"/>
                    <a:gd name="T29" fmla="*/ 140 h 234"/>
                    <a:gd name="T30" fmla="*/ 10 w 234"/>
                    <a:gd name="T31" fmla="*/ 162 h 234"/>
                    <a:gd name="T32" fmla="*/ 20 w 234"/>
                    <a:gd name="T33" fmla="*/ 182 h 234"/>
                    <a:gd name="T34" fmla="*/ 34 w 234"/>
                    <a:gd name="T35" fmla="*/ 200 h 234"/>
                    <a:gd name="T36" fmla="*/ 52 w 234"/>
                    <a:gd name="T37" fmla="*/ 214 h 234"/>
                    <a:gd name="T38" fmla="*/ 72 w 234"/>
                    <a:gd name="T39" fmla="*/ 224 h 234"/>
                    <a:gd name="T40" fmla="*/ 94 w 234"/>
                    <a:gd name="T41" fmla="*/ 232 h 234"/>
                    <a:gd name="T42" fmla="*/ 106 w 234"/>
                    <a:gd name="T43" fmla="*/ 234 h 234"/>
                    <a:gd name="T44" fmla="*/ 118 w 234"/>
                    <a:gd name="T45" fmla="*/ 234 h 234"/>
                    <a:gd name="T46" fmla="*/ 118 w 234"/>
                    <a:gd name="T47" fmla="*/ 234 h 234"/>
                    <a:gd name="T48" fmla="*/ 128 w 234"/>
                    <a:gd name="T49" fmla="*/ 234 h 234"/>
                    <a:gd name="T50" fmla="*/ 140 w 234"/>
                    <a:gd name="T51" fmla="*/ 232 h 234"/>
                    <a:gd name="T52" fmla="*/ 162 w 234"/>
                    <a:gd name="T53" fmla="*/ 224 h 234"/>
                    <a:gd name="T54" fmla="*/ 182 w 234"/>
                    <a:gd name="T55" fmla="*/ 214 h 234"/>
                    <a:gd name="T56" fmla="*/ 200 w 234"/>
                    <a:gd name="T57" fmla="*/ 200 h 234"/>
                    <a:gd name="T58" fmla="*/ 214 w 234"/>
                    <a:gd name="T59" fmla="*/ 182 h 234"/>
                    <a:gd name="T60" fmla="*/ 224 w 234"/>
                    <a:gd name="T61" fmla="*/ 162 h 234"/>
                    <a:gd name="T62" fmla="*/ 232 w 234"/>
                    <a:gd name="T63" fmla="*/ 140 h 234"/>
                    <a:gd name="T64" fmla="*/ 234 w 234"/>
                    <a:gd name="T65" fmla="*/ 128 h 234"/>
                    <a:gd name="T66" fmla="*/ 234 w 234"/>
                    <a:gd name="T67" fmla="*/ 116 h 234"/>
                    <a:gd name="T68" fmla="*/ 234 w 234"/>
                    <a:gd name="T69" fmla="*/ 116 h 234"/>
                    <a:gd name="T70" fmla="*/ 234 w 234"/>
                    <a:gd name="T71" fmla="*/ 106 h 234"/>
                    <a:gd name="T72" fmla="*/ 232 w 234"/>
                    <a:gd name="T73" fmla="*/ 94 h 234"/>
                    <a:gd name="T74" fmla="*/ 224 w 234"/>
                    <a:gd name="T75" fmla="*/ 72 h 234"/>
                    <a:gd name="T76" fmla="*/ 214 w 234"/>
                    <a:gd name="T77" fmla="*/ 52 h 234"/>
                    <a:gd name="T78" fmla="*/ 200 w 234"/>
                    <a:gd name="T79" fmla="*/ 34 h 234"/>
                    <a:gd name="T80" fmla="*/ 182 w 234"/>
                    <a:gd name="T81" fmla="*/ 20 h 234"/>
                    <a:gd name="T82" fmla="*/ 162 w 234"/>
                    <a:gd name="T83" fmla="*/ 10 h 234"/>
                    <a:gd name="T84" fmla="*/ 140 w 234"/>
                    <a:gd name="T85" fmla="*/ 2 h 234"/>
                    <a:gd name="T86" fmla="*/ 128 w 234"/>
                    <a:gd name="T87" fmla="*/ 0 h 234"/>
                    <a:gd name="T88" fmla="*/ 118 w 234"/>
                    <a:gd name="T89" fmla="*/ 0 h 234"/>
                    <a:gd name="T90" fmla="*/ 118 w 234"/>
                    <a:gd name="T91" fmla="*/ 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4" h="234">
                      <a:moveTo>
                        <a:pt x="118" y="0"/>
                      </a:moveTo>
                      <a:lnTo>
                        <a:pt x="118" y="0"/>
                      </a:lnTo>
                      <a:lnTo>
                        <a:pt x="106" y="0"/>
                      </a:lnTo>
                      <a:lnTo>
                        <a:pt x="94" y="2"/>
                      </a:lnTo>
                      <a:lnTo>
                        <a:pt x="72" y="10"/>
                      </a:lnTo>
                      <a:lnTo>
                        <a:pt x="52" y="20"/>
                      </a:lnTo>
                      <a:lnTo>
                        <a:pt x="34" y="34"/>
                      </a:lnTo>
                      <a:lnTo>
                        <a:pt x="20" y="52"/>
                      </a:lnTo>
                      <a:lnTo>
                        <a:pt x="10" y="72"/>
                      </a:lnTo>
                      <a:lnTo>
                        <a:pt x="2" y="94"/>
                      </a:lnTo>
                      <a:lnTo>
                        <a:pt x="0" y="106"/>
                      </a:lnTo>
                      <a:lnTo>
                        <a:pt x="0" y="116"/>
                      </a:lnTo>
                      <a:lnTo>
                        <a:pt x="0" y="116"/>
                      </a:lnTo>
                      <a:lnTo>
                        <a:pt x="0" y="128"/>
                      </a:lnTo>
                      <a:lnTo>
                        <a:pt x="2" y="140"/>
                      </a:lnTo>
                      <a:lnTo>
                        <a:pt x="10" y="162"/>
                      </a:lnTo>
                      <a:lnTo>
                        <a:pt x="20" y="182"/>
                      </a:lnTo>
                      <a:lnTo>
                        <a:pt x="34" y="200"/>
                      </a:lnTo>
                      <a:lnTo>
                        <a:pt x="52" y="214"/>
                      </a:lnTo>
                      <a:lnTo>
                        <a:pt x="72" y="224"/>
                      </a:lnTo>
                      <a:lnTo>
                        <a:pt x="94" y="232"/>
                      </a:lnTo>
                      <a:lnTo>
                        <a:pt x="106" y="234"/>
                      </a:lnTo>
                      <a:lnTo>
                        <a:pt x="118" y="234"/>
                      </a:lnTo>
                      <a:lnTo>
                        <a:pt x="118" y="234"/>
                      </a:lnTo>
                      <a:lnTo>
                        <a:pt x="128" y="234"/>
                      </a:lnTo>
                      <a:lnTo>
                        <a:pt x="140" y="232"/>
                      </a:lnTo>
                      <a:lnTo>
                        <a:pt x="162" y="224"/>
                      </a:lnTo>
                      <a:lnTo>
                        <a:pt x="182" y="214"/>
                      </a:lnTo>
                      <a:lnTo>
                        <a:pt x="200" y="200"/>
                      </a:lnTo>
                      <a:lnTo>
                        <a:pt x="214" y="182"/>
                      </a:lnTo>
                      <a:lnTo>
                        <a:pt x="224" y="162"/>
                      </a:lnTo>
                      <a:lnTo>
                        <a:pt x="232" y="140"/>
                      </a:lnTo>
                      <a:lnTo>
                        <a:pt x="234" y="128"/>
                      </a:lnTo>
                      <a:lnTo>
                        <a:pt x="234" y="116"/>
                      </a:lnTo>
                      <a:lnTo>
                        <a:pt x="234" y="116"/>
                      </a:lnTo>
                      <a:lnTo>
                        <a:pt x="234" y="106"/>
                      </a:lnTo>
                      <a:lnTo>
                        <a:pt x="232" y="94"/>
                      </a:lnTo>
                      <a:lnTo>
                        <a:pt x="224" y="72"/>
                      </a:lnTo>
                      <a:lnTo>
                        <a:pt x="214" y="52"/>
                      </a:lnTo>
                      <a:lnTo>
                        <a:pt x="200" y="34"/>
                      </a:lnTo>
                      <a:lnTo>
                        <a:pt x="182" y="20"/>
                      </a:lnTo>
                      <a:lnTo>
                        <a:pt x="162" y="10"/>
                      </a:lnTo>
                      <a:lnTo>
                        <a:pt x="140" y="2"/>
                      </a:lnTo>
                      <a:lnTo>
                        <a:pt x="128" y="0"/>
                      </a:lnTo>
                      <a:lnTo>
                        <a:pt x="118" y="0"/>
                      </a:lnTo>
                      <a:lnTo>
                        <a:pt x="118" y="0"/>
                      </a:lnTo>
                    </a:path>
                  </a:pathLst>
                </a:custGeom>
                <a:solidFill>
                  <a:schemeClr val="accent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0" name="Line 129"/>
                <p:cNvSpPr>
                  <a:spLocks noChangeShapeType="1"/>
                </p:cNvSpPr>
                <p:nvPr/>
              </p:nvSpPr>
              <p:spPr bwMode="auto">
                <a:xfrm>
                  <a:off x="1125" y="1838"/>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425" name="Group 424"/>
            <p:cNvGrpSpPr/>
            <p:nvPr/>
          </p:nvGrpSpPr>
          <p:grpSpPr>
            <a:xfrm>
              <a:off x="4641851" y="3840698"/>
              <a:ext cx="56654" cy="121402"/>
              <a:chOff x="4558596" y="3877658"/>
              <a:chExt cx="83255" cy="178404"/>
            </a:xfrm>
          </p:grpSpPr>
          <p:grpSp>
            <p:nvGrpSpPr>
              <p:cNvPr id="426" name="Group 425"/>
              <p:cNvGrpSpPr/>
              <p:nvPr/>
            </p:nvGrpSpPr>
            <p:grpSpPr>
              <a:xfrm>
                <a:off x="4558596" y="3877658"/>
                <a:ext cx="83255" cy="178404"/>
                <a:chOff x="1460554" y="3590887"/>
                <a:chExt cx="309756" cy="663762"/>
              </a:xfrm>
              <a:solidFill>
                <a:schemeClr val="accent6"/>
              </a:solidFill>
            </p:grpSpPr>
            <p:sp>
              <p:nvSpPr>
                <p:cNvPr id="433" name="Freeform 6"/>
                <p:cNvSpPr>
                  <a:spLocks/>
                </p:cNvSpPr>
                <p:nvPr/>
              </p:nvSpPr>
              <p:spPr bwMode="auto">
                <a:xfrm>
                  <a:off x="1460554" y="3830491"/>
                  <a:ext cx="309756" cy="424158"/>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4" name="Freeform 7"/>
                <p:cNvSpPr>
                  <a:spLocks/>
                </p:cNvSpPr>
                <p:nvPr/>
              </p:nvSpPr>
              <p:spPr bwMode="auto">
                <a:xfrm>
                  <a:off x="1522073" y="3590887"/>
                  <a:ext cx="185638" cy="185638"/>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427" name="Group 121"/>
              <p:cNvGrpSpPr>
                <a:grpSpLocks noChangeAspect="1"/>
              </p:cNvGrpSpPr>
              <p:nvPr/>
            </p:nvGrpSpPr>
            <p:grpSpPr bwMode="auto">
              <a:xfrm>
                <a:off x="4571447" y="3957320"/>
                <a:ext cx="59825" cy="27432"/>
                <a:chOff x="831" y="1446"/>
                <a:chExt cx="1592" cy="730"/>
              </a:xfrm>
              <a:solidFill>
                <a:schemeClr val="bg2"/>
              </a:solidFill>
            </p:grpSpPr>
            <p:sp>
              <p:nvSpPr>
                <p:cNvPr id="428" name="Freeform 122"/>
                <p:cNvSpPr>
                  <a:spLocks noEditPoints="1"/>
                </p:cNvSpPr>
                <p:nvPr/>
              </p:nvSpPr>
              <p:spPr bwMode="auto">
                <a:xfrm>
                  <a:off x="831" y="1446"/>
                  <a:ext cx="1592" cy="730"/>
                </a:xfrm>
                <a:custGeom>
                  <a:avLst/>
                  <a:gdLst>
                    <a:gd name="T0" fmla="*/ 1332 w 1592"/>
                    <a:gd name="T1" fmla="*/ 180 h 730"/>
                    <a:gd name="T2" fmla="*/ 1306 w 1592"/>
                    <a:gd name="T3" fmla="*/ 176 h 730"/>
                    <a:gd name="T4" fmla="*/ 1070 w 1592"/>
                    <a:gd name="T5" fmla="*/ 178 h 730"/>
                    <a:gd name="T6" fmla="*/ 1038 w 1592"/>
                    <a:gd name="T7" fmla="*/ 178 h 730"/>
                    <a:gd name="T8" fmla="*/ 804 w 1592"/>
                    <a:gd name="T9" fmla="*/ 176 h 730"/>
                    <a:gd name="T10" fmla="*/ 696 w 1592"/>
                    <a:gd name="T11" fmla="*/ 212 h 730"/>
                    <a:gd name="T12" fmla="*/ 656 w 1592"/>
                    <a:gd name="T13" fmla="*/ 144 h 730"/>
                    <a:gd name="T14" fmla="*/ 584 w 1592"/>
                    <a:gd name="T15" fmla="*/ 72 h 730"/>
                    <a:gd name="T16" fmla="*/ 494 w 1592"/>
                    <a:gd name="T17" fmla="*/ 24 h 730"/>
                    <a:gd name="T18" fmla="*/ 392 w 1592"/>
                    <a:gd name="T19" fmla="*/ 0 h 730"/>
                    <a:gd name="T20" fmla="*/ 292 w 1592"/>
                    <a:gd name="T21" fmla="*/ 8 h 730"/>
                    <a:gd name="T22" fmla="*/ 162 w 1592"/>
                    <a:gd name="T23" fmla="*/ 62 h 730"/>
                    <a:gd name="T24" fmla="*/ 62 w 1592"/>
                    <a:gd name="T25" fmla="*/ 162 h 730"/>
                    <a:gd name="T26" fmla="*/ 8 w 1592"/>
                    <a:gd name="T27" fmla="*/ 292 h 730"/>
                    <a:gd name="T28" fmla="*/ 2 w 1592"/>
                    <a:gd name="T29" fmla="*/ 402 h 730"/>
                    <a:gd name="T30" fmla="*/ 44 w 1592"/>
                    <a:gd name="T31" fmla="*/ 538 h 730"/>
                    <a:gd name="T32" fmla="*/ 132 w 1592"/>
                    <a:gd name="T33" fmla="*/ 646 h 730"/>
                    <a:gd name="T34" fmla="*/ 256 w 1592"/>
                    <a:gd name="T35" fmla="*/ 714 h 730"/>
                    <a:gd name="T36" fmla="*/ 364 w 1592"/>
                    <a:gd name="T37" fmla="*/ 730 h 730"/>
                    <a:gd name="T38" fmla="*/ 474 w 1592"/>
                    <a:gd name="T39" fmla="*/ 714 h 730"/>
                    <a:gd name="T40" fmla="*/ 570 w 1592"/>
                    <a:gd name="T41" fmla="*/ 668 h 730"/>
                    <a:gd name="T42" fmla="*/ 648 w 1592"/>
                    <a:gd name="T43" fmla="*/ 596 h 730"/>
                    <a:gd name="T44" fmla="*/ 702 w 1592"/>
                    <a:gd name="T45" fmla="*/ 504 h 730"/>
                    <a:gd name="T46" fmla="*/ 1490 w 1592"/>
                    <a:gd name="T47" fmla="*/ 500 h 730"/>
                    <a:gd name="T48" fmla="*/ 1536 w 1592"/>
                    <a:gd name="T49" fmla="*/ 482 h 730"/>
                    <a:gd name="T50" fmla="*/ 1582 w 1592"/>
                    <a:gd name="T51" fmla="*/ 426 h 730"/>
                    <a:gd name="T52" fmla="*/ 1592 w 1592"/>
                    <a:gd name="T53" fmla="*/ 376 h 730"/>
                    <a:gd name="T54" fmla="*/ 1582 w 1592"/>
                    <a:gd name="T55" fmla="*/ 324 h 730"/>
                    <a:gd name="T56" fmla="*/ 1538 w 1592"/>
                    <a:gd name="T57" fmla="*/ 272 h 730"/>
                    <a:gd name="T58" fmla="*/ 672 w 1592"/>
                    <a:gd name="T59" fmla="*/ 414 h 730"/>
                    <a:gd name="T60" fmla="*/ 634 w 1592"/>
                    <a:gd name="T61" fmla="*/ 432 h 730"/>
                    <a:gd name="T62" fmla="*/ 612 w 1592"/>
                    <a:gd name="T63" fmla="*/ 488 h 730"/>
                    <a:gd name="T64" fmla="*/ 562 w 1592"/>
                    <a:gd name="T65" fmla="*/ 558 h 730"/>
                    <a:gd name="T66" fmla="*/ 492 w 1592"/>
                    <a:gd name="T67" fmla="*/ 610 h 730"/>
                    <a:gd name="T68" fmla="*/ 410 w 1592"/>
                    <a:gd name="T69" fmla="*/ 636 h 730"/>
                    <a:gd name="T70" fmla="*/ 336 w 1592"/>
                    <a:gd name="T71" fmla="*/ 638 h 730"/>
                    <a:gd name="T72" fmla="*/ 234 w 1592"/>
                    <a:gd name="T73" fmla="*/ 608 h 730"/>
                    <a:gd name="T74" fmla="*/ 152 w 1592"/>
                    <a:gd name="T75" fmla="*/ 540 h 730"/>
                    <a:gd name="T76" fmla="*/ 102 w 1592"/>
                    <a:gd name="T77" fmla="*/ 446 h 730"/>
                    <a:gd name="T78" fmla="*/ 90 w 1592"/>
                    <a:gd name="T79" fmla="*/ 364 h 730"/>
                    <a:gd name="T80" fmla="*/ 112 w 1592"/>
                    <a:gd name="T81" fmla="*/ 258 h 730"/>
                    <a:gd name="T82" fmla="*/ 170 w 1592"/>
                    <a:gd name="T83" fmla="*/ 170 h 730"/>
                    <a:gd name="T84" fmla="*/ 258 w 1592"/>
                    <a:gd name="T85" fmla="*/ 112 h 730"/>
                    <a:gd name="T86" fmla="*/ 364 w 1592"/>
                    <a:gd name="T87" fmla="*/ 90 h 730"/>
                    <a:gd name="T88" fmla="*/ 432 w 1592"/>
                    <a:gd name="T89" fmla="*/ 98 h 730"/>
                    <a:gd name="T90" fmla="*/ 510 w 1592"/>
                    <a:gd name="T91" fmla="*/ 130 h 730"/>
                    <a:gd name="T92" fmla="*/ 576 w 1592"/>
                    <a:gd name="T93" fmla="*/ 186 h 730"/>
                    <a:gd name="T94" fmla="*/ 620 w 1592"/>
                    <a:gd name="T95" fmla="*/ 262 h 730"/>
                    <a:gd name="T96" fmla="*/ 636 w 1592"/>
                    <a:gd name="T97" fmla="*/ 298 h 730"/>
                    <a:gd name="T98" fmla="*/ 660 w 1592"/>
                    <a:gd name="T99" fmla="*/ 312 h 730"/>
                    <a:gd name="T100" fmla="*/ 794 w 1592"/>
                    <a:gd name="T101" fmla="*/ 268 h 730"/>
                    <a:gd name="T102" fmla="*/ 924 w 1592"/>
                    <a:gd name="T103" fmla="*/ 316 h 730"/>
                    <a:gd name="T104" fmla="*/ 1168 w 1592"/>
                    <a:gd name="T105" fmla="*/ 314 h 730"/>
                    <a:gd name="T106" fmla="*/ 1192 w 1592"/>
                    <a:gd name="T107" fmla="*/ 316 h 730"/>
                    <a:gd name="T108" fmla="*/ 1484 w 1592"/>
                    <a:gd name="T109" fmla="*/ 342 h 730"/>
                    <a:gd name="T110" fmla="*/ 1504 w 1592"/>
                    <a:gd name="T111" fmla="*/ 376 h 730"/>
                    <a:gd name="T112" fmla="*/ 1496 w 1592"/>
                    <a:gd name="T113" fmla="*/ 396 h 730"/>
                    <a:gd name="T114" fmla="*/ 1472 w 1592"/>
                    <a:gd name="T115" fmla="*/ 412 h 730"/>
                    <a:gd name="T116" fmla="*/ 1466 w 1592"/>
                    <a:gd name="T117" fmla="*/ 414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92" h="730">
                      <a:moveTo>
                        <a:pt x="1524" y="262"/>
                      </a:moveTo>
                      <a:lnTo>
                        <a:pt x="1524" y="262"/>
                      </a:lnTo>
                      <a:lnTo>
                        <a:pt x="1520" y="260"/>
                      </a:lnTo>
                      <a:lnTo>
                        <a:pt x="1332" y="180"/>
                      </a:lnTo>
                      <a:lnTo>
                        <a:pt x="1332" y="180"/>
                      </a:lnTo>
                      <a:lnTo>
                        <a:pt x="1324" y="176"/>
                      </a:lnTo>
                      <a:lnTo>
                        <a:pt x="1314" y="176"/>
                      </a:lnTo>
                      <a:lnTo>
                        <a:pt x="1306" y="176"/>
                      </a:lnTo>
                      <a:lnTo>
                        <a:pt x="1298" y="178"/>
                      </a:lnTo>
                      <a:lnTo>
                        <a:pt x="1184" y="224"/>
                      </a:lnTo>
                      <a:lnTo>
                        <a:pt x="1070" y="178"/>
                      </a:lnTo>
                      <a:lnTo>
                        <a:pt x="1070" y="178"/>
                      </a:lnTo>
                      <a:lnTo>
                        <a:pt x="1062" y="176"/>
                      </a:lnTo>
                      <a:lnTo>
                        <a:pt x="1054" y="176"/>
                      </a:lnTo>
                      <a:lnTo>
                        <a:pt x="1046" y="176"/>
                      </a:lnTo>
                      <a:lnTo>
                        <a:pt x="1038" y="178"/>
                      </a:lnTo>
                      <a:lnTo>
                        <a:pt x="924" y="224"/>
                      </a:lnTo>
                      <a:lnTo>
                        <a:pt x="812" y="178"/>
                      </a:lnTo>
                      <a:lnTo>
                        <a:pt x="812" y="178"/>
                      </a:lnTo>
                      <a:lnTo>
                        <a:pt x="804" y="176"/>
                      </a:lnTo>
                      <a:lnTo>
                        <a:pt x="794" y="176"/>
                      </a:lnTo>
                      <a:lnTo>
                        <a:pt x="786" y="176"/>
                      </a:lnTo>
                      <a:lnTo>
                        <a:pt x="778" y="178"/>
                      </a:lnTo>
                      <a:lnTo>
                        <a:pt x="696" y="212"/>
                      </a:lnTo>
                      <a:lnTo>
                        <a:pt x="696" y="212"/>
                      </a:lnTo>
                      <a:lnTo>
                        <a:pt x="684" y="188"/>
                      </a:lnTo>
                      <a:lnTo>
                        <a:pt x="670" y="166"/>
                      </a:lnTo>
                      <a:lnTo>
                        <a:pt x="656" y="144"/>
                      </a:lnTo>
                      <a:lnTo>
                        <a:pt x="640" y="124"/>
                      </a:lnTo>
                      <a:lnTo>
                        <a:pt x="622" y="106"/>
                      </a:lnTo>
                      <a:lnTo>
                        <a:pt x="604" y="88"/>
                      </a:lnTo>
                      <a:lnTo>
                        <a:pt x="584" y="72"/>
                      </a:lnTo>
                      <a:lnTo>
                        <a:pt x="562" y="58"/>
                      </a:lnTo>
                      <a:lnTo>
                        <a:pt x="540" y="44"/>
                      </a:lnTo>
                      <a:lnTo>
                        <a:pt x="518" y="34"/>
                      </a:lnTo>
                      <a:lnTo>
                        <a:pt x="494" y="24"/>
                      </a:lnTo>
                      <a:lnTo>
                        <a:pt x="470" y="14"/>
                      </a:lnTo>
                      <a:lnTo>
                        <a:pt x="444" y="8"/>
                      </a:lnTo>
                      <a:lnTo>
                        <a:pt x="418" y="4"/>
                      </a:lnTo>
                      <a:lnTo>
                        <a:pt x="392" y="0"/>
                      </a:lnTo>
                      <a:lnTo>
                        <a:pt x="364" y="0"/>
                      </a:lnTo>
                      <a:lnTo>
                        <a:pt x="364" y="0"/>
                      </a:lnTo>
                      <a:lnTo>
                        <a:pt x="328" y="2"/>
                      </a:lnTo>
                      <a:lnTo>
                        <a:pt x="292" y="8"/>
                      </a:lnTo>
                      <a:lnTo>
                        <a:pt x="256" y="16"/>
                      </a:lnTo>
                      <a:lnTo>
                        <a:pt x="224" y="28"/>
                      </a:lnTo>
                      <a:lnTo>
                        <a:pt x="192" y="44"/>
                      </a:lnTo>
                      <a:lnTo>
                        <a:pt x="162" y="62"/>
                      </a:lnTo>
                      <a:lnTo>
                        <a:pt x="132" y="84"/>
                      </a:lnTo>
                      <a:lnTo>
                        <a:pt x="108" y="108"/>
                      </a:lnTo>
                      <a:lnTo>
                        <a:pt x="84" y="132"/>
                      </a:lnTo>
                      <a:lnTo>
                        <a:pt x="62" y="162"/>
                      </a:lnTo>
                      <a:lnTo>
                        <a:pt x="44" y="192"/>
                      </a:lnTo>
                      <a:lnTo>
                        <a:pt x="28" y="224"/>
                      </a:lnTo>
                      <a:lnTo>
                        <a:pt x="16" y="256"/>
                      </a:lnTo>
                      <a:lnTo>
                        <a:pt x="8" y="292"/>
                      </a:lnTo>
                      <a:lnTo>
                        <a:pt x="2" y="328"/>
                      </a:lnTo>
                      <a:lnTo>
                        <a:pt x="0" y="364"/>
                      </a:lnTo>
                      <a:lnTo>
                        <a:pt x="0" y="364"/>
                      </a:lnTo>
                      <a:lnTo>
                        <a:pt x="2" y="402"/>
                      </a:lnTo>
                      <a:lnTo>
                        <a:pt x="8" y="438"/>
                      </a:lnTo>
                      <a:lnTo>
                        <a:pt x="16" y="474"/>
                      </a:lnTo>
                      <a:lnTo>
                        <a:pt x="28" y="506"/>
                      </a:lnTo>
                      <a:lnTo>
                        <a:pt x="44" y="538"/>
                      </a:lnTo>
                      <a:lnTo>
                        <a:pt x="62" y="568"/>
                      </a:lnTo>
                      <a:lnTo>
                        <a:pt x="84" y="596"/>
                      </a:lnTo>
                      <a:lnTo>
                        <a:pt x="108" y="622"/>
                      </a:lnTo>
                      <a:lnTo>
                        <a:pt x="132" y="646"/>
                      </a:lnTo>
                      <a:lnTo>
                        <a:pt x="162" y="668"/>
                      </a:lnTo>
                      <a:lnTo>
                        <a:pt x="192" y="686"/>
                      </a:lnTo>
                      <a:lnTo>
                        <a:pt x="224" y="702"/>
                      </a:lnTo>
                      <a:lnTo>
                        <a:pt x="256" y="714"/>
                      </a:lnTo>
                      <a:lnTo>
                        <a:pt x="292" y="722"/>
                      </a:lnTo>
                      <a:lnTo>
                        <a:pt x="328" y="728"/>
                      </a:lnTo>
                      <a:lnTo>
                        <a:pt x="364" y="730"/>
                      </a:lnTo>
                      <a:lnTo>
                        <a:pt x="364" y="730"/>
                      </a:lnTo>
                      <a:lnTo>
                        <a:pt x="392" y="728"/>
                      </a:lnTo>
                      <a:lnTo>
                        <a:pt x="420" y="726"/>
                      </a:lnTo>
                      <a:lnTo>
                        <a:pt x="448" y="720"/>
                      </a:lnTo>
                      <a:lnTo>
                        <a:pt x="474" y="714"/>
                      </a:lnTo>
                      <a:lnTo>
                        <a:pt x="498" y="704"/>
                      </a:lnTo>
                      <a:lnTo>
                        <a:pt x="524" y="694"/>
                      </a:lnTo>
                      <a:lnTo>
                        <a:pt x="546" y="682"/>
                      </a:lnTo>
                      <a:lnTo>
                        <a:pt x="570" y="668"/>
                      </a:lnTo>
                      <a:lnTo>
                        <a:pt x="590" y="652"/>
                      </a:lnTo>
                      <a:lnTo>
                        <a:pt x="612" y="636"/>
                      </a:lnTo>
                      <a:lnTo>
                        <a:pt x="630" y="616"/>
                      </a:lnTo>
                      <a:lnTo>
                        <a:pt x="648" y="596"/>
                      </a:lnTo>
                      <a:lnTo>
                        <a:pt x="664" y="574"/>
                      </a:lnTo>
                      <a:lnTo>
                        <a:pt x="678" y="552"/>
                      </a:lnTo>
                      <a:lnTo>
                        <a:pt x="692" y="528"/>
                      </a:lnTo>
                      <a:lnTo>
                        <a:pt x="702" y="504"/>
                      </a:lnTo>
                      <a:lnTo>
                        <a:pt x="1466" y="504"/>
                      </a:lnTo>
                      <a:lnTo>
                        <a:pt x="1466" y="504"/>
                      </a:lnTo>
                      <a:lnTo>
                        <a:pt x="1478" y="502"/>
                      </a:lnTo>
                      <a:lnTo>
                        <a:pt x="1490" y="500"/>
                      </a:lnTo>
                      <a:lnTo>
                        <a:pt x="1504" y="498"/>
                      </a:lnTo>
                      <a:lnTo>
                        <a:pt x="1514" y="494"/>
                      </a:lnTo>
                      <a:lnTo>
                        <a:pt x="1526" y="488"/>
                      </a:lnTo>
                      <a:lnTo>
                        <a:pt x="1536" y="482"/>
                      </a:lnTo>
                      <a:lnTo>
                        <a:pt x="1556" y="466"/>
                      </a:lnTo>
                      <a:lnTo>
                        <a:pt x="1572" y="446"/>
                      </a:lnTo>
                      <a:lnTo>
                        <a:pt x="1578" y="436"/>
                      </a:lnTo>
                      <a:lnTo>
                        <a:pt x="1582" y="426"/>
                      </a:lnTo>
                      <a:lnTo>
                        <a:pt x="1588" y="414"/>
                      </a:lnTo>
                      <a:lnTo>
                        <a:pt x="1590" y="402"/>
                      </a:lnTo>
                      <a:lnTo>
                        <a:pt x="1592" y="388"/>
                      </a:lnTo>
                      <a:lnTo>
                        <a:pt x="1592" y="376"/>
                      </a:lnTo>
                      <a:lnTo>
                        <a:pt x="1592" y="376"/>
                      </a:lnTo>
                      <a:lnTo>
                        <a:pt x="1592" y="358"/>
                      </a:lnTo>
                      <a:lnTo>
                        <a:pt x="1588" y="340"/>
                      </a:lnTo>
                      <a:lnTo>
                        <a:pt x="1582" y="324"/>
                      </a:lnTo>
                      <a:lnTo>
                        <a:pt x="1574" y="310"/>
                      </a:lnTo>
                      <a:lnTo>
                        <a:pt x="1564" y="294"/>
                      </a:lnTo>
                      <a:lnTo>
                        <a:pt x="1552" y="282"/>
                      </a:lnTo>
                      <a:lnTo>
                        <a:pt x="1538" y="272"/>
                      </a:lnTo>
                      <a:lnTo>
                        <a:pt x="1524" y="262"/>
                      </a:lnTo>
                      <a:lnTo>
                        <a:pt x="1524" y="262"/>
                      </a:lnTo>
                      <a:close/>
                      <a:moveTo>
                        <a:pt x="1466" y="414"/>
                      </a:moveTo>
                      <a:lnTo>
                        <a:pt x="672" y="414"/>
                      </a:lnTo>
                      <a:lnTo>
                        <a:pt x="672" y="414"/>
                      </a:lnTo>
                      <a:lnTo>
                        <a:pt x="658" y="416"/>
                      </a:lnTo>
                      <a:lnTo>
                        <a:pt x="644" y="422"/>
                      </a:lnTo>
                      <a:lnTo>
                        <a:pt x="634" y="432"/>
                      </a:lnTo>
                      <a:lnTo>
                        <a:pt x="628" y="446"/>
                      </a:lnTo>
                      <a:lnTo>
                        <a:pt x="628" y="446"/>
                      </a:lnTo>
                      <a:lnTo>
                        <a:pt x="620" y="466"/>
                      </a:lnTo>
                      <a:lnTo>
                        <a:pt x="612" y="488"/>
                      </a:lnTo>
                      <a:lnTo>
                        <a:pt x="602" y="506"/>
                      </a:lnTo>
                      <a:lnTo>
                        <a:pt x="590" y="524"/>
                      </a:lnTo>
                      <a:lnTo>
                        <a:pt x="576" y="542"/>
                      </a:lnTo>
                      <a:lnTo>
                        <a:pt x="562" y="558"/>
                      </a:lnTo>
                      <a:lnTo>
                        <a:pt x="546" y="574"/>
                      </a:lnTo>
                      <a:lnTo>
                        <a:pt x="530" y="586"/>
                      </a:lnTo>
                      <a:lnTo>
                        <a:pt x="512" y="598"/>
                      </a:lnTo>
                      <a:lnTo>
                        <a:pt x="492" y="610"/>
                      </a:lnTo>
                      <a:lnTo>
                        <a:pt x="472" y="618"/>
                      </a:lnTo>
                      <a:lnTo>
                        <a:pt x="452" y="626"/>
                      </a:lnTo>
                      <a:lnTo>
                        <a:pt x="432" y="632"/>
                      </a:lnTo>
                      <a:lnTo>
                        <a:pt x="410" y="636"/>
                      </a:lnTo>
                      <a:lnTo>
                        <a:pt x="388" y="640"/>
                      </a:lnTo>
                      <a:lnTo>
                        <a:pt x="364" y="640"/>
                      </a:lnTo>
                      <a:lnTo>
                        <a:pt x="364" y="640"/>
                      </a:lnTo>
                      <a:lnTo>
                        <a:pt x="336" y="638"/>
                      </a:lnTo>
                      <a:lnTo>
                        <a:pt x="310" y="634"/>
                      </a:lnTo>
                      <a:lnTo>
                        <a:pt x="284" y="628"/>
                      </a:lnTo>
                      <a:lnTo>
                        <a:pt x="258" y="618"/>
                      </a:lnTo>
                      <a:lnTo>
                        <a:pt x="234" y="608"/>
                      </a:lnTo>
                      <a:lnTo>
                        <a:pt x="212" y="594"/>
                      </a:lnTo>
                      <a:lnTo>
                        <a:pt x="190" y="578"/>
                      </a:lnTo>
                      <a:lnTo>
                        <a:pt x="170" y="560"/>
                      </a:lnTo>
                      <a:lnTo>
                        <a:pt x="152" y="540"/>
                      </a:lnTo>
                      <a:lnTo>
                        <a:pt x="136" y="518"/>
                      </a:lnTo>
                      <a:lnTo>
                        <a:pt x="122" y="496"/>
                      </a:lnTo>
                      <a:lnTo>
                        <a:pt x="112" y="472"/>
                      </a:lnTo>
                      <a:lnTo>
                        <a:pt x="102" y="446"/>
                      </a:lnTo>
                      <a:lnTo>
                        <a:pt x="96" y="420"/>
                      </a:lnTo>
                      <a:lnTo>
                        <a:pt x="92" y="394"/>
                      </a:lnTo>
                      <a:lnTo>
                        <a:pt x="90" y="364"/>
                      </a:lnTo>
                      <a:lnTo>
                        <a:pt x="90" y="364"/>
                      </a:lnTo>
                      <a:lnTo>
                        <a:pt x="92" y="336"/>
                      </a:lnTo>
                      <a:lnTo>
                        <a:pt x="96" y="310"/>
                      </a:lnTo>
                      <a:lnTo>
                        <a:pt x="102" y="284"/>
                      </a:lnTo>
                      <a:lnTo>
                        <a:pt x="112" y="258"/>
                      </a:lnTo>
                      <a:lnTo>
                        <a:pt x="122" y="234"/>
                      </a:lnTo>
                      <a:lnTo>
                        <a:pt x="136" y="212"/>
                      </a:lnTo>
                      <a:lnTo>
                        <a:pt x="152" y="190"/>
                      </a:lnTo>
                      <a:lnTo>
                        <a:pt x="170" y="170"/>
                      </a:lnTo>
                      <a:lnTo>
                        <a:pt x="190" y="152"/>
                      </a:lnTo>
                      <a:lnTo>
                        <a:pt x="212" y="136"/>
                      </a:lnTo>
                      <a:lnTo>
                        <a:pt x="234" y="122"/>
                      </a:lnTo>
                      <a:lnTo>
                        <a:pt x="258" y="112"/>
                      </a:lnTo>
                      <a:lnTo>
                        <a:pt x="284" y="102"/>
                      </a:lnTo>
                      <a:lnTo>
                        <a:pt x="310" y="96"/>
                      </a:lnTo>
                      <a:lnTo>
                        <a:pt x="336" y="92"/>
                      </a:lnTo>
                      <a:lnTo>
                        <a:pt x="364" y="90"/>
                      </a:lnTo>
                      <a:lnTo>
                        <a:pt x="364" y="90"/>
                      </a:lnTo>
                      <a:lnTo>
                        <a:pt x="388" y="90"/>
                      </a:lnTo>
                      <a:lnTo>
                        <a:pt x="410" y="94"/>
                      </a:lnTo>
                      <a:lnTo>
                        <a:pt x="432" y="98"/>
                      </a:lnTo>
                      <a:lnTo>
                        <a:pt x="452" y="104"/>
                      </a:lnTo>
                      <a:lnTo>
                        <a:pt x="472" y="112"/>
                      </a:lnTo>
                      <a:lnTo>
                        <a:pt x="492" y="120"/>
                      </a:lnTo>
                      <a:lnTo>
                        <a:pt x="510" y="130"/>
                      </a:lnTo>
                      <a:lnTo>
                        <a:pt x="528" y="142"/>
                      </a:lnTo>
                      <a:lnTo>
                        <a:pt x="546" y="156"/>
                      </a:lnTo>
                      <a:lnTo>
                        <a:pt x="560" y="170"/>
                      </a:lnTo>
                      <a:lnTo>
                        <a:pt x="576" y="186"/>
                      </a:lnTo>
                      <a:lnTo>
                        <a:pt x="588" y="204"/>
                      </a:lnTo>
                      <a:lnTo>
                        <a:pt x="600" y="222"/>
                      </a:lnTo>
                      <a:lnTo>
                        <a:pt x="612" y="242"/>
                      </a:lnTo>
                      <a:lnTo>
                        <a:pt x="620" y="262"/>
                      </a:lnTo>
                      <a:lnTo>
                        <a:pt x="628" y="282"/>
                      </a:lnTo>
                      <a:lnTo>
                        <a:pt x="628" y="282"/>
                      </a:lnTo>
                      <a:lnTo>
                        <a:pt x="632" y="292"/>
                      </a:lnTo>
                      <a:lnTo>
                        <a:pt x="636" y="298"/>
                      </a:lnTo>
                      <a:lnTo>
                        <a:pt x="644" y="306"/>
                      </a:lnTo>
                      <a:lnTo>
                        <a:pt x="652" y="310"/>
                      </a:lnTo>
                      <a:lnTo>
                        <a:pt x="652" y="310"/>
                      </a:lnTo>
                      <a:lnTo>
                        <a:pt x="660" y="312"/>
                      </a:lnTo>
                      <a:lnTo>
                        <a:pt x="670" y="314"/>
                      </a:lnTo>
                      <a:lnTo>
                        <a:pt x="678" y="314"/>
                      </a:lnTo>
                      <a:lnTo>
                        <a:pt x="688" y="312"/>
                      </a:lnTo>
                      <a:lnTo>
                        <a:pt x="794" y="268"/>
                      </a:lnTo>
                      <a:lnTo>
                        <a:pt x="908" y="314"/>
                      </a:lnTo>
                      <a:lnTo>
                        <a:pt x="908" y="314"/>
                      </a:lnTo>
                      <a:lnTo>
                        <a:pt x="916" y="316"/>
                      </a:lnTo>
                      <a:lnTo>
                        <a:pt x="924" y="316"/>
                      </a:lnTo>
                      <a:lnTo>
                        <a:pt x="934" y="316"/>
                      </a:lnTo>
                      <a:lnTo>
                        <a:pt x="942" y="314"/>
                      </a:lnTo>
                      <a:lnTo>
                        <a:pt x="1054" y="268"/>
                      </a:lnTo>
                      <a:lnTo>
                        <a:pt x="1168" y="314"/>
                      </a:lnTo>
                      <a:lnTo>
                        <a:pt x="1168" y="314"/>
                      </a:lnTo>
                      <a:lnTo>
                        <a:pt x="1176" y="316"/>
                      </a:lnTo>
                      <a:lnTo>
                        <a:pt x="1184" y="316"/>
                      </a:lnTo>
                      <a:lnTo>
                        <a:pt x="1192" y="316"/>
                      </a:lnTo>
                      <a:lnTo>
                        <a:pt x="1200" y="314"/>
                      </a:lnTo>
                      <a:lnTo>
                        <a:pt x="1314" y="268"/>
                      </a:lnTo>
                      <a:lnTo>
                        <a:pt x="1484" y="342"/>
                      </a:lnTo>
                      <a:lnTo>
                        <a:pt x="1484" y="342"/>
                      </a:lnTo>
                      <a:lnTo>
                        <a:pt x="1492" y="348"/>
                      </a:lnTo>
                      <a:lnTo>
                        <a:pt x="1498" y="356"/>
                      </a:lnTo>
                      <a:lnTo>
                        <a:pt x="1502" y="366"/>
                      </a:lnTo>
                      <a:lnTo>
                        <a:pt x="1504" y="376"/>
                      </a:lnTo>
                      <a:lnTo>
                        <a:pt x="1504" y="376"/>
                      </a:lnTo>
                      <a:lnTo>
                        <a:pt x="1502" y="384"/>
                      </a:lnTo>
                      <a:lnTo>
                        <a:pt x="1500" y="390"/>
                      </a:lnTo>
                      <a:lnTo>
                        <a:pt x="1496" y="396"/>
                      </a:lnTo>
                      <a:lnTo>
                        <a:pt x="1492" y="402"/>
                      </a:lnTo>
                      <a:lnTo>
                        <a:pt x="1486" y="406"/>
                      </a:lnTo>
                      <a:lnTo>
                        <a:pt x="1480" y="410"/>
                      </a:lnTo>
                      <a:lnTo>
                        <a:pt x="1472" y="412"/>
                      </a:lnTo>
                      <a:lnTo>
                        <a:pt x="1466" y="414"/>
                      </a:lnTo>
                      <a:lnTo>
                        <a:pt x="1466" y="414"/>
                      </a:lnTo>
                      <a:close/>
                      <a:moveTo>
                        <a:pt x="1466" y="414"/>
                      </a:moveTo>
                      <a:lnTo>
                        <a:pt x="1466" y="4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9" name="Freeform 123"/>
                <p:cNvSpPr>
                  <a:spLocks/>
                </p:cNvSpPr>
                <p:nvPr/>
              </p:nvSpPr>
              <p:spPr bwMode="auto">
                <a:xfrm>
                  <a:off x="831" y="1446"/>
                  <a:ext cx="1592" cy="730"/>
                </a:xfrm>
                <a:custGeom>
                  <a:avLst/>
                  <a:gdLst>
                    <a:gd name="T0" fmla="*/ 1524 w 1592"/>
                    <a:gd name="T1" fmla="*/ 262 h 730"/>
                    <a:gd name="T2" fmla="*/ 1332 w 1592"/>
                    <a:gd name="T3" fmla="*/ 180 h 730"/>
                    <a:gd name="T4" fmla="*/ 1324 w 1592"/>
                    <a:gd name="T5" fmla="*/ 176 h 730"/>
                    <a:gd name="T6" fmla="*/ 1306 w 1592"/>
                    <a:gd name="T7" fmla="*/ 176 h 730"/>
                    <a:gd name="T8" fmla="*/ 1184 w 1592"/>
                    <a:gd name="T9" fmla="*/ 224 h 730"/>
                    <a:gd name="T10" fmla="*/ 1070 w 1592"/>
                    <a:gd name="T11" fmla="*/ 178 h 730"/>
                    <a:gd name="T12" fmla="*/ 1054 w 1592"/>
                    <a:gd name="T13" fmla="*/ 176 h 730"/>
                    <a:gd name="T14" fmla="*/ 1038 w 1592"/>
                    <a:gd name="T15" fmla="*/ 178 h 730"/>
                    <a:gd name="T16" fmla="*/ 812 w 1592"/>
                    <a:gd name="T17" fmla="*/ 178 h 730"/>
                    <a:gd name="T18" fmla="*/ 804 w 1592"/>
                    <a:gd name="T19" fmla="*/ 176 h 730"/>
                    <a:gd name="T20" fmla="*/ 786 w 1592"/>
                    <a:gd name="T21" fmla="*/ 176 h 730"/>
                    <a:gd name="T22" fmla="*/ 696 w 1592"/>
                    <a:gd name="T23" fmla="*/ 212 h 730"/>
                    <a:gd name="T24" fmla="*/ 684 w 1592"/>
                    <a:gd name="T25" fmla="*/ 188 h 730"/>
                    <a:gd name="T26" fmla="*/ 656 w 1592"/>
                    <a:gd name="T27" fmla="*/ 144 h 730"/>
                    <a:gd name="T28" fmla="*/ 622 w 1592"/>
                    <a:gd name="T29" fmla="*/ 106 h 730"/>
                    <a:gd name="T30" fmla="*/ 584 w 1592"/>
                    <a:gd name="T31" fmla="*/ 72 h 730"/>
                    <a:gd name="T32" fmla="*/ 540 w 1592"/>
                    <a:gd name="T33" fmla="*/ 44 h 730"/>
                    <a:gd name="T34" fmla="*/ 494 w 1592"/>
                    <a:gd name="T35" fmla="*/ 24 h 730"/>
                    <a:gd name="T36" fmla="*/ 444 w 1592"/>
                    <a:gd name="T37" fmla="*/ 8 h 730"/>
                    <a:gd name="T38" fmla="*/ 392 w 1592"/>
                    <a:gd name="T39" fmla="*/ 0 h 730"/>
                    <a:gd name="T40" fmla="*/ 364 w 1592"/>
                    <a:gd name="T41" fmla="*/ 0 h 730"/>
                    <a:gd name="T42" fmla="*/ 292 w 1592"/>
                    <a:gd name="T43" fmla="*/ 8 h 730"/>
                    <a:gd name="T44" fmla="*/ 224 w 1592"/>
                    <a:gd name="T45" fmla="*/ 28 h 730"/>
                    <a:gd name="T46" fmla="*/ 162 w 1592"/>
                    <a:gd name="T47" fmla="*/ 62 h 730"/>
                    <a:gd name="T48" fmla="*/ 108 w 1592"/>
                    <a:gd name="T49" fmla="*/ 108 h 730"/>
                    <a:gd name="T50" fmla="*/ 62 w 1592"/>
                    <a:gd name="T51" fmla="*/ 162 h 730"/>
                    <a:gd name="T52" fmla="*/ 28 w 1592"/>
                    <a:gd name="T53" fmla="*/ 224 h 730"/>
                    <a:gd name="T54" fmla="*/ 8 w 1592"/>
                    <a:gd name="T55" fmla="*/ 292 h 730"/>
                    <a:gd name="T56" fmla="*/ 0 w 1592"/>
                    <a:gd name="T57" fmla="*/ 364 h 730"/>
                    <a:gd name="T58" fmla="*/ 2 w 1592"/>
                    <a:gd name="T59" fmla="*/ 402 h 730"/>
                    <a:gd name="T60" fmla="*/ 16 w 1592"/>
                    <a:gd name="T61" fmla="*/ 474 h 730"/>
                    <a:gd name="T62" fmla="*/ 44 w 1592"/>
                    <a:gd name="T63" fmla="*/ 538 h 730"/>
                    <a:gd name="T64" fmla="*/ 84 w 1592"/>
                    <a:gd name="T65" fmla="*/ 596 h 730"/>
                    <a:gd name="T66" fmla="*/ 132 w 1592"/>
                    <a:gd name="T67" fmla="*/ 646 h 730"/>
                    <a:gd name="T68" fmla="*/ 192 w 1592"/>
                    <a:gd name="T69" fmla="*/ 686 h 730"/>
                    <a:gd name="T70" fmla="*/ 256 w 1592"/>
                    <a:gd name="T71" fmla="*/ 714 h 730"/>
                    <a:gd name="T72" fmla="*/ 328 w 1592"/>
                    <a:gd name="T73" fmla="*/ 728 h 730"/>
                    <a:gd name="T74" fmla="*/ 364 w 1592"/>
                    <a:gd name="T75" fmla="*/ 730 h 730"/>
                    <a:gd name="T76" fmla="*/ 420 w 1592"/>
                    <a:gd name="T77" fmla="*/ 726 h 730"/>
                    <a:gd name="T78" fmla="*/ 474 w 1592"/>
                    <a:gd name="T79" fmla="*/ 714 h 730"/>
                    <a:gd name="T80" fmla="*/ 524 w 1592"/>
                    <a:gd name="T81" fmla="*/ 694 h 730"/>
                    <a:gd name="T82" fmla="*/ 570 w 1592"/>
                    <a:gd name="T83" fmla="*/ 668 h 730"/>
                    <a:gd name="T84" fmla="*/ 612 w 1592"/>
                    <a:gd name="T85" fmla="*/ 636 h 730"/>
                    <a:gd name="T86" fmla="*/ 648 w 1592"/>
                    <a:gd name="T87" fmla="*/ 596 h 730"/>
                    <a:gd name="T88" fmla="*/ 678 w 1592"/>
                    <a:gd name="T89" fmla="*/ 552 h 730"/>
                    <a:gd name="T90" fmla="*/ 702 w 1592"/>
                    <a:gd name="T91" fmla="*/ 504 h 730"/>
                    <a:gd name="T92" fmla="*/ 1466 w 1592"/>
                    <a:gd name="T93" fmla="*/ 504 h 730"/>
                    <a:gd name="T94" fmla="*/ 1490 w 1592"/>
                    <a:gd name="T95" fmla="*/ 500 h 730"/>
                    <a:gd name="T96" fmla="*/ 1514 w 1592"/>
                    <a:gd name="T97" fmla="*/ 494 h 730"/>
                    <a:gd name="T98" fmla="*/ 1536 w 1592"/>
                    <a:gd name="T99" fmla="*/ 482 h 730"/>
                    <a:gd name="T100" fmla="*/ 1572 w 1592"/>
                    <a:gd name="T101" fmla="*/ 446 h 730"/>
                    <a:gd name="T102" fmla="*/ 1582 w 1592"/>
                    <a:gd name="T103" fmla="*/ 426 h 730"/>
                    <a:gd name="T104" fmla="*/ 1590 w 1592"/>
                    <a:gd name="T105" fmla="*/ 402 h 730"/>
                    <a:gd name="T106" fmla="*/ 1592 w 1592"/>
                    <a:gd name="T107" fmla="*/ 376 h 730"/>
                    <a:gd name="T108" fmla="*/ 1592 w 1592"/>
                    <a:gd name="T109" fmla="*/ 358 h 730"/>
                    <a:gd name="T110" fmla="*/ 1582 w 1592"/>
                    <a:gd name="T111" fmla="*/ 324 h 730"/>
                    <a:gd name="T112" fmla="*/ 1564 w 1592"/>
                    <a:gd name="T113" fmla="*/ 294 h 730"/>
                    <a:gd name="T114" fmla="*/ 1538 w 1592"/>
                    <a:gd name="T115" fmla="*/ 272 h 730"/>
                    <a:gd name="T116" fmla="*/ 1524 w 1592"/>
                    <a:gd name="T117" fmla="*/ 262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92" h="730">
                      <a:moveTo>
                        <a:pt x="1524" y="262"/>
                      </a:moveTo>
                      <a:lnTo>
                        <a:pt x="1524" y="262"/>
                      </a:lnTo>
                      <a:lnTo>
                        <a:pt x="1520" y="260"/>
                      </a:lnTo>
                      <a:lnTo>
                        <a:pt x="1332" y="180"/>
                      </a:lnTo>
                      <a:lnTo>
                        <a:pt x="1332" y="180"/>
                      </a:lnTo>
                      <a:lnTo>
                        <a:pt x="1324" y="176"/>
                      </a:lnTo>
                      <a:lnTo>
                        <a:pt x="1314" y="176"/>
                      </a:lnTo>
                      <a:lnTo>
                        <a:pt x="1306" y="176"/>
                      </a:lnTo>
                      <a:lnTo>
                        <a:pt x="1298" y="178"/>
                      </a:lnTo>
                      <a:lnTo>
                        <a:pt x="1184" y="224"/>
                      </a:lnTo>
                      <a:lnTo>
                        <a:pt x="1070" y="178"/>
                      </a:lnTo>
                      <a:lnTo>
                        <a:pt x="1070" y="178"/>
                      </a:lnTo>
                      <a:lnTo>
                        <a:pt x="1062" y="176"/>
                      </a:lnTo>
                      <a:lnTo>
                        <a:pt x="1054" y="176"/>
                      </a:lnTo>
                      <a:lnTo>
                        <a:pt x="1046" y="176"/>
                      </a:lnTo>
                      <a:lnTo>
                        <a:pt x="1038" y="178"/>
                      </a:lnTo>
                      <a:lnTo>
                        <a:pt x="924" y="224"/>
                      </a:lnTo>
                      <a:lnTo>
                        <a:pt x="812" y="178"/>
                      </a:lnTo>
                      <a:lnTo>
                        <a:pt x="812" y="178"/>
                      </a:lnTo>
                      <a:lnTo>
                        <a:pt x="804" y="176"/>
                      </a:lnTo>
                      <a:lnTo>
                        <a:pt x="794" y="176"/>
                      </a:lnTo>
                      <a:lnTo>
                        <a:pt x="786" y="176"/>
                      </a:lnTo>
                      <a:lnTo>
                        <a:pt x="778" y="178"/>
                      </a:lnTo>
                      <a:lnTo>
                        <a:pt x="696" y="212"/>
                      </a:lnTo>
                      <a:lnTo>
                        <a:pt x="696" y="212"/>
                      </a:lnTo>
                      <a:lnTo>
                        <a:pt x="684" y="188"/>
                      </a:lnTo>
                      <a:lnTo>
                        <a:pt x="670" y="166"/>
                      </a:lnTo>
                      <a:lnTo>
                        <a:pt x="656" y="144"/>
                      </a:lnTo>
                      <a:lnTo>
                        <a:pt x="640" y="124"/>
                      </a:lnTo>
                      <a:lnTo>
                        <a:pt x="622" y="106"/>
                      </a:lnTo>
                      <a:lnTo>
                        <a:pt x="604" y="88"/>
                      </a:lnTo>
                      <a:lnTo>
                        <a:pt x="584" y="72"/>
                      </a:lnTo>
                      <a:lnTo>
                        <a:pt x="562" y="58"/>
                      </a:lnTo>
                      <a:lnTo>
                        <a:pt x="540" y="44"/>
                      </a:lnTo>
                      <a:lnTo>
                        <a:pt x="518" y="34"/>
                      </a:lnTo>
                      <a:lnTo>
                        <a:pt x="494" y="24"/>
                      </a:lnTo>
                      <a:lnTo>
                        <a:pt x="470" y="14"/>
                      </a:lnTo>
                      <a:lnTo>
                        <a:pt x="444" y="8"/>
                      </a:lnTo>
                      <a:lnTo>
                        <a:pt x="418" y="4"/>
                      </a:lnTo>
                      <a:lnTo>
                        <a:pt x="392" y="0"/>
                      </a:lnTo>
                      <a:lnTo>
                        <a:pt x="364" y="0"/>
                      </a:lnTo>
                      <a:lnTo>
                        <a:pt x="364" y="0"/>
                      </a:lnTo>
                      <a:lnTo>
                        <a:pt x="328" y="2"/>
                      </a:lnTo>
                      <a:lnTo>
                        <a:pt x="292" y="8"/>
                      </a:lnTo>
                      <a:lnTo>
                        <a:pt x="256" y="16"/>
                      </a:lnTo>
                      <a:lnTo>
                        <a:pt x="224" y="28"/>
                      </a:lnTo>
                      <a:lnTo>
                        <a:pt x="192" y="44"/>
                      </a:lnTo>
                      <a:lnTo>
                        <a:pt x="162" y="62"/>
                      </a:lnTo>
                      <a:lnTo>
                        <a:pt x="132" y="84"/>
                      </a:lnTo>
                      <a:lnTo>
                        <a:pt x="108" y="108"/>
                      </a:lnTo>
                      <a:lnTo>
                        <a:pt x="84" y="132"/>
                      </a:lnTo>
                      <a:lnTo>
                        <a:pt x="62" y="162"/>
                      </a:lnTo>
                      <a:lnTo>
                        <a:pt x="44" y="192"/>
                      </a:lnTo>
                      <a:lnTo>
                        <a:pt x="28" y="224"/>
                      </a:lnTo>
                      <a:lnTo>
                        <a:pt x="16" y="256"/>
                      </a:lnTo>
                      <a:lnTo>
                        <a:pt x="8" y="292"/>
                      </a:lnTo>
                      <a:lnTo>
                        <a:pt x="2" y="328"/>
                      </a:lnTo>
                      <a:lnTo>
                        <a:pt x="0" y="364"/>
                      </a:lnTo>
                      <a:lnTo>
                        <a:pt x="0" y="364"/>
                      </a:lnTo>
                      <a:lnTo>
                        <a:pt x="2" y="402"/>
                      </a:lnTo>
                      <a:lnTo>
                        <a:pt x="8" y="438"/>
                      </a:lnTo>
                      <a:lnTo>
                        <a:pt x="16" y="474"/>
                      </a:lnTo>
                      <a:lnTo>
                        <a:pt x="28" y="506"/>
                      </a:lnTo>
                      <a:lnTo>
                        <a:pt x="44" y="538"/>
                      </a:lnTo>
                      <a:lnTo>
                        <a:pt x="62" y="568"/>
                      </a:lnTo>
                      <a:lnTo>
                        <a:pt x="84" y="596"/>
                      </a:lnTo>
                      <a:lnTo>
                        <a:pt x="108" y="622"/>
                      </a:lnTo>
                      <a:lnTo>
                        <a:pt x="132" y="646"/>
                      </a:lnTo>
                      <a:lnTo>
                        <a:pt x="162" y="668"/>
                      </a:lnTo>
                      <a:lnTo>
                        <a:pt x="192" y="686"/>
                      </a:lnTo>
                      <a:lnTo>
                        <a:pt x="224" y="702"/>
                      </a:lnTo>
                      <a:lnTo>
                        <a:pt x="256" y="714"/>
                      </a:lnTo>
                      <a:lnTo>
                        <a:pt x="292" y="722"/>
                      </a:lnTo>
                      <a:lnTo>
                        <a:pt x="328" y="728"/>
                      </a:lnTo>
                      <a:lnTo>
                        <a:pt x="364" y="730"/>
                      </a:lnTo>
                      <a:lnTo>
                        <a:pt x="364" y="730"/>
                      </a:lnTo>
                      <a:lnTo>
                        <a:pt x="392" y="728"/>
                      </a:lnTo>
                      <a:lnTo>
                        <a:pt x="420" y="726"/>
                      </a:lnTo>
                      <a:lnTo>
                        <a:pt x="448" y="720"/>
                      </a:lnTo>
                      <a:lnTo>
                        <a:pt x="474" y="714"/>
                      </a:lnTo>
                      <a:lnTo>
                        <a:pt x="498" y="704"/>
                      </a:lnTo>
                      <a:lnTo>
                        <a:pt x="524" y="694"/>
                      </a:lnTo>
                      <a:lnTo>
                        <a:pt x="546" y="682"/>
                      </a:lnTo>
                      <a:lnTo>
                        <a:pt x="570" y="668"/>
                      </a:lnTo>
                      <a:lnTo>
                        <a:pt x="590" y="652"/>
                      </a:lnTo>
                      <a:lnTo>
                        <a:pt x="612" y="636"/>
                      </a:lnTo>
                      <a:lnTo>
                        <a:pt x="630" y="616"/>
                      </a:lnTo>
                      <a:lnTo>
                        <a:pt x="648" y="596"/>
                      </a:lnTo>
                      <a:lnTo>
                        <a:pt x="664" y="574"/>
                      </a:lnTo>
                      <a:lnTo>
                        <a:pt x="678" y="552"/>
                      </a:lnTo>
                      <a:lnTo>
                        <a:pt x="692" y="528"/>
                      </a:lnTo>
                      <a:lnTo>
                        <a:pt x="702" y="504"/>
                      </a:lnTo>
                      <a:lnTo>
                        <a:pt x="1466" y="504"/>
                      </a:lnTo>
                      <a:lnTo>
                        <a:pt x="1466" y="504"/>
                      </a:lnTo>
                      <a:lnTo>
                        <a:pt x="1478" y="502"/>
                      </a:lnTo>
                      <a:lnTo>
                        <a:pt x="1490" y="500"/>
                      </a:lnTo>
                      <a:lnTo>
                        <a:pt x="1504" y="498"/>
                      </a:lnTo>
                      <a:lnTo>
                        <a:pt x="1514" y="494"/>
                      </a:lnTo>
                      <a:lnTo>
                        <a:pt x="1526" y="488"/>
                      </a:lnTo>
                      <a:lnTo>
                        <a:pt x="1536" y="482"/>
                      </a:lnTo>
                      <a:lnTo>
                        <a:pt x="1556" y="466"/>
                      </a:lnTo>
                      <a:lnTo>
                        <a:pt x="1572" y="446"/>
                      </a:lnTo>
                      <a:lnTo>
                        <a:pt x="1578" y="436"/>
                      </a:lnTo>
                      <a:lnTo>
                        <a:pt x="1582" y="426"/>
                      </a:lnTo>
                      <a:lnTo>
                        <a:pt x="1588" y="414"/>
                      </a:lnTo>
                      <a:lnTo>
                        <a:pt x="1590" y="402"/>
                      </a:lnTo>
                      <a:lnTo>
                        <a:pt x="1592" y="388"/>
                      </a:lnTo>
                      <a:lnTo>
                        <a:pt x="1592" y="376"/>
                      </a:lnTo>
                      <a:lnTo>
                        <a:pt x="1592" y="376"/>
                      </a:lnTo>
                      <a:lnTo>
                        <a:pt x="1592" y="358"/>
                      </a:lnTo>
                      <a:lnTo>
                        <a:pt x="1588" y="340"/>
                      </a:lnTo>
                      <a:lnTo>
                        <a:pt x="1582" y="324"/>
                      </a:lnTo>
                      <a:lnTo>
                        <a:pt x="1574" y="310"/>
                      </a:lnTo>
                      <a:lnTo>
                        <a:pt x="1564" y="294"/>
                      </a:lnTo>
                      <a:lnTo>
                        <a:pt x="1552" y="282"/>
                      </a:lnTo>
                      <a:lnTo>
                        <a:pt x="1538" y="272"/>
                      </a:lnTo>
                      <a:lnTo>
                        <a:pt x="1524" y="262"/>
                      </a:lnTo>
                      <a:lnTo>
                        <a:pt x="1524" y="262"/>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0" name="Line 125"/>
                <p:cNvSpPr>
                  <a:spLocks noChangeShapeType="1"/>
                </p:cNvSpPr>
                <p:nvPr/>
              </p:nvSpPr>
              <p:spPr bwMode="auto">
                <a:xfrm>
                  <a:off x="2297" y="1860"/>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1" name="Freeform 127"/>
                <p:cNvSpPr>
                  <a:spLocks/>
                </p:cNvSpPr>
                <p:nvPr/>
              </p:nvSpPr>
              <p:spPr bwMode="auto">
                <a:xfrm>
                  <a:off x="1007" y="1694"/>
                  <a:ext cx="234" cy="234"/>
                </a:xfrm>
                <a:custGeom>
                  <a:avLst/>
                  <a:gdLst>
                    <a:gd name="T0" fmla="*/ 118 w 234"/>
                    <a:gd name="T1" fmla="*/ 0 h 234"/>
                    <a:gd name="T2" fmla="*/ 118 w 234"/>
                    <a:gd name="T3" fmla="*/ 0 h 234"/>
                    <a:gd name="T4" fmla="*/ 106 w 234"/>
                    <a:gd name="T5" fmla="*/ 0 h 234"/>
                    <a:gd name="T6" fmla="*/ 94 w 234"/>
                    <a:gd name="T7" fmla="*/ 2 h 234"/>
                    <a:gd name="T8" fmla="*/ 72 w 234"/>
                    <a:gd name="T9" fmla="*/ 10 h 234"/>
                    <a:gd name="T10" fmla="*/ 52 w 234"/>
                    <a:gd name="T11" fmla="*/ 20 h 234"/>
                    <a:gd name="T12" fmla="*/ 34 w 234"/>
                    <a:gd name="T13" fmla="*/ 34 h 234"/>
                    <a:gd name="T14" fmla="*/ 20 w 234"/>
                    <a:gd name="T15" fmla="*/ 52 h 234"/>
                    <a:gd name="T16" fmla="*/ 10 w 234"/>
                    <a:gd name="T17" fmla="*/ 72 h 234"/>
                    <a:gd name="T18" fmla="*/ 2 w 234"/>
                    <a:gd name="T19" fmla="*/ 94 h 234"/>
                    <a:gd name="T20" fmla="*/ 0 w 234"/>
                    <a:gd name="T21" fmla="*/ 106 h 234"/>
                    <a:gd name="T22" fmla="*/ 0 w 234"/>
                    <a:gd name="T23" fmla="*/ 116 h 234"/>
                    <a:gd name="T24" fmla="*/ 0 w 234"/>
                    <a:gd name="T25" fmla="*/ 116 h 234"/>
                    <a:gd name="T26" fmla="*/ 0 w 234"/>
                    <a:gd name="T27" fmla="*/ 128 h 234"/>
                    <a:gd name="T28" fmla="*/ 2 w 234"/>
                    <a:gd name="T29" fmla="*/ 140 h 234"/>
                    <a:gd name="T30" fmla="*/ 10 w 234"/>
                    <a:gd name="T31" fmla="*/ 162 h 234"/>
                    <a:gd name="T32" fmla="*/ 20 w 234"/>
                    <a:gd name="T33" fmla="*/ 182 h 234"/>
                    <a:gd name="T34" fmla="*/ 34 w 234"/>
                    <a:gd name="T35" fmla="*/ 200 h 234"/>
                    <a:gd name="T36" fmla="*/ 52 w 234"/>
                    <a:gd name="T37" fmla="*/ 214 h 234"/>
                    <a:gd name="T38" fmla="*/ 72 w 234"/>
                    <a:gd name="T39" fmla="*/ 224 h 234"/>
                    <a:gd name="T40" fmla="*/ 94 w 234"/>
                    <a:gd name="T41" fmla="*/ 232 h 234"/>
                    <a:gd name="T42" fmla="*/ 106 w 234"/>
                    <a:gd name="T43" fmla="*/ 234 h 234"/>
                    <a:gd name="T44" fmla="*/ 118 w 234"/>
                    <a:gd name="T45" fmla="*/ 234 h 234"/>
                    <a:gd name="T46" fmla="*/ 118 w 234"/>
                    <a:gd name="T47" fmla="*/ 234 h 234"/>
                    <a:gd name="T48" fmla="*/ 128 w 234"/>
                    <a:gd name="T49" fmla="*/ 234 h 234"/>
                    <a:gd name="T50" fmla="*/ 140 w 234"/>
                    <a:gd name="T51" fmla="*/ 232 h 234"/>
                    <a:gd name="T52" fmla="*/ 162 w 234"/>
                    <a:gd name="T53" fmla="*/ 224 h 234"/>
                    <a:gd name="T54" fmla="*/ 182 w 234"/>
                    <a:gd name="T55" fmla="*/ 214 h 234"/>
                    <a:gd name="T56" fmla="*/ 200 w 234"/>
                    <a:gd name="T57" fmla="*/ 200 h 234"/>
                    <a:gd name="T58" fmla="*/ 214 w 234"/>
                    <a:gd name="T59" fmla="*/ 182 h 234"/>
                    <a:gd name="T60" fmla="*/ 224 w 234"/>
                    <a:gd name="T61" fmla="*/ 162 h 234"/>
                    <a:gd name="T62" fmla="*/ 232 w 234"/>
                    <a:gd name="T63" fmla="*/ 140 h 234"/>
                    <a:gd name="T64" fmla="*/ 234 w 234"/>
                    <a:gd name="T65" fmla="*/ 128 h 234"/>
                    <a:gd name="T66" fmla="*/ 234 w 234"/>
                    <a:gd name="T67" fmla="*/ 116 h 234"/>
                    <a:gd name="T68" fmla="*/ 234 w 234"/>
                    <a:gd name="T69" fmla="*/ 116 h 234"/>
                    <a:gd name="T70" fmla="*/ 234 w 234"/>
                    <a:gd name="T71" fmla="*/ 106 h 234"/>
                    <a:gd name="T72" fmla="*/ 232 w 234"/>
                    <a:gd name="T73" fmla="*/ 94 h 234"/>
                    <a:gd name="T74" fmla="*/ 224 w 234"/>
                    <a:gd name="T75" fmla="*/ 72 h 234"/>
                    <a:gd name="T76" fmla="*/ 214 w 234"/>
                    <a:gd name="T77" fmla="*/ 52 h 234"/>
                    <a:gd name="T78" fmla="*/ 200 w 234"/>
                    <a:gd name="T79" fmla="*/ 34 h 234"/>
                    <a:gd name="T80" fmla="*/ 182 w 234"/>
                    <a:gd name="T81" fmla="*/ 20 h 234"/>
                    <a:gd name="T82" fmla="*/ 162 w 234"/>
                    <a:gd name="T83" fmla="*/ 10 h 234"/>
                    <a:gd name="T84" fmla="*/ 140 w 234"/>
                    <a:gd name="T85" fmla="*/ 2 h 234"/>
                    <a:gd name="T86" fmla="*/ 128 w 234"/>
                    <a:gd name="T87" fmla="*/ 0 h 234"/>
                    <a:gd name="T88" fmla="*/ 118 w 234"/>
                    <a:gd name="T89" fmla="*/ 0 h 234"/>
                    <a:gd name="T90" fmla="*/ 118 w 234"/>
                    <a:gd name="T91" fmla="*/ 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4" h="234">
                      <a:moveTo>
                        <a:pt x="118" y="0"/>
                      </a:moveTo>
                      <a:lnTo>
                        <a:pt x="118" y="0"/>
                      </a:lnTo>
                      <a:lnTo>
                        <a:pt x="106" y="0"/>
                      </a:lnTo>
                      <a:lnTo>
                        <a:pt x="94" y="2"/>
                      </a:lnTo>
                      <a:lnTo>
                        <a:pt x="72" y="10"/>
                      </a:lnTo>
                      <a:lnTo>
                        <a:pt x="52" y="20"/>
                      </a:lnTo>
                      <a:lnTo>
                        <a:pt x="34" y="34"/>
                      </a:lnTo>
                      <a:lnTo>
                        <a:pt x="20" y="52"/>
                      </a:lnTo>
                      <a:lnTo>
                        <a:pt x="10" y="72"/>
                      </a:lnTo>
                      <a:lnTo>
                        <a:pt x="2" y="94"/>
                      </a:lnTo>
                      <a:lnTo>
                        <a:pt x="0" y="106"/>
                      </a:lnTo>
                      <a:lnTo>
                        <a:pt x="0" y="116"/>
                      </a:lnTo>
                      <a:lnTo>
                        <a:pt x="0" y="116"/>
                      </a:lnTo>
                      <a:lnTo>
                        <a:pt x="0" y="128"/>
                      </a:lnTo>
                      <a:lnTo>
                        <a:pt x="2" y="140"/>
                      </a:lnTo>
                      <a:lnTo>
                        <a:pt x="10" y="162"/>
                      </a:lnTo>
                      <a:lnTo>
                        <a:pt x="20" y="182"/>
                      </a:lnTo>
                      <a:lnTo>
                        <a:pt x="34" y="200"/>
                      </a:lnTo>
                      <a:lnTo>
                        <a:pt x="52" y="214"/>
                      </a:lnTo>
                      <a:lnTo>
                        <a:pt x="72" y="224"/>
                      </a:lnTo>
                      <a:lnTo>
                        <a:pt x="94" y="232"/>
                      </a:lnTo>
                      <a:lnTo>
                        <a:pt x="106" y="234"/>
                      </a:lnTo>
                      <a:lnTo>
                        <a:pt x="118" y="234"/>
                      </a:lnTo>
                      <a:lnTo>
                        <a:pt x="118" y="234"/>
                      </a:lnTo>
                      <a:lnTo>
                        <a:pt x="128" y="234"/>
                      </a:lnTo>
                      <a:lnTo>
                        <a:pt x="140" y="232"/>
                      </a:lnTo>
                      <a:lnTo>
                        <a:pt x="162" y="224"/>
                      </a:lnTo>
                      <a:lnTo>
                        <a:pt x="182" y="214"/>
                      </a:lnTo>
                      <a:lnTo>
                        <a:pt x="200" y="200"/>
                      </a:lnTo>
                      <a:lnTo>
                        <a:pt x="214" y="182"/>
                      </a:lnTo>
                      <a:lnTo>
                        <a:pt x="224" y="162"/>
                      </a:lnTo>
                      <a:lnTo>
                        <a:pt x="232" y="140"/>
                      </a:lnTo>
                      <a:lnTo>
                        <a:pt x="234" y="128"/>
                      </a:lnTo>
                      <a:lnTo>
                        <a:pt x="234" y="116"/>
                      </a:lnTo>
                      <a:lnTo>
                        <a:pt x="234" y="116"/>
                      </a:lnTo>
                      <a:lnTo>
                        <a:pt x="234" y="106"/>
                      </a:lnTo>
                      <a:lnTo>
                        <a:pt x="232" y="94"/>
                      </a:lnTo>
                      <a:lnTo>
                        <a:pt x="224" y="72"/>
                      </a:lnTo>
                      <a:lnTo>
                        <a:pt x="214" y="52"/>
                      </a:lnTo>
                      <a:lnTo>
                        <a:pt x="200" y="34"/>
                      </a:lnTo>
                      <a:lnTo>
                        <a:pt x="182" y="20"/>
                      </a:lnTo>
                      <a:lnTo>
                        <a:pt x="162" y="10"/>
                      </a:lnTo>
                      <a:lnTo>
                        <a:pt x="140" y="2"/>
                      </a:lnTo>
                      <a:lnTo>
                        <a:pt x="128" y="0"/>
                      </a:lnTo>
                      <a:lnTo>
                        <a:pt x="118" y="0"/>
                      </a:lnTo>
                      <a:lnTo>
                        <a:pt x="118" y="0"/>
                      </a:lnTo>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2" name="Line 129"/>
                <p:cNvSpPr>
                  <a:spLocks noChangeShapeType="1"/>
                </p:cNvSpPr>
                <p:nvPr/>
              </p:nvSpPr>
              <p:spPr bwMode="auto">
                <a:xfrm>
                  <a:off x="1125" y="1838"/>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445" name="Group 444"/>
            <p:cNvGrpSpPr/>
            <p:nvPr/>
          </p:nvGrpSpPr>
          <p:grpSpPr>
            <a:xfrm>
              <a:off x="4637903" y="4027488"/>
              <a:ext cx="56654" cy="121402"/>
              <a:chOff x="4558596" y="3877658"/>
              <a:chExt cx="83255" cy="178404"/>
            </a:xfrm>
          </p:grpSpPr>
          <p:grpSp>
            <p:nvGrpSpPr>
              <p:cNvPr id="446" name="Group 445"/>
              <p:cNvGrpSpPr/>
              <p:nvPr/>
            </p:nvGrpSpPr>
            <p:grpSpPr>
              <a:xfrm>
                <a:off x="4558596" y="3877658"/>
                <a:ext cx="83255" cy="178404"/>
                <a:chOff x="1460554" y="3590887"/>
                <a:chExt cx="309756" cy="663762"/>
              </a:xfrm>
              <a:solidFill>
                <a:schemeClr val="accent6"/>
              </a:solidFill>
            </p:grpSpPr>
            <p:sp>
              <p:nvSpPr>
                <p:cNvPr id="453" name="Freeform 6"/>
                <p:cNvSpPr>
                  <a:spLocks/>
                </p:cNvSpPr>
                <p:nvPr/>
              </p:nvSpPr>
              <p:spPr bwMode="auto">
                <a:xfrm>
                  <a:off x="1460554" y="3830491"/>
                  <a:ext cx="309756" cy="424158"/>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4" name="Freeform 7"/>
                <p:cNvSpPr>
                  <a:spLocks/>
                </p:cNvSpPr>
                <p:nvPr/>
              </p:nvSpPr>
              <p:spPr bwMode="auto">
                <a:xfrm>
                  <a:off x="1522073" y="3590887"/>
                  <a:ext cx="185638" cy="185638"/>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447" name="Group 121"/>
              <p:cNvGrpSpPr>
                <a:grpSpLocks noChangeAspect="1"/>
              </p:cNvGrpSpPr>
              <p:nvPr/>
            </p:nvGrpSpPr>
            <p:grpSpPr bwMode="auto">
              <a:xfrm>
                <a:off x="4571447" y="3957320"/>
                <a:ext cx="59825" cy="27432"/>
                <a:chOff x="831" y="1446"/>
                <a:chExt cx="1592" cy="730"/>
              </a:xfrm>
              <a:solidFill>
                <a:schemeClr val="bg2"/>
              </a:solidFill>
            </p:grpSpPr>
            <p:sp>
              <p:nvSpPr>
                <p:cNvPr id="448" name="Freeform 122"/>
                <p:cNvSpPr>
                  <a:spLocks noEditPoints="1"/>
                </p:cNvSpPr>
                <p:nvPr/>
              </p:nvSpPr>
              <p:spPr bwMode="auto">
                <a:xfrm>
                  <a:off x="831" y="1446"/>
                  <a:ext cx="1592" cy="730"/>
                </a:xfrm>
                <a:custGeom>
                  <a:avLst/>
                  <a:gdLst>
                    <a:gd name="T0" fmla="*/ 1332 w 1592"/>
                    <a:gd name="T1" fmla="*/ 180 h 730"/>
                    <a:gd name="T2" fmla="*/ 1306 w 1592"/>
                    <a:gd name="T3" fmla="*/ 176 h 730"/>
                    <a:gd name="T4" fmla="*/ 1070 w 1592"/>
                    <a:gd name="T5" fmla="*/ 178 h 730"/>
                    <a:gd name="T6" fmla="*/ 1038 w 1592"/>
                    <a:gd name="T7" fmla="*/ 178 h 730"/>
                    <a:gd name="T8" fmla="*/ 804 w 1592"/>
                    <a:gd name="T9" fmla="*/ 176 h 730"/>
                    <a:gd name="T10" fmla="*/ 696 w 1592"/>
                    <a:gd name="T11" fmla="*/ 212 h 730"/>
                    <a:gd name="T12" fmla="*/ 656 w 1592"/>
                    <a:gd name="T13" fmla="*/ 144 h 730"/>
                    <a:gd name="T14" fmla="*/ 584 w 1592"/>
                    <a:gd name="T15" fmla="*/ 72 h 730"/>
                    <a:gd name="T16" fmla="*/ 494 w 1592"/>
                    <a:gd name="T17" fmla="*/ 24 h 730"/>
                    <a:gd name="T18" fmla="*/ 392 w 1592"/>
                    <a:gd name="T19" fmla="*/ 0 h 730"/>
                    <a:gd name="T20" fmla="*/ 292 w 1592"/>
                    <a:gd name="T21" fmla="*/ 8 h 730"/>
                    <a:gd name="T22" fmla="*/ 162 w 1592"/>
                    <a:gd name="T23" fmla="*/ 62 h 730"/>
                    <a:gd name="T24" fmla="*/ 62 w 1592"/>
                    <a:gd name="T25" fmla="*/ 162 h 730"/>
                    <a:gd name="T26" fmla="*/ 8 w 1592"/>
                    <a:gd name="T27" fmla="*/ 292 h 730"/>
                    <a:gd name="T28" fmla="*/ 2 w 1592"/>
                    <a:gd name="T29" fmla="*/ 402 h 730"/>
                    <a:gd name="T30" fmla="*/ 44 w 1592"/>
                    <a:gd name="T31" fmla="*/ 538 h 730"/>
                    <a:gd name="T32" fmla="*/ 132 w 1592"/>
                    <a:gd name="T33" fmla="*/ 646 h 730"/>
                    <a:gd name="T34" fmla="*/ 256 w 1592"/>
                    <a:gd name="T35" fmla="*/ 714 h 730"/>
                    <a:gd name="T36" fmla="*/ 364 w 1592"/>
                    <a:gd name="T37" fmla="*/ 730 h 730"/>
                    <a:gd name="T38" fmla="*/ 474 w 1592"/>
                    <a:gd name="T39" fmla="*/ 714 h 730"/>
                    <a:gd name="T40" fmla="*/ 570 w 1592"/>
                    <a:gd name="T41" fmla="*/ 668 h 730"/>
                    <a:gd name="T42" fmla="*/ 648 w 1592"/>
                    <a:gd name="T43" fmla="*/ 596 h 730"/>
                    <a:gd name="T44" fmla="*/ 702 w 1592"/>
                    <a:gd name="T45" fmla="*/ 504 h 730"/>
                    <a:gd name="T46" fmla="*/ 1490 w 1592"/>
                    <a:gd name="T47" fmla="*/ 500 h 730"/>
                    <a:gd name="T48" fmla="*/ 1536 w 1592"/>
                    <a:gd name="T49" fmla="*/ 482 h 730"/>
                    <a:gd name="T50" fmla="*/ 1582 w 1592"/>
                    <a:gd name="T51" fmla="*/ 426 h 730"/>
                    <a:gd name="T52" fmla="*/ 1592 w 1592"/>
                    <a:gd name="T53" fmla="*/ 376 h 730"/>
                    <a:gd name="T54" fmla="*/ 1582 w 1592"/>
                    <a:gd name="T55" fmla="*/ 324 h 730"/>
                    <a:gd name="T56" fmla="*/ 1538 w 1592"/>
                    <a:gd name="T57" fmla="*/ 272 h 730"/>
                    <a:gd name="T58" fmla="*/ 672 w 1592"/>
                    <a:gd name="T59" fmla="*/ 414 h 730"/>
                    <a:gd name="T60" fmla="*/ 634 w 1592"/>
                    <a:gd name="T61" fmla="*/ 432 h 730"/>
                    <a:gd name="T62" fmla="*/ 612 w 1592"/>
                    <a:gd name="T63" fmla="*/ 488 h 730"/>
                    <a:gd name="T64" fmla="*/ 562 w 1592"/>
                    <a:gd name="T65" fmla="*/ 558 h 730"/>
                    <a:gd name="T66" fmla="*/ 492 w 1592"/>
                    <a:gd name="T67" fmla="*/ 610 h 730"/>
                    <a:gd name="T68" fmla="*/ 410 w 1592"/>
                    <a:gd name="T69" fmla="*/ 636 h 730"/>
                    <a:gd name="T70" fmla="*/ 336 w 1592"/>
                    <a:gd name="T71" fmla="*/ 638 h 730"/>
                    <a:gd name="T72" fmla="*/ 234 w 1592"/>
                    <a:gd name="T73" fmla="*/ 608 h 730"/>
                    <a:gd name="T74" fmla="*/ 152 w 1592"/>
                    <a:gd name="T75" fmla="*/ 540 h 730"/>
                    <a:gd name="T76" fmla="*/ 102 w 1592"/>
                    <a:gd name="T77" fmla="*/ 446 h 730"/>
                    <a:gd name="T78" fmla="*/ 90 w 1592"/>
                    <a:gd name="T79" fmla="*/ 364 h 730"/>
                    <a:gd name="T80" fmla="*/ 112 w 1592"/>
                    <a:gd name="T81" fmla="*/ 258 h 730"/>
                    <a:gd name="T82" fmla="*/ 170 w 1592"/>
                    <a:gd name="T83" fmla="*/ 170 h 730"/>
                    <a:gd name="T84" fmla="*/ 258 w 1592"/>
                    <a:gd name="T85" fmla="*/ 112 h 730"/>
                    <a:gd name="T86" fmla="*/ 364 w 1592"/>
                    <a:gd name="T87" fmla="*/ 90 h 730"/>
                    <a:gd name="T88" fmla="*/ 432 w 1592"/>
                    <a:gd name="T89" fmla="*/ 98 h 730"/>
                    <a:gd name="T90" fmla="*/ 510 w 1592"/>
                    <a:gd name="T91" fmla="*/ 130 h 730"/>
                    <a:gd name="T92" fmla="*/ 576 w 1592"/>
                    <a:gd name="T93" fmla="*/ 186 h 730"/>
                    <a:gd name="T94" fmla="*/ 620 w 1592"/>
                    <a:gd name="T95" fmla="*/ 262 h 730"/>
                    <a:gd name="T96" fmla="*/ 636 w 1592"/>
                    <a:gd name="T97" fmla="*/ 298 h 730"/>
                    <a:gd name="T98" fmla="*/ 660 w 1592"/>
                    <a:gd name="T99" fmla="*/ 312 h 730"/>
                    <a:gd name="T100" fmla="*/ 794 w 1592"/>
                    <a:gd name="T101" fmla="*/ 268 h 730"/>
                    <a:gd name="T102" fmla="*/ 924 w 1592"/>
                    <a:gd name="T103" fmla="*/ 316 h 730"/>
                    <a:gd name="T104" fmla="*/ 1168 w 1592"/>
                    <a:gd name="T105" fmla="*/ 314 h 730"/>
                    <a:gd name="T106" fmla="*/ 1192 w 1592"/>
                    <a:gd name="T107" fmla="*/ 316 h 730"/>
                    <a:gd name="T108" fmla="*/ 1484 w 1592"/>
                    <a:gd name="T109" fmla="*/ 342 h 730"/>
                    <a:gd name="T110" fmla="*/ 1504 w 1592"/>
                    <a:gd name="T111" fmla="*/ 376 h 730"/>
                    <a:gd name="T112" fmla="*/ 1496 w 1592"/>
                    <a:gd name="T113" fmla="*/ 396 h 730"/>
                    <a:gd name="T114" fmla="*/ 1472 w 1592"/>
                    <a:gd name="T115" fmla="*/ 412 h 730"/>
                    <a:gd name="T116" fmla="*/ 1466 w 1592"/>
                    <a:gd name="T117" fmla="*/ 414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92" h="730">
                      <a:moveTo>
                        <a:pt x="1524" y="262"/>
                      </a:moveTo>
                      <a:lnTo>
                        <a:pt x="1524" y="262"/>
                      </a:lnTo>
                      <a:lnTo>
                        <a:pt x="1520" y="260"/>
                      </a:lnTo>
                      <a:lnTo>
                        <a:pt x="1332" y="180"/>
                      </a:lnTo>
                      <a:lnTo>
                        <a:pt x="1332" y="180"/>
                      </a:lnTo>
                      <a:lnTo>
                        <a:pt x="1324" y="176"/>
                      </a:lnTo>
                      <a:lnTo>
                        <a:pt x="1314" y="176"/>
                      </a:lnTo>
                      <a:lnTo>
                        <a:pt x="1306" y="176"/>
                      </a:lnTo>
                      <a:lnTo>
                        <a:pt x="1298" y="178"/>
                      </a:lnTo>
                      <a:lnTo>
                        <a:pt x="1184" y="224"/>
                      </a:lnTo>
                      <a:lnTo>
                        <a:pt x="1070" y="178"/>
                      </a:lnTo>
                      <a:lnTo>
                        <a:pt x="1070" y="178"/>
                      </a:lnTo>
                      <a:lnTo>
                        <a:pt x="1062" y="176"/>
                      </a:lnTo>
                      <a:lnTo>
                        <a:pt x="1054" y="176"/>
                      </a:lnTo>
                      <a:lnTo>
                        <a:pt x="1046" y="176"/>
                      </a:lnTo>
                      <a:lnTo>
                        <a:pt x="1038" y="178"/>
                      </a:lnTo>
                      <a:lnTo>
                        <a:pt x="924" y="224"/>
                      </a:lnTo>
                      <a:lnTo>
                        <a:pt x="812" y="178"/>
                      </a:lnTo>
                      <a:lnTo>
                        <a:pt x="812" y="178"/>
                      </a:lnTo>
                      <a:lnTo>
                        <a:pt x="804" y="176"/>
                      </a:lnTo>
                      <a:lnTo>
                        <a:pt x="794" y="176"/>
                      </a:lnTo>
                      <a:lnTo>
                        <a:pt x="786" y="176"/>
                      </a:lnTo>
                      <a:lnTo>
                        <a:pt x="778" y="178"/>
                      </a:lnTo>
                      <a:lnTo>
                        <a:pt x="696" y="212"/>
                      </a:lnTo>
                      <a:lnTo>
                        <a:pt x="696" y="212"/>
                      </a:lnTo>
                      <a:lnTo>
                        <a:pt x="684" y="188"/>
                      </a:lnTo>
                      <a:lnTo>
                        <a:pt x="670" y="166"/>
                      </a:lnTo>
                      <a:lnTo>
                        <a:pt x="656" y="144"/>
                      </a:lnTo>
                      <a:lnTo>
                        <a:pt x="640" y="124"/>
                      </a:lnTo>
                      <a:lnTo>
                        <a:pt x="622" y="106"/>
                      </a:lnTo>
                      <a:lnTo>
                        <a:pt x="604" y="88"/>
                      </a:lnTo>
                      <a:lnTo>
                        <a:pt x="584" y="72"/>
                      </a:lnTo>
                      <a:lnTo>
                        <a:pt x="562" y="58"/>
                      </a:lnTo>
                      <a:lnTo>
                        <a:pt x="540" y="44"/>
                      </a:lnTo>
                      <a:lnTo>
                        <a:pt x="518" y="34"/>
                      </a:lnTo>
                      <a:lnTo>
                        <a:pt x="494" y="24"/>
                      </a:lnTo>
                      <a:lnTo>
                        <a:pt x="470" y="14"/>
                      </a:lnTo>
                      <a:lnTo>
                        <a:pt x="444" y="8"/>
                      </a:lnTo>
                      <a:lnTo>
                        <a:pt x="418" y="4"/>
                      </a:lnTo>
                      <a:lnTo>
                        <a:pt x="392" y="0"/>
                      </a:lnTo>
                      <a:lnTo>
                        <a:pt x="364" y="0"/>
                      </a:lnTo>
                      <a:lnTo>
                        <a:pt x="364" y="0"/>
                      </a:lnTo>
                      <a:lnTo>
                        <a:pt x="328" y="2"/>
                      </a:lnTo>
                      <a:lnTo>
                        <a:pt x="292" y="8"/>
                      </a:lnTo>
                      <a:lnTo>
                        <a:pt x="256" y="16"/>
                      </a:lnTo>
                      <a:lnTo>
                        <a:pt x="224" y="28"/>
                      </a:lnTo>
                      <a:lnTo>
                        <a:pt x="192" y="44"/>
                      </a:lnTo>
                      <a:lnTo>
                        <a:pt x="162" y="62"/>
                      </a:lnTo>
                      <a:lnTo>
                        <a:pt x="132" y="84"/>
                      </a:lnTo>
                      <a:lnTo>
                        <a:pt x="108" y="108"/>
                      </a:lnTo>
                      <a:lnTo>
                        <a:pt x="84" y="132"/>
                      </a:lnTo>
                      <a:lnTo>
                        <a:pt x="62" y="162"/>
                      </a:lnTo>
                      <a:lnTo>
                        <a:pt x="44" y="192"/>
                      </a:lnTo>
                      <a:lnTo>
                        <a:pt x="28" y="224"/>
                      </a:lnTo>
                      <a:lnTo>
                        <a:pt x="16" y="256"/>
                      </a:lnTo>
                      <a:lnTo>
                        <a:pt x="8" y="292"/>
                      </a:lnTo>
                      <a:lnTo>
                        <a:pt x="2" y="328"/>
                      </a:lnTo>
                      <a:lnTo>
                        <a:pt x="0" y="364"/>
                      </a:lnTo>
                      <a:lnTo>
                        <a:pt x="0" y="364"/>
                      </a:lnTo>
                      <a:lnTo>
                        <a:pt x="2" y="402"/>
                      </a:lnTo>
                      <a:lnTo>
                        <a:pt x="8" y="438"/>
                      </a:lnTo>
                      <a:lnTo>
                        <a:pt x="16" y="474"/>
                      </a:lnTo>
                      <a:lnTo>
                        <a:pt x="28" y="506"/>
                      </a:lnTo>
                      <a:lnTo>
                        <a:pt x="44" y="538"/>
                      </a:lnTo>
                      <a:lnTo>
                        <a:pt x="62" y="568"/>
                      </a:lnTo>
                      <a:lnTo>
                        <a:pt x="84" y="596"/>
                      </a:lnTo>
                      <a:lnTo>
                        <a:pt x="108" y="622"/>
                      </a:lnTo>
                      <a:lnTo>
                        <a:pt x="132" y="646"/>
                      </a:lnTo>
                      <a:lnTo>
                        <a:pt x="162" y="668"/>
                      </a:lnTo>
                      <a:lnTo>
                        <a:pt x="192" y="686"/>
                      </a:lnTo>
                      <a:lnTo>
                        <a:pt x="224" y="702"/>
                      </a:lnTo>
                      <a:lnTo>
                        <a:pt x="256" y="714"/>
                      </a:lnTo>
                      <a:lnTo>
                        <a:pt x="292" y="722"/>
                      </a:lnTo>
                      <a:lnTo>
                        <a:pt x="328" y="728"/>
                      </a:lnTo>
                      <a:lnTo>
                        <a:pt x="364" y="730"/>
                      </a:lnTo>
                      <a:lnTo>
                        <a:pt x="364" y="730"/>
                      </a:lnTo>
                      <a:lnTo>
                        <a:pt x="392" y="728"/>
                      </a:lnTo>
                      <a:lnTo>
                        <a:pt x="420" y="726"/>
                      </a:lnTo>
                      <a:lnTo>
                        <a:pt x="448" y="720"/>
                      </a:lnTo>
                      <a:lnTo>
                        <a:pt x="474" y="714"/>
                      </a:lnTo>
                      <a:lnTo>
                        <a:pt x="498" y="704"/>
                      </a:lnTo>
                      <a:lnTo>
                        <a:pt x="524" y="694"/>
                      </a:lnTo>
                      <a:lnTo>
                        <a:pt x="546" y="682"/>
                      </a:lnTo>
                      <a:lnTo>
                        <a:pt x="570" y="668"/>
                      </a:lnTo>
                      <a:lnTo>
                        <a:pt x="590" y="652"/>
                      </a:lnTo>
                      <a:lnTo>
                        <a:pt x="612" y="636"/>
                      </a:lnTo>
                      <a:lnTo>
                        <a:pt x="630" y="616"/>
                      </a:lnTo>
                      <a:lnTo>
                        <a:pt x="648" y="596"/>
                      </a:lnTo>
                      <a:lnTo>
                        <a:pt x="664" y="574"/>
                      </a:lnTo>
                      <a:lnTo>
                        <a:pt x="678" y="552"/>
                      </a:lnTo>
                      <a:lnTo>
                        <a:pt x="692" y="528"/>
                      </a:lnTo>
                      <a:lnTo>
                        <a:pt x="702" y="504"/>
                      </a:lnTo>
                      <a:lnTo>
                        <a:pt x="1466" y="504"/>
                      </a:lnTo>
                      <a:lnTo>
                        <a:pt x="1466" y="504"/>
                      </a:lnTo>
                      <a:lnTo>
                        <a:pt x="1478" y="502"/>
                      </a:lnTo>
                      <a:lnTo>
                        <a:pt x="1490" y="500"/>
                      </a:lnTo>
                      <a:lnTo>
                        <a:pt x="1504" y="498"/>
                      </a:lnTo>
                      <a:lnTo>
                        <a:pt x="1514" y="494"/>
                      </a:lnTo>
                      <a:lnTo>
                        <a:pt x="1526" y="488"/>
                      </a:lnTo>
                      <a:lnTo>
                        <a:pt x="1536" y="482"/>
                      </a:lnTo>
                      <a:lnTo>
                        <a:pt x="1556" y="466"/>
                      </a:lnTo>
                      <a:lnTo>
                        <a:pt x="1572" y="446"/>
                      </a:lnTo>
                      <a:lnTo>
                        <a:pt x="1578" y="436"/>
                      </a:lnTo>
                      <a:lnTo>
                        <a:pt x="1582" y="426"/>
                      </a:lnTo>
                      <a:lnTo>
                        <a:pt x="1588" y="414"/>
                      </a:lnTo>
                      <a:lnTo>
                        <a:pt x="1590" y="402"/>
                      </a:lnTo>
                      <a:lnTo>
                        <a:pt x="1592" y="388"/>
                      </a:lnTo>
                      <a:lnTo>
                        <a:pt x="1592" y="376"/>
                      </a:lnTo>
                      <a:lnTo>
                        <a:pt x="1592" y="376"/>
                      </a:lnTo>
                      <a:lnTo>
                        <a:pt x="1592" y="358"/>
                      </a:lnTo>
                      <a:lnTo>
                        <a:pt x="1588" y="340"/>
                      </a:lnTo>
                      <a:lnTo>
                        <a:pt x="1582" y="324"/>
                      </a:lnTo>
                      <a:lnTo>
                        <a:pt x="1574" y="310"/>
                      </a:lnTo>
                      <a:lnTo>
                        <a:pt x="1564" y="294"/>
                      </a:lnTo>
                      <a:lnTo>
                        <a:pt x="1552" y="282"/>
                      </a:lnTo>
                      <a:lnTo>
                        <a:pt x="1538" y="272"/>
                      </a:lnTo>
                      <a:lnTo>
                        <a:pt x="1524" y="262"/>
                      </a:lnTo>
                      <a:lnTo>
                        <a:pt x="1524" y="262"/>
                      </a:lnTo>
                      <a:close/>
                      <a:moveTo>
                        <a:pt x="1466" y="414"/>
                      </a:moveTo>
                      <a:lnTo>
                        <a:pt x="672" y="414"/>
                      </a:lnTo>
                      <a:lnTo>
                        <a:pt x="672" y="414"/>
                      </a:lnTo>
                      <a:lnTo>
                        <a:pt x="658" y="416"/>
                      </a:lnTo>
                      <a:lnTo>
                        <a:pt x="644" y="422"/>
                      </a:lnTo>
                      <a:lnTo>
                        <a:pt x="634" y="432"/>
                      </a:lnTo>
                      <a:lnTo>
                        <a:pt x="628" y="446"/>
                      </a:lnTo>
                      <a:lnTo>
                        <a:pt x="628" y="446"/>
                      </a:lnTo>
                      <a:lnTo>
                        <a:pt x="620" y="466"/>
                      </a:lnTo>
                      <a:lnTo>
                        <a:pt x="612" y="488"/>
                      </a:lnTo>
                      <a:lnTo>
                        <a:pt x="602" y="506"/>
                      </a:lnTo>
                      <a:lnTo>
                        <a:pt x="590" y="524"/>
                      </a:lnTo>
                      <a:lnTo>
                        <a:pt x="576" y="542"/>
                      </a:lnTo>
                      <a:lnTo>
                        <a:pt x="562" y="558"/>
                      </a:lnTo>
                      <a:lnTo>
                        <a:pt x="546" y="574"/>
                      </a:lnTo>
                      <a:lnTo>
                        <a:pt x="530" y="586"/>
                      </a:lnTo>
                      <a:lnTo>
                        <a:pt x="512" y="598"/>
                      </a:lnTo>
                      <a:lnTo>
                        <a:pt x="492" y="610"/>
                      </a:lnTo>
                      <a:lnTo>
                        <a:pt x="472" y="618"/>
                      </a:lnTo>
                      <a:lnTo>
                        <a:pt x="452" y="626"/>
                      </a:lnTo>
                      <a:lnTo>
                        <a:pt x="432" y="632"/>
                      </a:lnTo>
                      <a:lnTo>
                        <a:pt x="410" y="636"/>
                      </a:lnTo>
                      <a:lnTo>
                        <a:pt x="388" y="640"/>
                      </a:lnTo>
                      <a:lnTo>
                        <a:pt x="364" y="640"/>
                      </a:lnTo>
                      <a:lnTo>
                        <a:pt x="364" y="640"/>
                      </a:lnTo>
                      <a:lnTo>
                        <a:pt x="336" y="638"/>
                      </a:lnTo>
                      <a:lnTo>
                        <a:pt x="310" y="634"/>
                      </a:lnTo>
                      <a:lnTo>
                        <a:pt x="284" y="628"/>
                      </a:lnTo>
                      <a:lnTo>
                        <a:pt x="258" y="618"/>
                      </a:lnTo>
                      <a:lnTo>
                        <a:pt x="234" y="608"/>
                      </a:lnTo>
                      <a:lnTo>
                        <a:pt x="212" y="594"/>
                      </a:lnTo>
                      <a:lnTo>
                        <a:pt x="190" y="578"/>
                      </a:lnTo>
                      <a:lnTo>
                        <a:pt x="170" y="560"/>
                      </a:lnTo>
                      <a:lnTo>
                        <a:pt x="152" y="540"/>
                      </a:lnTo>
                      <a:lnTo>
                        <a:pt x="136" y="518"/>
                      </a:lnTo>
                      <a:lnTo>
                        <a:pt x="122" y="496"/>
                      </a:lnTo>
                      <a:lnTo>
                        <a:pt x="112" y="472"/>
                      </a:lnTo>
                      <a:lnTo>
                        <a:pt x="102" y="446"/>
                      </a:lnTo>
                      <a:lnTo>
                        <a:pt x="96" y="420"/>
                      </a:lnTo>
                      <a:lnTo>
                        <a:pt x="92" y="394"/>
                      </a:lnTo>
                      <a:lnTo>
                        <a:pt x="90" y="364"/>
                      </a:lnTo>
                      <a:lnTo>
                        <a:pt x="90" y="364"/>
                      </a:lnTo>
                      <a:lnTo>
                        <a:pt x="92" y="336"/>
                      </a:lnTo>
                      <a:lnTo>
                        <a:pt x="96" y="310"/>
                      </a:lnTo>
                      <a:lnTo>
                        <a:pt x="102" y="284"/>
                      </a:lnTo>
                      <a:lnTo>
                        <a:pt x="112" y="258"/>
                      </a:lnTo>
                      <a:lnTo>
                        <a:pt x="122" y="234"/>
                      </a:lnTo>
                      <a:lnTo>
                        <a:pt x="136" y="212"/>
                      </a:lnTo>
                      <a:lnTo>
                        <a:pt x="152" y="190"/>
                      </a:lnTo>
                      <a:lnTo>
                        <a:pt x="170" y="170"/>
                      </a:lnTo>
                      <a:lnTo>
                        <a:pt x="190" y="152"/>
                      </a:lnTo>
                      <a:lnTo>
                        <a:pt x="212" y="136"/>
                      </a:lnTo>
                      <a:lnTo>
                        <a:pt x="234" y="122"/>
                      </a:lnTo>
                      <a:lnTo>
                        <a:pt x="258" y="112"/>
                      </a:lnTo>
                      <a:lnTo>
                        <a:pt x="284" y="102"/>
                      </a:lnTo>
                      <a:lnTo>
                        <a:pt x="310" y="96"/>
                      </a:lnTo>
                      <a:lnTo>
                        <a:pt x="336" y="92"/>
                      </a:lnTo>
                      <a:lnTo>
                        <a:pt x="364" y="90"/>
                      </a:lnTo>
                      <a:lnTo>
                        <a:pt x="364" y="90"/>
                      </a:lnTo>
                      <a:lnTo>
                        <a:pt x="388" y="90"/>
                      </a:lnTo>
                      <a:lnTo>
                        <a:pt x="410" y="94"/>
                      </a:lnTo>
                      <a:lnTo>
                        <a:pt x="432" y="98"/>
                      </a:lnTo>
                      <a:lnTo>
                        <a:pt x="452" y="104"/>
                      </a:lnTo>
                      <a:lnTo>
                        <a:pt x="472" y="112"/>
                      </a:lnTo>
                      <a:lnTo>
                        <a:pt x="492" y="120"/>
                      </a:lnTo>
                      <a:lnTo>
                        <a:pt x="510" y="130"/>
                      </a:lnTo>
                      <a:lnTo>
                        <a:pt x="528" y="142"/>
                      </a:lnTo>
                      <a:lnTo>
                        <a:pt x="546" y="156"/>
                      </a:lnTo>
                      <a:lnTo>
                        <a:pt x="560" y="170"/>
                      </a:lnTo>
                      <a:lnTo>
                        <a:pt x="576" y="186"/>
                      </a:lnTo>
                      <a:lnTo>
                        <a:pt x="588" y="204"/>
                      </a:lnTo>
                      <a:lnTo>
                        <a:pt x="600" y="222"/>
                      </a:lnTo>
                      <a:lnTo>
                        <a:pt x="612" y="242"/>
                      </a:lnTo>
                      <a:lnTo>
                        <a:pt x="620" y="262"/>
                      </a:lnTo>
                      <a:lnTo>
                        <a:pt x="628" y="282"/>
                      </a:lnTo>
                      <a:lnTo>
                        <a:pt x="628" y="282"/>
                      </a:lnTo>
                      <a:lnTo>
                        <a:pt x="632" y="292"/>
                      </a:lnTo>
                      <a:lnTo>
                        <a:pt x="636" y="298"/>
                      </a:lnTo>
                      <a:lnTo>
                        <a:pt x="644" y="306"/>
                      </a:lnTo>
                      <a:lnTo>
                        <a:pt x="652" y="310"/>
                      </a:lnTo>
                      <a:lnTo>
                        <a:pt x="652" y="310"/>
                      </a:lnTo>
                      <a:lnTo>
                        <a:pt x="660" y="312"/>
                      </a:lnTo>
                      <a:lnTo>
                        <a:pt x="670" y="314"/>
                      </a:lnTo>
                      <a:lnTo>
                        <a:pt x="678" y="314"/>
                      </a:lnTo>
                      <a:lnTo>
                        <a:pt x="688" y="312"/>
                      </a:lnTo>
                      <a:lnTo>
                        <a:pt x="794" y="268"/>
                      </a:lnTo>
                      <a:lnTo>
                        <a:pt x="908" y="314"/>
                      </a:lnTo>
                      <a:lnTo>
                        <a:pt x="908" y="314"/>
                      </a:lnTo>
                      <a:lnTo>
                        <a:pt x="916" y="316"/>
                      </a:lnTo>
                      <a:lnTo>
                        <a:pt x="924" y="316"/>
                      </a:lnTo>
                      <a:lnTo>
                        <a:pt x="934" y="316"/>
                      </a:lnTo>
                      <a:lnTo>
                        <a:pt x="942" y="314"/>
                      </a:lnTo>
                      <a:lnTo>
                        <a:pt x="1054" y="268"/>
                      </a:lnTo>
                      <a:lnTo>
                        <a:pt x="1168" y="314"/>
                      </a:lnTo>
                      <a:lnTo>
                        <a:pt x="1168" y="314"/>
                      </a:lnTo>
                      <a:lnTo>
                        <a:pt x="1176" y="316"/>
                      </a:lnTo>
                      <a:lnTo>
                        <a:pt x="1184" y="316"/>
                      </a:lnTo>
                      <a:lnTo>
                        <a:pt x="1192" y="316"/>
                      </a:lnTo>
                      <a:lnTo>
                        <a:pt x="1200" y="314"/>
                      </a:lnTo>
                      <a:lnTo>
                        <a:pt x="1314" y="268"/>
                      </a:lnTo>
                      <a:lnTo>
                        <a:pt x="1484" y="342"/>
                      </a:lnTo>
                      <a:lnTo>
                        <a:pt x="1484" y="342"/>
                      </a:lnTo>
                      <a:lnTo>
                        <a:pt x="1492" y="348"/>
                      </a:lnTo>
                      <a:lnTo>
                        <a:pt x="1498" y="356"/>
                      </a:lnTo>
                      <a:lnTo>
                        <a:pt x="1502" y="366"/>
                      </a:lnTo>
                      <a:lnTo>
                        <a:pt x="1504" y="376"/>
                      </a:lnTo>
                      <a:lnTo>
                        <a:pt x="1504" y="376"/>
                      </a:lnTo>
                      <a:lnTo>
                        <a:pt x="1502" y="384"/>
                      </a:lnTo>
                      <a:lnTo>
                        <a:pt x="1500" y="390"/>
                      </a:lnTo>
                      <a:lnTo>
                        <a:pt x="1496" y="396"/>
                      </a:lnTo>
                      <a:lnTo>
                        <a:pt x="1492" y="402"/>
                      </a:lnTo>
                      <a:lnTo>
                        <a:pt x="1486" y="406"/>
                      </a:lnTo>
                      <a:lnTo>
                        <a:pt x="1480" y="410"/>
                      </a:lnTo>
                      <a:lnTo>
                        <a:pt x="1472" y="412"/>
                      </a:lnTo>
                      <a:lnTo>
                        <a:pt x="1466" y="414"/>
                      </a:lnTo>
                      <a:lnTo>
                        <a:pt x="1466" y="414"/>
                      </a:lnTo>
                      <a:close/>
                      <a:moveTo>
                        <a:pt x="1466" y="414"/>
                      </a:moveTo>
                      <a:lnTo>
                        <a:pt x="1466" y="4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9" name="Freeform 123"/>
                <p:cNvSpPr>
                  <a:spLocks/>
                </p:cNvSpPr>
                <p:nvPr/>
              </p:nvSpPr>
              <p:spPr bwMode="auto">
                <a:xfrm>
                  <a:off x="831" y="1446"/>
                  <a:ext cx="1592" cy="730"/>
                </a:xfrm>
                <a:custGeom>
                  <a:avLst/>
                  <a:gdLst>
                    <a:gd name="T0" fmla="*/ 1524 w 1592"/>
                    <a:gd name="T1" fmla="*/ 262 h 730"/>
                    <a:gd name="T2" fmla="*/ 1332 w 1592"/>
                    <a:gd name="T3" fmla="*/ 180 h 730"/>
                    <a:gd name="T4" fmla="*/ 1324 w 1592"/>
                    <a:gd name="T5" fmla="*/ 176 h 730"/>
                    <a:gd name="T6" fmla="*/ 1306 w 1592"/>
                    <a:gd name="T7" fmla="*/ 176 h 730"/>
                    <a:gd name="T8" fmla="*/ 1184 w 1592"/>
                    <a:gd name="T9" fmla="*/ 224 h 730"/>
                    <a:gd name="T10" fmla="*/ 1070 w 1592"/>
                    <a:gd name="T11" fmla="*/ 178 h 730"/>
                    <a:gd name="T12" fmla="*/ 1054 w 1592"/>
                    <a:gd name="T13" fmla="*/ 176 h 730"/>
                    <a:gd name="T14" fmla="*/ 1038 w 1592"/>
                    <a:gd name="T15" fmla="*/ 178 h 730"/>
                    <a:gd name="T16" fmla="*/ 812 w 1592"/>
                    <a:gd name="T17" fmla="*/ 178 h 730"/>
                    <a:gd name="T18" fmla="*/ 804 w 1592"/>
                    <a:gd name="T19" fmla="*/ 176 h 730"/>
                    <a:gd name="T20" fmla="*/ 786 w 1592"/>
                    <a:gd name="T21" fmla="*/ 176 h 730"/>
                    <a:gd name="T22" fmla="*/ 696 w 1592"/>
                    <a:gd name="T23" fmla="*/ 212 h 730"/>
                    <a:gd name="T24" fmla="*/ 684 w 1592"/>
                    <a:gd name="T25" fmla="*/ 188 h 730"/>
                    <a:gd name="T26" fmla="*/ 656 w 1592"/>
                    <a:gd name="T27" fmla="*/ 144 h 730"/>
                    <a:gd name="T28" fmla="*/ 622 w 1592"/>
                    <a:gd name="T29" fmla="*/ 106 h 730"/>
                    <a:gd name="T30" fmla="*/ 584 w 1592"/>
                    <a:gd name="T31" fmla="*/ 72 h 730"/>
                    <a:gd name="T32" fmla="*/ 540 w 1592"/>
                    <a:gd name="T33" fmla="*/ 44 h 730"/>
                    <a:gd name="T34" fmla="*/ 494 w 1592"/>
                    <a:gd name="T35" fmla="*/ 24 h 730"/>
                    <a:gd name="T36" fmla="*/ 444 w 1592"/>
                    <a:gd name="T37" fmla="*/ 8 h 730"/>
                    <a:gd name="T38" fmla="*/ 392 w 1592"/>
                    <a:gd name="T39" fmla="*/ 0 h 730"/>
                    <a:gd name="T40" fmla="*/ 364 w 1592"/>
                    <a:gd name="T41" fmla="*/ 0 h 730"/>
                    <a:gd name="T42" fmla="*/ 292 w 1592"/>
                    <a:gd name="T43" fmla="*/ 8 h 730"/>
                    <a:gd name="T44" fmla="*/ 224 w 1592"/>
                    <a:gd name="T45" fmla="*/ 28 h 730"/>
                    <a:gd name="T46" fmla="*/ 162 w 1592"/>
                    <a:gd name="T47" fmla="*/ 62 h 730"/>
                    <a:gd name="T48" fmla="*/ 108 w 1592"/>
                    <a:gd name="T49" fmla="*/ 108 h 730"/>
                    <a:gd name="T50" fmla="*/ 62 w 1592"/>
                    <a:gd name="T51" fmla="*/ 162 h 730"/>
                    <a:gd name="T52" fmla="*/ 28 w 1592"/>
                    <a:gd name="T53" fmla="*/ 224 h 730"/>
                    <a:gd name="T54" fmla="*/ 8 w 1592"/>
                    <a:gd name="T55" fmla="*/ 292 h 730"/>
                    <a:gd name="T56" fmla="*/ 0 w 1592"/>
                    <a:gd name="T57" fmla="*/ 364 h 730"/>
                    <a:gd name="T58" fmla="*/ 2 w 1592"/>
                    <a:gd name="T59" fmla="*/ 402 h 730"/>
                    <a:gd name="T60" fmla="*/ 16 w 1592"/>
                    <a:gd name="T61" fmla="*/ 474 h 730"/>
                    <a:gd name="T62" fmla="*/ 44 w 1592"/>
                    <a:gd name="T63" fmla="*/ 538 h 730"/>
                    <a:gd name="T64" fmla="*/ 84 w 1592"/>
                    <a:gd name="T65" fmla="*/ 596 h 730"/>
                    <a:gd name="T66" fmla="*/ 132 w 1592"/>
                    <a:gd name="T67" fmla="*/ 646 h 730"/>
                    <a:gd name="T68" fmla="*/ 192 w 1592"/>
                    <a:gd name="T69" fmla="*/ 686 h 730"/>
                    <a:gd name="T70" fmla="*/ 256 w 1592"/>
                    <a:gd name="T71" fmla="*/ 714 h 730"/>
                    <a:gd name="T72" fmla="*/ 328 w 1592"/>
                    <a:gd name="T73" fmla="*/ 728 h 730"/>
                    <a:gd name="T74" fmla="*/ 364 w 1592"/>
                    <a:gd name="T75" fmla="*/ 730 h 730"/>
                    <a:gd name="T76" fmla="*/ 420 w 1592"/>
                    <a:gd name="T77" fmla="*/ 726 h 730"/>
                    <a:gd name="T78" fmla="*/ 474 w 1592"/>
                    <a:gd name="T79" fmla="*/ 714 h 730"/>
                    <a:gd name="T80" fmla="*/ 524 w 1592"/>
                    <a:gd name="T81" fmla="*/ 694 h 730"/>
                    <a:gd name="T82" fmla="*/ 570 w 1592"/>
                    <a:gd name="T83" fmla="*/ 668 h 730"/>
                    <a:gd name="T84" fmla="*/ 612 w 1592"/>
                    <a:gd name="T85" fmla="*/ 636 h 730"/>
                    <a:gd name="T86" fmla="*/ 648 w 1592"/>
                    <a:gd name="T87" fmla="*/ 596 h 730"/>
                    <a:gd name="T88" fmla="*/ 678 w 1592"/>
                    <a:gd name="T89" fmla="*/ 552 h 730"/>
                    <a:gd name="T90" fmla="*/ 702 w 1592"/>
                    <a:gd name="T91" fmla="*/ 504 h 730"/>
                    <a:gd name="T92" fmla="*/ 1466 w 1592"/>
                    <a:gd name="T93" fmla="*/ 504 h 730"/>
                    <a:gd name="T94" fmla="*/ 1490 w 1592"/>
                    <a:gd name="T95" fmla="*/ 500 h 730"/>
                    <a:gd name="T96" fmla="*/ 1514 w 1592"/>
                    <a:gd name="T97" fmla="*/ 494 h 730"/>
                    <a:gd name="T98" fmla="*/ 1536 w 1592"/>
                    <a:gd name="T99" fmla="*/ 482 h 730"/>
                    <a:gd name="T100" fmla="*/ 1572 w 1592"/>
                    <a:gd name="T101" fmla="*/ 446 h 730"/>
                    <a:gd name="T102" fmla="*/ 1582 w 1592"/>
                    <a:gd name="T103" fmla="*/ 426 h 730"/>
                    <a:gd name="T104" fmla="*/ 1590 w 1592"/>
                    <a:gd name="T105" fmla="*/ 402 h 730"/>
                    <a:gd name="T106" fmla="*/ 1592 w 1592"/>
                    <a:gd name="T107" fmla="*/ 376 h 730"/>
                    <a:gd name="T108" fmla="*/ 1592 w 1592"/>
                    <a:gd name="T109" fmla="*/ 358 h 730"/>
                    <a:gd name="T110" fmla="*/ 1582 w 1592"/>
                    <a:gd name="T111" fmla="*/ 324 h 730"/>
                    <a:gd name="T112" fmla="*/ 1564 w 1592"/>
                    <a:gd name="T113" fmla="*/ 294 h 730"/>
                    <a:gd name="T114" fmla="*/ 1538 w 1592"/>
                    <a:gd name="T115" fmla="*/ 272 h 730"/>
                    <a:gd name="T116" fmla="*/ 1524 w 1592"/>
                    <a:gd name="T117" fmla="*/ 262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92" h="730">
                      <a:moveTo>
                        <a:pt x="1524" y="262"/>
                      </a:moveTo>
                      <a:lnTo>
                        <a:pt x="1524" y="262"/>
                      </a:lnTo>
                      <a:lnTo>
                        <a:pt x="1520" y="260"/>
                      </a:lnTo>
                      <a:lnTo>
                        <a:pt x="1332" y="180"/>
                      </a:lnTo>
                      <a:lnTo>
                        <a:pt x="1332" y="180"/>
                      </a:lnTo>
                      <a:lnTo>
                        <a:pt x="1324" y="176"/>
                      </a:lnTo>
                      <a:lnTo>
                        <a:pt x="1314" y="176"/>
                      </a:lnTo>
                      <a:lnTo>
                        <a:pt x="1306" y="176"/>
                      </a:lnTo>
                      <a:lnTo>
                        <a:pt x="1298" y="178"/>
                      </a:lnTo>
                      <a:lnTo>
                        <a:pt x="1184" y="224"/>
                      </a:lnTo>
                      <a:lnTo>
                        <a:pt x="1070" y="178"/>
                      </a:lnTo>
                      <a:lnTo>
                        <a:pt x="1070" y="178"/>
                      </a:lnTo>
                      <a:lnTo>
                        <a:pt x="1062" y="176"/>
                      </a:lnTo>
                      <a:lnTo>
                        <a:pt x="1054" y="176"/>
                      </a:lnTo>
                      <a:lnTo>
                        <a:pt x="1046" y="176"/>
                      </a:lnTo>
                      <a:lnTo>
                        <a:pt x="1038" y="178"/>
                      </a:lnTo>
                      <a:lnTo>
                        <a:pt x="924" y="224"/>
                      </a:lnTo>
                      <a:lnTo>
                        <a:pt x="812" y="178"/>
                      </a:lnTo>
                      <a:lnTo>
                        <a:pt x="812" y="178"/>
                      </a:lnTo>
                      <a:lnTo>
                        <a:pt x="804" y="176"/>
                      </a:lnTo>
                      <a:lnTo>
                        <a:pt x="794" y="176"/>
                      </a:lnTo>
                      <a:lnTo>
                        <a:pt x="786" y="176"/>
                      </a:lnTo>
                      <a:lnTo>
                        <a:pt x="778" y="178"/>
                      </a:lnTo>
                      <a:lnTo>
                        <a:pt x="696" y="212"/>
                      </a:lnTo>
                      <a:lnTo>
                        <a:pt x="696" y="212"/>
                      </a:lnTo>
                      <a:lnTo>
                        <a:pt x="684" y="188"/>
                      </a:lnTo>
                      <a:lnTo>
                        <a:pt x="670" y="166"/>
                      </a:lnTo>
                      <a:lnTo>
                        <a:pt x="656" y="144"/>
                      </a:lnTo>
                      <a:lnTo>
                        <a:pt x="640" y="124"/>
                      </a:lnTo>
                      <a:lnTo>
                        <a:pt x="622" y="106"/>
                      </a:lnTo>
                      <a:lnTo>
                        <a:pt x="604" y="88"/>
                      </a:lnTo>
                      <a:lnTo>
                        <a:pt x="584" y="72"/>
                      </a:lnTo>
                      <a:lnTo>
                        <a:pt x="562" y="58"/>
                      </a:lnTo>
                      <a:lnTo>
                        <a:pt x="540" y="44"/>
                      </a:lnTo>
                      <a:lnTo>
                        <a:pt x="518" y="34"/>
                      </a:lnTo>
                      <a:lnTo>
                        <a:pt x="494" y="24"/>
                      </a:lnTo>
                      <a:lnTo>
                        <a:pt x="470" y="14"/>
                      </a:lnTo>
                      <a:lnTo>
                        <a:pt x="444" y="8"/>
                      </a:lnTo>
                      <a:lnTo>
                        <a:pt x="418" y="4"/>
                      </a:lnTo>
                      <a:lnTo>
                        <a:pt x="392" y="0"/>
                      </a:lnTo>
                      <a:lnTo>
                        <a:pt x="364" y="0"/>
                      </a:lnTo>
                      <a:lnTo>
                        <a:pt x="364" y="0"/>
                      </a:lnTo>
                      <a:lnTo>
                        <a:pt x="328" y="2"/>
                      </a:lnTo>
                      <a:lnTo>
                        <a:pt x="292" y="8"/>
                      </a:lnTo>
                      <a:lnTo>
                        <a:pt x="256" y="16"/>
                      </a:lnTo>
                      <a:lnTo>
                        <a:pt x="224" y="28"/>
                      </a:lnTo>
                      <a:lnTo>
                        <a:pt x="192" y="44"/>
                      </a:lnTo>
                      <a:lnTo>
                        <a:pt x="162" y="62"/>
                      </a:lnTo>
                      <a:lnTo>
                        <a:pt x="132" y="84"/>
                      </a:lnTo>
                      <a:lnTo>
                        <a:pt x="108" y="108"/>
                      </a:lnTo>
                      <a:lnTo>
                        <a:pt x="84" y="132"/>
                      </a:lnTo>
                      <a:lnTo>
                        <a:pt x="62" y="162"/>
                      </a:lnTo>
                      <a:lnTo>
                        <a:pt x="44" y="192"/>
                      </a:lnTo>
                      <a:lnTo>
                        <a:pt x="28" y="224"/>
                      </a:lnTo>
                      <a:lnTo>
                        <a:pt x="16" y="256"/>
                      </a:lnTo>
                      <a:lnTo>
                        <a:pt x="8" y="292"/>
                      </a:lnTo>
                      <a:lnTo>
                        <a:pt x="2" y="328"/>
                      </a:lnTo>
                      <a:lnTo>
                        <a:pt x="0" y="364"/>
                      </a:lnTo>
                      <a:lnTo>
                        <a:pt x="0" y="364"/>
                      </a:lnTo>
                      <a:lnTo>
                        <a:pt x="2" y="402"/>
                      </a:lnTo>
                      <a:lnTo>
                        <a:pt x="8" y="438"/>
                      </a:lnTo>
                      <a:lnTo>
                        <a:pt x="16" y="474"/>
                      </a:lnTo>
                      <a:lnTo>
                        <a:pt x="28" y="506"/>
                      </a:lnTo>
                      <a:lnTo>
                        <a:pt x="44" y="538"/>
                      </a:lnTo>
                      <a:lnTo>
                        <a:pt x="62" y="568"/>
                      </a:lnTo>
                      <a:lnTo>
                        <a:pt x="84" y="596"/>
                      </a:lnTo>
                      <a:lnTo>
                        <a:pt x="108" y="622"/>
                      </a:lnTo>
                      <a:lnTo>
                        <a:pt x="132" y="646"/>
                      </a:lnTo>
                      <a:lnTo>
                        <a:pt x="162" y="668"/>
                      </a:lnTo>
                      <a:lnTo>
                        <a:pt x="192" y="686"/>
                      </a:lnTo>
                      <a:lnTo>
                        <a:pt x="224" y="702"/>
                      </a:lnTo>
                      <a:lnTo>
                        <a:pt x="256" y="714"/>
                      </a:lnTo>
                      <a:lnTo>
                        <a:pt x="292" y="722"/>
                      </a:lnTo>
                      <a:lnTo>
                        <a:pt x="328" y="728"/>
                      </a:lnTo>
                      <a:lnTo>
                        <a:pt x="364" y="730"/>
                      </a:lnTo>
                      <a:lnTo>
                        <a:pt x="364" y="730"/>
                      </a:lnTo>
                      <a:lnTo>
                        <a:pt x="392" y="728"/>
                      </a:lnTo>
                      <a:lnTo>
                        <a:pt x="420" y="726"/>
                      </a:lnTo>
                      <a:lnTo>
                        <a:pt x="448" y="720"/>
                      </a:lnTo>
                      <a:lnTo>
                        <a:pt x="474" y="714"/>
                      </a:lnTo>
                      <a:lnTo>
                        <a:pt x="498" y="704"/>
                      </a:lnTo>
                      <a:lnTo>
                        <a:pt x="524" y="694"/>
                      </a:lnTo>
                      <a:lnTo>
                        <a:pt x="546" y="682"/>
                      </a:lnTo>
                      <a:lnTo>
                        <a:pt x="570" y="668"/>
                      </a:lnTo>
                      <a:lnTo>
                        <a:pt x="590" y="652"/>
                      </a:lnTo>
                      <a:lnTo>
                        <a:pt x="612" y="636"/>
                      </a:lnTo>
                      <a:lnTo>
                        <a:pt x="630" y="616"/>
                      </a:lnTo>
                      <a:lnTo>
                        <a:pt x="648" y="596"/>
                      </a:lnTo>
                      <a:lnTo>
                        <a:pt x="664" y="574"/>
                      </a:lnTo>
                      <a:lnTo>
                        <a:pt x="678" y="552"/>
                      </a:lnTo>
                      <a:lnTo>
                        <a:pt x="692" y="528"/>
                      </a:lnTo>
                      <a:lnTo>
                        <a:pt x="702" y="504"/>
                      </a:lnTo>
                      <a:lnTo>
                        <a:pt x="1466" y="504"/>
                      </a:lnTo>
                      <a:lnTo>
                        <a:pt x="1466" y="504"/>
                      </a:lnTo>
                      <a:lnTo>
                        <a:pt x="1478" y="502"/>
                      </a:lnTo>
                      <a:lnTo>
                        <a:pt x="1490" y="500"/>
                      </a:lnTo>
                      <a:lnTo>
                        <a:pt x="1504" y="498"/>
                      </a:lnTo>
                      <a:lnTo>
                        <a:pt x="1514" y="494"/>
                      </a:lnTo>
                      <a:lnTo>
                        <a:pt x="1526" y="488"/>
                      </a:lnTo>
                      <a:lnTo>
                        <a:pt x="1536" y="482"/>
                      </a:lnTo>
                      <a:lnTo>
                        <a:pt x="1556" y="466"/>
                      </a:lnTo>
                      <a:lnTo>
                        <a:pt x="1572" y="446"/>
                      </a:lnTo>
                      <a:lnTo>
                        <a:pt x="1578" y="436"/>
                      </a:lnTo>
                      <a:lnTo>
                        <a:pt x="1582" y="426"/>
                      </a:lnTo>
                      <a:lnTo>
                        <a:pt x="1588" y="414"/>
                      </a:lnTo>
                      <a:lnTo>
                        <a:pt x="1590" y="402"/>
                      </a:lnTo>
                      <a:lnTo>
                        <a:pt x="1592" y="388"/>
                      </a:lnTo>
                      <a:lnTo>
                        <a:pt x="1592" y="376"/>
                      </a:lnTo>
                      <a:lnTo>
                        <a:pt x="1592" y="376"/>
                      </a:lnTo>
                      <a:lnTo>
                        <a:pt x="1592" y="358"/>
                      </a:lnTo>
                      <a:lnTo>
                        <a:pt x="1588" y="340"/>
                      </a:lnTo>
                      <a:lnTo>
                        <a:pt x="1582" y="324"/>
                      </a:lnTo>
                      <a:lnTo>
                        <a:pt x="1574" y="310"/>
                      </a:lnTo>
                      <a:lnTo>
                        <a:pt x="1564" y="294"/>
                      </a:lnTo>
                      <a:lnTo>
                        <a:pt x="1552" y="282"/>
                      </a:lnTo>
                      <a:lnTo>
                        <a:pt x="1538" y="272"/>
                      </a:lnTo>
                      <a:lnTo>
                        <a:pt x="1524" y="262"/>
                      </a:lnTo>
                      <a:lnTo>
                        <a:pt x="1524" y="262"/>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0" name="Line 125"/>
                <p:cNvSpPr>
                  <a:spLocks noChangeShapeType="1"/>
                </p:cNvSpPr>
                <p:nvPr/>
              </p:nvSpPr>
              <p:spPr bwMode="auto">
                <a:xfrm>
                  <a:off x="2297" y="1860"/>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1" name="Freeform 127"/>
                <p:cNvSpPr>
                  <a:spLocks/>
                </p:cNvSpPr>
                <p:nvPr/>
              </p:nvSpPr>
              <p:spPr bwMode="auto">
                <a:xfrm>
                  <a:off x="1007" y="1694"/>
                  <a:ext cx="234" cy="234"/>
                </a:xfrm>
                <a:custGeom>
                  <a:avLst/>
                  <a:gdLst>
                    <a:gd name="T0" fmla="*/ 118 w 234"/>
                    <a:gd name="T1" fmla="*/ 0 h 234"/>
                    <a:gd name="T2" fmla="*/ 118 w 234"/>
                    <a:gd name="T3" fmla="*/ 0 h 234"/>
                    <a:gd name="T4" fmla="*/ 106 w 234"/>
                    <a:gd name="T5" fmla="*/ 0 h 234"/>
                    <a:gd name="T6" fmla="*/ 94 w 234"/>
                    <a:gd name="T7" fmla="*/ 2 h 234"/>
                    <a:gd name="T8" fmla="*/ 72 w 234"/>
                    <a:gd name="T9" fmla="*/ 10 h 234"/>
                    <a:gd name="T10" fmla="*/ 52 w 234"/>
                    <a:gd name="T11" fmla="*/ 20 h 234"/>
                    <a:gd name="T12" fmla="*/ 34 w 234"/>
                    <a:gd name="T13" fmla="*/ 34 h 234"/>
                    <a:gd name="T14" fmla="*/ 20 w 234"/>
                    <a:gd name="T15" fmla="*/ 52 h 234"/>
                    <a:gd name="T16" fmla="*/ 10 w 234"/>
                    <a:gd name="T17" fmla="*/ 72 h 234"/>
                    <a:gd name="T18" fmla="*/ 2 w 234"/>
                    <a:gd name="T19" fmla="*/ 94 h 234"/>
                    <a:gd name="T20" fmla="*/ 0 w 234"/>
                    <a:gd name="T21" fmla="*/ 106 h 234"/>
                    <a:gd name="T22" fmla="*/ 0 w 234"/>
                    <a:gd name="T23" fmla="*/ 116 h 234"/>
                    <a:gd name="T24" fmla="*/ 0 w 234"/>
                    <a:gd name="T25" fmla="*/ 116 h 234"/>
                    <a:gd name="T26" fmla="*/ 0 w 234"/>
                    <a:gd name="T27" fmla="*/ 128 h 234"/>
                    <a:gd name="T28" fmla="*/ 2 w 234"/>
                    <a:gd name="T29" fmla="*/ 140 h 234"/>
                    <a:gd name="T30" fmla="*/ 10 w 234"/>
                    <a:gd name="T31" fmla="*/ 162 h 234"/>
                    <a:gd name="T32" fmla="*/ 20 w 234"/>
                    <a:gd name="T33" fmla="*/ 182 h 234"/>
                    <a:gd name="T34" fmla="*/ 34 w 234"/>
                    <a:gd name="T35" fmla="*/ 200 h 234"/>
                    <a:gd name="T36" fmla="*/ 52 w 234"/>
                    <a:gd name="T37" fmla="*/ 214 h 234"/>
                    <a:gd name="T38" fmla="*/ 72 w 234"/>
                    <a:gd name="T39" fmla="*/ 224 h 234"/>
                    <a:gd name="T40" fmla="*/ 94 w 234"/>
                    <a:gd name="T41" fmla="*/ 232 h 234"/>
                    <a:gd name="T42" fmla="*/ 106 w 234"/>
                    <a:gd name="T43" fmla="*/ 234 h 234"/>
                    <a:gd name="T44" fmla="*/ 118 w 234"/>
                    <a:gd name="T45" fmla="*/ 234 h 234"/>
                    <a:gd name="T46" fmla="*/ 118 w 234"/>
                    <a:gd name="T47" fmla="*/ 234 h 234"/>
                    <a:gd name="T48" fmla="*/ 128 w 234"/>
                    <a:gd name="T49" fmla="*/ 234 h 234"/>
                    <a:gd name="T50" fmla="*/ 140 w 234"/>
                    <a:gd name="T51" fmla="*/ 232 h 234"/>
                    <a:gd name="T52" fmla="*/ 162 w 234"/>
                    <a:gd name="T53" fmla="*/ 224 h 234"/>
                    <a:gd name="T54" fmla="*/ 182 w 234"/>
                    <a:gd name="T55" fmla="*/ 214 h 234"/>
                    <a:gd name="T56" fmla="*/ 200 w 234"/>
                    <a:gd name="T57" fmla="*/ 200 h 234"/>
                    <a:gd name="T58" fmla="*/ 214 w 234"/>
                    <a:gd name="T59" fmla="*/ 182 h 234"/>
                    <a:gd name="T60" fmla="*/ 224 w 234"/>
                    <a:gd name="T61" fmla="*/ 162 h 234"/>
                    <a:gd name="T62" fmla="*/ 232 w 234"/>
                    <a:gd name="T63" fmla="*/ 140 h 234"/>
                    <a:gd name="T64" fmla="*/ 234 w 234"/>
                    <a:gd name="T65" fmla="*/ 128 h 234"/>
                    <a:gd name="T66" fmla="*/ 234 w 234"/>
                    <a:gd name="T67" fmla="*/ 116 h 234"/>
                    <a:gd name="T68" fmla="*/ 234 w 234"/>
                    <a:gd name="T69" fmla="*/ 116 h 234"/>
                    <a:gd name="T70" fmla="*/ 234 w 234"/>
                    <a:gd name="T71" fmla="*/ 106 h 234"/>
                    <a:gd name="T72" fmla="*/ 232 w 234"/>
                    <a:gd name="T73" fmla="*/ 94 h 234"/>
                    <a:gd name="T74" fmla="*/ 224 w 234"/>
                    <a:gd name="T75" fmla="*/ 72 h 234"/>
                    <a:gd name="T76" fmla="*/ 214 w 234"/>
                    <a:gd name="T77" fmla="*/ 52 h 234"/>
                    <a:gd name="T78" fmla="*/ 200 w 234"/>
                    <a:gd name="T79" fmla="*/ 34 h 234"/>
                    <a:gd name="T80" fmla="*/ 182 w 234"/>
                    <a:gd name="T81" fmla="*/ 20 h 234"/>
                    <a:gd name="T82" fmla="*/ 162 w 234"/>
                    <a:gd name="T83" fmla="*/ 10 h 234"/>
                    <a:gd name="T84" fmla="*/ 140 w 234"/>
                    <a:gd name="T85" fmla="*/ 2 h 234"/>
                    <a:gd name="T86" fmla="*/ 128 w 234"/>
                    <a:gd name="T87" fmla="*/ 0 h 234"/>
                    <a:gd name="T88" fmla="*/ 118 w 234"/>
                    <a:gd name="T89" fmla="*/ 0 h 234"/>
                    <a:gd name="T90" fmla="*/ 118 w 234"/>
                    <a:gd name="T91" fmla="*/ 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4" h="234">
                      <a:moveTo>
                        <a:pt x="118" y="0"/>
                      </a:moveTo>
                      <a:lnTo>
                        <a:pt x="118" y="0"/>
                      </a:lnTo>
                      <a:lnTo>
                        <a:pt x="106" y="0"/>
                      </a:lnTo>
                      <a:lnTo>
                        <a:pt x="94" y="2"/>
                      </a:lnTo>
                      <a:lnTo>
                        <a:pt x="72" y="10"/>
                      </a:lnTo>
                      <a:lnTo>
                        <a:pt x="52" y="20"/>
                      </a:lnTo>
                      <a:lnTo>
                        <a:pt x="34" y="34"/>
                      </a:lnTo>
                      <a:lnTo>
                        <a:pt x="20" y="52"/>
                      </a:lnTo>
                      <a:lnTo>
                        <a:pt x="10" y="72"/>
                      </a:lnTo>
                      <a:lnTo>
                        <a:pt x="2" y="94"/>
                      </a:lnTo>
                      <a:lnTo>
                        <a:pt x="0" y="106"/>
                      </a:lnTo>
                      <a:lnTo>
                        <a:pt x="0" y="116"/>
                      </a:lnTo>
                      <a:lnTo>
                        <a:pt x="0" y="116"/>
                      </a:lnTo>
                      <a:lnTo>
                        <a:pt x="0" y="128"/>
                      </a:lnTo>
                      <a:lnTo>
                        <a:pt x="2" y="140"/>
                      </a:lnTo>
                      <a:lnTo>
                        <a:pt x="10" y="162"/>
                      </a:lnTo>
                      <a:lnTo>
                        <a:pt x="20" y="182"/>
                      </a:lnTo>
                      <a:lnTo>
                        <a:pt x="34" y="200"/>
                      </a:lnTo>
                      <a:lnTo>
                        <a:pt x="52" y="214"/>
                      </a:lnTo>
                      <a:lnTo>
                        <a:pt x="72" y="224"/>
                      </a:lnTo>
                      <a:lnTo>
                        <a:pt x="94" y="232"/>
                      </a:lnTo>
                      <a:lnTo>
                        <a:pt x="106" y="234"/>
                      </a:lnTo>
                      <a:lnTo>
                        <a:pt x="118" y="234"/>
                      </a:lnTo>
                      <a:lnTo>
                        <a:pt x="118" y="234"/>
                      </a:lnTo>
                      <a:lnTo>
                        <a:pt x="128" y="234"/>
                      </a:lnTo>
                      <a:lnTo>
                        <a:pt x="140" y="232"/>
                      </a:lnTo>
                      <a:lnTo>
                        <a:pt x="162" y="224"/>
                      </a:lnTo>
                      <a:lnTo>
                        <a:pt x="182" y="214"/>
                      </a:lnTo>
                      <a:lnTo>
                        <a:pt x="200" y="200"/>
                      </a:lnTo>
                      <a:lnTo>
                        <a:pt x="214" y="182"/>
                      </a:lnTo>
                      <a:lnTo>
                        <a:pt x="224" y="162"/>
                      </a:lnTo>
                      <a:lnTo>
                        <a:pt x="232" y="140"/>
                      </a:lnTo>
                      <a:lnTo>
                        <a:pt x="234" y="128"/>
                      </a:lnTo>
                      <a:lnTo>
                        <a:pt x="234" y="116"/>
                      </a:lnTo>
                      <a:lnTo>
                        <a:pt x="234" y="116"/>
                      </a:lnTo>
                      <a:lnTo>
                        <a:pt x="234" y="106"/>
                      </a:lnTo>
                      <a:lnTo>
                        <a:pt x="232" y="94"/>
                      </a:lnTo>
                      <a:lnTo>
                        <a:pt x="224" y="72"/>
                      </a:lnTo>
                      <a:lnTo>
                        <a:pt x="214" y="52"/>
                      </a:lnTo>
                      <a:lnTo>
                        <a:pt x="200" y="34"/>
                      </a:lnTo>
                      <a:lnTo>
                        <a:pt x="182" y="20"/>
                      </a:lnTo>
                      <a:lnTo>
                        <a:pt x="162" y="10"/>
                      </a:lnTo>
                      <a:lnTo>
                        <a:pt x="140" y="2"/>
                      </a:lnTo>
                      <a:lnTo>
                        <a:pt x="128" y="0"/>
                      </a:lnTo>
                      <a:lnTo>
                        <a:pt x="118" y="0"/>
                      </a:lnTo>
                      <a:lnTo>
                        <a:pt x="118" y="0"/>
                      </a:lnTo>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2" name="Line 129"/>
                <p:cNvSpPr>
                  <a:spLocks noChangeShapeType="1"/>
                </p:cNvSpPr>
                <p:nvPr/>
              </p:nvSpPr>
              <p:spPr bwMode="auto">
                <a:xfrm>
                  <a:off x="1125" y="1838"/>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455" name="Group 454"/>
            <p:cNvGrpSpPr/>
            <p:nvPr/>
          </p:nvGrpSpPr>
          <p:grpSpPr>
            <a:xfrm>
              <a:off x="4750048" y="3930066"/>
              <a:ext cx="56654" cy="121402"/>
              <a:chOff x="4558596" y="3877658"/>
              <a:chExt cx="83255" cy="178404"/>
            </a:xfrm>
          </p:grpSpPr>
          <p:grpSp>
            <p:nvGrpSpPr>
              <p:cNvPr id="456" name="Group 455"/>
              <p:cNvGrpSpPr/>
              <p:nvPr/>
            </p:nvGrpSpPr>
            <p:grpSpPr>
              <a:xfrm>
                <a:off x="4558596" y="3877658"/>
                <a:ext cx="83255" cy="178404"/>
                <a:chOff x="1460554" y="3590887"/>
                <a:chExt cx="309756" cy="663762"/>
              </a:xfrm>
              <a:solidFill>
                <a:schemeClr val="accent6"/>
              </a:solidFill>
            </p:grpSpPr>
            <p:sp>
              <p:nvSpPr>
                <p:cNvPr id="463" name="Freeform 6"/>
                <p:cNvSpPr>
                  <a:spLocks/>
                </p:cNvSpPr>
                <p:nvPr/>
              </p:nvSpPr>
              <p:spPr bwMode="auto">
                <a:xfrm>
                  <a:off x="1460554" y="3830491"/>
                  <a:ext cx="309756" cy="424158"/>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4" name="Freeform 7"/>
                <p:cNvSpPr>
                  <a:spLocks/>
                </p:cNvSpPr>
                <p:nvPr/>
              </p:nvSpPr>
              <p:spPr bwMode="auto">
                <a:xfrm>
                  <a:off x="1522073" y="3590887"/>
                  <a:ext cx="185638" cy="185638"/>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457" name="Group 121"/>
              <p:cNvGrpSpPr>
                <a:grpSpLocks noChangeAspect="1"/>
              </p:cNvGrpSpPr>
              <p:nvPr/>
            </p:nvGrpSpPr>
            <p:grpSpPr bwMode="auto">
              <a:xfrm>
                <a:off x="4571447" y="3957320"/>
                <a:ext cx="59825" cy="27432"/>
                <a:chOff x="831" y="1446"/>
                <a:chExt cx="1592" cy="730"/>
              </a:xfrm>
              <a:solidFill>
                <a:schemeClr val="bg2"/>
              </a:solidFill>
            </p:grpSpPr>
            <p:sp>
              <p:nvSpPr>
                <p:cNvPr id="458" name="Freeform 122"/>
                <p:cNvSpPr>
                  <a:spLocks noEditPoints="1"/>
                </p:cNvSpPr>
                <p:nvPr/>
              </p:nvSpPr>
              <p:spPr bwMode="auto">
                <a:xfrm>
                  <a:off x="831" y="1446"/>
                  <a:ext cx="1592" cy="730"/>
                </a:xfrm>
                <a:custGeom>
                  <a:avLst/>
                  <a:gdLst>
                    <a:gd name="T0" fmla="*/ 1332 w 1592"/>
                    <a:gd name="T1" fmla="*/ 180 h 730"/>
                    <a:gd name="T2" fmla="*/ 1306 w 1592"/>
                    <a:gd name="T3" fmla="*/ 176 h 730"/>
                    <a:gd name="T4" fmla="*/ 1070 w 1592"/>
                    <a:gd name="T5" fmla="*/ 178 h 730"/>
                    <a:gd name="T6" fmla="*/ 1038 w 1592"/>
                    <a:gd name="T7" fmla="*/ 178 h 730"/>
                    <a:gd name="T8" fmla="*/ 804 w 1592"/>
                    <a:gd name="T9" fmla="*/ 176 h 730"/>
                    <a:gd name="T10" fmla="*/ 696 w 1592"/>
                    <a:gd name="T11" fmla="*/ 212 h 730"/>
                    <a:gd name="T12" fmla="*/ 656 w 1592"/>
                    <a:gd name="T13" fmla="*/ 144 h 730"/>
                    <a:gd name="T14" fmla="*/ 584 w 1592"/>
                    <a:gd name="T15" fmla="*/ 72 h 730"/>
                    <a:gd name="T16" fmla="*/ 494 w 1592"/>
                    <a:gd name="T17" fmla="*/ 24 h 730"/>
                    <a:gd name="T18" fmla="*/ 392 w 1592"/>
                    <a:gd name="T19" fmla="*/ 0 h 730"/>
                    <a:gd name="T20" fmla="*/ 292 w 1592"/>
                    <a:gd name="T21" fmla="*/ 8 h 730"/>
                    <a:gd name="T22" fmla="*/ 162 w 1592"/>
                    <a:gd name="T23" fmla="*/ 62 h 730"/>
                    <a:gd name="T24" fmla="*/ 62 w 1592"/>
                    <a:gd name="T25" fmla="*/ 162 h 730"/>
                    <a:gd name="T26" fmla="*/ 8 w 1592"/>
                    <a:gd name="T27" fmla="*/ 292 h 730"/>
                    <a:gd name="T28" fmla="*/ 2 w 1592"/>
                    <a:gd name="T29" fmla="*/ 402 h 730"/>
                    <a:gd name="T30" fmla="*/ 44 w 1592"/>
                    <a:gd name="T31" fmla="*/ 538 h 730"/>
                    <a:gd name="T32" fmla="*/ 132 w 1592"/>
                    <a:gd name="T33" fmla="*/ 646 h 730"/>
                    <a:gd name="T34" fmla="*/ 256 w 1592"/>
                    <a:gd name="T35" fmla="*/ 714 h 730"/>
                    <a:gd name="T36" fmla="*/ 364 w 1592"/>
                    <a:gd name="T37" fmla="*/ 730 h 730"/>
                    <a:gd name="T38" fmla="*/ 474 w 1592"/>
                    <a:gd name="T39" fmla="*/ 714 h 730"/>
                    <a:gd name="T40" fmla="*/ 570 w 1592"/>
                    <a:gd name="T41" fmla="*/ 668 h 730"/>
                    <a:gd name="T42" fmla="*/ 648 w 1592"/>
                    <a:gd name="T43" fmla="*/ 596 h 730"/>
                    <a:gd name="T44" fmla="*/ 702 w 1592"/>
                    <a:gd name="T45" fmla="*/ 504 h 730"/>
                    <a:gd name="T46" fmla="*/ 1490 w 1592"/>
                    <a:gd name="T47" fmla="*/ 500 h 730"/>
                    <a:gd name="T48" fmla="*/ 1536 w 1592"/>
                    <a:gd name="T49" fmla="*/ 482 h 730"/>
                    <a:gd name="T50" fmla="*/ 1582 w 1592"/>
                    <a:gd name="T51" fmla="*/ 426 h 730"/>
                    <a:gd name="T52" fmla="*/ 1592 w 1592"/>
                    <a:gd name="T53" fmla="*/ 376 h 730"/>
                    <a:gd name="T54" fmla="*/ 1582 w 1592"/>
                    <a:gd name="T55" fmla="*/ 324 h 730"/>
                    <a:gd name="T56" fmla="*/ 1538 w 1592"/>
                    <a:gd name="T57" fmla="*/ 272 h 730"/>
                    <a:gd name="T58" fmla="*/ 672 w 1592"/>
                    <a:gd name="T59" fmla="*/ 414 h 730"/>
                    <a:gd name="T60" fmla="*/ 634 w 1592"/>
                    <a:gd name="T61" fmla="*/ 432 h 730"/>
                    <a:gd name="T62" fmla="*/ 612 w 1592"/>
                    <a:gd name="T63" fmla="*/ 488 h 730"/>
                    <a:gd name="T64" fmla="*/ 562 w 1592"/>
                    <a:gd name="T65" fmla="*/ 558 h 730"/>
                    <a:gd name="T66" fmla="*/ 492 w 1592"/>
                    <a:gd name="T67" fmla="*/ 610 h 730"/>
                    <a:gd name="T68" fmla="*/ 410 w 1592"/>
                    <a:gd name="T69" fmla="*/ 636 h 730"/>
                    <a:gd name="T70" fmla="*/ 336 w 1592"/>
                    <a:gd name="T71" fmla="*/ 638 h 730"/>
                    <a:gd name="T72" fmla="*/ 234 w 1592"/>
                    <a:gd name="T73" fmla="*/ 608 h 730"/>
                    <a:gd name="T74" fmla="*/ 152 w 1592"/>
                    <a:gd name="T75" fmla="*/ 540 h 730"/>
                    <a:gd name="T76" fmla="*/ 102 w 1592"/>
                    <a:gd name="T77" fmla="*/ 446 h 730"/>
                    <a:gd name="T78" fmla="*/ 90 w 1592"/>
                    <a:gd name="T79" fmla="*/ 364 h 730"/>
                    <a:gd name="T80" fmla="*/ 112 w 1592"/>
                    <a:gd name="T81" fmla="*/ 258 h 730"/>
                    <a:gd name="T82" fmla="*/ 170 w 1592"/>
                    <a:gd name="T83" fmla="*/ 170 h 730"/>
                    <a:gd name="T84" fmla="*/ 258 w 1592"/>
                    <a:gd name="T85" fmla="*/ 112 h 730"/>
                    <a:gd name="T86" fmla="*/ 364 w 1592"/>
                    <a:gd name="T87" fmla="*/ 90 h 730"/>
                    <a:gd name="T88" fmla="*/ 432 w 1592"/>
                    <a:gd name="T89" fmla="*/ 98 h 730"/>
                    <a:gd name="T90" fmla="*/ 510 w 1592"/>
                    <a:gd name="T91" fmla="*/ 130 h 730"/>
                    <a:gd name="T92" fmla="*/ 576 w 1592"/>
                    <a:gd name="T93" fmla="*/ 186 h 730"/>
                    <a:gd name="T94" fmla="*/ 620 w 1592"/>
                    <a:gd name="T95" fmla="*/ 262 h 730"/>
                    <a:gd name="T96" fmla="*/ 636 w 1592"/>
                    <a:gd name="T97" fmla="*/ 298 h 730"/>
                    <a:gd name="T98" fmla="*/ 660 w 1592"/>
                    <a:gd name="T99" fmla="*/ 312 h 730"/>
                    <a:gd name="T100" fmla="*/ 794 w 1592"/>
                    <a:gd name="T101" fmla="*/ 268 h 730"/>
                    <a:gd name="T102" fmla="*/ 924 w 1592"/>
                    <a:gd name="T103" fmla="*/ 316 h 730"/>
                    <a:gd name="T104" fmla="*/ 1168 w 1592"/>
                    <a:gd name="T105" fmla="*/ 314 h 730"/>
                    <a:gd name="T106" fmla="*/ 1192 w 1592"/>
                    <a:gd name="T107" fmla="*/ 316 h 730"/>
                    <a:gd name="T108" fmla="*/ 1484 w 1592"/>
                    <a:gd name="T109" fmla="*/ 342 h 730"/>
                    <a:gd name="T110" fmla="*/ 1504 w 1592"/>
                    <a:gd name="T111" fmla="*/ 376 h 730"/>
                    <a:gd name="T112" fmla="*/ 1496 w 1592"/>
                    <a:gd name="T113" fmla="*/ 396 h 730"/>
                    <a:gd name="T114" fmla="*/ 1472 w 1592"/>
                    <a:gd name="T115" fmla="*/ 412 h 730"/>
                    <a:gd name="T116" fmla="*/ 1466 w 1592"/>
                    <a:gd name="T117" fmla="*/ 414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92" h="730">
                      <a:moveTo>
                        <a:pt x="1524" y="262"/>
                      </a:moveTo>
                      <a:lnTo>
                        <a:pt x="1524" y="262"/>
                      </a:lnTo>
                      <a:lnTo>
                        <a:pt x="1520" y="260"/>
                      </a:lnTo>
                      <a:lnTo>
                        <a:pt x="1332" y="180"/>
                      </a:lnTo>
                      <a:lnTo>
                        <a:pt x="1332" y="180"/>
                      </a:lnTo>
                      <a:lnTo>
                        <a:pt x="1324" y="176"/>
                      </a:lnTo>
                      <a:lnTo>
                        <a:pt x="1314" y="176"/>
                      </a:lnTo>
                      <a:lnTo>
                        <a:pt x="1306" y="176"/>
                      </a:lnTo>
                      <a:lnTo>
                        <a:pt x="1298" y="178"/>
                      </a:lnTo>
                      <a:lnTo>
                        <a:pt x="1184" y="224"/>
                      </a:lnTo>
                      <a:lnTo>
                        <a:pt x="1070" y="178"/>
                      </a:lnTo>
                      <a:lnTo>
                        <a:pt x="1070" y="178"/>
                      </a:lnTo>
                      <a:lnTo>
                        <a:pt x="1062" y="176"/>
                      </a:lnTo>
                      <a:lnTo>
                        <a:pt x="1054" y="176"/>
                      </a:lnTo>
                      <a:lnTo>
                        <a:pt x="1046" y="176"/>
                      </a:lnTo>
                      <a:lnTo>
                        <a:pt x="1038" y="178"/>
                      </a:lnTo>
                      <a:lnTo>
                        <a:pt x="924" y="224"/>
                      </a:lnTo>
                      <a:lnTo>
                        <a:pt x="812" y="178"/>
                      </a:lnTo>
                      <a:lnTo>
                        <a:pt x="812" y="178"/>
                      </a:lnTo>
                      <a:lnTo>
                        <a:pt x="804" y="176"/>
                      </a:lnTo>
                      <a:lnTo>
                        <a:pt x="794" y="176"/>
                      </a:lnTo>
                      <a:lnTo>
                        <a:pt x="786" y="176"/>
                      </a:lnTo>
                      <a:lnTo>
                        <a:pt x="778" y="178"/>
                      </a:lnTo>
                      <a:lnTo>
                        <a:pt x="696" y="212"/>
                      </a:lnTo>
                      <a:lnTo>
                        <a:pt x="696" y="212"/>
                      </a:lnTo>
                      <a:lnTo>
                        <a:pt x="684" y="188"/>
                      </a:lnTo>
                      <a:lnTo>
                        <a:pt x="670" y="166"/>
                      </a:lnTo>
                      <a:lnTo>
                        <a:pt x="656" y="144"/>
                      </a:lnTo>
                      <a:lnTo>
                        <a:pt x="640" y="124"/>
                      </a:lnTo>
                      <a:lnTo>
                        <a:pt x="622" y="106"/>
                      </a:lnTo>
                      <a:lnTo>
                        <a:pt x="604" y="88"/>
                      </a:lnTo>
                      <a:lnTo>
                        <a:pt x="584" y="72"/>
                      </a:lnTo>
                      <a:lnTo>
                        <a:pt x="562" y="58"/>
                      </a:lnTo>
                      <a:lnTo>
                        <a:pt x="540" y="44"/>
                      </a:lnTo>
                      <a:lnTo>
                        <a:pt x="518" y="34"/>
                      </a:lnTo>
                      <a:lnTo>
                        <a:pt x="494" y="24"/>
                      </a:lnTo>
                      <a:lnTo>
                        <a:pt x="470" y="14"/>
                      </a:lnTo>
                      <a:lnTo>
                        <a:pt x="444" y="8"/>
                      </a:lnTo>
                      <a:lnTo>
                        <a:pt x="418" y="4"/>
                      </a:lnTo>
                      <a:lnTo>
                        <a:pt x="392" y="0"/>
                      </a:lnTo>
                      <a:lnTo>
                        <a:pt x="364" y="0"/>
                      </a:lnTo>
                      <a:lnTo>
                        <a:pt x="364" y="0"/>
                      </a:lnTo>
                      <a:lnTo>
                        <a:pt x="328" y="2"/>
                      </a:lnTo>
                      <a:lnTo>
                        <a:pt x="292" y="8"/>
                      </a:lnTo>
                      <a:lnTo>
                        <a:pt x="256" y="16"/>
                      </a:lnTo>
                      <a:lnTo>
                        <a:pt x="224" y="28"/>
                      </a:lnTo>
                      <a:lnTo>
                        <a:pt x="192" y="44"/>
                      </a:lnTo>
                      <a:lnTo>
                        <a:pt x="162" y="62"/>
                      </a:lnTo>
                      <a:lnTo>
                        <a:pt x="132" y="84"/>
                      </a:lnTo>
                      <a:lnTo>
                        <a:pt x="108" y="108"/>
                      </a:lnTo>
                      <a:lnTo>
                        <a:pt x="84" y="132"/>
                      </a:lnTo>
                      <a:lnTo>
                        <a:pt x="62" y="162"/>
                      </a:lnTo>
                      <a:lnTo>
                        <a:pt x="44" y="192"/>
                      </a:lnTo>
                      <a:lnTo>
                        <a:pt x="28" y="224"/>
                      </a:lnTo>
                      <a:lnTo>
                        <a:pt x="16" y="256"/>
                      </a:lnTo>
                      <a:lnTo>
                        <a:pt x="8" y="292"/>
                      </a:lnTo>
                      <a:lnTo>
                        <a:pt x="2" y="328"/>
                      </a:lnTo>
                      <a:lnTo>
                        <a:pt x="0" y="364"/>
                      </a:lnTo>
                      <a:lnTo>
                        <a:pt x="0" y="364"/>
                      </a:lnTo>
                      <a:lnTo>
                        <a:pt x="2" y="402"/>
                      </a:lnTo>
                      <a:lnTo>
                        <a:pt x="8" y="438"/>
                      </a:lnTo>
                      <a:lnTo>
                        <a:pt x="16" y="474"/>
                      </a:lnTo>
                      <a:lnTo>
                        <a:pt x="28" y="506"/>
                      </a:lnTo>
                      <a:lnTo>
                        <a:pt x="44" y="538"/>
                      </a:lnTo>
                      <a:lnTo>
                        <a:pt x="62" y="568"/>
                      </a:lnTo>
                      <a:lnTo>
                        <a:pt x="84" y="596"/>
                      </a:lnTo>
                      <a:lnTo>
                        <a:pt x="108" y="622"/>
                      </a:lnTo>
                      <a:lnTo>
                        <a:pt x="132" y="646"/>
                      </a:lnTo>
                      <a:lnTo>
                        <a:pt x="162" y="668"/>
                      </a:lnTo>
                      <a:lnTo>
                        <a:pt x="192" y="686"/>
                      </a:lnTo>
                      <a:lnTo>
                        <a:pt x="224" y="702"/>
                      </a:lnTo>
                      <a:lnTo>
                        <a:pt x="256" y="714"/>
                      </a:lnTo>
                      <a:lnTo>
                        <a:pt x="292" y="722"/>
                      </a:lnTo>
                      <a:lnTo>
                        <a:pt x="328" y="728"/>
                      </a:lnTo>
                      <a:lnTo>
                        <a:pt x="364" y="730"/>
                      </a:lnTo>
                      <a:lnTo>
                        <a:pt x="364" y="730"/>
                      </a:lnTo>
                      <a:lnTo>
                        <a:pt x="392" y="728"/>
                      </a:lnTo>
                      <a:lnTo>
                        <a:pt x="420" y="726"/>
                      </a:lnTo>
                      <a:lnTo>
                        <a:pt x="448" y="720"/>
                      </a:lnTo>
                      <a:lnTo>
                        <a:pt x="474" y="714"/>
                      </a:lnTo>
                      <a:lnTo>
                        <a:pt x="498" y="704"/>
                      </a:lnTo>
                      <a:lnTo>
                        <a:pt x="524" y="694"/>
                      </a:lnTo>
                      <a:lnTo>
                        <a:pt x="546" y="682"/>
                      </a:lnTo>
                      <a:lnTo>
                        <a:pt x="570" y="668"/>
                      </a:lnTo>
                      <a:lnTo>
                        <a:pt x="590" y="652"/>
                      </a:lnTo>
                      <a:lnTo>
                        <a:pt x="612" y="636"/>
                      </a:lnTo>
                      <a:lnTo>
                        <a:pt x="630" y="616"/>
                      </a:lnTo>
                      <a:lnTo>
                        <a:pt x="648" y="596"/>
                      </a:lnTo>
                      <a:lnTo>
                        <a:pt x="664" y="574"/>
                      </a:lnTo>
                      <a:lnTo>
                        <a:pt x="678" y="552"/>
                      </a:lnTo>
                      <a:lnTo>
                        <a:pt x="692" y="528"/>
                      </a:lnTo>
                      <a:lnTo>
                        <a:pt x="702" y="504"/>
                      </a:lnTo>
                      <a:lnTo>
                        <a:pt x="1466" y="504"/>
                      </a:lnTo>
                      <a:lnTo>
                        <a:pt x="1466" y="504"/>
                      </a:lnTo>
                      <a:lnTo>
                        <a:pt x="1478" y="502"/>
                      </a:lnTo>
                      <a:lnTo>
                        <a:pt x="1490" y="500"/>
                      </a:lnTo>
                      <a:lnTo>
                        <a:pt x="1504" y="498"/>
                      </a:lnTo>
                      <a:lnTo>
                        <a:pt x="1514" y="494"/>
                      </a:lnTo>
                      <a:lnTo>
                        <a:pt x="1526" y="488"/>
                      </a:lnTo>
                      <a:lnTo>
                        <a:pt x="1536" y="482"/>
                      </a:lnTo>
                      <a:lnTo>
                        <a:pt x="1556" y="466"/>
                      </a:lnTo>
                      <a:lnTo>
                        <a:pt x="1572" y="446"/>
                      </a:lnTo>
                      <a:lnTo>
                        <a:pt x="1578" y="436"/>
                      </a:lnTo>
                      <a:lnTo>
                        <a:pt x="1582" y="426"/>
                      </a:lnTo>
                      <a:lnTo>
                        <a:pt x="1588" y="414"/>
                      </a:lnTo>
                      <a:lnTo>
                        <a:pt x="1590" y="402"/>
                      </a:lnTo>
                      <a:lnTo>
                        <a:pt x="1592" y="388"/>
                      </a:lnTo>
                      <a:lnTo>
                        <a:pt x="1592" y="376"/>
                      </a:lnTo>
                      <a:lnTo>
                        <a:pt x="1592" y="376"/>
                      </a:lnTo>
                      <a:lnTo>
                        <a:pt x="1592" y="358"/>
                      </a:lnTo>
                      <a:lnTo>
                        <a:pt x="1588" y="340"/>
                      </a:lnTo>
                      <a:lnTo>
                        <a:pt x="1582" y="324"/>
                      </a:lnTo>
                      <a:lnTo>
                        <a:pt x="1574" y="310"/>
                      </a:lnTo>
                      <a:lnTo>
                        <a:pt x="1564" y="294"/>
                      </a:lnTo>
                      <a:lnTo>
                        <a:pt x="1552" y="282"/>
                      </a:lnTo>
                      <a:lnTo>
                        <a:pt x="1538" y="272"/>
                      </a:lnTo>
                      <a:lnTo>
                        <a:pt x="1524" y="262"/>
                      </a:lnTo>
                      <a:lnTo>
                        <a:pt x="1524" y="262"/>
                      </a:lnTo>
                      <a:close/>
                      <a:moveTo>
                        <a:pt x="1466" y="414"/>
                      </a:moveTo>
                      <a:lnTo>
                        <a:pt x="672" y="414"/>
                      </a:lnTo>
                      <a:lnTo>
                        <a:pt x="672" y="414"/>
                      </a:lnTo>
                      <a:lnTo>
                        <a:pt x="658" y="416"/>
                      </a:lnTo>
                      <a:lnTo>
                        <a:pt x="644" y="422"/>
                      </a:lnTo>
                      <a:lnTo>
                        <a:pt x="634" y="432"/>
                      </a:lnTo>
                      <a:lnTo>
                        <a:pt x="628" y="446"/>
                      </a:lnTo>
                      <a:lnTo>
                        <a:pt x="628" y="446"/>
                      </a:lnTo>
                      <a:lnTo>
                        <a:pt x="620" y="466"/>
                      </a:lnTo>
                      <a:lnTo>
                        <a:pt x="612" y="488"/>
                      </a:lnTo>
                      <a:lnTo>
                        <a:pt x="602" y="506"/>
                      </a:lnTo>
                      <a:lnTo>
                        <a:pt x="590" y="524"/>
                      </a:lnTo>
                      <a:lnTo>
                        <a:pt x="576" y="542"/>
                      </a:lnTo>
                      <a:lnTo>
                        <a:pt x="562" y="558"/>
                      </a:lnTo>
                      <a:lnTo>
                        <a:pt x="546" y="574"/>
                      </a:lnTo>
                      <a:lnTo>
                        <a:pt x="530" y="586"/>
                      </a:lnTo>
                      <a:lnTo>
                        <a:pt x="512" y="598"/>
                      </a:lnTo>
                      <a:lnTo>
                        <a:pt x="492" y="610"/>
                      </a:lnTo>
                      <a:lnTo>
                        <a:pt x="472" y="618"/>
                      </a:lnTo>
                      <a:lnTo>
                        <a:pt x="452" y="626"/>
                      </a:lnTo>
                      <a:lnTo>
                        <a:pt x="432" y="632"/>
                      </a:lnTo>
                      <a:lnTo>
                        <a:pt x="410" y="636"/>
                      </a:lnTo>
                      <a:lnTo>
                        <a:pt x="388" y="640"/>
                      </a:lnTo>
                      <a:lnTo>
                        <a:pt x="364" y="640"/>
                      </a:lnTo>
                      <a:lnTo>
                        <a:pt x="364" y="640"/>
                      </a:lnTo>
                      <a:lnTo>
                        <a:pt x="336" y="638"/>
                      </a:lnTo>
                      <a:lnTo>
                        <a:pt x="310" y="634"/>
                      </a:lnTo>
                      <a:lnTo>
                        <a:pt x="284" y="628"/>
                      </a:lnTo>
                      <a:lnTo>
                        <a:pt x="258" y="618"/>
                      </a:lnTo>
                      <a:lnTo>
                        <a:pt x="234" y="608"/>
                      </a:lnTo>
                      <a:lnTo>
                        <a:pt x="212" y="594"/>
                      </a:lnTo>
                      <a:lnTo>
                        <a:pt x="190" y="578"/>
                      </a:lnTo>
                      <a:lnTo>
                        <a:pt x="170" y="560"/>
                      </a:lnTo>
                      <a:lnTo>
                        <a:pt x="152" y="540"/>
                      </a:lnTo>
                      <a:lnTo>
                        <a:pt x="136" y="518"/>
                      </a:lnTo>
                      <a:lnTo>
                        <a:pt x="122" y="496"/>
                      </a:lnTo>
                      <a:lnTo>
                        <a:pt x="112" y="472"/>
                      </a:lnTo>
                      <a:lnTo>
                        <a:pt x="102" y="446"/>
                      </a:lnTo>
                      <a:lnTo>
                        <a:pt x="96" y="420"/>
                      </a:lnTo>
                      <a:lnTo>
                        <a:pt x="92" y="394"/>
                      </a:lnTo>
                      <a:lnTo>
                        <a:pt x="90" y="364"/>
                      </a:lnTo>
                      <a:lnTo>
                        <a:pt x="90" y="364"/>
                      </a:lnTo>
                      <a:lnTo>
                        <a:pt x="92" y="336"/>
                      </a:lnTo>
                      <a:lnTo>
                        <a:pt x="96" y="310"/>
                      </a:lnTo>
                      <a:lnTo>
                        <a:pt x="102" y="284"/>
                      </a:lnTo>
                      <a:lnTo>
                        <a:pt x="112" y="258"/>
                      </a:lnTo>
                      <a:lnTo>
                        <a:pt x="122" y="234"/>
                      </a:lnTo>
                      <a:lnTo>
                        <a:pt x="136" y="212"/>
                      </a:lnTo>
                      <a:lnTo>
                        <a:pt x="152" y="190"/>
                      </a:lnTo>
                      <a:lnTo>
                        <a:pt x="170" y="170"/>
                      </a:lnTo>
                      <a:lnTo>
                        <a:pt x="190" y="152"/>
                      </a:lnTo>
                      <a:lnTo>
                        <a:pt x="212" y="136"/>
                      </a:lnTo>
                      <a:lnTo>
                        <a:pt x="234" y="122"/>
                      </a:lnTo>
                      <a:lnTo>
                        <a:pt x="258" y="112"/>
                      </a:lnTo>
                      <a:lnTo>
                        <a:pt x="284" y="102"/>
                      </a:lnTo>
                      <a:lnTo>
                        <a:pt x="310" y="96"/>
                      </a:lnTo>
                      <a:lnTo>
                        <a:pt x="336" y="92"/>
                      </a:lnTo>
                      <a:lnTo>
                        <a:pt x="364" y="90"/>
                      </a:lnTo>
                      <a:lnTo>
                        <a:pt x="364" y="90"/>
                      </a:lnTo>
                      <a:lnTo>
                        <a:pt x="388" y="90"/>
                      </a:lnTo>
                      <a:lnTo>
                        <a:pt x="410" y="94"/>
                      </a:lnTo>
                      <a:lnTo>
                        <a:pt x="432" y="98"/>
                      </a:lnTo>
                      <a:lnTo>
                        <a:pt x="452" y="104"/>
                      </a:lnTo>
                      <a:lnTo>
                        <a:pt x="472" y="112"/>
                      </a:lnTo>
                      <a:lnTo>
                        <a:pt x="492" y="120"/>
                      </a:lnTo>
                      <a:lnTo>
                        <a:pt x="510" y="130"/>
                      </a:lnTo>
                      <a:lnTo>
                        <a:pt x="528" y="142"/>
                      </a:lnTo>
                      <a:lnTo>
                        <a:pt x="546" y="156"/>
                      </a:lnTo>
                      <a:lnTo>
                        <a:pt x="560" y="170"/>
                      </a:lnTo>
                      <a:lnTo>
                        <a:pt x="576" y="186"/>
                      </a:lnTo>
                      <a:lnTo>
                        <a:pt x="588" y="204"/>
                      </a:lnTo>
                      <a:lnTo>
                        <a:pt x="600" y="222"/>
                      </a:lnTo>
                      <a:lnTo>
                        <a:pt x="612" y="242"/>
                      </a:lnTo>
                      <a:lnTo>
                        <a:pt x="620" y="262"/>
                      </a:lnTo>
                      <a:lnTo>
                        <a:pt x="628" y="282"/>
                      </a:lnTo>
                      <a:lnTo>
                        <a:pt x="628" y="282"/>
                      </a:lnTo>
                      <a:lnTo>
                        <a:pt x="632" y="292"/>
                      </a:lnTo>
                      <a:lnTo>
                        <a:pt x="636" y="298"/>
                      </a:lnTo>
                      <a:lnTo>
                        <a:pt x="644" y="306"/>
                      </a:lnTo>
                      <a:lnTo>
                        <a:pt x="652" y="310"/>
                      </a:lnTo>
                      <a:lnTo>
                        <a:pt x="652" y="310"/>
                      </a:lnTo>
                      <a:lnTo>
                        <a:pt x="660" y="312"/>
                      </a:lnTo>
                      <a:lnTo>
                        <a:pt x="670" y="314"/>
                      </a:lnTo>
                      <a:lnTo>
                        <a:pt x="678" y="314"/>
                      </a:lnTo>
                      <a:lnTo>
                        <a:pt x="688" y="312"/>
                      </a:lnTo>
                      <a:lnTo>
                        <a:pt x="794" y="268"/>
                      </a:lnTo>
                      <a:lnTo>
                        <a:pt x="908" y="314"/>
                      </a:lnTo>
                      <a:lnTo>
                        <a:pt x="908" y="314"/>
                      </a:lnTo>
                      <a:lnTo>
                        <a:pt x="916" y="316"/>
                      </a:lnTo>
                      <a:lnTo>
                        <a:pt x="924" y="316"/>
                      </a:lnTo>
                      <a:lnTo>
                        <a:pt x="934" y="316"/>
                      </a:lnTo>
                      <a:lnTo>
                        <a:pt x="942" y="314"/>
                      </a:lnTo>
                      <a:lnTo>
                        <a:pt x="1054" y="268"/>
                      </a:lnTo>
                      <a:lnTo>
                        <a:pt x="1168" y="314"/>
                      </a:lnTo>
                      <a:lnTo>
                        <a:pt x="1168" y="314"/>
                      </a:lnTo>
                      <a:lnTo>
                        <a:pt x="1176" y="316"/>
                      </a:lnTo>
                      <a:lnTo>
                        <a:pt x="1184" y="316"/>
                      </a:lnTo>
                      <a:lnTo>
                        <a:pt x="1192" y="316"/>
                      </a:lnTo>
                      <a:lnTo>
                        <a:pt x="1200" y="314"/>
                      </a:lnTo>
                      <a:lnTo>
                        <a:pt x="1314" y="268"/>
                      </a:lnTo>
                      <a:lnTo>
                        <a:pt x="1484" y="342"/>
                      </a:lnTo>
                      <a:lnTo>
                        <a:pt x="1484" y="342"/>
                      </a:lnTo>
                      <a:lnTo>
                        <a:pt x="1492" y="348"/>
                      </a:lnTo>
                      <a:lnTo>
                        <a:pt x="1498" y="356"/>
                      </a:lnTo>
                      <a:lnTo>
                        <a:pt x="1502" y="366"/>
                      </a:lnTo>
                      <a:lnTo>
                        <a:pt x="1504" y="376"/>
                      </a:lnTo>
                      <a:lnTo>
                        <a:pt x="1504" y="376"/>
                      </a:lnTo>
                      <a:lnTo>
                        <a:pt x="1502" y="384"/>
                      </a:lnTo>
                      <a:lnTo>
                        <a:pt x="1500" y="390"/>
                      </a:lnTo>
                      <a:lnTo>
                        <a:pt x="1496" y="396"/>
                      </a:lnTo>
                      <a:lnTo>
                        <a:pt x="1492" y="402"/>
                      </a:lnTo>
                      <a:lnTo>
                        <a:pt x="1486" y="406"/>
                      </a:lnTo>
                      <a:lnTo>
                        <a:pt x="1480" y="410"/>
                      </a:lnTo>
                      <a:lnTo>
                        <a:pt x="1472" y="412"/>
                      </a:lnTo>
                      <a:lnTo>
                        <a:pt x="1466" y="414"/>
                      </a:lnTo>
                      <a:lnTo>
                        <a:pt x="1466" y="414"/>
                      </a:lnTo>
                      <a:close/>
                      <a:moveTo>
                        <a:pt x="1466" y="414"/>
                      </a:moveTo>
                      <a:lnTo>
                        <a:pt x="1466" y="4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9" name="Freeform 123"/>
                <p:cNvSpPr>
                  <a:spLocks/>
                </p:cNvSpPr>
                <p:nvPr/>
              </p:nvSpPr>
              <p:spPr bwMode="auto">
                <a:xfrm>
                  <a:off x="831" y="1446"/>
                  <a:ext cx="1592" cy="730"/>
                </a:xfrm>
                <a:custGeom>
                  <a:avLst/>
                  <a:gdLst>
                    <a:gd name="T0" fmla="*/ 1524 w 1592"/>
                    <a:gd name="T1" fmla="*/ 262 h 730"/>
                    <a:gd name="T2" fmla="*/ 1332 w 1592"/>
                    <a:gd name="T3" fmla="*/ 180 h 730"/>
                    <a:gd name="T4" fmla="*/ 1324 w 1592"/>
                    <a:gd name="T5" fmla="*/ 176 h 730"/>
                    <a:gd name="T6" fmla="*/ 1306 w 1592"/>
                    <a:gd name="T7" fmla="*/ 176 h 730"/>
                    <a:gd name="T8" fmla="*/ 1184 w 1592"/>
                    <a:gd name="T9" fmla="*/ 224 h 730"/>
                    <a:gd name="T10" fmla="*/ 1070 w 1592"/>
                    <a:gd name="T11" fmla="*/ 178 h 730"/>
                    <a:gd name="T12" fmla="*/ 1054 w 1592"/>
                    <a:gd name="T13" fmla="*/ 176 h 730"/>
                    <a:gd name="T14" fmla="*/ 1038 w 1592"/>
                    <a:gd name="T15" fmla="*/ 178 h 730"/>
                    <a:gd name="T16" fmla="*/ 812 w 1592"/>
                    <a:gd name="T17" fmla="*/ 178 h 730"/>
                    <a:gd name="T18" fmla="*/ 804 w 1592"/>
                    <a:gd name="T19" fmla="*/ 176 h 730"/>
                    <a:gd name="T20" fmla="*/ 786 w 1592"/>
                    <a:gd name="T21" fmla="*/ 176 h 730"/>
                    <a:gd name="T22" fmla="*/ 696 w 1592"/>
                    <a:gd name="T23" fmla="*/ 212 h 730"/>
                    <a:gd name="T24" fmla="*/ 684 w 1592"/>
                    <a:gd name="T25" fmla="*/ 188 h 730"/>
                    <a:gd name="T26" fmla="*/ 656 w 1592"/>
                    <a:gd name="T27" fmla="*/ 144 h 730"/>
                    <a:gd name="T28" fmla="*/ 622 w 1592"/>
                    <a:gd name="T29" fmla="*/ 106 h 730"/>
                    <a:gd name="T30" fmla="*/ 584 w 1592"/>
                    <a:gd name="T31" fmla="*/ 72 h 730"/>
                    <a:gd name="T32" fmla="*/ 540 w 1592"/>
                    <a:gd name="T33" fmla="*/ 44 h 730"/>
                    <a:gd name="T34" fmla="*/ 494 w 1592"/>
                    <a:gd name="T35" fmla="*/ 24 h 730"/>
                    <a:gd name="T36" fmla="*/ 444 w 1592"/>
                    <a:gd name="T37" fmla="*/ 8 h 730"/>
                    <a:gd name="T38" fmla="*/ 392 w 1592"/>
                    <a:gd name="T39" fmla="*/ 0 h 730"/>
                    <a:gd name="T40" fmla="*/ 364 w 1592"/>
                    <a:gd name="T41" fmla="*/ 0 h 730"/>
                    <a:gd name="T42" fmla="*/ 292 w 1592"/>
                    <a:gd name="T43" fmla="*/ 8 h 730"/>
                    <a:gd name="T44" fmla="*/ 224 w 1592"/>
                    <a:gd name="T45" fmla="*/ 28 h 730"/>
                    <a:gd name="T46" fmla="*/ 162 w 1592"/>
                    <a:gd name="T47" fmla="*/ 62 h 730"/>
                    <a:gd name="T48" fmla="*/ 108 w 1592"/>
                    <a:gd name="T49" fmla="*/ 108 h 730"/>
                    <a:gd name="T50" fmla="*/ 62 w 1592"/>
                    <a:gd name="T51" fmla="*/ 162 h 730"/>
                    <a:gd name="T52" fmla="*/ 28 w 1592"/>
                    <a:gd name="T53" fmla="*/ 224 h 730"/>
                    <a:gd name="T54" fmla="*/ 8 w 1592"/>
                    <a:gd name="T55" fmla="*/ 292 h 730"/>
                    <a:gd name="T56" fmla="*/ 0 w 1592"/>
                    <a:gd name="T57" fmla="*/ 364 h 730"/>
                    <a:gd name="T58" fmla="*/ 2 w 1592"/>
                    <a:gd name="T59" fmla="*/ 402 h 730"/>
                    <a:gd name="T60" fmla="*/ 16 w 1592"/>
                    <a:gd name="T61" fmla="*/ 474 h 730"/>
                    <a:gd name="T62" fmla="*/ 44 w 1592"/>
                    <a:gd name="T63" fmla="*/ 538 h 730"/>
                    <a:gd name="T64" fmla="*/ 84 w 1592"/>
                    <a:gd name="T65" fmla="*/ 596 h 730"/>
                    <a:gd name="T66" fmla="*/ 132 w 1592"/>
                    <a:gd name="T67" fmla="*/ 646 h 730"/>
                    <a:gd name="T68" fmla="*/ 192 w 1592"/>
                    <a:gd name="T69" fmla="*/ 686 h 730"/>
                    <a:gd name="T70" fmla="*/ 256 w 1592"/>
                    <a:gd name="T71" fmla="*/ 714 h 730"/>
                    <a:gd name="T72" fmla="*/ 328 w 1592"/>
                    <a:gd name="T73" fmla="*/ 728 h 730"/>
                    <a:gd name="T74" fmla="*/ 364 w 1592"/>
                    <a:gd name="T75" fmla="*/ 730 h 730"/>
                    <a:gd name="T76" fmla="*/ 420 w 1592"/>
                    <a:gd name="T77" fmla="*/ 726 h 730"/>
                    <a:gd name="T78" fmla="*/ 474 w 1592"/>
                    <a:gd name="T79" fmla="*/ 714 h 730"/>
                    <a:gd name="T80" fmla="*/ 524 w 1592"/>
                    <a:gd name="T81" fmla="*/ 694 h 730"/>
                    <a:gd name="T82" fmla="*/ 570 w 1592"/>
                    <a:gd name="T83" fmla="*/ 668 h 730"/>
                    <a:gd name="T84" fmla="*/ 612 w 1592"/>
                    <a:gd name="T85" fmla="*/ 636 h 730"/>
                    <a:gd name="T86" fmla="*/ 648 w 1592"/>
                    <a:gd name="T87" fmla="*/ 596 h 730"/>
                    <a:gd name="T88" fmla="*/ 678 w 1592"/>
                    <a:gd name="T89" fmla="*/ 552 h 730"/>
                    <a:gd name="T90" fmla="*/ 702 w 1592"/>
                    <a:gd name="T91" fmla="*/ 504 h 730"/>
                    <a:gd name="T92" fmla="*/ 1466 w 1592"/>
                    <a:gd name="T93" fmla="*/ 504 h 730"/>
                    <a:gd name="T94" fmla="*/ 1490 w 1592"/>
                    <a:gd name="T95" fmla="*/ 500 h 730"/>
                    <a:gd name="T96" fmla="*/ 1514 w 1592"/>
                    <a:gd name="T97" fmla="*/ 494 h 730"/>
                    <a:gd name="T98" fmla="*/ 1536 w 1592"/>
                    <a:gd name="T99" fmla="*/ 482 h 730"/>
                    <a:gd name="T100" fmla="*/ 1572 w 1592"/>
                    <a:gd name="T101" fmla="*/ 446 h 730"/>
                    <a:gd name="T102" fmla="*/ 1582 w 1592"/>
                    <a:gd name="T103" fmla="*/ 426 h 730"/>
                    <a:gd name="T104" fmla="*/ 1590 w 1592"/>
                    <a:gd name="T105" fmla="*/ 402 h 730"/>
                    <a:gd name="T106" fmla="*/ 1592 w 1592"/>
                    <a:gd name="T107" fmla="*/ 376 h 730"/>
                    <a:gd name="T108" fmla="*/ 1592 w 1592"/>
                    <a:gd name="T109" fmla="*/ 358 h 730"/>
                    <a:gd name="T110" fmla="*/ 1582 w 1592"/>
                    <a:gd name="T111" fmla="*/ 324 h 730"/>
                    <a:gd name="T112" fmla="*/ 1564 w 1592"/>
                    <a:gd name="T113" fmla="*/ 294 h 730"/>
                    <a:gd name="T114" fmla="*/ 1538 w 1592"/>
                    <a:gd name="T115" fmla="*/ 272 h 730"/>
                    <a:gd name="T116" fmla="*/ 1524 w 1592"/>
                    <a:gd name="T117" fmla="*/ 262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92" h="730">
                      <a:moveTo>
                        <a:pt x="1524" y="262"/>
                      </a:moveTo>
                      <a:lnTo>
                        <a:pt x="1524" y="262"/>
                      </a:lnTo>
                      <a:lnTo>
                        <a:pt x="1520" y="260"/>
                      </a:lnTo>
                      <a:lnTo>
                        <a:pt x="1332" y="180"/>
                      </a:lnTo>
                      <a:lnTo>
                        <a:pt x="1332" y="180"/>
                      </a:lnTo>
                      <a:lnTo>
                        <a:pt x="1324" y="176"/>
                      </a:lnTo>
                      <a:lnTo>
                        <a:pt x="1314" y="176"/>
                      </a:lnTo>
                      <a:lnTo>
                        <a:pt x="1306" y="176"/>
                      </a:lnTo>
                      <a:lnTo>
                        <a:pt x="1298" y="178"/>
                      </a:lnTo>
                      <a:lnTo>
                        <a:pt x="1184" y="224"/>
                      </a:lnTo>
                      <a:lnTo>
                        <a:pt x="1070" y="178"/>
                      </a:lnTo>
                      <a:lnTo>
                        <a:pt x="1070" y="178"/>
                      </a:lnTo>
                      <a:lnTo>
                        <a:pt x="1062" y="176"/>
                      </a:lnTo>
                      <a:lnTo>
                        <a:pt x="1054" y="176"/>
                      </a:lnTo>
                      <a:lnTo>
                        <a:pt x="1046" y="176"/>
                      </a:lnTo>
                      <a:lnTo>
                        <a:pt x="1038" y="178"/>
                      </a:lnTo>
                      <a:lnTo>
                        <a:pt x="924" y="224"/>
                      </a:lnTo>
                      <a:lnTo>
                        <a:pt x="812" y="178"/>
                      </a:lnTo>
                      <a:lnTo>
                        <a:pt x="812" y="178"/>
                      </a:lnTo>
                      <a:lnTo>
                        <a:pt x="804" y="176"/>
                      </a:lnTo>
                      <a:lnTo>
                        <a:pt x="794" y="176"/>
                      </a:lnTo>
                      <a:lnTo>
                        <a:pt x="786" y="176"/>
                      </a:lnTo>
                      <a:lnTo>
                        <a:pt x="778" y="178"/>
                      </a:lnTo>
                      <a:lnTo>
                        <a:pt x="696" y="212"/>
                      </a:lnTo>
                      <a:lnTo>
                        <a:pt x="696" y="212"/>
                      </a:lnTo>
                      <a:lnTo>
                        <a:pt x="684" y="188"/>
                      </a:lnTo>
                      <a:lnTo>
                        <a:pt x="670" y="166"/>
                      </a:lnTo>
                      <a:lnTo>
                        <a:pt x="656" y="144"/>
                      </a:lnTo>
                      <a:lnTo>
                        <a:pt x="640" y="124"/>
                      </a:lnTo>
                      <a:lnTo>
                        <a:pt x="622" y="106"/>
                      </a:lnTo>
                      <a:lnTo>
                        <a:pt x="604" y="88"/>
                      </a:lnTo>
                      <a:lnTo>
                        <a:pt x="584" y="72"/>
                      </a:lnTo>
                      <a:lnTo>
                        <a:pt x="562" y="58"/>
                      </a:lnTo>
                      <a:lnTo>
                        <a:pt x="540" y="44"/>
                      </a:lnTo>
                      <a:lnTo>
                        <a:pt x="518" y="34"/>
                      </a:lnTo>
                      <a:lnTo>
                        <a:pt x="494" y="24"/>
                      </a:lnTo>
                      <a:lnTo>
                        <a:pt x="470" y="14"/>
                      </a:lnTo>
                      <a:lnTo>
                        <a:pt x="444" y="8"/>
                      </a:lnTo>
                      <a:lnTo>
                        <a:pt x="418" y="4"/>
                      </a:lnTo>
                      <a:lnTo>
                        <a:pt x="392" y="0"/>
                      </a:lnTo>
                      <a:lnTo>
                        <a:pt x="364" y="0"/>
                      </a:lnTo>
                      <a:lnTo>
                        <a:pt x="364" y="0"/>
                      </a:lnTo>
                      <a:lnTo>
                        <a:pt x="328" y="2"/>
                      </a:lnTo>
                      <a:lnTo>
                        <a:pt x="292" y="8"/>
                      </a:lnTo>
                      <a:lnTo>
                        <a:pt x="256" y="16"/>
                      </a:lnTo>
                      <a:lnTo>
                        <a:pt x="224" y="28"/>
                      </a:lnTo>
                      <a:lnTo>
                        <a:pt x="192" y="44"/>
                      </a:lnTo>
                      <a:lnTo>
                        <a:pt x="162" y="62"/>
                      </a:lnTo>
                      <a:lnTo>
                        <a:pt x="132" y="84"/>
                      </a:lnTo>
                      <a:lnTo>
                        <a:pt x="108" y="108"/>
                      </a:lnTo>
                      <a:lnTo>
                        <a:pt x="84" y="132"/>
                      </a:lnTo>
                      <a:lnTo>
                        <a:pt x="62" y="162"/>
                      </a:lnTo>
                      <a:lnTo>
                        <a:pt x="44" y="192"/>
                      </a:lnTo>
                      <a:lnTo>
                        <a:pt x="28" y="224"/>
                      </a:lnTo>
                      <a:lnTo>
                        <a:pt x="16" y="256"/>
                      </a:lnTo>
                      <a:lnTo>
                        <a:pt x="8" y="292"/>
                      </a:lnTo>
                      <a:lnTo>
                        <a:pt x="2" y="328"/>
                      </a:lnTo>
                      <a:lnTo>
                        <a:pt x="0" y="364"/>
                      </a:lnTo>
                      <a:lnTo>
                        <a:pt x="0" y="364"/>
                      </a:lnTo>
                      <a:lnTo>
                        <a:pt x="2" y="402"/>
                      </a:lnTo>
                      <a:lnTo>
                        <a:pt x="8" y="438"/>
                      </a:lnTo>
                      <a:lnTo>
                        <a:pt x="16" y="474"/>
                      </a:lnTo>
                      <a:lnTo>
                        <a:pt x="28" y="506"/>
                      </a:lnTo>
                      <a:lnTo>
                        <a:pt x="44" y="538"/>
                      </a:lnTo>
                      <a:lnTo>
                        <a:pt x="62" y="568"/>
                      </a:lnTo>
                      <a:lnTo>
                        <a:pt x="84" y="596"/>
                      </a:lnTo>
                      <a:lnTo>
                        <a:pt x="108" y="622"/>
                      </a:lnTo>
                      <a:lnTo>
                        <a:pt x="132" y="646"/>
                      </a:lnTo>
                      <a:lnTo>
                        <a:pt x="162" y="668"/>
                      </a:lnTo>
                      <a:lnTo>
                        <a:pt x="192" y="686"/>
                      </a:lnTo>
                      <a:lnTo>
                        <a:pt x="224" y="702"/>
                      </a:lnTo>
                      <a:lnTo>
                        <a:pt x="256" y="714"/>
                      </a:lnTo>
                      <a:lnTo>
                        <a:pt x="292" y="722"/>
                      </a:lnTo>
                      <a:lnTo>
                        <a:pt x="328" y="728"/>
                      </a:lnTo>
                      <a:lnTo>
                        <a:pt x="364" y="730"/>
                      </a:lnTo>
                      <a:lnTo>
                        <a:pt x="364" y="730"/>
                      </a:lnTo>
                      <a:lnTo>
                        <a:pt x="392" y="728"/>
                      </a:lnTo>
                      <a:lnTo>
                        <a:pt x="420" y="726"/>
                      </a:lnTo>
                      <a:lnTo>
                        <a:pt x="448" y="720"/>
                      </a:lnTo>
                      <a:lnTo>
                        <a:pt x="474" y="714"/>
                      </a:lnTo>
                      <a:lnTo>
                        <a:pt x="498" y="704"/>
                      </a:lnTo>
                      <a:lnTo>
                        <a:pt x="524" y="694"/>
                      </a:lnTo>
                      <a:lnTo>
                        <a:pt x="546" y="682"/>
                      </a:lnTo>
                      <a:lnTo>
                        <a:pt x="570" y="668"/>
                      </a:lnTo>
                      <a:lnTo>
                        <a:pt x="590" y="652"/>
                      </a:lnTo>
                      <a:lnTo>
                        <a:pt x="612" y="636"/>
                      </a:lnTo>
                      <a:lnTo>
                        <a:pt x="630" y="616"/>
                      </a:lnTo>
                      <a:lnTo>
                        <a:pt x="648" y="596"/>
                      </a:lnTo>
                      <a:lnTo>
                        <a:pt x="664" y="574"/>
                      </a:lnTo>
                      <a:lnTo>
                        <a:pt x="678" y="552"/>
                      </a:lnTo>
                      <a:lnTo>
                        <a:pt x="692" y="528"/>
                      </a:lnTo>
                      <a:lnTo>
                        <a:pt x="702" y="504"/>
                      </a:lnTo>
                      <a:lnTo>
                        <a:pt x="1466" y="504"/>
                      </a:lnTo>
                      <a:lnTo>
                        <a:pt x="1466" y="504"/>
                      </a:lnTo>
                      <a:lnTo>
                        <a:pt x="1478" y="502"/>
                      </a:lnTo>
                      <a:lnTo>
                        <a:pt x="1490" y="500"/>
                      </a:lnTo>
                      <a:lnTo>
                        <a:pt x="1504" y="498"/>
                      </a:lnTo>
                      <a:lnTo>
                        <a:pt x="1514" y="494"/>
                      </a:lnTo>
                      <a:lnTo>
                        <a:pt x="1526" y="488"/>
                      </a:lnTo>
                      <a:lnTo>
                        <a:pt x="1536" y="482"/>
                      </a:lnTo>
                      <a:lnTo>
                        <a:pt x="1556" y="466"/>
                      </a:lnTo>
                      <a:lnTo>
                        <a:pt x="1572" y="446"/>
                      </a:lnTo>
                      <a:lnTo>
                        <a:pt x="1578" y="436"/>
                      </a:lnTo>
                      <a:lnTo>
                        <a:pt x="1582" y="426"/>
                      </a:lnTo>
                      <a:lnTo>
                        <a:pt x="1588" y="414"/>
                      </a:lnTo>
                      <a:lnTo>
                        <a:pt x="1590" y="402"/>
                      </a:lnTo>
                      <a:lnTo>
                        <a:pt x="1592" y="388"/>
                      </a:lnTo>
                      <a:lnTo>
                        <a:pt x="1592" y="376"/>
                      </a:lnTo>
                      <a:lnTo>
                        <a:pt x="1592" y="376"/>
                      </a:lnTo>
                      <a:lnTo>
                        <a:pt x="1592" y="358"/>
                      </a:lnTo>
                      <a:lnTo>
                        <a:pt x="1588" y="340"/>
                      </a:lnTo>
                      <a:lnTo>
                        <a:pt x="1582" y="324"/>
                      </a:lnTo>
                      <a:lnTo>
                        <a:pt x="1574" y="310"/>
                      </a:lnTo>
                      <a:lnTo>
                        <a:pt x="1564" y="294"/>
                      </a:lnTo>
                      <a:lnTo>
                        <a:pt x="1552" y="282"/>
                      </a:lnTo>
                      <a:lnTo>
                        <a:pt x="1538" y="272"/>
                      </a:lnTo>
                      <a:lnTo>
                        <a:pt x="1524" y="262"/>
                      </a:lnTo>
                      <a:lnTo>
                        <a:pt x="1524" y="262"/>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0" name="Line 125"/>
                <p:cNvSpPr>
                  <a:spLocks noChangeShapeType="1"/>
                </p:cNvSpPr>
                <p:nvPr/>
              </p:nvSpPr>
              <p:spPr bwMode="auto">
                <a:xfrm>
                  <a:off x="2297" y="1860"/>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1" name="Freeform 127"/>
                <p:cNvSpPr>
                  <a:spLocks/>
                </p:cNvSpPr>
                <p:nvPr/>
              </p:nvSpPr>
              <p:spPr bwMode="auto">
                <a:xfrm>
                  <a:off x="1007" y="1694"/>
                  <a:ext cx="234" cy="234"/>
                </a:xfrm>
                <a:custGeom>
                  <a:avLst/>
                  <a:gdLst>
                    <a:gd name="T0" fmla="*/ 118 w 234"/>
                    <a:gd name="T1" fmla="*/ 0 h 234"/>
                    <a:gd name="T2" fmla="*/ 118 w 234"/>
                    <a:gd name="T3" fmla="*/ 0 h 234"/>
                    <a:gd name="T4" fmla="*/ 106 w 234"/>
                    <a:gd name="T5" fmla="*/ 0 h 234"/>
                    <a:gd name="T6" fmla="*/ 94 w 234"/>
                    <a:gd name="T7" fmla="*/ 2 h 234"/>
                    <a:gd name="T8" fmla="*/ 72 w 234"/>
                    <a:gd name="T9" fmla="*/ 10 h 234"/>
                    <a:gd name="T10" fmla="*/ 52 w 234"/>
                    <a:gd name="T11" fmla="*/ 20 h 234"/>
                    <a:gd name="T12" fmla="*/ 34 w 234"/>
                    <a:gd name="T13" fmla="*/ 34 h 234"/>
                    <a:gd name="T14" fmla="*/ 20 w 234"/>
                    <a:gd name="T15" fmla="*/ 52 h 234"/>
                    <a:gd name="T16" fmla="*/ 10 w 234"/>
                    <a:gd name="T17" fmla="*/ 72 h 234"/>
                    <a:gd name="T18" fmla="*/ 2 w 234"/>
                    <a:gd name="T19" fmla="*/ 94 h 234"/>
                    <a:gd name="T20" fmla="*/ 0 w 234"/>
                    <a:gd name="T21" fmla="*/ 106 h 234"/>
                    <a:gd name="T22" fmla="*/ 0 w 234"/>
                    <a:gd name="T23" fmla="*/ 116 h 234"/>
                    <a:gd name="T24" fmla="*/ 0 w 234"/>
                    <a:gd name="T25" fmla="*/ 116 h 234"/>
                    <a:gd name="T26" fmla="*/ 0 w 234"/>
                    <a:gd name="T27" fmla="*/ 128 h 234"/>
                    <a:gd name="T28" fmla="*/ 2 w 234"/>
                    <a:gd name="T29" fmla="*/ 140 h 234"/>
                    <a:gd name="T30" fmla="*/ 10 w 234"/>
                    <a:gd name="T31" fmla="*/ 162 h 234"/>
                    <a:gd name="T32" fmla="*/ 20 w 234"/>
                    <a:gd name="T33" fmla="*/ 182 h 234"/>
                    <a:gd name="T34" fmla="*/ 34 w 234"/>
                    <a:gd name="T35" fmla="*/ 200 h 234"/>
                    <a:gd name="T36" fmla="*/ 52 w 234"/>
                    <a:gd name="T37" fmla="*/ 214 h 234"/>
                    <a:gd name="T38" fmla="*/ 72 w 234"/>
                    <a:gd name="T39" fmla="*/ 224 h 234"/>
                    <a:gd name="T40" fmla="*/ 94 w 234"/>
                    <a:gd name="T41" fmla="*/ 232 h 234"/>
                    <a:gd name="T42" fmla="*/ 106 w 234"/>
                    <a:gd name="T43" fmla="*/ 234 h 234"/>
                    <a:gd name="T44" fmla="*/ 118 w 234"/>
                    <a:gd name="T45" fmla="*/ 234 h 234"/>
                    <a:gd name="T46" fmla="*/ 118 w 234"/>
                    <a:gd name="T47" fmla="*/ 234 h 234"/>
                    <a:gd name="T48" fmla="*/ 128 w 234"/>
                    <a:gd name="T49" fmla="*/ 234 h 234"/>
                    <a:gd name="T50" fmla="*/ 140 w 234"/>
                    <a:gd name="T51" fmla="*/ 232 h 234"/>
                    <a:gd name="T52" fmla="*/ 162 w 234"/>
                    <a:gd name="T53" fmla="*/ 224 h 234"/>
                    <a:gd name="T54" fmla="*/ 182 w 234"/>
                    <a:gd name="T55" fmla="*/ 214 h 234"/>
                    <a:gd name="T56" fmla="*/ 200 w 234"/>
                    <a:gd name="T57" fmla="*/ 200 h 234"/>
                    <a:gd name="T58" fmla="*/ 214 w 234"/>
                    <a:gd name="T59" fmla="*/ 182 h 234"/>
                    <a:gd name="T60" fmla="*/ 224 w 234"/>
                    <a:gd name="T61" fmla="*/ 162 h 234"/>
                    <a:gd name="T62" fmla="*/ 232 w 234"/>
                    <a:gd name="T63" fmla="*/ 140 h 234"/>
                    <a:gd name="T64" fmla="*/ 234 w 234"/>
                    <a:gd name="T65" fmla="*/ 128 h 234"/>
                    <a:gd name="T66" fmla="*/ 234 w 234"/>
                    <a:gd name="T67" fmla="*/ 116 h 234"/>
                    <a:gd name="T68" fmla="*/ 234 w 234"/>
                    <a:gd name="T69" fmla="*/ 116 h 234"/>
                    <a:gd name="T70" fmla="*/ 234 w 234"/>
                    <a:gd name="T71" fmla="*/ 106 h 234"/>
                    <a:gd name="T72" fmla="*/ 232 w 234"/>
                    <a:gd name="T73" fmla="*/ 94 h 234"/>
                    <a:gd name="T74" fmla="*/ 224 w 234"/>
                    <a:gd name="T75" fmla="*/ 72 h 234"/>
                    <a:gd name="T76" fmla="*/ 214 w 234"/>
                    <a:gd name="T77" fmla="*/ 52 h 234"/>
                    <a:gd name="T78" fmla="*/ 200 w 234"/>
                    <a:gd name="T79" fmla="*/ 34 h 234"/>
                    <a:gd name="T80" fmla="*/ 182 w 234"/>
                    <a:gd name="T81" fmla="*/ 20 h 234"/>
                    <a:gd name="T82" fmla="*/ 162 w 234"/>
                    <a:gd name="T83" fmla="*/ 10 h 234"/>
                    <a:gd name="T84" fmla="*/ 140 w 234"/>
                    <a:gd name="T85" fmla="*/ 2 h 234"/>
                    <a:gd name="T86" fmla="*/ 128 w 234"/>
                    <a:gd name="T87" fmla="*/ 0 h 234"/>
                    <a:gd name="T88" fmla="*/ 118 w 234"/>
                    <a:gd name="T89" fmla="*/ 0 h 234"/>
                    <a:gd name="T90" fmla="*/ 118 w 234"/>
                    <a:gd name="T91" fmla="*/ 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4" h="234">
                      <a:moveTo>
                        <a:pt x="118" y="0"/>
                      </a:moveTo>
                      <a:lnTo>
                        <a:pt x="118" y="0"/>
                      </a:lnTo>
                      <a:lnTo>
                        <a:pt x="106" y="0"/>
                      </a:lnTo>
                      <a:lnTo>
                        <a:pt x="94" y="2"/>
                      </a:lnTo>
                      <a:lnTo>
                        <a:pt x="72" y="10"/>
                      </a:lnTo>
                      <a:lnTo>
                        <a:pt x="52" y="20"/>
                      </a:lnTo>
                      <a:lnTo>
                        <a:pt x="34" y="34"/>
                      </a:lnTo>
                      <a:lnTo>
                        <a:pt x="20" y="52"/>
                      </a:lnTo>
                      <a:lnTo>
                        <a:pt x="10" y="72"/>
                      </a:lnTo>
                      <a:lnTo>
                        <a:pt x="2" y="94"/>
                      </a:lnTo>
                      <a:lnTo>
                        <a:pt x="0" y="106"/>
                      </a:lnTo>
                      <a:lnTo>
                        <a:pt x="0" y="116"/>
                      </a:lnTo>
                      <a:lnTo>
                        <a:pt x="0" y="116"/>
                      </a:lnTo>
                      <a:lnTo>
                        <a:pt x="0" y="128"/>
                      </a:lnTo>
                      <a:lnTo>
                        <a:pt x="2" y="140"/>
                      </a:lnTo>
                      <a:lnTo>
                        <a:pt x="10" y="162"/>
                      </a:lnTo>
                      <a:lnTo>
                        <a:pt x="20" y="182"/>
                      </a:lnTo>
                      <a:lnTo>
                        <a:pt x="34" y="200"/>
                      </a:lnTo>
                      <a:lnTo>
                        <a:pt x="52" y="214"/>
                      </a:lnTo>
                      <a:lnTo>
                        <a:pt x="72" y="224"/>
                      </a:lnTo>
                      <a:lnTo>
                        <a:pt x="94" y="232"/>
                      </a:lnTo>
                      <a:lnTo>
                        <a:pt x="106" y="234"/>
                      </a:lnTo>
                      <a:lnTo>
                        <a:pt x="118" y="234"/>
                      </a:lnTo>
                      <a:lnTo>
                        <a:pt x="118" y="234"/>
                      </a:lnTo>
                      <a:lnTo>
                        <a:pt x="128" y="234"/>
                      </a:lnTo>
                      <a:lnTo>
                        <a:pt x="140" y="232"/>
                      </a:lnTo>
                      <a:lnTo>
                        <a:pt x="162" y="224"/>
                      </a:lnTo>
                      <a:lnTo>
                        <a:pt x="182" y="214"/>
                      </a:lnTo>
                      <a:lnTo>
                        <a:pt x="200" y="200"/>
                      </a:lnTo>
                      <a:lnTo>
                        <a:pt x="214" y="182"/>
                      </a:lnTo>
                      <a:lnTo>
                        <a:pt x="224" y="162"/>
                      </a:lnTo>
                      <a:lnTo>
                        <a:pt x="232" y="140"/>
                      </a:lnTo>
                      <a:lnTo>
                        <a:pt x="234" y="128"/>
                      </a:lnTo>
                      <a:lnTo>
                        <a:pt x="234" y="116"/>
                      </a:lnTo>
                      <a:lnTo>
                        <a:pt x="234" y="116"/>
                      </a:lnTo>
                      <a:lnTo>
                        <a:pt x="234" y="106"/>
                      </a:lnTo>
                      <a:lnTo>
                        <a:pt x="232" y="94"/>
                      </a:lnTo>
                      <a:lnTo>
                        <a:pt x="224" y="72"/>
                      </a:lnTo>
                      <a:lnTo>
                        <a:pt x="214" y="52"/>
                      </a:lnTo>
                      <a:lnTo>
                        <a:pt x="200" y="34"/>
                      </a:lnTo>
                      <a:lnTo>
                        <a:pt x="182" y="20"/>
                      </a:lnTo>
                      <a:lnTo>
                        <a:pt x="162" y="10"/>
                      </a:lnTo>
                      <a:lnTo>
                        <a:pt x="140" y="2"/>
                      </a:lnTo>
                      <a:lnTo>
                        <a:pt x="128" y="0"/>
                      </a:lnTo>
                      <a:lnTo>
                        <a:pt x="118" y="0"/>
                      </a:lnTo>
                      <a:lnTo>
                        <a:pt x="118" y="0"/>
                      </a:lnTo>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2" name="Line 129"/>
                <p:cNvSpPr>
                  <a:spLocks noChangeShapeType="1"/>
                </p:cNvSpPr>
                <p:nvPr/>
              </p:nvSpPr>
              <p:spPr bwMode="auto">
                <a:xfrm>
                  <a:off x="1125" y="1838"/>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grpSp>
    </p:spTree>
    <p:extLst>
      <p:ext uri="{BB962C8B-B14F-4D97-AF65-F5344CB8AC3E}">
        <p14:creationId xmlns:p14="http://schemas.microsoft.com/office/powerpoint/2010/main" val="24617173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Average 83% reduction in provisioning times </a:t>
            </a:r>
            <a:br>
              <a:rPr lang="en-US" dirty="0"/>
            </a:br>
            <a:r>
              <a:rPr lang="en-US" sz="1800" dirty="0"/>
              <a:t>Based on 115 customer case studies</a:t>
            </a:r>
          </a:p>
        </p:txBody>
      </p:sp>
      <p:grpSp>
        <p:nvGrpSpPr>
          <p:cNvPr id="17" name="Group 16"/>
          <p:cNvGrpSpPr/>
          <p:nvPr/>
        </p:nvGrpSpPr>
        <p:grpSpPr>
          <a:xfrm>
            <a:off x="1563517" y="1237206"/>
            <a:ext cx="7022807" cy="3255540"/>
            <a:chOff x="1846555" y="1200630"/>
            <a:chExt cx="7022807" cy="3255540"/>
          </a:xfrm>
        </p:grpSpPr>
        <p:grpSp>
          <p:nvGrpSpPr>
            <p:cNvPr id="9" name="Group 8"/>
            <p:cNvGrpSpPr/>
            <p:nvPr/>
          </p:nvGrpSpPr>
          <p:grpSpPr>
            <a:xfrm>
              <a:off x="1846555" y="1200630"/>
              <a:ext cx="7022807" cy="1005840"/>
              <a:chOff x="2194560" y="1220023"/>
              <a:chExt cx="7022807" cy="1005840"/>
            </a:xfrm>
          </p:grpSpPr>
          <p:sp>
            <p:nvSpPr>
              <p:cNvPr id="6" name="Round Same Side Corner Rectangle 5"/>
              <p:cNvSpPr/>
              <p:nvPr/>
            </p:nvSpPr>
            <p:spPr>
              <a:xfrm rot="5400000">
                <a:off x="2584704" y="829879"/>
                <a:ext cx="1005840" cy="1786128"/>
              </a:xfrm>
              <a:prstGeom prst="round2SameRect">
                <a:avLst>
                  <a:gd name="adj1" fmla="val 0"/>
                  <a:gd name="adj2" fmla="val 50000"/>
                </a:avLst>
              </a:prstGeom>
              <a:solidFill>
                <a:schemeClr val="bg2">
                  <a:lumMod val="9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p:cNvSpPr/>
              <p:nvPr/>
            </p:nvSpPr>
            <p:spPr>
              <a:xfrm>
                <a:off x="3980686" y="1220023"/>
                <a:ext cx="5236681" cy="1005840"/>
              </a:xfrm>
              <a:prstGeom prst="rect">
                <a:avLst/>
              </a:prstGeom>
              <a:solidFill>
                <a:schemeClr val="accent1">
                  <a:alpha val="91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1200" dirty="0">
                    <a:solidFill>
                      <a:schemeClr val="tx2"/>
                    </a:solidFill>
                  </a:rPr>
                  <a:t>Able to deploy new servers quicker, from two weeks to three</a:t>
                </a:r>
                <a:br>
                  <a:rPr lang="en-US" sz="1200" dirty="0">
                    <a:solidFill>
                      <a:schemeClr val="tx2"/>
                    </a:solidFill>
                  </a:rPr>
                </a:br>
                <a:r>
                  <a:rPr lang="en-US" sz="1200" dirty="0">
                    <a:solidFill>
                      <a:schemeClr val="tx2"/>
                    </a:solidFill>
                  </a:rPr>
                  <a:t>or four hours.</a:t>
                </a:r>
              </a:p>
            </p:txBody>
          </p:sp>
          <p:pic>
            <p:nvPicPr>
              <p:cNvPr id="61" name="Picture 6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66698" y="1506333"/>
                <a:ext cx="1178710" cy="385045"/>
              </a:xfrm>
              <a:prstGeom prst="rect">
                <a:avLst/>
              </a:prstGeom>
            </p:spPr>
          </p:pic>
        </p:grpSp>
        <p:grpSp>
          <p:nvGrpSpPr>
            <p:cNvPr id="15" name="Group 14"/>
            <p:cNvGrpSpPr/>
            <p:nvPr/>
          </p:nvGrpSpPr>
          <p:grpSpPr>
            <a:xfrm>
              <a:off x="1846555" y="2325480"/>
              <a:ext cx="7022807" cy="1005840"/>
              <a:chOff x="1846555" y="2334949"/>
              <a:chExt cx="7022807" cy="1005840"/>
            </a:xfrm>
          </p:grpSpPr>
          <p:sp>
            <p:nvSpPr>
              <p:cNvPr id="70" name="Round Same Side Corner Rectangle 69"/>
              <p:cNvSpPr/>
              <p:nvPr/>
            </p:nvSpPr>
            <p:spPr>
              <a:xfrm rot="5400000">
                <a:off x="2236699" y="1944805"/>
                <a:ext cx="1005840" cy="1786128"/>
              </a:xfrm>
              <a:prstGeom prst="round2SameRect">
                <a:avLst>
                  <a:gd name="adj1" fmla="val 0"/>
                  <a:gd name="adj2" fmla="val 50000"/>
                </a:avLst>
              </a:prstGeom>
              <a:solidFill>
                <a:schemeClr val="bg2">
                  <a:lumMod val="9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p:cNvSpPr/>
              <p:nvPr/>
            </p:nvSpPr>
            <p:spPr>
              <a:xfrm>
                <a:off x="3632682" y="2334949"/>
                <a:ext cx="5236680" cy="1005840"/>
              </a:xfrm>
              <a:prstGeom prst="rect">
                <a:avLst/>
              </a:prstGeom>
              <a:solidFill>
                <a:schemeClr val="tx2">
                  <a:alpha val="91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1200" dirty="0">
                    <a:solidFill>
                      <a:schemeClr val="bg2"/>
                    </a:solidFill>
                  </a:rPr>
                  <a:t>… server deployment time has been reduced by between 80 and 90 percent, which means IT staff can focus more on mission critical or value added tasks.</a:t>
                </a:r>
              </a:p>
              <a:p>
                <a:r>
                  <a:rPr lang="en-US" sz="1200" dirty="0">
                    <a:solidFill>
                      <a:schemeClr val="bg2"/>
                    </a:solidFill>
                  </a:rPr>
                  <a:t>Evangelisches Krankenhaus Königin Elisabeth Herzberge.</a:t>
                </a:r>
              </a:p>
            </p:txBody>
          </p:sp>
          <p:pic>
            <p:nvPicPr>
              <p:cNvPr id="73"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435618" y="2545790"/>
                <a:ext cx="608002" cy="584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6" name="Group 15"/>
            <p:cNvGrpSpPr/>
            <p:nvPr/>
          </p:nvGrpSpPr>
          <p:grpSpPr>
            <a:xfrm>
              <a:off x="1846555" y="3450330"/>
              <a:ext cx="7022807" cy="1005840"/>
              <a:chOff x="1846555" y="3450330"/>
              <a:chExt cx="7022807" cy="1005840"/>
            </a:xfrm>
          </p:grpSpPr>
          <p:sp>
            <p:nvSpPr>
              <p:cNvPr id="75" name="Round Same Side Corner Rectangle 74"/>
              <p:cNvSpPr/>
              <p:nvPr/>
            </p:nvSpPr>
            <p:spPr>
              <a:xfrm rot="5400000">
                <a:off x="2236699" y="3060186"/>
                <a:ext cx="1005840" cy="1786128"/>
              </a:xfrm>
              <a:prstGeom prst="round2SameRect">
                <a:avLst>
                  <a:gd name="adj1" fmla="val 0"/>
                  <a:gd name="adj2" fmla="val 50000"/>
                </a:avLst>
              </a:prstGeom>
              <a:solidFill>
                <a:schemeClr val="bg2">
                  <a:lumMod val="9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p:cNvSpPr/>
              <p:nvPr/>
            </p:nvSpPr>
            <p:spPr>
              <a:xfrm>
                <a:off x="3632681" y="3450330"/>
                <a:ext cx="5236681" cy="1005840"/>
              </a:xfrm>
              <a:prstGeom prst="rect">
                <a:avLst/>
              </a:prstGeom>
              <a:solidFill>
                <a:schemeClr val="accent2">
                  <a:alpha val="91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1200" dirty="0">
                    <a:solidFill>
                      <a:schemeClr val="tx2"/>
                    </a:solidFill>
                  </a:rPr>
                  <a:t>CEIA has seen an almost 100 percent improvement in server deployment times, along with a 50 percent increase in server efficiency.</a:t>
                </a:r>
              </a:p>
            </p:txBody>
          </p:sp>
          <p:pic>
            <p:nvPicPr>
              <p:cNvPr id="85" name="Picture 84"/>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85526" y="3774915"/>
                <a:ext cx="908186" cy="356669"/>
              </a:xfrm>
              <a:prstGeom prst="rect">
                <a:avLst/>
              </a:prstGeom>
            </p:spPr>
          </p:pic>
        </p:grpSp>
      </p:grpSp>
    </p:spTree>
    <p:extLst>
      <p:ext uri="{BB962C8B-B14F-4D97-AF65-F5344CB8AC3E}">
        <p14:creationId xmlns:p14="http://schemas.microsoft.com/office/powerpoint/2010/main" val="30331431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ext uri="{D42A27DB-BD31-4B8C-83A1-F6EECF244321}">
                <p14:modId xmlns:p14="http://schemas.microsoft.com/office/powerpoint/2010/main" val="269204217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088" name="think-cell Slide" r:id="rId4" imgW="216" imgH="216" progId="TCLayout.ActiveDocument.1">
                  <p:embed/>
                </p:oleObj>
              </mc:Choice>
              <mc:Fallback>
                <p:oleObj name="think-cell Slide" r:id="rId4" imgW="216" imgH="216"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2" name="Picture 2" descr="Y:\Production\Cisco Projects\C97 Presentation (PPT-PDF)\C97-739610-01\Supporting Files\A20423x03C.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877208" y="1"/>
            <a:ext cx="6266792" cy="470916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0" y="-2"/>
            <a:ext cx="3032567" cy="4714875"/>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 Same Side Corner Rectangle 17"/>
          <p:cNvSpPr/>
          <p:nvPr/>
        </p:nvSpPr>
        <p:spPr>
          <a:xfrm rot="16200000">
            <a:off x="6587341" y="1515377"/>
            <a:ext cx="1143200" cy="3970117"/>
          </a:xfrm>
          <a:prstGeom prst="round2SameRect">
            <a:avLst>
              <a:gd name="adj1" fmla="val 50000"/>
              <a:gd name="adj2" fmla="val 0"/>
            </a:avLst>
          </a:prstGeom>
          <a:solidFill>
            <a:schemeClr val="bg2">
              <a:alpha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3500" dirty="0"/>
              <a:t>Ongoing administration</a:t>
            </a:r>
          </a:p>
        </p:txBody>
      </p:sp>
      <p:sp>
        <p:nvSpPr>
          <p:cNvPr id="19" name="Rounded Rectangle 18"/>
          <p:cNvSpPr/>
          <p:nvPr/>
        </p:nvSpPr>
        <p:spPr>
          <a:xfrm>
            <a:off x="174582" y="358461"/>
            <a:ext cx="2683403" cy="368558"/>
          </a:xfrm>
          <a:prstGeom prst="roundRect">
            <a:avLst>
              <a:gd name="adj" fmla="val 50000"/>
            </a:avLst>
          </a:prstGeom>
          <a:solidFill>
            <a:schemeClr val="tx2"/>
          </a:solidFill>
          <a:ln w="3175">
            <a:solidFill>
              <a:schemeClr val="tx2">
                <a:lumMod val="20000"/>
                <a:lumOff val="80000"/>
              </a:schemeClr>
            </a:solidFill>
            <a:round/>
          </a:ln>
          <a:effectLst/>
        </p:spPr>
        <p:style>
          <a:lnRef idx="1">
            <a:schemeClr val="accent5"/>
          </a:lnRef>
          <a:fillRef idx="3">
            <a:schemeClr val="accent5"/>
          </a:fillRef>
          <a:effectRef idx="2">
            <a:schemeClr val="accent5"/>
          </a:effectRef>
          <a:fontRef idx="minor">
            <a:schemeClr val="lt1"/>
          </a:fontRef>
        </p:style>
        <p:txBody>
          <a:bodyPr lIns="91440" tIns="0" rIns="0" bIns="0" rtlCol="0" anchor="ctr" anchorCtr="0"/>
          <a:lstStyle/>
          <a:p>
            <a:pPr defTabSz="456968"/>
            <a:r>
              <a:rPr lang="en-US" sz="1200" dirty="0">
                <a:solidFill>
                  <a:schemeClr val="tx2">
                    <a:lumMod val="20000"/>
                    <a:lumOff val="80000"/>
                  </a:schemeClr>
                </a:solidFill>
              </a:rPr>
              <a:t>Provisioning</a:t>
            </a:r>
          </a:p>
        </p:txBody>
      </p:sp>
      <p:sp>
        <p:nvSpPr>
          <p:cNvPr id="20" name="Rounded Rectangle 19"/>
          <p:cNvSpPr/>
          <p:nvPr/>
        </p:nvSpPr>
        <p:spPr>
          <a:xfrm>
            <a:off x="174582" y="986081"/>
            <a:ext cx="2683403" cy="368558"/>
          </a:xfrm>
          <a:prstGeom prst="roundRect">
            <a:avLst>
              <a:gd name="adj" fmla="val 50000"/>
            </a:avLst>
          </a:prstGeom>
          <a:solidFill>
            <a:schemeClr val="bg2"/>
          </a:solidFill>
          <a:ln w="22225">
            <a:noFill/>
            <a:round/>
          </a:ln>
          <a:effectLst/>
        </p:spPr>
        <p:style>
          <a:lnRef idx="1">
            <a:schemeClr val="accent5"/>
          </a:lnRef>
          <a:fillRef idx="3">
            <a:schemeClr val="accent5"/>
          </a:fillRef>
          <a:effectRef idx="2">
            <a:schemeClr val="accent5"/>
          </a:effectRef>
          <a:fontRef idx="minor">
            <a:schemeClr val="lt1"/>
          </a:fontRef>
        </p:style>
        <p:txBody>
          <a:bodyPr lIns="91440" tIns="0" rIns="0" bIns="0" rtlCol="0" anchor="ctr" anchorCtr="0"/>
          <a:lstStyle/>
          <a:p>
            <a:pPr defTabSz="456968"/>
            <a:r>
              <a:rPr lang="en-US" sz="1200" dirty="0">
                <a:solidFill>
                  <a:schemeClr val="bg1"/>
                </a:solidFill>
              </a:rPr>
              <a:t>Ongoing administration</a:t>
            </a:r>
          </a:p>
        </p:txBody>
      </p:sp>
      <p:sp>
        <p:nvSpPr>
          <p:cNvPr id="28" name="Rounded Rectangle 27"/>
          <p:cNvSpPr/>
          <p:nvPr/>
        </p:nvSpPr>
        <p:spPr>
          <a:xfrm>
            <a:off x="174582" y="1613701"/>
            <a:ext cx="2683403" cy="368558"/>
          </a:xfrm>
          <a:prstGeom prst="roundRect">
            <a:avLst>
              <a:gd name="adj" fmla="val 50000"/>
            </a:avLst>
          </a:prstGeom>
          <a:solidFill>
            <a:schemeClr val="tx2"/>
          </a:solidFill>
          <a:ln w="3175">
            <a:solidFill>
              <a:schemeClr val="tx2">
                <a:lumMod val="20000"/>
                <a:lumOff val="80000"/>
              </a:schemeClr>
            </a:solidFill>
            <a:round/>
          </a:ln>
          <a:effectLst/>
        </p:spPr>
        <p:style>
          <a:lnRef idx="1">
            <a:schemeClr val="accent5"/>
          </a:lnRef>
          <a:fillRef idx="3">
            <a:schemeClr val="accent5"/>
          </a:fillRef>
          <a:effectRef idx="2">
            <a:schemeClr val="accent5"/>
          </a:effectRef>
          <a:fontRef idx="minor">
            <a:schemeClr val="lt1"/>
          </a:fontRef>
        </p:style>
        <p:txBody>
          <a:bodyPr lIns="91440" tIns="0" rIns="0" bIns="0" rtlCol="0" anchor="ctr" anchorCtr="0"/>
          <a:lstStyle/>
          <a:p>
            <a:pPr defTabSz="456968"/>
            <a:r>
              <a:rPr lang="en-US" sz="1200" dirty="0">
                <a:solidFill>
                  <a:schemeClr val="tx2">
                    <a:lumMod val="20000"/>
                    <a:lumOff val="80000"/>
                  </a:schemeClr>
                </a:solidFill>
              </a:rPr>
              <a:t>Servers</a:t>
            </a:r>
          </a:p>
        </p:txBody>
      </p:sp>
      <p:sp>
        <p:nvSpPr>
          <p:cNvPr id="29" name="Rounded Rectangle 28"/>
          <p:cNvSpPr/>
          <p:nvPr/>
        </p:nvSpPr>
        <p:spPr>
          <a:xfrm>
            <a:off x="174582" y="2241321"/>
            <a:ext cx="2683403" cy="368558"/>
          </a:xfrm>
          <a:prstGeom prst="roundRect">
            <a:avLst>
              <a:gd name="adj" fmla="val 50000"/>
            </a:avLst>
          </a:prstGeom>
          <a:solidFill>
            <a:schemeClr val="tx2"/>
          </a:solidFill>
          <a:ln w="3175">
            <a:solidFill>
              <a:schemeClr val="tx2">
                <a:lumMod val="20000"/>
                <a:lumOff val="80000"/>
              </a:schemeClr>
            </a:solidFill>
            <a:round/>
          </a:ln>
          <a:effectLst/>
        </p:spPr>
        <p:style>
          <a:lnRef idx="1">
            <a:schemeClr val="accent5"/>
          </a:lnRef>
          <a:fillRef idx="3">
            <a:schemeClr val="accent5"/>
          </a:fillRef>
          <a:effectRef idx="2">
            <a:schemeClr val="accent5"/>
          </a:effectRef>
          <a:fontRef idx="minor">
            <a:schemeClr val="lt1"/>
          </a:fontRef>
        </p:style>
        <p:txBody>
          <a:bodyPr lIns="91440" tIns="0" rIns="0" bIns="0" rtlCol="0" anchor="ctr" anchorCtr="0"/>
          <a:lstStyle/>
          <a:p>
            <a:pPr defTabSz="456968"/>
            <a:r>
              <a:rPr lang="en-US" sz="1200" dirty="0">
                <a:solidFill>
                  <a:schemeClr val="tx2">
                    <a:lumMod val="20000"/>
                    <a:lumOff val="80000"/>
                  </a:schemeClr>
                </a:solidFill>
              </a:rPr>
              <a:t>Infrastructure and cabling</a:t>
            </a:r>
          </a:p>
        </p:txBody>
      </p:sp>
      <p:sp>
        <p:nvSpPr>
          <p:cNvPr id="30" name="Rounded Rectangle 29"/>
          <p:cNvSpPr/>
          <p:nvPr/>
        </p:nvSpPr>
        <p:spPr>
          <a:xfrm>
            <a:off x="174582" y="2868941"/>
            <a:ext cx="2683403" cy="368558"/>
          </a:xfrm>
          <a:prstGeom prst="roundRect">
            <a:avLst>
              <a:gd name="adj" fmla="val 50000"/>
            </a:avLst>
          </a:prstGeom>
          <a:solidFill>
            <a:schemeClr val="tx2"/>
          </a:solidFill>
          <a:ln w="3175">
            <a:solidFill>
              <a:schemeClr val="tx2">
                <a:lumMod val="20000"/>
                <a:lumOff val="80000"/>
              </a:schemeClr>
            </a:solidFill>
            <a:round/>
          </a:ln>
          <a:effectLst/>
        </p:spPr>
        <p:style>
          <a:lnRef idx="1">
            <a:schemeClr val="accent5"/>
          </a:lnRef>
          <a:fillRef idx="3">
            <a:schemeClr val="accent5"/>
          </a:fillRef>
          <a:effectRef idx="2">
            <a:schemeClr val="accent5"/>
          </a:effectRef>
          <a:fontRef idx="minor">
            <a:schemeClr val="lt1"/>
          </a:fontRef>
        </p:style>
        <p:txBody>
          <a:bodyPr lIns="91440" tIns="0" rIns="0" bIns="0" rtlCol="0" anchor="ctr" anchorCtr="0"/>
          <a:lstStyle/>
          <a:p>
            <a:pPr defTabSz="456968"/>
            <a:r>
              <a:rPr lang="en-US" sz="1200" dirty="0">
                <a:solidFill>
                  <a:schemeClr val="tx2">
                    <a:lumMod val="20000"/>
                    <a:lumOff val="80000"/>
                  </a:schemeClr>
                </a:solidFill>
              </a:rPr>
              <a:t>Power and cooling</a:t>
            </a:r>
          </a:p>
        </p:txBody>
      </p:sp>
      <p:sp>
        <p:nvSpPr>
          <p:cNvPr id="31" name="Rounded Rectangle 30"/>
          <p:cNvSpPr/>
          <p:nvPr/>
        </p:nvSpPr>
        <p:spPr>
          <a:xfrm>
            <a:off x="174582" y="3496561"/>
            <a:ext cx="2683403" cy="368558"/>
          </a:xfrm>
          <a:prstGeom prst="roundRect">
            <a:avLst>
              <a:gd name="adj" fmla="val 50000"/>
            </a:avLst>
          </a:prstGeom>
          <a:solidFill>
            <a:schemeClr val="tx2"/>
          </a:solidFill>
          <a:ln w="3175">
            <a:solidFill>
              <a:schemeClr val="tx2">
                <a:lumMod val="20000"/>
                <a:lumOff val="80000"/>
              </a:schemeClr>
            </a:solidFill>
            <a:round/>
          </a:ln>
          <a:effectLst/>
        </p:spPr>
        <p:style>
          <a:lnRef idx="1">
            <a:schemeClr val="accent5"/>
          </a:lnRef>
          <a:fillRef idx="3">
            <a:schemeClr val="accent5"/>
          </a:fillRef>
          <a:effectRef idx="2">
            <a:schemeClr val="accent5"/>
          </a:effectRef>
          <a:fontRef idx="minor">
            <a:schemeClr val="lt1"/>
          </a:fontRef>
        </p:style>
        <p:txBody>
          <a:bodyPr lIns="91440" tIns="0" rIns="0" bIns="0" rtlCol="0" anchor="ctr" anchorCtr="0"/>
          <a:lstStyle/>
          <a:p>
            <a:pPr defTabSz="456968"/>
            <a:r>
              <a:rPr lang="en-US" sz="1200" dirty="0">
                <a:solidFill>
                  <a:schemeClr val="tx2">
                    <a:lumMod val="20000"/>
                    <a:lumOff val="80000"/>
                  </a:schemeClr>
                </a:solidFill>
              </a:rPr>
              <a:t>System management</a:t>
            </a:r>
          </a:p>
        </p:txBody>
      </p:sp>
      <p:sp>
        <p:nvSpPr>
          <p:cNvPr id="32" name="Rounded Rectangle 31"/>
          <p:cNvSpPr/>
          <p:nvPr/>
        </p:nvSpPr>
        <p:spPr>
          <a:xfrm>
            <a:off x="174581" y="4124180"/>
            <a:ext cx="2683403" cy="368558"/>
          </a:xfrm>
          <a:prstGeom prst="roundRect">
            <a:avLst>
              <a:gd name="adj" fmla="val 50000"/>
            </a:avLst>
          </a:prstGeom>
          <a:solidFill>
            <a:schemeClr val="tx2"/>
          </a:solidFill>
          <a:ln w="3175">
            <a:solidFill>
              <a:schemeClr val="tx2">
                <a:lumMod val="20000"/>
                <a:lumOff val="80000"/>
              </a:schemeClr>
            </a:solidFill>
            <a:round/>
          </a:ln>
          <a:effectLst/>
        </p:spPr>
        <p:style>
          <a:lnRef idx="1">
            <a:schemeClr val="accent5"/>
          </a:lnRef>
          <a:fillRef idx="3">
            <a:schemeClr val="accent5"/>
          </a:fillRef>
          <a:effectRef idx="2">
            <a:schemeClr val="accent5"/>
          </a:effectRef>
          <a:fontRef idx="minor">
            <a:schemeClr val="lt1"/>
          </a:fontRef>
        </p:style>
        <p:txBody>
          <a:bodyPr lIns="91440" tIns="0" rIns="0" bIns="0" rtlCol="0" anchor="ctr" anchorCtr="0"/>
          <a:lstStyle/>
          <a:p>
            <a:pPr defTabSz="456968"/>
            <a:r>
              <a:rPr lang="en-US" sz="1200" dirty="0">
                <a:solidFill>
                  <a:schemeClr val="tx2">
                    <a:lumMod val="20000"/>
                    <a:lumOff val="80000"/>
                  </a:schemeClr>
                </a:solidFill>
              </a:rPr>
              <a:t>Real world TCO examples</a:t>
            </a:r>
          </a:p>
        </p:txBody>
      </p:sp>
    </p:spTree>
    <p:extLst>
      <p:ext uri="{BB962C8B-B14F-4D97-AF65-F5344CB8AC3E}">
        <p14:creationId xmlns:p14="http://schemas.microsoft.com/office/powerpoint/2010/main" val="8839677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 management – UCS Manager</a:t>
            </a:r>
          </a:p>
        </p:txBody>
      </p:sp>
      <p:grpSp>
        <p:nvGrpSpPr>
          <p:cNvPr id="7" name="Group 6"/>
          <p:cNvGrpSpPr/>
          <p:nvPr/>
        </p:nvGrpSpPr>
        <p:grpSpPr>
          <a:xfrm>
            <a:off x="1559718" y="1472402"/>
            <a:ext cx="6857684" cy="2725928"/>
            <a:chOff x="1645919" y="1462242"/>
            <a:chExt cx="6857684" cy="2725928"/>
          </a:xfrm>
        </p:grpSpPr>
        <p:sp>
          <p:nvSpPr>
            <p:cNvPr id="24" name="Text Placeholder 3"/>
            <p:cNvSpPr txBox="1">
              <a:spLocks/>
            </p:cNvSpPr>
            <p:nvPr/>
          </p:nvSpPr>
          <p:spPr>
            <a:xfrm>
              <a:off x="1645919" y="2523372"/>
              <a:ext cx="2406981" cy="603669"/>
            </a:xfrm>
            <a:prstGeom prst="rect">
              <a:avLst/>
            </a:prstGeom>
          </p:spPr>
          <p:txBody>
            <a:bodyPr lIns="91420" tIns="45710" rIns="91420" bIns="45710">
              <a:noAutofit/>
            </a:bodyPr>
            <a:lstStyle>
              <a:lvl1pPr marL="280928" indent="-223792" algn="l" defTabSz="684213" rtl="0" eaLnBrk="1" fontAlgn="base" hangingPunct="1">
                <a:lnSpc>
                  <a:spcPct val="95000"/>
                </a:lnSpc>
                <a:spcBef>
                  <a:spcPts val="1110"/>
                </a:spcBef>
                <a:spcAft>
                  <a:spcPct val="0"/>
                </a:spcAft>
                <a:buClr>
                  <a:schemeClr val="tx1"/>
                </a:buClr>
                <a:buSzPct val="80000"/>
                <a:buFont typeface="Arial"/>
                <a:buChar char="•"/>
                <a:defRPr lang="en-US" sz="2000" b="0" i="0" kern="1200">
                  <a:solidFill>
                    <a:srgbClr val="676767"/>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rgbClr val="676767"/>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rgbClr val="676767"/>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rgbClr val="676767"/>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57136" indent="0" algn="ctr">
                <a:spcBef>
                  <a:spcPts val="700"/>
                </a:spcBef>
                <a:buClr>
                  <a:srgbClr val="676767"/>
                </a:buClr>
                <a:buNone/>
              </a:pPr>
              <a:r>
                <a:rPr lang="en-US" sz="1500" b="1" dirty="0">
                  <a:solidFill>
                    <a:schemeClr val="tx2"/>
                  </a:solidFill>
                </a:rPr>
                <a:t>UCS Manager </a:t>
              </a:r>
              <a:r>
                <a:rPr lang="en-US" sz="1500" dirty="0">
                  <a:solidFill>
                    <a:schemeClr val="tx2"/>
                  </a:solidFill>
                </a:rPr>
                <a:t>for</a:t>
              </a:r>
              <a:br>
                <a:rPr lang="en-US" sz="1500" dirty="0">
                  <a:solidFill>
                    <a:schemeClr val="tx2"/>
                  </a:solidFill>
                </a:rPr>
              </a:br>
              <a:r>
                <a:rPr lang="en-US" sz="1500" dirty="0">
                  <a:solidFill>
                    <a:schemeClr val="tx2"/>
                  </a:solidFill>
                </a:rPr>
                <a:t>a Single Domain</a:t>
              </a:r>
            </a:p>
          </p:txBody>
        </p:sp>
        <p:pic>
          <p:nvPicPr>
            <p:cNvPr id="26" name="Picture 2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81120" y="1462242"/>
              <a:ext cx="4622483" cy="2725928"/>
            </a:xfrm>
            <a:prstGeom prst="rect">
              <a:avLst/>
            </a:prstGeom>
            <a:noFill/>
            <a:ln>
              <a:solidFill>
                <a:schemeClr val="bg2">
                  <a:lumMod val="85000"/>
                </a:schemeClr>
              </a:solidFill>
            </a:ln>
          </p:spPr>
        </p:pic>
      </p:grpSp>
    </p:spTree>
    <p:extLst>
      <p:ext uri="{BB962C8B-B14F-4D97-AF65-F5344CB8AC3E}">
        <p14:creationId xmlns:p14="http://schemas.microsoft.com/office/powerpoint/2010/main" val="5571091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 management – UCS Central</a:t>
            </a:r>
          </a:p>
        </p:txBody>
      </p:sp>
      <p:sp>
        <p:nvSpPr>
          <p:cNvPr id="26" name="Text Placeholder 3"/>
          <p:cNvSpPr txBox="1">
            <a:spLocks/>
          </p:cNvSpPr>
          <p:nvPr/>
        </p:nvSpPr>
        <p:spPr>
          <a:xfrm>
            <a:off x="1559718" y="2533532"/>
            <a:ext cx="2406981" cy="603669"/>
          </a:xfrm>
          <a:prstGeom prst="rect">
            <a:avLst/>
          </a:prstGeom>
        </p:spPr>
        <p:txBody>
          <a:bodyPr lIns="91420" tIns="45710" rIns="91420" bIns="45710">
            <a:noAutofit/>
          </a:bodyPr>
          <a:lstStyle>
            <a:lvl1pPr marL="280928" indent="-223792" algn="l" defTabSz="684213" rtl="0" eaLnBrk="1" fontAlgn="base" hangingPunct="1">
              <a:lnSpc>
                <a:spcPct val="95000"/>
              </a:lnSpc>
              <a:spcBef>
                <a:spcPts val="1110"/>
              </a:spcBef>
              <a:spcAft>
                <a:spcPct val="0"/>
              </a:spcAft>
              <a:buClr>
                <a:schemeClr val="tx1"/>
              </a:buClr>
              <a:buSzPct val="80000"/>
              <a:buFont typeface="Arial"/>
              <a:buChar char="•"/>
              <a:defRPr lang="en-US" sz="2000" b="0" i="0" kern="1200">
                <a:solidFill>
                  <a:srgbClr val="676767"/>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rgbClr val="676767"/>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rgbClr val="676767"/>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rgbClr val="676767"/>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57136" indent="0" algn="ctr">
              <a:spcBef>
                <a:spcPts val="700"/>
              </a:spcBef>
              <a:buClr>
                <a:srgbClr val="676767"/>
              </a:buClr>
              <a:buNone/>
            </a:pPr>
            <a:r>
              <a:rPr lang="en-US" sz="1500" b="1" dirty="0">
                <a:solidFill>
                  <a:schemeClr val="tx2"/>
                </a:solidFill>
              </a:rPr>
              <a:t>UCS Central </a:t>
            </a:r>
            <a:r>
              <a:rPr lang="en-US" sz="1500" dirty="0">
                <a:solidFill>
                  <a:schemeClr val="tx2"/>
                </a:solidFill>
              </a:rPr>
              <a:t>Across </a:t>
            </a:r>
            <a:br>
              <a:rPr lang="en-US" sz="1500" dirty="0">
                <a:solidFill>
                  <a:schemeClr val="tx2"/>
                </a:solidFill>
              </a:rPr>
            </a:br>
            <a:r>
              <a:rPr lang="en-US" sz="1500" dirty="0">
                <a:solidFill>
                  <a:schemeClr val="tx2"/>
                </a:solidFill>
              </a:rPr>
              <a:t>Multiple Domains</a:t>
            </a:r>
          </a:p>
        </p:txBody>
      </p:sp>
      <p:pic>
        <p:nvPicPr>
          <p:cNvPr id="8" name="Picture 7"/>
          <p:cNvPicPr>
            <a:picLocks noChangeAspect="1"/>
          </p:cNvPicPr>
          <p:nvPr/>
        </p:nvPicPr>
        <p:blipFill>
          <a:blip r:embed="rId3"/>
          <a:stretch>
            <a:fillRect/>
          </a:stretch>
        </p:blipFill>
        <p:spPr>
          <a:xfrm>
            <a:off x="3899420" y="1513467"/>
            <a:ext cx="4690139" cy="2638203"/>
          </a:xfrm>
          <a:prstGeom prst="rect">
            <a:avLst/>
          </a:prstGeom>
        </p:spPr>
      </p:pic>
    </p:spTree>
    <p:extLst>
      <p:ext uri="{BB962C8B-B14F-4D97-AF65-F5344CB8AC3E}">
        <p14:creationId xmlns:p14="http://schemas.microsoft.com/office/powerpoint/2010/main" val="7126132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2"/>
          <p:cNvSpPr>
            <a:spLocks noGrp="1"/>
          </p:cNvSpPr>
          <p:nvPr>
            <p:ph type="title"/>
          </p:nvPr>
        </p:nvSpPr>
        <p:spPr/>
        <p:txBody>
          <a:bodyPr/>
          <a:lstStyle/>
          <a:p>
            <a:r>
              <a:rPr lang="en-US" altLang="en-US" dirty="0"/>
              <a:t>Current Cisco UCS ecosystem</a:t>
            </a:r>
          </a:p>
        </p:txBody>
      </p:sp>
      <p:sp>
        <p:nvSpPr>
          <p:cNvPr id="121" name="Rectangle 120"/>
          <p:cNvSpPr/>
          <p:nvPr/>
        </p:nvSpPr>
        <p:spPr bwMode="auto">
          <a:xfrm>
            <a:off x="664972" y="1081088"/>
            <a:ext cx="2468880" cy="1745932"/>
          </a:xfrm>
          <a:prstGeom prst="rect">
            <a:avLst/>
          </a:prstGeom>
          <a:solidFill>
            <a:schemeClr val="bg2">
              <a:lumMod val="9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51440" tIns="91440" rIns="51440" bIns="51442"/>
          <a:lstStyle/>
          <a:p>
            <a:pPr algn="ctr" defTabSz="685714">
              <a:lnSpc>
                <a:spcPct val="90000"/>
              </a:lnSpc>
              <a:defRPr/>
            </a:pPr>
            <a:r>
              <a:rPr lang="en-US" sz="1200" b="1" dirty="0">
                <a:solidFill>
                  <a:srgbClr val="2968AF"/>
                </a:solidFill>
                <a:latin typeface="+mj-lt"/>
              </a:rPr>
              <a:t>Integrations</a:t>
            </a:r>
          </a:p>
        </p:txBody>
      </p:sp>
      <p:sp>
        <p:nvSpPr>
          <p:cNvPr id="136" name="Rectangle 135"/>
          <p:cNvSpPr/>
          <p:nvPr/>
        </p:nvSpPr>
        <p:spPr bwMode="auto">
          <a:xfrm>
            <a:off x="3209354" y="1081088"/>
            <a:ext cx="2468880" cy="1745932"/>
          </a:xfrm>
          <a:prstGeom prst="rect">
            <a:avLst/>
          </a:prstGeom>
          <a:solidFill>
            <a:schemeClr val="bg2">
              <a:lumMod val="9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51440" tIns="91440" rIns="51440" bIns="51442"/>
          <a:lstStyle/>
          <a:p>
            <a:pPr algn="ctr" defTabSz="685714">
              <a:lnSpc>
                <a:spcPct val="90000"/>
              </a:lnSpc>
              <a:defRPr/>
            </a:pPr>
            <a:r>
              <a:rPr lang="en-US" sz="1200" b="1" dirty="0">
                <a:solidFill>
                  <a:srgbClr val="2968AF"/>
                </a:solidFill>
                <a:latin typeface="+mj-lt"/>
              </a:rPr>
              <a:t>Customization</a:t>
            </a:r>
          </a:p>
        </p:txBody>
      </p:sp>
      <p:sp>
        <p:nvSpPr>
          <p:cNvPr id="138" name="Rectangle 137"/>
          <p:cNvSpPr/>
          <p:nvPr/>
        </p:nvSpPr>
        <p:spPr bwMode="auto">
          <a:xfrm>
            <a:off x="5753735" y="1081088"/>
            <a:ext cx="2468880" cy="1745932"/>
          </a:xfrm>
          <a:prstGeom prst="rect">
            <a:avLst/>
          </a:prstGeom>
          <a:solidFill>
            <a:schemeClr val="bg2">
              <a:lumMod val="9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51440" tIns="91440" rIns="51440" bIns="51442"/>
          <a:lstStyle/>
          <a:p>
            <a:pPr algn="ctr" defTabSz="685714">
              <a:lnSpc>
                <a:spcPct val="90000"/>
              </a:lnSpc>
              <a:defRPr/>
            </a:pPr>
            <a:r>
              <a:rPr lang="en-US" sz="1200" b="1" dirty="0">
                <a:solidFill>
                  <a:srgbClr val="2968AF"/>
                </a:solidFill>
                <a:latin typeface="+mj-lt"/>
              </a:rPr>
              <a:t>Cisco UCS tools</a:t>
            </a:r>
          </a:p>
        </p:txBody>
      </p:sp>
      <p:graphicFrame>
        <p:nvGraphicFramePr>
          <p:cNvPr id="7" name="Table 6"/>
          <p:cNvGraphicFramePr>
            <a:graphicFrameLocks noGrp="1"/>
          </p:cNvGraphicFramePr>
          <p:nvPr>
            <p:extLst>
              <p:ext uri="{D42A27DB-BD31-4B8C-83A1-F6EECF244321}">
                <p14:modId xmlns:p14="http://schemas.microsoft.com/office/powerpoint/2010/main" val="1288400038"/>
              </p:ext>
            </p:extLst>
          </p:nvPr>
        </p:nvGraphicFramePr>
        <p:xfrm>
          <a:off x="755905" y="1399286"/>
          <a:ext cx="2298190" cy="1308861"/>
        </p:xfrm>
        <a:graphic>
          <a:graphicData uri="http://schemas.openxmlformats.org/drawingml/2006/table">
            <a:tbl>
              <a:tblPr firstRow="1" bandRow="1">
                <a:tableStyleId>{C083E6E3-FA7D-4D7B-A595-EF9225AFEA82}</a:tableStyleId>
              </a:tblPr>
              <a:tblGrid>
                <a:gridCol w="459638">
                  <a:extLst>
                    <a:ext uri="{9D8B030D-6E8A-4147-A177-3AD203B41FA5}">
                      <a16:colId xmlns:a16="http://schemas.microsoft.com/office/drawing/2014/main" val="20000"/>
                    </a:ext>
                  </a:extLst>
                </a:gridCol>
                <a:gridCol w="459638">
                  <a:extLst>
                    <a:ext uri="{9D8B030D-6E8A-4147-A177-3AD203B41FA5}">
                      <a16:colId xmlns:a16="http://schemas.microsoft.com/office/drawing/2014/main" val="20001"/>
                    </a:ext>
                  </a:extLst>
                </a:gridCol>
                <a:gridCol w="459638">
                  <a:extLst>
                    <a:ext uri="{9D8B030D-6E8A-4147-A177-3AD203B41FA5}">
                      <a16:colId xmlns:a16="http://schemas.microsoft.com/office/drawing/2014/main" val="20002"/>
                    </a:ext>
                  </a:extLst>
                </a:gridCol>
                <a:gridCol w="459638">
                  <a:extLst>
                    <a:ext uri="{9D8B030D-6E8A-4147-A177-3AD203B41FA5}">
                      <a16:colId xmlns:a16="http://schemas.microsoft.com/office/drawing/2014/main" val="20003"/>
                    </a:ext>
                  </a:extLst>
                </a:gridCol>
                <a:gridCol w="459638">
                  <a:extLst>
                    <a:ext uri="{9D8B030D-6E8A-4147-A177-3AD203B41FA5}">
                      <a16:colId xmlns:a16="http://schemas.microsoft.com/office/drawing/2014/main" val="20004"/>
                    </a:ext>
                  </a:extLst>
                </a:gridCol>
              </a:tblGrid>
              <a:tr h="436287">
                <a:tc>
                  <a:txBody>
                    <a:bodyPr/>
                    <a:lstStyle/>
                    <a:p>
                      <a:endParaRPr lang="en-US" dirty="0"/>
                    </a:p>
                  </a:txBody>
                  <a:tcPr>
                    <a:lnL w="3175" cap="flat" cmpd="sng" algn="ctr">
                      <a:solidFill>
                        <a:schemeClr val="bg2">
                          <a:lumMod val="85000"/>
                        </a:schemeClr>
                      </a:solidFill>
                      <a:prstDash val="solid"/>
                      <a:round/>
                      <a:headEnd type="none" w="med" len="med"/>
                      <a:tailEnd type="none" w="med" len="med"/>
                    </a:lnL>
                    <a:lnR w="3175" cap="flat" cmpd="sng" algn="ctr">
                      <a:solidFill>
                        <a:schemeClr val="bg2">
                          <a:lumMod val="85000"/>
                        </a:schemeClr>
                      </a:solidFill>
                      <a:prstDash val="solid"/>
                      <a:round/>
                      <a:headEnd type="none" w="med" len="med"/>
                      <a:tailEnd type="none" w="med" len="med"/>
                    </a:lnR>
                    <a:lnT w="3175" cap="flat" cmpd="sng" algn="ctr">
                      <a:solidFill>
                        <a:schemeClr val="bg2">
                          <a:lumMod val="85000"/>
                        </a:schemeClr>
                      </a:solidFill>
                      <a:prstDash val="solid"/>
                      <a:round/>
                      <a:headEnd type="none" w="med" len="med"/>
                      <a:tailEnd type="none" w="med" len="med"/>
                    </a:lnT>
                    <a:lnB w="3175" cap="flat" cmpd="sng" algn="ctr">
                      <a:solidFill>
                        <a:schemeClr val="bg2">
                          <a:lumMod val="85000"/>
                        </a:schemeClr>
                      </a:solidFill>
                      <a:prstDash val="solid"/>
                      <a:round/>
                      <a:headEnd type="none" w="med" len="med"/>
                      <a:tailEnd type="none" w="med" len="med"/>
                    </a:lnB>
                    <a:solidFill>
                      <a:schemeClr val="bg2"/>
                    </a:solidFill>
                  </a:tcPr>
                </a:tc>
                <a:tc gridSpan="2">
                  <a:txBody>
                    <a:bodyPr/>
                    <a:lstStyle/>
                    <a:p>
                      <a:endParaRPr lang="en-US" dirty="0"/>
                    </a:p>
                  </a:txBody>
                  <a:tcPr>
                    <a:lnL w="3175" cap="flat" cmpd="sng" algn="ctr">
                      <a:solidFill>
                        <a:schemeClr val="bg2">
                          <a:lumMod val="85000"/>
                        </a:schemeClr>
                      </a:solidFill>
                      <a:prstDash val="solid"/>
                      <a:round/>
                      <a:headEnd type="none" w="med" len="med"/>
                      <a:tailEnd type="none" w="med" len="med"/>
                    </a:lnL>
                    <a:lnR w="3175" cap="flat" cmpd="sng" algn="ctr">
                      <a:solidFill>
                        <a:schemeClr val="bg2">
                          <a:lumMod val="85000"/>
                        </a:schemeClr>
                      </a:solidFill>
                      <a:prstDash val="solid"/>
                      <a:round/>
                      <a:headEnd type="none" w="med" len="med"/>
                      <a:tailEnd type="none" w="med" len="med"/>
                    </a:lnR>
                    <a:lnT w="3175" cap="flat" cmpd="sng" algn="ctr">
                      <a:solidFill>
                        <a:schemeClr val="bg2">
                          <a:lumMod val="85000"/>
                        </a:schemeClr>
                      </a:solidFill>
                      <a:prstDash val="solid"/>
                      <a:round/>
                      <a:headEnd type="none" w="med" len="med"/>
                      <a:tailEnd type="none" w="med" len="med"/>
                    </a:lnT>
                    <a:lnB w="3175" cap="flat" cmpd="sng" algn="ctr">
                      <a:solidFill>
                        <a:schemeClr val="bg2">
                          <a:lumMod val="85000"/>
                        </a:schemeClr>
                      </a:solidFill>
                      <a:prstDash val="solid"/>
                      <a:round/>
                      <a:headEnd type="none" w="med" len="med"/>
                      <a:tailEnd type="none" w="med" len="med"/>
                    </a:lnB>
                    <a:solidFill>
                      <a:schemeClr val="bg2"/>
                    </a:solidFill>
                  </a:tcPr>
                </a:tc>
                <a:tc hMerge="1">
                  <a:txBody>
                    <a:bodyPr/>
                    <a:lstStyle/>
                    <a:p>
                      <a:endParaRPr lang="en-US" dirty="0"/>
                    </a:p>
                  </a:txBody>
                  <a:tcPr>
                    <a:lnL w="3175" cap="flat" cmpd="sng" algn="ctr">
                      <a:solidFill>
                        <a:schemeClr val="bg2">
                          <a:lumMod val="85000"/>
                        </a:schemeClr>
                      </a:solidFill>
                      <a:prstDash val="solid"/>
                      <a:round/>
                      <a:headEnd type="none" w="med" len="med"/>
                      <a:tailEnd type="none" w="med" len="med"/>
                    </a:lnL>
                    <a:lnR w="3175" cap="flat" cmpd="sng" algn="ctr">
                      <a:solidFill>
                        <a:schemeClr val="bg2">
                          <a:lumMod val="85000"/>
                        </a:schemeClr>
                      </a:solidFill>
                      <a:prstDash val="solid"/>
                      <a:round/>
                      <a:headEnd type="none" w="med" len="med"/>
                      <a:tailEnd type="none" w="med" len="med"/>
                    </a:lnR>
                    <a:lnT w="3175" cap="flat" cmpd="sng" algn="ctr">
                      <a:solidFill>
                        <a:schemeClr val="bg2">
                          <a:lumMod val="85000"/>
                        </a:schemeClr>
                      </a:solidFill>
                      <a:prstDash val="solid"/>
                      <a:round/>
                      <a:headEnd type="none" w="med" len="med"/>
                      <a:tailEnd type="none" w="med" len="med"/>
                    </a:lnT>
                    <a:lnB w="3175" cap="flat" cmpd="sng" algn="ctr">
                      <a:solidFill>
                        <a:schemeClr val="bg2">
                          <a:lumMod val="85000"/>
                        </a:schemeClr>
                      </a:solidFill>
                      <a:prstDash val="solid"/>
                      <a:round/>
                      <a:headEnd type="none" w="med" len="med"/>
                      <a:tailEnd type="none" w="med" len="med"/>
                    </a:lnB>
                    <a:solidFill>
                      <a:schemeClr val="bg2"/>
                    </a:solidFill>
                  </a:tcPr>
                </a:tc>
                <a:tc>
                  <a:txBody>
                    <a:bodyPr/>
                    <a:lstStyle/>
                    <a:p>
                      <a:endParaRPr lang="en-US" dirty="0"/>
                    </a:p>
                  </a:txBody>
                  <a:tcPr>
                    <a:lnL w="3175" cap="flat" cmpd="sng" algn="ctr">
                      <a:solidFill>
                        <a:schemeClr val="bg2">
                          <a:lumMod val="85000"/>
                        </a:schemeClr>
                      </a:solidFill>
                      <a:prstDash val="solid"/>
                      <a:round/>
                      <a:headEnd type="none" w="med" len="med"/>
                      <a:tailEnd type="none" w="med" len="med"/>
                    </a:lnL>
                    <a:lnR w="3175" cap="flat" cmpd="sng" algn="ctr">
                      <a:solidFill>
                        <a:schemeClr val="bg2">
                          <a:lumMod val="85000"/>
                        </a:schemeClr>
                      </a:solidFill>
                      <a:prstDash val="solid"/>
                      <a:round/>
                      <a:headEnd type="none" w="med" len="med"/>
                      <a:tailEnd type="none" w="med" len="med"/>
                    </a:lnR>
                    <a:lnT w="3175" cap="flat" cmpd="sng" algn="ctr">
                      <a:solidFill>
                        <a:schemeClr val="bg2">
                          <a:lumMod val="85000"/>
                        </a:schemeClr>
                      </a:solidFill>
                      <a:prstDash val="solid"/>
                      <a:round/>
                      <a:headEnd type="none" w="med" len="med"/>
                      <a:tailEnd type="none" w="med" len="med"/>
                    </a:lnT>
                    <a:lnB w="3175" cap="flat" cmpd="sng" algn="ctr">
                      <a:solidFill>
                        <a:schemeClr val="bg2">
                          <a:lumMod val="85000"/>
                        </a:schemeClr>
                      </a:solidFill>
                      <a:prstDash val="solid"/>
                      <a:round/>
                      <a:headEnd type="none" w="med" len="med"/>
                      <a:tailEnd type="none" w="med" len="med"/>
                    </a:lnB>
                    <a:solidFill>
                      <a:schemeClr val="bg2"/>
                    </a:solidFill>
                  </a:tcPr>
                </a:tc>
                <a:tc>
                  <a:txBody>
                    <a:bodyPr/>
                    <a:lstStyle/>
                    <a:p>
                      <a:endParaRPr lang="en-US" dirty="0"/>
                    </a:p>
                  </a:txBody>
                  <a:tcPr>
                    <a:lnL w="3175" cap="flat" cmpd="sng" algn="ctr">
                      <a:solidFill>
                        <a:schemeClr val="bg2">
                          <a:lumMod val="85000"/>
                        </a:schemeClr>
                      </a:solidFill>
                      <a:prstDash val="solid"/>
                      <a:round/>
                      <a:headEnd type="none" w="med" len="med"/>
                      <a:tailEnd type="none" w="med" len="med"/>
                    </a:lnL>
                    <a:lnR w="3175" cap="flat" cmpd="sng" algn="ctr">
                      <a:solidFill>
                        <a:schemeClr val="bg2">
                          <a:lumMod val="85000"/>
                        </a:schemeClr>
                      </a:solidFill>
                      <a:prstDash val="solid"/>
                      <a:round/>
                      <a:headEnd type="none" w="med" len="med"/>
                      <a:tailEnd type="none" w="med" len="med"/>
                    </a:lnR>
                    <a:lnT w="3175" cap="flat" cmpd="sng" algn="ctr">
                      <a:solidFill>
                        <a:schemeClr val="bg2">
                          <a:lumMod val="85000"/>
                        </a:schemeClr>
                      </a:solidFill>
                      <a:prstDash val="solid"/>
                      <a:round/>
                      <a:headEnd type="none" w="med" len="med"/>
                      <a:tailEnd type="none" w="med" len="med"/>
                    </a:lnT>
                    <a:lnB w="3175" cap="flat" cmpd="sng" algn="ctr">
                      <a:solidFill>
                        <a:schemeClr val="bg2">
                          <a:lumMod val="8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436287">
                <a:tc>
                  <a:txBody>
                    <a:bodyPr/>
                    <a:lstStyle/>
                    <a:p>
                      <a:endParaRPr lang="en-US" dirty="0"/>
                    </a:p>
                  </a:txBody>
                  <a:tcPr>
                    <a:lnL w="3175" cap="flat" cmpd="sng" algn="ctr">
                      <a:solidFill>
                        <a:schemeClr val="bg2">
                          <a:lumMod val="85000"/>
                        </a:schemeClr>
                      </a:solidFill>
                      <a:prstDash val="solid"/>
                      <a:round/>
                      <a:headEnd type="none" w="med" len="med"/>
                      <a:tailEnd type="none" w="med" len="med"/>
                    </a:lnL>
                    <a:lnR w="3175" cap="flat" cmpd="sng" algn="ctr">
                      <a:solidFill>
                        <a:schemeClr val="bg2">
                          <a:lumMod val="85000"/>
                        </a:schemeClr>
                      </a:solidFill>
                      <a:prstDash val="solid"/>
                      <a:round/>
                      <a:headEnd type="none" w="med" len="med"/>
                      <a:tailEnd type="none" w="med" len="med"/>
                    </a:lnR>
                    <a:lnT w="3175" cap="flat" cmpd="sng" algn="ctr">
                      <a:solidFill>
                        <a:schemeClr val="bg2">
                          <a:lumMod val="85000"/>
                        </a:schemeClr>
                      </a:solidFill>
                      <a:prstDash val="solid"/>
                      <a:round/>
                      <a:headEnd type="none" w="med" len="med"/>
                      <a:tailEnd type="none" w="med" len="med"/>
                    </a:lnT>
                    <a:lnB w="3175" cap="flat" cmpd="sng" algn="ctr">
                      <a:solidFill>
                        <a:schemeClr val="bg2">
                          <a:lumMod val="85000"/>
                        </a:schemeClr>
                      </a:solidFill>
                      <a:prstDash val="solid"/>
                      <a:round/>
                      <a:headEnd type="none" w="med" len="med"/>
                      <a:tailEnd type="none" w="med" len="med"/>
                    </a:lnB>
                    <a:solidFill>
                      <a:schemeClr val="bg2"/>
                    </a:solidFill>
                  </a:tcPr>
                </a:tc>
                <a:tc>
                  <a:txBody>
                    <a:bodyPr/>
                    <a:lstStyle/>
                    <a:p>
                      <a:endParaRPr lang="en-US" dirty="0"/>
                    </a:p>
                  </a:txBody>
                  <a:tcPr>
                    <a:lnL w="3175" cap="flat" cmpd="sng" algn="ctr">
                      <a:solidFill>
                        <a:schemeClr val="bg2">
                          <a:lumMod val="85000"/>
                        </a:schemeClr>
                      </a:solidFill>
                      <a:prstDash val="solid"/>
                      <a:round/>
                      <a:headEnd type="none" w="med" len="med"/>
                      <a:tailEnd type="none" w="med" len="med"/>
                    </a:lnL>
                    <a:lnR w="3175" cap="flat" cmpd="sng" algn="ctr">
                      <a:solidFill>
                        <a:schemeClr val="bg2">
                          <a:lumMod val="85000"/>
                        </a:schemeClr>
                      </a:solidFill>
                      <a:prstDash val="solid"/>
                      <a:round/>
                      <a:headEnd type="none" w="med" len="med"/>
                      <a:tailEnd type="none" w="med" len="med"/>
                    </a:lnR>
                    <a:lnT w="3175" cap="flat" cmpd="sng" algn="ctr">
                      <a:solidFill>
                        <a:schemeClr val="bg2">
                          <a:lumMod val="85000"/>
                        </a:schemeClr>
                      </a:solidFill>
                      <a:prstDash val="solid"/>
                      <a:round/>
                      <a:headEnd type="none" w="med" len="med"/>
                      <a:tailEnd type="none" w="med" len="med"/>
                    </a:lnT>
                    <a:lnB w="3175" cap="flat" cmpd="sng" algn="ctr">
                      <a:solidFill>
                        <a:schemeClr val="bg2">
                          <a:lumMod val="85000"/>
                        </a:schemeClr>
                      </a:solidFill>
                      <a:prstDash val="solid"/>
                      <a:round/>
                      <a:headEnd type="none" w="med" len="med"/>
                      <a:tailEnd type="none" w="med" len="med"/>
                    </a:lnB>
                    <a:solidFill>
                      <a:schemeClr val="bg2"/>
                    </a:solidFill>
                  </a:tcPr>
                </a:tc>
                <a:tc>
                  <a:txBody>
                    <a:bodyPr/>
                    <a:lstStyle/>
                    <a:p>
                      <a:endParaRPr lang="en-US" dirty="0"/>
                    </a:p>
                  </a:txBody>
                  <a:tcPr>
                    <a:lnL w="3175" cap="flat" cmpd="sng" algn="ctr">
                      <a:solidFill>
                        <a:schemeClr val="bg2">
                          <a:lumMod val="85000"/>
                        </a:schemeClr>
                      </a:solidFill>
                      <a:prstDash val="solid"/>
                      <a:round/>
                      <a:headEnd type="none" w="med" len="med"/>
                      <a:tailEnd type="none" w="med" len="med"/>
                    </a:lnL>
                    <a:lnR w="3175" cap="flat" cmpd="sng" algn="ctr">
                      <a:solidFill>
                        <a:schemeClr val="bg2">
                          <a:lumMod val="85000"/>
                        </a:schemeClr>
                      </a:solidFill>
                      <a:prstDash val="solid"/>
                      <a:round/>
                      <a:headEnd type="none" w="med" len="med"/>
                      <a:tailEnd type="none" w="med" len="med"/>
                    </a:lnR>
                    <a:lnT w="3175" cap="flat" cmpd="sng" algn="ctr">
                      <a:solidFill>
                        <a:schemeClr val="bg2">
                          <a:lumMod val="85000"/>
                        </a:schemeClr>
                      </a:solidFill>
                      <a:prstDash val="solid"/>
                      <a:round/>
                      <a:headEnd type="none" w="med" len="med"/>
                      <a:tailEnd type="none" w="med" len="med"/>
                    </a:lnT>
                    <a:lnB w="3175" cap="flat" cmpd="sng" algn="ctr">
                      <a:solidFill>
                        <a:schemeClr val="bg2">
                          <a:lumMod val="85000"/>
                        </a:schemeClr>
                      </a:solidFill>
                      <a:prstDash val="solid"/>
                      <a:round/>
                      <a:headEnd type="none" w="med" len="med"/>
                      <a:tailEnd type="none" w="med" len="med"/>
                    </a:lnB>
                    <a:solidFill>
                      <a:schemeClr val="bg2"/>
                    </a:solidFill>
                  </a:tcPr>
                </a:tc>
                <a:tc>
                  <a:txBody>
                    <a:bodyPr/>
                    <a:lstStyle/>
                    <a:p>
                      <a:endParaRPr lang="en-US" dirty="0"/>
                    </a:p>
                  </a:txBody>
                  <a:tcPr>
                    <a:lnL w="3175" cap="flat" cmpd="sng" algn="ctr">
                      <a:solidFill>
                        <a:schemeClr val="bg2">
                          <a:lumMod val="85000"/>
                        </a:schemeClr>
                      </a:solidFill>
                      <a:prstDash val="solid"/>
                      <a:round/>
                      <a:headEnd type="none" w="med" len="med"/>
                      <a:tailEnd type="none" w="med" len="med"/>
                    </a:lnL>
                    <a:lnR w="3175" cap="flat" cmpd="sng" algn="ctr">
                      <a:solidFill>
                        <a:schemeClr val="bg2">
                          <a:lumMod val="85000"/>
                        </a:schemeClr>
                      </a:solidFill>
                      <a:prstDash val="solid"/>
                      <a:round/>
                      <a:headEnd type="none" w="med" len="med"/>
                      <a:tailEnd type="none" w="med" len="med"/>
                    </a:lnR>
                    <a:lnT w="3175" cap="flat" cmpd="sng" algn="ctr">
                      <a:solidFill>
                        <a:schemeClr val="bg2">
                          <a:lumMod val="85000"/>
                        </a:schemeClr>
                      </a:solidFill>
                      <a:prstDash val="solid"/>
                      <a:round/>
                      <a:headEnd type="none" w="med" len="med"/>
                      <a:tailEnd type="none" w="med" len="med"/>
                    </a:lnT>
                    <a:lnB w="3175" cap="flat" cmpd="sng" algn="ctr">
                      <a:solidFill>
                        <a:schemeClr val="bg2">
                          <a:lumMod val="85000"/>
                        </a:schemeClr>
                      </a:solidFill>
                      <a:prstDash val="solid"/>
                      <a:round/>
                      <a:headEnd type="none" w="med" len="med"/>
                      <a:tailEnd type="none" w="med" len="med"/>
                    </a:lnB>
                    <a:solidFill>
                      <a:schemeClr val="bg2"/>
                    </a:solidFill>
                  </a:tcPr>
                </a:tc>
                <a:tc>
                  <a:txBody>
                    <a:bodyPr/>
                    <a:lstStyle/>
                    <a:p>
                      <a:endParaRPr lang="en-US" dirty="0"/>
                    </a:p>
                  </a:txBody>
                  <a:tcPr>
                    <a:lnL w="3175" cap="flat" cmpd="sng" algn="ctr">
                      <a:solidFill>
                        <a:schemeClr val="bg2">
                          <a:lumMod val="85000"/>
                        </a:schemeClr>
                      </a:solidFill>
                      <a:prstDash val="solid"/>
                      <a:round/>
                      <a:headEnd type="none" w="med" len="med"/>
                      <a:tailEnd type="none" w="med" len="med"/>
                    </a:lnL>
                    <a:lnR w="3175" cap="flat" cmpd="sng" algn="ctr">
                      <a:solidFill>
                        <a:schemeClr val="bg2">
                          <a:lumMod val="85000"/>
                        </a:schemeClr>
                      </a:solidFill>
                      <a:prstDash val="solid"/>
                      <a:round/>
                      <a:headEnd type="none" w="med" len="med"/>
                      <a:tailEnd type="none" w="med" len="med"/>
                    </a:lnR>
                    <a:lnT w="3175" cap="flat" cmpd="sng" algn="ctr">
                      <a:solidFill>
                        <a:schemeClr val="bg2">
                          <a:lumMod val="85000"/>
                        </a:schemeClr>
                      </a:solidFill>
                      <a:prstDash val="solid"/>
                      <a:round/>
                      <a:headEnd type="none" w="med" len="med"/>
                      <a:tailEnd type="none" w="med" len="med"/>
                    </a:lnT>
                    <a:lnB w="3175" cap="flat" cmpd="sng" algn="ctr">
                      <a:solidFill>
                        <a:schemeClr val="bg2">
                          <a:lumMod val="8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0001"/>
                  </a:ext>
                </a:extLst>
              </a:tr>
              <a:tr h="436287">
                <a:tc>
                  <a:txBody>
                    <a:bodyPr/>
                    <a:lstStyle/>
                    <a:p>
                      <a:endParaRPr lang="en-US" dirty="0"/>
                    </a:p>
                  </a:txBody>
                  <a:tcPr>
                    <a:lnL w="3175" cap="flat" cmpd="sng" algn="ctr">
                      <a:solidFill>
                        <a:schemeClr val="bg2">
                          <a:lumMod val="85000"/>
                        </a:schemeClr>
                      </a:solidFill>
                      <a:prstDash val="solid"/>
                      <a:round/>
                      <a:headEnd type="none" w="med" len="med"/>
                      <a:tailEnd type="none" w="med" len="med"/>
                    </a:lnL>
                    <a:lnR w="3175" cap="flat" cmpd="sng" algn="ctr">
                      <a:solidFill>
                        <a:schemeClr val="bg2">
                          <a:lumMod val="85000"/>
                        </a:schemeClr>
                      </a:solidFill>
                      <a:prstDash val="solid"/>
                      <a:round/>
                      <a:headEnd type="none" w="med" len="med"/>
                      <a:tailEnd type="none" w="med" len="med"/>
                    </a:lnR>
                    <a:lnT w="3175" cap="flat" cmpd="sng" algn="ctr">
                      <a:solidFill>
                        <a:schemeClr val="bg2">
                          <a:lumMod val="85000"/>
                        </a:schemeClr>
                      </a:solidFill>
                      <a:prstDash val="solid"/>
                      <a:round/>
                      <a:headEnd type="none" w="med" len="med"/>
                      <a:tailEnd type="none" w="med" len="med"/>
                    </a:lnT>
                    <a:lnB w="3175" cap="flat" cmpd="sng" algn="ctr">
                      <a:solidFill>
                        <a:schemeClr val="bg2">
                          <a:lumMod val="85000"/>
                        </a:schemeClr>
                      </a:solidFill>
                      <a:prstDash val="solid"/>
                      <a:round/>
                      <a:headEnd type="none" w="med" len="med"/>
                      <a:tailEnd type="none" w="med" len="med"/>
                    </a:lnB>
                    <a:solidFill>
                      <a:schemeClr val="bg2"/>
                    </a:solidFill>
                  </a:tcPr>
                </a:tc>
                <a:tc>
                  <a:txBody>
                    <a:bodyPr/>
                    <a:lstStyle/>
                    <a:p>
                      <a:endParaRPr lang="en-US" dirty="0"/>
                    </a:p>
                  </a:txBody>
                  <a:tcPr>
                    <a:lnL w="3175" cap="flat" cmpd="sng" algn="ctr">
                      <a:solidFill>
                        <a:schemeClr val="bg2">
                          <a:lumMod val="85000"/>
                        </a:schemeClr>
                      </a:solidFill>
                      <a:prstDash val="solid"/>
                      <a:round/>
                      <a:headEnd type="none" w="med" len="med"/>
                      <a:tailEnd type="none" w="med" len="med"/>
                    </a:lnL>
                    <a:lnR w="3175" cap="flat" cmpd="sng" algn="ctr">
                      <a:solidFill>
                        <a:schemeClr val="bg2">
                          <a:lumMod val="85000"/>
                        </a:schemeClr>
                      </a:solidFill>
                      <a:prstDash val="solid"/>
                      <a:round/>
                      <a:headEnd type="none" w="med" len="med"/>
                      <a:tailEnd type="none" w="med" len="med"/>
                    </a:lnR>
                    <a:lnT w="3175" cap="flat" cmpd="sng" algn="ctr">
                      <a:solidFill>
                        <a:schemeClr val="bg2">
                          <a:lumMod val="85000"/>
                        </a:schemeClr>
                      </a:solidFill>
                      <a:prstDash val="solid"/>
                      <a:round/>
                      <a:headEnd type="none" w="med" len="med"/>
                      <a:tailEnd type="none" w="med" len="med"/>
                    </a:lnT>
                    <a:lnB w="3175" cap="flat" cmpd="sng" algn="ctr">
                      <a:solidFill>
                        <a:schemeClr val="bg2">
                          <a:lumMod val="85000"/>
                        </a:schemeClr>
                      </a:solidFill>
                      <a:prstDash val="solid"/>
                      <a:round/>
                      <a:headEnd type="none" w="med" len="med"/>
                      <a:tailEnd type="none" w="med" len="med"/>
                    </a:lnB>
                    <a:solidFill>
                      <a:schemeClr val="bg2"/>
                    </a:solidFill>
                  </a:tcPr>
                </a:tc>
                <a:tc>
                  <a:txBody>
                    <a:bodyPr/>
                    <a:lstStyle/>
                    <a:p>
                      <a:endParaRPr lang="en-US" dirty="0"/>
                    </a:p>
                  </a:txBody>
                  <a:tcPr>
                    <a:lnL w="3175" cap="flat" cmpd="sng" algn="ctr">
                      <a:solidFill>
                        <a:schemeClr val="bg2">
                          <a:lumMod val="85000"/>
                        </a:schemeClr>
                      </a:solidFill>
                      <a:prstDash val="solid"/>
                      <a:round/>
                      <a:headEnd type="none" w="med" len="med"/>
                      <a:tailEnd type="none" w="med" len="med"/>
                    </a:lnL>
                    <a:lnR w="3175" cap="flat" cmpd="sng" algn="ctr">
                      <a:solidFill>
                        <a:schemeClr val="bg2">
                          <a:lumMod val="85000"/>
                        </a:schemeClr>
                      </a:solidFill>
                      <a:prstDash val="solid"/>
                      <a:round/>
                      <a:headEnd type="none" w="med" len="med"/>
                      <a:tailEnd type="none" w="med" len="med"/>
                    </a:lnR>
                    <a:lnT w="3175" cap="flat" cmpd="sng" algn="ctr">
                      <a:solidFill>
                        <a:schemeClr val="bg2">
                          <a:lumMod val="85000"/>
                        </a:schemeClr>
                      </a:solidFill>
                      <a:prstDash val="solid"/>
                      <a:round/>
                      <a:headEnd type="none" w="med" len="med"/>
                      <a:tailEnd type="none" w="med" len="med"/>
                    </a:lnT>
                    <a:lnB w="3175" cap="flat" cmpd="sng" algn="ctr">
                      <a:solidFill>
                        <a:schemeClr val="bg2">
                          <a:lumMod val="85000"/>
                        </a:schemeClr>
                      </a:solidFill>
                      <a:prstDash val="solid"/>
                      <a:round/>
                      <a:headEnd type="none" w="med" len="med"/>
                      <a:tailEnd type="none" w="med" len="med"/>
                    </a:lnB>
                    <a:solidFill>
                      <a:schemeClr val="bg2"/>
                    </a:solidFill>
                  </a:tcPr>
                </a:tc>
                <a:tc>
                  <a:txBody>
                    <a:bodyPr/>
                    <a:lstStyle/>
                    <a:p>
                      <a:endParaRPr lang="en-US" dirty="0"/>
                    </a:p>
                  </a:txBody>
                  <a:tcPr>
                    <a:lnL w="3175" cap="flat" cmpd="sng" algn="ctr">
                      <a:solidFill>
                        <a:schemeClr val="bg2">
                          <a:lumMod val="85000"/>
                        </a:schemeClr>
                      </a:solidFill>
                      <a:prstDash val="solid"/>
                      <a:round/>
                      <a:headEnd type="none" w="med" len="med"/>
                      <a:tailEnd type="none" w="med" len="med"/>
                    </a:lnL>
                    <a:lnR w="3175" cap="flat" cmpd="sng" algn="ctr">
                      <a:solidFill>
                        <a:schemeClr val="bg2">
                          <a:lumMod val="85000"/>
                        </a:schemeClr>
                      </a:solidFill>
                      <a:prstDash val="solid"/>
                      <a:round/>
                      <a:headEnd type="none" w="med" len="med"/>
                      <a:tailEnd type="none" w="med" len="med"/>
                    </a:lnR>
                    <a:lnT w="3175" cap="flat" cmpd="sng" algn="ctr">
                      <a:solidFill>
                        <a:schemeClr val="bg2">
                          <a:lumMod val="85000"/>
                        </a:schemeClr>
                      </a:solidFill>
                      <a:prstDash val="solid"/>
                      <a:round/>
                      <a:headEnd type="none" w="med" len="med"/>
                      <a:tailEnd type="none" w="med" len="med"/>
                    </a:lnT>
                    <a:lnB w="3175" cap="flat" cmpd="sng" algn="ctr">
                      <a:solidFill>
                        <a:schemeClr val="bg2">
                          <a:lumMod val="85000"/>
                        </a:schemeClr>
                      </a:solidFill>
                      <a:prstDash val="solid"/>
                      <a:round/>
                      <a:headEnd type="none" w="med" len="med"/>
                      <a:tailEnd type="none" w="med" len="med"/>
                    </a:lnB>
                    <a:solidFill>
                      <a:schemeClr val="bg2"/>
                    </a:solidFill>
                  </a:tcPr>
                </a:tc>
                <a:tc>
                  <a:txBody>
                    <a:bodyPr/>
                    <a:lstStyle/>
                    <a:p>
                      <a:endParaRPr lang="en-US" dirty="0"/>
                    </a:p>
                  </a:txBody>
                  <a:tcPr>
                    <a:lnL w="3175" cap="flat" cmpd="sng" algn="ctr">
                      <a:solidFill>
                        <a:schemeClr val="bg2">
                          <a:lumMod val="85000"/>
                        </a:schemeClr>
                      </a:solidFill>
                      <a:prstDash val="solid"/>
                      <a:round/>
                      <a:headEnd type="none" w="med" len="med"/>
                      <a:tailEnd type="none" w="med" len="med"/>
                    </a:lnL>
                    <a:lnR w="3175" cap="flat" cmpd="sng" algn="ctr">
                      <a:solidFill>
                        <a:schemeClr val="bg2">
                          <a:lumMod val="85000"/>
                        </a:schemeClr>
                      </a:solidFill>
                      <a:prstDash val="solid"/>
                      <a:round/>
                      <a:headEnd type="none" w="med" len="med"/>
                      <a:tailEnd type="none" w="med" len="med"/>
                    </a:lnR>
                    <a:lnT w="3175" cap="flat" cmpd="sng" algn="ctr">
                      <a:solidFill>
                        <a:schemeClr val="bg2">
                          <a:lumMod val="85000"/>
                        </a:schemeClr>
                      </a:solidFill>
                      <a:prstDash val="solid"/>
                      <a:round/>
                      <a:headEnd type="none" w="med" len="med"/>
                      <a:tailEnd type="none" w="med" len="med"/>
                    </a:lnT>
                    <a:lnB w="3175" cap="flat" cmpd="sng" algn="ctr">
                      <a:solidFill>
                        <a:schemeClr val="bg2">
                          <a:lumMod val="8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0002"/>
                  </a:ext>
                </a:extLst>
              </a:tr>
            </a:tbl>
          </a:graphicData>
        </a:graphic>
      </p:graphicFrame>
      <p:grpSp>
        <p:nvGrpSpPr>
          <p:cNvPr id="139" name="Group 73"/>
          <p:cNvGrpSpPr>
            <a:grpSpLocks noChangeAspect="1"/>
          </p:cNvGrpSpPr>
          <p:nvPr/>
        </p:nvGrpSpPr>
        <p:grpSpPr bwMode="auto">
          <a:xfrm>
            <a:off x="811410" y="1626306"/>
            <a:ext cx="359586" cy="55673"/>
            <a:chOff x="-1567" y="1008"/>
            <a:chExt cx="1694" cy="262"/>
          </a:xfrm>
        </p:grpSpPr>
        <p:sp>
          <p:nvSpPr>
            <p:cNvPr id="140" name="Freeform 74"/>
            <p:cNvSpPr>
              <a:spLocks/>
            </p:cNvSpPr>
            <p:nvPr/>
          </p:nvSpPr>
          <p:spPr bwMode="auto">
            <a:xfrm>
              <a:off x="-908" y="1015"/>
              <a:ext cx="362" cy="255"/>
            </a:xfrm>
            <a:custGeom>
              <a:avLst/>
              <a:gdLst>
                <a:gd name="T0" fmla="*/ 3932 w 51"/>
                <a:gd name="T1" fmla="*/ 12091 h 36"/>
                <a:gd name="T2" fmla="*/ 355 w 51"/>
                <a:gd name="T3" fmla="*/ 1403 h 36"/>
                <a:gd name="T4" fmla="*/ 0 w 51"/>
                <a:gd name="T5" fmla="*/ 1055 h 36"/>
                <a:gd name="T6" fmla="*/ 1058 w 51"/>
                <a:gd name="T7" fmla="*/ 0 h 36"/>
                <a:gd name="T8" fmla="*/ 1760 w 51"/>
                <a:gd name="T9" fmla="*/ 1055 h 36"/>
                <a:gd name="T10" fmla="*/ 4990 w 51"/>
                <a:gd name="T11" fmla="*/ 9938 h 36"/>
                <a:gd name="T12" fmla="*/ 8212 w 51"/>
                <a:gd name="T13" fmla="*/ 1055 h 36"/>
                <a:gd name="T14" fmla="*/ 8915 w 51"/>
                <a:gd name="T15" fmla="*/ 0 h 36"/>
                <a:gd name="T16" fmla="*/ 9320 w 51"/>
                <a:gd name="T17" fmla="*/ 0 h 36"/>
                <a:gd name="T18" fmla="*/ 10030 w 51"/>
                <a:gd name="T19" fmla="*/ 1055 h 36"/>
                <a:gd name="T20" fmla="*/ 13252 w 51"/>
                <a:gd name="T21" fmla="*/ 9938 h 36"/>
                <a:gd name="T22" fmla="*/ 16475 w 51"/>
                <a:gd name="T23" fmla="*/ 701 h 36"/>
                <a:gd name="T24" fmla="*/ 17177 w 51"/>
                <a:gd name="T25" fmla="*/ 0 h 36"/>
                <a:gd name="T26" fmla="*/ 18235 w 51"/>
                <a:gd name="T27" fmla="*/ 1055 h 36"/>
                <a:gd name="T28" fmla="*/ 18235 w 51"/>
                <a:gd name="T29" fmla="*/ 1403 h 36"/>
                <a:gd name="T30" fmla="*/ 14310 w 51"/>
                <a:gd name="T31" fmla="*/ 12091 h 36"/>
                <a:gd name="T32" fmla="*/ 13252 w 51"/>
                <a:gd name="T33" fmla="*/ 12793 h 36"/>
                <a:gd name="T34" fmla="*/ 13252 w 51"/>
                <a:gd name="T35" fmla="*/ 12793 h 36"/>
                <a:gd name="T36" fmla="*/ 12145 w 51"/>
                <a:gd name="T37" fmla="*/ 12091 h 36"/>
                <a:gd name="T38" fmla="*/ 9320 w 51"/>
                <a:gd name="T39" fmla="*/ 3209 h 36"/>
                <a:gd name="T40" fmla="*/ 6097 w 51"/>
                <a:gd name="T41" fmla="*/ 12091 h 36"/>
                <a:gd name="T42" fmla="*/ 4990 w 51"/>
                <a:gd name="T43" fmla="*/ 12793 h 36"/>
                <a:gd name="T44" fmla="*/ 4990 w 51"/>
                <a:gd name="T45" fmla="*/ 12793 h 36"/>
                <a:gd name="T46" fmla="*/ 3932 w 51"/>
                <a:gd name="T47" fmla="*/ 12091 h 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 h="36">
                  <a:moveTo>
                    <a:pt x="11" y="34"/>
                  </a:moveTo>
                  <a:cubicBezTo>
                    <a:pt x="1" y="4"/>
                    <a:pt x="1" y="4"/>
                    <a:pt x="1" y="4"/>
                  </a:cubicBezTo>
                  <a:cubicBezTo>
                    <a:pt x="0" y="4"/>
                    <a:pt x="0" y="3"/>
                    <a:pt x="0" y="3"/>
                  </a:cubicBezTo>
                  <a:cubicBezTo>
                    <a:pt x="0" y="2"/>
                    <a:pt x="1" y="0"/>
                    <a:pt x="3" y="0"/>
                  </a:cubicBezTo>
                  <a:cubicBezTo>
                    <a:pt x="4" y="0"/>
                    <a:pt x="5" y="1"/>
                    <a:pt x="5" y="3"/>
                  </a:cubicBezTo>
                  <a:cubicBezTo>
                    <a:pt x="14" y="28"/>
                    <a:pt x="14" y="28"/>
                    <a:pt x="14" y="28"/>
                  </a:cubicBezTo>
                  <a:cubicBezTo>
                    <a:pt x="23" y="3"/>
                    <a:pt x="23" y="3"/>
                    <a:pt x="23" y="3"/>
                  </a:cubicBezTo>
                  <a:cubicBezTo>
                    <a:pt x="23" y="1"/>
                    <a:pt x="24" y="0"/>
                    <a:pt x="25" y="0"/>
                  </a:cubicBezTo>
                  <a:cubicBezTo>
                    <a:pt x="26" y="0"/>
                    <a:pt x="26" y="0"/>
                    <a:pt x="26" y="0"/>
                  </a:cubicBezTo>
                  <a:cubicBezTo>
                    <a:pt x="27" y="0"/>
                    <a:pt x="28" y="1"/>
                    <a:pt x="28" y="3"/>
                  </a:cubicBezTo>
                  <a:cubicBezTo>
                    <a:pt x="37" y="28"/>
                    <a:pt x="37" y="28"/>
                    <a:pt x="37" y="28"/>
                  </a:cubicBezTo>
                  <a:cubicBezTo>
                    <a:pt x="46" y="2"/>
                    <a:pt x="46" y="2"/>
                    <a:pt x="46" y="2"/>
                  </a:cubicBezTo>
                  <a:cubicBezTo>
                    <a:pt x="46" y="1"/>
                    <a:pt x="47" y="0"/>
                    <a:pt x="48" y="0"/>
                  </a:cubicBezTo>
                  <a:cubicBezTo>
                    <a:pt x="50" y="0"/>
                    <a:pt x="51" y="2"/>
                    <a:pt x="51" y="3"/>
                  </a:cubicBezTo>
                  <a:cubicBezTo>
                    <a:pt x="51" y="3"/>
                    <a:pt x="51" y="4"/>
                    <a:pt x="51" y="4"/>
                  </a:cubicBezTo>
                  <a:cubicBezTo>
                    <a:pt x="40" y="34"/>
                    <a:pt x="40" y="34"/>
                    <a:pt x="40" y="34"/>
                  </a:cubicBezTo>
                  <a:cubicBezTo>
                    <a:pt x="40" y="35"/>
                    <a:pt x="38" y="36"/>
                    <a:pt x="37" y="36"/>
                  </a:cubicBezTo>
                  <a:cubicBezTo>
                    <a:pt x="37" y="36"/>
                    <a:pt x="37" y="36"/>
                    <a:pt x="37" y="36"/>
                  </a:cubicBezTo>
                  <a:cubicBezTo>
                    <a:pt x="36" y="36"/>
                    <a:pt x="35" y="35"/>
                    <a:pt x="34" y="34"/>
                  </a:cubicBezTo>
                  <a:cubicBezTo>
                    <a:pt x="26" y="9"/>
                    <a:pt x="26" y="9"/>
                    <a:pt x="26" y="9"/>
                  </a:cubicBezTo>
                  <a:cubicBezTo>
                    <a:pt x="17" y="34"/>
                    <a:pt x="17" y="34"/>
                    <a:pt x="17" y="34"/>
                  </a:cubicBezTo>
                  <a:cubicBezTo>
                    <a:pt x="16" y="35"/>
                    <a:pt x="15" y="36"/>
                    <a:pt x="14" y="36"/>
                  </a:cubicBezTo>
                  <a:cubicBezTo>
                    <a:pt x="14" y="36"/>
                    <a:pt x="14" y="36"/>
                    <a:pt x="14" y="36"/>
                  </a:cubicBezTo>
                  <a:cubicBezTo>
                    <a:pt x="13" y="36"/>
                    <a:pt x="12" y="35"/>
                    <a:pt x="11" y="34"/>
                  </a:cubicBezTo>
                  <a:close/>
                </a:path>
              </a:pathLst>
            </a:custGeom>
            <a:solidFill>
              <a:srgbClr val="7270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09468"/>
              <a:endParaRPr lang="en-US" dirty="0">
                <a:solidFill>
                  <a:srgbClr val="676767"/>
                </a:solidFill>
                <a:latin typeface="+mj-lt"/>
                <a:ea typeface="ＭＳ Ｐゴシック" charset="0"/>
              </a:endParaRPr>
            </a:p>
          </p:txBody>
        </p:sp>
        <p:sp>
          <p:nvSpPr>
            <p:cNvPr id="141" name="Freeform 75"/>
            <p:cNvSpPr>
              <a:spLocks/>
            </p:cNvSpPr>
            <p:nvPr/>
          </p:nvSpPr>
          <p:spPr bwMode="auto">
            <a:xfrm>
              <a:off x="-284" y="1015"/>
              <a:ext cx="134" cy="255"/>
            </a:xfrm>
            <a:custGeom>
              <a:avLst/>
              <a:gdLst>
                <a:gd name="T0" fmla="*/ 0 w 19"/>
                <a:gd name="T1" fmla="*/ 1055 h 36"/>
                <a:gd name="T2" fmla="*/ 698 w 19"/>
                <a:gd name="T3" fmla="*/ 0 h 36"/>
                <a:gd name="T4" fmla="*/ 1742 w 19"/>
                <a:gd name="T5" fmla="*/ 1055 h 36"/>
                <a:gd name="T6" fmla="*/ 1742 w 19"/>
                <a:gd name="T7" fmla="*/ 3209 h 36"/>
                <a:gd name="T8" fmla="*/ 5967 w 19"/>
                <a:gd name="T9" fmla="*/ 0 h 36"/>
                <a:gd name="T10" fmla="*/ 6665 w 19"/>
                <a:gd name="T11" fmla="*/ 1055 h 36"/>
                <a:gd name="T12" fmla="*/ 5967 w 19"/>
                <a:gd name="T13" fmla="*/ 2160 h 36"/>
                <a:gd name="T14" fmla="*/ 1742 w 19"/>
                <a:gd name="T15" fmla="*/ 7827 h 36"/>
                <a:gd name="T16" fmla="*/ 1742 w 19"/>
                <a:gd name="T17" fmla="*/ 11744 h 36"/>
                <a:gd name="T18" fmla="*/ 698 w 19"/>
                <a:gd name="T19" fmla="*/ 12793 h 36"/>
                <a:gd name="T20" fmla="*/ 0 w 19"/>
                <a:gd name="T21" fmla="*/ 11744 h 36"/>
                <a:gd name="T22" fmla="*/ 0 w 19"/>
                <a:gd name="T23" fmla="*/ 1055 h 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 h="36">
                  <a:moveTo>
                    <a:pt x="0" y="3"/>
                  </a:moveTo>
                  <a:cubicBezTo>
                    <a:pt x="0" y="2"/>
                    <a:pt x="1" y="0"/>
                    <a:pt x="2" y="0"/>
                  </a:cubicBezTo>
                  <a:cubicBezTo>
                    <a:pt x="4" y="0"/>
                    <a:pt x="5" y="2"/>
                    <a:pt x="5" y="3"/>
                  </a:cubicBezTo>
                  <a:cubicBezTo>
                    <a:pt x="5" y="9"/>
                    <a:pt x="5" y="9"/>
                    <a:pt x="5" y="9"/>
                  </a:cubicBezTo>
                  <a:cubicBezTo>
                    <a:pt x="7" y="3"/>
                    <a:pt x="13" y="0"/>
                    <a:pt x="17" y="0"/>
                  </a:cubicBezTo>
                  <a:cubicBezTo>
                    <a:pt x="18" y="0"/>
                    <a:pt x="19" y="2"/>
                    <a:pt x="19" y="3"/>
                  </a:cubicBezTo>
                  <a:cubicBezTo>
                    <a:pt x="19" y="4"/>
                    <a:pt x="18" y="5"/>
                    <a:pt x="17" y="6"/>
                  </a:cubicBezTo>
                  <a:cubicBezTo>
                    <a:pt x="10" y="6"/>
                    <a:pt x="5" y="12"/>
                    <a:pt x="5" y="22"/>
                  </a:cubicBezTo>
                  <a:cubicBezTo>
                    <a:pt x="5" y="33"/>
                    <a:pt x="5" y="33"/>
                    <a:pt x="5" y="33"/>
                  </a:cubicBezTo>
                  <a:cubicBezTo>
                    <a:pt x="5" y="35"/>
                    <a:pt x="4" y="36"/>
                    <a:pt x="2" y="36"/>
                  </a:cubicBezTo>
                  <a:cubicBezTo>
                    <a:pt x="1" y="36"/>
                    <a:pt x="0" y="35"/>
                    <a:pt x="0" y="33"/>
                  </a:cubicBezTo>
                  <a:cubicBezTo>
                    <a:pt x="0" y="3"/>
                    <a:pt x="0" y="3"/>
                    <a:pt x="0" y="3"/>
                  </a:cubicBezTo>
                  <a:close/>
                </a:path>
              </a:pathLst>
            </a:custGeom>
            <a:solidFill>
              <a:srgbClr val="7270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09468"/>
              <a:endParaRPr lang="en-US" dirty="0">
                <a:solidFill>
                  <a:srgbClr val="676767"/>
                </a:solidFill>
                <a:latin typeface="+mj-lt"/>
                <a:ea typeface="ＭＳ Ｐゴシック" charset="0"/>
              </a:endParaRPr>
            </a:p>
          </p:txBody>
        </p:sp>
        <p:sp>
          <p:nvSpPr>
            <p:cNvPr id="151" name="Freeform 76"/>
            <p:cNvSpPr>
              <a:spLocks noEditPoints="1"/>
            </p:cNvSpPr>
            <p:nvPr/>
          </p:nvSpPr>
          <p:spPr bwMode="auto">
            <a:xfrm>
              <a:off x="-150" y="1015"/>
              <a:ext cx="227" cy="255"/>
            </a:xfrm>
            <a:custGeom>
              <a:avLst/>
              <a:gdLst>
                <a:gd name="T0" fmla="*/ 9662 w 32"/>
                <a:gd name="T1" fmla="*/ 5667 h 36"/>
                <a:gd name="T2" fmla="*/ 5739 w 32"/>
                <a:gd name="T3" fmla="*/ 1757 h 36"/>
                <a:gd name="T4" fmla="*/ 1759 w 32"/>
                <a:gd name="T5" fmla="*/ 5667 h 36"/>
                <a:gd name="T6" fmla="*/ 9662 w 32"/>
                <a:gd name="T7" fmla="*/ 5667 h 36"/>
                <a:gd name="T8" fmla="*/ 6086 w 32"/>
                <a:gd name="T9" fmla="*/ 12793 h 36"/>
                <a:gd name="T10" fmla="*/ 0 w 32"/>
                <a:gd name="T11" fmla="*/ 6425 h 36"/>
                <a:gd name="T12" fmla="*/ 0 w 32"/>
                <a:gd name="T13" fmla="*/ 6425 h 36"/>
                <a:gd name="T14" fmla="*/ 5739 w 32"/>
                <a:gd name="T15" fmla="*/ 0 h 36"/>
                <a:gd name="T16" fmla="*/ 11421 w 32"/>
                <a:gd name="T17" fmla="*/ 6425 h 36"/>
                <a:gd name="T18" fmla="*/ 10719 w 32"/>
                <a:gd name="T19" fmla="*/ 7126 h 36"/>
                <a:gd name="T20" fmla="*/ 1759 w 32"/>
                <a:gd name="T21" fmla="*/ 7126 h 36"/>
                <a:gd name="T22" fmla="*/ 6086 w 32"/>
                <a:gd name="T23" fmla="*/ 11390 h 36"/>
                <a:gd name="T24" fmla="*/ 9662 w 32"/>
                <a:gd name="T25" fmla="*/ 9938 h 36"/>
                <a:gd name="T26" fmla="*/ 10016 w 32"/>
                <a:gd name="T27" fmla="*/ 9584 h 36"/>
                <a:gd name="T28" fmla="*/ 11073 w 32"/>
                <a:gd name="T29" fmla="*/ 10285 h 36"/>
                <a:gd name="T30" fmla="*/ 10719 w 32"/>
                <a:gd name="T31" fmla="*/ 11036 h 36"/>
                <a:gd name="T32" fmla="*/ 6086 w 32"/>
                <a:gd name="T33" fmla="*/ 12793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6">
                  <a:moveTo>
                    <a:pt x="27" y="16"/>
                  </a:moveTo>
                  <a:cubicBezTo>
                    <a:pt x="26" y="10"/>
                    <a:pt x="23" y="5"/>
                    <a:pt x="16" y="5"/>
                  </a:cubicBezTo>
                  <a:cubicBezTo>
                    <a:pt x="10" y="5"/>
                    <a:pt x="6" y="10"/>
                    <a:pt x="5" y="16"/>
                  </a:cubicBezTo>
                  <a:cubicBezTo>
                    <a:pt x="27" y="16"/>
                    <a:pt x="27" y="16"/>
                    <a:pt x="27" y="16"/>
                  </a:cubicBezTo>
                  <a:close/>
                  <a:moveTo>
                    <a:pt x="17" y="36"/>
                  </a:moveTo>
                  <a:cubicBezTo>
                    <a:pt x="8" y="36"/>
                    <a:pt x="0" y="29"/>
                    <a:pt x="0" y="18"/>
                  </a:cubicBezTo>
                  <a:cubicBezTo>
                    <a:pt x="0" y="18"/>
                    <a:pt x="0" y="18"/>
                    <a:pt x="0" y="18"/>
                  </a:cubicBezTo>
                  <a:cubicBezTo>
                    <a:pt x="0" y="8"/>
                    <a:pt x="7" y="0"/>
                    <a:pt x="16" y="0"/>
                  </a:cubicBezTo>
                  <a:cubicBezTo>
                    <a:pt x="26" y="0"/>
                    <a:pt x="32" y="9"/>
                    <a:pt x="32" y="18"/>
                  </a:cubicBezTo>
                  <a:cubicBezTo>
                    <a:pt x="32" y="19"/>
                    <a:pt x="31" y="20"/>
                    <a:pt x="30" y="20"/>
                  </a:cubicBezTo>
                  <a:cubicBezTo>
                    <a:pt x="5" y="20"/>
                    <a:pt x="5" y="20"/>
                    <a:pt x="5" y="20"/>
                  </a:cubicBezTo>
                  <a:cubicBezTo>
                    <a:pt x="6" y="28"/>
                    <a:pt x="11" y="32"/>
                    <a:pt x="17" y="32"/>
                  </a:cubicBezTo>
                  <a:cubicBezTo>
                    <a:pt x="21" y="32"/>
                    <a:pt x="24" y="30"/>
                    <a:pt x="27" y="28"/>
                  </a:cubicBezTo>
                  <a:cubicBezTo>
                    <a:pt x="27" y="27"/>
                    <a:pt x="28" y="27"/>
                    <a:pt x="28" y="27"/>
                  </a:cubicBezTo>
                  <a:cubicBezTo>
                    <a:pt x="30" y="27"/>
                    <a:pt x="31" y="28"/>
                    <a:pt x="31" y="29"/>
                  </a:cubicBezTo>
                  <a:cubicBezTo>
                    <a:pt x="31" y="30"/>
                    <a:pt x="30" y="31"/>
                    <a:pt x="30" y="31"/>
                  </a:cubicBezTo>
                  <a:cubicBezTo>
                    <a:pt x="27" y="34"/>
                    <a:pt x="23" y="36"/>
                    <a:pt x="17" y="36"/>
                  </a:cubicBezTo>
                  <a:close/>
                </a:path>
              </a:pathLst>
            </a:custGeom>
            <a:solidFill>
              <a:srgbClr val="7270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09468"/>
              <a:endParaRPr lang="en-US" dirty="0">
                <a:solidFill>
                  <a:srgbClr val="676767"/>
                </a:solidFill>
                <a:latin typeface="+mj-lt"/>
                <a:ea typeface="ＭＳ Ｐゴシック" charset="0"/>
              </a:endParaRPr>
            </a:p>
          </p:txBody>
        </p:sp>
        <p:sp>
          <p:nvSpPr>
            <p:cNvPr id="152" name="Freeform 77"/>
            <p:cNvSpPr>
              <a:spLocks noEditPoints="1"/>
            </p:cNvSpPr>
            <p:nvPr/>
          </p:nvSpPr>
          <p:spPr bwMode="auto">
            <a:xfrm>
              <a:off x="-546" y="1015"/>
              <a:ext cx="212" cy="255"/>
            </a:xfrm>
            <a:custGeom>
              <a:avLst/>
              <a:gdLst>
                <a:gd name="T0" fmla="*/ 9187 w 30"/>
                <a:gd name="T1" fmla="*/ 8181 h 36"/>
                <a:gd name="T2" fmla="*/ 9187 w 30"/>
                <a:gd name="T3" fmla="*/ 6772 h 36"/>
                <a:gd name="T4" fmla="*/ 5293 w 30"/>
                <a:gd name="T5" fmla="*/ 6425 h 36"/>
                <a:gd name="T6" fmla="*/ 1745 w 30"/>
                <a:gd name="T7" fmla="*/ 8883 h 36"/>
                <a:gd name="T8" fmla="*/ 1745 w 30"/>
                <a:gd name="T9" fmla="*/ 8883 h 36"/>
                <a:gd name="T10" fmla="*/ 4947 w 30"/>
                <a:gd name="T11" fmla="*/ 11390 h 36"/>
                <a:gd name="T12" fmla="*/ 9187 w 30"/>
                <a:gd name="T13" fmla="*/ 8181 h 36"/>
                <a:gd name="T14" fmla="*/ 0 w 30"/>
                <a:gd name="T15" fmla="*/ 8883 h 36"/>
                <a:gd name="T16" fmla="*/ 0 w 30"/>
                <a:gd name="T17" fmla="*/ 8883 h 36"/>
                <a:gd name="T18" fmla="*/ 5293 w 30"/>
                <a:gd name="T19" fmla="*/ 4965 h 36"/>
                <a:gd name="T20" fmla="*/ 9187 w 30"/>
                <a:gd name="T21" fmla="*/ 5667 h 36"/>
                <a:gd name="T22" fmla="*/ 9187 w 30"/>
                <a:gd name="T23" fmla="*/ 4965 h 36"/>
                <a:gd name="T24" fmla="*/ 5293 w 30"/>
                <a:gd name="T25" fmla="*/ 1757 h 36"/>
                <a:gd name="T26" fmla="*/ 2445 w 30"/>
                <a:gd name="T27" fmla="*/ 2508 h 36"/>
                <a:gd name="T28" fmla="*/ 2099 w 30"/>
                <a:gd name="T29" fmla="*/ 2508 h 36"/>
                <a:gd name="T30" fmla="*/ 1399 w 30"/>
                <a:gd name="T31" fmla="*/ 1757 h 36"/>
                <a:gd name="T32" fmla="*/ 1745 w 30"/>
                <a:gd name="T33" fmla="*/ 701 h 36"/>
                <a:gd name="T34" fmla="*/ 5646 w 30"/>
                <a:gd name="T35" fmla="*/ 0 h 36"/>
                <a:gd name="T36" fmla="*/ 9540 w 30"/>
                <a:gd name="T37" fmla="*/ 1403 h 36"/>
                <a:gd name="T38" fmla="*/ 10586 w 30"/>
                <a:gd name="T39" fmla="*/ 4965 h 36"/>
                <a:gd name="T40" fmla="*/ 10586 w 30"/>
                <a:gd name="T41" fmla="*/ 11744 h 36"/>
                <a:gd name="T42" fmla="*/ 9886 w 30"/>
                <a:gd name="T43" fmla="*/ 12793 h 36"/>
                <a:gd name="T44" fmla="*/ 9187 w 30"/>
                <a:gd name="T45" fmla="*/ 12091 h 36"/>
                <a:gd name="T46" fmla="*/ 9187 w 30"/>
                <a:gd name="T47" fmla="*/ 10689 h 36"/>
                <a:gd name="T48" fmla="*/ 4593 w 30"/>
                <a:gd name="T49" fmla="*/ 12793 h 36"/>
                <a:gd name="T50" fmla="*/ 0 w 30"/>
                <a:gd name="T51" fmla="*/ 8883 h 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0" h="36">
                  <a:moveTo>
                    <a:pt x="26" y="23"/>
                  </a:moveTo>
                  <a:cubicBezTo>
                    <a:pt x="26" y="19"/>
                    <a:pt x="26" y="19"/>
                    <a:pt x="26" y="19"/>
                  </a:cubicBezTo>
                  <a:cubicBezTo>
                    <a:pt x="23" y="19"/>
                    <a:pt x="20" y="18"/>
                    <a:pt x="15" y="18"/>
                  </a:cubicBezTo>
                  <a:cubicBezTo>
                    <a:pt x="9" y="18"/>
                    <a:pt x="5" y="21"/>
                    <a:pt x="5" y="25"/>
                  </a:cubicBezTo>
                  <a:cubicBezTo>
                    <a:pt x="5" y="25"/>
                    <a:pt x="5" y="25"/>
                    <a:pt x="5" y="25"/>
                  </a:cubicBezTo>
                  <a:cubicBezTo>
                    <a:pt x="5" y="30"/>
                    <a:pt x="9" y="32"/>
                    <a:pt x="14" y="32"/>
                  </a:cubicBezTo>
                  <a:cubicBezTo>
                    <a:pt x="20" y="32"/>
                    <a:pt x="26" y="28"/>
                    <a:pt x="26" y="23"/>
                  </a:cubicBezTo>
                  <a:moveTo>
                    <a:pt x="0" y="25"/>
                  </a:moveTo>
                  <a:cubicBezTo>
                    <a:pt x="0" y="25"/>
                    <a:pt x="0" y="25"/>
                    <a:pt x="0" y="25"/>
                  </a:cubicBezTo>
                  <a:cubicBezTo>
                    <a:pt x="0" y="18"/>
                    <a:pt x="6" y="14"/>
                    <a:pt x="15" y="14"/>
                  </a:cubicBezTo>
                  <a:cubicBezTo>
                    <a:pt x="19" y="14"/>
                    <a:pt x="22" y="15"/>
                    <a:pt x="26" y="16"/>
                  </a:cubicBezTo>
                  <a:cubicBezTo>
                    <a:pt x="26" y="14"/>
                    <a:pt x="26" y="14"/>
                    <a:pt x="26" y="14"/>
                  </a:cubicBezTo>
                  <a:cubicBezTo>
                    <a:pt x="26" y="8"/>
                    <a:pt x="22" y="5"/>
                    <a:pt x="15" y="5"/>
                  </a:cubicBezTo>
                  <a:cubicBezTo>
                    <a:pt x="12" y="5"/>
                    <a:pt x="10" y="5"/>
                    <a:pt x="7" y="7"/>
                  </a:cubicBezTo>
                  <a:cubicBezTo>
                    <a:pt x="7" y="7"/>
                    <a:pt x="6" y="7"/>
                    <a:pt x="6" y="7"/>
                  </a:cubicBezTo>
                  <a:cubicBezTo>
                    <a:pt x="5" y="7"/>
                    <a:pt x="4" y="6"/>
                    <a:pt x="4" y="5"/>
                  </a:cubicBezTo>
                  <a:cubicBezTo>
                    <a:pt x="4" y="4"/>
                    <a:pt x="4" y="3"/>
                    <a:pt x="5" y="2"/>
                  </a:cubicBezTo>
                  <a:cubicBezTo>
                    <a:pt x="9" y="1"/>
                    <a:pt x="11" y="0"/>
                    <a:pt x="16" y="0"/>
                  </a:cubicBezTo>
                  <a:cubicBezTo>
                    <a:pt x="21" y="0"/>
                    <a:pt x="24" y="2"/>
                    <a:pt x="27" y="4"/>
                  </a:cubicBezTo>
                  <a:cubicBezTo>
                    <a:pt x="29" y="7"/>
                    <a:pt x="30" y="10"/>
                    <a:pt x="30" y="14"/>
                  </a:cubicBezTo>
                  <a:cubicBezTo>
                    <a:pt x="30" y="33"/>
                    <a:pt x="30" y="33"/>
                    <a:pt x="30" y="33"/>
                  </a:cubicBezTo>
                  <a:cubicBezTo>
                    <a:pt x="30" y="35"/>
                    <a:pt x="29" y="36"/>
                    <a:pt x="28" y="36"/>
                  </a:cubicBezTo>
                  <a:cubicBezTo>
                    <a:pt x="27" y="36"/>
                    <a:pt x="26" y="35"/>
                    <a:pt x="26" y="34"/>
                  </a:cubicBezTo>
                  <a:cubicBezTo>
                    <a:pt x="26" y="30"/>
                    <a:pt x="26" y="30"/>
                    <a:pt x="26" y="30"/>
                  </a:cubicBezTo>
                  <a:cubicBezTo>
                    <a:pt x="23" y="33"/>
                    <a:pt x="19" y="36"/>
                    <a:pt x="13" y="36"/>
                  </a:cubicBezTo>
                  <a:cubicBezTo>
                    <a:pt x="7" y="36"/>
                    <a:pt x="0" y="33"/>
                    <a:pt x="0" y="25"/>
                  </a:cubicBezTo>
                  <a:close/>
                </a:path>
              </a:pathLst>
            </a:custGeom>
            <a:solidFill>
              <a:srgbClr val="7270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09468"/>
              <a:endParaRPr lang="en-US" dirty="0">
                <a:solidFill>
                  <a:srgbClr val="676767"/>
                </a:solidFill>
                <a:latin typeface="+mj-lt"/>
                <a:ea typeface="ＭＳ Ｐゴシック" charset="0"/>
              </a:endParaRPr>
            </a:p>
          </p:txBody>
        </p:sp>
        <p:sp>
          <p:nvSpPr>
            <p:cNvPr id="153" name="Freeform 78"/>
            <p:cNvSpPr>
              <a:spLocks/>
            </p:cNvSpPr>
            <p:nvPr/>
          </p:nvSpPr>
          <p:spPr bwMode="auto">
            <a:xfrm>
              <a:off x="-1567" y="1008"/>
              <a:ext cx="645" cy="262"/>
            </a:xfrm>
            <a:custGeom>
              <a:avLst/>
              <a:gdLst>
                <a:gd name="T0" fmla="*/ 3565 w 91"/>
                <a:gd name="T1" fmla="*/ 1402 h 37"/>
                <a:gd name="T2" fmla="*/ 1403 w 91"/>
                <a:gd name="T3" fmla="*/ 354 h 37"/>
                <a:gd name="T4" fmla="*/ 354 w 91"/>
                <a:gd name="T5" fmla="*/ 2861 h 37"/>
                <a:gd name="T6" fmla="*/ 4267 w 91"/>
                <a:gd name="T7" fmla="*/ 11379 h 37"/>
                <a:gd name="T8" fmla="*/ 6783 w 91"/>
                <a:gd name="T9" fmla="*/ 13135 h 37"/>
                <a:gd name="T10" fmla="*/ 9243 w 91"/>
                <a:gd name="T11" fmla="*/ 11379 h 37"/>
                <a:gd name="T12" fmla="*/ 12808 w 91"/>
                <a:gd name="T13" fmla="*/ 3909 h 37"/>
                <a:gd name="T14" fmla="*/ 13162 w 91"/>
                <a:gd name="T15" fmla="*/ 3562 h 37"/>
                <a:gd name="T16" fmla="*/ 13864 w 91"/>
                <a:gd name="T17" fmla="*/ 3909 h 37"/>
                <a:gd name="T18" fmla="*/ 13864 w 91"/>
                <a:gd name="T19" fmla="*/ 11379 h 37"/>
                <a:gd name="T20" fmla="*/ 15671 w 91"/>
                <a:gd name="T21" fmla="*/ 13135 h 37"/>
                <a:gd name="T22" fmla="*/ 17436 w 91"/>
                <a:gd name="T23" fmla="*/ 11379 h 37"/>
                <a:gd name="T24" fmla="*/ 17436 w 91"/>
                <a:gd name="T25" fmla="*/ 5318 h 37"/>
                <a:gd name="T26" fmla="*/ 19591 w 91"/>
                <a:gd name="T27" fmla="*/ 3562 h 37"/>
                <a:gd name="T28" fmla="*/ 21349 w 91"/>
                <a:gd name="T29" fmla="*/ 5318 h 37"/>
                <a:gd name="T30" fmla="*/ 21349 w 91"/>
                <a:gd name="T31" fmla="*/ 11379 h 37"/>
                <a:gd name="T32" fmla="*/ 23163 w 91"/>
                <a:gd name="T33" fmla="*/ 13135 h 37"/>
                <a:gd name="T34" fmla="*/ 24921 w 91"/>
                <a:gd name="T35" fmla="*/ 11379 h 37"/>
                <a:gd name="T36" fmla="*/ 24921 w 91"/>
                <a:gd name="T37" fmla="*/ 5318 h 37"/>
                <a:gd name="T38" fmla="*/ 27076 w 91"/>
                <a:gd name="T39" fmla="*/ 3562 h 37"/>
                <a:gd name="T40" fmla="*/ 28834 w 91"/>
                <a:gd name="T41" fmla="*/ 5318 h 37"/>
                <a:gd name="T42" fmla="*/ 28834 w 91"/>
                <a:gd name="T43" fmla="*/ 11379 h 37"/>
                <a:gd name="T44" fmla="*/ 30648 w 91"/>
                <a:gd name="T45" fmla="*/ 13135 h 37"/>
                <a:gd name="T46" fmla="*/ 32406 w 91"/>
                <a:gd name="T47" fmla="*/ 11379 h 37"/>
                <a:gd name="T48" fmla="*/ 32406 w 91"/>
                <a:gd name="T49" fmla="*/ 4610 h 37"/>
                <a:gd name="T50" fmla="*/ 28132 w 91"/>
                <a:gd name="T51" fmla="*/ 354 h 37"/>
                <a:gd name="T52" fmla="*/ 24212 w 91"/>
                <a:gd name="T53" fmla="*/ 1756 h 37"/>
                <a:gd name="T54" fmla="*/ 20300 w 91"/>
                <a:gd name="T55" fmla="*/ 354 h 37"/>
                <a:gd name="T56" fmla="*/ 16727 w 91"/>
                <a:gd name="T57" fmla="*/ 1756 h 37"/>
                <a:gd name="T58" fmla="*/ 13517 w 91"/>
                <a:gd name="T59" fmla="*/ 354 h 37"/>
                <a:gd name="T60" fmla="*/ 9243 w 91"/>
                <a:gd name="T61" fmla="*/ 2861 h 37"/>
                <a:gd name="T62" fmla="*/ 6783 w 91"/>
                <a:gd name="T63" fmla="*/ 8873 h 37"/>
                <a:gd name="T64" fmla="*/ 3565 w 91"/>
                <a:gd name="T65" fmla="*/ 1402 h 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1" h="37">
                  <a:moveTo>
                    <a:pt x="10" y="4"/>
                  </a:moveTo>
                  <a:cubicBezTo>
                    <a:pt x="9" y="1"/>
                    <a:pt x="7" y="0"/>
                    <a:pt x="4" y="1"/>
                  </a:cubicBezTo>
                  <a:cubicBezTo>
                    <a:pt x="1" y="2"/>
                    <a:pt x="0" y="5"/>
                    <a:pt x="1" y="8"/>
                  </a:cubicBezTo>
                  <a:cubicBezTo>
                    <a:pt x="12" y="32"/>
                    <a:pt x="12" y="32"/>
                    <a:pt x="12" y="32"/>
                  </a:cubicBezTo>
                  <a:cubicBezTo>
                    <a:pt x="14" y="35"/>
                    <a:pt x="16" y="37"/>
                    <a:pt x="19" y="37"/>
                  </a:cubicBezTo>
                  <a:cubicBezTo>
                    <a:pt x="23" y="37"/>
                    <a:pt x="25" y="35"/>
                    <a:pt x="26" y="32"/>
                  </a:cubicBezTo>
                  <a:cubicBezTo>
                    <a:pt x="26" y="32"/>
                    <a:pt x="36" y="11"/>
                    <a:pt x="36" y="11"/>
                  </a:cubicBezTo>
                  <a:cubicBezTo>
                    <a:pt x="36" y="10"/>
                    <a:pt x="36" y="10"/>
                    <a:pt x="37" y="10"/>
                  </a:cubicBezTo>
                  <a:cubicBezTo>
                    <a:pt x="38" y="10"/>
                    <a:pt x="39" y="10"/>
                    <a:pt x="39" y="11"/>
                  </a:cubicBezTo>
                  <a:cubicBezTo>
                    <a:pt x="39" y="32"/>
                    <a:pt x="39" y="32"/>
                    <a:pt x="39" y="32"/>
                  </a:cubicBezTo>
                  <a:cubicBezTo>
                    <a:pt x="39" y="35"/>
                    <a:pt x="41" y="37"/>
                    <a:pt x="44" y="37"/>
                  </a:cubicBezTo>
                  <a:cubicBezTo>
                    <a:pt x="47" y="37"/>
                    <a:pt x="49" y="35"/>
                    <a:pt x="49" y="32"/>
                  </a:cubicBezTo>
                  <a:cubicBezTo>
                    <a:pt x="49" y="15"/>
                    <a:pt x="49" y="15"/>
                    <a:pt x="49" y="15"/>
                  </a:cubicBezTo>
                  <a:cubicBezTo>
                    <a:pt x="49" y="12"/>
                    <a:pt x="52" y="10"/>
                    <a:pt x="55" y="10"/>
                  </a:cubicBezTo>
                  <a:cubicBezTo>
                    <a:pt x="58" y="10"/>
                    <a:pt x="60" y="12"/>
                    <a:pt x="60" y="15"/>
                  </a:cubicBezTo>
                  <a:cubicBezTo>
                    <a:pt x="60" y="32"/>
                    <a:pt x="60" y="32"/>
                    <a:pt x="60" y="32"/>
                  </a:cubicBezTo>
                  <a:cubicBezTo>
                    <a:pt x="60" y="35"/>
                    <a:pt x="62" y="37"/>
                    <a:pt x="65" y="37"/>
                  </a:cubicBezTo>
                  <a:cubicBezTo>
                    <a:pt x="68" y="37"/>
                    <a:pt x="70" y="35"/>
                    <a:pt x="70" y="32"/>
                  </a:cubicBezTo>
                  <a:cubicBezTo>
                    <a:pt x="70" y="15"/>
                    <a:pt x="70" y="15"/>
                    <a:pt x="70" y="15"/>
                  </a:cubicBezTo>
                  <a:cubicBezTo>
                    <a:pt x="70" y="12"/>
                    <a:pt x="72" y="10"/>
                    <a:pt x="76" y="10"/>
                  </a:cubicBezTo>
                  <a:cubicBezTo>
                    <a:pt x="79" y="10"/>
                    <a:pt x="81" y="12"/>
                    <a:pt x="81" y="15"/>
                  </a:cubicBezTo>
                  <a:cubicBezTo>
                    <a:pt x="81" y="32"/>
                    <a:pt x="81" y="32"/>
                    <a:pt x="81" y="32"/>
                  </a:cubicBezTo>
                  <a:cubicBezTo>
                    <a:pt x="81" y="35"/>
                    <a:pt x="83" y="37"/>
                    <a:pt x="86" y="37"/>
                  </a:cubicBezTo>
                  <a:cubicBezTo>
                    <a:pt x="89" y="37"/>
                    <a:pt x="91" y="35"/>
                    <a:pt x="91" y="32"/>
                  </a:cubicBezTo>
                  <a:cubicBezTo>
                    <a:pt x="91" y="13"/>
                    <a:pt x="91" y="13"/>
                    <a:pt x="91" y="13"/>
                  </a:cubicBezTo>
                  <a:cubicBezTo>
                    <a:pt x="91" y="6"/>
                    <a:pt x="85" y="1"/>
                    <a:pt x="79" y="1"/>
                  </a:cubicBezTo>
                  <a:cubicBezTo>
                    <a:pt x="72" y="1"/>
                    <a:pt x="68" y="5"/>
                    <a:pt x="68" y="5"/>
                  </a:cubicBezTo>
                  <a:cubicBezTo>
                    <a:pt x="66" y="2"/>
                    <a:pt x="62" y="1"/>
                    <a:pt x="57" y="1"/>
                  </a:cubicBezTo>
                  <a:cubicBezTo>
                    <a:pt x="52" y="1"/>
                    <a:pt x="47" y="5"/>
                    <a:pt x="47" y="5"/>
                  </a:cubicBezTo>
                  <a:cubicBezTo>
                    <a:pt x="45" y="2"/>
                    <a:pt x="41" y="1"/>
                    <a:pt x="38" y="1"/>
                  </a:cubicBezTo>
                  <a:cubicBezTo>
                    <a:pt x="33" y="1"/>
                    <a:pt x="29" y="3"/>
                    <a:pt x="26" y="8"/>
                  </a:cubicBezTo>
                  <a:cubicBezTo>
                    <a:pt x="19" y="25"/>
                    <a:pt x="19" y="25"/>
                    <a:pt x="19" y="25"/>
                  </a:cubicBezTo>
                  <a:cubicBezTo>
                    <a:pt x="10" y="4"/>
                    <a:pt x="10" y="4"/>
                    <a:pt x="10" y="4"/>
                  </a:cubicBezTo>
                  <a:close/>
                </a:path>
              </a:pathLst>
            </a:custGeom>
            <a:solidFill>
              <a:srgbClr val="7270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09468"/>
              <a:endParaRPr lang="en-US" dirty="0">
                <a:solidFill>
                  <a:srgbClr val="676767"/>
                </a:solidFill>
                <a:latin typeface="+mj-lt"/>
                <a:ea typeface="ＭＳ Ｐゴシック" charset="0"/>
              </a:endParaRPr>
            </a:p>
          </p:txBody>
        </p:sp>
        <p:sp>
          <p:nvSpPr>
            <p:cNvPr id="154" name="Freeform 79"/>
            <p:cNvSpPr>
              <a:spLocks noEditPoints="1"/>
            </p:cNvSpPr>
            <p:nvPr/>
          </p:nvSpPr>
          <p:spPr bwMode="auto">
            <a:xfrm>
              <a:off x="98" y="1036"/>
              <a:ext cx="29" cy="29"/>
            </a:xfrm>
            <a:custGeom>
              <a:avLst/>
              <a:gdLst>
                <a:gd name="T0" fmla="*/ 790 w 4"/>
                <a:gd name="T1" fmla="*/ 790 h 4"/>
                <a:gd name="T2" fmla="*/ 1160 w 4"/>
                <a:gd name="T3" fmla="*/ 370 h 4"/>
                <a:gd name="T4" fmla="*/ 1160 w 4"/>
                <a:gd name="T5" fmla="*/ 370 h 4"/>
                <a:gd name="T6" fmla="*/ 790 w 4"/>
                <a:gd name="T7" fmla="*/ 0 h 4"/>
                <a:gd name="T8" fmla="*/ 370 w 4"/>
                <a:gd name="T9" fmla="*/ 0 h 4"/>
                <a:gd name="T10" fmla="*/ 370 w 4"/>
                <a:gd name="T11" fmla="*/ 790 h 4"/>
                <a:gd name="T12" fmla="*/ 790 w 4"/>
                <a:gd name="T13" fmla="*/ 790 h 4"/>
                <a:gd name="T14" fmla="*/ 0 w 4"/>
                <a:gd name="T15" fmla="*/ 0 h 4"/>
                <a:gd name="T16" fmla="*/ 370 w 4"/>
                <a:gd name="T17" fmla="*/ 0 h 4"/>
                <a:gd name="T18" fmla="*/ 790 w 4"/>
                <a:gd name="T19" fmla="*/ 0 h 4"/>
                <a:gd name="T20" fmla="*/ 1160 w 4"/>
                <a:gd name="T21" fmla="*/ 0 h 4"/>
                <a:gd name="T22" fmla="*/ 1523 w 4"/>
                <a:gd name="T23" fmla="*/ 370 h 4"/>
                <a:gd name="T24" fmla="*/ 1523 w 4"/>
                <a:gd name="T25" fmla="*/ 370 h 4"/>
                <a:gd name="T26" fmla="*/ 1160 w 4"/>
                <a:gd name="T27" fmla="*/ 790 h 4"/>
                <a:gd name="T28" fmla="*/ 1160 w 4"/>
                <a:gd name="T29" fmla="*/ 1160 h 4"/>
                <a:gd name="T30" fmla="*/ 1160 w 4"/>
                <a:gd name="T31" fmla="*/ 1160 h 4"/>
                <a:gd name="T32" fmla="*/ 1160 w 4"/>
                <a:gd name="T33" fmla="*/ 1523 h 4"/>
                <a:gd name="T34" fmla="*/ 1160 w 4"/>
                <a:gd name="T35" fmla="*/ 1160 h 4"/>
                <a:gd name="T36" fmla="*/ 790 w 4"/>
                <a:gd name="T37" fmla="*/ 790 h 4"/>
                <a:gd name="T38" fmla="*/ 370 w 4"/>
                <a:gd name="T39" fmla="*/ 790 h 4"/>
                <a:gd name="T40" fmla="*/ 370 w 4"/>
                <a:gd name="T41" fmla="*/ 1160 h 4"/>
                <a:gd name="T42" fmla="*/ 370 w 4"/>
                <a:gd name="T43" fmla="*/ 1523 h 4"/>
                <a:gd name="T44" fmla="*/ 0 w 4"/>
                <a:gd name="T45" fmla="*/ 1160 h 4"/>
                <a:gd name="T46" fmla="*/ 0 w 4"/>
                <a:gd name="T47" fmla="*/ 0 h 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 h="4">
                  <a:moveTo>
                    <a:pt x="2" y="2"/>
                  </a:moveTo>
                  <a:cubicBezTo>
                    <a:pt x="2" y="2"/>
                    <a:pt x="3" y="1"/>
                    <a:pt x="3" y="1"/>
                  </a:cubicBezTo>
                  <a:cubicBezTo>
                    <a:pt x="3" y="1"/>
                    <a:pt x="3" y="1"/>
                    <a:pt x="3" y="1"/>
                  </a:cubicBezTo>
                  <a:cubicBezTo>
                    <a:pt x="3" y="1"/>
                    <a:pt x="2" y="0"/>
                    <a:pt x="2" y="0"/>
                  </a:cubicBezTo>
                  <a:cubicBezTo>
                    <a:pt x="1" y="0"/>
                    <a:pt x="1" y="0"/>
                    <a:pt x="1" y="0"/>
                  </a:cubicBezTo>
                  <a:cubicBezTo>
                    <a:pt x="1" y="2"/>
                    <a:pt x="1" y="2"/>
                    <a:pt x="1" y="2"/>
                  </a:cubicBezTo>
                  <a:cubicBezTo>
                    <a:pt x="2" y="2"/>
                    <a:pt x="2" y="2"/>
                    <a:pt x="2" y="2"/>
                  </a:cubicBezTo>
                  <a:close/>
                  <a:moveTo>
                    <a:pt x="0" y="0"/>
                  </a:moveTo>
                  <a:cubicBezTo>
                    <a:pt x="0" y="0"/>
                    <a:pt x="0" y="0"/>
                    <a:pt x="1" y="0"/>
                  </a:cubicBezTo>
                  <a:cubicBezTo>
                    <a:pt x="2" y="0"/>
                    <a:pt x="2" y="0"/>
                    <a:pt x="2" y="0"/>
                  </a:cubicBezTo>
                  <a:cubicBezTo>
                    <a:pt x="3" y="0"/>
                    <a:pt x="3" y="0"/>
                    <a:pt x="3" y="0"/>
                  </a:cubicBezTo>
                  <a:cubicBezTo>
                    <a:pt x="3" y="0"/>
                    <a:pt x="4" y="1"/>
                    <a:pt x="4" y="1"/>
                  </a:cubicBezTo>
                  <a:cubicBezTo>
                    <a:pt x="4" y="1"/>
                    <a:pt x="4" y="1"/>
                    <a:pt x="4" y="1"/>
                  </a:cubicBezTo>
                  <a:cubicBezTo>
                    <a:pt x="4" y="2"/>
                    <a:pt x="3" y="2"/>
                    <a:pt x="3" y="2"/>
                  </a:cubicBezTo>
                  <a:cubicBezTo>
                    <a:pt x="3" y="3"/>
                    <a:pt x="3" y="3"/>
                    <a:pt x="3" y="3"/>
                  </a:cubicBezTo>
                  <a:cubicBezTo>
                    <a:pt x="3" y="3"/>
                    <a:pt x="3" y="3"/>
                    <a:pt x="3" y="3"/>
                  </a:cubicBezTo>
                  <a:cubicBezTo>
                    <a:pt x="3" y="4"/>
                    <a:pt x="3" y="4"/>
                    <a:pt x="3" y="4"/>
                  </a:cubicBezTo>
                  <a:cubicBezTo>
                    <a:pt x="3" y="4"/>
                    <a:pt x="3" y="4"/>
                    <a:pt x="3" y="3"/>
                  </a:cubicBezTo>
                  <a:cubicBezTo>
                    <a:pt x="2" y="2"/>
                    <a:pt x="2" y="2"/>
                    <a:pt x="2" y="2"/>
                  </a:cubicBezTo>
                  <a:cubicBezTo>
                    <a:pt x="1" y="2"/>
                    <a:pt x="1" y="2"/>
                    <a:pt x="1" y="2"/>
                  </a:cubicBezTo>
                  <a:cubicBezTo>
                    <a:pt x="1" y="3"/>
                    <a:pt x="1" y="3"/>
                    <a:pt x="1" y="3"/>
                  </a:cubicBezTo>
                  <a:cubicBezTo>
                    <a:pt x="1" y="3"/>
                    <a:pt x="1" y="4"/>
                    <a:pt x="1" y="4"/>
                  </a:cubicBezTo>
                  <a:cubicBezTo>
                    <a:pt x="0" y="4"/>
                    <a:pt x="0" y="3"/>
                    <a:pt x="0" y="3"/>
                  </a:cubicBezTo>
                  <a:cubicBezTo>
                    <a:pt x="0" y="0"/>
                    <a:pt x="0" y="0"/>
                    <a:pt x="0" y="0"/>
                  </a:cubicBezTo>
                  <a:close/>
                </a:path>
              </a:pathLst>
            </a:custGeom>
            <a:solidFill>
              <a:srgbClr val="7270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09468"/>
              <a:endParaRPr lang="en-US" dirty="0">
                <a:solidFill>
                  <a:srgbClr val="676767"/>
                </a:solidFill>
                <a:latin typeface="+mj-lt"/>
                <a:ea typeface="ＭＳ Ｐゴシック" charset="0"/>
              </a:endParaRPr>
            </a:p>
          </p:txBody>
        </p:sp>
      </p:grpSp>
      <p:pic>
        <p:nvPicPr>
          <p:cNvPr id="155" name="Picture 200"/>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25901" y="1557716"/>
            <a:ext cx="761979" cy="16140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026" name="Picture 2" descr="T:\New folder\Docker_(container_engine)_logo.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183130" y="1596984"/>
            <a:ext cx="363595" cy="869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T:\New folder\Puppet's_company_logo.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649855" y="1579499"/>
            <a:ext cx="346710" cy="1218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New folder\download.pn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860122" y="1886727"/>
            <a:ext cx="261234" cy="32201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T:\New folder\openstack-logo-CenterServ-Server.pn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274941" y="1910249"/>
            <a:ext cx="342900" cy="29849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New folder\download (1).png"/>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t="18048" b="22939"/>
          <a:stretch/>
        </p:blipFill>
        <p:spPr bwMode="auto">
          <a:xfrm>
            <a:off x="1711462" y="2034924"/>
            <a:ext cx="397033" cy="132433"/>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T:\New folder\splunk-logo.pn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164080" y="1983030"/>
            <a:ext cx="400134" cy="22449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New folder\new-logo.pn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654492" y="2047735"/>
            <a:ext cx="335196" cy="125699"/>
          </a:xfrm>
          <a:prstGeom prst="rect">
            <a:avLst/>
          </a:prstGeom>
          <a:noFill/>
          <a:extLst>
            <a:ext uri="{909E8E84-426E-40DD-AFC4-6F175D3DCCD1}">
              <a14:hiddenFill xmlns:a14="http://schemas.microsoft.com/office/drawing/2010/main">
                <a:solidFill>
                  <a:srgbClr val="FFFFFF"/>
                </a:solidFill>
              </a14:hiddenFill>
            </a:ext>
          </a:extLst>
        </p:spPr>
      </p:pic>
      <p:grpSp>
        <p:nvGrpSpPr>
          <p:cNvPr id="163" name="Group 4"/>
          <p:cNvGrpSpPr>
            <a:grpSpLocks noChangeAspect="1"/>
          </p:cNvGrpSpPr>
          <p:nvPr/>
        </p:nvGrpSpPr>
        <p:grpSpPr bwMode="auto">
          <a:xfrm>
            <a:off x="1273013" y="2422282"/>
            <a:ext cx="347007" cy="147346"/>
            <a:chOff x="2128" y="989"/>
            <a:chExt cx="455" cy="193"/>
          </a:xfrm>
        </p:grpSpPr>
        <p:sp>
          <p:nvSpPr>
            <p:cNvPr id="164" name="Freeform 5"/>
            <p:cNvSpPr>
              <a:spLocks/>
            </p:cNvSpPr>
            <p:nvPr/>
          </p:nvSpPr>
          <p:spPr bwMode="auto">
            <a:xfrm>
              <a:off x="2381" y="1050"/>
              <a:ext cx="129" cy="116"/>
            </a:xfrm>
            <a:custGeom>
              <a:avLst/>
              <a:gdLst>
                <a:gd name="T0" fmla="*/ 266 w 79"/>
                <a:gd name="T1" fmla="*/ 123 h 71"/>
                <a:gd name="T2" fmla="*/ 240 w 79"/>
                <a:gd name="T3" fmla="*/ 75 h 71"/>
                <a:gd name="T4" fmla="*/ 207 w 79"/>
                <a:gd name="T5" fmla="*/ 118 h 71"/>
                <a:gd name="T6" fmla="*/ 207 w 79"/>
                <a:gd name="T7" fmla="*/ 310 h 71"/>
                <a:gd name="T8" fmla="*/ 136 w 79"/>
                <a:gd name="T9" fmla="*/ 310 h 71"/>
                <a:gd name="T10" fmla="*/ 136 w 79"/>
                <a:gd name="T11" fmla="*/ 123 h 71"/>
                <a:gd name="T12" fmla="*/ 109 w 79"/>
                <a:gd name="T13" fmla="*/ 75 h 71"/>
                <a:gd name="T14" fmla="*/ 75 w 79"/>
                <a:gd name="T15" fmla="*/ 139 h 71"/>
                <a:gd name="T16" fmla="*/ 75 w 79"/>
                <a:gd name="T17" fmla="*/ 310 h 71"/>
                <a:gd name="T18" fmla="*/ 0 w 79"/>
                <a:gd name="T19" fmla="*/ 310 h 71"/>
                <a:gd name="T20" fmla="*/ 0 w 79"/>
                <a:gd name="T21" fmla="*/ 69 h 71"/>
                <a:gd name="T22" fmla="*/ 0 w 79"/>
                <a:gd name="T23" fmla="*/ 8 h 71"/>
                <a:gd name="T24" fmla="*/ 64 w 79"/>
                <a:gd name="T25" fmla="*/ 8 h 71"/>
                <a:gd name="T26" fmla="*/ 69 w 79"/>
                <a:gd name="T27" fmla="*/ 56 h 71"/>
                <a:gd name="T28" fmla="*/ 69 w 79"/>
                <a:gd name="T29" fmla="*/ 56 h 71"/>
                <a:gd name="T30" fmla="*/ 139 w 79"/>
                <a:gd name="T31" fmla="*/ 0 h 71"/>
                <a:gd name="T32" fmla="*/ 199 w 79"/>
                <a:gd name="T33" fmla="*/ 54 h 71"/>
                <a:gd name="T34" fmla="*/ 269 w 79"/>
                <a:gd name="T35" fmla="*/ 0 h 71"/>
                <a:gd name="T36" fmla="*/ 345 w 79"/>
                <a:gd name="T37" fmla="*/ 113 h 71"/>
                <a:gd name="T38" fmla="*/ 345 w 79"/>
                <a:gd name="T39" fmla="*/ 310 h 71"/>
                <a:gd name="T40" fmla="*/ 266 w 79"/>
                <a:gd name="T41" fmla="*/ 310 h 71"/>
                <a:gd name="T42" fmla="*/ 266 w 79"/>
                <a:gd name="T43" fmla="*/ 123 h 7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9" h="71">
                  <a:moveTo>
                    <a:pt x="61" y="28"/>
                  </a:moveTo>
                  <a:cubicBezTo>
                    <a:pt x="61" y="20"/>
                    <a:pt x="59" y="17"/>
                    <a:pt x="55" y="17"/>
                  </a:cubicBezTo>
                  <a:cubicBezTo>
                    <a:pt x="50" y="17"/>
                    <a:pt x="48" y="22"/>
                    <a:pt x="48" y="27"/>
                  </a:cubicBezTo>
                  <a:cubicBezTo>
                    <a:pt x="48" y="71"/>
                    <a:pt x="48" y="71"/>
                    <a:pt x="48" y="71"/>
                  </a:cubicBezTo>
                  <a:cubicBezTo>
                    <a:pt x="31" y="71"/>
                    <a:pt x="31" y="71"/>
                    <a:pt x="31" y="71"/>
                  </a:cubicBezTo>
                  <a:cubicBezTo>
                    <a:pt x="31" y="28"/>
                    <a:pt x="31" y="28"/>
                    <a:pt x="31" y="28"/>
                  </a:cubicBezTo>
                  <a:cubicBezTo>
                    <a:pt x="31" y="19"/>
                    <a:pt x="28" y="17"/>
                    <a:pt x="25" y="17"/>
                  </a:cubicBezTo>
                  <a:cubicBezTo>
                    <a:pt x="19" y="17"/>
                    <a:pt x="17" y="23"/>
                    <a:pt x="17" y="32"/>
                  </a:cubicBezTo>
                  <a:cubicBezTo>
                    <a:pt x="17" y="71"/>
                    <a:pt x="17" y="71"/>
                    <a:pt x="17" y="71"/>
                  </a:cubicBezTo>
                  <a:cubicBezTo>
                    <a:pt x="0" y="71"/>
                    <a:pt x="0" y="71"/>
                    <a:pt x="0" y="71"/>
                  </a:cubicBezTo>
                  <a:cubicBezTo>
                    <a:pt x="0" y="16"/>
                    <a:pt x="0" y="16"/>
                    <a:pt x="0" y="16"/>
                  </a:cubicBezTo>
                  <a:cubicBezTo>
                    <a:pt x="0" y="9"/>
                    <a:pt x="0" y="5"/>
                    <a:pt x="0" y="2"/>
                  </a:cubicBezTo>
                  <a:cubicBezTo>
                    <a:pt x="15" y="2"/>
                    <a:pt x="15" y="2"/>
                    <a:pt x="15" y="2"/>
                  </a:cubicBezTo>
                  <a:cubicBezTo>
                    <a:pt x="15" y="5"/>
                    <a:pt x="16" y="9"/>
                    <a:pt x="16" y="13"/>
                  </a:cubicBezTo>
                  <a:cubicBezTo>
                    <a:pt x="16" y="13"/>
                    <a:pt x="16" y="13"/>
                    <a:pt x="16" y="13"/>
                  </a:cubicBezTo>
                  <a:cubicBezTo>
                    <a:pt x="18" y="5"/>
                    <a:pt x="23" y="0"/>
                    <a:pt x="32" y="0"/>
                  </a:cubicBezTo>
                  <a:cubicBezTo>
                    <a:pt x="40" y="0"/>
                    <a:pt x="44" y="5"/>
                    <a:pt x="46" y="12"/>
                  </a:cubicBezTo>
                  <a:cubicBezTo>
                    <a:pt x="49" y="5"/>
                    <a:pt x="53" y="0"/>
                    <a:pt x="62" y="0"/>
                  </a:cubicBezTo>
                  <a:cubicBezTo>
                    <a:pt x="74" y="0"/>
                    <a:pt x="79" y="12"/>
                    <a:pt x="79" y="26"/>
                  </a:cubicBezTo>
                  <a:cubicBezTo>
                    <a:pt x="79" y="71"/>
                    <a:pt x="79" y="71"/>
                    <a:pt x="79" y="71"/>
                  </a:cubicBezTo>
                  <a:cubicBezTo>
                    <a:pt x="61" y="71"/>
                    <a:pt x="61" y="71"/>
                    <a:pt x="61" y="71"/>
                  </a:cubicBezTo>
                  <a:cubicBezTo>
                    <a:pt x="61" y="28"/>
                    <a:pt x="61" y="28"/>
                    <a:pt x="61" y="28"/>
                  </a:cubicBezTo>
                </a:path>
              </a:pathLst>
            </a:custGeom>
            <a:solidFill>
              <a:srgbClr val="006B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09468"/>
              <a:endParaRPr lang="en-US" dirty="0">
                <a:solidFill>
                  <a:srgbClr val="676767"/>
                </a:solidFill>
                <a:latin typeface="+mj-lt"/>
                <a:ea typeface="ＭＳ Ｐゴシック" charset="0"/>
              </a:endParaRPr>
            </a:p>
          </p:txBody>
        </p:sp>
        <p:sp>
          <p:nvSpPr>
            <p:cNvPr id="166" name="Freeform 6"/>
            <p:cNvSpPr>
              <a:spLocks/>
            </p:cNvSpPr>
            <p:nvPr/>
          </p:nvSpPr>
          <p:spPr bwMode="auto">
            <a:xfrm>
              <a:off x="2515" y="1050"/>
              <a:ext cx="68" cy="119"/>
            </a:xfrm>
            <a:custGeom>
              <a:avLst/>
              <a:gdLst>
                <a:gd name="T0" fmla="*/ 178 w 42"/>
                <a:gd name="T1" fmla="*/ 303 h 73"/>
                <a:gd name="T2" fmla="*/ 115 w 42"/>
                <a:gd name="T3" fmla="*/ 316 h 73"/>
                <a:gd name="T4" fmla="*/ 0 w 42"/>
                <a:gd name="T5" fmla="*/ 160 h 73"/>
                <a:gd name="T6" fmla="*/ 118 w 42"/>
                <a:gd name="T7" fmla="*/ 0 h 73"/>
                <a:gd name="T8" fmla="*/ 178 w 42"/>
                <a:gd name="T9" fmla="*/ 18 h 73"/>
                <a:gd name="T10" fmla="*/ 173 w 42"/>
                <a:gd name="T11" fmla="*/ 88 h 73"/>
                <a:gd name="T12" fmla="*/ 131 w 42"/>
                <a:gd name="T13" fmla="*/ 75 h 73"/>
                <a:gd name="T14" fmla="*/ 76 w 42"/>
                <a:gd name="T15" fmla="*/ 160 h 73"/>
                <a:gd name="T16" fmla="*/ 136 w 42"/>
                <a:gd name="T17" fmla="*/ 248 h 73"/>
                <a:gd name="T18" fmla="*/ 178 w 42"/>
                <a:gd name="T19" fmla="*/ 233 h 73"/>
                <a:gd name="T20" fmla="*/ 178 w 42"/>
                <a:gd name="T21" fmla="*/ 303 h 7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2" h="73">
                  <a:moveTo>
                    <a:pt x="42" y="70"/>
                  </a:moveTo>
                  <a:cubicBezTo>
                    <a:pt x="37" y="71"/>
                    <a:pt x="32" y="73"/>
                    <a:pt x="27" y="73"/>
                  </a:cubicBezTo>
                  <a:cubicBezTo>
                    <a:pt x="5" y="73"/>
                    <a:pt x="0" y="50"/>
                    <a:pt x="0" y="37"/>
                  </a:cubicBezTo>
                  <a:cubicBezTo>
                    <a:pt x="0" y="16"/>
                    <a:pt x="10" y="0"/>
                    <a:pt x="28" y="0"/>
                  </a:cubicBezTo>
                  <a:cubicBezTo>
                    <a:pt x="34" y="0"/>
                    <a:pt x="37" y="2"/>
                    <a:pt x="42" y="4"/>
                  </a:cubicBezTo>
                  <a:cubicBezTo>
                    <a:pt x="41" y="20"/>
                    <a:pt x="41" y="20"/>
                    <a:pt x="41" y="20"/>
                  </a:cubicBezTo>
                  <a:cubicBezTo>
                    <a:pt x="38" y="18"/>
                    <a:pt x="34" y="17"/>
                    <a:pt x="31" y="17"/>
                  </a:cubicBezTo>
                  <a:cubicBezTo>
                    <a:pt x="18" y="17"/>
                    <a:pt x="18" y="35"/>
                    <a:pt x="18" y="37"/>
                  </a:cubicBezTo>
                  <a:cubicBezTo>
                    <a:pt x="18" y="52"/>
                    <a:pt x="25" y="57"/>
                    <a:pt x="32" y="57"/>
                  </a:cubicBezTo>
                  <a:cubicBezTo>
                    <a:pt x="35" y="57"/>
                    <a:pt x="39" y="55"/>
                    <a:pt x="42" y="54"/>
                  </a:cubicBezTo>
                  <a:cubicBezTo>
                    <a:pt x="42" y="70"/>
                    <a:pt x="42" y="70"/>
                    <a:pt x="42" y="70"/>
                  </a:cubicBezTo>
                </a:path>
              </a:pathLst>
            </a:custGeom>
            <a:solidFill>
              <a:srgbClr val="006B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09468"/>
              <a:endParaRPr lang="en-US" dirty="0">
                <a:solidFill>
                  <a:srgbClr val="676767"/>
                </a:solidFill>
                <a:latin typeface="+mj-lt"/>
                <a:ea typeface="ＭＳ Ｐゴシック" charset="0"/>
              </a:endParaRPr>
            </a:p>
          </p:txBody>
        </p:sp>
        <p:sp>
          <p:nvSpPr>
            <p:cNvPr id="167" name="Freeform 7"/>
            <p:cNvSpPr>
              <a:spLocks/>
            </p:cNvSpPr>
            <p:nvPr/>
          </p:nvSpPr>
          <p:spPr bwMode="auto">
            <a:xfrm>
              <a:off x="2193" y="989"/>
              <a:ext cx="70" cy="76"/>
            </a:xfrm>
            <a:custGeom>
              <a:avLst/>
              <a:gdLst>
                <a:gd name="T0" fmla="*/ 70 w 70"/>
                <a:gd name="T1" fmla="*/ 76 h 76"/>
                <a:gd name="T2" fmla="*/ 70 w 70"/>
                <a:gd name="T3" fmla="*/ 0 h 76"/>
                <a:gd name="T4" fmla="*/ 0 w 70"/>
                <a:gd name="T5" fmla="*/ 50 h 76"/>
                <a:gd name="T6" fmla="*/ 70 w 70"/>
                <a:gd name="T7" fmla="*/ 76 h 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76">
                  <a:moveTo>
                    <a:pt x="70" y="76"/>
                  </a:moveTo>
                  <a:lnTo>
                    <a:pt x="70" y="0"/>
                  </a:lnTo>
                  <a:lnTo>
                    <a:pt x="0" y="50"/>
                  </a:lnTo>
                  <a:lnTo>
                    <a:pt x="70" y="76"/>
                  </a:lnTo>
                  <a:close/>
                </a:path>
              </a:pathLst>
            </a:custGeom>
            <a:solidFill>
              <a:srgbClr val="006B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09468"/>
              <a:endParaRPr lang="en-US" dirty="0">
                <a:solidFill>
                  <a:srgbClr val="676767"/>
                </a:solidFill>
                <a:latin typeface="+mj-lt"/>
                <a:ea typeface="ＭＳ Ｐゴシック" charset="0"/>
              </a:endParaRPr>
            </a:p>
          </p:txBody>
        </p:sp>
        <p:sp>
          <p:nvSpPr>
            <p:cNvPr id="168" name="Freeform 8"/>
            <p:cNvSpPr>
              <a:spLocks/>
            </p:cNvSpPr>
            <p:nvPr/>
          </p:nvSpPr>
          <p:spPr bwMode="auto">
            <a:xfrm>
              <a:off x="2193" y="989"/>
              <a:ext cx="70" cy="76"/>
            </a:xfrm>
            <a:custGeom>
              <a:avLst/>
              <a:gdLst>
                <a:gd name="T0" fmla="*/ 70 w 70"/>
                <a:gd name="T1" fmla="*/ 76 h 76"/>
                <a:gd name="T2" fmla="*/ 70 w 70"/>
                <a:gd name="T3" fmla="*/ 0 h 76"/>
                <a:gd name="T4" fmla="*/ 0 w 70"/>
                <a:gd name="T5" fmla="*/ 50 h 76"/>
                <a:gd name="T6" fmla="*/ 70 w 70"/>
                <a:gd name="T7" fmla="*/ 76 h 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76">
                  <a:moveTo>
                    <a:pt x="70" y="76"/>
                  </a:moveTo>
                  <a:lnTo>
                    <a:pt x="70" y="0"/>
                  </a:lnTo>
                  <a:lnTo>
                    <a:pt x="0" y="50"/>
                  </a:lnTo>
                  <a:lnTo>
                    <a:pt x="70" y="7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09468"/>
              <a:endParaRPr lang="en-US" dirty="0">
                <a:solidFill>
                  <a:srgbClr val="676767"/>
                </a:solidFill>
                <a:latin typeface="+mj-lt"/>
                <a:ea typeface="ＭＳ Ｐゴシック" charset="0"/>
              </a:endParaRPr>
            </a:p>
          </p:txBody>
        </p:sp>
        <p:sp>
          <p:nvSpPr>
            <p:cNvPr id="169" name="Freeform 9"/>
            <p:cNvSpPr>
              <a:spLocks/>
            </p:cNvSpPr>
            <p:nvPr/>
          </p:nvSpPr>
          <p:spPr bwMode="auto">
            <a:xfrm>
              <a:off x="2193" y="1107"/>
              <a:ext cx="70" cy="75"/>
            </a:xfrm>
            <a:custGeom>
              <a:avLst/>
              <a:gdLst>
                <a:gd name="T0" fmla="*/ 0 w 70"/>
                <a:gd name="T1" fmla="*/ 26 h 75"/>
                <a:gd name="T2" fmla="*/ 70 w 70"/>
                <a:gd name="T3" fmla="*/ 75 h 75"/>
                <a:gd name="T4" fmla="*/ 70 w 70"/>
                <a:gd name="T5" fmla="*/ 0 h 75"/>
                <a:gd name="T6" fmla="*/ 0 w 70"/>
                <a:gd name="T7" fmla="*/ 26 h 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75">
                  <a:moveTo>
                    <a:pt x="0" y="26"/>
                  </a:moveTo>
                  <a:lnTo>
                    <a:pt x="70" y="75"/>
                  </a:lnTo>
                  <a:lnTo>
                    <a:pt x="70" y="0"/>
                  </a:lnTo>
                  <a:lnTo>
                    <a:pt x="0" y="26"/>
                  </a:lnTo>
                  <a:close/>
                </a:path>
              </a:pathLst>
            </a:custGeom>
            <a:solidFill>
              <a:srgbClr val="006B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09468"/>
              <a:endParaRPr lang="en-US" dirty="0">
                <a:solidFill>
                  <a:srgbClr val="676767"/>
                </a:solidFill>
                <a:latin typeface="+mj-lt"/>
                <a:ea typeface="ＭＳ Ｐゴシック" charset="0"/>
              </a:endParaRPr>
            </a:p>
          </p:txBody>
        </p:sp>
        <p:sp>
          <p:nvSpPr>
            <p:cNvPr id="170" name="Freeform 10"/>
            <p:cNvSpPr>
              <a:spLocks/>
            </p:cNvSpPr>
            <p:nvPr/>
          </p:nvSpPr>
          <p:spPr bwMode="auto">
            <a:xfrm>
              <a:off x="2193" y="1107"/>
              <a:ext cx="70" cy="75"/>
            </a:xfrm>
            <a:custGeom>
              <a:avLst/>
              <a:gdLst>
                <a:gd name="T0" fmla="*/ 0 w 70"/>
                <a:gd name="T1" fmla="*/ 26 h 75"/>
                <a:gd name="T2" fmla="*/ 70 w 70"/>
                <a:gd name="T3" fmla="*/ 75 h 75"/>
                <a:gd name="T4" fmla="*/ 70 w 70"/>
                <a:gd name="T5" fmla="*/ 0 h 75"/>
                <a:gd name="T6" fmla="*/ 0 w 70"/>
                <a:gd name="T7" fmla="*/ 26 h 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75">
                  <a:moveTo>
                    <a:pt x="0" y="26"/>
                  </a:moveTo>
                  <a:lnTo>
                    <a:pt x="70" y="75"/>
                  </a:lnTo>
                  <a:lnTo>
                    <a:pt x="70" y="0"/>
                  </a:lnTo>
                  <a:lnTo>
                    <a:pt x="0"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09468"/>
              <a:endParaRPr lang="en-US" dirty="0">
                <a:solidFill>
                  <a:srgbClr val="676767"/>
                </a:solidFill>
                <a:latin typeface="+mj-lt"/>
                <a:ea typeface="ＭＳ Ｐゴシック" charset="0"/>
              </a:endParaRPr>
            </a:p>
          </p:txBody>
        </p:sp>
        <p:sp>
          <p:nvSpPr>
            <p:cNvPr id="171" name="Freeform 11"/>
            <p:cNvSpPr>
              <a:spLocks/>
            </p:cNvSpPr>
            <p:nvPr/>
          </p:nvSpPr>
          <p:spPr bwMode="auto">
            <a:xfrm>
              <a:off x="2128" y="1039"/>
              <a:ext cx="65" cy="94"/>
            </a:xfrm>
            <a:custGeom>
              <a:avLst/>
              <a:gdLst>
                <a:gd name="T0" fmla="*/ 65 w 65"/>
                <a:gd name="T1" fmla="*/ 0 h 94"/>
                <a:gd name="T2" fmla="*/ 0 w 65"/>
                <a:gd name="T3" fmla="*/ 47 h 94"/>
                <a:gd name="T4" fmla="*/ 65 w 65"/>
                <a:gd name="T5" fmla="*/ 94 h 94"/>
                <a:gd name="T6" fmla="*/ 65 w 65"/>
                <a:gd name="T7" fmla="*/ 0 h 9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5" h="94">
                  <a:moveTo>
                    <a:pt x="65" y="0"/>
                  </a:moveTo>
                  <a:lnTo>
                    <a:pt x="0" y="47"/>
                  </a:lnTo>
                  <a:lnTo>
                    <a:pt x="65" y="94"/>
                  </a:lnTo>
                  <a:lnTo>
                    <a:pt x="65" y="0"/>
                  </a:lnTo>
                  <a:close/>
                </a:path>
              </a:pathLst>
            </a:custGeom>
            <a:solidFill>
              <a:srgbClr val="006B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09468"/>
              <a:endParaRPr lang="en-US" dirty="0">
                <a:solidFill>
                  <a:srgbClr val="676767"/>
                </a:solidFill>
                <a:latin typeface="+mj-lt"/>
                <a:ea typeface="ＭＳ Ｐゴシック" charset="0"/>
              </a:endParaRPr>
            </a:p>
          </p:txBody>
        </p:sp>
        <p:sp>
          <p:nvSpPr>
            <p:cNvPr id="172" name="Freeform 12"/>
            <p:cNvSpPr>
              <a:spLocks/>
            </p:cNvSpPr>
            <p:nvPr/>
          </p:nvSpPr>
          <p:spPr bwMode="auto">
            <a:xfrm>
              <a:off x="2128" y="1039"/>
              <a:ext cx="65" cy="94"/>
            </a:xfrm>
            <a:custGeom>
              <a:avLst/>
              <a:gdLst>
                <a:gd name="T0" fmla="*/ 65 w 65"/>
                <a:gd name="T1" fmla="*/ 0 h 94"/>
                <a:gd name="T2" fmla="*/ 0 w 65"/>
                <a:gd name="T3" fmla="*/ 47 h 94"/>
                <a:gd name="T4" fmla="*/ 65 w 65"/>
                <a:gd name="T5" fmla="*/ 94 h 94"/>
                <a:gd name="T6" fmla="*/ 65 w 65"/>
                <a:gd name="T7" fmla="*/ 0 h 9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5" h="94">
                  <a:moveTo>
                    <a:pt x="65" y="0"/>
                  </a:moveTo>
                  <a:lnTo>
                    <a:pt x="0" y="47"/>
                  </a:lnTo>
                  <a:lnTo>
                    <a:pt x="65" y="94"/>
                  </a:lnTo>
                  <a:lnTo>
                    <a:pt x="6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09468"/>
              <a:endParaRPr lang="en-US" dirty="0">
                <a:solidFill>
                  <a:srgbClr val="676767"/>
                </a:solidFill>
                <a:latin typeface="+mj-lt"/>
                <a:ea typeface="ＭＳ Ｐゴシック" charset="0"/>
              </a:endParaRPr>
            </a:p>
          </p:txBody>
        </p:sp>
        <p:sp>
          <p:nvSpPr>
            <p:cNvPr id="173" name="Freeform 19"/>
            <p:cNvSpPr>
              <a:spLocks noEditPoints="1"/>
            </p:cNvSpPr>
            <p:nvPr/>
          </p:nvSpPr>
          <p:spPr bwMode="auto">
            <a:xfrm>
              <a:off x="2289" y="1003"/>
              <a:ext cx="86" cy="166"/>
            </a:xfrm>
            <a:custGeom>
              <a:avLst/>
              <a:gdLst>
                <a:gd name="T0" fmla="*/ 143 w 53"/>
                <a:gd name="T1" fmla="*/ 124 h 102"/>
                <a:gd name="T2" fmla="*/ 76 w 53"/>
                <a:gd name="T3" fmla="*/ 177 h 102"/>
                <a:gd name="T4" fmla="*/ 76 w 53"/>
                <a:gd name="T5" fmla="*/ 177 h 102"/>
                <a:gd name="T6" fmla="*/ 76 w 53"/>
                <a:gd name="T7" fmla="*/ 0 h 102"/>
                <a:gd name="T8" fmla="*/ 5 w 53"/>
                <a:gd name="T9" fmla="*/ 0 h 102"/>
                <a:gd name="T10" fmla="*/ 5 w 53"/>
                <a:gd name="T11" fmla="*/ 190 h 102"/>
                <a:gd name="T12" fmla="*/ 81 w 53"/>
                <a:gd name="T13" fmla="*/ 220 h 102"/>
                <a:gd name="T14" fmla="*/ 5 w 53"/>
                <a:gd name="T15" fmla="*/ 249 h 102"/>
                <a:gd name="T16" fmla="*/ 5 w 53"/>
                <a:gd name="T17" fmla="*/ 366 h 102"/>
                <a:gd name="T18" fmla="*/ 0 w 53"/>
                <a:gd name="T19" fmla="*/ 431 h 102"/>
                <a:gd name="T20" fmla="*/ 73 w 53"/>
                <a:gd name="T21" fmla="*/ 431 h 102"/>
                <a:gd name="T22" fmla="*/ 73 w 53"/>
                <a:gd name="T23" fmla="*/ 384 h 102"/>
                <a:gd name="T24" fmla="*/ 73 w 53"/>
                <a:gd name="T25" fmla="*/ 384 h 102"/>
                <a:gd name="T26" fmla="*/ 143 w 53"/>
                <a:gd name="T27" fmla="*/ 439 h 102"/>
                <a:gd name="T28" fmla="*/ 227 w 53"/>
                <a:gd name="T29" fmla="*/ 275 h 102"/>
                <a:gd name="T30" fmla="*/ 143 w 53"/>
                <a:gd name="T31" fmla="*/ 124 h 102"/>
                <a:gd name="T32" fmla="*/ 115 w 53"/>
                <a:gd name="T33" fmla="*/ 371 h 102"/>
                <a:gd name="T34" fmla="*/ 76 w 53"/>
                <a:gd name="T35" fmla="*/ 283 h 102"/>
                <a:gd name="T36" fmla="*/ 115 w 53"/>
                <a:gd name="T37" fmla="*/ 190 h 102"/>
                <a:gd name="T38" fmla="*/ 149 w 53"/>
                <a:gd name="T39" fmla="*/ 283 h 102"/>
                <a:gd name="T40" fmla="*/ 115 w 53"/>
                <a:gd name="T41" fmla="*/ 371 h 10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3" h="102">
                  <a:moveTo>
                    <a:pt x="33" y="29"/>
                  </a:moveTo>
                  <a:cubicBezTo>
                    <a:pt x="25" y="29"/>
                    <a:pt x="20" y="34"/>
                    <a:pt x="18" y="41"/>
                  </a:cubicBezTo>
                  <a:cubicBezTo>
                    <a:pt x="18" y="41"/>
                    <a:pt x="18" y="41"/>
                    <a:pt x="18" y="41"/>
                  </a:cubicBezTo>
                  <a:cubicBezTo>
                    <a:pt x="18" y="0"/>
                    <a:pt x="18" y="0"/>
                    <a:pt x="18" y="0"/>
                  </a:cubicBezTo>
                  <a:cubicBezTo>
                    <a:pt x="1" y="0"/>
                    <a:pt x="1" y="0"/>
                    <a:pt x="1" y="0"/>
                  </a:cubicBezTo>
                  <a:cubicBezTo>
                    <a:pt x="1" y="44"/>
                    <a:pt x="1" y="44"/>
                    <a:pt x="1" y="44"/>
                  </a:cubicBezTo>
                  <a:cubicBezTo>
                    <a:pt x="19" y="51"/>
                    <a:pt x="19" y="51"/>
                    <a:pt x="19" y="51"/>
                  </a:cubicBezTo>
                  <a:cubicBezTo>
                    <a:pt x="1" y="58"/>
                    <a:pt x="1" y="58"/>
                    <a:pt x="1" y="58"/>
                  </a:cubicBezTo>
                  <a:cubicBezTo>
                    <a:pt x="1" y="85"/>
                    <a:pt x="1" y="85"/>
                    <a:pt x="1" y="85"/>
                  </a:cubicBezTo>
                  <a:cubicBezTo>
                    <a:pt x="1" y="94"/>
                    <a:pt x="1" y="97"/>
                    <a:pt x="0" y="100"/>
                  </a:cubicBezTo>
                  <a:cubicBezTo>
                    <a:pt x="17" y="100"/>
                    <a:pt x="17" y="100"/>
                    <a:pt x="17" y="100"/>
                  </a:cubicBezTo>
                  <a:cubicBezTo>
                    <a:pt x="17" y="98"/>
                    <a:pt x="17" y="94"/>
                    <a:pt x="17" y="89"/>
                  </a:cubicBezTo>
                  <a:cubicBezTo>
                    <a:pt x="17" y="89"/>
                    <a:pt x="17" y="89"/>
                    <a:pt x="17" y="89"/>
                  </a:cubicBezTo>
                  <a:cubicBezTo>
                    <a:pt x="19" y="94"/>
                    <a:pt x="23" y="102"/>
                    <a:pt x="33" y="102"/>
                  </a:cubicBezTo>
                  <a:cubicBezTo>
                    <a:pt x="45" y="102"/>
                    <a:pt x="53" y="86"/>
                    <a:pt x="53" y="64"/>
                  </a:cubicBezTo>
                  <a:cubicBezTo>
                    <a:pt x="53" y="45"/>
                    <a:pt x="47" y="29"/>
                    <a:pt x="33" y="29"/>
                  </a:cubicBezTo>
                  <a:moveTo>
                    <a:pt x="27" y="86"/>
                  </a:moveTo>
                  <a:cubicBezTo>
                    <a:pt x="20" y="86"/>
                    <a:pt x="18" y="74"/>
                    <a:pt x="18" y="66"/>
                  </a:cubicBezTo>
                  <a:cubicBezTo>
                    <a:pt x="18" y="54"/>
                    <a:pt x="20" y="44"/>
                    <a:pt x="27" y="44"/>
                  </a:cubicBezTo>
                  <a:cubicBezTo>
                    <a:pt x="34" y="44"/>
                    <a:pt x="35" y="54"/>
                    <a:pt x="35" y="66"/>
                  </a:cubicBezTo>
                  <a:cubicBezTo>
                    <a:pt x="35" y="73"/>
                    <a:pt x="34" y="86"/>
                    <a:pt x="27" y="86"/>
                  </a:cubicBezTo>
                  <a:close/>
                </a:path>
              </a:pathLst>
            </a:custGeom>
            <a:solidFill>
              <a:srgbClr val="006B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09468"/>
              <a:endParaRPr lang="en-US" dirty="0">
                <a:solidFill>
                  <a:srgbClr val="676767"/>
                </a:solidFill>
                <a:latin typeface="+mj-lt"/>
                <a:ea typeface="ＭＳ Ｐゴシック" charset="0"/>
              </a:endParaRPr>
            </a:p>
          </p:txBody>
        </p:sp>
      </p:grpSp>
      <p:pic>
        <p:nvPicPr>
          <p:cNvPr id="1033" name="Picture 9" descr="T:\New folder\solarwinds-inc-logo_vqjt.jpg"/>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1711463" y="2465532"/>
            <a:ext cx="389490" cy="100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New folder\download (2).png"/>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2183130" y="2417423"/>
            <a:ext cx="340995" cy="186816"/>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T:\New folder\ca-logo.jpg"/>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2681361" y="2387074"/>
            <a:ext cx="281458" cy="21109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T:\New folder\Hewlett_Packard_Enterprise_logo.svg.png"/>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811256" y="2414606"/>
            <a:ext cx="361227" cy="15081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74" name="Table 173"/>
          <p:cNvGraphicFramePr>
            <a:graphicFrameLocks noGrp="1"/>
          </p:cNvGraphicFramePr>
          <p:nvPr>
            <p:extLst>
              <p:ext uri="{D42A27DB-BD31-4B8C-83A1-F6EECF244321}">
                <p14:modId xmlns:p14="http://schemas.microsoft.com/office/powerpoint/2010/main" val="1434825709"/>
              </p:ext>
            </p:extLst>
          </p:nvPr>
        </p:nvGraphicFramePr>
        <p:xfrm>
          <a:off x="3838258" y="1477924"/>
          <a:ext cx="1170432" cy="1050918"/>
        </p:xfrm>
        <a:graphic>
          <a:graphicData uri="http://schemas.openxmlformats.org/drawingml/2006/table">
            <a:tbl>
              <a:tblPr firstRow="1" bandRow="1">
                <a:tableStyleId>{C083E6E3-FA7D-4D7B-A595-EF9225AFEA82}</a:tableStyleId>
              </a:tblPr>
              <a:tblGrid>
                <a:gridCol w="1170432">
                  <a:extLst>
                    <a:ext uri="{9D8B030D-6E8A-4147-A177-3AD203B41FA5}">
                      <a16:colId xmlns:a16="http://schemas.microsoft.com/office/drawing/2014/main" val="20000"/>
                    </a:ext>
                  </a:extLst>
                </a:gridCol>
              </a:tblGrid>
              <a:tr h="525459">
                <a:tc>
                  <a:txBody>
                    <a:bodyPr/>
                    <a:lstStyle/>
                    <a:p>
                      <a:endParaRPr lang="en-US" dirty="0"/>
                    </a:p>
                  </a:txBody>
                  <a:tcPr>
                    <a:lnL w="3175" cap="flat" cmpd="sng" algn="ctr">
                      <a:solidFill>
                        <a:schemeClr val="bg2">
                          <a:lumMod val="85000"/>
                        </a:schemeClr>
                      </a:solidFill>
                      <a:prstDash val="solid"/>
                      <a:round/>
                      <a:headEnd type="none" w="med" len="med"/>
                      <a:tailEnd type="none" w="med" len="med"/>
                    </a:lnL>
                    <a:lnR w="3175" cap="flat" cmpd="sng" algn="ctr">
                      <a:solidFill>
                        <a:schemeClr val="bg2">
                          <a:lumMod val="85000"/>
                        </a:schemeClr>
                      </a:solidFill>
                      <a:prstDash val="solid"/>
                      <a:round/>
                      <a:headEnd type="none" w="med" len="med"/>
                      <a:tailEnd type="none" w="med" len="med"/>
                    </a:lnR>
                    <a:lnT w="3175" cap="flat" cmpd="sng" algn="ctr">
                      <a:solidFill>
                        <a:schemeClr val="bg2">
                          <a:lumMod val="85000"/>
                        </a:schemeClr>
                      </a:solidFill>
                      <a:prstDash val="solid"/>
                      <a:round/>
                      <a:headEnd type="none" w="med" len="med"/>
                      <a:tailEnd type="none" w="med" len="med"/>
                    </a:lnT>
                    <a:lnB w="3175" cap="flat" cmpd="sng" algn="ctr">
                      <a:solidFill>
                        <a:schemeClr val="bg2">
                          <a:lumMod val="8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525459">
                <a:tc>
                  <a:txBody>
                    <a:bodyPr/>
                    <a:lstStyle/>
                    <a:p>
                      <a:endParaRPr lang="en-US" dirty="0"/>
                    </a:p>
                  </a:txBody>
                  <a:tcPr>
                    <a:lnL w="3175" cap="flat" cmpd="sng" algn="ctr">
                      <a:solidFill>
                        <a:schemeClr val="bg2">
                          <a:lumMod val="85000"/>
                        </a:schemeClr>
                      </a:solidFill>
                      <a:prstDash val="solid"/>
                      <a:round/>
                      <a:headEnd type="none" w="med" len="med"/>
                      <a:tailEnd type="none" w="med" len="med"/>
                    </a:lnL>
                    <a:lnR w="3175" cap="flat" cmpd="sng" algn="ctr">
                      <a:solidFill>
                        <a:schemeClr val="bg2">
                          <a:lumMod val="85000"/>
                        </a:schemeClr>
                      </a:solidFill>
                      <a:prstDash val="solid"/>
                      <a:round/>
                      <a:headEnd type="none" w="med" len="med"/>
                      <a:tailEnd type="none" w="med" len="med"/>
                    </a:lnR>
                    <a:lnT w="3175" cap="flat" cmpd="sng" algn="ctr">
                      <a:solidFill>
                        <a:schemeClr val="bg2">
                          <a:lumMod val="85000"/>
                        </a:schemeClr>
                      </a:solidFill>
                      <a:prstDash val="solid"/>
                      <a:round/>
                      <a:headEnd type="none" w="med" len="med"/>
                      <a:tailEnd type="none" w="med" len="med"/>
                    </a:lnT>
                    <a:lnB w="3175" cap="flat" cmpd="sng" algn="ctr">
                      <a:solidFill>
                        <a:schemeClr val="bg2">
                          <a:lumMod val="8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0001"/>
                  </a:ext>
                </a:extLst>
              </a:tr>
            </a:tbl>
          </a:graphicData>
        </a:graphic>
      </p:graphicFrame>
      <p:pic>
        <p:nvPicPr>
          <p:cNvPr id="177" name="Picture 7"/>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4234741" y="1641037"/>
            <a:ext cx="369292" cy="25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 name="Picture 11"/>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4026224" y="2130781"/>
            <a:ext cx="840853" cy="214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p:cNvGrpSpPr/>
          <p:nvPr/>
        </p:nvGrpSpPr>
        <p:grpSpPr>
          <a:xfrm>
            <a:off x="5877945" y="1519463"/>
            <a:ext cx="2220461" cy="869182"/>
            <a:chOff x="5853564" y="1527019"/>
            <a:chExt cx="2220461" cy="869182"/>
          </a:xfrm>
        </p:grpSpPr>
        <p:grpSp>
          <p:nvGrpSpPr>
            <p:cNvPr id="12" name="Group 11"/>
            <p:cNvGrpSpPr/>
            <p:nvPr/>
          </p:nvGrpSpPr>
          <p:grpSpPr>
            <a:xfrm>
              <a:off x="5853564" y="1527019"/>
              <a:ext cx="1096692" cy="869182"/>
              <a:chOff x="5853564" y="1527019"/>
              <a:chExt cx="1096692" cy="869182"/>
            </a:xfrm>
          </p:grpSpPr>
          <p:pic>
            <p:nvPicPr>
              <p:cNvPr id="179" name="Picture 6"/>
              <p:cNvPicPr>
                <a:picLocks noChangeAspect="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5922623" y="1527019"/>
                <a:ext cx="958575" cy="640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 name="TextBox 10"/>
              <p:cNvSpPr txBox="1">
                <a:spLocks noChangeArrowheads="1"/>
              </p:cNvSpPr>
              <p:nvPr/>
            </p:nvSpPr>
            <p:spPr bwMode="auto">
              <a:xfrm>
                <a:off x="5853564" y="2227244"/>
                <a:ext cx="1096692" cy="168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defTabSz="457120">
                  <a:lnSpc>
                    <a:spcPct val="83000"/>
                  </a:lnSpc>
                </a:pPr>
                <a:r>
                  <a:rPr lang="en-US" altLang="en-US" sz="600" dirty="0">
                    <a:solidFill>
                      <a:srgbClr val="676767"/>
                    </a:solidFill>
                    <a:latin typeface="+mj-lt"/>
                    <a:ea typeface="Apple LiGothic Medium" pitchFamily="1" charset="-120"/>
                  </a:rPr>
                  <a:t>UCS Director</a:t>
                </a:r>
              </a:p>
            </p:txBody>
          </p:sp>
        </p:grpSp>
        <p:grpSp>
          <p:nvGrpSpPr>
            <p:cNvPr id="11" name="Group 10"/>
            <p:cNvGrpSpPr/>
            <p:nvPr/>
          </p:nvGrpSpPr>
          <p:grpSpPr>
            <a:xfrm>
              <a:off x="6839585" y="1527019"/>
              <a:ext cx="1234440" cy="869182"/>
              <a:chOff x="6839585" y="1527019"/>
              <a:chExt cx="1234440" cy="869182"/>
            </a:xfrm>
          </p:grpSpPr>
          <p:pic>
            <p:nvPicPr>
              <p:cNvPr id="180" name="Picture 2" descr="C:\Users\kenspear\Documents\Graphics_Photos\Screenshots\UCSPM_screenshot_1.jpg"/>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7051078" y="1527019"/>
                <a:ext cx="811455" cy="640409"/>
              </a:xfrm>
              <a:prstGeom prst="rect">
                <a:avLst/>
              </a:prstGeom>
              <a:noFill/>
              <a:ln>
                <a:solidFill>
                  <a:schemeClr val="bg2">
                    <a:lumMod val="85000"/>
                  </a:schemeClr>
                </a:solidFill>
              </a:ln>
              <a:extLst>
                <a:ext uri="{909E8E84-426E-40DD-AFC4-6F175D3DCCD1}">
                  <a14:hiddenFill xmlns:a14="http://schemas.microsoft.com/office/drawing/2010/main">
                    <a:solidFill>
                      <a:srgbClr val="FFFFFF"/>
                    </a:solidFill>
                  </a14:hiddenFill>
                </a:ext>
              </a:extLst>
            </p:spPr>
          </p:pic>
          <p:sp>
            <p:nvSpPr>
              <p:cNvPr id="182" name="TextBox 181"/>
              <p:cNvSpPr txBox="1"/>
              <p:nvPr/>
            </p:nvSpPr>
            <p:spPr bwMode="auto">
              <a:xfrm>
                <a:off x="6839585" y="2227244"/>
                <a:ext cx="1234440" cy="168957"/>
              </a:xfrm>
              <a:prstGeom prst="rect">
                <a:avLst/>
              </a:prstGeom>
              <a:noFill/>
            </p:spPr>
            <p:txBody>
              <a:bodyPr wrap="square">
                <a:spAutoFit/>
              </a:bodyPr>
              <a:lstStyle/>
              <a:p>
                <a:pPr algn="ctr" defTabSz="457120">
                  <a:lnSpc>
                    <a:spcPct val="83000"/>
                  </a:lnSpc>
                  <a:defRPr/>
                </a:pPr>
                <a:r>
                  <a:rPr lang="en-US" sz="600" dirty="0">
                    <a:solidFill>
                      <a:srgbClr val="676767"/>
                    </a:solidFill>
                    <a:latin typeface="+mj-lt"/>
                  </a:rPr>
                  <a:t>UCS Performance manager </a:t>
                </a:r>
              </a:p>
            </p:txBody>
          </p:sp>
        </p:grpSp>
      </p:grpSp>
      <p:grpSp>
        <p:nvGrpSpPr>
          <p:cNvPr id="15" name="Group 14"/>
          <p:cNvGrpSpPr/>
          <p:nvPr/>
        </p:nvGrpSpPr>
        <p:grpSpPr>
          <a:xfrm>
            <a:off x="1208357" y="2844785"/>
            <a:ext cx="1382110" cy="230832"/>
            <a:chOff x="1208357" y="2890505"/>
            <a:chExt cx="1382110" cy="230832"/>
          </a:xfrm>
        </p:grpSpPr>
        <p:grpSp>
          <p:nvGrpSpPr>
            <p:cNvPr id="186" name="Group 180"/>
            <p:cNvGrpSpPr>
              <a:grpSpLocks/>
            </p:cNvGrpSpPr>
            <p:nvPr/>
          </p:nvGrpSpPr>
          <p:grpSpPr bwMode="auto">
            <a:xfrm rot="16200000">
              <a:off x="1792051" y="2925619"/>
              <a:ext cx="214724" cy="160604"/>
              <a:chOff x="342236" y="1567733"/>
              <a:chExt cx="7713618" cy="582299"/>
            </a:xfrm>
          </p:grpSpPr>
          <p:sp>
            <p:nvSpPr>
              <p:cNvPr id="188" name="Pentagon 187"/>
              <p:cNvSpPr>
                <a:spLocks noChangeAspect="1"/>
              </p:cNvSpPr>
              <p:nvPr/>
            </p:nvSpPr>
            <p:spPr>
              <a:xfrm>
                <a:off x="3849604" y="1567733"/>
                <a:ext cx="4206250" cy="582296"/>
              </a:xfrm>
              <a:prstGeom prst="homePlate">
                <a:avLst>
                  <a:gd name="adj" fmla="val 43010"/>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defTabSz="457120"/>
                <a:endParaRPr lang="en-US" altLang="en-US" sz="825" dirty="0">
                  <a:solidFill>
                    <a:srgbClr val="FFFFFF"/>
                  </a:solidFill>
                  <a:latin typeface="+mj-lt"/>
                  <a:ea typeface="Apple LiGothic Medium" pitchFamily="1" charset="-120"/>
                </a:endParaRPr>
              </a:p>
            </p:txBody>
          </p:sp>
          <p:sp>
            <p:nvSpPr>
              <p:cNvPr id="189" name="Pentagon 188"/>
              <p:cNvSpPr>
                <a:spLocks noChangeAspect="1"/>
              </p:cNvSpPr>
              <p:nvPr/>
            </p:nvSpPr>
            <p:spPr>
              <a:xfrm flipH="1">
                <a:off x="342236" y="1567736"/>
                <a:ext cx="4206240" cy="582296"/>
              </a:xfrm>
              <a:prstGeom prst="homePlate">
                <a:avLst>
                  <a:gd name="adj" fmla="val 43010"/>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defTabSz="457120"/>
                <a:endParaRPr lang="en-US" altLang="en-US" sz="825" dirty="0">
                  <a:solidFill>
                    <a:srgbClr val="FFFFFF"/>
                  </a:solidFill>
                  <a:latin typeface="+mj-lt"/>
                  <a:ea typeface="Apple LiGothic Medium" pitchFamily="1" charset="-120"/>
                </a:endParaRPr>
              </a:p>
            </p:txBody>
          </p:sp>
        </p:grpSp>
        <p:sp>
          <p:nvSpPr>
            <p:cNvPr id="187" name="TextBox 181"/>
            <p:cNvSpPr txBox="1">
              <a:spLocks noChangeArrowheads="1"/>
            </p:cNvSpPr>
            <p:nvPr/>
          </p:nvSpPr>
          <p:spPr bwMode="auto">
            <a:xfrm>
              <a:off x="1208357" y="2890505"/>
              <a:ext cx="138211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defTabSz="457120"/>
              <a:r>
                <a:rPr lang="en-US" altLang="en-US" sz="900" b="1" dirty="0">
                  <a:solidFill>
                    <a:srgbClr val="676767"/>
                  </a:solidFill>
                  <a:latin typeface="+mj-lt"/>
                </a:rPr>
                <a:t>Third party integrations</a:t>
              </a:r>
            </a:p>
          </p:txBody>
        </p:sp>
      </p:grpSp>
      <p:sp>
        <p:nvSpPr>
          <p:cNvPr id="195" name="Rectangle 194"/>
          <p:cNvSpPr/>
          <p:nvPr/>
        </p:nvSpPr>
        <p:spPr>
          <a:xfrm>
            <a:off x="664972" y="3115712"/>
            <a:ext cx="7557643" cy="24005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20" tIns="27426" rIns="91420" bIns="27426" anchor="ctr">
            <a:spAutoFit/>
          </a:bodyPr>
          <a:lstStyle/>
          <a:p>
            <a:pPr algn="ctr" defTabSz="457101">
              <a:defRPr/>
            </a:pPr>
            <a:r>
              <a:rPr lang="en-US" sz="1200" dirty="0">
                <a:solidFill>
                  <a:srgbClr val="FFFFFF"/>
                </a:solidFill>
                <a:latin typeface="+mj-lt"/>
              </a:rPr>
              <a:t>API</a:t>
            </a:r>
          </a:p>
        </p:txBody>
      </p:sp>
      <p:sp>
        <p:nvSpPr>
          <p:cNvPr id="196" name="Rectangle 195"/>
          <p:cNvSpPr/>
          <p:nvPr/>
        </p:nvSpPr>
        <p:spPr>
          <a:xfrm>
            <a:off x="664972" y="3355766"/>
            <a:ext cx="7557643" cy="1359109"/>
          </a:xfrm>
          <a:prstGeom prst="rect">
            <a:avLst/>
          </a:prstGeom>
          <a:noFill/>
          <a:ln w="3175">
            <a:solidFill>
              <a:schemeClr val="bg2">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91420" tIns="0" rIns="91420" bIns="45710" anchor="t" anchorCtr="0"/>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defTabSz="457101"/>
            <a:r>
              <a:rPr lang="en-US" altLang="en-US" sz="1000" dirty="0">
                <a:solidFill>
                  <a:schemeClr val="bg1"/>
                </a:solidFill>
                <a:latin typeface="+mj-lt"/>
                <a:ea typeface="Apple LiGothic Medium" pitchFamily="1" charset="-120"/>
              </a:rPr>
              <a:t>UCS Management</a:t>
            </a:r>
          </a:p>
          <a:p>
            <a:pPr algn="ctr" defTabSz="457101"/>
            <a:r>
              <a:rPr lang="en-US" altLang="en-US" sz="800" dirty="0">
                <a:latin typeface="+mj-lt"/>
                <a:ea typeface="Apple LiGothic Medium" pitchFamily="1" charset="-120"/>
              </a:rPr>
              <a:t>Policy and model driven infrastructure</a:t>
            </a:r>
          </a:p>
        </p:txBody>
      </p:sp>
      <p:sp>
        <p:nvSpPr>
          <p:cNvPr id="198" name="TextBox 197"/>
          <p:cNvSpPr txBox="1"/>
          <p:nvPr/>
        </p:nvSpPr>
        <p:spPr>
          <a:xfrm>
            <a:off x="6611166" y="4295101"/>
            <a:ext cx="949169" cy="216982"/>
          </a:xfrm>
          <a:prstGeom prst="rect">
            <a:avLst/>
          </a:prstGeom>
          <a:noFill/>
        </p:spPr>
        <p:txBody>
          <a:bodyPr wrap="square" rtlCol="0">
            <a:spAutoFit/>
          </a:bodyPr>
          <a:lstStyle/>
          <a:p>
            <a:pPr algn="ctr" defTabSz="456736">
              <a:lnSpc>
                <a:spcPct val="90000"/>
              </a:lnSpc>
            </a:pPr>
            <a:r>
              <a:rPr lang="en-US" sz="900" dirty="0">
                <a:latin typeface="+mj-lt"/>
              </a:rPr>
              <a:t>UCS S-Series</a:t>
            </a:r>
          </a:p>
        </p:txBody>
      </p:sp>
      <p:sp>
        <p:nvSpPr>
          <p:cNvPr id="200" name="Text Placeholder 3" descr="Left:  Scale Out "/>
          <p:cNvSpPr txBox="1">
            <a:spLocks/>
          </p:cNvSpPr>
          <p:nvPr/>
        </p:nvSpPr>
        <p:spPr>
          <a:xfrm>
            <a:off x="6705882" y="4512083"/>
            <a:ext cx="852922" cy="216982"/>
          </a:xfrm>
          <a:prstGeom prst="rect">
            <a:avLst/>
          </a:prstGeom>
          <a:noFill/>
        </p:spPr>
        <p:txBody>
          <a:bodyPr wrap="square" rtlCol="0" anchor="ctr">
            <a:spAutoFit/>
          </a:bodyPr>
          <a:lstStyle>
            <a:defPPr>
              <a:defRPr lang="en-US"/>
            </a:defPPr>
            <a:lvl1pPr algn="ctr">
              <a:lnSpc>
                <a:spcPct val="90000"/>
              </a:lnSpc>
              <a:defRPr sz="1100" b="1" cap="all">
                <a:solidFill>
                  <a:schemeClr val="accent3"/>
                </a:solidFill>
              </a:defRPr>
            </a:lvl1pPr>
          </a:lstStyle>
          <a:p>
            <a:r>
              <a:rPr lang="en-US" sz="900" cap="none" dirty="0">
                <a:solidFill>
                  <a:schemeClr val="tx2"/>
                </a:solidFill>
                <a:latin typeface="+mj-lt"/>
              </a:rPr>
              <a:t>Storage</a:t>
            </a:r>
          </a:p>
        </p:txBody>
      </p:sp>
      <p:sp>
        <p:nvSpPr>
          <p:cNvPr id="203" name="Text Placeholder 3" descr="Left:  Hyperconverged"/>
          <p:cNvSpPr txBox="1">
            <a:spLocks/>
          </p:cNvSpPr>
          <p:nvPr/>
        </p:nvSpPr>
        <p:spPr>
          <a:xfrm>
            <a:off x="5146839" y="4497893"/>
            <a:ext cx="1134909" cy="216982"/>
          </a:xfrm>
          <a:prstGeom prst="rect">
            <a:avLst/>
          </a:prstGeom>
          <a:noFill/>
        </p:spPr>
        <p:txBody>
          <a:bodyPr wrap="square" rtlCol="0" anchor="ctr">
            <a:spAutoFit/>
          </a:bodyPr>
          <a:lstStyle>
            <a:defPPr>
              <a:defRPr lang="en-US"/>
            </a:defPPr>
            <a:lvl1pPr algn="ctr">
              <a:lnSpc>
                <a:spcPct val="90000"/>
              </a:lnSpc>
              <a:defRPr sz="1100" b="1" cap="all">
                <a:solidFill>
                  <a:schemeClr val="accent3"/>
                </a:solidFill>
              </a:defRPr>
            </a:lvl1pPr>
          </a:lstStyle>
          <a:p>
            <a:r>
              <a:rPr lang="en-US" sz="900" cap="none" dirty="0">
                <a:solidFill>
                  <a:schemeClr val="tx2"/>
                </a:solidFill>
                <a:latin typeface="+mj-lt"/>
              </a:rPr>
              <a:t>Hyperconverged</a:t>
            </a:r>
          </a:p>
        </p:txBody>
      </p:sp>
      <p:sp>
        <p:nvSpPr>
          <p:cNvPr id="205" name="Text Placeholder 3" descr="Left:  Hyperconverged"/>
          <p:cNvSpPr txBox="1">
            <a:spLocks/>
          </p:cNvSpPr>
          <p:nvPr/>
        </p:nvSpPr>
        <p:spPr>
          <a:xfrm>
            <a:off x="2540906" y="4475092"/>
            <a:ext cx="793898" cy="216982"/>
          </a:xfrm>
          <a:prstGeom prst="rect">
            <a:avLst/>
          </a:prstGeom>
          <a:noFill/>
        </p:spPr>
        <p:txBody>
          <a:bodyPr wrap="square" rtlCol="0" anchor="ctr">
            <a:spAutoFit/>
          </a:bodyPr>
          <a:lstStyle>
            <a:defPPr>
              <a:defRPr lang="en-US"/>
            </a:defPPr>
            <a:lvl1pPr algn="ctr">
              <a:lnSpc>
                <a:spcPct val="90000"/>
              </a:lnSpc>
              <a:defRPr sz="1100" b="1" cap="all">
                <a:solidFill>
                  <a:schemeClr val="accent3"/>
                </a:solidFill>
              </a:defRPr>
            </a:lvl1pPr>
          </a:lstStyle>
          <a:p>
            <a:r>
              <a:rPr lang="en-US" sz="900" cap="none" dirty="0">
                <a:solidFill>
                  <a:schemeClr val="tx2"/>
                </a:solidFill>
                <a:latin typeface="+mj-lt"/>
              </a:rPr>
              <a:t>Servers</a:t>
            </a:r>
          </a:p>
        </p:txBody>
      </p:sp>
      <p:grpSp>
        <p:nvGrpSpPr>
          <p:cNvPr id="17" name="Group 16"/>
          <p:cNvGrpSpPr/>
          <p:nvPr/>
        </p:nvGrpSpPr>
        <p:grpSpPr>
          <a:xfrm>
            <a:off x="1248398" y="3404607"/>
            <a:ext cx="3378915" cy="1084750"/>
            <a:chOff x="1248398" y="3404607"/>
            <a:chExt cx="3378915" cy="1084750"/>
          </a:xfrm>
        </p:grpSpPr>
        <p:sp>
          <p:nvSpPr>
            <p:cNvPr id="197" name="TextBox 196"/>
            <p:cNvSpPr txBox="1"/>
            <p:nvPr/>
          </p:nvSpPr>
          <p:spPr>
            <a:xfrm>
              <a:off x="1248398" y="4258525"/>
              <a:ext cx="980452" cy="230832"/>
            </a:xfrm>
            <a:prstGeom prst="rect">
              <a:avLst/>
            </a:prstGeom>
            <a:noFill/>
          </p:spPr>
          <p:txBody>
            <a:bodyPr wrap="square" rtlCol="0">
              <a:spAutoFit/>
            </a:bodyPr>
            <a:lstStyle/>
            <a:p>
              <a:pPr algn="ctr" defTabSz="456641"/>
              <a:r>
                <a:rPr lang="en-US" sz="900" dirty="0">
                  <a:latin typeface="+mj-lt"/>
                </a:rPr>
                <a:t>UCS Mini</a:t>
              </a:r>
            </a:p>
          </p:txBody>
        </p:sp>
        <p:sp>
          <p:nvSpPr>
            <p:cNvPr id="199" name="Text Box 75"/>
            <p:cNvSpPr txBox="1">
              <a:spLocks noChangeArrowheads="1"/>
            </p:cNvSpPr>
            <p:nvPr/>
          </p:nvSpPr>
          <p:spPr bwMode="auto">
            <a:xfrm>
              <a:off x="3438703" y="4295101"/>
              <a:ext cx="902821" cy="179930"/>
            </a:xfrm>
            <a:prstGeom prst="rect">
              <a:avLst/>
            </a:prstGeom>
            <a:noFill/>
            <a:ln w="9525">
              <a:noFill/>
              <a:miter lim="800000"/>
              <a:headEnd/>
              <a:tailEnd/>
            </a:ln>
          </p:spPr>
          <p:txBody>
            <a:bodyPr wrap="square" lIns="54746" tIns="27373" rIns="54746" bIns="27373">
              <a:spAutoFit/>
            </a:bodyPr>
            <a:lstStyle/>
            <a:p>
              <a:pPr algn="ctr" defTabSz="456641">
                <a:lnSpc>
                  <a:spcPct val="90000"/>
                </a:lnSpc>
                <a:spcBef>
                  <a:spcPct val="50000"/>
                </a:spcBef>
              </a:pPr>
              <a:r>
                <a:rPr lang="en-US" sz="900" dirty="0">
                  <a:latin typeface="+mj-lt"/>
                </a:rPr>
                <a:t>UCS C-Series</a:t>
              </a:r>
            </a:p>
          </p:txBody>
        </p:sp>
        <p:sp>
          <p:nvSpPr>
            <p:cNvPr id="204" name="Text Box 75"/>
            <p:cNvSpPr txBox="1">
              <a:spLocks noChangeArrowheads="1"/>
            </p:cNvSpPr>
            <p:nvPr/>
          </p:nvSpPr>
          <p:spPr bwMode="auto">
            <a:xfrm>
              <a:off x="2088750" y="4295101"/>
              <a:ext cx="901277" cy="179930"/>
            </a:xfrm>
            <a:prstGeom prst="rect">
              <a:avLst/>
            </a:prstGeom>
            <a:noFill/>
            <a:ln w="9525">
              <a:noFill/>
              <a:miter lim="800000"/>
              <a:headEnd/>
              <a:tailEnd/>
            </a:ln>
          </p:spPr>
          <p:txBody>
            <a:bodyPr wrap="square" lIns="54746" tIns="27373" rIns="54746" bIns="27373">
              <a:spAutoFit/>
            </a:bodyPr>
            <a:lstStyle/>
            <a:p>
              <a:pPr algn="ctr" defTabSz="456641">
                <a:lnSpc>
                  <a:spcPct val="90000"/>
                </a:lnSpc>
                <a:spcBef>
                  <a:spcPct val="50000"/>
                </a:spcBef>
              </a:pPr>
              <a:r>
                <a:rPr lang="en-US" sz="900" dirty="0">
                  <a:latin typeface="+mj-lt"/>
                </a:rPr>
                <a:t>UCS B-Series</a:t>
              </a:r>
            </a:p>
          </p:txBody>
        </p:sp>
        <p:pic>
          <p:nvPicPr>
            <p:cNvPr id="202" name="Picture 201"/>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1466894" y="3404607"/>
              <a:ext cx="608661" cy="861396"/>
            </a:xfrm>
            <a:prstGeom prst="rect">
              <a:avLst/>
            </a:prstGeom>
          </p:spPr>
        </p:pic>
        <p:pic>
          <p:nvPicPr>
            <p:cNvPr id="206" name="Picture 5"/>
            <p:cNvPicPr>
              <a:picLocks noChangeAspect="1" noChangeArrowheads="1"/>
            </p:cNvPicPr>
            <p:nvPr/>
          </p:nvPicPr>
          <p:blipFill rotWithShape="1">
            <a:blip r:embed="rId20" cstate="screen">
              <a:extLst>
                <a:ext uri="{28A0092B-C50C-407E-A947-70E740481C1C}">
                  <a14:useLocalDpi xmlns:a14="http://schemas.microsoft.com/office/drawing/2010/main"/>
                </a:ext>
              </a:extLst>
            </a:blip>
            <a:srcRect/>
            <a:stretch/>
          </p:blipFill>
          <p:spPr bwMode="auto">
            <a:xfrm>
              <a:off x="2179839" y="3789076"/>
              <a:ext cx="730393" cy="411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7" name="Picture 206" descr="http://www.ts.avnet.com/de/images/cisco/C220_M4_450.jpg"/>
            <p:cNvPicPr>
              <a:picLocks noChangeAspect="1" noChangeArrowheads="1"/>
            </p:cNvPicPr>
            <p:nvPr/>
          </p:nvPicPr>
          <p:blipFill rotWithShape="1">
            <a:blip r:embed="rId21" cstate="screen">
              <a:extLst>
                <a:ext uri="{28A0092B-C50C-407E-A947-70E740481C1C}">
                  <a14:useLocalDpi xmlns:a14="http://schemas.microsoft.com/office/drawing/2010/main"/>
                </a:ext>
              </a:extLst>
            </a:blip>
            <a:srcRect/>
            <a:stretch/>
          </p:blipFill>
          <p:spPr bwMode="auto">
            <a:xfrm>
              <a:off x="3836053" y="4066931"/>
              <a:ext cx="791260" cy="134067"/>
            </a:xfrm>
            <a:prstGeom prst="rect">
              <a:avLst/>
            </a:prstGeom>
            <a:noFill/>
            <a:extLst>
              <a:ext uri="{909E8E84-426E-40DD-AFC4-6F175D3DCCD1}">
                <a14:hiddenFill xmlns:a14="http://schemas.microsoft.com/office/drawing/2010/main">
                  <a:solidFill>
                    <a:srgbClr val="FFFFFF"/>
                  </a:solidFill>
                </a14:hiddenFill>
              </a:ext>
            </a:extLst>
          </p:spPr>
        </p:pic>
        <p:pic>
          <p:nvPicPr>
            <p:cNvPr id="208" name="Picture 4" descr="http://www.cisco.com/content/dam/en/us/products/collateral/servers-unified-computing/ucs-c460-m4-rack-server/ucs-c460-m4-large.jpg"/>
            <p:cNvPicPr>
              <a:picLocks noChangeAspect="1" noChangeArrowheads="1"/>
            </p:cNvPicPr>
            <p:nvPr/>
          </p:nvPicPr>
          <p:blipFill rotWithShape="1">
            <a:blip r:embed="rId22" cstate="screen">
              <a:extLst>
                <a:ext uri="{28A0092B-C50C-407E-A947-70E740481C1C}">
                  <a14:useLocalDpi xmlns:a14="http://schemas.microsoft.com/office/drawing/2010/main"/>
                </a:ext>
              </a:extLst>
            </a:blip>
            <a:srcRect/>
            <a:stretch/>
          </p:blipFill>
          <p:spPr bwMode="auto">
            <a:xfrm>
              <a:off x="3020277" y="3906729"/>
              <a:ext cx="791260" cy="294270"/>
            </a:xfrm>
            <a:prstGeom prst="rect">
              <a:avLst/>
            </a:prstGeom>
            <a:noFill/>
            <a:extLst>
              <a:ext uri="{909E8E84-426E-40DD-AFC4-6F175D3DCCD1}">
                <a14:hiddenFill xmlns:a14="http://schemas.microsoft.com/office/drawing/2010/main">
                  <a:solidFill>
                    <a:srgbClr val="FFFFFF"/>
                  </a:solidFill>
                </a14:hiddenFill>
              </a:ext>
            </a:extLst>
          </p:spPr>
        </p:pic>
      </p:grpSp>
      <p:pic>
        <p:nvPicPr>
          <p:cNvPr id="209" name="Picture 4" descr="http://vzilla.co.uk/uploads/3/2/3/9/3239227/5634583_orig.png"/>
          <p:cNvPicPr>
            <a:picLocks noChangeAspect="1" noChangeArrowheads="1"/>
          </p:cNvPicPr>
          <p:nvPr/>
        </p:nvPicPr>
        <p:blipFill rotWithShape="1">
          <a:blip r:embed="rId23" cstate="screen">
            <a:extLst>
              <a:ext uri="{28A0092B-C50C-407E-A947-70E740481C1C}">
                <a14:useLocalDpi xmlns:a14="http://schemas.microsoft.com/office/drawing/2010/main"/>
              </a:ext>
            </a:extLst>
          </a:blip>
          <a:srcRect/>
          <a:stretch/>
        </p:blipFill>
        <p:spPr bwMode="auto">
          <a:xfrm>
            <a:off x="6767147" y="3537760"/>
            <a:ext cx="730393" cy="66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15"/>
          <p:cNvGrpSpPr/>
          <p:nvPr/>
        </p:nvGrpSpPr>
        <p:grpSpPr>
          <a:xfrm>
            <a:off x="4952673" y="3934906"/>
            <a:ext cx="1523240" cy="550958"/>
            <a:chOff x="4952673" y="3934906"/>
            <a:chExt cx="1523240" cy="550958"/>
          </a:xfrm>
        </p:grpSpPr>
        <p:sp>
          <p:nvSpPr>
            <p:cNvPr id="201" name="Text Placeholder 3" descr="Left:  Hyperconverged"/>
            <p:cNvSpPr txBox="1">
              <a:spLocks/>
            </p:cNvSpPr>
            <p:nvPr/>
          </p:nvSpPr>
          <p:spPr>
            <a:xfrm>
              <a:off x="5139931" y="4268882"/>
              <a:ext cx="1286360" cy="216982"/>
            </a:xfrm>
            <a:prstGeom prst="rect">
              <a:avLst/>
            </a:prstGeom>
            <a:noFill/>
          </p:spPr>
          <p:txBody>
            <a:bodyPr wrap="square" rtlCol="0" anchor="ctr">
              <a:spAutoFit/>
            </a:bodyPr>
            <a:lstStyle>
              <a:defPPr>
                <a:defRPr lang="en-US"/>
              </a:defPPr>
              <a:lvl1pPr algn="ctr">
                <a:lnSpc>
                  <a:spcPct val="90000"/>
                </a:lnSpc>
                <a:defRPr sz="1100" b="1" cap="all">
                  <a:solidFill>
                    <a:schemeClr val="accent3"/>
                  </a:solidFill>
                </a:defRPr>
              </a:lvl1pPr>
            </a:lstStyle>
            <a:p>
              <a:r>
                <a:rPr lang="en-US" sz="900" b="0" cap="none" dirty="0">
                  <a:solidFill>
                    <a:schemeClr val="tx1"/>
                  </a:solidFill>
                  <a:latin typeface="+mj-lt"/>
                </a:rPr>
                <a:t>HyperFlex Systems</a:t>
              </a:r>
            </a:p>
          </p:txBody>
        </p:sp>
        <p:pic>
          <p:nvPicPr>
            <p:cNvPr id="210" name="Picture 209" descr="Front.jpg"/>
            <p:cNvPicPr>
              <a:picLocks noChangeAspect="1"/>
            </p:cNvPicPr>
            <p:nvPr/>
          </p:nvPicPr>
          <p:blipFill rotWithShape="1">
            <a:blip r:embed="rId24" cstate="screen">
              <a:extLst>
                <a:ext uri="{28A0092B-C50C-407E-A947-70E740481C1C}">
                  <a14:useLocalDpi xmlns:a14="http://schemas.microsoft.com/office/drawing/2010/main"/>
                </a:ext>
              </a:extLst>
            </a:blip>
            <a:srcRect/>
            <a:stretch/>
          </p:blipFill>
          <p:spPr>
            <a:xfrm>
              <a:off x="4952673" y="3958727"/>
              <a:ext cx="791260" cy="242271"/>
            </a:xfrm>
            <a:prstGeom prst="rect">
              <a:avLst/>
            </a:prstGeom>
          </p:spPr>
        </p:pic>
        <p:grpSp>
          <p:nvGrpSpPr>
            <p:cNvPr id="211" name="Group 210"/>
            <p:cNvGrpSpPr>
              <a:grpSpLocks noChangeAspect="1"/>
            </p:cNvGrpSpPr>
            <p:nvPr/>
          </p:nvGrpSpPr>
          <p:grpSpPr>
            <a:xfrm>
              <a:off x="5806386" y="3934906"/>
              <a:ext cx="669527" cy="252179"/>
              <a:chOff x="7748448" y="4279114"/>
              <a:chExt cx="956814" cy="360386"/>
            </a:xfrm>
          </p:grpSpPr>
          <p:pic>
            <p:nvPicPr>
              <p:cNvPr id="212" name="Picture 211" descr="KR70998.png"/>
              <p:cNvPicPr>
                <a:picLocks noChangeAspect="1"/>
              </p:cNvPicPr>
              <p:nvPr/>
            </p:nvPicPr>
            <p:blipFill rotWithShape="1">
              <a:blip r:embed="rId25" cstate="screen">
                <a:extLst>
                  <a:ext uri="{28A0092B-C50C-407E-A947-70E740481C1C}">
                    <a14:useLocalDpi xmlns:a14="http://schemas.microsoft.com/office/drawing/2010/main"/>
                  </a:ext>
                </a:extLst>
              </a:blip>
              <a:srcRect/>
              <a:stretch/>
            </p:blipFill>
            <p:spPr>
              <a:xfrm>
                <a:off x="7748448" y="4279114"/>
                <a:ext cx="956814" cy="209422"/>
              </a:xfrm>
              <a:prstGeom prst="rect">
                <a:avLst/>
              </a:prstGeom>
            </p:spPr>
          </p:pic>
          <p:pic>
            <p:nvPicPr>
              <p:cNvPr id="213" name="Picture 212" descr="KR70998.png"/>
              <p:cNvPicPr>
                <a:picLocks noChangeAspect="1"/>
              </p:cNvPicPr>
              <p:nvPr/>
            </p:nvPicPr>
            <p:blipFill rotWithShape="1">
              <a:blip r:embed="rId25" cstate="screen">
                <a:extLst>
                  <a:ext uri="{28A0092B-C50C-407E-A947-70E740481C1C}">
                    <a14:useLocalDpi xmlns:a14="http://schemas.microsoft.com/office/drawing/2010/main"/>
                  </a:ext>
                </a:extLst>
              </a:blip>
              <a:srcRect/>
              <a:stretch/>
            </p:blipFill>
            <p:spPr>
              <a:xfrm>
                <a:off x="7748448" y="4430078"/>
                <a:ext cx="956814" cy="209422"/>
              </a:xfrm>
              <a:prstGeom prst="rect">
                <a:avLst/>
              </a:prstGeom>
            </p:spPr>
          </p:pic>
        </p:grpSp>
      </p:grpSp>
      <p:grpSp>
        <p:nvGrpSpPr>
          <p:cNvPr id="214" name="Group 213"/>
          <p:cNvGrpSpPr/>
          <p:nvPr/>
        </p:nvGrpSpPr>
        <p:grpSpPr>
          <a:xfrm>
            <a:off x="3647743" y="2844785"/>
            <a:ext cx="1592103" cy="230832"/>
            <a:chOff x="1103361" y="2890505"/>
            <a:chExt cx="1592103" cy="230832"/>
          </a:xfrm>
        </p:grpSpPr>
        <p:grpSp>
          <p:nvGrpSpPr>
            <p:cNvPr id="215" name="Group 180"/>
            <p:cNvGrpSpPr>
              <a:grpSpLocks/>
            </p:cNvGrpSpPr>
            <p:nvPr/>
          </p:nvGrpSpPr>
          <p:grpSpPr bwMode="auto">
            <a:xfrm rot="16200000">
              <a:off x="1792051" y="2925619"/>
              <a:ext cx="214724" cy="160604"/>
              <a:chOff x="342236" y="1567733"/>
              <a:chExt cx="7713618" cy="582299"/>
            </a:xfrm>
          </p:grpSpPr>
          <p:sp>
            <p:nvSpPr>
              <p:cNvPr id="217" name="Pentagon 216"/>
              <p:cNvSpPr>
                <a:spLocks noChangeAspect="1"/>
              </p:cNvSpPr>
              <p:nvPr/>
            </p:nvSpPr>
            <p:spPr>
              <a:xfrm>
                <a:off x="3849604" y="1567733"/>
                <a:ext cx="4206250" cy="582296"/>
              </a:xfrm>
              <a:prstGeom prst="homePlate">
                <a:avLst>
                  <a:gd name="adj" fmla="val 43010"/>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defTabSz="457120"/>
                <a:endParaRPr lang="en-US" altLang="en-US" sz="825" dirty="0">
                  <a:solidFill>
                    <a:srgbClr val="FFFFFF"/>
                  </a:solidFill>
                  <a:latin typeface="+mj-lt"/>
                  <a:ea typeface="Apple LiGothic Medium" pitchFamily="1" charset="-120"/>
                </a:endParaRPr>
              </a:p>
            </p:txBody>
          </p:sp>
          <p:sp>
            <p:nvSpPr>
              <p:cNvPr id="218" name="Pentagon 217"/>
              <p:cNvSpPr>
                <a:spLocks noChangeAspect="1"/>
              </p:cNvSpPr>
              <p:nvPr/>
            </p:nvSpPr>
            <p:spPr>
              <a:xfrm flipH="1">
                <a:off x="342236" y="1567736"/>
                <a:ext cx="4206240" cy="582296"/>
              </a:xfrm>
              <a:prstGeom prst="homePlate">
                <a:avLst>
                  <a:gd name="adj" fmla="val 43010"/>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defTabSz="457120"/>
                <a:endParaRPr lang="en-US" altLang="en-US" sz="825" dirty="0">
                  <a:solidFill>
                    <a:srgbClr val="FFFFFF"/>
                  </a:solidFill>
                  <a:latin typeface="+mj-lt"/>
                  <a:ea typeface="Apple LiGothic Medium" pitchFamily="1" charset="-120"/>
                </a:endParaRPr>
              </a:p>
            </p:txBody>
          </p:sp>
        </p:grpSp>
        <p:sp>
          <p:nvSpPr>
            <p:cNvPr id="216" name="TextBox 181"/>
            <p:cNvSpPr txBox="1">
              <a:spLocks noChangeArrowheads="1"/>
            </p:cNvSpPr>
            <p:nvPr/>
          </p:nvSpPr>
          <p:spPr bwMode="auto">
            <a:xfrm>
              <a:off x="1103361" y="2890505"/>
              <a:ext cx="159210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defTabSz="457120"/>
              <a:r>
                <a:rPr lang="en-US" altLang="en-US" sz="900" b="1" dirty="0">
                  <a:solidFill>
                    <a:srgbClr val="676767"/>
                  </a:solidFill>
                  <a:latin typeface="+mj-lt"/>
                </a:rPr>
                <a:t>Customer tools and portals</a:t>
              </a:r>
            </a:p>
          </p:txBody>
        </p:sp>
      </p:grpSp>
      <p:grpSp>
        <p:nvGrpSpPr>
          <p:cNvPr id="219" name="Group 218"/>
          <p:cNvGrpSpPr/>
          <p:nvPr/>
        </p:nvGrpSpPr>
        <p:grpSpPr>
          <a:xfrm>
            <a:off x="6607301" y="2844785"/>
            <a:ext cx="761747" cy="230832"/>
            <a:chOff x="1518538" y="2890505"/>
            <a:chExt cx="761747" cy="230832"/>
          </a:xfrm>
        </p:grpSpPr>
        <p:grpSp>
          <p:nvGrpSpPr>
            <p:cNvPr id="220" name="Group 180"/>
            <p:cNvGrpSpPr>
              <a:grpSpLocks/>
            </p:cNvGrpSpPr>
            <p:nvPr/>
          </p:nvGrpSpPr>
          <p:grpSpPr bwMode="auto">
            <a:xfrm rot="16200000">
              <a:off x="1792051" y="2925619"/>
              <a:ext cx="214724" cy="160604"/>
              <a:chOff x="342236" y="1567733"/>
              <a:chExt cx="7713618" cy="582299"/>
            </a:xfrm>
          </p:grpSpPr>
          <p:sp>
            <p:nvSpPr>
              <p:cNvPr id="222" name="Pentagon 221"/>
              <p:cNvSpPr>
                <a:spLocks noChangeAspect="1"/>
              </p:cNvSpPr>
              <p:nvPr/>
            </p:nvSpPr>
            <p:spPr>
              <a:xfrm>
                <a:off x="3849604" y="1567733"/>
                <a:ext cx="4206250" cy="582296"/>
              </a:xfrm>
              <a:prstGeom prst="homePlate">
                <a:avLst>
                  <a:gd name="adj" fmla="val 43010"/>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defTabSz="457120"/>
                <a:endParaRPr lang="en-US" altLang="en-US" sz="825" dirty="0">
                  <a:solidFill>
                    <a:srgbClr val="FFFFFF"/>
                  </a:solidFill>
                  <a:latin typeface="+mj-lt"/>
                  <a:ea typeface="Apple LiGothic Medium" pitchFamily="1" charset="-120"/>
                </a:endParaRPr>
              </a:p>
            </p:txBody>
          </p:sp>
          <p:sp>
            <p:nvSpPr>
              <p:cNvPr id="223" name="Pentagon 222"/>
              <p:cNvSpPr>
                <a:spLocks noChangeAspect="1"/>
              </p:cNvSpPr>
              <p:nvPr/>
            </p:nvSpPr>
            <p:spPr>
              <a:xfrm flipH="1">
                <a:off x="342236" y="1567736"/>
                <a:ext cx="4206240" cy="582296"/>
              </a:xfrm>
              <a:prstGeom prst="homePlate">
                <a:avLst>
                  <a:gd name="adj" fmla="val 43010"/>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defTabSz="457120"/>
                <a:endParaRPr lang="en-US" altLang="en-US" sz="825" dirty="0">
                  <a:solidFill>
                    <a:srgbClr val="FFFFFF"/>
                  </a:solidFill>
                  <a:latin typeface="+mj-lt"/>
                  <a:ea typeface="Apple LiGothic Medium" pitchFamily="1" charset="-120"/>
                </a:endParaRPr>
              </a:p>
            </p:txBody>
          </p:sp>
        </p:grpSp>
        <p:sp>
          <p:nvSpPr>
            <p:cNvPr id="221" name="TextBox 181"/>
            <p:cNvSpPr txBox="1">
              <a:spLocks noChangeArrowheads="1"/>
            </p:cNvSpPr>
            <p:nvPr/>
          </p:nvSpPr>
          <p:spPr bwMode="auto">
            <a:xfrm>
              <a:off x="1518538" y="2890505"/>
              <a:ext cx="7617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defTabSz="457120"/>
              <a:r>
                <a:rPr lang="en-US" altLang="en-US" sz="900" b="1" dirty="0">
                  <a:solidFill>
                    <a:srgbClr val="676767"/>
                  </a:solidFill>
                  <a:latin typeface="+mj-lt"/>
                </a:rPr>
                <a:t>Cisco tools</a:t>
              </a:r>
            </a:p>
          </p:txBody>
        </p:sp>
      </p:grpSp>
    </p:spTree>
    <p:extLst>
      <p:ext uri="{BB962C8B-B14F-4D97-AF65-F5344CB8AC3E}">
        <p14:creationId xmlns:p14="http://schemas.microsoft.com/office/powerpoint/2010/main" val="21307123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 management - Intersight</a:t>
            </a:r>
          </a:p>
        </p:txBody>
      </p:sp>
      <p:sp>
        <p:nvSpPr>
          <p:cNvPr id="25" name="Text Placeholder 7"/>
          <p:cNvSpPr txBox="1">
            <a:spLocks/>
          </p:cNvSpPr>
          <p:nvPr/>
        </p:nvSpPr>
        <p:spPr>
          <a:xfrm>
            <a:off x="1513840" y="1836702"/>
            <a:ext cx="2956559" cy="1847859"/>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115888" indent="-115888">
              <a:buClrTx/>
            </a:pPr>
            <a:r>
              <a:rPr lang="en-US" sz="1200" dirty="0">
                <a:latin typeface="+mj-lt"/>
              </a:rPr>
              <a:t>Consolidated view of UCS managed servers, HyperFlex, and stand-alone C-Series</a:t>
            </a:r>
          </a:p>
          <a:p>
            <a:pPr marL="115888" indent="-115888">
              <a:buClrTx/>
            </a:pPr>
            <a:r>
              <a:rPr lang="en-US" sz="1200" dirty="0">
                <a:latin typeface="+mj-lt"/>
              </a:rPr>
              <a:t>Launch element managers in context</a:t>
            </a:r>
          </a:p>
          <a:p>
            <a:pPr marL="115888" indent="-115888">
              <a:buClrTx/>
            </a:pPr>
            <a:r>
              <a:rPr lang="en-US" sz="1200" dirty="0">
                <a:latin typeface="+mj-lt"/>
              </a:rPr>
              <a:t>Proactive support capabilities</a:t>
            </a:r>
          </a:p>
          <a:p>
            <a:pPr marL="115888" indent="-115888">
              <a:buClrTx/>
            </a:pPr>
            <a:r>
              <a:rPr lang="en-US" sz="1200" dirty="0">
                <a:latin typeface="+mj-lt"/>
              </a:rPr>
              <a:t>Deploy HyperFlex clusters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1073" y="1613059"/>
            <a:ext cx="4242181" cy="2295144"/>
          </a:xfrm>
          <a:prstGeom prst="rect">
            <a:avLst/>
          </a:prstGeom>
        </p:spPr>
      </p:pic>
    </p:spTree>
    <p:extLst>
      <p:ext uri="{BB962C8B-B14F-4D97-AF65-F5344CB8AC3E}">
        <p14:creationId xmlns:p14="http://schemas.microsoft.com/office/powerpoint/2010/main" val="33003610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New folder\AN12871.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710135" y="1073873"/>
            <a:ext cx="4433875" cy="363378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US" dirty="0"/>
              <a:t>Agenda</a:t>
            </a:r>
          </a:p>
        </p:txBody>
      </p:sp>
      <p:sp>
        <p:nvSpPr>
          <p:cNvPr id="16" name="Rectangle 15"/>
          <p:cNvSpPr/>
          <p:nvPr/>
        </p:nvSpPr>
        <p:spPr>
          <a:xfrm>
            <a:off x="-1" y="1073873"/>
            <a:ext cx="4710135" cy="3633787"/>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 name="Group 18"/>
          <p:cNvGrpSpPr/>
          <p:nvPr/>
        </p:nvGrpSpPr>
        <p:grpSpPr>
          <a:xfrm>
            <a:off x="421420" y="1773936"/>
            <a:ext cx="3878263" cy="584775"/>
            <a:chOff x="4991100" y="1669762"/>
            <a:chExt cx="3878263" cy="584775"/>
          </a:xfrm>
        </p:grpSpPr>
        <p:sp>
          <p:nvSpPr>
            <p:cNvPr id="17" name="Rectangle 16"/>
            <p:cNvSpPr/>
            <p:nvPr/>
          </p:nvSpPr>
          <p:spPr>
            <a:xfrm>
              <a:off x="5273040" y="1669762"/>
              <a:ext cx="3596323" cy="584775"/>
            </a:xfrm>
            <a:prstGeom prst="rect">
              <a:avLst/>
            </a:prstGeom>
          </p:spPr>
          <p:txBody>
            <a:bodyPr wrap="square">
              <a:spAutoFit/>
            </a:bodyPr>
            <a:lstStyle/>
            <a:p>
              <a:r>
                <a:rPr lang="en-US" sz="1600" dirty="0">
                  <a:solidFill>
                    <a:schemeClr val="bg2"/>
                  </a:solidFill>
                  <a:latin typeface="+mj-lt"/>
                </a:rPr>
                <a:t>Connecting UCS technology innovations to TCO improvement</a:t>
              </a:r>
            </a:p>
          </p:txBody>
        </p:sp>
        <p:sp>
          <p:nvSpPr>
            <p:cNvPr id="18" name="Oval 17"/>
            <p:cNvSpPr/>
            <p:nvPr/>
          </p:nvSpPr>
          <p:spPr>
            <a:xfrm>
              <a:off x="4991100" y="1753216"/>
              <a:ext cx="251438" cy="251438"/>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20"/>
          <p:cNvGrpSpPr/>
          <p:nvPr/>
        </p:nvGrpSpPr>
        <p:grpSpPr>
          <a:xfrm>
            <a:off x="421420" y="2603905"/>
            <a:ext cx="3878263" cy="338554"/>
            <a:chOff x="4991100" y="1669762"/>
            <a:chExt cx="3878263" cy="338554"/>
          </a:xfrm>
        </p:grpSpPr>
        <p:sp>
          <p:nvSpPr>
            <p:cNvPr id="22" name="Rectangle 21"/>
            <p:cNvSpPr/>
            <p:nvPr/>
          </p:nvSpPr>
          <p:spPr>
            <a:xfrm>
              <a:off x="5273040" y="1669762"/>
              <a:ext cx="3596323" cy="338554"/>
            </a:xfrm>
            <a:prstGeom prst="rect">
              <a:avLst/>
            </a:prstGeom>
          </p:spPr>
          <p:txBody>
            <a:bodyPr wrap="square">
              <a:spAutoFit/>
            </a:bodyPr>
            <a:lstStyle/>
            <a:p>
              <a:r>
                <a:rPr lang="en-US" sz="1600" dirty="0">
                  <a:solidFill>
                    <a:schemeClr val="bg2"/>
                  </a:solidFill>
                  <a:latin typeface="+mj-lt"/>
                </a:rPr>
                <a:t>Real world customer results</a:t>
              </a:r>
            </a:p>
          </p:txBody>
        </p:sp>
        <p:sp>
          <p:nvSpPr>
            <p:cNvPr id="23" name="Oval 22"/>
            <p:cNvSpPr/>
            <p:nvPr/>
          </p:nvSpPr>
          <p:spPr>
            <a:xfrm>
              <a:off x="4991100" y="1718491"/>
              <a:ext cx="251438" cy="251438"/>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6755880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9" name="Straight Connector 48"/>
          <p:cNvCxnSpPr/>
          <p:nvPr/>
        </p:nvCxnSpPr>
        <p:spPr>
          <a:xfrm>
            <a:off x="1295587" y="2810705"/>
            <a:ext cx="6558216" cy="0"/>
          </a:xfrm>
          <a:prstGeom prst="line">
            <a:avLst/>
          </a:prstGeom>
          <a:noFill/>
          <a:ln w="19050" cap="flat" cmpd="sng" algn="ctr">
            <a:solidFill>
              <a:srgbClr val="FFFFFF">
                <a:lumMod val="75000"/>
              </a:srgbClr>
            </a:solidFill>
            <a:prstDash val="dash"/>
          </a:ln>
          <a:effectLst/>
        </p:spPr>
      </p:cxnSp>
      <p:sp>
        <p:nvSpPr>
          <p:cNvPr id="91" name="Rounded Rectangle 90"/>
          <p:cNvSpPr/>
          <p:nvPr/>
        </p:nvSpPr>
        <p:spPr>
          <a:xfrm>
            <a:off x="1269210" y="2306792"/>
            <a:ext cx="4840477" cy="1022213"/>
          </a:xfrm>
          <a:prstGeom prst="round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2"/>
                </a:solidFill>
                <a:latin typeface="+mj-lt"/>
              </a:rPr>
              <a:t>   </a:t>
            </a:r>
          </a:p>
        </p:txBody>
      </p:sp>
      <p:grpSp>
        <p:nvGrpSpPr>
          <p:cNvPr id="72" name="Group 5"/>
          <p:cNvGrpSpPr>
            <a:grpSpLocks noChangeAspect="1"/>
          </p:cNvGrpSpPr>
          <p:nvPr/>
        </p:nvGrpSpPr>
        <p:grpSpPr bwMode="auto">
          <a:xfrm>
            <a:off x="1449925" y="3016757"/>
            <a:ext cx="3295718" cy="1365137"/>
            <a:chOff x="-476" y="865"/>
            <a:chExt cx="4896" cy="2028"/>
          </a:xfrm>
        </p:grpSpPr>
        <p:sp>
          <p:nvSpPr>
            <p:cNvPr id="73" name="Freeform 6"/>
            <p:cNvSpPr>
              <a:spLocks/>
            </p:cNvSpPr>
            <p:nvPr/>
          </p:nvSpPr>
          <p:spPr bwMode="auto">
            <a:xfrm>
              <a:off x="1250" y="873"/>
              <a:ext cx="1444" cy="302"/>
            </a:xfrm>
            <a:custGeom>
              <a:avLst/>
              <a:gdLst>
                <a:gd name="T0" fmla="*/ 1444 w 1444"/>
                <a:gd name="T1" fmla="*/ 298 h 302"/>
                <a:gd name="T2" fmla="*/ 1290 w 1444"/>
                <a:gd name="T3" fmla="*/ 292 h 302"/>
                <a:gd name="T4" fmla="*/ 1052 w 1444"/>
                <a:gd name="T5" fmla="*/ 278 h 302"/>
                <a:gd name="T6" fmla="*/ 980 w 1444"/>
                <a:gd name="T7" fmla="*/ 278 h 302"/>
                <a:gd name="T8" fmla="*/ 918 w 1444"/>
                <a:gd name="T9" fmla="*/ 284 h 302"/>
                <a:gd name="T10" fmla="*/ 866 w 1444"/>
                <a:gd name="T11" fmla="*/ 298 h 302"/>
                <a:gd name="T12" fmla="*/ 856 w 1444"/>
                <a:gd name="T13" fmla="*/ 302 h 302"/>
                <a:gd name="T14" fmla="*/ 842 w 1444"/>
                <a:gd name="T15" fmla="*/ 302 h 302"/>
                <a:gd name="T16" fmla="*/ 834 w 1444"/>
                <a:gd name="T17" fmla="*/ 294 h 302"/>
                <a:gd name="T18" fmla="*/ 832 w 1444"/>
                <a:gd name="T19" fmla="*/ 272 h 302"/>
                <a:gd name="T20" fmla="*/ 838 w 1444"/>
                <a:gd name="T21" fmla="*/ 226 h 302"/>
                <a:gd name="T22" fmla="*/ 854 w 1444"/>
                <a:gd name="T23" fmla="*/ 138 h 302"/>
                <a:gd name="T24" fmla="*/ 854 w 1444"/>
                <a:gd name="T25" fmla="*/ 94 h 302"/>
                <a:gd name="T26" fmla="*/ 848 w 1444"/>
                <a:gd name="T27" fmla="*/ 66 h 302"/>
                <a:gd name="T28" fmla="*/ 836 w 1444"/>
                <a:gd name="T29" fmla="*/ 42 h 302"/>
                <a:gd name="T30" fmla="*/ 816 w 1444"/>
                <a:gd name="T31" fmla="*/ 24 h 302"/>
                <a:gd name="T32" fmla="*/ 788 w 1444"/>
                <a:gd name="T33" fmla="*/ 10 h 302"/>
                <a:gd name="T34" fmla="*/ 750 w 1444"/>
                <a:gd name="T35" fmla="*/ 2 h 302"/>
                <a:gd name="T36" fmla="*/ 726 w 1444"/>
                <a:gd name="T37" fmla="*/ 0 h 302"/>
                <a:gd name="T38" fmla="*/ 682 w 1444"/>
                <a:gd name="T39" fmla="*/ 4 h 302"/>
                <a:gd name="T40" fmla="*/ 648 w 1444"/>
                <a:gd name="T41" fmla="*/ 16 h 302"/>
                <a:gd name="T42" fmla="*/ 624 w 1444"/>
                <a:gd name="T43" fmla="*/ 32 h 302"/>
                <a:gd name="T44" fmla="*/ 608 w 1444"/>
                <a:gd name="T45" fmla="*/ 54 h 302"/>
                <a:gd name="T46" fmla="*/ 598 w 1444"/>
                <a:gd name="T47" fmla="*/ 80 h 302"/>
                <a:gd name="T48" fmla="*/ 594 w 1444"/>
                <a:gd name="T49" fmla="*/ 108 h 302"/>
                <a:gd name="T50" fmla="*/ 598 w 1444"/>
                <a:gd name="T51" fmla="*/ 168 h 302"/>
                <a:gd name="T52" fmla="*/ 612 w 1444"/>
                <a:gd name="T53" fmla="*/ 250 h 302"/>
                <a:gd name="T54" fmla="*/ 614 w 1444"/>
                <a:gd name="T55" fmla="*/ 288 h 302"/>
                <a:gd name="T56" fmla="*/ 608 w 1444"/>
                <a:gd name="T57" fmla="*/ 300 h 302"/>
                <a:gd name="T58" fmla="*/ 596 w 1444"/>
                <a:gd name="T59" fmla="*/ 302 h 302"/>
                <a:gd name="T60" fmla="*/ 578 w 1444"/>
                <a:gd name="T61" fmla="*/ 298 h 302"/>
                <a:gd name="T62" fmla="*/ 554 w 1444"/>
                <a:gd name="T63" fmla="*/ 290 h 302"/>
                <a:gd name="T64" fmla="*/ 496 w 1444"/>
                <a:gd name="T65" fmla="*/ 280 h 302"/>
                <a:gd name="T66" fmla="*/ 428 w 1444"/>
                <a:gd name="T67" fmla="*/ 278 h 302"/>
                <a:gd name="T68" fmla="*/ 316 w 1444"/>
                <a:gd name="T69" fmla="*/ 280 h 302"/>
                <a:gd name="T70" fmla="*/ 74 w 1444"/>
                <a:gd name="T71" fmla="*/ 296 h 302"/>
                <a:gd name="T72" fmla="*/ 1444 w 1444"/>
                <a:gd name="T73" fmla="*/ 298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44" h="302">
                  <a:moveTo>
                    <a:pt x="1444" y="298"/>
                  </a:moveTo>
                  <a:lnTo>
                    <a:pt x="1444" y="298"/>
                  </a:lnTo>
                  <a:lnTo>
                    <a:pt x="1370" y="296"/>
                  </a:lnTo>
                  <a:lnTo>
                    <a:pt x="1290" y="292"/>
                  </a:lnTo>
                  <a:lnTo>
                    <a:pt x="1128" y="280"/>
                  </a:lnTo>
                  <a:lnTo>
                    <a:pt x="1052" y="278"/>
                  </a:lnTo>
                  <a:lnTo>
                    <a:pt x="1016" y="278"/>
                  </a:lnTo>
                  <a:lnTo>
                    <a:pt x="980" y="278"/>
                  </a:lnTo>
                  <a:lnTo>
                    <a:pt x="948" y="280"/>
                  </a:lnTo>
                  <a:lnTo>
                    <a:pt x="918" y="284"/>
                  </a:lnTo>
                  <a:lnTo>
                    <a:pt x="890" y="290"/>
                  </a:lnTo>
                  <a:lnTo>
                    <a:pt x="866" y="298"/>
                  </a:lnTo>
                  <a:lnTo>
                    <a:pt x="866" y="298"/>
                  </a:lnTo>
                  <a:lnTo>
                    <a:pt x="856" y="302"/>
                  </a:lnTo>
                  <a:lnTo>
                    <a:pt x="848" y="302"/>
                  </a:lnTo>
                  <a:lnTo>
                    <a:pt x="842" y="302"/>
                  </a:lnTo>
                  <a:lnTo>
                    <a:pt x="836" y="300"/>
                  </a:lnTo>
                  <a:lnTo>
                    <a:pt x="834" y="294"/>
                  </a:lnTo>
                  <a:lnTo>
                    <a:pt x="832" y="288"/>
                  </a:lnTo>
                  <a:lnTo>
                    <a:pt x="832" y="272"/>
                  </a:lnTo>
                  <a:lnTo>
                    <a:pt x="834" y="250"/>
                  </a:lnTo>
                  <a:lnTo>
                    <a:pt x="838" y="226"/>
                  </a:lnTo>
                  <a:lnTo>
                    <a:pt x="850" y="168"/>
                  </a:lnTo>
                  <a:lnTo>
                    <a:pt x="854" y="138"/>
                  </a:lnTo>
                  <a:lnTo>
                    <a:pt x="856" y="108"/>
                  </a:lnTo>
                  <a:lnTo>
                    <a:pt x="854" y="94"/>
                  </a:lnTo>
                  <a:lnTo>
                    <a:pt x="852" y="80"/>
                  </a:lnTo>
                  <a:lnTo>
                    <a:pt x="848" y="66"/>
                  </a:lnTo>
                  <a:lnTo>
                    <a:pt x="842" y="54"/>
                  </a:lnTo>
                  <a:lnTo>
                    <a:pt x="836" y="42"/>
                  </a:lnTo>
                  <a:lnTo>
                    <a:pt x="828" y="32"/>
                  </a:lnTo>
                  <a:lnTo>
                    <a:pt x="816" y="24"/>
                  </a:lnTo>
                  <a:lnTo>
                    <a:pt x="804" y="16"/>
                  </a:lnTo>
                  <a:lnTo>
                    <a:pt x="788" y="10"/>
                  </a:lnTo>
                  <a:lnTo>
                    <a:pt x="770" y="4"/>
                  </a:lnTo>
                  <a:lnTo>
                    <a:pt x="750" y="2"/>
                  </a:lnTo>
                  <a:lnTo>
                    <a:pt x="726" y="0"/>
                  </a:lnTo>
                  <a:lnTo>
                    <a:pt x="726" y="0"/>
                  </a:lnTo>
                  <a:lnTo>
                    <a:pt x="702" y="2"/>
                  </a:lnTo>
                  <a:lnTo>
                    <a:pt x="682" y="4"/>
                  </a:lnTo>
                  <a:lnTo>
                    <a:pt x="664" y="10"/>
                  </a:lnTo>
                  <a:lnTo>
                    <a:pt x="648" y="16"/>
                  </a:lnTo>
                  <a:lnTo>
                    <a:pt x="636" y="24"/>
                  </a:lnTo>
                  <a:lnTo>
                    <a:pt x="624" y="32"/>
                  </a:lnTo>
                  <a:lnTo>
                    <a:pt x="616" y="42"/>
                  </a:lnTo>
                  <a:lnTo>
                    <a:pt x="608" y="54"/>
                  </a:lnTo>
                  <a:lnTo>
                    <a:pt x="602" y="66"/>
                  </a:lnTo>
                  <a:lnTo>
                    <a:pt x="598" y="80"/>
                  </a:lnTo>
                  <a:lnTo>
                    <a:pt x="596" y="94"/>
                  </a:lnTo>
                  <a:lnTo>
                    <a:pt x="594" y="108"/>
                  </a:lnTo>
                  <a:lnTo>
                    <a:pt x="594" y="138"/>
                  </a:lnTo>
                  <a:lnTo>
                    <a:pt x="598" y="168"/>
                  </a:lnTo>
                  <a:lnTo>
                    <a:pt x="608" y="226"/>
                  </a:lnTo>
                  <a:lnTo>
                    <a:pt x="612" y="250"/>
                  </a:lnTo>
                  <a:lnTo>
                    <a:pt x="614" y="272"/>
                  </a:lnTo>
                  <a:lnTo>
                    <a:pt x="614" y="288"/>
                  </a:lnTo>
                  <a:lnTo>
                    <a:pt x="610" y="294"/>
                  </a:lnTo>
                  <a:lnTo>
                    <a:pt x="608" y="300"/>
                  </a:lnTo>
                  <a:lnTo>
                    <a:pt x="602" y="302"/>
                  </a:lnTo>
                  <a:lnTo>
                    <a:pt x="596" y="302"/>
                  </a:lnTo>
                  <a:lnTo>
                    <a:pt x="588" y="302"/>
                  </a:lnTo>
                  <a:lnTo>
                    <a:pt x="578" y="298"/>
                  </a:lnTo>
                  <a:lnTo>
                    <a:pt x="578" y="298"/>
                  </a:lnTo>
                  <a:lnTo>
                    <a:pt x="554" y="290"/>
                  </a:lnTo>
                  <a:lnTo>
                    <a:pt x="526" y="284"/>
                  </a:lnTo>
                  <a:lnTo>
                    <a:pt x="496" y="280"/>
                  </a:lnTo>
                  <a:lnTo>
                    <a:pt x="464" y="278"/>
                  </a:lnTo>
                  <a:lnTo>
                    <a:pt x="428" y="278"/>
                  </a:lnTo>
                  <a:lnTo>
                    <a:pt x="392" y="278"/>
                  </a:lnTo>
                  <a:lnTo>
                    <a:pt x="316" y="280"/>
                  </a:lnTo>
                  <a:lnTo>
                    <a:pt x="154" y="292"/>
                  </a:lnTo>
                  <a:lnTo>
                    <a:pt x="74" y="296"/>
                  </a:lnTo>
                  <a:lnTo>
                    <a:pt x="0" y="298"/>
                  </a:lnTo>
                  <a:lnTo>
                    <a:pt x="1444" y="298"/>
                  </a:ln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4" name="Freeform 7"/>
            <p:cNvSpPr>
              <a:spLocks/>
            </p:cNvSpPr>
            <p:nvPr/>
          </p:nvSpPr>
          <p:spPr bwMode="auto">
            <a:xfrm>
              <a:off x="1250" y="873"/>
              <a:ext cx="1444" cy="302"/>
            </a:xfrm>
            <a:custGeom>
              <a:avLst/>
              <a:gdLst>
                <a:gd name="T0" fmla="*/ 1444 w 1444"/>
                <a:gd name="T1" fmla="*/ 298 h 302"/>
                <a:gd name="T2" fmla="*/ 1290 w 1444"/>
                <a:gd name="T3" fmla="*/ 292 h 302"/>
                <a:gd name="T4" fmla="*/ 1052 w 1444"/>
                <a:gd name="T5" fmla="*/ 278 h 302"/>
                <a:gd name="T6" fmla="*/ 980 w 1444"/>
                <a:gd name="T7" fmla="*/ 278 h 302"/>
                <a:gd name="T8" fmla="*/ 918 w 1444"/>
                <a:gd name="T9" fmla="*/ 284 h 302"/>
                <a:gd name="T10" fmla="*/ 866 w 1444"/>
                <a:gd name="T11" fmla="*/ 298 h 302"/>
                <a:gd name="T12" fmla="*/ 856 w 1444"/>
                <a:gd name="T13" fmla="*/ 302 h 302"/>
                <a:gd name="T14" fmla="*/ 842 w 1444"/>
                <a:gd name="T15" fmla="*/ 302 h 302"/>
                <a:gd name="T16" fmla="*/ 834 w 1444"/>
                <a:gd name="T17" fmla="*/ 294 h 302"/>
                <a:gd name="T18" fmla="*/ 832 w 1444"/>
                <a:gd name="T19" fmla="*/ 272 h 302"/>
                <a:gd name="T20" fmla="*/ 838 w 1444"/>
                <a:gd name="T21" fmla="*/ 226 h 302"/>
                <a:gd name="T22" fmla="*/ 854 w 1444"/>
                <a:gd name="T23" fmla="*/ 138 h 302"/>
                <a:gd name="T24" fmla="*/ 854 w 1444"/>
                <a:gd name="T25" fmla="*/ 94 h 302"/>
                <a:gd name="T26" fmla="*/ 848 w 1444"/>
                <a:gd name="T27" fmla="*/ 66 h 302"/>
                <a:gd name="T28" fmla="*/ 836 w 1444"/>
                <a:gd name="T29" fmla="*/ 42 h 302"/>
                <a:gd name="T30" fmla="*/ 816 w 1444"/>
                <a:gd name="T31" fmla="*/ 24 h 302"/>
                <a:gd name="T32" fmla="*/ 788 w 1444"/>
                <a:gd name="T33" fmla="*/ 10 h 302"/>
                <a:gd name="T34" fmla="*/ 750 w 1444"/>
                <a:gd name="T35" fmla="*/ 2 h 302"/>
                <a:gd name="T36" fmla="*/ 726 w 1444"/>
                <a:gd name="T37" fmla="*/ 0 h 302"/>
                <a:gd name="T38" fmla="*/ 682 w 1444"/>
                <a:gd name="T39" fmla="*/ 4 h 302"/>
                <a:gd name="T40" fmla="*/ 648 w 1444"/>
                <a:gd name="T41" fmla="*/ 16 h 302"/>
                <a:gd name="T42" fmla="*/ 624 w 1444"/>
                <a:gd name="T43" fmla="*/ 32 h 302"/>
                <a:gd name="T44" fmla="*/ 608 w 1444"/>
                <a:gd name="T45" fmla="*/ 54 h 302"/>
                <a:gd name="T46" fmla="*/ 598 w 1444"/>
                <a:gd name="T47" fmla="*/ 80 h 302"/>
                <a:gd name="T48" fmla="*/ 594 w 1444"/>
                <a:gd name="T49" fmla="*/ 108 h 302"/>
                <a:gd name="T50" fmla="*/ 598 w 1444"/>
                <a:gd name="T51" fmla="*/ 168 h 302"/>
                <a:gd name="T52" fmla="*/ 612 w 1444"/>
                <a:gd name="T53" fmla="*/ 250 h 302"/>
                <a:gd name="T54" fmla="*/ 614 w 1444"/>
                <a:gd name="T55" fmla="*/ 288 h 302"/>
                <a:gd name="T56" fmla="*/ 608 w 1444"/>
                <a:gd name="T57" fmla="*/ 300 h 302"/>
                <a:gd name="T58" fmla="*/ 596 w 1444"/>
                <a:gd name="T59" fmla="*/ 302 h 302"/>
                <a:gd name="T60" fmla="*/ 578 w 1444"/>
                <a:gd name="T61" fmla="*/ 298 h 302"/>
                <a:gd name="T62" fmla="*/ 554 w 1444"/>
                <a:gd name="T63" fmla="*/ 290 h 302"/>
                <a:gd name="T64" fmla="*/ 496 w 1444"/>
                <a:gd name="T65" fmla="*/ 280 h 302"/>
                <a:gd name="T66" fmla="*/ 428 w 1444"/>
                <a:gd name="T67" fmla="*/ 278 h 302"/>
                <a:gd name="T68" fmla="*/ 316 w 1444"/>
                <a:gd name="T69" fmla="*/ 280 h 302"/>
                <a:gd name="T70" fmla="*/ 74 w 1444"/>
                <a:gd name="T71" fmla="*/ 296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44" h="302">
                  <a:moveTo>
                    <a:pt x="1444" y="298"/>
                  </a:moveTo>
                  <a:lnTo>
                    <a:pt x="1444" y="298"/>
                  </a:lnTo>
                  <a:lnTo>
                    <a:pt x="1370" y="296"/>
                  </a:lnTo>
                  <a:lnTo>
                    <a:pt x="1290" y="292"/>
                  </a:lnTo>
                  <a:lnTo>
                    <a:pt x="1128" y="280"/>
                  </a:lnTo>
                  <a:lnTo>
                    <a:pt x="1052" y="278"/>
                  </a:lnTo>
                  <a:lnTo>
                    <a:pt x="1016" y="278"/>
                  </a:lnTo>
                  <a:lnTo>
                    <a:pt x="980" y="278"/>
                  </a:lnTo>
                  <a:lnTo>
                    <a:pt x="948" y="280"/>
                  </a:lnTo>
                  <a:lnTo>
                    <a:pt x="918" y="284"/>
                  </a:lnTo>
                  <a:lnTo>
                    <a:pt x="890" y="290"/>
                  </a:lnTo>
                  <a:lnTo>
                    <a:pt x="866" y="298"/>
                  </a:lnTo>
                  <a:lnTo>
                    <a:pt x="866" y="298"/>
                  </a:lnTo>
                  <a:lnTo>
                    <a:pt x="856" y="302"/>
                  </a:lnTo>
                  <a:lnTo>
                    <a:pt x="848" y="302"/>
                  </a:lnTo>
                  <a:lnTo>
                    <a:pt x="842" y="302"/>
                  </a:lnTo>
                  <a:lnTo>
                    <a:pt x="836" y="300"/>
                  </a:lnTo>
                  <a:lnTo>
                    <a:pt x="834" y="294"/>
                  </a:lnTo>
                  <a:lnTo>
                    <a:pt x="832" y="288"/>
                  </a:lnTo>
                  <a:lnTo>
                    <a:pt x="832" y="272"/>
                  </a:lnTo>
                  <a:lnTo>
                    <a:pt x="834" y="250"/>
                  </a:lnTo>
                  <a:lnTo>
                    <a:pt x="838" y="226"/>
                  </a:lnTo>
                  <a:lnTo>
                    <a:pt x="850" y="168"/>
                  </a:lnTo>
                  <a:lnTo>
                    <a:pt x="854" y="138"/>
                  </a:lnTo>
                  <a:lnTo>
                    <a:pt x="856" y="108"/>
                  </a:lnTo>
                  <a:lnTo>
                    <a:pt x="854" y="94"/>
                  </a:lnTo>
                  <a:lnTo>
                    <a:pt x="852" y="80"/>
                  </a:lnTo>
                  <a:lnTo>
                    <a:pt x="848" y="66"/>
                  </a:lnTo>
                  <a:lnTo>
                    <a:pt x="842" y="54"/>
                  </a:lnTo>
                  <a:lnTo>
                    <a:pt x="836" y="42"/>
                  </a:lnTo>
                  <a:lnTo>
                    <a:pt x="828" y="32"/>
                  </a:lnTo>
                  <a:lnTo>
                    <a:pt x="816" y="24"/>
                  </a:lnTo>
                  <a:lnTo>
                    <a:pt x="804" y="16"/>
                  </a:lnTo>
                  <a:lnTo>
                    <a:pt x="788" y="10"/>
                  </a:lnTo>
                  <a:lnTo>
                    <a:pt x="770" y="4"/>
                  </a:lnTo>
                  <a:lnTo>
                    <a:pt x="750" y="2"/>
                  </a:lnTo>
                  <a:lnTo>
                    <a:pt x="726" y="0"/>
                  </a:lnTo>
                  <a:lnTo>
                    <a:pt x="726" y="0"/>
                  </a:lnTo>
                  <a:lnTo>
                    <a:pt x="702" y="2"/>
                  </a:lnTo>
                  <a:lnTo>
                    <a:pt x="682" y="4"/>
                  </a:lnTo>
                  <a:lnTo>
                    <a:pt x="664" y="10"/>
                  </a:lnTo>
                  <a:lnTo>
                    <a:pt x="648" y="16"/>
                  </a:lnTo>
                  <a:lnTo>
                    <a:pt x="636" y="24"/>
                  </a:lnTo>
                  <a:lnTo>
                    <a:pt x="624" y="32"/>
                  </a:lnTo>
                  <a:lnTo>
                    <a:pt x="616" y="42"/>
                  </a:lnTo>
                  <a:lnTo>
                    <a:pt x="608" y="54"/>
                  </a:lnTo>
                  <a:lnTo>
                    <a:pt x="602" y="66"/>
                  </a:lnTo>
                  <a:lnTo>
                    <a:pt x="598" y="80"/>
                  </a:lnTo>
                  <a:lnTo>
                    <a:pt x="596" y="94"/>
                  </a:lnTo>
                  <a:lnTo>
                    <a:pt x="594" y="108"/>
                  </a:lnTo>
                  <a:lnTo>
                    <a:pt x="594" y="138"/>
                  </a:lnTo>
                  <a:lnTo>
                    <a:pt x="598" y="168"/>
                  </a:lnTo>
                  <a:lnTo>
                    <a:pt x="608" y="226"/>
                  </a:lnTo>
                  <a:lnTo>
                    <a:pt x="612" y="250"/>
                  </a:lnTo>
                  <a:lnTo>
                    <a:pt x="614" y="272"/>
                  </a:lnTo>
                  <a:lnTo>
                    <a:pt x="614" y="288"/>
                  </a:lnTo>
                  <a:lnTo>
                    <a:pt x="610" y="294"/>
                  </a:lnTo>
                  <a:lnTo>
                    <a:pt x="608" y="300"/>
                  </a:lnTo>
                  <a:lnTo>
                    <a:pt x="602" y="302"/>
                  </a:lnTo>
                  <a:lnTo>
                    <a:pt x="596" y="302"/>
                  </a:lnTo>
                  <a:lnTo>
                    <a:pt x="588" y="302"/>
                  </a:lnTo>
                  <a:lnTo>
                    <a:pt x="578" y="298"/>
                  </a:lnTo>
                  <a:lnTo>
                    <a:pt x="578" y="298"/>
                  </a:lnTo>
                  <a:lnTo>
                    <a:pt x="554" y="290"/>
                  </a:lnTo>
                  <a:lnTo>
                    <a:pt x="526" y="284"/>
                  </a:lnTo>
                  <a:lnTo>
                    <a:pt x="496" y="280"/>
                  </a:lnTo>
                  <a:lnTo>
                    <a:pt x="464" y="278"/>
                  </a:lnTo>
                  <a:lnTo>
                    <a:pt x="428" y="278"/>
                  </a:lnTo>
                  <a:lnTo>
                    <a:pt x="392" y="278"/>
                  </a:lnTo>
                  <a:lnTo>
                    <a:pt x="316" y="280"/>
                  </a:lnTo>
                  <a:lnTo>
                    <a:pt x="154" y="292"/>
                  </a:lnTo>
                  <a:lnTo>
                    <a:pt x="74" y="296"/>
                  </a:lnTo>
                  <a:lnTo>
                    <a:pt x="0" y="29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5" name="Freeform 8"/>
            <p:cNvSpPr>
              <a:spLocks/>
            </p:cNvSpPr>
            <p:nvPr/>
          </p:nvSpPr>
          <p:spPr bwMode="auto">
            <a:xfrm>
              <a:off x="2396" y="869"/>
              <a:ext cx="2024" cy="2024"/>
            </a:xfrm>
            <a:custGeom>
              <a:avLst/>
              <a:gdLst>
                <a:gd name="T0" fmla="*/ 606 w 2024"/>
                <a:gd name="T1" fmla="*/ 308 h 2024"/>
                <a:gd name="T2" fmla="*/ 816 w 2024"/>
                <a:gd name="T3" fmla="*/ 304 h 2024"/>
                <a:gd name="T4" fmla="*/ 886 w 2024"/>
                <a:gd name="T5" fmla="*/ 278 h 2024"/>
                <a:gd name="T6" fmla="*/ 904 w 2024"/>
                <a:gd name="T7" fmla="*/ 224 h 2024"/>
                <a:gd name="T8" fmla="*/ 882 w 2024"/>
                <a:gd name="T9" fmla="*/ 80 h 2024"/>
                <a:gd name="T10" fmla="*/ 902 w 2024"/>
                <a:gd name="T11" fmla="*/ 30 h 2024"/>
                <a:gd name="T12" fmla="*/ 968 w 2024"/>
                <a:gd name="T13" fmla="*/ 4 h 2024"/>
                <a:gd name="T14" fmla="*/ 1056 w 2024"/>
                <a:gd name="T15" fmla="*/ 4 h 2024"/>
                <a:gd name="T16" fmla="*/ 1122 w 2024"/>
                <a:gd name="T17" fmla="*/ 30 h 2024"/>
                <a:gd name="T18" fmla="*/ 1142 w 2024"/>
                <a:gd name="T19" fmla="*/ 80 h 2024"/>
                <a:gd name="T20" fmla="*/ 1120 w 2024"/>
                <a:gd name="T21" fmla="*/ 224 h 2024"/>
                <a:gd name="T22" fmla="*/ 1138 w 2024"/>
                <a:gd name="T23" fmla="*/ 278 h 2024"/>
                <a:gd name="T24" fmla="*/ 1208 w 2024"/>
                <a:gd name="T25" fmla="*/ 304 h 2024"/>
                <a:gd name="T26" fmla="*/ 1418 w 2024"/>
                <a:gd name="T27" fmla="*/ 308 h 2024"/>
                <a:gd name="T28" fmla="*/ 1732 w 2024"/>
                <a:gd name="T29" fmla="*/ 364 h 2024"/>
                <a:gd name="T30" fmla="*/ 1714 w 2024"/>
                <a:gd name="T31" fmla="*/ 754 h 2024"/>
                <a:gd name="T32" fmla="*/ 1734 w 2024"/>
                <a:gd name="T33" fmla="*/ 868 h 2024"/>
                <a:gd name="T34" fmla="*/ 1770 w 2024"/>
                <a:gd name="T35" fmla="*/ 902 h 2024"/>
                <a:gd name="T36" fmla="*/ 1898 w 2024"/>
                <a:gd name="T37" fmla="*/ 886 h 2024"/>
                <a:gd name="T38" fmla="*/ 1976 w 2024"/>
                <a:gd name="T39" fmla="*/ 890 h 2024"/>
                <a:gd name="T40" fmla="*/ 2014 w 2024"/>
                <a:gd name="T41" fmla="*/ 936 h 2024"/>
                <a:gd name="T42" fmla="*/ 2024 w 2024"/>
                <a:gd name="T43" fmla="*/ 1012 h 2024"/>
                <a:gd name="T44" fmla="*/ 2008 w 2024"/>
                <a:gd name="T45" fmla="*/ 1102 h 2024"/>
                <a:gd name="T46" fmla="*/ 1966 w 2024"/>
                <a:gd name="T47" fmla="*/ 1140 h 2024"/>
                <a:gd name="T48" fmla="*/ 1848 w 2024"/>
                <a:gd name="T49" fmla="*/ 1128 h 2024"/>
                <a:gd name="T50" fmla="*/ 1762 w 2024"/>
                <a:gd name="T51" fmla="*/ 1128 h 2024"/>
                <a:gd name="T52" fmla="*/ 1734 w 2024"/>
                <a:gd name="T53" fmla="*/ 1158 h 2024"/>
                <a:gd name="T54" fmla="*/ 1714 w 2024"/>
                <a:gd name="T55" fmla="*/ 1306 h 2024"/>
                <a:gd name="T56" fmla="*/ 1734 w 2024"/>
                <a:gd name="T57" fmla="*/ 1736 h 2024"/>
                <a:gd name="T58" fmla="*/ 1342 w 2024"/>
                <a:gd name="T59" fmla="*/ 1714 h 2024"/>
                <a:gd name="T60" fmla="*/ 1180 w 2024"/>
                <a:gd name="T61" fmla="*/ 1728 h 2024"/>
                <a:gd name="T62" fmla="*/ 1132 w 2024"/>
                <a:gd name="T63" fmla="*/ 1754 h 2024"/>
                <a:gd name="T64" fmla="*/ 1124 w 2024"/>
                <a:gd name="T65" fmla="*/ 1824 h 2024"/>
                <a:gd name="T66" fmla="*/ 1142 w 2024"/>
                <a:gd name="T67" fmla="*/ 1956 h 2024"/>
                <a:gd name="T68" fmla="*/ 1114 w 2024"/>
                <a:gd name="T69" fmla="*/ 2002 h 2024"/>
                <a:gd name="T70" fmla="*/ 1036 w 2024"/>
                <a:gd name="T71" fmla="*/ 2024 h 2024"/>
                <a:gd name="T72" fmla="*/ 950 w 2024"/>
                <a:gd name="T73" fmla="*/ 2018 h 2024"/>
                <a:gd name="T74" fmla="*/ 894 w 2024"/>
                <a:gd name="T75" fmla="*/ 1986 h 2024"/>
                <a:gd name="T76" fmla="*/ 882 w 2024"/>
                <a:gd name="T77" fmla="*/ 1922 h 2024"/>
                <a:gd name="T78" fmla="*/ 902 w 2024"/>
                <a:gd name="T79" fmla="*/ 1780 h 2024"/>
                <a:gd name="T80" fmla="*/ 878 w 2024"/>
                <a:gd name="T81" fmla="*/ 1740 h 2024"/>
                <a:gd name="T82" fmla="*/ 786 w 2024"/>
                <a:gd name="T83" fmla="*/ 1718 h 2024"/>
                <a:gd name="T84" fmla="*/ 444 w 2024"/>
                <a:gd name="T85" fmla="*/ 1728 h 2024"/>
                <a:gd name="T86" fmla="*/ 296 w 2024"/>
                <a:gd name="T87" fmla="*/ 1580 h 2024"/>
                <a:gd name="T88" fmla="*/ 308 w 2024"/>
                <a:gd name="T89" fmla="*/ 1238 h 2024"/>
                <a:gd name="T90" fmla="*/ 284 w 2024"/>
                <a:gd name="T91" fmla="*/ 1146 h 2024"/>
                <a:gd name="T92" fmla="*/ 244 w 2024"/>
                <a:gd name="T93" fmla="*/ 1122 h 2024"/>
                <a:gd name="T94" fmla="*/ 102 w 2024"/>
                <a:gd name="T95" fmla="*/ 1142 h 2024"/>
                <a:gd name="T96" fmla="*/ 38 w 2024"/>
                <a:gd name="T97" fmla="*/ 1130 h 2024"/>
                <a:gd name="T98" fmla="*/ 6 w 2024"/>
                <a:gd name="T99" fmla="*/ 1074 h 2024"/>
                <a:gd name="T100" fmla="*/ 0 w 2024"/>
                <a:gd name="T101" fmla="*/ 990 h 2024"/>
                <a:gd name="T102" fmla="*/ 22 w 2024"/>
                <a:gd name="T103" fmla="*/ 912 h 2024"/>
                <a:gd name="T104" fmla="*/ 68 w 2024"/>
                <a:gd name="T105" fmla="*/ 884 h 2024"/>
                <a:gd name="T106" fmla="*/ 200 w 2024"/>
                <a:gd name="T107" fmla="*/ 902 h 2024"/>
                <a:gd name="T108" fmla="*/ 272 w 2024"/>
                <a:gd name="T109" fmla="*/ 892 h 2024"/>
                <a:gd name="T110" fmla="*/ 298 w 2024"/>
                <a:gd name="T111" fmla="*/ 844 h 2024"/>
                <a:gd name="T112" fmla="*/ 310 w 2024"/>
                <a:gd name="T113" fmla="*/ 682 h 2024"/>
                <a:gd name="T114" fmla="*/ 290 w 2024"/>
                <a:gd name="T115" fmla="*/ 290 h 2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24" h="2024">
                  <a:moveTo>
                    <a:pt x="290" y="290"/>
                  </a:moveTo>
                  <a:lnTo>
                    <a:pt x="290" y="290"/>
                  </a:lnTo>
                  <a:lnTo>
                    <a:pt x="364" y="292"/>
                  </a:lnTo>
                  <a:lnTo>
                    <a:pt x="444" y="296"/>
                  </a:lnTo>
                  <a:lnTo>
                    <a:pt x="606" y="308"/>
                  </a:lnTo>
                  <a:lnTo>
                    <a:pt x="682" y="310"/>
                  </a:lnTo>
                  <a:lnTo>
                    <a:pt x="718" y="312"/>
                  </a:lnTo>
                  <a:lnTo>
                    <a:pt x="754" y="310"/>
                  </a:lnTo>
                  <a:lnTo>
                    <a:pt x="786" y="308"/>
                  </a:lnTo>
                  <a:lnTo>
                    <a:pt x="816" y="304"/>
                  </a:lnTo>
                  <a:lnTo>
                    <a:pt x="844" y="298"/>
                  </a:lnTo>
                  <a:lnTo>
                    <a:pt x="868" y="290"/>
                  </a:lnTo>
                  <a:lnTo>
                    <a:pt x="868" y="290"/>
                  </a:lnTo>
                  <a:lnTo>
                    <a:pt x="878" y="284"/>
                  </a:lnTo>
                  <a:lnTo>
                    <a:pt x="886" y="278"/>
                  </a:lnTo>
                  <a:lnTo>
                    <a:pt x="892" y="272"/>
                  </a:lnTo>
                  <a:lnTo>
                    <a:pt x="898" y="264"/>
                  </a:lnTo>
                  <a:lnTo>
                    <a:pt x="900" y="254"/>
                  </a:lnTo>
                  <a:lnTo>
                    <a:pt x="902" y="246"/>
                  </a:lnTo>
                  <a:lnTo>
                    <a:pt x="904" y="224"/>
                  </a:lnTo>
                  <a:lnTo>
                    <a:pt x="902" y="202"/>
                  </a:lnTo>
                  <a:lnTo>
                    <a:pt x="896" y="178"/>
                  </a:lnTo>
                  <a:lnTo>
                    <a:pt x="886" y="128"/>
                  </a:lnTo>
                  <a:lnTo>
                    <a:pt x="882" y="102"/>
                  </a:lnTo>
                  <a:lnTo>
                    <a:pt x="882" y="80"/>
                  </a:lnTo>
                  <a:lnTo>
                    <a:pt x="882" y="68"/>
                  </a:lnTo>
                  <a:lnTo>
                    <a:pt x="886" y="58"/>
                  </a:lnTo>
                  <a:lnTo>
                    <a:pt x="890" y="48"/>
                  </a:lnTo>
                  <a:lnTo>
                    <a:pt x="894" y="38"/>
                  </a:lnTo>
                  <a:lnTo>
                    <a:pt x="902" y="30"/>
                  </a:lnTo>
                  <a:lnTo>
                    <a:pt x="910" y="24"/>
                  </a:lnTo>
                  <a:lnTo>
                    <a:pt x="922" y="16"/>
                  </a:lnTo>
                  <a:lnTo>
                    <a:pt x="934" y="12"/>
                  </a:lnTo>
                  <a:lnTo>
                    <a:pt x="950" y="6"/>
                  </a:lnTo>
                  <a:lnTo>
                    <a:pt x="968" y="4"/>
                  </a:lnTo>
                  <a:lnTo>
                    <a:pt x="988" y="2"/>
                  </a:lnTo>
                  <a:lnTo>
                    <a:pt x="1012" y="0"/>
                  </a:lnTo>
                  <a:lnTo>
                    <a:pt x="1012" y="0"/>
                  </a:lnTo>
                  <a:lnTo>
                    <a:pt x="1036" y="2"/>
                  </a:lnTo>
                  <a:lnTo>
                    <a:pt x="1056" y="4"/>
                  </a:lnTo>
                  <a:lnTo>
                    <a:pt x="1074" y="6"/>
                  </a:lnTo>
                  <a:lnTo>
                    <a:pt x="1090" y="12"/>
                  </a:lnTo>
                  <a:lnTo>
                    <a:pt x="1102" y="16"/>
                  </a:lnTo>
                  <a:lnTo>
                    <a:pt x="1114" y="24"/>
                  </a:lnTo>
                  <a:lnTo>
                    <a:pt x="1122" y="30"/>
                  </a:lnTo>
                  <a:lnTo>
                    <a:pt x="1130" y="38"/>
                  </a:lnTo>
                  <a:lnTo>
                    <a:pt x="1134" y="48"/>
                  </a:lnTo>
                  <a:lnTo>
                    <a:pt x="1138" y="58"/>
                  </a:lnTo>
                  <a:lnTo>
                    <a:pt x="1142" y="68"/>
                  </a:lnTo>
                  <a:lnTo>
                    <a:pt x="1142" y="80"/>
                  </a:lnTo>
                  <a:lnTo>
                    <a:pt x="1142" y="102"/>
                  </a:lnTo>
                  <a:lnTo>
                    <a:pt x="1138" y="128"/>
                  </a:lnTo>
                  <a:lnTo>
                    <a:pt x="1128" y="178"/>
                  </a:lnTo>
                  <a:lnTo>
                    <a:pt x="1124" y="202"/>
                  </a:lnTo>
                  <a:lnTo>
                    <a:pt x="1120" y="224"/>
                  </a:lnTo>
                  <a:lnTo>
                    <a:pt x="1122" y="246"/>
                  </a:lnTo>
                  <a:lnTo>
                    <a:pt x="1124" y="254"/>
                  </a:lnTo>
                  <a:lnTo>
                    <a:pt x="1126" y="264"/>
                  </a:lnTo>
                  <a:lnTo>
                    <a:pt x="1132" y="272"/>
                  </a:lnTo>
                  <a:lnTo>
                    <a:pt x="1138" y="278"/>
                  </a:lnTo>
                  <a:lnTo>
                    <a:pt x="1146" y="284"/>
                  </a:lnTo>
                  <a:lnTo>
                    <a:pt x="1156" y="290"/>
                  </a:lnTo>
                  <a:lnTo>
                    <a:pt x="1156" y="290"/>
                  </a:lnTo>
                  <a:lnTo>
                    <a:pt x="1180" y="298"/>
                  </a:lnTo>
                  <a:lnTo>
                    <a:pt x="1208" y="304"/>
                  </a:lnTo>
                  <a:lnTo>
                    <a:pt x="1238" y="308"/>
                  </a:lnTo>
                  <a:lnTo>
                    <a:pt x="1270" y="310"/>
                  </a:lnTo>
                  <a:lnTo>
                    <a:pt x="1306" y="312"/>
                  </a:lnTo>
                  <a:lnTo>
                    <a:pt x="1342" y="310"/>
                  </a:lnTo>
                  <a:lnTo>
                    <a:pt x="1418" y="308"/>
                  </a:lnTo>
                  <a:lnTo>
                    <a:pt x="1580" y="296"/>
                  </a:lnTo>
                  <a:lnTo>
                    <a:pt x="1660" y="292"/>
                  </a:lnTo>
                  <a:lnTo>
                    <a:pt x="1734" y="290"/>
                  </a:lnTo>
                  <a:lnTo>
                    <a:pt x="1734" y="290"/>
                  </a:lnTo>
                  <a:lnTo>
                    <a:pt x="1732" y="364"/>
                  </a:lnTo>
                  <a:lnTo>
                    <a:pt x="1728" y="444"/>
                  </a:lnTo>
                  <a:lnTo>
                    <a:pt x="1716" y="606"/>
                  </a:lnTo>
                  <a:lnTo>
                    <a:pt x="1714" y="682"/>
                  </a:lnTo>
                  <a:lnTo>
                    <a:pt x="1714" y="720"/>
                  </a:lnTo>
                  <a:lnTo>
                    <a:pt x="1714" y="754"/>
                  </a:lnTo>
                  <a:lnTo>
                    <a:pt x="1718" y="786"/>
                  </a:lnTo>
                  <a:lnTo>
                    <a:pt x="1722" y="816"/>
                  </a:lnTo>
                  <a:lnTo>
                    <a:pt x="1726" y="844"/>
                  </a:lnTo>
                  <a:lnTo>
                    <a:pt x="1734" y="868"/>
                  </a:lnTo>
                  <a:lnTo>
                    <a:pt x="1734" y="868"/>
                  </a:lnTo>
                  <a:lnTo>
                    <a:pt x="1740" y="878"/>
                  </a:lnTo>
                  <a:lnTo>
                    <a:pt x="1746" y="886"/>
                  </a:lnTo>
                  <a:lnTo>
                    <a:pt x="1754" y="894"/>
                  </a:lnTo>
                  <a:lnTo>
                    <a:pt x="1762" y="898"/>
                  </a:lnTo>
                  <a:lnTo>
                    <a:pt x="1770" y="902"/>
                  </a:lnTo>
                  <a:lnTo>
                    <a:pt x="1780" y="904"/>
                  </a:lnTo>
                  <a:lnTo>
                    <a:pt x="1800" y="904"/>
                  </a:lnTo>
                  <a:lnTo>
                    <a:pt x="1824" y="902"/>
                  </a:lnTo>
                  <a:lnTo>
                    <a:pt x="1848" y="896"/>
                  </a:lnTo>
                  <a:lnTo>
                    <a:pt x="1898" y="886"/>
                  </a:lnTo>
                  <a:lnTo>
                    <a:pt x="1922" y="882"/>
                  </a:lnTo>
                  <a:lnTo>
                    <a:pt x="1946" y="882"/>
                  </a:lnTo>
                  <a:lnTo>
                    <a:pt x="1956" y="884"/>
                  </a:lnTo>
                  <a:lnTo>
                    <a:pt x="1966" y="886"/>
                  </a:lnTo>
                  <a:lnTo>
                    <a:pt x="1976" y="890"/>
                  </a:lnTo>
                  <a:lnTo>
                    <a:pt x="1986" y="896"/>
                  </a:lnTo>
                  <a:lnTo>
                    <a:pt x="1994" y="902"/>
                  </a:lnTo>
                  <a:lnTo>
                    <a:pt x="2002" y="912"/>
                  </a:lnTo>
                  <a:lnTo>
                    <a:pt x="2008" y="922"/>
                  </a:lnTo>
                  <a:lnTo>
                    <a:pt x="2014" y="936"/>
                  </a:lnTo>
                  <a:lnTo>
                    <a:pt x="2018" y="950"/>
                  </a:lnTo>
                  <a:lnTo>
                    <a:pt x="2022" y="968"/>
                  </a:lnTo>
                  <a:lnTo>
                    <a:pt x="2024" y="990"/>
                  </a:lnTo>
                  <a:lnTo>
                    <a:pt x="2024" y="1012"/>
                  </a:lnTo>
                  <a:lnTo>
                    <a:pt x="2024" y="1012"/>
                  </a:lnTo>
                  <a:lnTo>
                    <a:pt x="2024" y="1036"/>
                  </a:lnTo>
                  <a:lnTo>
                    <a:pt x="2022" y="1056"/>
                  </a:lnTo>
                  <a:lnTo>
                    <a:pt x="2018" y="1074"/>
                  </a:lnTo>
                  <a:lnTo>
                    <a:pt x="2014" y="1090"/>
                  </a:lnTo>
                  <a:lnTo>
                    <a:pt x="2008" y="1102"/>
                  </a:lnTo>
                  <a:lnTo>
                    <a:pt x="2002" y="1114"/>
                  </a:lnTo>
                  <a:lnTo>
                    <a:pt x="1994" y="1122"/>
                  </a:lnTo>
                  <a:lnTo>
                    <a:pt x="1986" y="1130"/>
                  </a:lnTo>
                  <a:lnTo>
                    <a:pt x="1976" y="1136"/>
                  </a:lnTo>
                  <a:lnTo>
                    <a:pt x="1966" y="1140"/>
                  </a:lnTo>
                  <a:lnTo>
                    <a:pt x="1956" y="1142"/>
                  </a:lnTo>
                  <a:lnTo>
                    <a:pt x="1946" y="1142"/>
                  </a:lnTo>
                  <a:lnTo>
                    <a:pt x="1922" y="1142"/>
                  </a:lnTo>
                  <a:lnTo>
                    <a:pt x="1898" y="1138"/>
                  </a:lnTo>
                  <a:lnTo>
                    <a:pt x="1848" y="1128"/>
                  </a:lnTo>
                  <a:lnTo>
                    <a:pt x="1824" y="1124"/>
                  </a:lnTo>
                  <a:lnTo>
                    <a:pt x="1800" y="1120"/>
                  </a:lnTo>
                  <a:lnTo>
                    <a:pt x="1780" y="1122"/>
                  </a:lnTo>
                  <a:lnTo>
                    <a:pt x="1770" y="1124"/>
                  </a:lnTo>
                  <a:lnTo>
                    <a:pt x="1762" y="1128"/>
                  </a:lnTo>
                  <a:lnTo>
                    <a:pt x="1754" y="1132"/>
                  </a:lnTo>
                  <a:lnTo>
                    <a:pt x="1746" y="1138"/>
                  </a:lnTo>
                  <a:lnTo>
                    <a:pt x="1740" y="1146"/>
                  </a:lnTo>
                  <a:lnTo>
                    <a:pt x="1734" y="1158"/>
                  </a:lnTo>
                  <a:lnTo>
                    <a:pt x="1734" y="1158"/>
                  </a:lnTo>
                  <a:lnTo>
                    <a:pt x="1726" y="1182"/>
                  </a:lnTo>
                  <a:lnTo>
                    <a:pt x="1722" y="1208"/>
                  </a:lnTo>
                  <a:lnTo>
                    <a:pt x="1718" y="1238"/>
                  </a:lnTo>
                  <a:lnTo>
                    <a:pt x="1714" y="1272"/>
                  </a:lnTo>
                  <a:lnTo>
                    <a:pt x="1714" y="1306"/>
                  </a:lnTo>
                  <a:lnTo>
                    <a:pt x="1714" y="1342"/>
                  </a:lnTo>
                  <a:lnTo>
                    <a:pt x="1716" y="1420"/>
                  </a:lnTo>
                  <a:lnTo>
                    <a:pt x="1728" y="1580"/>
                  </a:lnTo>
                  <a:lnTo>
                    <a:pt x="1732" y="1660"/>
                  </a:lnTo>
                  <a:lnTo>
                    <a:pt x="1734" y="1736"/>
                  </a:lnTo>
                  <a:lnTo>
                    <a:pt x="1734" y="1736"/>
                  </a:lnTo>
                  <a:lnTo>
                    <a:pt x="1660" y="1734"/>
                  </a:lnTo>
                  <a:lnTo>
                    <a:pt x="1580" y="1728"/>
                  </a:lnTo>
                  <a:lnTo>
                    <a:pt x="1418" y="1718"/>
                  </a:lnTo>
                  <a:lnTo>
                    <a:pt x="1342" y="1714"/>
                  </a:lnTo>
                  <a:lnTo>
                    <a:pt x="1306" y="1714"/>
                  </a:lnTo>
                  <a:lnTo>
                    <a:pt x="1270" y="1714"/>
                  </a:lnTo>
                  <a:lnTo>
                    <a:pt x="1238" y="1718"/>
                  </a:lnTo>
                  <a:lnTo>
                    <a:pt x="1208" y="1722"/>
                  </a:lnTo>
                  <a:lnTo>
                    <a:pt x="1180" y="1728"/>
                  </a:lnTo>
                  <a:lnTo>
                    <a:pt x="1156" y="1736"/>
                  </a:lnTo>
                  <a:lnTo>
                    <a:pt x="1156" y="1736"/>
                  </a:lnTo>
                  <a:lnTo>
                    <a:pt x="1146" y="1740"/>
                  </a:lnTo>
                  <a:lnTo>
                    <a:pt x="1138" y="1746"/>
                  </a:lnTo>
                  <a:lnTo>
                    <a:pt x="1132" y="1754"/>
                  </a:lnTo>
                  <a:lnTo>
                    <a:pt x="1126" y="1762"/>
                  </a:lnTo>
                  <a:lnTo>
                    <a:pt x="1124" y="1770"/>
                  </a:lnTo>
                  <a:lnTo>
                    <a:pt x="1122" y="1780"/>
                  </a:lnTo>
                  <a:lnTo>
                    <a:pt x="1120" y="1800"/>
                  </a:lnTo>
                  <a:lnTo>
                    <a:pt x="1124" y="1824"/>
                  </a:lnTo>
                  <a:lnTo>
                    <a:pt x="1128" y="1848"/>
                  </a:lnTo>
                  <a:lnTo>
                    <a:pt x="1138" y="1898"/>
                  </a:lnTo>
                  <a:lnTo>
                    <a:pt x="1142" y="1922"/>
                  </a:lnTo>
                  <a:lnTo>
                    <a:pt x="1142" y="1946"/>
                  </a:lnTo>
                  <a:lnTo>
                    <a:pt x="1142" y="1956"/>
                  </a:lnTo>
                  <a:lnTo>
                    <a:pt x="1138" y="1968"/>
                  </a:lnTo>
                  <a:lnTo>
                    <a:pt x="1134" y="1976"/>
                  </a:lnTo>
                  <a:lnTo>
                    <a:pt x="1130" y="1986"/>
                  </a:lnTo>
                  <a:lnTo>
                    <a:pt x="1122" y="1994"/>
                  </a:lnTo>
                  <a:lnTo>
                    <a:pt x="1114" y="2002"/>
                  </a:lnTo>
                  <a:lnTo>
                    <a:pt x="1102" y="2008"/>
                  </a:lnTo>
                  <a:lnTo>
                    <a:pt x="1090" y="2014"/>
                  </a:lnTo>
                  <a:lnTo>
                    <a:pt x="1074" y="2018"/>
                  </a:lnTo>
                  <a:lnTo>
                    <a:pt x="1056" y="2022"/>
                  </a:lnTo>
                  <a:lnTo>
                    <a:pt x="1036" y="2024"/>
                  </a:lnTo>
                  <a:lnTo>
                    <a:pt x="1012" y="2024"/>
                  </a:lnTo>
                  <a:lnTo>
                    <a:pt x="1012" y="2024"/>
                  </a:lnTo>
                  <a:lnTo>
                    <a:pt x="988" y="2024"/>
                  </a:lnTo>
                  <a:lnTo>
                    <a:pt x="968" y="2022"/>
                  </a:lnTo>
                  <a:lnTo>
                    <a:pt x="950" y="2018"/>
                  </a:lnTo>
                  <a:lnTo>
                    <a:pt x="934" y="2014"/>
                  </a:lnTo>
                  <a:lnTo>
                    <a:pt x="922" y="2008"/>
                  </a:lnTo>
                  <a:lnTo>
                    <a:pt x="910" y="2002"/>
                  </a:lnTo>
                  <a:lnTo>
                    <a:pt x="902" y="1994"/>
                  </a:lnTo>
                  <a:lnTo>
                    <a:pt x="894" y="1986"/>
                  </a:lnTo>
                  <a:lnTo>
                    <a:pt x="890" y="1976"/>
                  </a:lnTo>
                  <a:lnTo>
                    <a:pt x="886" y="1968"/>
                  </a:lnTo>
                  <a:lnTo>
                    <a:pt x="882" y="1956"/>
                  </a:lnTo>
                  <a:lnTo>
                    <a:pt x="882" y="1946"/>
                  </a:lnTo>
                  <a:lnTo>
                    <a:pt x="882" y="1922"/>
                  </a:lnTo>
                  <a:lnTo>
                    <a:pt x="886" y="1898"/>
                  </a:lnTo>
                  <a:lnTo>
                    <a:pt x="896" y="1848"/>
                  </a:lnTo>
                  <a:lnTo>
                    <a:pt x="902" y="1824"/>
                  </a:lnTo>
                  <a:lnTo>
                    <a:pt x="904" y="1800"/>
                  </a:lnTo>
                  <a:lnTo>
                    <a:pt x="902" y="1780"/>
                  </a:lnTo>
                  <a:lnTo>
                    <a:pt x="900" y="1770"/>
                  </a:lnTo>
                  <a:lnTo>
                    <a:pt x="898" y="1762"/>
                  </a:lnTo>
                  <a:lnTo>
                    <a:pt x="892" y="1754"/>
                  </a:lnTo>
                  <a:lnTo>
                    <a:pt x="886" y="1746"/>
                  </a:lnTo>
                  <a:lnTo>
                    <a:pt x="878" y="1740"/>
                  </a:lnTo>
                  <a:lnTo>
                    <a:pt x="868" y="1736"/>
                  </a:lnTo>
                  <a:lnTo>
                    <a:pt x="868" y="1736"/>
                  </a:lnTo>
                  <a:lnTo>
                    <a:pt x="844" y="1728"/>
                  </a:lnTo>
                  <a:lnTo>
                    <a:pt x="816" y="1722"/>
                  </a:lnTo>
                  <a:lnTo>
                    <a:pt x="786" y="1718"/>
                  </a:lnTo>
                  <a:lnTo>
                    <a:pt x="754" y="1714"/>
                  </a:lnTo>
                  <a:lnTo>
                    <a:pt x="718" y="1714"/>
                  </a:lnTo>
                  <a:lnTo>
                    <a:pt x="682" y="1714"/>
                  </a:lnTo>
                  <a:lnTo>
                    <a:pt x="606" y="1718"/>
                  </a:lnTo>
                  <a:lnTo>
                    <a:pt x="444" y="1728"/>
                  </a:lnTo>
                  <a:lnTo>
                    <a:pt x="364" y="1734"/>
                  </a:lnTo>
                  <a:lnTo>
                    <a:pt x="290" y="1736"/>
                  </a:lnTo>
                  <a:lnTo>
                    <a:pt x="290" y="1736"/>
                  </a:lnTo>
                  <a:lnTo>
                    <a:pt x="292" y="1660"/>
                  </a:lnTo>
                  <a:lnTo>
                    <a:pt x="296" y="1580"/>
                  </a:lnTo>
                  <a:lnTo>
                    <a:pt x="308" y="1420"/>
                  </a:lnTo>
                  <a:lnTo>
                    <a:pt x="310" y="1342"/>
                  </a:lnTo>
                  <a:lnTo>
                    <a:pt x="310" y="1306"/>
                  </a:lnTo>
                  <a:lnTo>
                    <a:pt x="310" y="1272"/>
                  </a:lnTo>
                  <a:lnTo>
                    <a:pt x="308" y="1238"/>
                  </a:lnTo>
                  <a:lnTo>
                    <a:pt x="304" y="1208"/>
                  </a:lnTo>
                  <a:lnTo>
                    <a:pt x="298" y="1182"/>
                  </a:lnTo>
                  <a:lnTo>
                    <a:pt x="290" y="1158"/>
                  </a:lnTo>
                  <a:lnTo>
                    <a:pt x="290" y="1158"/>
                  </a:lnTo>
                  <a:lnTo>
                    <a:pt x="284" y="1146"/>
                  </a:lnTo>
                  <a:lnTo>
                    <a:pt x="278" y="1138"/>
                  </a:lnTo>
                  <a:lnTo>
                    <a:pt x="272" y="1132"/>
                  </a:lnTo>
                  <a:lnTo>
                    <a:pt x="264" y="1128"/>
                  </a:lnTo>
                  <a:lnTo>
                    <a:pt x="254" y="1124"/>
                  </a:lnTo>
                  <a:lnTo>
                    <a:pt x="244" y="1122"/>
                  </a:lnTo>
                  <a:lnTo>
                    <a:pt x="224" y="1120"/>
                  </a:lnTo>
                  <a:lnTo>
                    <a:pt x="200" y="1124"/>
                  </a:lnTo>
                  <a:lnTo>
                    <a:pt x="176" y="1128"/>
                  </a:lnTo>
                  <a:lnTo>
                    <a:pt x="126" y="1138"/>
                  </a:lnTo>
                  <a:lnTo>
                    <a:pt x="102" y="1142"/>
                  </a:lnTo>
                  <a:lnTo>
                    <a:pt x="78" y="1142"/>
                  </a:lnTo>
                  <a:lnTo>
                    <a:pt x="68" y="1142"/>
                  </a:lnTo>
                  <a:lnTo>
                    <a:pt x="58" y="1140"/>
                  </a:lnTo>
                  <a:lnTo>
                    <a:pt x="48" y="1136"/>
                  </a:lnTo>
                  <a:lnTo>
                    <a:pt x="38" y="1130"/>
                  </a:lnTo>
                  <a:lnTo>
                    <a:pt x="30" y="1122"/>
                  </a:lnTo>
                  <a:lnTo>
                    <a:pt x="22" y="1114"/>
                  </a:lnTo>
                  <a:lnTo>
                    <a:pt x="16" y="1102"/>
                  </a:lnTo>
                  <a:lnTo>
                    <a:pt x="10" y="1090"/>
                  </a:lnTo>
                  <a:lnTo>
                    <a:pt x="6" y="1074"/>
                  </a:lnTo>
                  <a:lnTo>
                    <a:pt x="2" y="1056"/>
                  </a:lnTo>
                  <a:lnTo>
                    <a:pt x="0" y="1036"/>
                  </a:lnTo>
                  <a:lnTo>
                    <a:pt x="0" y="1012"/>
                  </a:lnTo>
                  <a:lnTo>
                    <a:pt x="0" y="1012"/>
                  </a:lnTo>
                  <a:lnTo>
                    <a:pt x="0" y="990"/>
                  </a:lnTo>
                  <a:lnTo>
                    <a:pt x="2" y="968"/>
                  </a:lnTo>
                  <a:lnTo>
                    <a:pt x="6" y="950"/>
                  </a:lnTo>
                  <a:lnTo>
                    <a:pt x="10" y="936"/>
                  </a:lnTo>
                  <a:lnTo>
                    <a:pt x="16" y="922"/>
                  </a:lnTo>
                  <a:lnTo>
                    <a:pt x="22" y="912"/>
                  </a:lnTo>
                  <a:lnTo>
                    <a:pt x="30" y="902"/>
                  </a:lnTo>
                  <a:lnTo>
                    <a:pt x="38" y="896"/>
                  </a:lnTo>
                  <a:lnTo>
                    <a:pt x="48" y="890"/>
                  </a:lnTo>
                  <a:lnTo>
                    <a:pt x="58" y="886"/>
                  </a:lnTo>
                  <a:lnTo>
                    <a:pt x="68" y="884"/>
                  </a:lnTo>
                  <a:lnTo>
                    <a:pt x="78" y="882"/>
                  </a:lnTo>
                  <a:lnTo>
                    <a:pt x="102" y="882"/>
                  </a:lnTo>
                  <a:lnTo>
                    <a:pt x="126" y="886"/>
                  </a:lnTo>
                  <a:lnTo>
                    <a:pt x="176" y="896"/>
                  </a:lnTo>
                  <a:lnTo>
                    <a:pt x="200" y="902"/>
                  </a:lnTo>
                  <a:lnTo>
                    <a:pt x="224" y="904"/>
                  </a:lnTo>
                  <a:lnTo>
                    <a:pt x="244" y="904"/>
                  </a:lnTo>
                  <a:lnTo>
                    <a:pt x="254" y="902"/>
                  </a:lnTo>
                  <a:lnTo>
                    <a:pt x="264" y="898"/>
                  </a:lnTo>
                  <a:lnTo>
                    <a:pt x="272" y="892"/>
                  </a:lnTo>
                  <a:lnTo>
                    <a:pt x="278" y="886"/>
                  </a:lnTo>
                  <a:lnTo>
                    <a:pt x="284" y="878"/>
                  </a:lnTo>
                  <a:lnTo>
                    <a:pt x="290" y="868"/>
                  </a:lnTo>
                  <a:lnTo>
                    <a:pt x="290" y="868"/>
                  </a:lnTo>
                  <a:lnTo>
                    <a:pt x="298" y="844"/>
                  </a:lnTo>
                  <a:lnTo>
                    <a:pt x="304" y="816"/>
                  </a:lnTo>
                  <a:lnTo>
                    <a:pt x="308" y="786"/>
                  </a:lnTo>
                  <a:lnTo>
                    <a:pt x="310" y="754"/>
                  </a:lnTo>
                  <a:lnTo>
                    <a:pt x="310" y="720"/>
                  </a:lnTo>
                  <a:lnTo>
                    <a:pt x="310" y="682"/>
                  </a:lnTo>
                  <a:lnTo>
                    <a:pt x="308" y="606"/>
                  </a:lnTo>
                  <a:lnTo>
                    <a:pt x="296" y="444"/>
                  </a:lnTo>
                  <a:lnTo>
                    <a:pt x="292" y="364"/>
                  </a:lnTo>
                  <a:lnTo>
                    <a:pt x="290" y="290"/>
                  </a:lnTo>
                  <a:lnTo>
                    <a:pt x="290" y="290"/>
                  </a:ln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6" name="Freeform 9"/>
            <p:cNvSpPr>
              <a:spLocks/>
            </p:cNvSpPr>
            <p:nvPr/>
          </p:nvSpPr>
          <p:spPr bwMode="auto">
            <a:xfrm>
              <a:off x="-476" y="869"/>
              <a:ext cx="2024" cy="2024"/>
            </a:xfrm>
            <a:custGeom>
              <a:avLst/>
              <a:gdLst>
                <a:gd name="T0" fmla="*/ 606 w 2024"/>
                <a:gd name="T1" fmla="*/ 308 h 2024"/>
                <a:gd name="T2" fmla="*/ 816 w 2024"/>
                <a:gd name="T3" fmla="*/ 304 h 2024"/>
                <a:gd name="T4" fmla="*/ 886 w 2024"/>
                <a:gd name="T5" fmla="*/ 278 h 2024"/>
                <a:gd name="T6" fmla="*/ 904 w 2024"/>
                <a:gd name="T7" fmla="*/ 224 h 2024"/>
                <a:gd name="T8" fmla="*/ 882 w 2024"/>
                <a:gd name="T9" fmla="*/ 80 h 2024"/>
                <a:gd name="T10" fmla="*/ 902 w 2024"/>
                <a:gd name="T11" fmla="*/ 30 h 2024"/>
                <a:gd name="T12" fmla="*/ 968 w 2024"/>
                <a:gd name="T13" fmla="*/ 4 h 2024"/>
                <a:gd name="T14" fmla="*/ 1056 w 2024"/>
                <a:gd name="T15" fmla="*/ 4 h 2024"/>
                <a:gd name="T16" fmla="*/ 1122 w 2024"/>
                <a:gd name="T17" fmla="*/ 30 h 2024"/>
                <a:gd name="T18" fmla="*/ 1142 w 2024"/>
                <a:gd name="T19" fmla="*/ 80 h 2024"/>
                <a:gd name="T20" fmla="*/ 1120 w 2024"/>
                <a:gd name="T21" fmla="*/ 224 h 2024"/>
                <a:gd name="T22" fmla="*/ 1138 w 2024"/>
                <a:gd name="T23" fmla="*/ 278 h 2024"/>
                <a:gd name="T24" fmla="*/ 1208 w 2024"/>
                <a:gd name="T25" fmla="*/ 304 h 2024"/>
                <a:gd name="T26" fmla="*/ 1418 w 2024"/>
                <a:gd name="T27" fmla="*/ 308 h 2024"/>
                <a:gd name="T28" fmla="*/ 1732 w 2024"/>
                <a:gd name="T29" fmla="*/ 364 h 2024"/>
                <a:gd name="T30" fmla="*/ 1714 w 2024"/>
                <a:gd name="T31" fmla="*/ 754 h 2024"/>
                <a:gd name="T32" fmla="*/ 1734 w 2024"/>
                <a:gd name="T33" fmla="*/ 868 h 2024"/>
                <a:gd name="T34" fmla="*/ 1770 w 2024"/>
                <a:gd name="T35" fmla="*/ 902 h 2024"/>
                <a:gd name="T36" fmla="*/ 1898 w 2024"/>
                <a:gd name="T37" fmla="*/ 886 h 2024"/>
                <a:gd name="T38" fmla="*/ 1976 w 2024"/>
                <a:gd name="T39" fmla="*/ 890 h 2024"/>
                <a:gd name="T40" fmla="*/ 2014 w 2024"/>
                <a:gd name="T41" fmla="*/ 936 h 2024"/>
                <a:gd name="T42" fmla="*/ 2024 w 2024"/>
                <a:gd name="T43" fmla="*/ 1012 h 2024"/>
                <a:gd name="T44" fmla="*/ 2008 w 2024"/>
                <a:gd name="T45" fmla="*/ 1102 h 2024"/>
                <a:gd name="T46" fmla="*/ 1966 w 2024"/>
                <a:gd name="T47" fmla="*/ 1140 h 2024"/>
                <a:gd name="T48" fmla="*/ 1848 w 2024"/>
                <a:gd name="T49" fmla="*/ 1128 h 2024"/>
                <a:gd name="T50" fmla="*/ 1760 w 2024"/>
                <a:gd name="T51" fmla="*/ 1128 h 2024"/>
                <a:gd name="T52" fmla="*/ 1734 w 2024"/>
                <a:gd name="T53" fmla="*/ 1158 h 2024"/>
                <a:gd name="T54" fmla="*/ 1714 w 2024"/>
                <a:gd name="T55" fmla="*/ 1306 h 2024"/>
                <a:gd name="T56" fmla="*/ 1734 w 2024"/>
                <a:gd name="T57" fmla="*/ 1736 h 2024"/>
                <a:gd name="T58" fmla="*/ 1342 w 2024"/>
                <a:gd name="T59" fmla="*/ 1714 h 2024"/>
                <a:gd name="T60" fmla="*/ 1180 w 2024"/>
                <a:gd name="T61" fmla="*/ 1728 h 2024"/>
                <a:gd name="T62" fmla="*/ 1132 w 2024"/>
                <a:gd name="T63" fmla="*/ 1754 h 2024"/>
                <a:gd name="T64" fmla="*/ 1122 w 2024"/>
                <a:gd name="T65" fmla="*/ 1824 h 2024"/>
                <a:gd name="T66" fmla="*/ 1140 w 2024"/>
                <a:gd name="T67" fmla="*/ 1956 h 2024"/>
                <a:gd name="T68" fmla="*/ 1114 w 2024"/>
                <a:gd name="T69" fmla="*/ 2002 h 2024"/>
                <a:gd name="T70" fmla="*/ 1036 w 2024"/>
                <a:gd name="T71" fmla="*/ 2024 h 2024"/>
                <a:gd name="T72" fmla="*/ 950 w 2024"/>
                <a:gd name="T73" fmla="*/ 2018 h 2024"/>
                <a:gd name="T74" fmla="*/ 894 w 2024"/>
                <a:gd name="T75" fmla="*/ 1986 h 2024"/>
                <a:gd name="T76" fmla="*/ 882 w 2024"/>
                <a:gd name="T77" fmla="*/ 1922 h 2024"/>
                <a:gd name="T78" fmla="*/ 902 w 2024"/>
                <a:gd name="T79" fmla="*/ 1780 h 2024"/>
                <a:gd name="T80" fmla="*/ 878 w 2024"/>
                <a:gd name="T81" fmla="*/ 1740 h 2024"/>
                <a:gd name="T82" fmla="*/ 786 w 2024"/>
                <a:gd name="T83" fmla="*/ 1718 h 2024"/>
                <a:gd name="T84" fmla="*/ 444 w 2024"/>
                <a:gd name="T85" fmla="*/ 1728 h 2024"/>
                <a:gd name="T86" fmla="*/ 296 w 2024"/>
                <a:gd name="T87" fmla="*/ 1580 h 2024"/>
                <a:gd name="T88" fmla="*/ 306 w 2024"/>
                <a:gd name="T89" fmla="*/ 1238 h 2024"/>
                <a:gd name="T90" fmla="*/ 284 w 2024"/>
                <a:gd name="T91" fmla="*/ 1146 h 2024"/>
                <a:gd name="T92" fmla="*/ 244 w 2024"/>
                <a:gd name="T93" fmla="*/ 1122 h 2024"/>
                <a:gd name="T94" fmla="*/ 102 w 2024"/>
                <a:gd name="T95" fmla="*/ 1142 h 2024"/>
                <a:gd name="T96" fmla="*/ 38 w 2024"/>
                <a:gd name="T97" fmla="*/ 1130 h 2024"/>
                <a:gd name="T98" fmla="*/ 6 w 2024"/>
                <a:gd name="T99" fmla="*/ 1074 h 2024"/>
                <a:gd name="T100" fmla="*/ 0 w 2024"/>
                <a:gd name="T101" fmla="*/ 990 h 2024"/>
                <a:gd name="T102" fmla="*/ 22 w 2024"/>
                <a:gd name="T103" fmla="*/ 912 h 2024"/>
                <a:gd name="T104" fmla="*/ 68 w 2024"/>
                <a:gd name="T105" fmla="*/ 884 h 2024"/>
                <a:gd name="T106" fmla="*/ 200 w 2024"/>
                <a:gd name="T107" fmla="*/ 902 h 2024"/>
                <a:gd name="T108" fmla="*/ 270 w 2024"/>
                <a:gd name="T109" fmla="*/ 892 h 2024"/>
                <a:gd name="T110" fmla="*/ 296 w 2024"/>
                <a:gd name="T111" fmla="*/ 844 h 2024"/>
                <a:gd name="T112" fmla="*/ 310 w 2024"/>
                <a:gd name="T113" fmla="*/ 682 h 2024"/>
                <a:gd name="T114" fmla="*/ 288 w 2024"/>
                <a:gd name="T115" fmla="*/ 290 h 2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24" h="2024">
                  <a:moveTo>
                    <a:pt x="288" y="290"/>
                  </a:moveTo>
                  <a:lnTo>
                    <a:pt x="288" y="290"/>
                  </a:lnTo>
                  <a:lnTo>
                    <a:pt x="364" y="292"/>
                  </a:lnTo>
                  <a:lnTo>
                    <a:pt x="444" y="296"/>
                  </a:lnTo>
                  <a:lnTo>
                    <a:pt x="606" y="308"/>
                  </a:lnTo>
                  <a:lnTo>
                    <a:pt x="682" y="310"/>
                  </a:lnTo>
                  <a:lnTo>
                    <a:pt x="718" y="312"/>
                  </a:lnTo>
                  <a:lnTo>
                    <a:pt x="754" y="310"/>
                  </a:lnTo>
                  <a:lnTo>
                    <a:pt x="786" y="308"/>
                  </a:lnTo>
                  <a:lnTo>
                    <a:pt x="816" y="304"/>
                  </a:lnTo>
                  <a:lnTo>
                    <a:pt x="842" y="298"/>
                  </a:lnTo>
                  <a:lnTo>
                    <a:pt x="868" y="290"/>
                  </a:lnTo>
                  <a:lnTo>
                    <a:pt x="868" y="290"/>
                  </a:lnTo>
                  <a:lnTo>
                    <a:pt x="878" y="284"/>
                  </a:lnTo>
                  <a:lnTo>
                    <a:pt x="886" y="278"/>
                  </a:lnTo>
                  <a:lnTo>
                    <a:pt x="892" y="272"/>
                  </a:lnTo>
                  <a:lnTo>
                    <a:pt x="898" y="264"/>
                  </a:lnTo>
                  <a:lnTo>
                    <a:pt x="900" y="254"/>
                  </a:lnTo>
                  <a:lnTo>
                    <a:pt x="902" y="246"/>
                  </a:lnTo>
                  <a:lnTo>
                    <a:pt x="904" y="224"/>
                  </a:lnTo>
                  <a:lnTo>
                    <a:pt x="900" y="202"/>
                  </a:lnTo>
                  <a:lnTo>
                    <a:pt x="896" y="178"/>
                  </a:lnTo>
                  <a:lnTo>
                    <a:pt x="886" y="128"/>
                  </a:lnTo>
                  <a:lnTo>
                    <a:pt x="882" y="102"/>
                  </a:lnTo>
                  <a:lnTo>
                    <a:pt x="882" y="80"/>
                  </a:lnTo>
                  <a:lnTo>
                    <a:pt x="882" y="68"/>
                  </a:lnTo>
                  <a:lnTo>
                    <a:pt x="886" y="58"/>
                  </a:lnTo>
                  <a:lnTo>
                    <a:pt x="888" y="48"/>
                  </a:lnTo>
                  <a:lnTo>
                    <a:pt x="894" y="38"/>
                  </a:lnTo>
                  <a:lnTo>
                    <a:pt x="902" y="30"/>
                  </a:lnTo>
                  <a:lnTo>
                    <a:pt x="910" y="24"/>
                  </a:lnTo>
                  <a:lnTo>
                    <a:pt x="922" y="16"/>
                  </a:lnTo>
                  <a:lnTo>
                    <a:pt x="934" y="12"/>
                  </a:lnTo>
                  <a:lnTo>
                    <a:pt x="950" y="6"/>
                  </a:lnTo>
                  <a:lnTo>
                    <a:pt x="968" y="4"/>
                  </a:lnTo>
                  <a:lnTo>
                    <a:pt x="988" y="2"/>
                  </a:lnTo>
                  <a:lnTo>
                    <a:pt x="1012" y="0"/>
                  </a:lnTo>
                  <a:lnTo>
                    <a:pt x="1012" y="0"/>
                  </a:lnTo>
                  <a:lnTo>
                    <a:pt x="1036" y="2"/>
                  </a:lnTo>
                  <a:lnTo>
                    <a:pt x="1056" y="4"/>
                  </a:lnTo>
                  <a:lnTo>
                    <a:pt x="1074" y="6"/>
                  </a:lnTo>
                  <a:lnTo>
                    <a:pt x="1090" y="12"/>
                  </a:lnTo>
                  <a:lnTo>
                    <a:pt x="1102" y="16"/>
                  </a:lnTo>
                  <a:lnTo>
                    <a:pt x="1114" y="24"/>
                  </a:lnTo>
                  <a:lnTo>
                    <a:pt x="1122" y="30"/>
                  </a:lnTo>
                  <a:lnTo>
                    <a:pt x="1130" y="38"/>
                  </a:lnTo>
                  <a:lnTo>
                    <a:pt x="1134" y="48"/>
                  </a:lnTo>
                  <a:lnTo>
                    <a:pt x="1138" y="58"/>
                  </a:lnTo>
                  <a:lnTo>
                    <a:pt x="1140" y="68"/>
                  </a:lnTo>
                  <a:lnTo>
                    <a:pt x="1142" y="80"/>
                  </a:lnTo>
                  <a:lnTo>
                    <a:pt x="1142" y="102"/>
                  </a:lnTo>
                  <a:lnTo>
                    <a:pt x="1138" y="128"/>
                  </a:lnTo>
                  <a:lnTo>
                    <a:pt x="1128" y="178"/>
                  </a:lnTo>
                  <a:lnTo>
                    <a:pt x="1122" y="202"/>
                  </a:lnTo>
                  <a:lnTo>
                    <a:pt x="1120" y="224"/>
                  </a:lnTo>
                  <a:lnTo>
                    <a:pt x="1120" y="246"/>
                  </a:lnTo>
                  <a:lnTo>
                    <a:pt x="1124" y="254"/>
                  </a:lnTo>
                  <a:lnTo>
                    <a:pt x="1126" y="264"/>
                  </a:lnTo>
                  <a:lnTo>
                    <a:pt x="1132" y="272"/>
                  </a:lnTo>
                  <a:lnTo>
                    <a:pt x="1138" y="278"/>
                  </a:lnTo>
                  <a:lnTo>
                    <a:pt x="1146" y="284"/>
                  </a:lnTo>
                  <a:lnTo>
                    <a:pt x="1156" y="290"/>
                  </a:lnTo>
                  <a:lnTo>
                    <a:pt x="1156" y="290"/>
                  </a:lnTo>
                  <a:lnTo>
                    <a:pt x="1180" y="298"/>
                  </a:lnTo>
                  <a:lnTo>
                    <a:pt x="1208" y="304"/>
                  </a:lnTo>
                  <a:lnTo>
                    <a:pt x="1238" y="308"/>
                  </a:lnTo>
                  <a:lnTo>
                    <a:pt x="1270" y="310"/>
                  </a:lnTo>
                  <a:lnTo>
                    <a:pt x="1306" y="312"/>
                  </a:lnTo>
                  <a:lnTo>
                    <a:pt x="1342" y="310"/>
                  </a:lnTo>
                  <a:lnTo>
                    <a:pt x="1418" y="308"/>
                  </a:lnTo>
                  <a:lnTo>
                    <a:pt x="1580" y="296"/>
                  </a:lnTo>
                  <a:lnTo>
                    <a:pt x="1660" y="292"/>
                  </a:lnTo>
                  <a:lnTo>
                    <a:pt x="1734" y="290"/>
                  </a:lnTo>
                  <a:lnTo>
                    <a:pt x="1734" y="290"/>
                  </a:lnTo>
                  <a:lnTo>
                    <a:pt x="1732" y="364"/>
                  </a:lnTo>
                  <a:lnTo>
                    <a:pt x="1728" y="444"/>
                  </a:lnTo>
                  <a:lnTo>
                    <a:pt x="1716" y="606"/>
                  </a:lnTo>
                  <a:lnTo>
                    <a:pt x="1714" y="682"/>
                  </a:lnTo>
                  <a:lnTo>
                    <a:pt x="1714" y="720"/>
                  </a:lnTo>
                  <a:lnTo>
                    <a:pt x="1714" y="754"/>
                  </a:lnTo>
                  <a:lnTo>
                    <a:pt x="1716" y="786"/>
                  </a:lnTo>
                  <a:lnTo>
                    <a:pt x="1720" y="816"/>
                  </a:lnTo>
                  <a:lnTo>
                    <a:pt x="1726" y="844"/>
                  </a:lnTo>
                  <a:lnTo>
                    <a:pt x="1734" y="868"/>
                  </a:lnTo>
                  <a:lnTo>
                    <a:pt x="1734" y="868"/>
                  </a:lnTo>
                  <a:lnTo>
                    <a:pt x="1740" y="878"/>
                  </a:lnTo>
                  <a:lnTo>
                    <a:pt x="1746" y="886"/>
                  </a:lnTo>
                  <a:lnTo>
                    <a:pt x="1752" y="894"/>
                  </a:lnTo>
                  <a:lnTo>
                    <a:pt x="1760" y="898"/>
                  </a:lnTo>
                  <a:lnTo>
                    <a:pt x="1770" y="902"/>
                  </a:lnTo>
                  <a:lnTo>
                    <a:pt x="1780" y="904"/>
                  </a:lnTo>
                  <a:lnTo>
                    <a:pt x="1800" y="904"/>
                  </a:lnTo>
                  <a:lnTo>
                    <a:pt x="1822" y="902"/>
                  </a:lnTo>
                  <a:lnTo>
                    <a:pt x="1848" y="896"/>
                  </a:lnTo>
                  <a:lnTo>
                    <a:pt x="1898" y="886"/>
                  </a:lnTo>
                  <a:lnTo>
                    <a:pt x="1922" y="882"/>
                  </a:lnTo>
                  <a:lnTo>
                    <a:pt x="1944" y="882"/>
                  </a:lnTo>
                  <a:lnTo>
                    <a:pt x="1956" y="884"/>
                  </a:lnTo>
                  <a:lnTo>
                    <a:pt x="1966" y="886"/>
                  </a:lnTo>
                  <a:lnTo>
                    <a:pt x="1976" y="890"/>
                  </a:lnTo>
                  <a:lnTo>
                    <a:pt x="1986" y="896"/>
                  </a:lnTo>
                  <a:lnTo>
                    <a:pt x="1994" y="902"/>
                  </a:lnTo>
                  <a:lnTo>
                    <a:pt x="2002" y="912"/>
                  </a:lnTo>
                  <a:lnTo>
                    <a:pt x="2008" y="922"/>
                  </a:lnTo>
                  <a:lnTo>
                    <a:pt x="2014" y="936"/>
                  </a:lnTo>
                  <a:lnTo>
                    <a:pt x="2018" y="950"/>
                  </a:lnTo>
                  <a:lnTo>
                    <a:pt x="2020" y="968"/>
                  </a:lnTo>
                  <a:lnTo>
                    <a:pt x="2022" y="990"/>
                  </a:lnTo>
                  <a:lnTo>
                    <a:pt x="2024" y="1012"/>
                  </a:lnTo>
                  <a:lnTo>
                    <a:pt x="2024" y="1012"/>
                  </a:lnTo>
                  <a:lnTo>
                    <a:pt x="2022" y="1036"/>
                  </a:lnTo>
                  <a:lnTo>
                    <a:pt x="2020" y="1056"/>
                  </a:lnTo>
                  <a:lnTo>
                    <a:pt x="2018" y="1074"/>
                  </a:lnTo>
                  <a:lnTo>
                    <a:pt x="2014" y="1090"/>
                  </a:lnTo>
                  <a:lnTo>
                    <a:pt x="2008" y="1102"/>
                  </a:lnTo>
                  <a:lnTo>
                    <a:pt x="2002" y="1114"/>
                  </a:lnTo>
                  <a:lnTo>
                    <a:pt x="1994" y="1122"/>
                  </a:lnTo>
                  <a:lnTo>
                    <a:pt x="1986" y="1130"/>
                  </a:lnTo>
                  <a:lnTo>
                    <a:pt x="1976" y="1136"/>
                  </a:lnTo>
                  <a:lnTo>
                    <a:pt x="1966" y="1140"/>
                  </a:lnTo>
                  <a:lnTo>
                    <a:pt x="1956" y="1142"/>
                  </a:lnTo>
                  <a:lnTo>
                    <a:pt x="1944" y="1142"/>
                  </a:lnTo>
                  <a:lnTo>
                    <a:pt x="1922" y="1142"/>
                  </a:lnTo>
                  <a:lnTo>
                    <a:pt x="1898" y="1138"/>
                  </a:lnTo>
                  <a:lnTo>
                    <a:pt x="1848" y="1128"/>
                  </a:lnTo>
                  <a:lnTo>
                    <a:pt x="1822" y="1124"/>
                  </a:lnTo>
                  <a:lnTo>
                    <a:pt x="1800" y="1120"/>
                  </a:lnTo>
                  <a:lnTo>
                    <a:pt x="1780" y="1122"/>
                  </a:lnTo>
                  <a:lnTo>
                    <a:pt x="1770" y="1124"/>
                  </a:lnTo>
                  <a:lnTo>
                    <a:pt x="1760" y="1128"/>
                  </a:lnTo>
                  <a:lnTo>
                    <a:pt x="1752" y="1132"/>
                  </a:lnTo>
                  <a:lnTo>
                    <a:pt x="1746" y="1138"/>
                  </a:lnTo>
                  <a:lnTo>
                    <a:pt x="1740" y="1146"/>
                  </a:lnTo>
                  <a:lnTo>
                    <a:pt x="1734" y="1158"/>
                  </a:lnTo>
                  <a:lnTo>
                    <a:pt x="1734" y="1158"/>
                  </a:lnTo>
                  <a:lnTo>
                    <a:pt x="1726" y="1182"/>
                  </a:lnTo>
                  <a:lnTo>
                    <a:pt x="1720" y="1208"/>
                  </a:lnTo>
                  <a:lnTo>
                    <a:pt x="1716" y="1238"/>
                  </a:lnTo>
                  <a:lnTo>
                    <a:pt x="1714" y="1272"/>
                  </a:lnTo>
                  <a:lnTo>
                    <a:pt x="1714" y="1306"/>
                  </a:lnTo>
                  <a:lnTo>
                    <a:pt x="1714" y="1342"/>
                  </a:lnTo>
                  <a:lnTo>
                    <a:pt x="1716" y="1420"/>
                  </a:lnTo>
                  <a:lnTo>
                    <a:pt x="1728" y="1580"/>
                  </a:lnTo>
                  <a:lnTo>
                    <a:pt x="1732" y="1660"/>
                  </a:lnTo>
                  <a:lnTo>
                    <a:pt x="1734" y="1736"/>
                  </a:lnTo>
                  <a:lnTo>
                    <a:pt x="1734" y="1736"/>
                  </a:lnTo>
                  <a:lnTo>
                    <a:pt x="1660" y="1734"/>
                  </a:lnTo>
                  <a:lnTo>
                    <a:pt x="1580" y="1728"/>
                  </a:lnTo>
                  <a:lnTo>
                    <a:pt x="1418" y="1718"/>
                  </a:lnTo>
                  <a:lnTo>
                    <a:pt x="1342" y="1714"/>
                  </a:lnTo>
                  <a:lnTo>
                    <a:pt x="1306" y="1714"/>
                  </a:lnTo>
                  <a:lnTo>
                    <a:pt x="1270" y="1714"/>
                  </a:lnTo>
                  <a:lnTo>
                    <a:pt x="1238" y="1718"/>
                  </a:lnTo>
                  <a:lnTo>
                    <a:pt x="1208" y="1722"/>
                  </a:lnTo>
                  <a:lnTo>
                    <a:pt x="1180" y="1728"/>
                  </a:lnTo>
                  <a:lnTo>
                    <a:pt x="1156" y="1736"/>
                  </a:lnTo>
                  <a:lnTo>
                    <a:pt x="1156" y="1736"/>
                  </a:lnTo>
                  <a:lnTo>
                    <a:pt x="1146" y="1740"/>
                  </a:lnTo>
                  <a:lnTo>
                    <a:pt x="1138" y="1746"/>
                  </a:lnTo>
                  <a:lnTo>
                    <a:pt x="1132" y="1754"/>
                  </a:lnTo>
                  <a:lnTo>
                    <a:pt x="1126" y="1762"/>
                  </a:lnTo>
                  <a:lnTo>
                    <a:pt x="1124" y="1770"/>
                  </a:lnTo>
                  <a:lnTo>
                    <a:pt x="1120" y="1780"/>
                  </a:lnTo>
                  <a:lnTo>
                    <a:pt x="1120" y="1800"/>
                  </a:lnTo>
                  <a:lnTo>
                    <a:pt x="1122" y="1824"/>
                  </a:lnTo>
                  <a:lnTo>
                    <a:pt x="1128" y="1848"/>
                  </a:lnTo>
                  <a:lnTo>
                    <a:pt x="1138" y="1898"/>
                  </a:lnTo>
                  <a:lnTo>
                    <a:pt x="1142" y="1922"/>
                  </a:lnTo>
                  <a:lnTo>
                    <a:pt x="1142" y="1946"/>
                  </a:lnTo>
                  <a:lnTo>
                    <a:pt x="1140" y="1956"/>
                  </a:lnTo>
                  <a:lnTo>
                    <a:pt x="1138" y="1968"/>
                  </a:lnTo>
                  <a:lnTo>
                    <a:pt x="1134" y="1976"/>
                  </a:lnTo>
                  <a:lnTo>
                    <a:pt x="1130" y="1986"/>
                  </a:lnTo>
                  <a:lnTo>
                    <a:pt x="1122" y="1994"/>
                  </a:lnTo>
                  <a:lnTo>
                    <a:pt x="1114" y="2002"/>
                  </a:lnTo>
                  <a:lnTo>
                    <a:pt x="1102" y="2008"/>
                  </a:lnTo>
                  <a:lnTo>
                    <a:pt x="1090" y="2014"/>
                  </a:lnTo>
                  <a:lnTo>
                    <a:pt x="1074" y="2018"/>
                  </a:lnTo>
                  <a:lnTo>
                    <a:pt x="1056" y="2022"/>
                  </a:lnTo>
                  <a:lnTo>
                    <a:pt x="1036" y="2024"/>
                  </a:lnTo>
                  <a:lnTo>
                    <a:pt x="1012" y="2024"/>
                  </a:lnTo>
                  <a:lnTo>
                    <a:pt x="1012" y="2024"/>
                  </a:lnTo>
                  <a:lnTo>
                    <a:pt x="988" y="2024"/>
                  </a:lnTo>
                  <a:lnTo>
                    <a:pt x="968" y="2022"/>
                  </a:lnTo>
                  <a:lnTo>
                    <a:pt x="950" y="2018"/>
                  </a:lnTo>
                  <a:lnTo>
                    <a:pt x="934" y="2014"/>
                  </a:lnTo>
                  <a:lnTo>
                    <a:pt x="922" y="2008"/>
                  </a:lnTo>
                  <a:lnTo>
                    <a:pt x="910" y="2002"/>
                  </a:lnTo>
                  <a:lnTo>
                    <a:pt x="902" y="1994"/>
                  </a:lnTo>
                  <a:lnTo>
                    <a:pt x="894" y="1986"/>
                  </a:lnTo>
                  <a:lnTo>
                    <a:pt x="888" y="1976"/>
                  </a:lnTo>
                  <a:lnTo>
                    <a:pt x="886" y="1968"/>
                  </a:lnTo>
                  <a:lnTo>
                    <a:pt x="882" y="1956"/>
                  </a:lnTo>
                  <a:lnTo>
                    <a:pt x="882" y="1946"/>
                  </a:lnTo>
                  <a:lnTo>
                    <a:pt x="882" y="1922"/>
                  </a:lnTo>
                  <a:lnTo>
                    <a:pt x="886" y="1898"/>
                  </a:lnTo>
                  <a:lnTo>
                    <a:pt x="896" y="1848"/>
                  </a:lnTo>
                  <a:lnTo>
                    <a:pt x="900" y="1824"/>
                  </a:lnTo>
                  <a:lnTo>
                    <a:pt x="904" y="1800"/>
                  </a:lnTo>
                  <a:lnTo>
                    <a:pt x="902" y="1780"/>
                  </a:lnTo>
                  <a:lnTo>
                    <a:pt x="900" y="1770"/>
                  </a:lnTo>
                  <a:lnTo>
                    <a:pt x="898" y="1762"/>
                  </a:lnTo>
                  <a:lnTo>
                    <a:pt x="892" y="1754"/>
                  </a:lnTo>
                  <a:lnTo>
                    <a:pt x="886" y="1746"/>
                  </a:lnTo>
                  <a:lnTo>
                    <a:pt x="878" y="1740"/>
                  </a:lnTo>
                  <a:lnTo>
                    <a:pt x="868" y="1736"/>
                  </a:lnTo>
                  <a:lnTo>
                    <a:pt x="868" y="1736"/>
                  </a:lnTo>
                  <a:lnTo>
                    <a:pt x="842" y="1728"/>
                  </a:lnTo>
                  <a:lnTo>
                    <a:pt x="816" y="1722"/>
                  </a:lnTo>
                  <a:lnTo>
                    <a:pt x="786" y="1718"/>
                  </a:lnTo>
                  <a:lnTo>
                    <a:pt x="754" y="1714"/>
                  </a:lnTo>
                  <a:lnTo>
                    <a:pt x="718" y="1714"/>
                  </a:lnTo>
                  <a:lnTo>
                    <a:pt x="682" y="1714"/>
                  </a:lnTo>
                  <a:lnTo>
                    <a:pt x="606" y="1718"/>
                  </a:lnTo>
                  <a:lnTo>
                    <a:pt x="444" y="1728"/>
                  </a:lnTo>
                  <a:lnTo>
                    <a:pt x="364" y="1734"/>
                  </a:lnTo>
                  <a:lnTo>
                    <a:pt x="288" y="1736"/>
                  </a:lnTo>
                  <a:lnTo>
                    <a:pt x="288" y="1736"/>
                  </a:lnTo>
                  <a:lnTo>
                    <a:pt x="290" y="1660"/>
                  </a:lnTo>
                  <a:lnTo>
                    <a:pt x="296" y="1580"/>
                  </a:lnTo>
                  <a:lnTo>
                    <a:pt x="308" y="1420"/>
                  </a:lnTo>
                  <a:lnTo>
                    <a:pt x="310" y="1342"/>
                  </a:lnTo>
                  <a:lnTo>
                    <a:pt x="310" y="1306"/>
                  </a:lnTo>
                  <a:lnTo>
                    <a:pt x="310" y="1272"/>
                  </a:lnTo>
                  <a:lnTo>
                    <a:pt x="306" y="1238"/>
                  </a:lnTo>
                  <a:lnTo>
                    <a:pt x="302" y="1208"/>
                  </a:lnTo>
                  <a:lnTo>
                    <a:pt x="296" y="1182"/>
                  </a:lnTo>
                  <a:lnTo>
                    <a:pt x="288" y="1158"/>
                  </a:lnTo>
                  <a:lnTo>
                    <a:pt x="288" y="1158"/>
                  </a:lnTo>
                  <a:lnTo>
                    <a:pt x="284" y="1146"/>
                  </a:lnTo>
                  <a:lnTo>
                    <a:pt x="278" y="1138"/>
                  </a:lnTo>
                  <a:lnTo>
                    <a:pt x="270" y="1132"/>
                  </a:lnTo>
                  <a:lnTo>
                    <a:pt x="262" y="1128"/>
                  </a:lnTo>
                  <a:lnTo>
                    <a:pt x="254" y="1124"/>
                  </a:lnTo>
                  <a:lnTo>
                    <a:pt x="244" y="1122"/>
                  </a:lnTo>
                  <a:lnTo>
                    <a:pt x="224" y="1120"/>
                  </a:lnTo>
                  <a:lnTo>
                    <a:pt x="200" y="1124"/>
                  </a:lnTo>
                  <a:lnTo>
                    <a:pt x="176" y="1128"/>
                  </a:lnTo>
                  <a:lnTo>
                    <a:pt x="126" y="1138"/>
                  </a:lnTo>
                  <a:lnTo>
                    <a:pt x="102" y="1142"/>
                  </a:lnTo>
                  <a:lnTo>
                    <a:pt x="78" y="1142"/>
                  </a:lnTo>
                  <a:lnTo>
                    <a:pt x="68" y="1142"/>
                  </a:lnTo>
                  <a:lnTo>
                    <a:pt x="58" y="1140"/>
                  </a:lnTo>
                  <a:lnTo>
                    <a:pt x="48" y="1136"/>
                  </a:lnTo>
                  <a:lnTo>
                    <a:pt x="38" y="1130"/>
                  </a:lnTo>
                  <a:lnTo>
                    <a:pt x="30" y="1122"/>
                  </a:lnTo>
                  <a:lnTo>
                    <a:pt x="22" y="1114"/>
                  </a:lnTo>
                  <a:lnTo>
                    <a:pt x="16" y="1102"/>
                  </a:lnTo>
                  <a:lnTo>
                    <a:pt x="10" y="1090"/>
                  </a:lnTo>
                  <a:lnTo>
                    <a:pt x="6" y="1074"/>
                  </a:lnTo>
                  <a:lnTo>
                    <a:pt x="2" y="1056"/>
                  </a:lnTo>
                  <a:lnTo>
                    <a:pt x="0" y="1036"/>
                  </a:lnTo>
                  <a:lnTo>
                    <a:pt x="0" y="1012"/>
                  </a:lnTo>
                  <a:lnTo>
                    <a:pt x="0" y="1012"/>
                  </a:lnTo>
                  <a:lnTo>
                    <a:pt x="0" y="990"/>
                  </a:lnTo>
                  <a:lnTo>
                    <a:pt x="2" y="968"/>
                  </a:lnTo>
                  <a:lnTo>
                    <a:pt x="6" y="950"/>
                  </a:lnTo>
                  <a:lnTo>
                    <a:pt x="10" y="936"/>
                  </a:lnTo>
                  <a:lnTo>
                    <a:pt x="16" y="922"/>
                  </a:lnTo>
                  <a:lnTo>
                    <a:pt x="22" y="912"/>
                  </a:lnTo>
                  <a:lnTo>
                    <a:pt x="30" y="902"/>
                  </a:lnTo>
                  <a:lnTo>
                    <a:pt x="38" y="896"/>
                  </a:lnTo>
                  <a:lnTo>
                    <a:pt x="48" y="890"/>
                  </a:lnTo>
                  <a:lnTo>
                    <a:pt x="58" y="886"/>
                  </a:lnTo>
                  <a:lnTo>
                    <a:pt x="68" y="884"/>
                  </a:lnTo>
                  <a:lnTo>
                    <a:pt x="78" y="882"/>
                  </a:lnTo>
                  <a:lnTo>
                    <a:pt x="102" y="882"/>
                  </a:lnTo>
                  <a:lnTo>
                    <a:pt x="126" y="886"/>
                  </a:lnTo>
                  <a:lnTo>
                    <a:pt x="176" y="896"/>
                  </a:lnTo>
                  <a:lnTo>
                    <a:pt x="200" y="902"/>
                  </a:lnTo>
                  <a:lnTo>
                    <a:pt x="224" y="904"/>
                  </a:lnTo>
                  <a:lnTo>
                    <a:pt x="244" y="904"/>
                  </a:lnTo>
                  <a:lnTo>
                    <a:pt x="254" y="902"/>
                  </a:lnTo>
                  <a:lnTo>
                    <a:pt x="262" y="898"/>
                  </a:lnTo>
                  <a:lnTo>
                    <a:pt x="270" y="892"/>
                  </a:lnTo>
                  <a:lnTo>
                    <a:pt x="278" y="886"/>
                  </a:lnTo>
                  <a:lnTo>
                    <a:pt x="284" y="878"/>
                  </a:lnTo>
                  <a:lnTo>
                    <a:pt x="288" y="868"/>
                  </a:lnTo>
                  <a:lnTo>
                    <a:pt x="288" y="868"/>
                  </a:lnTo>
                  <a:lnTo>
                    <a:pt x="296" y="844"/>
                  </a:lnTo>
                  <a:lnTo>
                    <a:pt x="302" y="816"/>
                  </a:lnTo>
                  <a:lnTo>
                    <a:pt x="306" y="786"/>
                  </a:lnTo>
                  <a:lnTo>
                    <a:pt x="310" y="754"/>
                  </a:lnTo>
                  <a:lnTo>
                    <a:pt x="310" y="720"/>
                  </a:lnTo>
                  <a:lnTo>
                    <a:pt x="310" y="682"/>
                  </a:lnTo>
                  <a:lnTo>
                    <a:pt x="308" y="606"/>
                  </a:lnTo>
                  <a:lnTo>
                    <a:pt x="296" y="444"/>
                  </a:lnTo>
                  <a:lnTo>
                    <a:pt x="290" y="364"/>
                  </a:lnTo>
                  <a:lnTo>
                    <a:pt x="288" y="290"/>
                  </a:lnTo>
                  <a:lnTo>
                    <a:pt x="288" y="290"/>
                  </a:lnTo>
                  <a:close/>
                </a:path>
              </a:pathLst>
            </a:cu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7" name="Freeform 10"/>
            <p:cNvSpPr>
              <a:spLocks/>
            </p:cNvSpPr>
            <p:nvPr/>
          </p:nvSpPr>
          <p:spPr bwMode="auto">
            <a:xfrm>
              <a:off x="1236" y="865"/>
              <a:ext cx="1472" cy="1754"/>
            </a:xfrm>
            <a:custGeom>
              <a:avLst/>
              <a:gdLst>
                <a:gd name="T0" fmla="*/ 334 w 1472"/>
                <a:gd name="T1" fmla="*/ 284 h 1754"/>
                <a:gd name="T2" fmla="*/ 542 w 1472"/>
                <a:gd name="T3" fmla="*/ 288 h 1754"/>
                <a:gd name="T4" fmla="*/ 612 w 1472"/>
                <a:gd name="T5" fmla="*/ 306 h 1754"/>
                <a:gd name="T6" fmla="*/ 630 w 1472"/>
                <a:gd name="T7" fmla="*/ 274 h 1754"/>
                <a:gd name="T8" fmla="*/ 610 w 1472"/>
                <a:gd name="T9" fmla="*/ 108 h 1754"/>
                <a:gd name="T10" fmla="*/ 630 w 1472"/>
                <a:gd name="T11" fmla="*/ 42 h 1754"/>
                <a:gd name="T12" fmla="*/ 696 w 1472"/>
                <a:gd name="T13" fmla="*/ 4 h 1754"/>
                <a:gd name="T14" fmla="*/ 784 w 1472"/>
                <a:gd name="T15" fmla="*/ 4 h 1754"/>
                <a:gd name="T16" fmla="*/ 848 w 1472"/>
                <a:gd name="T17" fmla="*/ 42 h 1754"/>
                <a:gd name="T18" fmla="*/ 868 w 1472"/>
                <a:gd name="T19" fmla="*/ 108 h 1754"/>
                <a:gd name="T20" fmla="*/ 844 w 1472"/>
                <a:gd name="T21" fmla="*/ 274 h 1754"/>
                <a:gd name="T22" fmla="*/ 860 w 1472"/>
                <a:gd name="T23" fmla="*/ 306 h 1754"/>
                <a:gd name="T24" fmla="*/ 930 w 1472"/>
                <a:gd name="T25" fmla="*/ 288 h 1754"/>
                <a:gd name="T26" fmla="*/ 1138 w 1472"/>
                <a:gd name="T27" fmla="*/ 284 h 1754"/>
                <a:gd name="T28" fmla="*/ 1454 w 1472"/>
                <a:gd name="T29" fmla="*/ 376 h 1754"/>
                <a:gd name="T30" fmla="*/ 1472 w 1472"/>
                <a:gd name="T31" fmla="*/ 760 h 1754"/>
                <a:gd name="T32" fmla="*/ 1452 w 1472"/>
                <a:gd name="T33" fmla="*/ 874 h 1754"/>
                <a:gd name="T34" fmla="*/ 1416 w 1472"/>
                <a:gd name="T35" fmla="*/ 906 h 1754"/>
                <a:gd name="T36" fmla="*/ 1290 w 1472"/>
                <a:gd name="T37" fmla="*/ 892 h 1754"/>
                <a:gd name="T38" fmla="*/ 1212 w 1472"/>
                <a:gd name="T39" fmla="*/ 894 h 1754"/>
                <a:gd name="T40" fmla="*/ 1176 w 1472"/>
                <a:gd name="T41" fmla="*/ 940 h 1754"/>
                <a:gd name="T42" fmla="*/ 1166 w 1472"/>
                <a:gd name="T43" fmla="*/ 1016 h 1754"/>
                <a:gd name="T44" fmla="*/ 1182 w 1472"/>
                <a:gd name="T45" fmla="*/ 1106 h 1754"/>
                <a:gd name="T46" fmla="*/ 1222 w 1472"/>
                <a:gd name="T47" fmla="*/ 1142 h 1754"/>
                <a:gd name="T48" fmla="*/ 1340 w 1472"/>
                <a:gd name="T49" fmla="*/ 1132 h 1754"/>
                <a:gd name="T50" fmla="*/ 1426 w 1472"/>
                <a:gd name="T51" fmla="*/ 1130 h 1754"/>
                <a:gd name="T52" fmla="*/ 1452 w 1472"/>
                <a:gd name="T53" fmla="*/ 1160 h 1754"/>
                <a:gd name="T54" fmla="*/ 1472 w 1472"/>
                <a:gd name="T55" fmla="*/ 1306 h 1754"/>
                <a:gd name="T56" fmla="*/ 1452 w 1472"/>
                <a:gd name="T57" fmla="*/ 1732 h 1754"/>
                <a:gd name="T58" fmla="*/ 1062 w 1472"/>
                <a:gd name="T59" fmla="*/ 1754 h 1754"/>
                <a:gd name="T60" fmla="*/ 904 w 1472"/>
                <a:gd name="T61" fmla="*/ 1740 h 1754"/>
                <a:gd name="T62" fmla="*/ 854 w 1472"/>
                <a:gd name="T63" fmla="*/ 1714 h 1754"/>
                <a:gd name="T64" fmla="*/ 846 w 1472"/>
                <a:gd name="T65" fmla="*/ 1644 h 1754"/>
                <a:gd name="T66" fmla="*/ 864 w 1472"/>
                <a:gd name="T67" fmla="*/ 1512 h 1754"/>
                <a:gd name="T68" fmla="*/ 836 w 1472"/>
                <a:gd name="T69" fmla="*/ 1468 h 1754"/>
                <a:gd name="T70" fmla="*/ 760 w 1472"/>
                <a:gd name="T71" fmla="*/ 1446 h 1754"/>
                <a:gd name="T72" fmla="*/ 674 w 1472"/>
                <a:gd name="T73" fmla="*/ 1452 h 1754"/>
                <a:gd name="T74" fmla="*/ 620 w 1472"/>
                <a:gd name="T75" fmla="*/ 1484 h 1754"/>
                <a:gd name="T76" fmla="*/ 608 w 1472"/>
                <a:gd name="T77" fmla="*/ 1546 h 1754"/>
                <a:gd name="T78" fmla="*/ 628 w 1472"/>
                <a:gd name="T79" fmla="*/ 1688 h 1754"/>
                <a:gd name="T80" fmla="*/ 602 w 1472"/>
                <a:gd name="T81" fmla="*/ 1728 h 1754"/>
                <a:gd name="T82" fmla="*/ 512 w 1472"/>
                <a:gd name="T83" fmla="*/ 1750 h 1754"/>
                <a:gd name="T84" fmla="*/ 174 w 1472"/>
                <a:gd name="T85" fmla="*/ 1738 h 1754"/>
                <a:gd name="T86" fmla="*/ 14 w 1472"/>
                <a:gd name="T87" fmla="*/ 1578 h 1754"/>
                <a:gd name="T88" fmla="*/ 2 w 1472"/>
                <a:gd name="T89" fmla="*/ 1240 h 1754"/>
                <a:gd name="T90" fmla="*/ 26 w 1472"/>
                <a:gd name="T91" fmla="*/ 1150 h 1754"/>
                <a:gd name="T92" fmla="*/ 64 w 1472"/>
                <a:gd name="T93" fmla="*/ 1124 h 1754"/>
                <a:gd name="T94" fmla="*/ 206 w 1472"/>
                <a:gd name="T95" fmla="*/ 1146 h 1754"/>
                <a:gd name="T96" fmla="*/ 268 w 1472"/>
                <a:gd name="T97" fmla="*/ 1132 h 1754"/>
                <a:gd name="T98" fmla="*/ 300 w 1472"/>
                <a:gd name="T99" fmla="*/ 1078 h 1754"/>
                <a:gd name="T100" fmla="*/ 306 w 1472"/>
                <a:gd name="T101" fmla="*/ 994 h 1754"/>
                <a:gd name="T102" fmla="*/ 284 w 1472"/>
                <a:gd name="T103" fmla="*/ 916 h 1754"/>
                <a:gd name="T104" fmla="*/ 240 w 1472"/>
                <a:gd name="T105" fmla="*/ 888 h 1754"/>
                <a:gd name="T106" fmla="*/ 108 w 1472"/>
                <a:gd name="T107" fmla="*/ 906 h 1754"/>
                <a:gd name="T108" fmla="*/ 38 w 1472"/>
                <a:gd name="T109" fmla="*/ 898 h 1754"/>
                <a:gd name="T110" fmla="*/ 12 w 1472"/>
                <a:gd name="T111" fmla="*/ 850 h 1754"/>
                <a:gd name="T112" fmla="*/ 0 w 1472"/>
                <a:gd name="T113" fmla="*/ 690 h 1754"/>
                <a:gd name="T114" fmla="*/ 20 w 1472"/>
                <a:gd name="T115" fmla="*/ 300 h 1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72" h="1754">
                  <a:moveTo>
                    <a:pt x="20" y="300"/>
                  </a:moveTo>
                  <a:lnTo>
                    <a:pt x="20" y="300"/>
                  </a:lnTo>
                  <a:lnTo>
                    <a:pt x="94" y="300"/>
                  </a:lnTo>
                  <a:lnTo>
                    <a:pt x="174" y="294"/>
                  </a:lnTo>
                  <a:lnTo>
                    <a:pt x="334" y="284"/>
                  </a:lnTo>
                  <a:lnTo>
                    <a:pt x="410" y="280"/>
                  </a:lnTo>
                  <a:lnTo>
                    <a:pt x="446" y="280"/>
                  </a:lnTo>
                  <a:lnTo>
                    <a:pt x="480" y="280"/>
                  </a:lnTo>
                  <a:lnTo>
                    <a:pt x="512" y="284"/>
                  </a:lnTo>
                  <a:lnTo>
                    <a:pt x="542" y="288"/>
                  </a:lnTo>
                  <a:lnTo>
                    <a:pt x="568" y="294"/>
                  </a:lnTo>
                  <a:lnTo>
                    <a:pt x="592" y="300"/>
                  </a:lnTo>
                  <a:lnTo>
                    <a:pt x="592" y="300"/>
                  </a:lnTo>
                  <a:lnTo>
                    <a:pt x="602" y="304"/>
                  </a:lnTo>
                  <a:lnTo>
                    <a:pt x="612" y="306"/>
                  </a:lnTo>
                  <a:lnTo>
                    <a:pt x="618" y="304"/>
                  </a:lnTo>
                  <a:lnTo>
                    <a:pt x="622" y="302"/>
                  </a:lnTo>
                  <a:lnTo>
                    <a:pt x="626" y="298"/>
                  </a:lnTo>
                  <a:lnTo>
                    <a:pt x="628" y="290"/>
                  </a:lnTo>
                  <a:lnTo>
                    <a:pt x="630" y="274"/>
                  </a:lnTo>
                  <a:lnTo>
                    <a:pt x="626" y="252"/>
                  </a:lnTo>
                  <a:lnTo>
                    <a:pt x="622" y="226"/>
                  </a:lnTo>
                  <a:lnTo>
                    <a:pt x="612" y="168"/>
                  </a:lnTo>
                  <a:lnTo>
                    <a:pt x="610" y="138"/>
                  </a:lnTo>
                  <a:lnTo>
                    <a:pt x="610" y="108"/>
                  </a:lnTo>
                  <a:lnTo>
                    <a:pt x="612" y="94"/>
                  </a:lnTo>
                  <a:lnTo>
                    <a:pt x="614" y="80"/>
                  </a:lnTo>
                  <a:lnTo>
                    <a:pt x="618" y="66"/>
                  </a:lnTo>
                  <a:lnTo>
                    <a:pt x="624" y="54"/>
                  </a:lnTo>
                  <a:lnTo>
                    <a:pt x="630" y="42"/>
                  </a:lnTo>
                  <a:lnTo>
                    <a:pt x="640" y="32"/>
                  </a:lnTo>
                  <a:lnTo>
                    <a:pt x="650" y="24"/>
                  </a:lnTo>
                  <a:lnTo>
                    <a:pt x="664" y="16"/>
                  </a:lnTo>
                  <a:lnTo>
                    <a:pt x="678" y="8"/>
                  </a:lnTo>
                  <a:lnTo>
                    <a:pt x="696" y="4"/>
                  </a:lnTo>
                  <a:lnTo>
                    <a:pt x="716" y="2"/>
                  </a:lnTo>
                  <a:lnTo>
                    <a:pt x="740" y="0"/>
                  </a:lnTo>
                  <a:lnTo>
                    <a:pt x="740" y="0"/>
                  </a:lnTo>
                  <a:lnTo>
                    <a:pt x="764" y="2"/>
                  </a:lnTo>
                  <a:lnTo>
                    <a:pt x="784" y="4"/>
                  </a:lnTo>
                  <a:lnTo>
                    <a:pt x="802" y="8"/>
                  </a:lnTo>
                  <a:lnTo>
                    <a:pt x="816" y="16"/>
                  </a:lnTo>
                  <a:lnTo>
                    <a:pt x="830" y="24"/>
                  </a:lnTo>
                  <a:lnTo>
                    <a:pt x="840" y="32"/>
                  </a:lnTo>
                  <a:lnTo>
                    <a:pt x="848" y="42"/>
                  </a:lnTo>
                  <a:lnTo>
                    <a:pt x="856" y="54"/>
                  </a:lnTo>
                  <a:lnTo>
                    <a:pt x="860" y="66"/>
                  </a:lnTo>
                  <a:lnTo>
                    <a:pt x="864" y="80"/>
                  </a:lnTo>
                  <a:lnTo>
                    <a:pt x="866" y="94"/>
                  </a:lnTo>
                  <a:lnTo>
                    <a:pt x="868" y="108"/>
                  </a:lnTo>
                  <a:lnTo>
                    <a:pt x="866" y="138"/>
                  </a:lnTo>
                  <a:lnTo>
                    <a:pt x="864" y="168"/>
                  </a:lnTo>
                  <a:lnTo>
                    <a:pt x="852" y="226"/>
                  </a:lnTo>
                  <a:lnTo>
                    <a:pt x="846" y="252"/>
                  </a:lnTo>
                  <a:lnTo>
                    <a:pt x="844" y="274"/>
                  </a:lnTo>
                  <a:lnTo>
                    <a:pt x="844" y="290"/>
                  </a:lnTo>
                  <a:lnTo>
                    <a:pt x="846" y="298"/>
                  </a:lnTo>
                  <a:lnTo>
                    <a:pt x="850" y="302"/>
                  </a:lnTo>
                  <a:lnTo>
                    <a:pt x="854" y="304"/>
                  </a:lnTo>
                  <a:lnTo>
                    <a:pt x="860" y="306"/>
                  </a:lnTo>
                  <a:lnTo>
                    <a:pt x="868" y="304"/>
                  </a:lnTo>
                  <a:lnTo>
                    <a:pt x="880" y="300"/>
                  </a:lnTo>
                  <a:lnTo>
                    <a:pt x="880" y="300"/>
                  </a:lnTo>
                  <a:lnTo>
                    <a:pt x="904" y="294"/>
                  </a:lnTo>
                  <a:lnTo>
                    <a:pt x="930" y="288"/>
                  </a:lnTo>
                  <a:lnTo>
                    <a:pt x="960" y="284"/>
                  </a:lnTo>
                  <a:lnTo>
                    <a:pt x="992" y="280"/>
                  </a:lnTo>
                  <a:lnTo>
                    <a:pt x="1026" y="280"/>
                  </a:lnTo>
                  <a:lnTo>
                    <a:pt x="1062" y="280"/>
                  </a:lnTo>
                  <a:lnTo>
                    <a:pt x="1138" y="284"/>
                  </a:lnTo>
                  <a:lnTo>
                    <a:pt x="1298" y="294"/>
                  </a:lnTo>
                  <a:lnTo>
                    <a:pt x="1376" y="300"/>
                  </a:lnTo>
                  <a:lnTo>
                    <a:pt x="1452" y="300"/>
                  </a:lnTo>
                  <a:lnTo>
                    <a:pt x="1452" y="300"/>
                  </a:lnTo>
                  <a:lnTo>
                    <a:pt x="1454" y="376"/>
                  </a:lnTo>
                  <a:lnTo>
                    <a:pt x="1458" y="454"/>
                  </a:lnTo>
                  <a:lnTo>
                    <a:pt x="1470" y="614"/>
                  </a:lnTo>
                  <a:lnTo>
                    <a:pt x="1472" y="690"/>
                  </a:lnTo>
                  <a:lnTo>
                    <a:pt x="1472" y="726"/>
                  </a:lnTo>
                  <a:lnTo>
                    <a:pt x="1472" y="760"/>
                  </a:lnTo>
                  <a:lnTo>
                    <a:pt x="1470" y="792"/>
                  </a:lnTo>
                  <a:lnTo>
                    <a:pt x="1466" y="822"/>
                  </a:lnTo>
                  <a:lnTo>
                    <a:pt x="1460" y="850"/>
                  </a:lnTo>
                  <a:lnTo>
                    <a:pt x="1452" y="874"/>
                  </a:lnTo>
                  <a:lnTo>
                    <a:pt x="1452" y="874"/>
                  </a:lnTo>
                  <a:lnTo>
                    <a:pt x="1446" y="884"/>
                  </a:lnTo>
                  <a:lnTo>
                    <a:pt x="1440" y="892"/>
                  </a:lnTo>
                  <a:lnTo>
                    <a:pt x="1434" y="898"/>
                  </a:lnTo>
                  <a:lnTo>
                    <a:pt x="1426" y="904"/>
                  </a:lnTo>
                  <a:lnTo>
                    <a:pt x="1416" y="906"/>
                  </a:lnTo>
                  <a:lnTo>
                    <a:pt x="1408" y="908"/>
                  </a:lnTo>
                  <a:lnTo>
                    <a:pt x="1386" y="910"/>
                  </a:lnTo>
                  <a:lnTo>
                    <a:pt x="1364" y="906"/>
                  </a:lnTo>
                  <a:lnTo>
                    <a:pt x="1340" y="902"/>
                  </a:lnTo>
                  <a:lnTo>
                    <a:pt x="1290" y="892"/>
                  </a:lnTo>
                  <a:lnTo>
                    <a:pt x="1266" y="888"/>
                  </a:lnTo>
                  <a:lnTo>
                    <a:pt x="1244" y="888"/>
                  </a:lnTo>
                  <a:lnTo>
                    <a:pt x="1232" y="888"/>
                  </a:lnTo>
                  <a:lnTo>
                    <a:pt x="1222" y="892"/>
                  </a:lnTo>
                  <a:lnTo>
                    <a:pt x="1212" y="894"/>
                  </a:lnTo>
                  <a:lnTo>
                    <a:pt x="1204" y="900"/>
                  </a:lnTo>
                  <a:lnTo>
                    <a:pt x="1196" y="908"/>
                  </a:lnTo>
                  <a:lnTo>
                    <a:pt x="1188" y="916"/>
                  </a:lnTo>
                  <a:lnTo>
                    <a:pt x="1182" y="926"/>
                  </a:lnTo>
                  <a:lnTo>
                    <a:pt x="1176" y="940"/>
                  </a:lnTo>
                  <a:lnTo>
                    <a:pt x="1172" y="956"/>
                  </a:lnTo>
                  <a:lnTo>
                    <a:pt x="1168" y="972"/>
                  </a:lnTo>
                  <a:lnTo>
                    <a:pt x="1166" y="994"/>
                  </a:lnTo>
                  <a:lnTo>
                    <a:pt x="1166" y="1016"/>
                  </a:lnTo>
                  <a:lnTo>
                    <a:pt x="1166" y="1016"/>
                  </a:lnTo>
                  <a:lnTo>
                    <a:pt x="1166" y="1040"/>
                  </a:lnTo>
                  <a:lnTo>
                    <a:pt x="1168" y="1060"/>
                  </a:lnTo>
                  <a:lnTo>
                    <a:pt x="1172" y="1078"/>
                  </a:lnTo>
                  <a:lnTo>
                    <a:pt x="1176" y="1094"/>
                  </a:lnTo>
                  <a:lnTo>
                    <a:pt x="1182" y="1106"/>
                  </a:lnTo>
                  <a:lnTo>
                    <a:pt x="1188" y="1116"/>
                  </a:lnTo>
                  <a:lnTo>
                    <a:pt x="1196" y="1126"/>
                  </a:lnTo>
                  <a:lnTo>
                    <a:pt x="1204" y="1132"/>
                  </a:lnTo>
                  <a:lnTo>
                    <a:pt x="1212" y="1138"/>
                  </a:lnTo>
                  <a:lnTo>
                    <a:pt x="1222" y="1142"/>
                  </a:lnTo>
                  <a:lnTo>
                    <a:pt x="1232" y="1144"/>
                  </a:lnTo>
                  <a:lnTo>
                    <a:pt x="1244" y="1146"/>
                  </a:lnTo>
                  <a:lnTo>
                    <a:pt x="1266" y="1146"/>
                  </a:lnTo>
                  <a:lnTo>
                    <a:pt x="1290" y="1142"/>
                  </a:lnTo>
                  <a:lnTo>
                    <a:pt x="1340" y="1132"/>
                  </a:lnTo>
                  <a:lnTo>
                    <a:pt x="1364" y="1126"/>
                  </a:lnTo>
                  <a:lnTo>
                    <a:pt x="1386" y="1124"/>
                  </a:lnTo>
                  <a:lnTo>
                    <a:pt x="1408" y="1124"/>
                  </a:lnTo>
                  <a:lnTo>
                    <a:pt x="1416" y="1126"/>
                  </a:lnTo>
                  <a:lnTo>
                    <a:pt x="1426" y="1130"/>
                  </a:lnTo>
                  <a:lnTo>
                    <a:pt x="1434" y="1134"/>
                  </a:lnTo>
                  <a:lnTo>
                    <a:pt x="1440" y="1142"/>
                  </a:lnTo>
                  <a:lnTo>
                    <a:pt x="1446" y="1150"/>
                  </a:lnTo>
                  <a:lnTo>
                    <a:pt x="1452" y="1160"/>
                  </a:lnTo>
                  <a:lnTo>
                    <a:pt x="1452" y="1160"/>
                  </a:lnTo>
                  <a:lnTo>
                    <a:pt x="1460" y="1184"/>
                  </a:lnTo>
                  <a:lnTo>
                    <a:pt x="1466" y="1210"/>
                  </a:lnTo>
                  <a:lnTo>
                    <a:pt x="1470" y="1240"/>
                  </a:lnTo>
                  <a:lnTo>
                    <a:pt x="1472" y="1272"/>
                  </a:lnTo>
                  <a:lnTo>
                    <a:pt x="1472" y="1306"/>
                  </a:lnTo>
                  <a:lnTo>
                    <a:pt x="1472" y="1342"/>
                  </a:lnTo>
                  <a:lnTo>
                    <a:pt x="1470" y="1418"/>
                  </a:lnTo>
                  <a:lnTo>
                    <a:pt x="1458" y="1578"/>
                  </a:lnTo>
                  <a:lnTo>
                    <a:pt x="1454" y="1658"/>
                  </a:lnTo>
                  <a:lnTo>
                    <a:pt x="1452" y="1732"/>
                  </a:lnTo>
                  <a:lnTo>
                    <a:pt x="1452" y="1732"/>
                  </a:lnTo>
                  <a:lnTo>
                    <a:pt x="1376" y="1734"/>
                  </a:lnTo>
                  <a:lnTo>
                    <a:pt x="1298" y="1738"/>
                  </a:lnTo>
                  <a:lnTo>
                    <a:pt x="1138" y="1750"/>
                  </a:lnTo>
                  <a:lnTo>
                    <a:pt x="1062" y="1754"/>
                  </a:lnTo>
                  <a:lnTo>
                    <a:pt x="1026" y="1754"/>
                  </a:lnTo>
                  <a:lnTo>
                    <a:pt x="992" y="1752"/>
                  </a:lnTo>
                  <a:lnTo>
                    <a:pt x="960" y="1750"/>
                  </a:lnTo>
                  <a:lnTo>
                    <a:pt x="930" y="1746"/>
                  </a:lnTo>
                  <a:lnTo>
                    <a:pt x="904" y="1740"/>
                  </a:lnTo>
                  <a:lnTo>
                    <a:pt x="880" y="1732"/>
                  </a:lnTo>
                  <a:lnTo>
                    <a:pt x="880" y="1732"/>
                  </a:lnTo>
                  <a:lnTo>
                    <a:pt x="868" y="1728"/>
                  </a:lnTo>
                  <a:lnTo>
                    <a:pt x="860" y="1720"/>
                  </a:lnTo>
                  <a:lnTo>
                    <a:pt x="854" y="1714"/>
                  </a:lnTo>
                  <a:lnTo>
                    <a:pt x="850" y="1706"/>
                  </a:lnTo>
                  <a:lnTo>
                    <a:pt x="846" y="1698"/>
                  </a:lnTo>
                  <a:lnTo>
                    <a:pt x="844" y="1688"/>
                  </a:lnTo>
                  <a:lnTo>
                    <a:pt x="844" y="1668"/>
                  </a:lnTo>
                  <a:lnTo>
                    <a:pt x="846" y="1644"/>
                  </a:lnTo>
                  <a:lnTo>
                    <a:pt x="850" y="1620"/>
                  </a:lnTo>
                  <a:lnTo>
                    <a:pt x="862" y="1572"/>
                  </a:lnTo>
                  <a:lnTo>
                    <a:pt x="864" y="1546"/>
                  </a:lnTo>
                  <a:lnTo>
                    <a:pt x="866" y="1524"/>
                  </a:lnTo>
                  <a:lnTo>
                    <a:pt x="864" y="1512"/>
                  </a:lnTo>
                  <a:lnTo>
                    <a:pt x="862" y="1502"/>
                  </a:lnTo>
                  <a:lnTo>
                    <a:pt x="858" y="1492"/>
                  </a:lnTo>
                  <a:lnTo>
                    <a:pt x="852" y="1484"/>
                  </a:lnTo>
                  <a:lnTo>
                    <a:pt x="846" y="1476"/>
                  </a:lnTo>
                  <a:lnTo>
                    <a:pt x="836" y="1468"/>
                  </a:lnTo>
                  <a:lnTo>
                    <a:pt x="826" y="1462"/>
                  </a:lnTo>
                  <a:lnTo>
                    <a:pt x="812" y="1456"/>
                  </a:lnTo>
                  <a:lnTo>
                    <a:pt x="798" y="1452"/>
                  </a:lnTo>
                  <a:lnTo>
                    <a:pt x="780" y="1448"/>
                  </a:lnTo>
                  <a:lnTo>
                    <a:pt x="760" y="1446"/>
                  </a:lnTo>
                  <a:lnTo>
                    <a:pt x="736" y="1446"/>
                  </a:lnTo>
                  <a:lnTo>
                    <a:pt x="736" y="1446"/>
                  </a:lnTo>
                  <a:lnTo>
                    <a:pt x="712" y="1446"/>
                  </a:lnTo>
                  <a:lnTo>
                    <a:pt x="692" y="1448"/>
                  </a:lnTo>
                  <a:lnTo>
                    <a:pt x="674" y="1452"/>
                  </a:lnTo>
                  <a:lnTo>
                    <a:pt x="660" y="1456"/>
                  </a:lnTo>
                  <a:lnTo>
                    <a:pt x="646" y="1462"/>
                  </a:lnTo>
                  <a:lnTo>
                    <a:pt x="636" y="1468"/>
                  </a:lnTo>
                  <a:lnTo>
                    <a:pt x="626" y="1476"/>
                  </a:lnTo>
                  <a:lnTo>
                    <a:pt x="620" y="1484"/>
                  </a:lnTo>
                  <a:lnTo>
                    <a:pt x="614" y="1492"/>
                  </a:lnTo>
                  <a:lnTo>
                    <a:pt x="610" y="1502"/>
                  </a:lnTo>
                  <a:lnTo>
                    <a:pt x="608" y="1512"/>
                  </a:lnTo>
                  <a:lnTo>
                    <a:pt x="606" y="1524"/>
                  </a:lnTo>
                  <a:lnTo>
                    <a:pt x="608" y="1546"/>
                  </a:lnTo>
                  <a:lnTo>
                    <a:pt x="610" y="1572"/>
                  </a:lnTo>
                  <a:lnTo>
                    <a:pt x="622" y="1620"/>
                  </a:lnTo>
                  <a:lnTo>
                    <a:pt x="626" y="1644"/>
                  </a:lnTo>
                  <a:lnTo>
                    <a:pt x="628" y="1668"/>
                  </a:lnTo>
                  <a:lnTo>
                    <a:pt x="628" y="1688"/>
                  </a:lnTo>
                  <a:lnTo>
                    <a:pt x="626" y="1698"/>
                  </a:lnTo>
                  <a:lnTo>
                    <a:pt x="622" y="1706"/>
                  </a:lnTo>
                  <a:lnTo>
                    <a:pt x="618" y="1714"/>
                  </a:lnTo>
                  <a:lnTo>
                    <a:pt x="612" y="1720"/>
                  </a:lnTo>
                  <a:lnTo>
                    <a:pt x="602" y="1728"/>
                  </a:lnTo>
                  <a:lnTo>
                    <a:pt x="592" y="1732"/>
                  </a:lnTo>
                  <a:lnTo>
                    <a:pt x="592" y="1732"/>
                  </a:lnTo>
                  <a:lnTo>
                    <a:pt x="568" y="1740"/>
                  </a:lnTo>
                  <a:lnTo>
                    <a:pt x="542" y="1746"/>
                  </a:lnTo>
                  <a:lnTo>
                    <a:pt x="512" y="1750"/>
                  </a:lnTo>
                  <a:lnTo>
                    <a:pt x="480" y="1752"/>
                  </a:lnTo>
                  <a:lnTo>
                    <a:pt x="446" y="1754"/>
                  </a:lnTo>
                  <a:lnTo>
                    <a:pt x="410" y="1754"/>
                  </a:lnTo>
                  <a:lnTo>
                    <a:pt x="334" y="1750"/>
                  </a:lnTo>
                  <a:lnTo>
                    <a:pt x="174" y="1738"/>
                  </a:lnTo>
                  <a:lnTo>
                    <a:pt x="94" y="1734"/>
                  </a:lnTo>
                  <a:lnTo>
                    <a:pt x="20" y="1732"/>
                  </a:lnTo>
                  <a:lnTo>
                    <a:pt x="20" y="1732"/>
                  </a:lnTo>
                  <a:lnTo>
                    <a:pt x="18" y="1658"/>
                  </a:lnTo>
                  <a:lnTo>
                    <a:pt x="14" y="1578"/>
                  </a:lnTo>
                  <a:lnTo>
                    <a:pt x="2" y="1418"/>
                  </a:lnTo>
                  <a:lnTo>
                    <a:pt x="0" y="1342"/>
                  </a:lnTo>
                  <a:lnTo>
                    <a:pt x="0" y="1306"/>
                  </a:lnTo>
                  <a:lnTo>
                    <a:pt x="0" y="1272"/>
                  </a:lnTo>
                  <a:lnTo>
                    <a:pt x="2" y="1240"/>
                  </a:lnTo>
                  <a:lnTo>
                    <a:pt x="6" y="1210"/>
                  </a:lnTo>
                  <a:lnTo>
                    <a:pt x="12" y="1184"/>
                  </a:lnTo>
                  <a:lnTo>
                    <a:pt x="20" y="1160"/>
                  </a:lnTo>
                  <a:lnTo>
                    <a:pt x="20" y="1160"/>
                  </a:lnTo>
                  <a:lnTo>
                    <a:pt x="26" y="1150"/>
                  </a:lnTo>
                  <a:lnTo>
                    <a:pt x="32" y="1142"/>
                  </a:lnTo>
                  <a:lnTo>
                    <a:pt x="38" y="1134"/>
                  </a:lnTo>
                  <a:lnTo>
                    <a:pt x="46" y="1130"/>
                  </a:lnTo>
                  <a:lnTo>
                    <a:pt x="56" y="1126"/>
                  </a:lnTo>
                  <a:lnTo>
                    <a:pt x="64" y="1124"/>
                  </a:lnTo>
                  <a:lnTo>
                    <a:pt x="86" y="1124"/>
                  </a:lnTo>
                  <a:lnTo>
                    <a:pt x="108" y="1126"/>
                  </a:lnTo>
                  <a:lnTo>
                    <a:pt x="132" y="1132"/>
                  </a:lnTo>
                  <a:lnTo>
                    <a:pt x="182" y="1142"/>
                  </a:lnTo>
                  <a:lnTo>
                    <a:pt x="206" y="1146"/>
                  </a:lnTo>
                  <a:lnTo>
                    <a:pt x="228" y="1146"/>
                  </a:lnTo>
                  <a:lnTo>
                    <a:pt x="240" y="1144"/>
                  </a:lnTo>
                  <a:lnTo>
                    <a:pt x="250" y="1142"/>
                  </a:lnTo>
                  <a:lnTo>
                    <a:pt x="260" y="1138"/>
                  </a:lnTo>
                  <a:lnTo>
                    <a:pt x="268" y="1132"/>
                  </a:lnTo>
                  <a:lnTo>
                    <a:pt x="276" y="1126"/>
                  </a:lnTo>
                  <a:lnTo>
                    <a:pt x="284" y="1116"/>
                  </a:lnTo>
                  <a:lnTo>
                    <a:pt x="290" y="1106"/>
                  </a:lnTo>
                  <a:lnTo>
                    <a:pt x="296" y="1094"/>
                  </a:lnTo>
                  <a:lnTo>
                    <a:pt x="300" y="1078"/>
                  </a:lnTo>
                  <a:lnTo>
                    <a:pt x="304" y="1060"/>
                  </a:lnTo>
                  <a:lnTo>
                    <a:pt x="306" y="1040"/>
                  </a:lnTo>
                  <a:lnTo>
                    <a:pt x="306" y="1016"/>
                  </a:lnTo>
                  <a:lnTo>
                    <a:pt x="306" y="1016"/>
                  </a:lnTo>
                  <a:lnTo>
                    <a:pt x="306" y="994"/>
                  </a:lnTo>
                  <a:lnTo>
                    <a:pt x="304" y="972"/>
                  </a:lnTo>
                  <a:lnTo>
                    <a:pt x="300" y="956"/>
                  </a:lnTo>
                  <a:lnTo>
                    <a:pt x="296" y="940"/>
                  </a:lnTo>
                  <a:lnTo>
                    <a:pt x="290" y="926"/>
                  </a:lnTo>
                  <a:lnTo>
                    <a:pt x="284" y="916"/>
                  </a:lnTo>
                  <a:lnTo>
                    <a:pt x="276" y="908"/>
                  </a:lnTo>
                  <a:lnTo>
                    <a:pt x="268" y="900"/>
                  </a:lnTo>
                  <a:lnTo>
                    <a:pt x="260" y="894"/>
                  </a:lnTo>
                  <a:lnTo>
                    <a:pt x="250" y="892"/>
                  </a:lnTo>
                  <a:lnTo>
                    <a:pt x="240" y="888"/>
                  </a:lnTo>
                  <a:lnTo>
                    <a:pt x="228" y="888"/>
                  </a:lnTo>
                  <a:lnTo>
                    <a:pt x="206" y="888"/>
                  </a:lnTo>
                  <a:lnTo>
                    <a:pt x="182" y="892"/>
                  </a:lnTo>
                  <a:lnTo>
                    <a:pt x="132" y="902"/>
                  </a:lnTo>
                  <a:lnTo>
                    <a:pt x="108" y="906"/>
                  </a:lnTo>
                  <a:lnTo>
                    <a:pt x="86" y="910"/>
                  </a:lnTo>
                  <a:lnTo>
                    <a:pt x="64" y="908"/>
                  </a:lnTo>
                  <a:lnTo>
                    <a:pt x="56" y="906"/>
                  </a:lnTo>
                  <a:lnTo>
                    <a:pt x="46" y="904"/>
                  </a:lnTo>
                  <a:lnTo>
                    <a:pt x="38" y="898"/>
                  </a:lnTo>
                  <a:lnTo>
                    <a:pt x="32" y="892"/>
                  </a:lnTo>
                  <a:lnTo>
                    <a:pt x="26" y="884"/>
                  </a:lnTo>
                  <a:lnTo>
                    <a:pt x="20" y="874"/>
                  </a:lnTo>
                  <a:lnTo>
                    <a:pt x="20" y="874"/>
                  </a:lnTo>
                  <a:lnTo>
                    <a:pt x="12" y="850"/>
                  </a:lnTo>
                  <a:lnTo>
                    <a:pt x="6" y="822"/>
                  </a:lnTo>
                  <a:lnTo>
                    <a:pt x="2" y="792"/>
                  </a:lnTo>
                  <a:lnTo>
                    <a:pt x="0" y="760"/>
                  </a:lnTo>
                  <a:lnTo>
                    <a:pt x="0" y="726"/>
                  </a:lnTo>
                  <a:lnTo>
                    <a:pt x="0" y="690"/>
                  </a:lnTo>
                  <a:lnTo>
                    <a:pt x="2" y="614"/>
                  </a:lnTo>
                  <a:lnTo>
                    <a:pt x="14" y="454"/>
                  </a:lnTo>
                  <a:lnTo>
                    <a:pt x="18" y="376"/>
                  </a:lnTo>
                  <a:lnTo>
                    <a:pt x="20" y="300"/>
                  </a:lnTo>
                  <a:lnTo>
                    <a:pt x="20" y="300"/>
                  </a:lnTo>
                  <a:close/>
                </a:path>
              </a:pathLst>
            </a:custGeom>
            <a:solidFill>
              <a:schemeClr val="accent1">
                <a:lumMod val="75000"/>
              </a:schemeClr>
            </a:solidFill>
            <a:ln w="9525">
              <a:solidFill>
                <a:schemeClr val="accent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dirty="0">
                <a:latin typeface="+mj-lt"/>
              </a:endParaRPr>
            </a:p>
          </p:txBody>
        </p:sp>
      </p:grpSp>
      <p:grpSp>
        <p:nvGrpSpPr>
          <p:cNvPr id="10" name="Group 5"/>
          <p:cNvGrpSpPr>
            <a:grpSpLocks noChangeAspect="1"/>
          </p:cNvGrpSpPr>
          <p:nvPr/>
        </p:nvGrpSpPr>
        <p:grpSpPr bwMode="auto">
          <a:xfrm>
            <a:off x="1449925" y="1330962"/>
            <a:ext cx="3295718" cy="1365137"/>
            <a:chOff x="-476" y="865"/>
            <a:chExt cx="4896" cy="2028"/>
          </a:xfrm>
        </p:grpSpPr>
        <p:sp>
          <p:nvSpPr>
            <p:cNvPr id="12" name="Freeform 6"/>
            <p:cNvSpPr>
              <a:spLocks/>
            </p:cNvSpPr>
            <p:nvPr/>
          </p:nvSpPr>
          <p:spPr bwMode="auto">
            <a:xfrm>
              <a:off x="1250" y="873"/>
              <a:ext cx="1444" cy="302"/>
            </a:xfrm>
            <a:custGeom>
              <a:avLst/>
              <a:gdLst>
                <a:gd name="T0" fmla="*/ 1444 w 1444"/>
                <a:gd name="T1" fmla="*/ 298 h 302"/>
                <a:gd name="T2" fmla="*/ 1290 w 1444"/>
                <a:gd name="T3" fmla="*/ 292 h 302"/>
                <a:gd name="T4" fmla="*/ 1052 w 1444"/>
                <a:gd name="T5" fmla="*/ 278 h 302"/>
                <a:gd name="T6" fmla="*/ 980 w 1444"/>
                <a:gd name="T7" fmla="*/ 278 h 302"/>
                <a:gd name="T8" fmla="*/ 918 w 1444"/>
                <a:gd name="T9" fmla="*/ 284 h 302"/>
                <a:gd name="T10" fmla="*/ 866 w 1444"/>
                <a:gd name="T11" fmla="*/ 298 h 302"/>
                <a:gd name="T12" fmla="*/ 856 w 1444"/>
                <a:gd name="T13" fmla="*/ 302 h 302"/>
                <a:gd name="T14" fmla="*/ 842 w 1444"/>
                <a:gd name="T15" fmla="*/ 302 h 302"/>
                <a:gd name="T16" fmla="*/ 834 w 1444"/>
                <a:gd name="T17" fmla="*/ 294 h 302"/>
                <a:gd name="T18" fmla="*/ 832 w 1444"/>
                <a:gd name="T19" fmla="*/ 272 h 302"/>
                <a:gd name="T20" fmla="*/ 838 w 1444"/>
                <a:gd name="T21" fmla="*/ 226 h 302"/>
                <a:gd name="T22" fmla="*/ 854 w 1444"/>
                <a:gd name="T23" fmla="*/ 138 h 302"/>
                <a:gd name="T24" fmla="*/ 854 w 1444"/>
                <a:gd name="T25" fmla="*/ 94 h 302"/>
                <a:gd name="T26" fmla="*/ 848 w 1444"/>
                <a:gd name="T27" fmla="*/ 66 h 302"/>
                <a:gd name="T28" fmla="*/ 836 w 1444"/>
                <a:gd name="T29" fmla="*/ 42 h 302"/>
                <a:gd name="T30" fmla="*/ 816 w 1444"/>
                <a:gd name="T31" fmla="*/ 24 h 302"/>
                <a:gd name="T32" fmla="*/ 788 w 1444"/>
                <a:gd name="T33" fmla="*/ 10 h 302"/>
                <a:gd name="T34" fmla="*/ 750 w 1444"/>
                <a:gd name="T35" fmla="*/ 2 h 302"/>
                <a:gd name="T36" fmla="*/ 726 w 1444"/>
                <a:gd name="T37" fmla="*/ 0 h 302"/>
                <a:gd name="T38" fmla="*/ 682 w 1444"/>
                <a:gd name="T39" fmla="*/ 4 h 302"/>
                <a:gd name="T40" fmla="*/ 648 w 1444"/>
                <a:gd name="T41" fmla="*/ 16 h 302"/>
                <a:gd name="T42" fmla="*/ 624 w 1444"/>
                <a:gd name="T43" fmla="*/ 32 h 302"/>
                <a:gd name="T44" fmla="*/ 608 w 1444"/>
                <a:gd name="T45" fmla="*/ 54 h 302"/>
                <a:gd name="T46" fmla="*/ 598 w 1444"/>
                <a:gd name="T47" fmla="*/ 80 h 302"/>
                <a:gd name="T48" fmla="*/ 594 w 1444"/>
                <a:gd name="T49" fmla="*/ 108 h 302"/>
                <a:gd name="T50" fmla="*/ 598 w 1444"/>
                <a:gd name="T51" fmla="*/ 168 h 302"/>
                <a:gd name="T52" fmla="*/ 612 w 1444"/>
                <a:gd name="T53" fmla="*/ 250 h 302"/>
                <a:gd name="T54" fmla="*/ 614 w 1444"/>
                <a:gd name="T55" fmla="*/ 288 h 302"/>
                <a:gd name="T56" fmla="*/ 608 w 1444"/>
                <a:gd name="T57" fmla="*/ 300 h 302"/>
                <a:gd name="T58" fmla="*/ 596 w 1444"/>
                <a:gd name="T59" fmla="*/ 302 h 302"/>
                <a:gd name="T60" fmla="*/ 578 w 1444"/>
                <a:gd name="T61" fmla="*/ 298 h 302"/>
                <a:gd name="T62" fmla="*/ 554 w 1444"/>
                <a:gd name="T63" fmla="*/ 290 h 302"/>
                <a:gd name="T64" fmla="*/ 496 w 1444"/>
                <a:gd name="T65" fmla="*/ 280 h 302"/>
                <a:gd name="T66" fmla="*/ 428 w 1444"/>
                <a:gd name="T67" fmla="*/ 278 h 302"/>
                <a:gd name="T68" fmla="*/ 316 w 1444"/>
                <a:gd name="T69" fmla="*/ 280 h 302"/>
                <a:gd name="T70" fmla="*/ 74 w 1444"/>
                <a:gd name="T71" fmla="*/ 296 h 302"/>
                <a:gd name="T72" fmla="*/ 1444 w 1444"/>
                <a:gd name="T73" fmla="*/ 298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44" h="302">
                  <a:moveTo>
                    <a:pt x="1444" y="298"/>
                  </a:moveTo>
                  <a:lnTo>
                    <a:pt x="1444" y="298"/>
                  </a:lnTo>
                  <a:lnTo>
                    <a:pt x="1370" y="296"/>
                  </a:lnTo>
                  <a:lnTo>
                    <a:pt x="1290" y="292"/>
                  </a:lnTo>
                  <a:lnTo>
                    <a:pt x="1128" y="280"/>
                  </a:lnTo>
                  <a:lnTo>
                    <a:pt x="1052" y="278"/>
                  </a:lnTo>
                  <a:lnTo>
                    <a:pt x="1016" y="278"/>
                  </a:lnTo>
                  <a:lnTo>
                    <a:pt x="980" y="278"/>
                  </a:lnTo>
                  <a:lnTo>
                    <a:pt x="948" y="280"/>
                  </a:lnTo>
                  <a:lnTo>
                    <a:pt x="918" y="284"/>
                  </a:lnTo>
                  <a:lnTo>
                    <a:pt x="890" y="290"/>
                  </a:lnTo>
                  <a:lnTo>
                    <a:pt x="866" y="298"/>
                  </a:lnTo>
                  <a:lnTo>
                    <a:pt x="866" y="298"/>
                  </a:lnTo>
                  <a:lnTo>
                    <a:pt x="856" y="302"/>
                  </a:lnTo>
                  <a:lnTo>
                    <a:pt x="848" y="302"/>
                  </a:lnTo>
                  <a:lnTo>
                    <a:pt x="842" y="302"/>
                  </a:lnTo>
                  <a:lnTo>
                    <a:pt x="836" y="300"/>
                  </a:lnTo>
                  <a:lnTo>
                    <a:pt x="834" y="294"/>
                  </a:lnTo>
                  <a:lnTo>
                    <a:pt x="832" y="288"/>
                  </a:lnTo>
                  <a:lnTo>
                    <a:pt x="832" y="272"/>
                  </a:lnTo>
                  <a:lnTo>
                    <a:pt x="834" y="250"/>
                  </a:lnTo>
                  <a:lnTo>
                    <a:pt x="838" y="226"/>
                  </a:lnTo>
                  <a:lnTo>
                    <a:pt x="850" y="168"/>
                  </a:lnTo>
                  <a:lnTo>
                    <a:pt x="854" y="138"/>
                  </a:lnTo>
                  <a:lnTo>
                    <a:pt x="856" y="108"/>
                  </a:lnTo>
                  <a:lnTo>
                    <a:pt x="854" y="94"/>
                  </a:lnTo>
                  <a:lnTo>
                    <a:pt x="852" y="80"/>
                  </a:lnTo>
                  <a:lnTo>
                    <a:pt x="848" y="66"/>
                  </a:lnTo>
                  <a:lnTo>
                    <a:pt x="842" y="54"/>
                  </a:lnTo>
                  <a:lnTo>
                    <a:pt x="836" y="42"/>
                  </a:lnTo>
                  <a:lnTo>
                    <a:pt x="828" y="32"/>
                  </a:lnTo>
                  <a:lnTo>
                    <a:pt x="816" y="24"/>
                  </a:lnTo>
                  <a:lnTo>
                    <a:pt x="804" y="16"/>
                  </a:lnTo>
                  <a:lnTo>
                    <a:pt x="788" y="10"/>
                  </a:lnTo>
                  <a:lnTo>
                    <a:pt x="770" y="4"/>
                  </a:lnTo>
                  <a:lnTo>
                    <a:pt x="750" y="2"/>
                  </a:lnTo>
                  <a:lnTo>
                    <a:pt x="726" y="0"/>
                  </a:lnTo>
                  <a:lnTo>
                    <a:pt x="726" y="0"/>
                  </a:lnTo>
                  <a:lnTo>
                    <a:pt x="702" y="2"/>
                  </a:lnTo>
                  <a:lnTo>
                    <a:pt x="682" y="4"/>
                  </a:lnTo>
                  <a:lnTo>
                    <a:pt x="664" y="10"/>
                  </a:lnTo>
                  <a:lnTo>
                    <a:pt x="648" y="16"/>
                  </a:lnTo>
                  <a:lnTo>
                    <a:pt x="636" y="24"/>
                  </a:lnTo>
                  <a:lnTo>
                    <a:pt x="624" y="32"/>
                  </a:lnTo>
                  <a:lnTo>
                    <a:pt x="616" y="42"/>
                  </a:lnTo>
                  <a:lnTo>
                    <a:pt x="608" y="54"/>
                  </a:lnTo>
                  <a:lnTo>
                    <a:pt x="602" y="66"/>
                  </a:lnTo>
                  <a:lnTo>
                    <a:pt x="598" y="80"/>
                  </a:lnTo>
                  <a:lnTo>
                    <a:pt x="596" y="94"/>
                  </a:lnTo>
                  <a:lnTo>
                    <a:pt x="594" y="108"/>
                  </a:lnTo>
                  <a:lnTo>
                    <a:pt x="594" y="138"/>
                  </a:lnTo>
                  <a:lnTo>
                    <a:pt x="598" y="168"/>
                  </a:lnTo>
                  <a:lnTo>
                    <a:pt x="608" y="226"/>
                  </a:lnTo>
                  <a:lnTo>
                    <a:pt x="612" y="250"/>
                  </a:lnTo>
                  <a:lnTo>
                    <a:pt x="614" y="272"/>
                  </a:lnTo>
                  <a:lnTo>
                    <a:pt x="614" y="288"/>
                  </a:lnTo>
                  <a:lnTo>
                    <a:pt x="610" y="294"/>
                  </a:lnTo>
                  <a:lnTo>
                    <a:pt x="608" y="300"/>
                  </a:lnTo>
                  <a:lnTo>
                    <a:pt x="602" y="302"/>
                  </a:lnTo>
                  <a:lnTo>
                    <a:pt x="596" y="302"/>
                  </a:lnTo>
                  <a:lnTo>
                    <a:pt x="588" y="302"/>
                  </a:lnTo>
                  <a:lnTo>
                    <a:pt x="578" y="298"/>
                  </a:lnTo>
                  <a:lnTo>
                    <a:pt x="578" y="298"/>
                  </a:lnTo>
                  <a:lnTo>
                    <a:pt x="554" y="290"/>
                  </a:lnTo>
                  <a:lnTo>
                    <a:pt x="526" y="284"/>
                  </a:lnTo>
                  <a:lnTo>
                    <a:pt x="496" y="280"/>
                  </a:lnTo>
                  <a:lnTo>
                    <a:pt x="464" y="278"/>
                  </a:lnTo>
                  <a:lnTo>
                    <a:pt x="428" y="278"/>
                  </a:lnTo>
                  <a:lnTo>
                    <a:pt x="392" y="278"/>
                  </a:lnTo>
                  <a:lnTo>
                    <a:pt x="316" y="280"/>
                  </a:lnTo>
                  <a:lnTo>
                    <a:pt x="154" y="292"/>
                  </a:lnTo>
                  <a:lnTo>
                    <a:pt x="74" y="296"/>
                  </a:lnTo>
                  <a:lnTo>
                    <a:pt x="0" y="298"/>
                  </a:lnTo>
                  <a:lnTo>
                    <a:pt x="1444" y="298"/>
                  </a:ln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3" name="Freeform 7"/>
            <p:cNvSpPr>
              <a:spLocks/>
            </p:cNvSpPr>
            <p:nvPr/>
          </p:nvSpPr>
          <p:spPr bwMode="auto">
            <a:xfrm>
              <a:off x="1250" y="873"/>
              <a:ext cx="1444" cy="302"/>
            </a:xfrm>
            <a:custGeom>
              <a:avLst/>
              <a:gdLst>
                <a:gd name="T0" fmla="*/ 1444 w 1444"/>
                <a:gd name="T1" fmla="*/ 298 h 302"/>
                <a:gd name="T2" fmla="*/ 1290 w 1444"/>
                <a:gd name="T3" fmla="*/ 292 h 302"/>
                <a:gd name="T4" fmla="*/ 1052 w 1444"/>
                <a:gd name="T5" fmla="*/ 278 h 302"/>
                <a:gd name="T6" fmla="*/ 980 w 1444"/>
                <a:gd name="T7" fmla="*/ 278 h 302"/>
                <a:gd name="T8" fmla="*/ 918 w 1444"/>
                <a:gd name="T9" fmla="*/ 284 h 302"/>
                <a:gd name="T10" fmla="*/ 866 w 1444"/>
                <a:gd name="T11" fmla="*/ 298 h 302"/>
                <a:gd name="T12" fmla="*/ 856 w 1444"/>
                <a:gd name="T13" fmla="*/ 302 h 302"/>
                <a:gd name="T14" fmla="*/ 842 w 1444"/>
                <a:gd name="T15" fmla="*/ 302 h 302"/>
                <a:gd name="T16" fmla="*/ 834 w 1444"/>
                <a:gd name="T17" fmla="*/ 294 h 302"/>
                <a:gd name="T18" fmla="*/ 832 w 1444"/>
                <a:gd name="T19" fmla="*/ 272 h 302"/>
                <a:gd name="T20" fmla="*/ 838 w 1444"/>
                <a:gd name="T21" fmla="*/ 226 h 302"/>
                <a:gd name="T22" fmla="*/ 854 w 1444"/>
                <a:gd name="T23" fmla="*/ 138 h 302"/>
                <a:gd name="T24" fmla="*/ 854 w 1444"/>
                <a:gd name="T25" fmla="*/ 94 h 302"/>
                <a:gd name="T26" fmla="*/ 848 w 1444"/>
                <a:gd name="T27" fmla="*/ 66 h 302"/>
                <a:gd name="T28" fmla="*/ 836 w 1444"/>
                <a:gd name="T29" fmla="*/ 42 h 302"/>
                <a:gd name="T30" fmla="*/ 816 w 1444"/>
                <a:gd name="T31" fmla="*/ 24 h 302"/>
                <a:gd name="T32" fmla="*/ 788 w 1444"/>
                <a:gd name="T33" fmla="*/ 10 h 302"/>
                <a:gd name="T34" fmla="*/ 750 w 1444"/>
                <a:gd name="T35" fmla="*/ 2 h 302"/>
                <a:gd name="T36" fmla="*/ 726 w 1444"/>
                <a:gd name="T37" fmla="*/ 0 h 302"/>
                <a:gd name="T38" fmla="*/ 682 w 1444"/>
                <a:gd name="T39" fmla="*/ 4 h 302"/>
                <a:gd name="T40" fmla="*/ 648 w 1444"/>
                <a:gd name="T41" fmla="*/ 16 h 302"/>
                <a:gd name="T42" fmla="*/ 624 w 1444"/>
                <a:gd name="T43" fmla="*/ 32 h 302"/>
                <a:gd name="T44" fmla="*/ 608 w 1444"/>
                <a:gd name="T45" fmla="*/ 54 h 302"/>
                <a:gd name="T46" fmla="*/ 598 w 1444"/>
                <a:gd name="T47" fmla="*/ 80 h 302"/>
                <a:gd name="T48" fmla="*/ 594 w 1444"/>
                <a:gd name="T49" fmla="*/ 108 h 302"/>
                <a:gd name="T50" fmla="*/ 598 w 1444"/>
                <a:gd name="T51" fmla="*/ 168 h 302"/>
                <a:gd name="T52" fmla="*/ 612 w 1444"/>
                <a:gd name="T53" fmla="*/ 250 h 302"/>
                <a:gd name="T54" fmla="*/ 614 w 1444"/>
                <a:gd name="T55" fmla="*/ 288 h 302"/>
                <a:gd name="T56" fmla="*/ 608 w 1444"/>
                <a:gd name="T57" fmla="*/ 300 h 302"/>
                <a:gd name="T58" fmla="*/ 596 w 1444"/>
                <a:gd name="T59" fmla="*/ 302 h 302"/>
                <a:gd name="T60" fmla="*/ 578 w 1444"/>
                <a:gd name="T61" fmla="*/ 298 h 302"/>
                <a:gd name="T62" fmla="*/ 554 w 1444"/>
                <a:gd name="T63" fmla="*/ 290 h 302"/>
                <a:gd name="T64" fmla="*/ 496 w 1444"/>
                <a:gd name="T65" fmla="*/ 280 h 302"/>
                <a:gd name="T66" fmla="*/ 428 w 1444"/>
                <a:gd name="T67" fmla="*/ 278 h 302"/>
                <a:gd name="T68" fmla="*/ 316 w 1444"/>
                <a:gd name="T69" fmla="*/ 280 h 302"/>
                <a:gd name="T70" fmla="*/ 74 w 1444"/>
                <a:gd name="T71" fmla="*/ 296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44" h="302">
                  <a:moveTo>
                    <a:pt x="1444" y="298"/>
                  </a:moveTo>
                  <a:lnTo>
                    <a:pt x="1444" y="298"/>
                  </a:lnTo>
                  <a:lnTo>
                    <a:pt x="1370" y="296"/>
                  </a:lnTo>
                  <a:lnTo>
                    <a:pt x="1290" y="292"/>
                  </a:lnTo>
                  <a:lnTo>
                    <a:pt x="1128" y="280"/>
                  </a:lnTo>
                  <a:lnTo>
                    <a:pt x="1052" y="278"/>
                  </a:lnTo>
                  <a:lnTo>
                    <a:pt x="1016" y="278"/>
                  </a:lnTo>
                  <a:lnTo>
                    <a:pt x="980" y="278"/>
                  </a:lnTo>
                  <a:lnTo>
                    <a:pt x="948" y="280"/>
                  </a:lnTo>
                  <a:lnTo>
                    <a:pt x="918" y="284"/>
                  </a:lnTo>
                  <a:lnTo>
                    <a:pt x="890" y="290"/>
                  </a:lnTo>
                  <a:lnTo>
                    <a:pt x="866" y="298"/>
                  </a:lnTo>
                  <a:lnTo>
                    <a:pt x="866" y="298"/>
                  </a:lnTo>
                  <a:lnTo>
                    <a:pt x="856" y="302"/>
                  </a:lnTo>
                  <a:lnTo>
                    <a:pt x="848" y="302"/>
                  </a:lnTo>
                  <a:lnTo>
                    <a:pt x="842" y="302"/>
                  </a:lnTo>
                  <a:lnTo>
                    <a:pt x="836" y="300"/>
                  </a:lnTo>
                  <a:lnTo>
                    <a:pt x="834" y="294"/>
                  </a:lnTo>
                  <a:lnTo>
                    <a:pt x="832" y="288"/>
                  </a:lnTo>
                  <a:lnTo>
                    <a:pt x="832" y="272"/>
                  </a:lnTo>
                  <a:lnTo>
                    <a:pt x="834" y="250"/>
                  </a:lnTo>
                  <a:lnTo>
                    <a:pt x="838" y="226"/>
                  </a:lnTo>
                  <a:lnTo>
                    <a:pt x="850" y="168"/>
                  </a:lnTo>
                  <a:lnTo>
                    <a:pt x="854" y="138"/>
                  </a:lnTo>
                  <a:lnTo>
                    <a:pt x="856" y="108"/>
                  </a:lnTo>
                  <a:lnTo>
                    <a:pt x="854" y="94"/>
                  </a:lnTo>
                  <a:lnTo>
                    <a:pt x="852" y="80"/>
                  </a:lnTo>
                  <a:lnTo>
                    <a:pt x="848" y="66"/>
                  </a:lnTo>
                  <a:lnTo>
                    <a:pt x="842" y="54"/>
                  </a:lnTo>
                  <a:lnTo>
                    <a:pt x="836" y="42"/>
                  </a:lnTo>
                  <a:lnTo>
                    <a:pt x="828" y="32"/>
                  </a:lnTo>
                  <a:lnTo>
                    <a:pt x="816" y="24"/>
                  </a:lnTo>
                  <a:lnTo>
                    <a:pt x="804" y="16"/>
                  </a:lnTo>
                  <a:lnTo>
                    <a:pt x="788" y="10"/>
                  </a:lnTo>
                  <a:lnTo>
                    <a:pt x="770" y="4"/>
                  </a:lnTo>
                  <a:lnTo>
                    <a:pt x="750" y="2"/>
                  </a:lnTo>
                  <a:lnTo>
                    <a:pt x="726" y="0"/>
                  </a:lnTo>
                  <a:lnTo>
                    <a:pt x="726" y="0"/>
                  </a:lnTo>
                  <a:lnTo>
                    <a:pt x="702" y="2"/>
                  </a:lnTo>
                  <a:lnTo>
                    <a:pt x="682" y="4"/>
                  </a:lnTo>
                  <a:lnTo>
                    <a:pt x="664" y="10"/>
                  </a:lnTo>
                  <a:lnTo>
                    <a:pt x="648" y="16"/>
                  </a:lnTo>
                  <a:lnTo>
                    <a:pt x="636" y="24"/>
                  </a:lnTo>
                  <a:lnTo>
                    <a:pt x="624" y="32"/>
                  </a:lnTo>
                  <a:lnTo>
                    <a:pt x="616" y="42"/>
                  </a:lnTo>
                  <a:lnTo>
                    <a:pt x="608" y="54"/>
                  </a:lnTo>
                  <a:lnTo>
                    <a:pt x="602" y="66"/>
                  </a:lnTo>
                  <a:lnTo>
                    <a:pt x="598" y="80"/>
                  </a:lnTo>
                  <a:lnTo>
                    <a:pt x="596" y="94"/>
                  </a:lnTo>
                  <a:lnTo>
                    <a:pt x="594" y="108"/>
                  </a:lnTo>
                  <a:lnTo>
                    <a:pt x="594" y="138"/>
                  </a:lnTo>
                  <a:lnTo>
                    <a:pt x="598" y="168"/>
                  </a:lnTo>
                  <a:lnTo>
                    <a:pt x="608" y="226"/>
                  </a:lnTo>
                  <a:lnTo>
                    <a:pt x="612" y="250"/>
                  </a:lnTo>
                  <a:lnTo>
                    <a:pt x="614" y="272"/>
                  </a:lnTo>
                  <a:lnTo>
                    <a:pt x="614" y="288"/>
                  </a:lnTo>
                  <a:lnTo>
                    <a:pt x="610" y="294"/>
                  </a:lnTo>
                  <a:lnTo>
                    <a:pt x="608" y="300"/>
                  </a:lnTo>
                  <a:lnTo>
                    <a:pt x="602" y="302"/>
                  </a:lnTo>
                  <a:lnTo>
                    <a:pt x="596" y="302"/>
                  </a:lnTo>
                  <a:lnTo>
                    <a:pt x="588" y="302"/>
                  </a:lnTo>
                  <a:lnTo>
                    <a:pt x="578" y="298"/>
                  </a:lnTo>
                  <a:lnTo>
                    <a:pt x="578" y="298"/>
                  </a:lnTo>
                  <a:lnTo>
                    <a:pt x="554" y="290"/>
                  </a:lnTo>
                  <a:lnTo>
                    <a:pt x="526" y="284"/>
                  </a:lnTo>
                  <a:lnTo>
                    <a:pt x="496" y="280"/>
                  </a:lnTo>
                  <a:lnTo>
                    <a:pt x="464" y="278"/>
                  </a:lnTo>
                  <a:lnTo>
                    <a:pt x="428" y="278"/>
                  </a:lnTo>
                  <a:lnTo>
                    <a:pt x="392" y="278"/>
                  </a:lnTo>
                  <a:lnTo>
                    <a:pt x="316" y="280"/>
                  </a:lnTo>
                  <a:lnTo>
                    <a:pt x="154" y="292"/>
                  </a:lnTo>
                  <a:lnTo>
                    <a:pt x="74" y="296"/>
                  </a:lnTo>
                  <a:lnTo>
                    <a:pt x="0" y="29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8" name="Freeform 8"/>
            <p:cNvSpPr>
              <a:spLocks/>
            </p:cNvSpPr>
            <p:nvPr/>
          </p:nvSpPr>
          <p:spPr bwMode="auto">
            <a:xfrm>
              <a:off x="2396" y="869"/>
              <a:ext cx="2024" cy="2024"/>
            </a:xfrm>
            <a:custGeom>
              <a:avLst/>
              <a:gdLst>
                <a:gd name="T0" fmla="*/ 606 w 2024"/>
                <a:gd name="T1" fmla="*/ 308 h 2024"/>
                <a:gd name="T2" fmla="*/ 816 w 2024"/>
                <a:gd name="T3" fmla="*/ 304 h 2024"/>
                <a:gd name="T4" fmla="*/ 886 w 2024"/>
                <a:gd name="T5" fmla="*/ 278 h 2024"/>
                <a:gd name="T6" fmla="*/ 904 w 2024"/>
                <a:gd name="T7" fmla="*/ 224 h 2024"/>
                <a:gd name="T8" fmla="*/ 882 w 2024"/>
                <a:gd name="T9" fmla="*/ 80 h 2024"/>
                <a:gd name="T10" fmla="*/ 902 w 2024"/>
                <a:gd name="T11" fmla="*/ 30 h 2024"/>
                <a:gd name="T12" fmla="*/ 968 w 2024"/>
                <a:gd name="T13" fmla="*/ 4 h 2024"/>
                <a:gd name="T14" fmla="*/ 1056 w 2024"/>
                <a:gd name="T15" fmla="*/ 4 h 2024"/>
                <a:gd name="T16" fmla="*/ 1122 w 2024"/>
                <a:gd name="T17" fmla="*/ 30 h 2024"/>
                <a:gd name="T18" fmla="*/ 1142 w 2024"/>
                <a:gd name="T19" fmla="*/ 80 h 2024"/>
                <a:gd name="T20" fmla="*/ 1120 w 2024"/>
                <a:gd name="T21" fmla="*/ 224 h 2024"/>
                <a:gd name="T22" fmla="*/ 1138 w 2024"/>
                <a:gd name="T23" fmla="*/ 278 h 2024"/>
                <a:gd name="T24" fmla="*/ 1208 w 2024"/>
                <a:gd name="T25" fmla="*/ 304 h 2024"/>
                <a:gd name="T26" fmla="*/ 1418 w 2024"/>
                <a:gd name="T27" fmla="*/ 308 h 2024"/>
                <a:gd name="T28" fmla="*/ 1732 w 2024"/>
                <a:gd name="T29" fmla="*/ 364 h 2024"/>
                <a:gd name="T30" fmla="*/ 1714 w 2024"/>
                <a:gd name="T31" fmla="*/ 754 h 2024"/>
                <a:gd name="T32" fmla="*/ 1734 w 2024"/>
                <a:gd name="T33" fmla="*/ 868 h 2024"/>
                <a:gd name="T34" fmla="*/ 1770 w 2024"/>
                <a:gd name="T35" fmla="*/ 902 h 2024"/>
                <a:gd name="T36" fmla="*/ 1898 w 2024"/>
                <a:gd name="T37" fmla="*/ 886 h 2024"/>
                <a:gd name="T38" fmla="*/ 1976 w 2024"/>
                <a:gd name="T39" fmla="*/ 890 h 2024"/>
                <a:gd name="T40" fmla="*/ 2014 w 2024"/>
                <a:gd name="T41" fmla="*/ 936 h 2024"/>
                <a:gd name="T42" fmla="*/ 2024 w 2024"/>
                <a:gd name="T43" fmla="*/ 1012 h 2024"/>
                <a:gd name="T44" fmla="*/ 2008 w 2024"/>
                <a:gd name="T45" fmla="*/ 1102 h 2024"/>
                <a:gd name="T46" fmla="*/ 1966 w 2024"/>
                <a:gd name="T47" fmla="*/ 1140 h 2024"/>
                <a:gd name="T48" fmla="*/ 1848 w 2024"/>
                <a:gd name="T49" fmla="*/ 1128 h 2024"/>
                <a:gd name="T50" fmla="*/ 1762 w 2024"/>
                <a:gd name="T51" fmla="*/ 1128 h 2024"/>
                <a:gd name="T52" fmla="*/ 1734 w 2024"/>
                <a:gd name="T53" fmla="*/ 1158 h 2024"/>
                <a:gd name="T54" fmla="*/ 1714 w 2024"/>
                <a:gd name="T55" fmla="*/ 1306 h 2024"/>
                <a:gd name="T56" fmla="*/ 1734 w 2024"/>
                <a:gd name="T57" fmla="*/ 1736 h 2024"/>
                <a:gd name="T58" fmla="*/ 1342 w 2024"/>
                <a:gd name="T59" fmla="*/ 1714 h 2024"/>
                <a:gd name="T60" fmla="*/ 1180 w 2024"/>
                <a:gd name="T61" fmla="*/ 1728 h 2024"/>
                <a:gd name="T62" fmla="*/ 1132 w 2024"/>
                <a:gd name="T63" fmla="*/ 1754 h 2024"/>
                <a:gd name="T64" fmla="*/ 1124 w 2024"/>
                <a:gd name="T65" fmla="*/ 1824 h 2024"/>
                <a:gd name="T66" fmla="*/ 1142 w 2024"/>
                <a:gd name="T67" fmla="*/ 1956 h 2024"/>
                <a:gd name="T68" fmla="*/ 1114 w 2024"/>
                <a:gd name="T69" fmla="*/ 2002 h 2024"/>
                <a:gd name="T70" fmla="*/ 1036 w 2024"/>
                <a:gd name="T71" fmla="*/ 2024 h 2024"/>
                <a:gd name="T72" fmla="*/ 950 w 2024"/>
                <a:gd name="T73" fmla="*/ 2018 h 2024"/>
                <a:gd name="T74" fmla="*/ 894 w 2024"/>
                <a:gd name="T75" fmla="*/ 1986 h 2024"/>
                <a:gd name="T76" fmla="*/ 882 w 2024"/>
                <a:gd name="T77" fmla="*/ 1922 h 2024"/>
                <a:gd name="T78" fmla="*/ 902 w 2024"/>
                <a:gd name="T79" fmla="*/ 1780 h 2024"/>
                <a:gd name="T80" fmla="*/ 878 w 2024"/>
                <a:gd name="T81" fmla="*/ 1740 h 2024"/>
                <a:gd name="T82" fmla="*/ 786 w 2024"/>
                <a:gd name="T83" fmla="*/ 1718 h 2024"/>
                <a:gd name="T84" fmla="*/ 444 w 2024"/>
                <a:gd name="T85" fmla="*/ 1728 h 2024"/>
                <a:gd name="T86" fmla="*/ 296 w 2024"/>
                <a:gd name="T87" fmla="*/ 1580 h 2024"/>
                <a:gd name="T88" fmla="*/ 308 w 2024"/>
                <a:gd name="T89" fmla="*/ 1238 h 2024"/>
                <a:gd name="T90" fmla="*/ 284 w 2024"/>
                <a:gd name="T91" fmla="*/ 1146 h 2024"/>
                <a:gd name="T92" fmla="*/ 244 w 2024"/>
                <a:gd name="T93" fmla="*/ 1122 h 2024"/>
                <a:gd name="T94" fmla="*/ 102 w 2024"/>
                <a:gd name="T95" fmla="*/ 1142 h 2024"/>
                <a:gd name="T96" fmla="*/ 38 w 2024"/>
                <a:gd name="T97" fmla="*/ 1130 h 2024"/>
                <a:gd name="T98" fmla="*/ 6 w 2024"/>
                <a:gd name="T99" fmla="*/ 1074 h 2024"/>
                <a:gd name="T100" fmla="*/ 0 w 2024"/>
                <a:gd name="T101" fmla="*/ 990 h 2024"/>
                <a:gd name="T102" fmla="*/ 22 w 2024"/>
                <a:gd name="T103" fmla="*/ 912 h 2024"/>
                <a:gd name="T104" fmla="*/ 68 w 2024"/>
                <a:gd name="T105" fmla="*/ 884 h 2024"/>
                <a:gd name="T106" fmla="*/ 200 w 2024"/>
                <a:gd name="T107" fmla="*/ 902 h 2024"/>
                <a:gd name="T108" fmla="*/ 272 w 2024"/>
                <a:gd name="T109" fmla="*/ 892 h 2024"/>
                <a:gd name="T110" fmla="*/ 298 w 2024"/>
                <a:gd name="T111" fmla="*/ 844 h 2024"/>
                <a:gd name="T112" fmla="*/ 310 w 2024"/>
                <a:gd name="T113" fmla="*/ 682 h 2024"/>
                <a:gd name="T114" fmla="*/ 290 w 2024"/>
                <a:gd name="T115" fmla="*/ 290 h 2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24" h="2024">
                  <a:moveTo>
                    <a:pt x="290" y="290"/>
                  </a:moveTo>
                  <a:lnTo>
                    <a:pt x="290" y="290"/>
                  </a:lnTo>
                  <a:lnTo>
                    <a:pt x="364" y="292"/>
                  </a:lnTo>
                  <a:lnTo>
                    <a:pt x="444" y="296"/>
                  </a:lnTo>
                  <a:lnTo>
                    <a:pt x="606" y="308"/>
                  </a:lnTo>
                  <a:lnTo>
                    <a:pt x="682" y="310"/>
                  </a:lnTo>
                  <a:lnTo>
                    <a:pt x="718" y="312"/>
                  </a:lnTo>
                  <a:lnTo>
                    <a:pt x="754" y="310"/>
                  </a:lnTo>
                  <a:lnTo>
                    <a:pt x="786" y="308"/>
                  </a:lnTo>
                  <a:lnTo>
                    <a:pt x="816" y="304"/>
                  </a:lnTo>
                  <a:lnTo>
                    <a:pt x="844" y="298"/>
                  </a:lnTo>
                  <a:lnTo>
                    <a:pt x="868" y="290"/>
                  </a:lnTo>
                  <a:lnTo>
                    <a:pt x="868" y="290"/>
                  </a:lnTo>
                  <a:lnTo>
                    <a:pt x="878" y="284"/>
                  </a:lnTo>
                  <a:lnTo>
                    <a:pt x="886" y="278"/>
                  </a:lnTo>
                  <a:lnTo>
                    <a:pt x="892" y="272"/>
                  </a:lnTo>
                  <a:lnTo>
                    <a:pt x="898" y="264"/>
                  </a:lnTo>
                  <a:lnTo>
                    <a:pt x="900" y="254"/>
                  </a:lnTo>
                  <a:lnTo>
                    <a:pt x="902" y="246"/>
                  </a:lnTo>
                  <a:lnTo>
                    <a:pt x="904" y="224"/>
                  </a:lnTo>
                  <a:lnTo>
                    <a:pt x="902" y="202"/>
                  </a:lnTo>
                  <a:lnTo>
                    <a:pt x="896" y="178"/>
                  </a:lnTo>
                  <a:lnTo>
                    <a:pt x="886" y="128"/>
                  </a:lnTo>
                  <a:lnTo>
                    <a:pt x="882" y="102"/>
                  </a:lnTo>
                  <a:lnTo>
                    <a:pt x="882" y="80"/>
                  </a:lnTo>
                  <a:lnTo>
                    <a:pt x="882" y="68"/>
                  </a:lnTo>
                  <a:lnTo>
                    <a:pt x="886" y="58"/>
                  </a:lnTo>
                  <a:lnTo>
                    <a:pt x="890" y="48"/>
                  </a:lnTo>
                  <a:lnTo>
                    <a:pt x="894" y="38"/>
                  </a:lnTo>
                  <a:lnTo>
                    <a:pt x="902" y="30"/>
                  </a:lnTo>
                  <a:lnTo>
                    <a:pt x="910" y="24"/>
                  </a:lnTo>
                  <a:lnTo>
                    <a:pt x="922" y="16"/>
                  </a:lnTo>
                  <a:lnTo>
                    <a:pt x="934" y="12"/>
                  </a:lnTo>
                  <a:lnTo>
                    <a:pt x="950" y="6"/>
                  </a:lnTo>
                  <a:lnTo>
                    <a:pt x="968" y="4"/>
                  </a:lnTo>
                  <a:lnTo>
                    <a:pt x="988" y="2"/>
                  </a:lnTo>
                  <a:lnTo>
                    <a:pt x="1012" y="0"/>
                  </a:lnTo>
                  <a:lnTo>
                    <a:pt x="1012" y="0"/>
                  </a:lnTo>
                  <a:lnTo>
                    <a:pt x="1036" y="2"/>
                  </a:lnTo>
                  <a:lnTo>
                    <a:pt x="1056" y="4"/>
                  </a:lnTo>
                  <a:lnTo>
                    <a:pt x="1074" y="6"/>
                  </a:lnTo>
                  <a:lnTo>
                    <a:pt x="1090" y="12"/>
                  </a:lnTo>
                  <a:lnTo>
                    <a:pt x="1102" y="16"/>
                  </a:lnTo>
                  <a:lnTo>
                    <a:pt x="1114" y="24"/>
                  </a:lnTo>
                  <a:lnTo>
                    <a:pt x="1122" y="30"/>
                  </a:lnTo>
                  <a:lnTo>
                    <a:pt x="1130" y="38"/>
                  </a:lnTo>
                  <a:lnTo>
                    <a:pt x="1134" y="48"/>
                  </a:lnTo>
                  <a:lnTo>
                    <a:pt x="1138" y="58"/>
                  </a:lnTo>
                  <a:lnTo>
                    <a:pt x="1142" y="68"/>
                  </a:lnTo>
                  <a:lnTo>
                    <a:pt x="1142" y="80"/>
                  </a:lnTo>
                  <a:lnTo>
                    <a:pt x="1142" y="102"/>
                  </a:lnTo>
                  <a:lnTo>
                    <a:pt x="1138" y="128"/>
                  </a:lnTo>
                  <a:lnTo>
                    <a:pt x="1128" y="178"/>
                  </a:lnTo>
                  <a:lnTo>
                    <a:pt x="1124" y="202"/>
                  </a:lnTo>
                  <a:lnTo>
                    <a:pt x="1120" y="224"/>
                  </a:lnTo>
                  <a:lnTo>
                    <a:pt x="1122" y="246"/>
                  </a:lnTo>
                  <a:lnTo>
                    <a:pt x="1124" y="254"/>
                  </a:lnTo>
                  <a:lnTo>
                    <a:pt x="1126" y="264"/>
                  </a:lnTo>
                  <a:lnTo>
                    <a:pt x="1132" y="272"/>
                  </a:lnTo>
                  <a:lnTo>
                    <a:pt x="1138" y="278"/>
                  </a:lnTo>
                  <a:lnTo>
                    <a:pt x="1146" y="284"/>
                  </a:lnTo>
                  <a:lnTo>
                    <a:pt x="1156" y="290"/>
                  </a:lnTo>
                  <a:lnTo>
                    <a:pt x="1156" y="290"/>
                  </a:lnTo>
                  <a:lnTo>
                    <a:pt x="1180" y="298"/>
                  </a:lnTo>
                  <a:lnTo>
                    <a:pt x="1208" y="304"/>
                  </a:lnTo>
                  <a:lnTo>
                    <a:pt x="1238" y="308"/>
                  </a:lnTo>
                  <a:lnTo>
                    <a:pt x="1270" y="310"/>
                  </a:lnTo>
                  <a:lnTo>
                    <a:pt x="1306" y="312"/>
                  </a:lnTo>
                  <a:lnTo>
                    <a:pt x="1342" y="310"/>
                  </a:lnTo>
                  <a:lnTo>
                    <a:pt x="1418" y="308"/>
                  </a:lnTo>
                  <a:lnTo>
                    <a:pt x="1580" y="296"/>
                  </a:lnTo>
                  <a:lnTo>
                    <a:pt x="1660" y="292"/>
                  </a:lnTo>
                  <a:lnTo>
                    <a:pt x="1734" y="290"/>
                  </a:lnTo>
                  <a:lnTo>
                    <a:pt x="1734" y="290"/>
                  </a:lnTo>
                  <a:lnTo>
                    <a:pt x="1732" y="364"/>
                  </a:lnTo>
                  <a:lnTo>
                    <a:pt x="1728" y="444"/>
                  </a:lnTo>
                  <a:lnTo>
                    <a:pt x="1716" y="606"/>
                  </a:lnTo>
                  <a:lnTo>
                    <a:pt x="1714" y="682"/>
                  </a:lnTo>
                  <a:lnTo>
                    <a:pt x="1714" y="720"/>
                  </a:lnTo>
                  <a:lnTo>
                    <a:pt x="1714" y="754"/>
                  </a:lnTo>
                  <a:lnTo>
                    <a:pt x="1718" y="786"/>
                  </a:lnTo>
                  <a:lnTo>
                    <a:pt x="1722" y="816"/>
                  </a:lnTo>
                  <a:lnTo>
                    <a:pt x="1726" y="844"/>
                  </a:lnTo>
                  <a:lnTo>
                    <a:pt x="1734" y="868"/>
                  </a:lnTo>
                  <a:lnTo>
                    <a:pt x="1734" y="868"/>
                  </a:lnTo>
                  <a:lnTo>
                    <a:pt x="1740" y="878"/>
                  </a:lnTo>
                  <a:lnTo>
                    <a:pt x="1746" y="886"/>
                  </a:lnTo>
                  <a:lnTo>
                    <a:pt x="1754" y="894"/>
                  </a:lnTo>
                  <a:lnTo>
                    <a:pt x="1762" y="898"/>
                  </a:lnTo>
                  <a:lnTo>
                    <a:pt x="1770" y="902"/>
                  </a:lnTo>
                  <a:lnTo>
                    <a:pt x="1780" y="904"/>
                  </a:lnTo>
                  <a:lnTo>
                    <a:pt x="1800" y="904"/>
                  </a:lnTo>
                  <a:lnTo>
                    <a:pt x="1824" y="902"/>
                  </a:lnTo>
                  <a:lnTo>
                    <a:pt x="1848" y="896"/>
                  </a:lnTo>
                  <a:lnTo>
                    <a:pt x="1898" y="886"/>
                  </a:lnTo>
                  <a:lnTo>
                    <a:pt x="1922" y="882"/>
                  </a:lnTo>
                  <a:lnTo>
                    <a:pt x="1946" y="882"/>
                  </a:lnTo>
                  <a:lnTo>
                    <a:pt x="1956" y="884"/>
                  </a:lnTo>
                  <a:lnTo>
                    <a:pt x="1966" y="886"/>
                  </a:lnTo>
                  <a:lnTo>
                    <a:pt x="1976" y="890"/>
                  </a:lnTo>
                  <a:lnTo>
                    <a:pt x="1986" y="896"/>
                  </a:lnTo>
                  <a:lnTo>
                    <a:pt x="1994" y="902"/>
                  </a:lnTo>
                  <a:lnTo>
                    <a:pt x="2002" y="912"/>
                  </a:lnTo>
                  <a:lnTo>
                    <a:pt x="2008" y="922"/>
                  </a:lnTo>
                  <a:lnTo>
                    <a:pt x="2014" y="936"/>
                  </a:lnTo>
                  <a:lnTo>
                    <a:pt x="2018" y="950"/>
                  </a:lnTo>
                  <a:lnTo>
                    <a:pt x="2022" y="968"/>
                  </a:lnTo>
                  <a:lnTo>
                    <a:pt x="2024" y="990"/>
                  </a:lnTo>
                  <a:lnTo>
                    <a:pt x="2024" y="1012"/>
                  </a:lnTo>
                  <a:lnTo>
                    <a:pt x="2024" y="1012"/>
                  </a:lnTo>
                  <a:lnTo>
                    <a:pt x="2024" y="1036"/>
                  </a:lnTo>
                  <a:lnTo>
                    <a:pt x="2022" y="1056"/>
                  </a:lnTo>
                  <a:lnTo>
                    <a:pt x="2018" y="1074"/>
                  </a:lnTo>
                  <a:lnTo>
                    <a:pt x="2014" y="1090"/>
                  </a:lnTo>
                  <a:lnTo>
                    <a:pt x="2008" y="1102"/>
                  </a:lnTo>
                  <a:lnTo>
                    <a:pt x="2002" y="1114"/>
                  </a:lnTo>
                  <a:lnTo>
                    <a:pt x="1994" y="1122"/>
                  </a:lnTo>
                  <a:lnTo>
                    <a:pt x="1986" y="1130"/>
                  </a:lnTo>
                  <a:lnTo>
                    <a:pt x="1976" y="1136"/>
                  </a:lnTo>
                  <a:lnTo>
                    <a:pt x="1966" y="1140"/>
                  </a:lnTo>
                  <a:lnTo>
                    <a:pt x="1956" y="1142"/>
                  </a:lnTo>
                  <a:lnTo>
                    <a:pt x="1946" y="1142"/>
                  </a:lnTo>
                  <a:lnTo>
                    <a:pt x="1922" y="1142"/>
                  </a:lnTo>
                  <a:lnTo>
                    <a:pt x="1898" y="1138"/>
                  </a:lnTo>
                  <a:lnTo>
                    <a:pt x="1848" y="1128"/>
                  </a:lnTo>
                  <a:lnTo>
                    <a:pt x="1824" y="1124"/>
                  </a:lnTo>
                  <a:lnTo>
                    <a:pt x="1800" y="1120"/>
                  </a:lnTo>
                  <a:lnTo>
                    <a:pt x="1780" y="1122"/>
                  </a:lnTo>
                  <a:lnTo>
                    <a:pt x="1770" y="1124"/>
                  </a:lnTo>
                  <a:lnTo>
                    <a:pt x="1762" y="1128"/>
                  </a:lnTo>
                  <a:lnTo>
                    <a:pt x="1754" y="1132"/>
                  </a:lnTo>
                  <a:lnTo>
                    <a:pt x="1746" y="1138"/>
                  </a:lnTo>
                  <a:lnTo>
                    <a:pt x="1740" y="1146"/>
                  </a:lnTo>
                  <a:lnTo>
                    <a:pt x="1734" y="1158"/>
                  </a:lnTo>
                  <a:lnTo>
                    <a:pt x="1734" y="1158"/>
                  </a:lnTo>
                  <a:lnTo>
                    <a:pt x="1726" y="1182"/>
                  </a:lnTo>
                  <a:lnTo>
                    <a:pt x="1722" y="1208"/>
                  </a:lnTo>
                  <a:lnTo>
                    <a:pt x="1718" y="1238"/>
                  </a:lnTo>
                  <a:lnTo>
                    <a:pt x="1714" y="1272"/>
                  </a:lnTo>
                  <a:lnTo>
                    <a:pt x="1714" y="1306"/>
                  </a:lnTo>
                  <a:lnTo>
                    <a:pt x="1714" y="1342"/>
                  </a:lnTo>
                  <a:lnTo>
                    <a:pt x="1716" y="1420"/>
                  </a:lnTo>
                  <a:lnTo>
                    <a:pt x="1728" y="1580"/>
                  </a:lnTo>
                  <a:lnTo>
                    <a:pt x="1732" y="1660"/>
                  </a:lnTo>
                  <a:lnTo>
                    <a:pt x="1734" y="1736"/>
                  </a:lnTo>
                  <a:lnTo>
                    <a:pt x="1734" y="1736"/>
                  </a:lnTo>
                  <a:lnTo>
                    <a:pt x="1660" y="1734"/>
                  </a:lnTo>
                  <a:lnTo>
                    <a:pt x="1580" y="1728"/>
                  </a:lnTo>
                  <a:lnTo>
                    <a:pt x="1418" y="1718"/>
                  </a:lnTo>
                  <a:lnTo>
                    <a:pt x="1342" y="1714"/>
                  </a:lnTo>
                  <a:lnTo>
                    <a:pt x="1306" y="1714"/>
                  </a:lnTo>
                  <a:lnTo>
                    <a:pt x="1270" y="1714"/>
                  </a:lnTo>
                  <a:lnTo>
                    <a:pt x="1238" y="1718"/>
                  </a:lnTo>
                  <a:lnTo>
                    <a:pt x="1208" y="1722"/>
                  </a:lnTo>
                  <a:lnTo>
                    <a:pt x="1180" y="1728"/>
                  </a:lnTo>
                  <a:lnTo>
                    <a:pt x="1156" y="1736"/>
                  </a:lnTo>
                  <a:lnTo>
                    <a:pt x="1156" y="1736"/>
                  </a:lnTo>
                  <a:lnTo>
                    <a:pt x="1146" y="1740"/>
                  </a:lnTo>
                  <a:lnTo>
                    <a:pt x="1138" y="1746"/>
                  </a:lnTo>
                  <a:lnTo>
                    <a:pt x="1132" y="1754"/>
                  </a:lnTo>
                  <a:lnTo>
                    <a:pt x="1126" y="1762"/>
                  </a:lnTo>
                  <a:lnTo>
                    <a:pt x="1124" y="1770"/>
                  </a:lnTo>
                  <a:lnTo>
                    <a:pt x="1122" y="1780"/>
                  </a:lnTo>
                  <a:lnTo>
                    <a:pt x="1120" y="1800"/>
                  </a:lnTo>
                  <a:lnTo>
                    <a:pt x="1124" y="1824"/>
                  </a:lnTo>
                  <a:lnTo>
                    <a:pt x="1128" y="1848"/>
                  </a:lnTo>
                  <a:lnTo>
                    <a:pt x="1138" y="1898"/>
                  </a:lnTo>
                  <a:lnTo>
                    <a:pt x="1142" y="1922"/>
                  </a:lnTo>
                  <a:lnTo>
                    <a:pt x="1142" y="1946"/>
                  </a:lnTo>
                  <a:lnTo>
                    <a:pt x="1142" y="1956"/>
                  </a:lnTo>
                  <a:lnTo>
                    <a:pt x="1138" y="1968"/>
                  </a:lnTo>
                  <a:lnTo>
                    <a:pt x="1134" y="1976"/>
                  </a:lnTo>
                  <a:lnTo>
                    <a:pt x="1130" y="1986"/>
                  </a:lnTo>
                  <a:lnTo>
                    <a:pt x="1122" y="1994"/>
                  </a:lnTo>
                  <a:lnTo>
                    <a:pt x="1114" y="2002"/>
                  </a:lnTo>
                  <a:lnTo>
                    <a:pt x="1102" y="2008"/>
                  </a:lnTo>
                  <a:lnTo>
                    <a:pt x="1090" y="2014"/>
                  </a:lnTo>
                  <a:lnTo>
                    <a:pt x="1074" y="2018"/>
                  </a:lnTo>
                  <a:lnTo>
                    <a:pt x="1056" y="2022"/>
                  </a:lnTo>
                  <a:lnTo>
                    <a:pt x="1036" y="2024"/>
                  </a:lnTo>
                  <a:lnTo>
                    <a:pt x="1012" y="2024"/>
                  </a:lnTo>
                  <a:lnTo>
                    <a:pt x="1012" y="2024"/>
                  </a:lnTo>
                  <a:lnTo>
                    <a:pt x="988" y="2024"/>
                  </a:lnTo>
                  <a:lnTo>
                    <a:pt x="968" y="2022"/>
                  </a:lnTo>
                  <a:lnTo>
                    <a:pt x="950" y="2018"/>
                  </a:lnTo>
                  <a:lnTo>
                    <a:pt x="934" y="2014"/>
                  </a:lnTo>
                  <a:lnTo>
                    <a:pt x="922" y="2008"/>
                  </a:lnTo>
                  <a:lnTo>
                    <a:pt x="910" y="2002"/>
                  </a:lnTo>
                  <a:lnTo>
                    <a:pt x="902" y="1994"/>
                  </a:lnTo>
                  <a:lnTo>
                    <a:pt x="894" y="1986"/>
                  </a:lnTo>
                  <a:lnTo>
                    <a:pt x="890" y="1976"/>
                  </a:lnTo>
                  <a:lnTo>
                    <a:pt x="886" y="1968"/>
                  </a:lnTo>
                  <a:lnTo>
                    <a:pt x="882" y="1956"/>
                  </a:lnTo>
                  <a:lnTo>
                    <a:pt x="882" y="1946"/>
                  </a:lnTo>
                  <a:lnTo>
                    <a:pt x="882" y="1922"/>
                  </a:lnTo>
                  <a:lnTo>
                    <a:pt x="886" y="1898"/>
                  </a:lnTo>
                  <a:lnTo>
                    <a:pt x="896" y="1848"/>
                  </a:lnTo>
                  <a:lnTo>
                    <a:pt x="902" y="1824"/>
                  </a:lnTo>
                  <a:lnTo>
                    <a:pt x="904" y="1800"/>
                  </a:lnTo>
                  <a:lnTo>
                    <a:pt x="902" y="1780"/>
                  </a:lnTo>
                  <a:lnTo>
                    <a:pt x="900" y="1770"/>
                  </a:lnTo>
                  <a:lnTo>
                    <a:pt x="898" y="1762"/>
                  </a:lnTo>
                  <a:lnTo>
                    <a:pt x="892" y="1754"/>
                  </a:lnTo>
                  <a:lnTo>
                    <a:pt x="886" y="1746"/>
                  </a:lnTo>
                  <a:lnTo>
                    <a:pt x="878" y="1740"/>
                  </a:lnTo>
                  <a:lnTo>
                    <a:pt x="868" y="1736"/>
                  </a:lnTo>
                  <a:lnTo>
                    <a:pt x="868" y="1736"/>
                  </a:lnTo>
                  <a:lnTo>
                    <a:pt x="844" y="1728"/>
                  </a:lnTo>
                  <a:lnTo>
                    <a:pt x="816" y="1722"/>
                  </a:lnTo>
                  <a:lnTo>
                    <a:pt x="786" y="1718"/>
                  </a:lnTo>
                  <a:lnTo>
                    <a:pt x="754" y="1714"/>
                  </a:lnTo>
                  <a:lnTo>
                    <a:pt x="718" y="1714"/>
                  </a:lnTo>
                  <a:lnTo>
                    <a:pt x="682" y="1714"/>
                  </a:lnTo>
                  <a:lnTo>
                    <a:pt x="606" y="1718"/>
                  </a:lnTo>
                  <a:lnTo>
                    <a:pt x="444" y="1728"/>
                  </a:lnTo>
                  <a:lnTo>
                    <a:pt x="364" y="1734"/>
                  </a:lnTo>
                  <a:lnTo>
                    <a:pt x="290" y="1736"/>
                  </a:lnTo>
                  <a:lnTo>
                    <a:pt x="290" y="1736"/>
                  </a:lnTo>
                  <a:lnTo>
                    <a:pt x="292" y="1660"/>
                  </a:lnTo>
                  <a:lnTo>
                    <a:pt x="296" y="1580"/>
                  </a:lnTo>
                  <a:lnTo>
                    <a:pt x="308" y="1420"/>
                  </a:lnTo>
                  <a:lnTo>
                    <a:pt x="310" y="1342"/>
                  </a:lnTo>
                  <a:lnTo>
                    <a:pt x="310" y="1306"/>
                  </a:lnTo>
                  <a:lnTo>
                    <a:pt x="310" y="1272"/>
                  </a:lnTo>
                  <a:lnTo>
                    <a:pt x="308" y="1238"/>
                  </a:lnTo>
                  <a:lnTo>
                    <a:pt x="304" y="1208"/>
                  </a:lnTo>
                  <a:lnTo>
                    <a:pt x="298" y="1182"/>
                  </a:lnTo>
                  <a:lnTo>
                    <a:pt x="290" y="1158"/>
                  </a:lnTo>
                  <a:lnTo>
                    <a:pt x="290" y="1158"/>
                  </a:lnTo>
                  <a:lnTo>
                    <a:pt x="284" y="1146"/>
                  </a:lnTo>
                  <a:lnTo>
                    <a:pt x="278" y="1138"/>
                  </a:lnTo>
                  <a:lnTo>
                    <a:pt x="272" y="1132"/>
                  </a:lnTo>
                  <a:lnTo>
                    <a:pt x="264" y="1128"/>
                  </a:lnTo>
                  <a:lnTo>
                    <a:pt x="254" y="1124"/>
                  </a:lnTo>
                  <a:lnTo>
                    <a:pt x="244" y="1122"/>
                  </a:lnTo>
                  <a:lnTo>
                    <a:pt x="224" y="1120"/>
                  </a:lnTo>
                  <a:lnTo>
                    <a:pt x="200" y="1124"/>
                  </a:lnTo>
                  <a:lnTo>
                    <a:pt x="176" y="1128"/>
                  </a:lnTo>
                  <a:lnTo>
                    <a:pt x="126" y="1138"/>
                  </a:lnTo>
                  <a:lnTo>
                    <a:pt x="102" y="1142"/>
                  </a:lnTo>
                  <a:lnTo>
                    <a:pt x="78" y="1142"/>
                  </a:lnTo>
                  <a:lnTo>
                    <a:pt x="68" y="1142"/>
                  </a:lnTo>
                  <a:lnTo>
                    <a:pt x="58" y="1140"/>
                  </a:lnTo>
                  <a:lnTo>
                    <a:pt x="48" y="1136"/>
                  </a:lnTo>
                  <a:lnTo>
                    <a:pt x="38" y="1130"/>
                  </a:lnTo>
                  <a:lnTo>
                    <a:pt x="30" y="1122"/>
                  </a:lnTo>
                  <a:lnTo>
                    <a:pt x="22" y="1114"/>
                  </a:lnTo>
                  <a:lnTo>
                    <a:pt x="16" y="1102"/>
                  </a:lnTo>
                  <a:lnTo>
                    <a:pt x="10" y="1090"/>
                  </a:lnTo>
                  <a:lnTo>
                    <a:pt x="6" y="1074"/>
                  </a:lnTo>
                  <a:lnTo>
                    <a:pt x="2" y="1056"/>
                  </a:lnTo>
                  <a:lnTo>
                    <a:pt x="0" y="1036"/>
                  </a:lnTo>
                  <a:lnTo>
                    <a:pt x="0" y="1012"/>
                  </a:lnTo>
                  <a:lnTo>
                    <a:pt x="0" y="1012"/>
                  </a:lnTo>
                  <a:lnTo>
                    <a:pt x="0" y="990"/>
                  </a:lnTo>
                  <a:lnTo>
                    <a:pt x="2" y="968"/>
                  </a:lnTo>
                  <a:lnTo>
                    <a:pt x="6" y="950"/>
                  </a:lnTo>
                  <a:lnTo>
                    <a:pt x="10" y="936"/>
                  </a:lnTo>
                  <a:lnTo>
                    <a:pt x="16" y="922"/>
                  </a:lnTo>
                  <a:lnTo>
                    <a:pt x="22" y="912"/>
                  </a:lnTo>
                  <a:lnTo>
                    <a:pt x="30" y="902"/>
                  </a:lnTo>
                  <a:lnTo>
                    <a:pt x="38" y="896"/>
                  </a:lnTo>
                  <a:lnTo>
                    <a:pt x="48" y="890"/>
                  </a:lnTo>
                  <a:lnTo>
                    <a:pt x="58" y="886"/>
                  </a:lnTo>
                  <a:lnTo>
                    <a:pt x="68" y="884"/>
                  </a:lnTo>
                  <a:lnTo>
                    <a:pt x="78" y="882"/>
                  </a:lnTo>
                  <a:lnTo>
                    <a:pt x="102" y="882"/>
                  </a:lnTo>
                  <a:lnTo>
                    <a:pt x="126" y="886"/>
                  </a:lnTo>
                  <a:lnTo>
                    <a:pt x="176" y="896"/>
                  </a:lnTo>
                  <a:lnTo>
                    <a:pt x="200" y="902"/>
                  </a:lnTo>
                  <a:lnTo>
                    <a:pt x="224" y="904"/>
                  </a:lnTo>
                  <a:lnTo>
                    <a:pt x="244" y="904"/>
                  </a:lnTo>
                  <a:lnTo>
                    <a:pt x="254" y="902"/>
                  </a:lnTo>
                  <a:lnTo>
                    <a:pt x="264" y="898"/>
                  </a:lnTo>
                  <a:lnTo>
                    <a:pt x="272" y="892"/>
                  </a:lnTo>
                  <a:lnTo>
                    <a:pt x="278" y="886"/>
                  </a:lnTo>
                  <a:lnTo>
                    <a:pt x="284" y="878"/>
                  </a:lnTo>
                  <a:lnTo>
                    <a:pt x="290" y="868"/>
                  </a:lnTo>
                  <a:lnTo>
                    <a:pt x="290" y="868"/>
                  </a:lnTo>
                  <a:lnTo>
                    <a:pt x="298" y="844"/>
                  </a:lnTo>
                  <a:lnTo>
                    <a:pt x="304" y="816"/>
                  </a:lnTo>
                  <a:lnTo>
                    <a:pt x="308" y="786"/>
                  </a:lnTo>
                  <a:lnTo>
                    <a:pt x="310" y="754"/>
                  </a:lnTo>
                  <a:lnTo>
                    <a:pt x="310" y="720"/>
                  </a:lnTo>
                  <a:lnTo>
                    <a:pt x="310" y="682"/>
                  </a:lnTo>
                  <a:lnTo>
                    <a:pt x="308" y="606"/>
                  </a:lnTo>
                  <a:lnTo>
                    <a:pt x="296" y="444"/>
                  </a:lnTo>
                  <a:lnTo>
                    <a:pt x="292" y="364"/>
                  </a:lnTo>
                  <a:lnTo>
                    <a:pt x="290" y="290"/>
                  </a:lnTo>
                  <a:lnTo>
                    <a:pt x="290" y="29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9" name="Freeform 9"/>
            <p:cNvSpPr>
              <a:spLocks/>
            </p:cNvSpPr>
            <p:nvPr/>
          </p:nvSpPr>
          <p:spPr bwMode="auto">
            <a:xfrm>
              <a:off x="-476" y="869"/>
              <a:ext cx="2024" cy="2024"/>
            </a:xfrm>
            <a:custGeom>
              <a:avLst/>
              <a:gdLst>
                <a:gd name="T0" fmla="*/ 606 w 2024"/>
                <a:gd name="T1" fmla="*/ 308 h 2024"/>
                <a:gd name="T2" fmla="*/ 816 w 2024"/>
                <a:gd name="T3" fmla="*/ 304 h 2024"/>
                <a:gd name="T4" fmla="*/ 886 w 2024"/>
                <a:gd name="T5" fmla="*/ 278 h 2024"/>
                <a:gd name="T6" fmla="*/ 904 w 2024"/>
                <a:gd name="T7" fmla="*/ 224 h 2024"/>
                <a:gd name="T8" fmla="*/ 882 w 2024"/>
                <a:gd name="T9" fmla="*/ 80 h 2024"/>
                <a:gd name="T10" fmla="*/ 902 w 2024"/>
                <a:gd name="T11" fmla="*/ 30 h 2024"/>
                <a:gd name="T12" fmla="*/ 968 w 2024"/>
                <a:gd name="T13" fmla="*/ 4 h 2024"/>
                <a:gd name="T14" fmla="*/ 1056 w 2024"/>
                <a:gd name="T15" fmla="*/ 4 h 2024"/>
                <a:gd name="T16" fmla="*/ 1122 w 2024"/>
                <a:gd name="T17" fmla="*/ 30 h 2024"/>
                <a:gd name="T18" fmla="*/ 1142 w 2024"/>
                <a:gd name="T19" fmla="*/ 80 h 2024"/>
                <a:gd name="T20" fmla="*/ 1120 w 2024"/>
                <a:gd name="T21" fmla="*/ 224 h 2024"/>
                <a:gd name="T22" fmla="*/ 1138 w 2024"/>
                <a:gd name="T23" fmla="*/ 278 h 2024"/>
                <a:gd name="T24" fmla="*/ 1208 w 2024"/>
                <a:gd name="T25" fmla="*/ 304 h 2024"/>
                <a:gd name="T26" fmla="*/ 1418 w 2024"/>
                <a:gd name="T27" fmla="*/ 308 h 2024"/>
                <a:gd name="T28" fmla="*/ 1732 w 2024"/>
                <a:gd name="T29" fmla="*/ 364 h 2024"/>
                <a:gd name="T30" fmla="*/ 1714 w 2024"/>
                <a:gd name="T31" fmla="*/ 754 h 2024"/>
                <a:gd name="T32" fmla="*/ 1734 w 2024"/>
                <a:gd name="T33" fmla="*/ 868 h 2024"/>
                <a:gd name="T34" fmla="*/ 1770 w 2024"/>
                <a:gd name="T35" fmla="*/ 902 h 2024"/>
                <a:gd name="T36" fmla="*/ 1898 w 2024"/>
                <a:gd name="T37" fmla="*/ 886 h 2024"/>
                <a:gd name="T38" fmla="*/ 1976 w 2024"/>
                <a:gd name="T39" fmla="*/ 890 h 2024"/>
                <a:gd name="T40" fmla="*/ 2014 w 2024"/>
                <a:gd name="T41" fmla="*/ 936 h 2024"/>
                <a:gd name="T42" fmla="*/ 2024 w 2024"/>
                <a:gd name="T43" fmla="*/ 1012 h 2024"/>
                <a:gd name="T44" fmla="*/ 2008 w 2024"/>
                <a:gd name="T45" fmla="*/ 1102 h 2024"/>
                <a:gd name="T46" fmla="*/ 1966 w 2024"/>
                <a:gd name="T47" fmla="*/ 1140 h 2024"/>
                <a:gd name="T48" fmla="*/ 1848 w 2024"/>
                <a:gd name="T49" fmla="*/ 1128 h 2024"/>
                <a:gd name="T50" fmla="*/ 1760 w 2024"/>
                <a:gd name="T51" fmla="*/ 1128 h 2024"/>
                <a:gd name="T52" fmla="*/ 1734 w 2024"/>
                <a:gd name="T53" fmla="*/ 1158 h 2024"/>
                <a:gd name="T54" fmla="*/ 1714 w 2024"/>
                <a:gd name="T55" fmla="*/ 1306 h 2024"/>
                <a:gd name="T56" fmla="*/ 1734 w 2024"/>
                <a:gd name="T57" fmla="*/ 1736 h 2024"/>
                <a:gd name="T58" fmla="*/ 1342 w 2024"/>
                <a:gd name="T59" fmla="*/ 1714 h 2024"/>
                <a:gd name="T60" fmla="*/ 1180 w 2024"/>
                <a:gd name="T61" fmla="*/ 1728 h 2024"/>
                <a:gd name="T62" fmla="*/ 1132 w 2024"/>
                <a:gd name="T63" fmla="*/ 1754 h 2024"/>
                <a:gd name="T64" fmla="*/ 1122 w 2024"/>
                <a:gd name="T65" fmla="*/ 1824 h 2024"/>
                <a:gd name="T66" fmla="*/ 1140 w 2024"/>
                <a:gd name="T67" fmla="*/ 1956 h 2024"/>
                <a:gd name="T68" fmla="*/ 1114 w 2024"/>
                <a:gd name="T69" fmla="*/ 2002 h 2024"/>
                <a:gd name="T70" fmla="*/ 1036 w 2024"/>
                <a:gd name="T71" fmla="*/ 2024 h 2024"/>
                <a:gd name="T72" fmla="*/ 950 w 2024"/>
                <a:gd name="T73" fmla="*/ 2018 h 2024"/>
                <a:gd name="T74" fmla="*/ 894 w 2024"/>
                <a:gd name="T75" fmla="*/ 1986 h 2024"/>
                <a:gd name="T76" fmla="*/ 882 w 2024"/>
                <a:gd name="T77" fmla="*/ 1922 h 2024"/>
                <a:gd name="T78" fmla="*/ 902 w 2024"/>
                <a:gd name="T79" fmla="*/ 1780 h 2024"/>
                <a:gd name="T80" fmla="*/ 878 w 2024"/>
                <a:gd name="T81" fmla="*/ 1740 h 2024"/>
                <a:gd name="T82" fmla="*/ 786 w 2024"/>
                <a:gd name="T83" fmla="*/ 1718 h 2024"/>
                <a:gd name="T84" fmla="*/ 444 w 2024"/>
                <a:gd name="T85" fmla="*/ 1728 h 2024"/>
                <a:gd name="T86" fmla="*/ 296 w 2024"/>
                <a:gd name="T87" fmla="*/ 1580 h 2024"/>
                <a:gd name="T88" fmla="*/ 306 w 2024"/>
                <a:gd name="T89" fmla="*/ 1238 h 2024"/>
                <a:gd name="T90" fmla="*/ 284 w 2024"/>
                <a:gd name="T91" fmla="*/ 1146 h 2024"/>
                <a:gd name="T92" fmla="*/ 244 w 2024"/>
                <a:gd name="T93" fmla="*/ 1122 h 2024"/>
                <a:gd name="T94" fmla="*/ 102 w 2024"/>
                <a:gd name="T95" fmla="*/ 1142 h 2024"/>
                <a:gd name="T96" fmla="*/ 38 w 2024"/>
                <a:gd name="T97" fmla="*/ 1130 h 2024"/>
                <a:gd name="T98" fmla="*/ 6 w 2024"/>
                <a:gd name="T99" fmla="*/ 1074 h 2024"/>
                <a:gd name="T100" fmla="*/ 0 w 2024"/>
                <a:gd name="T101" fmla="*/ 990 h 2024"/>
                <a:gd name="T102" fmla="*/ 22 w 2024"/>
                <a:gd name="T103" fmla="*/ 912 h 2024"/>
                <a:gd name="T104" fmla="*/ 68 w 2024"/>
                <a:gd name="T105" fmla="*/ 884 h 2024"/>
                <a:gd name="T106" fmla="*/ 200 w 2024"/>
                <a:gd name="T107" fmla="*/ 902 h 2024"/>
                <a:gd name="T108" fmla="*/ 270 w 2024"/>
                <a:gd name="T109" fmla="*/ 892 h 2024"/>
                <a:gd name="T110" fmla="*/ 296 w 2024"/>
                <a:gd name="T111" fmla="*/ 844 h 2024"/>
                <a:gd name="T112" fmla="*/ 310 w 2024"/>
                <a:gd name="T113" fmla="*/ 682 h 2024"/>
                <a:gd name="T114" fmla="*/ 288 w 2024"/>
                <a:gd name="T115" fmla="*/ 290 h 2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24" h="2024">
                  <a:moveTo>
                    <a:pt x="288" y="290"/>
                  </a:moveTo>
                  <a:lnTo>
                    <a:pt x="288" y="290"/>
                  </a:lnTo>
                  <a:lnTo>
                    <a:pt x="364" y="292"/>
                  </a:lnTo>
                  <a:lnTo>
                    <a:pt x="444" y="296"/>
                  </a:lnTo>
                  <a:lnTo>
                    <a:pt x="606" y="308"/>
                  </a:lnTo>
                  <a:lnTo>
                    <a:pt x="682" y="310"/>
                  </a:lnTo>
                  <a:lnTo>
                    <a:pt x="718" y="312"/>
                  </a:lnTo>
                  <a:lnTo>
                    <a:pt x="754" y="310"/>
                  </a:lnTo>
                  <a:lnTo>
                    <a:pt x="786" y="308"/>
                  </a:lnTo>
                  <a:lnTo>
                    <a:pt x="816" y="304"/>
                  </a:lnTo>
                  <a:lnTo>
                    <a:pt x="842" y="298"/>
                  </a:lnTo>
                  <a:lnTo>
                    <a:pt x="868" y="290"/>
                  </a:lnTo>
                  <a:lnTo>
                    <a:pt x="868" y="290"/>
                  </a:lnTo>
                  <a:lnTo>
                    <a:pt x="878" y="284"/>
                  </a:lnTo>
                  <a:lnTo>
                    <a:pt x="886" y="278"/>
                  </a:lnTo>
                  <a:lnTo>
                    <a:pt x="892" y="272"/>
                  </a:lnTo>
                  <a:lnTo>
                    <a:pt x="898" y="264"/>
                  </a:lnTo>
                  <a:lnTo>
                    <a:pt x="900" y="254"/>
                  </a:lnTo>
                  <a:lnTo>
                    <a:pt x="902" y="246"/>
                  </a:lnTo>
                  <a:lnTo>
                    <a:pt x="904" y="224"/>
                  </a:lnTo>
                  <a:lnTo>
                    <a:pt x="900" y="202"/>
                  </a:lnTo>
                  <a:lnTo>
                    <a:pt x="896" y="178"/>
                  </a:lnTo>
                  <a:lnTo>
                    <a:pt x="886" y="128"/>
                  </a:lnTo>
                  <a:lnTo>
                    <a:pt x="882" y="102"/>
                  </a:lnTo>
                  <a:lnTo>
                    <a:pt x="882" y="80"/>
                  </a:lnTo>
                  <a:lnTo>
                    <a:pt x="882" y="68"/>
                  </a:lnTo>
                  <a:lnTo>
                    <a:pt x="886" y="58"/>
                  </a:lnTo>
                  <a:lnTo>
                    <a:pt x="888" y="48"/>
                  </a:lnTo>
                  <a:lnTo>
                    <a:pt x="894" y="38"/>
                  </a:lnTo>
                  <a:lnTo>
                    <a:pt x="902" y="30"/>
                  </a:lnTo>
                  <a:lnTo>
                    <a:pt x="910" y="24"/>
                  </a:lnTo>
                  <a:lnTo>
                    <a:pt x="922" y="16"/>
                  </a:lnTo>
                  <a:lnTo>
                    <a:pt x="934" y="12"/>
                  </a:lnTo>
                  <a:lnTo>
                    <a:pt x="950" y="6"/>
                  </a:lnTo>
                  <a:lnTo>
                    <a:pt x="968" y="4"/>
                  </a:lnTo>
                  <a:lnTo>
                    <a:pt x="988" y="2"/>
                  </a:lnTo>
                  <a:lnTo>
                    <a:pt x="1012" y="0"/>
                  </a:lnTo>
                  <a:lnTo>
                    <a:pt x="1012" y="0"/>
                  </a:lnTo>
                  <a:lnTo>
                    <a:pt x="1036" y="2"/>
                  </a:lnTo>
                  <a:lnTo>
                    <a:pt x="1056" y="4"/>
                  </a:lnTo>
                  <a:lnTo>
                    <a:pt x="1074" y="6"/>
                  </a:lnTo>
                  <a:lnTo>
                    <a:pt x="1090" y="12"/>
                  </a:lnTo>
                  <a:lnTo>
                    <a:pt x="1102" y="16"/>
                  </a:lnTo>
                  <a:lnTo>
                    <a:pt x="1114" y="24"/>
                  </a:lnTo>
                  <a:lnTo>
                    <a:pt x="1122" y="30"/>
                  </a:lnTo>
                  <a:lnTo>
                    <a:pt x="1130" y="38"/>
                  </a:lnTo>
                  <a:lnTo>
                    <a:pt x="1134" y="48"/>
                  </a:lnTo>
                  <a:lnTo>
                    <a:pt x="1138" y="58"/>
                  </a:lnTo>
                  <a:lnTo>
                    <a:pt x="1140" y="68"/>
                  </a:lnTo>
                  <a:lnTo>
                    <a:pt x="1142" y="80"/>
                  </a:lnTo>
                  <a:lnTo>
                    <a:pt x="1142" y="102"/>
                  </a:lnTo>
                  <a:lnTo>
                    <a:pt x="1138" y="128"/>
                  </a:lnTo>
                  <a:lnTo>
                    <a:pt x="1128" y="178"/>
                  </a:lnTo>
                  <a:lnTo>
                    <a:pt x="1122" y="202"/>
                  </a:lnTo>
                  <a:lnTo>
                    <a:pt x="1120" y="224"/>
                  </a:lnTo>
                  <a:lnTo>
                    <a:pt x="1120" y="246"/>
                  </a:lnTo>
                  <a:lnTo>
                    <a:pt x="1124" y="254"/>
                  </a:lnTo>
                  <a:lnTo>
                    <a:pt x="1126" y="264"/>
                  </a:lnTo>
                  <a:lnTo>
                    <a:pt x="1132" y="272"/>
                  </a:lnTo>
                  <a:lnTo>
                    <a:pt x="1138" y="278"/>
                  </a:lnTo>
                  <a:lnTo>
                    <a:pt x="1146" y="284"/>
                  </a:lnTo>
                  <a:lnTo>
                    <a:pt x="1156" y="290"/>
                  </a:lnTo>
                  <a:lnTo>
                    <a:pt x="1156" y="290"/>
                  </a:lnTo>
                  <a:lnTo>
                    <a:pt x="1180" y="298"/>
                  </a:lnTo>
                  <a:lnTo>
                    <a:pt x="1208" y="304"/>
                  </a:lnTo>
                  <a:lnTo>
                    <a:pt x="1238" y="308"/>
                  </a:lnTo>
                  <a:lnTo>
                    <a:pt x="1270" y="310"/>
                  </a:lnTo>
                  <a:lnTo>
                    <a:pt x="1306" y="312"/>
                  </a:lnTo>
                  <a:lnTo>
                    <a:pt x="1342" y="310"/>
                  </a:lnTo>
                  <a:lnTo>
                    <a:pt x="1418" y="308"/>
                  </a:lnTo>
                  <a:lnTo>
                    <a:pt x="1580" y="296"/>
                  </a:lnTo>
                  <a:lnTo>
                    <a:pt x="1660" y="292"/>
                  </a:lnTo>
                  <a:lnTo>
                    <a:pt x="1734" y="290"/>
                  </a:lnTo>
                  <a:lnTo>
                    <a:pt x="1734" y="290"/>
                  </a:lnTo>
                  <a:lnTo>
                    <a:pt x="1732" y="364"/>
                  </a:lnTo>
                  <a:lnTo>
                    <a:pt x="1728" y="444"/>
                  </a:lnTo>
                  <a:lnTo>
                    <a:pt x="1716" y="606"/>
                  </a:lnTo>
                  <a:lnTo>
                    <a:pt x="1714" y="682"/>
                  </a:lnTo>
                  <a:lnTo>
                    <a:pt x="1714" y="720"/>
                  </a:lnTo>
                  <a:lnTo>
                    <a:pt x="1714" y="754"/>
                  </a:lnTo>
                  <a:lnTo>
                    <a:pt x="1716" y="786"/>
                  </a:lnTo>
                  <a:lnTo>
                    <a:pt x="1720" y="816"/>
                  </a:lnTo>
                  <a:lnTo>
                    <a:pt x="1726" y="844"/>
                  </a:lnTo>
                  <a:lnTo>
                    <a:pt x="1734" y="868"/>
                  </a:lnTo>
                  <a:lnTo>
                    <a:pt x="1734" y="868"/>
                  </a:lnTo>
                  <a:lnTo>
                    <a:pt x="1740" y="878"/>
                  </a:lnTo>
                  <a:lnTo>
                    <a:pt x="1746" y="886"/>
                  </a:lnTo>
                  <a:lnTo>
                    <a:pt x="1752" y="894"/>
                  </a:lnTo>
                  <a:lnTo>
                    <a:pt x="1760" y="898"/>
                  </a:lnTo>
                  <a:lnTo>
                    <a:pt x="1770" y="902"/>
                  </a:lnTo>
                  <a:lnTo>
                    <a:pt x="1780" y="904"/>
                  </a:lnTo>
                  <a:lnTo>
                    <a:pt x="1800" y="904"/>
                  </a:lnTo>
                  <a:lnTo>
                    <a:pt x="1822" y="902"/>
                  </a:lnTo>
                  <a:lnTo>
                    <a:pt x="1848" y="896"/>
                  </a:lnTo>
                  <a:lnTo>
                    <a:pt x="1898" y="886"/>
                  </a:lnTo>
                  <a:lnTo>
                    <a:pt x="1922" y="882"/>
                  </a:lnTo>
                  <a:lnTo>
                    <a:pt x="1944" y="882"/>
                  </a:lnTo>
                  <a:lnTo>
                    <a:pt x="1956" y="884"/>
                  </a:lnTo>
                  <a:lnTo>
                    <a:pt x="1966" y="886"/>
                  </a:lnTo>
                  <a:lnTo>
                    <a:pt x="1976" y="890"/>
                  </a:lnTo>
                  <a:lnTo>
                    <a:pt x="1986" y="896"/>
                  </a:lnTo>
                  <a:lnTo>
                    <a:pt x="1994" y="902"/>
                  </a:lnTo>
                  <a:lnTo>
                    <a:pt x="2002" y="912"/>
                  </a:lnTo>
                  <a:lnTo>
                    <a:pt x="2008" y="922"/>
                  </a:lnTo>
                  <a:lnTo>
                    <a:pt x="2014" y="936"/>
                  </a:lnTo>
                  <a:lnTo>
                    <a:pt x="2018" y="950"/>
                  </a:lnTo>
                  <a:lnTo>
                    <a:pt x="2020" y="968"/>
                  </a:lnTo>
                  <a:lnTo>
                    <a:pt x="2022" y="990"/>
                  </a:lnTo>
                  <a:lnTo>
                    <a:pt x="2024" y="1012"/>
                  </a:lnTo>
                  <a:lnTo>
                    <a:pt x="2024" y="1012"/>
                  </a:lnTo>
                  <a:lnTo>
                    <a:pt x="2022" y="1036"/>
                  </a:lnTo>
                  <a:lnTo>
                    <a:pt x="2020" y="1056"/>
                  </a:lnTo>
                  <a:lnTo>
                    <a:pt x="2018" y="1074"/>
                  </a:lnTo>
                  <a:lnTo>
                    <a:pt x="2014" y="1090"/>
                  </a:lnTo>
                  <a:lnTo>
                    <a:pt x="2008" y="1102"/>
                  </a:lnTo>
                  <a:lnTo>
                    <a:pt x="2002" y="1114"/>
                  </a:lnTo>
                  <a:lnTo>
                    <a:pt x="1994" y="1122"/>
                  </a:lnTo>
                  <a:lnTo>
                    <a:pt x="1986" y="1130"/>
                  </a:lnTo>
                  <a:lnTo>
                    <a:pt x="1976" y="1136"/>
                  </a:lnTo>
                  <a:lnTo>
                    <a:pt x="1966" y="1140"/>
                  </a:lnTo>
                  <a:lnTo>
                    <a:pt x="1956" y="1142"/>
                  </a:lnTo>
                  <a:lnTo>
                    <a:pt x="1944" y="1142"/>
                  </a:lnTo>
                  <a:lnTo>
                    <a:pt x="1922" y="1142"/>
                  </a:lnTo>
                  <a:lnTo>
                    <a:pt x="1898" y="1138"/>
                  </a:lnTo>
                  <a:lnTo>
                    <a:pt x="1848" y="1128"/>
                  </a:lnTo>
                  <a:lnTo>
                    <a:pt x="1822" y="1124"/>
                  </a:lnTo>
                  <a:lnTo>
                    <a:pt x="1800" y="1120"/>
                  </a:lnTo>
                  <a:lnTo>
                    <a:pt x="1780" y="1122"/>
                  </a:lnTo>
                  <a:lnTo>
                    <a:pt x="1770" y="1124"/>
                  </a:lnTo>
                  <a:lnTo>
                    <a:pt x="1760" y="1128"/>
                  </a:lnTo>
                  <a:lnTo>
                    <a:pt x="1752" y="1132"/>
                  </a:lnTo>
                  <a:lnTo>
                    <a:pt x="1746" y="1138"/>
                  </a:lnTo>
                  <a:lnTo>
                    <a:pt x="1740" y="1146"/>
                  </a:lnTo>
                  <a:lnTo>
                    <a:pt x="1734" y="1158"/>
                  </a:lnTo>
                  <a:lnTo>
                    <a:pt x="1734" y="1158"/>
                  </a:lnTo>
                  <a:lnTo>
                    <a:pt x="1726" y="1182"/>
                  </a:lnTo>
                  <a:lnTo>
                    <a:pt x="1720" y="1208"/>
                  </a:lnTo>
                  <a:lnTo>
                    <a:pt x="1716" y="1238"/>
                  </a:lnTo>
                  <a:lnTo>
                    <a:pt x="1714" y="1272"/>
                  </a:lnTo>
                  <a:lnTo>
                    <a:pt x="1714" y="1306"/>
                  </a:lnTo>
                  <a:lnTo>
                    <a:pt x="1714" y="1342"/>
                  </a:lnTo>
                  <a:lnTo>
                    <a:pt x="1716" y="1420"/>
                  </a:lnTo>
                  <a:lnTo>
                    <a:pt x="1728" y="1580"/>
                  </a:lnTo>
                  <a:lnTo>
                    <a:pt x="1732" y="1660"/>
                  </a:lnTo>
                  <a:lnTo>
                    <a:pt x="1734" y="1736"/>
                  </a:lnTo>
                  <a:lnTo>
                    <a:pt x="1734" y="1736"/>
                  </a:lnTo>
                  <a:lnTo>
                    <a:pt x="1660" y="1734"/>
                  </a:lnTo>
                  <a:lnTo>
                    <a:pt x="1580" y="1728"/>
                  </a:lnTo>
                  <a:lnTo>
                    <a:pt x="1418" y="1718"/>
                  </a:lnTo>
                  <a:lnTo>
                    <a:pt x="1342" y="1714"/>
                  </a:lnTo>
                  <a:lnTo>
                    <a:pt x="1306" y="1714"/>
                  </a:lnTo>
                  <a:lnTo>
                    <a:pt x="1270" y="1714"/>
                  </a:lnTo>
                  <a:lnTo>
                    <a:pt x="1238" y="1718"/>
                  </a:lnTo>
                  <a:lnTo>
                    <a:pt x="1208" y="1722"/>
                  </a:lnTo>
                  <a:lnTo>
                    <a:pt x="1180" y="1728"/>
                  </a:lnTo>
                  <a:lnTo>
                    <a:pt x="1156" y="1736"/>
                  </a:lnTo>
                  <a:lnTo>
                    <a:pt x="1156" y="1736"/>
                  </a:lnTo>
                  <a:lnTo>
                    <a:pt x="1146" y="1740"/>
                  </a:lnTo>
                  <a:lnTo>
                    <a:pt x="1138" y="1746"/>
                  </a:lnTo>
                  <a:lnTo>
                    <a:pt x="1132" y="1754"/>
                  </a:lnTo>
                  <a:lnTo>
                    <a:pt x="1126" y="1762"/>
                  </a:lnTo>
                  <a:lnTo>
                    <a:pt x="1124" y="1770"/>
                  </a:lnTo>
                  <a:lnTo>
                    <a:pt x="1120" y="1780"/>
                  </a:lnTo>
                  <a:lnTo>
                    <a:pt x="1120" y="1800"/>
                  </a:lnTo>
                  <a:lnTo>
                    <a:pt x="1122" y="1824"/>
                  </a:lnTo>
                  <a:lnTo>
                    <a:pt x="1128" y="1848"/>
                  </a:lnTo>
                  <a:lnTo>
                    <a:pt x="1138" y="1898"/>
                  </a:lnTo>
                  <a:lnTo>
                    <a:pt x="1142" y="1922"/>
                  </a:lnTo>
                  <a:lnTo>
                    <a:pt x="1142" y="1946"/>
                  </a:lnTo>
                  <a:lnTo>
                    <a:pt x="1140" y="1956"/>
                  </a:lnTo>
                  <a:lnTo>
                    <a:pt x="1138" y="1968"/>
                  </a:lnTo>
                  <a:lnTo>
                    <a:pt x="1134" y="1976"/>
                  </a:lnTo>
                  <a:lnTo>
                    <a:pt x="1130" y="1986"/>
                  </a:lnTo>
                  <a:lnTo>
                    <a:pt x="1122" y="1994"/>
                  </a:lnTo>
                  <a:lnTo>
                    <a:pt x="1114" y="2002"/>
                  </a:lnTo>
                  <a:lnTo>
                    <a:pt x="1102" y="2008"/>
                  </a:lnTo>
                  <a:lnTo>
                    <a:pt x="1090" y="2014"/>
                  </a:lnTo>
                  <a:lnTo>
                    <a:pt x="1074" y="2018"/>
                  </a:lnTo>
                  <a:lnTo>
                    <a:pt x="1056" y="2022"/>
                  </a:lnTo>
                  <a:lnTo>
                    <a:pt x="1036" y="2024"/>
                  </a:lnTo>
                  <a:lnTo>
                    <a:pt x="1012" y="2024"/>
                  </a:lnTo>
                  <a:lnTo>
                    <a:pt x="1012" y="2024"/>
                  </a:lnTo>
                  <a:lnTo>
                    <a:pt x="988" y="2024"/>
                  </a:lnTo>
                  <a:lnTo>
                    <a:pt x="968" y="2022"/>
                  </a:lnTo>
                  <a:lnTo>
                    <a:pt x="950" y="2018"/>
                  </a:lnTo>
                  <a:lnTo>
                    <a:pt x="934" y="2014"/>
                  </a:lnTo>
                  <a:lnTo>
                    <a:pt x="922" y="2008"/>
                  </a:lnTo>
                  <a:lnTo>
                    <a:pt x="910" y="2002"/>
                  </a:lnTo>
                  <a:lnTo>
                    <a:pt x="902" y="1994"/>
                  </a:lnTo>
                  <a:lnTo>
                    <a:pt x="894" y="1986"/>
                  </a:lnTo>
                  <a:lnTo>
                    <a:pt x="888" y="1976"/>
                  </a:lnTo>
                  <a:lnTo>
                    <a:pt x="886" y="1968"/>
                  </a:lnTo>
                  <a:lnTo>
                    <a:pt x="882" y="1956"/>
                  </a:lnTo>
                  <a:lnTo>
                    <a:pt x="882" y="1946"/>
                  </a:lnTo>
                  <a:lnTo>
                    <a:pt x="882" y="1922"/>
                  </a:lnTo>
                  <a:lnTo>
                    <a:pt x="886" y="1898"/>
                  </a:lnTo>
                  <a:lnTo>
                    <a:pt x="896" y="1848"/>
                  </a:lnTo>
                  <a:lnTo>
                    <a:pt x="900" y="1824"/>
                  </a:lnTo>
                  <a:lnTo>
                    <a:pt x="904" y="1800"/>
                  </a:lnTo>
                  <a:lnTo>
                    <a:pt x="902" y="1780"/>
                  </a:lnTo>
                  <a:lnTo>
                    <a:pt x="900" y="1770"/>
                  </a:lnTo>
                  <a:lnTo>
                    <a:pt x="898" y="1762"/>
                  </a:lnTo>
                  <a:lnTo>
                    <a:pt x="892" y="1754"/>
                  </a:lnTo>
                  <a:lnTo>
                    <a:pt x="886" y="1746"/>
                  </a:lnTo>
                  <a:lnTo>
                    <a:pt x="878" y="1740"/>
                  </a:lnTo>
                  <a:lnTo>
                    <a:pt x="868" y="1736"/>
                  </a:lnTo>
                  <a:lnTo>
                    <a:pt x="868" y="1736"/>
                  </a:lnTo>
                  <a:lnTo>
                    <a:pt x="842" y="1728"/>
                  </a:lnTo>
                  <a:lnTo>
                    <a:pt x="816" y="1722"/>
                  </a:lnTo>
                  <a:lnTo>
                    <a:pt x="786" y="1718"/>
                  </a:lnTo>
                  <a:lnTo>
                    <a:pt x="754" y="1714"/>
                  </a:lnTo>
                  <a:lnTo>
                    <a:pt x="718" y="1714"/>
                  </a:lnTo>
                  <a:lnTo>
                    <a:pt x="682" y="1714"/>
                  </a:lnTo>
                  <a:lnTo>
                    <a:pt x="606" y="1718"/>
                  </a:lnTo>
                  <a:lnTo>
                    <a:pt x="444" y="1728"/>
                  </a:lnTo>
                  <a:lnTo>
                    <a:pt x="364" y="1734"/>
                  </a:lnTo>
                  <a:lnTo>
                    <a:pt x="288" y="1736"/>
                  </a:lnTo>
                  <a:lnTo>
                    <a:pt x="288" y="1736"/>
                  </a:lnTo>
                  <a:lnTo>
                    <a:pt x="290" y="1660"/>
                  </a:lnTo>
                  <a:lnTo>
                    <a:pt x="296" y="1580"/>
                  </a:lnTo>
                  <a:lnTo>
                    <a:pt x="308" y="1420"/>
                  </a:lnTo>
                  <a:lnTo>
                    <a:pt x="310" y="1342"/>
                  </a:lnTo>
                  <a:lnTo>
                    <a:pt x="310" y="1306"/>
                  </a:lnTo>
                  <a:lnTo>
                    <a:pt x="310" y="1272"/>
                  </a:lnTo>
                  <a:lnTo>
                    <a:pt x="306" y="1238"/>
                  </a:lnTo>
                  <a:lnTo>
                    <a:pt x="302" y="1208"/>
                  </a:lnTo>
                  <a:lnTo>
                    <a:pt x="296" y="1182"/>
                  </a:lnTo>
                  <a:lnTo>
                    <a:pt x="288" y="1158"/>
                  </a:lnTo>
                  <a:lnTo>
                    <a:pt x="288" y="1158"/>
                  </a:lnTo>
                  <a:lnTo>
                    <a:pt x="284" y="1146"/>
                  </a:lnTo>
                  <a:lnTo>
                    <a:pt x="278" y="1138"/>
                  </a:lnTo>
                  <a:lnTo>
                    <a:pt x="270" y="1132"/>
                  </a:lnTo>
                  <a:lnTo>
                    <a:pt x="262" y="1128"/>
                  </a:lnTo>
                  <a:lnTo>
                    <a:pt x="254" y="1124"/>
                  </a:lnTo>
                  <a:lnTo>
                    <a:pt x="244" y="1122"/>
                  </a:lnTo>
                  <a:lnTo>
                    <a:pt x="224" y="1120"/>
                  </a:lnTo>
                  <a:lnTo>
                    <a:pt x="200" y="1124"/>
                  </a:lnTo>
                  <a:lnTo>
                    <a:pt x="176" y="1128"/>
                  </a:lnTo>
                  <a:lnTo>
                    <a:pt x="126" y="1138"/>
                  </a:lnTo>
                  <a:lnTo>
                    <a:pt x="102" y="1142"/>
                  </a:lnTo>
                  <a:lnTo>
                    <a:pt x="78" y="1142"/>
                  </a:lnTo>
                  <a:lnTo>
                    <a:pt x="68" y="1142"/>
                  </a:lnTo>
                  <a:lnTo>
                    <a:pt x="58" y="1140"/>
                  </a:lnTo>
                  <a:lnTo>
                    <a:pt x="48" y="1136"/>
                  </a:lnTo>
                  <a:lnTo>
                    <a:pt x="38" y="1130"/>
                  </a:lnTo>
                  <a:lnTo>
                    <a:pt x="30" y="1122"/>
                  </a:lnTo>
                  <a:lnTo>
                    <a:pt x="22" y="1114"/>
                  </a:lnTo>
                  <a:lnTo>
                    <a:pt x="16" y="1102"/>
                  </a:lnTo>
                  <a:lnTo>
                    <a:pt x="10" y="1090"/>
                  </a:lnTo>
                  <a:lnTo>
                    <a:pt x="6" y="1074"/>
                  </a:lnTo>
                  <a:lnTo>
                    <a:pt x="2" y="1056"/>
                  </a:lnTo>
                  <a:lnTo>
                    <a:pt x="0" y="1036"/>
                  </a:lnTo>
                  <a:lnTo>
                    <a:pt x="0" y="1012"/>
                  </a:lnTo>
                  <a:lnTo>
                    <a:pt x="0" y="1012"/>
                  </a:lnTo>
                  <a:lnTo>
                    <a:pt x="0" y="990"/>
                  </a:lnTo>
                  <a:lnTo>
                    <a:pt x="2" y="968"/>
                  </a:lnTo>
                  <a:lnTo>
                    <a:pt x="6" y="950"/>
                  </a:lnTo>
                  <a:lnTo>
                    <a:pt x="10" y="936"/>
                  </a:lnTo>
                  <a:lnTo>
                    <a:pt x="16" y="922"/>
                  </a:lnTo>
                  <a:lnTo>
                    <a:pt x="22" y="912"/>
                  </a:lnTo>
                  <a:lnTo>
                    <a:pt x="30" y="902"/>
                  </a:lnTo>
                  <a:lnTo>
                    <a:pt x="38" y="896"/>
                  </a:lnTo>
                  <a:lnTo>
                    <a:pt x="48" y="890"/>
                  </a:lnTo>
                  <a:lnTo>
                    <a:pt x="58" y="886"/>
                  </a:lnTo>
                  <a:lnTo>
                    <a:pt x="68" y="884"/>
                  </a:lnTo>
                  <a:lnTo>
                    <a:pt x="78" y="882"/>
                  </a:lnTo>
                  <a:lnTo>
                    <a:pt x="102" y="882"/>
                  </a:lnTo>
                  <a:lnTo>
                    <a:pt x="126" y="886"/>
                  </a:lnTo>
                  <a:lnTo>
                    <a:pt x="176" y="896"/>
                  </a:lnTo>
                  <a:lnTo>
                    <a:pt x="200" y="902"/>
                  </a:lnTo>
                  <a:lnTo>
                    <a:pt x="224" y="904"/>
                  </a:lnTo>
                  <a:lnTo>
                    <a:pt x="244" y="904"/>
                  </a:lnTo>
                  <a:lnTo>
                    <a:pt x="254" y="902"/>
                  </a:lnTo>
                  <a:lnTo>
                    <a:pt x="262" y="898"/>
                  </a:lnTo>
                  <a:lnTo>
                    <a:pt x="270" y="892"/>
                  </a:lnTo>
                  <a:lnTo>
                    <a:pt x="278" y="886"/>
                  </a:lnTo>
                  <a:lnTo>
                    <a:pt x="284" y="878"/>
                  </a:lnTo>
                  <a:lnTo>
                    <a:pt x="288" y="868"/>
                  </a:lnTo>
                  <a:lnTo>
                    <a:pt x="288" y="868"/>
                  </a:lnTo>
                  <a:lnTo>
                    <a:pt x="296" y="844"/>
                  </a:lnTo>
                  <a:lnTo>
                    <a:pt x="302" y="816"/>
                  </a:lnTo>
                  <a:lnTo>
                    <a:pt x="306" y="786"/>
                  </a:lnTo>
                  <a:lnTo>
                    <a:pt x="310" y="754"/>
                  </a:lnTo>
                  <a:lnTo>
                    <a:pt x="310" y="720"/>
                  </a:lnTo>
                  <a:lnTo>
                    <a:pt x="310" y="682"/>
                  </a:lnTo>
                  <a:lnTo>
                    <a:pt x="308" y="606"/>
                  </a:lnTo>
                  <a:lnTo>
                    <a:pt x="296" y="444"/>
                  </a:lnTo>
                  <a:lnTo>
                    <a:pt x="290" y="364"/>
                  </a:lnTo>
                  <a:lnTo>
                    <a:pt x="288" y="290"/>
                  </a:lnTo>
                  <a:lnTo>
                    <a:pt x="288" y="29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20" name="Freeform 10"/>
            <p:cNvSpPr>
              <a:spLocks/>
            </p:cNvSpPr>
            <p:nvPr/>
          </p:nvSpPr>
          <p:spPr bwMode="auto">
            <a:xfrm>
              <a:off x="1236" y="865"/>
              <a:ext cx="1472" cy="1754"/>
            </a:xfrm>
            <a:custGeom>
              <a:avLst/>
              <a:gdLst>
                <a:gd name="T0" fmla="*/ 334 w 1472"/>
                <a:gd name="T1" fmla="*/ 284 h 1754"/>
                <a:gd name="T2" fmla="*/ 542 w 1472"/>
                <a:gd name="T3" fmla="*/ 288 h 1754"/>
                <a:gd name="T4" fmla="*/ 612 w 1472"/>
                <a:gd name="T5" fmla="*/ 306 h 1754"/>
                <a:gd name="T6" fmla="*/ 630 w 1472"/>
                <a:gd name="T7" fmla="*/ 274 h 1754"/>
                <a:gd name="T8" fmla="*/ 610 w 1472"/>
                <a:gd name="T9" fmla="*/ 108 h 1754"/>
                <a:gd name="T10" fmla="*/ 630 w 1472"/>
                <a:gd name="T11" fmla="*/ 42 h 1754"/>
                <a:gd name="T12" fmla="*/ 696 w 1472"/>
                <a:gd name="T13" fmla="*/ 4 h 1754"/>
                <a:gd name="T14" fmla="*/ 784 w 1472"/>
                <a:gd name="T15" fmla="*/ 4 h 1754"/>
                <a:gd name="T16" fmla="*/ 848 w 1472"/>
                <a:gd name="T17" fmla="*/ 42 h 1754"/>
                <a:gd name="T18" fmla="*/ 868 w 1472"/>
                <a:gd name="T19" fmla="*/ 108 h 1754"/>
                <a:gd name="T20" fmla="*/ 844 w 1472"/>
                <a:gd name="T21" fmla="*/ 274 h 1754"/>
                <a:gd name="T22" fmla="*/ 860 w 1472"/>
                <a:gd name="T23" fmla="*/ 306 h 1754"/>
                <a:gd name="T24" fmla="*/ 930 w 1472"/>
                <a:gd name="T25" fmla="*/ 288 h 1754"/>
                <a:gd name="T26" fmla="*/ 1138 w 1472"/>
                <a:gd name="T27" fmla="*/ 284 h 1754"/>
                <a:gd name="T28" fmla="*/ 1454 w 1472"/>
                <a:gd name="T29" fmla="*/ 376 h 1754"/>
                <a:gd name="T30" fmla="*/ 1472 w 1472"/>
                <a:gd name="T31" fmla="*/ 760 h 1754"/>
                <a:gd name="T32" fmla="*/ 1452 w 1472"/>
                <a:gd name="T33" fmla="*/ 874 h 1754"/>
                <a:gd name="T34" fmla="*/ 1416 w 1472"/>
                <a:gd name="T35" fmla="*/ 906 h 1754"/>
                <a:gd name="T36" fmla="*/ 1290 w 1472"/>
                <a:gd name="T37" fmla="*/ 892 h 1754"/>
                <a:gd name="T38" fmla="*/ 1212 w 1472"/>
                <a:gd name="T39" fmla="*/ 894 h 1754"/>
                <a:gd name="T40" fmla="*/ 1176 w 1472"/>
                <a:gd name="T41" fmla="*/ 940 h 1754"/>
                <a:gd name="T42" fmla="*/ 1166 w 1472"/>
                <a:gd name="T43" fmla="*/ 1016 h 1754"/>
                <a:gd name="T44" fmla="*/ 1182 w 1472"/>
                <a:gd name="T45" fmla="*/ 1106 h 1754"/>
                <a:gd name="T46" fmla="*/ 1222 w 1472"/>
                <a:gd name="T47" fmla="*/ 1142 h 1754"/>
                <a:gd name="T48" fmla="*/ 1340 w 1472"/>
                <a:gd name="T49" fmla="*/ 1132 h 1754"/>
                <a:gd name="T50" fmla="*/ 1426 w 1472"/>
                <a:gd name="T51" fmla="*/ 1130 h 1754"/>
                <a:gd name="T52" fmla="*/ 1452 w 1472"/>
                <a:gd name="T53" fmla="*/ 1160 h 1754"/>
                <a:gd name="T54" fmla="*/ 1472 w 1472"/>
                <a:gd name="T55" fmla="*/ 1306 h 1754"/>
                <a:gd name="T56" fmla="*/ 1452 w 1472"/>
                <a:gd name="T57" fmla="*/ 1732 h 1754"/>
                <a:gd name="T58" fmla="*/ 1062 w 1472"/>
                <a:gd name="T59" fmla="*/ 1754 h 1754"/>
                <a:gd name="T60" fmla="*/ 904 w 1472"/>
                <a:gd name="T61" fmla="*/ 1740 h 1754"/>
                <a:gd name="T62" fmla="*/ 854 w 1472"/>
                <a:gd name="T63" fmla="*/ 1714 h 1754"/>
                <a:gd name="T64" fmla="*/ 846 w 1472"/>
                <a:gd name="T65" fmla="*/ 1644 h 1754"/>
                <a:gd name="T66" fmla="*/ 864 w 1472"/>
                <a:gd name="T67" fmla="*/ 1512 h 1754"/>
                <a:gd name="T68" fmla="*/ 836 w 1472"/>
                <a:gd name="T69" fmla="*/ 1468 h 1754"/>
                <a:gd name="T70" fmla="*/ 760 w 1472"/>
                <a:gd name="T71" fmla="*/ 1446 h 1754"/>
                <a:gd name="T72" fmla="*/ 674 w 1472"/>
                <a:gd name="T73" fmla="*/ 1452 h 1754"/>
                <a:gd name="T74" fmla="*/ 620 w 1472"/>
                <a:gd name="T75" fmla="*/ 1484 h 1754"/>
                <a:gd name="T76" fmla="*/ 608 w 1472"/>
                <a:gd name="T77" fmla="*/ 1546 h 1754"/>
                <a:gd name="T78" fmla="*/ 628 w 1472"/>
                <a:gd name="T79" fmla="*/ 1688 h 1754"/>
                <a:gd name="T80" fmla="*/ 602 w 1472"/>
                <a:gd name="T81" fmla="*/ 1728 h 1754"/>
                <a:gd name="T82" fmla="*/ 512 w 1472"/>
                <a:gd name="T83" fmla="*/ 1750 h 1754"/>
                <a:gd name="T84" fmla="*/ 174 w 1472"/>
                <a:gd name="T85" fmla="*/ 1738 h 1754"/>
                <a:gd name="T86" fmla="*/ 14 w 1472"/>
                <a:gd name="T87" fmla="*/ 1578 h 1754"/>
                <a:gd name="T88" fmla="*/ 2 w 1472"/>
                <a:gd name="T89" fmla="*/ 1240 h 1754"/>
                <a:gd name="T90" fmla="*/ 26 w 1472"/>
                <a:gd name="T91" fmla="*/ 1150 h 1754"/>
                <a:gd name="T92" fmla="*/ 64 w 1472"/>
                <a:gd name="T93" fmla="*/ 1124 h 1754"/>
                <a:gd name="T94" fmla="*/ 206 w 1472"/>
                <a:gd name="T95" fmla="*/ 1146 h 1754"/>
                <a:gd name="T96" fmla="*/ 268 w 1472"/>
                <a:gd name="T97" fmla="*/ 1132 h 1754"/>
                <a:gd name="T98" fmla="*/ 300 w 1472"/>
                <a:gd name="T99" fmla="*/ 1078 h 1754"/>
                <a:gd name="T100" fmla="*/ 306 w 1472"/>
                <a:gd name="T101" fmla="*/ 994 h 1754"/>
                <a:gd name="T102" fmla="*/ 284 w 1472"/>
                <a:gd name="T103" fmla="*/ 916 h 1754"/>
                <a:gd name="T104" fmla="*/ 240 w 1472"/>
                <a:gd name="T105" fmla="*/ 888 h 1754"/>
                <a:gd name="T106" fmla="*/ 108 w 1472"/>
                <a:gd name="T107" fmla="*/ 906 h 1754"/>
                <a:gd name="T108" fmla="*/ 38 w 1472"/>
                <a:gd name="T109" fmla="*/ 898 h 1754"/>
                <a:gd name="T110" fmla="*/ 12 w 1472"/>
                <a:gd name="T111" fmla="*/ 850 h 1754"/>
                <a:gd name="T112" fmla="*/ 0 w 1472"/>
                <a:gd name="T113" fmla="*/ 690 h 1754"/>
                <a:gd name="T114" fmla="*/ 20 w 1472"/>
                <a:gd name="T115" fmla="*/ 300 h 1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72" h="1754">
                  <a:moveTo>
                    <a:pt x="20" y="300"/>
                  </a:moveTo>
                  <a:lnTo>
                    <a:pt x="20" y="300"/>
                  </a:lnTo>
                  <a:lnTo>
                    <a:pt x="94" y="300"/>
                  </a:lnTo>
                  <a:lnTo>
                    <a:pt x="174" y="294"/>
                  </a:lnTo>
                  <a:lnTo>
                    <a:pt x="334" y="284"/>
                  </a:lnTo>
                  <a:lnTo>
                    <a:pt x="410" y="280"/>
                  </a:lnTo>
                  <a:lnTo>
                    <a:pt x="446" y="280"/>
                  </a:lnTo>
                  <a:lnTo>
                    <a:pt x="480" y="280"/>
                  </a:lnTo>
                  <a:lnTo>
                    <a:pt x="512" y="284"/>
                  </a:lnTo>
                  <a:lnTo>
                    <a:pt x="542" y="288"/>
                  </a:lnTo>
                  <a:lnTo>
                    <a:pt x="568" y="294"/>
                  </a:lnTo>
                  <a:lnTo>
                    <a:pt x="592" y="300"/>
                  </a:lnTo>
                  <a:lnTo>
                    <a:pt x="592" y="300"/>
                  </a:lnTo>
                  <a:lnTo>
                    <a:pt x="602" y="304"/>
                  </a:lnTo>
                  <a:lnTo>
                    <a:pt x="612" y="306"/>
                  </a:lnTo>
                  <a:lnTo>
                    <a:pt x="618" y="304"/>
                  </a:lnTo>
                  <a:lnTo>
                    <a:pt x="622" y="302"/>
                  </a:lnTo>
                  <a:lnTo>
                    <a:pt x="626" y="298"/>
                  </a:lnTo>
                  <a:lnTo>
                    <a:pt x="628" y="290"/>
                  </a:lnTo>
                  <a:lnTo>
                    <a:pt x="630" y="274"/>
                  </a:lnTo>
                  <a:lnTo>
                    <a:pt x="626" y="252"/>
                  </a:lnTo>
                  <a:lnTo>
                    <a:pt x="622" y="226"/>
                  </a:lnTo>
                  <a:lnTo>
                    <a:pt x="612" y="168"/>
                  </a:lnTo>
                  <a:lnTo>
                    <a:pt x="610" y="138"/>
                  </a:lnTo>
                  <a:lnTo>
                    <a:pt x="610" y="108"/>
                  </a:lnTo>
                  <a:lnTo>
                    <a:pt x="612" y="94"/>
                  </a:lnTo>
                  <a:lnTo>
                    <a:pt x="614" y="80"/>
                  </a:lnTo>
                  <a:lnTo>
                    <a:pt x="618" y="66"/>
                  </a:lnTo>
                  <a:lnTo>
                    <a:pt x="624" y="54"/>
                  </a:lnTo>
                  <a:lnTo>
                    <a:pt x="630" y="42"/>
                  </a:lnTo>
                  <a:lnTo>
                    <a:pt x="640" y="32"/>
                  </a:lnTo>
                  <a:lnTo>
                    <a:pt x="650" y="24"/>
                  </a:lnTo>
                  <a:lnTo>
                    <a:pt x="664" y="16"/>
                  </a:lnTo>
                  <a:lnTo>
                    <a:pt x="678" y="8"/>
                  </a:lnTo>
                  <a:lnTo>
                    <a:pt x="696" y="4"/>
                  </a:lnTo>
                  <a:lnTo>
                    <a:pt x="716" y="2"/>
                  </a:lnTo>
                  <a:lnTo>
                    <a:pt x="740" y="0"/>
                  </a:lnTo>
                  <a:lnTo>
                    <a:pt x="740" y="0"/>
                  </a:lnTo>
                  <a:lnTo>
                    <a:pt x="764" y="2"/>
                  </a:lnTo>
                  <a:lnTo>
                    <a:pt x="784" y="4"/>
                  </a:lnTo>
                  <a:lnTo>
                    <a:pt x="802" y="8"/>
                  </a:lnTo>
                  <a:lnTo>
                    <a:pt x="816" y="16"/>
                  </a:lnTo>
                  <a:lnTo>
                    <a:pt x="830" y="24"/>
                  </a:lnTo>
                  <a:lnTo>
                    <a:pt x="840" y="32"/>
                  </a:lnTo>
                  <a:lnTo>
                    <a:pt x="848" y="42"/>
                  </a:lnTo>
                  <a:lnTo>
                    <a:pt x="856" y="54"/>
                  </a:lnTo>
                  <a:lnTo>
                    <a:pt x="860" y="66"/>
                  </a:lnTo>
                  <a:lnTo>
                    <a:pt x="864" y="80"/>
                  </a:lnTo>
                  <a:lnTo>
                    <a:pt x="866" y="94"/>
                  </a:lnTo>
                  <a:lnTo>
                    <a:pt x="868" y="108"/>
                  </a:lnTo>
                  <a:lnTo>
                    <a:pt x="866" y="138"/>
                  </a:lnTo>
                  <a:lnTo>
                    <a:pt x="864" y="168"/>
                  </a:lnTo>
                  <a:lnTo>
                    <a:pt x="852" y="226"/>
                  </a:lnTo>
                  <a:lnTo>
                    <a:pt x="846" y="252"/>
                  </a:lnTo>
                  <a:lnTo>
                    <a:pt x="844" y="274"/>
                  </a:lnTo>
                  <a:lnTo>
                    <a:pt x="844" y="290"/>
                  </a:lnTo>
                  <a:lnTo>
                    <a:pt x="846" y="298"/>
                  </a:lnTo>
                  <a:lnTo>
                    <a:pt x="850" y="302"/>
                  </a:lnTo>
                  <a:lnTo>
                    <a:pt x="854" y="304"/>
                  </a:lnTo>
                  <a:lnTo>
                    <a:pt x="860" y="306"/>
                  </a:lnTo>
                  <a:lnTo>
                    <a:pt x="868" y="304"/>
                  </a:lnTo>
                  <a:lnTo>
                    <a:pt x="880" y="300"/>
                  </a:lnTo>
                  <a:lnTo>
                    <a:pt x="880" y="300"/>
                  </a:lnTo>
                  <a:lnTo>
                    <a:pt x="904" y="294"/>
                  </a:lnTo>
                  <a:lnTo>
                    <a:pt x="930" y="288"/>
                  </a:lnTo>
                  <a:lnTo>
                    <a:pt x="960" y="284"/>
                  </a:lnTo>
                  <a:lnTo>
                    <a:pt x="992" y="280"/>
                  </a:lnTo>
                  <a:lnTo>
                    <a:pt x="1026" y="280"/>
                  </a:lnTo>
                  <a:lnTo>
                    <a:pt x="1062" y="280"/>
                  </a:lnTo>
                  <a:lnTo>
                    <a:pt x="1138" y="284"/>
                  </a:lnTo>
                  <a:lnTo>
                    <a:pt x="1298" y="294"/>
                  </a:lnTo>
                  <a:lnTo>
                    <a:pt x="1376" y="300"/>
                  </a:lnTo>
                  <a:lnTo>
                    <a:pt x="1452" y="300"/>
                  </a:lnTo>
                  <a:lnTo>
                    <a:pt x="1452" y="300"/>
                  </a:lnTo>
                  <a:lnTo>
                    <a:pt x="1454" y="376"/>
                  </a:lnTo>
                  <a:lnTo>
                    <a:pt x="1458" y="454"/>
                  </a:lnTo>
                  <a:lnTo>
                    <a:pt x="1470" y="614"/>
                  </a:lnTo>
                  <a:lnTo>
                    <a:pt x="1472" y="690"/>
                  </a:lnTo>
                  <a:lnTo>
                    <a:pt x="1472" y="726"/>
                  </a:lnTo>
                  <a:lnTo>
                    <a:pt x="1472" y="760"/>
                  </a:lnTo>
                  <a:lnTo>
                    <a:pt x="1470" y="792"/>
                  </a:lnTo>
                  <a:lnTo>
                    <a:pt x="1466" y="822"/>
                  </a:lnTo>
                  <a:lnTo>
                    <a:pt x="1460" y="850"/>
                  </a:lnTo>
                  <a:lnTo>
                    <a:pt x="1452" y="874"/>
                  </a:lnTo>
                  <a:lnTo>
                    <a:pt x="1452" y="874"/>
                  </a:lnTo>
                  <a:lnTo>
                    <a:pt x="1446" y="884"/>
                  </a:lnTo>
                  <a:lnTo>
                    <a:pt x="1440" y="892"/>
                  </a:lnTo>
                  <a:lnTo>
                    <a:pt x="1434" y="898"/>
                  </a:lnTo>
                  <a:lnTo>
                    <a:pt x="1426" y="904"/>
                  </a:lnTo>
                  <a:lnTo>
                    <a:pt x="1416" y="906"/>
                  </a:lnTo>
                  <a:lnTo>
                    <a:pt x="1408" y="908"/>
                  </a:lnTo>
                  <a:lnTo>
                    <a:pt x="1386" y="910"/>
                  </a:lnTo>
                  <a:lnTo>
                    <a:pt x="1364" y="906"/>
                  </a:lnTo>
                  <a:lnTo>
                    <a:pt x="1340" y="902"/>
                  </a:lnTo>
                  <a:lnTo>
                    <a:pt x="1290" y="892"/>
                  </a:lnTo>
                  <a:lnTo>
                    <a:pt x="1266" y="888"/>
                  </a:lnTo>
                  <a:lnTo>
                    <a:pt x="1244" y="888"/>
                  </a:lnTo>
                  <a:lnTo>
                    <a:pt x="1232" y="888"/>
                  </a:lnTo>
                  <a:lnTo>
                    <a:pt x="1222" y="892"/>
                  </a:lnTo>
                  <a:lnTo>
                    <a:pt x="1212" y="894"/>
                  </a:lnTo>
                  <a:lnTo>
                    <a:pt x="1204" y="900"/>
                  </a:lnTo>
                  <a:lnTo>
                    <a:pt x="1196" y="908"/>
                  </a:lnTo>
                  <a:lnTo>
                    <a:pt x="1188" y="916"/>
                  </a:lnTo>
                  <a:lnTo>
                    <a:pt x="1182" y="926"/>
                  </a:lnTo>
                  <a:lnTo>
                    <a:pt x="1176" y="940"/>
                  </a:lnTo>
                  <a:lnTo>
                    <a:pt x="1172" y="956"/>
                  </a:lnTo>
                  <a:lnTo>
                    <a:pt x="1168" y="972"/>
                  </a:lnTo>
                  <a:lnTo>
                    <a:pt x="1166" y="994"/>
                  </a:lnTo>
                  <a:lnTo>
                    <a:pt x="1166" y="1016"/>
                  </a:lnTo>
                  <a:lnTo>
                    <a:pt x="1166" y="1016"/>
                  </a:lnTo>
                  <a:lnTo>
                    <a:pt x="1166" y="1040"/>
                  </a:lnTo>
                  <a:lnTo>
                    <a:pt x="1168" y="1060"/>
                  </a:lnTo>
                  <a:lnTo>
                    <a:pt x="1172" y="1078"/>
                  </a:lnTo>
                  <a:lnTo>
                    <a:pt x="1176" y="1094"/>
                  </a:lnTo>
                  <a:lnTo>
                    <a:pt x="1182" y="1106"/>
                  </a:lnTo>
                  <a:lnTo>
                    <a:pt x="1188" y="1116"/>
                  </a:lnTo>
                  <a:lnTo>
                    <a:pt x="1196" y="1126"/>
                  </a:lnTo>
                  <a:lnTo>
                    <a:pt x="1204" y="1132"/>
                  </a:lnTo>
                  <a:lnTo>
                    <a:pt x="1212" y="1138"/>
                  </a:lnTo>
                  <a:lnTo>
                    <a:pt x="1222" y="1142"/>
                  </a:lnTo>
                  <a:lnTo>
                    <a:pt x="1232" y="1144"/>
                  </a:lnTo>
                  <a:lnTo>
                    <a:pt x="1244" y="1146"/>
                  </a:lnTo>
                  <a:lnTo>
                    <a:pt x="1266" y="1146"/>
                  </a:lnTo>
                  <a:lnTo>
                    <a:pt x="1290" y="1142"/>
                  </a:lnTo>
                  <a:lnTo>
                    <a:pt x="1340" y="1132"/>
                  </a:lnTo>
                  <a:lnTo>
                    <a:pt x="1364" y="1126"/>
                  </a:lnTo>
                  <a:lnTo>
                    <a:pt x="1386" y="1124"/>
                  </a:lnTo>
                  <a:lnTo>
                    <a:pt x="1408" y="1124"/>
                  </a:lnTo>
                  <a:lnTo>
                    <a:pt x="1416" y="1126"/>
                  </a:lnTo>
                  <a:lnTo>
                    <a:pt x="1426" y="1130"/>
                  </a:lnTo>
                  <a:lnTo>
                    <a:pt x="1434" y="1134"/>
                  </a:lnTo>
                  <a:lnTo>
                    <a:pt x="1440" y="1142"/>
                  </a:lnTo>
                  <a:lnTo>
                    <a:pt x="1446" y="1150"/>
                  </a:lnTo>
                  <a:lnTo>
                    <a:pt x="1452" y="1160"/>
                  </a:lnTo>
                  <a:lnTo>
                    <a:pt x="1452" y="1160"/>
                  </a:lnTo>
                  <a:lnTo>
                    <a:pt x="1460" y="1184"/>
                  </a:lnTo>
                  <a:lnTo>
                    <a:pt x="1466" y="1210"/>
                  </a:lnTo>
                  <a:lnTo>
                    <a:pt x="1470" y="1240"/>
                  </a:lnTo>
                  <a:lnTo>
                    <a:pt x="1472" y="1272"/>
                  </a:lnTo>
                  <a:lnTo>
                    <a:pt x="1472" y="1306"/>
                  </a:lnTo>
                  <a:lnTo>
                    <a:pt x="1472" y="1342"/>
                  </a:lnTo>
                  <a:lnTo>
                    <a:pt x="1470" y="1418"/>
                  </a:lnTo>
                  <a:lnTo>
                    <a:pt x="1458" y="1578"/>
                  </a:lnTo>
                  <a:lnTo>
                    <a:pt x="1454" y="1658"/>
                  </a:lnTo>
                  <a:lnTo>
                    <a:pt x="1452" y="1732"/>
                  </a:lnTo>
                  <a:lnTo>
                    <a:pt x="1452" y="1732"/>
                  </a:lnTo>
                  <a:lnTo>
                    <a:pt x="1376" y="1734"/>
                  </a:lnTo>
                  <a:lnTo>
                    <a:pt x="1298" y="1738"/>
                  </a:lnTo>
                  <a:lnTo>
                    <a:pt x="1138" y="1750"/>
                  </a:lnTo>
                  <a:lnTo>
                    <a:pt x="1062" y="1754"/>
                  </a:lnTo>
                  <a:lnTo>
                    <a:pt x="1026" y="1754"/>
                  </a:lnTo>
                  <a:lnTo>
                    <a:pt x="992" y="1752"/>
                  </a:lnTo>
                  <a:lnTo>
                    <a:pt x="960" y="1750"/>
                  </a:lnTo>
                  <a:lnTo>
                    <a:pt x="930" y="1746"/>
                  </a:lnTo>
                  <a:lnTo>
                    <a:pt x="904" y="1740"/>
                  </a:lnTo>
                  <a:lnTo>
                    <a:pt x="880" y="1732"/>
                  </a:lnTo>
                  <a:lnTo>
                    <a:pt x="880" y="1732"/>
                  </a:lnTo>
                  <a:lnTo>
                    <a:pt x="868" y="1728"/>
                  </a:lnTo>
                  <a:lnTo>
                    <a:pt x="860" y="1720"/>
                  </a:lnTo>
                  <a:lnTo>
                    <a:pt x="854" y="1714"/>
                  </a:lnTo>
                  <a:lnTo>
                    <a:pt x="850" y="1706"/>
                  </a:lnTo>
                  <a:lnTo>
                    <a:pt x="846" y="1698"/>
                  </a:lnTo>
                  <a:lnTo>
                    <a:pt x="844" y="1688"/>
                  </a:lnTo>
                  <a:lnTo>
                    <a:pt x="844" y="1668"/>
                  </a:lnTo>
                  <a:lnTo>
                    <a:pt x="846" y="1644"/>
                  </a:lnTo>
                  <a:lnTo>
                    <a:pt x="850" y="1620"/>
                  </a:lnTo>
                  <a:lnTo>
                    <a:pt x="862" y="1572"/>
                  </a:lnTo>
                  <a:lnTo>
                    <a:pt x="864" y="1546"/>
                  </a:lnTo>
                  <a:lnTo>
                    <a:pt x="866" y="1524"/>
                  </a:lnTo>
                  <a:lnTo>
                    <a:pt x="864" y="1512"/>
                  </a:lnTo>
                  <a:lnTo>
                    <a:pt x="862" y="1502"/>
                  </a:lnTo>
                  <a:lnTo>
                    <a:pt x="858" y="1492"/>
                  </a:lnTo>
                  <a:lnTo>
                    <a:pt x="852" y="1484"/>
                  </a:lnTo>
                  <a:lnTo>
                    <a:pt x="846" y="1476"/>
                  </a:lnTo>
                  <a:lnTo>
                    <a:pt x="836" y="1468"/>
                  </a:lnTo>
                  <a:lnTo>
                    <a:pt x="826" y="1462"/>
                  </a:lnTo>
                  <a:lnTo>
                    <a:pt x="812" y="1456"/>
                  </a:lnTo>
                  <a:lnTo>
                    <a:pt x="798" y="1452"/>
                  </a:lnTo>
                  <a:lnTo>
                    <a:pt x="780" y="1448"/>
                  </a:lnTo>
                  <a:lnTo>
                    <a:pt x="760" y="1446"/>
                  </a:lnTo>
                  <a:lnTo>
                    <a:pt x="736" y="1446"/>
                  </a:lnTo>
                  <a:lnTo>
                    <a:pt x="736" y="1446"/>
                  </a:lnTo>
                  <a:lnTo>
                    <a:pt x="712" y="1446"/>
                  </a:lnTo>
                  <a:lnTo>
                    <a:pt x="692" y="1448"/>
                  </a:lnTo>
                  <a:lnTo>
                    <a:pt x="674" y="1452"/>
                  </a:lnTo>
                  <a:lnTo>
                    <a:pt x="660" y="1456"/>
                  </a:lnTo>
                  <a:lnTo>
                    <a:pt x="646" y="1462"/>
                  </a:lnTo>
                  <a:lnTo>
                    <a:pt x="636" y="1468"/>
                  </a:lnTo>
                  <a:lnTo>
                    <a:pt x="626" y="1476"/>
                  </a:lnTo>
                  <a:lnTo>
                    <a:pt x="620" y="1484"/>
                  </a:lnTo>
                  <a:lnTo>
                    <a:pt x="614" y="1492"/>
                  </a:lnTo>
                  <a:lnTo>
                    <a:pt x="610" y="1502"/>
                  </a:lnTo>
                  <a:lnTo>
                    <a:pt x="608" y="1512"/>
                  </a:lnTo>
                  <a:lnTo>
                    <a:pt x="606" y="1524"/>
                  </a:lnTo>
                  <a:lnTo>
                    <a:pt x="608" y="1546"/>
                  </a:lnTo>
                  <a:lnTo>
                    <a:pt x="610" y="1572"/>
                  </a:lnTo>
                  <a:lnTo>
                    <a:pt x="622" y="1620"/>
                  </a:lnTo>
                  <a:lnTo>
                    <a:pt x="626" y="1644"/>
                  </a:lnTo>
                  <a:lnTo>
                    <a:pt x="628" y="1668"/>
                  </a:lnTo>
                  <a:lnTo>
                    <a:pt x="628" y="1688"/>
                  </a:lnTo>
                  <a:lnTo>
                    <a:pt x="626" y="1698"/>
                  </a:lnTo>
                  <a:lnTo>
                    <a:pt x="622" y="1706"/>
                  </a:lnTo>
                  <a:lnTo>
                    <a:pt x="618" y="1714"/>
                  </a:lnTo>
                  <a:lnTo>
                    <a:pt x="612" y="1720"/>
                  </a:lnTo>
                  <a:lnTo>
                    <a:pt x="602" y="1728"/>
                  </a:lnTo>
                  <a:lnTo>
                    <a:pt x="592" y="1732"/>
                  </a:lnTo>
                  <a:lnTo>
                    <a:pt x="592" y="1732"/>
                  </a:lnTo>
                  <a:lnTo>
                    <a:pt x="568" y="1740"/>
                  </a:lnTo>
                  <a:lnTo>
                    <a:pt x="542" y="1746"/>
                  </a:lnTo>
                  <a:lnTo>
                    <a:pt x="512" y="1750"/>
                  </a:lnTo>
                  <a:lnTo>
                    <a:pt x="480" y="1752"/>
                  </a:lnTo>
                  <a:lnTo>
                    <a:pt x="446" y="1754"/>
                  </a:lnTo>
                  <a:lnTo>
                    <a:pt x="410" y="1754"/>
                  </a:lnTo>
                  <a:lnTo>
                    <a:pt x="334" y="1750"/>
                  </a:lnTo>
                  <a:lnTo>
                    <a:pt x="174" y="1738"/>
                  </a:lnTo>
                  <a:lnTo>
                    <a:pt x="94" y="1734"/>
                  </a:lnTo>
                  <a:lnTo>
                    <a:pt x="20" y="1732"/>
                  </a:lnTo>
                  <a:lnTo>
                    <a:pt x="20" y="1732"/>
                  </a:lnTo>
                  <a:lnTo>
                    <a:pt x="18" y="1658"/>
                  </a:lnTo>
                  <a:lnTo>
                    <a:pt x="14" y="1578"/>
                  </a:lnTo>
                  <a:lnTo>
                    <a:pt x="2" y="1418"/>
                  </a:lnTo>
                  <a:lnTo>
                    <a:pt x="0" y="1342"/>
                  </a:lnTo>
                  <a:lnTo>
                    <a:pt x="0" y="1306"/>
                  </a:lnTo>
                  <a:lnTo>
                    <a:pt x="0" y="1272"/>
                  </a:lnTo>
                  <a:lnTo>
                    <a:pt x="2" y="1240"/>
                  </a:lnTo>
                  <a:lnTo>
                    <a:pt x="6" y="1210"/>
                  </a:lnTo>
                  <a:lnTo>
                    <a:pt x="12" y="1184"/>
                  </a:lnTo>
                  <a:lnTo>
                    <a:pt x="20" y="1160"/>
                  </a:lnTo>
                  <a:lnTo>
                    <a:pt x="20" y="1160"/>
                  </a:lnTo>
                  <a:lnTo>
                    <a:pt x="26" y="1150"/>
                  </a:lnTo>
                  <a:lnTo>
                    <a:pt x="32" y="1142"/>
                  </a:lnTo>
                  <a:lnTo>
                    <a:pt x="38" y="1134"/>
                  </a:lnTo>
                  <a:lnTo>
                    <a:pt x="46" y="1130"/>
                  </a:lnTo>
                  <a:lnTo>
                    <a:pt x="56" y="1126"/>
                  </a:lnTo>
                  <a:lnTo>
                    <a:pt x="64" y="1124"/>
                  </a:lnTo>
                  <a:lnTo>
                    <a:pt x="86" y="1124"/>
                  </a:lnTo>
                  <a:lnTo>
                    <a:pt x="108" y="1126"/>
                  </a:lnTo>
                  <a:lnTo>
                    <a:pt x="132" y="1132"/>
                  </a:lnTo>
                  <a:lnTo>
                    <a:pt x="182" y="1142"/>
                  </a:lnTo>
                  <a:lnTo>
                    <a:pt x="206" y="1146"/>
                  </a:lnTo>
                  <a:lnTo>
                    <a:pt x="228" y="1146"/>
                  </a:lnTo>
                  <a:lnTo>
                    <a:pt x="240" y="1144"/>
                  </a:lnTo>
                  <a:lnTo>
                    <a:pt x="250" y="1142"/>
                  </a:lnTo>
                  <a:lnTo>
                    <a:pt x="260" y="1138"/>
                  </a:lnTo>
                  <a:lnTo>
                    <a:pt x="268" y="1132"/>
                  </a:lnTo>
                  <a:lnTo>
                    <a:pt x="276" y="1126"/>
                  </a:lnTo>
                  <a:lnTo>
                    <a:pt x="284" y="1116"/>
                  </a:lnTo>
                  <a:lnTo>
                    <a:pt x="290" y="1106"/>
                  </a:lnTo>
                  <a:lnTo>
                    <a:pt x="296" y="1094"/>
                  </a:lnTo>
                  <a:lnTo>
                    <a:pt x="300" y="1078"/>
                  </a:lnTo>
                  <a:lnTo>
                    <a:pt x="304" y="1060"/>
                  </a:lnTo>
                  <a:lnTo>
                    <a:pt x="306" y="1040"/>
                  </a:lnTo>
                  <a:lnTo>
                    <a:pt x="306" y="1016"/>
                  </a:lnTo>
                  <a:lnTo>
                    <a:pt x="306" y="1016"/>
                  </a:lnTo>
                  <a:lnTo>
                    <a:pt x="306" y="994"/>
                  </a:lnTo>
                  <a:lnTo>
                    <a:pt x="304" y="972"/>
                  </a:lnTo>
                  <a:lnTo>
                    <a:pt x="300" y="956"/>
                  </a:lnTo>
                  <a:lnTo>
                    <a:pt x="296" y="940"/>
                  </a:lnTo>
                  <a:lnTo>
                    <a:pt x="290" y="926"/>
                  </a:lnTo>
                  <a:lnTo>
                    <a:pt x="284" y="916"/>
                  </a:lnTo>
                  <a:lnTo>
                    <a:pt x="276" y="908"/>
                  </a:lnTo>
                  <a:lnTo>
                    <a:pt x="268" y="900"/>
                  </a:lnTo>
                  <a:lnTo>
                    <a:pt x="260" y="894"/>
                  </a:lnTo>
                  <a:lnTo>
                    <a:pt x="250" y="892"/>
                  </a:lnTo>
                  <a:lnTo>
                    <a:pt x="240" y="888"/>
                  </a:lnTo>
                  <a:lnTo>
                    <a:pt x="228" y="888"/>
                  </a:lnTo>
                  <a:lnTo>
                    <a:pt x="206" y="888"/>
                  </a:lnTo>
                  <a:lnTo>
                    <a:pt x="182" y="892"/>
                  </a:lnTo>
                  <a:lnTo>
                    <a:pt x="132" y="902"/>
                  </a:lnTo>
                  <a:lnTo>
                    <a:pt x="108" y="906"/>
                  </a:lnTo>
                  <a:lnTo>
                    <a:pt x="86" y="910"/>
                  </a:lnTo>
                  <a:lnTo>
                    <a:pt x="64" y="908"/>
                  </a:lnTo>
                  <a:lnTo>
                    <a:pt x="56" y="906"/>
                  </a:lnTo>
                  <a:lnTo>
                    <a:pt x="46" y="904"/>
                  </a:lnTo>
                  <a:lnTo>
                    <a:pt x="38" y="898"/>
                  </a:lnTo>
                  <a:lnTo>
                    <a:pt x="32" y="892"/>
                  </a:lnTo>
                  <a:lnTo>
                    <a:pt x="26" y="884"/>
                  </a:lnTo>
                  <a:lnTo>
                    <a:pt x="20" y="874"/>
                  </a:lnTo>
                  <a:lnTo>
                    <a:pt x="20" y="874"/>
                  </a:lnTo>
                  <a:lnTo>
                    <a:pt x="12" y="850"/>
                  </a:lnTo>
                  <a:lnTo>
                    <a:pt x="6" y="822"/>
                  </a:lnTo>
                  <a:lnTo>
                    <a:pt x="2" y="792"/>
                  </a:lnTo>
                  <a:lnTo>
                    <a:pt x="0" y="760"/>
                  </a:lnTo>
                  <a:lnTo>
                    <a:pt x="0" y="726"/>
                  </a:lnTo>
                  <a:lnTo>
                    <a:pt x="0" y="690"/>
                  </a:lnTo>
                  <a:lnTo>
                    <a:pt x="2" y="614"/>
                  </a:lnTo>
                  <a:lnTo>
                    <a:pt x="14" y="454"/>
                  </a:lnTo>
                  <a:lnTo>
                    <a:pt x="18" y="376"/>
                  </a:lnTo>
                  <a:lnTo>
                    <a:pt x="20" y="300"/>
                  </a:lnTo>
                  <a:lnTo>
                    <a:pt x="20" y="30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grpSp>
      <p:sp>
        <p:nvSpPr>
          <p:cNvPr id="2" name="Title 1"/>
          <p:cNvSpPr>
            <a:spLocks noGrp="1"/>
          </p:cNvSpPr>
          <p:nvPr>
            <p:ph type="title"/>
          </p:nvPr>
        </p:nvSpPr>
        <p:spPr/>
        <p:txBody>
          <a:bodyPr/>
          <a:lstStyle/>
          <a:p>
            <a:r>
              <a:rPr lang="en-US" dirty="0"/>
              <a:t>Intersight extensible architecture</a:t>
            </a:r>
          </a:p>
        </p:txBody>
      </p:sp>
      <p:sp>
        <p:nvSpPr>
          <p:cNvPr id="87" name="Down Arrow 86"/>
          <p:cNvSpPr/>
          <p:nvPr/>
        </p:nvSpPr>
        <p:spPr bwMode="auto">
          <a:xfrm>
            <a:off x="7017079" y="2873591"/>
            <a:ext cx="340952" cy="450668"/>
          </a:xfrm>
          <a:prstGeom prst="downArrow">
            <a:avLst/>
          </a:prstGeom>
          <a:solidFill>
            <a:schemeClr val="accent1">
              <a:lumMod val="50000"/>
            </a:schemeClr>
          </a:solidFill>
          <a:ln w="9525">
            <a:noFill/>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b="1" dirty="0">
              <a:latin typeface="+mj-lt"/>
            </a:endParaRPr>
          </a:p>
        </p:txBody>
      </p:sp>
      <p:sp>
        <p:nvSpPr>
          <p:cNvPr id="88" name="TextBox 87"/>
          <p:cNvSpPr txBox="1"/>
          <p:nvPr/>
        </p:nvSpPr>
        <p:spPr>
          <a:xfrm>
            <a:off x="6614832" y="3359504"/>
            <a:ext cx="1324402" cy="276999"/>
          </a:xfrm>
          <a:prstGeom prst="rect">
            <a:avLst/>
          </a:prstGeom>
          <a:noFill/>
        </p:spPr>
        <p:txBody>
          <a:bodyPr wrap="none" rtlCol="0">
            <a:spAutoFit/>
          </a:bodyPr>
          <a:lstStyle/>
          <a:p>
            <a:r>
              <a:rPr lang="en-US" sz="1200" b="1" dirty="0">
                <a:latin typeface="+mj-lt"/>
              </a:rPr>
              <a:t>To Infrastructure</a:t>
            </a:r>
          </a:p>
        </p:txBody>
      </p:sp>
      <p:sp>
        <p:nvSpPr>
          <p:cNvPr id="89" name="Down Arrow 88"/>
          <p:cNvSpPr/>
          <p:nvPr/>
        </p:nvSpPr>
        <p:spPr bwMode="auto">
          <a:xfrm rot="10800000">
            <a:off x="7016966" y="2295723"/>
            <a:ext cx="340952" cy="450668"/>
          </a:xfrm>
          <a:prstGeom prst="downArrow">
            <a:avLst/>
          </a:prstGeom>
          <a:solidFill>
            <a:schemeClr val="accent1">
              <a:lumMod val="50000"/>
            </a:schemeClr>
          </a:solidFill>
          <a:ln w="9525">
            <a:noFill/>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b="1" dirty="0">
              <a:latin typeface="+mj-lt"/>
            </a:endParaRPr>
          </a:p>
        </p:txBody>
      </p:sp>
      <p:sp>
        <p:nvSpPr>
          <p:cNvPr id="90" name="TextBox 89"/>
          <p:cNvSpPr txBox="1"/>
          <p:nvPr/>
        </p:nvSpPr>
        <p:spPr>
          <a:xfrm>
            <a:off x="6380581" y="1977649"/>
            <a:ext cx="1625070" cy="276999"/>
          </a:xfrm>
          <a:prstGeom prst="rect">
            <a:avLst/>
          </a:prstGeom>
          <a:noFill/>
        </p:spPr>
        <p:txBody>
          <a:bodyPr wrap="square" rtlCol="0">
            <a:spAutoFit/>
          </a:bodyPr>
          <a:lstStyle/>
          <a:p>
            <a:pPr algn="ctr"/>
            <a:r>
              <a:rPr lang="en-US" sz="1200" b="1" dirty="0">
                <a:solidFill>
                  <a:srgbClr val="58585B"/>
                </a:solidFill>
                <a:latin typeface="+mj-lt"/>
                <a:ea typeface="ＭＳ Ｐゴシック" pitchFamily="34" charset="-128"/>
                <a:cs typeface="+mn-cs"/>
              </a:rPr>
              <a:t>To Intersight Portal</a:t>
            </a:r>
          </a:p>
        </p:txBody>
      </p:sp>
      <p:cxnSp>
        <p:nvCxnSpPr>
          <p:cNvPr id="47" name="Straight Arrow Connector 46"/>
          <p:cNvCxnSpPr/>
          <p:nvPr/>
        </p:nvCxnSpPr>
        <p:spPr>
          <a:xfrm flipH="1">
            <a:off x="1359841" y="4570678"/>
            <a:ext cx="3239782" cy="0"/>
          </a:xfrm>
          <a:prstGeom prst="straightConnector1">
            <a:avLst/>
          </a:prstGeom>
          <a:ln w="19050">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2050523" y="4428572"/>
            <a:ext cx="1838059" cy="298815"/>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mj-lt"/>
              </a:rPr>
              <a:t>Future connectors</a:t>
            </a:r>
          </a:p>
        </p:txBody>
      </p:sp>
      <p:sp>
        <p:nvSpPr>
          <p:cNvPr id="48" name="Rounded Rectangle 47"/>
          <p:cNvSpPr/>
          <p:nvPr/>
        </p:nvSpPr>
        <p:spPr>
          <a:xfrm>
            <a:off x="4792141" y="1928956"/>
            <a:ext cx="1318322" cy="343907"/>
          </a:xfrm>
          <a:prstGeom prst="roundRect">
            <a:avLst>
              <a:gd name="adj" fmla="val 50000"/>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2"/>
                </a:solidFill>
                <a:latin typeface="+mj-lt"/>
              </a:rPr>
              <a:t>Northbound API</a:t>
            </a:r>
          </a:p>
        </p:txBody>
      </p:sp>
      <p:grpSp>
        <p:nvGrpSpPr>
          <p:cNvPr id="7" name="Group 6"/>
          <p:cNvGrpSpPr/>
          <p:nvPr/>
        </p:nvGrpSpPr>
        <p:grpSpPr>
          <a:xfrm>
            <a:off x="5186805" y="1176846"/>
            <a:ext cx="2869321" cy="612179"/>
            <a:chOff x="5497783" y="787227"/>
            <a:chExt cx="3313648" cy="706977"/>
          </a:xfrm>
        </p:grpSpPr>
        <p:sp>
          <p:nvSpPr>
            <p:cNvPr id="52" name="Rounded Rectangle 51"/>
            <p:cNvSpPr/>
            <p:nvPr/>
          </p:nvSpPr>
          <p:spPr>
            <a:xfrm>
              <a:off x="6642060" y="787227"/>
              <a:ext cx="2169371" cy="706977"/>
            </a:xfrm>
            <a:prstGeom prst="roundRect">
              <a:avLst/>
            </a:prstGeom>
            <a:solidFill>
              <a:schemeClr val="bg2">
                <a:lumMod val="95000"/>
              </a:schemeClr>
            </a:solidFill>
            <a:ln w="3175">
              <a:solidFill>
                <a:schemeClr val="bg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171450">
                <a:lnSpc>
                  <a:spcPct val="150000"/>
                </a:lnSpc>
                <a:buFont typeface="Arial" panose="020B0604020202020204" pitchFamily="34" charset="0"/>
                <a:buChar char="•"/>
              </a:pPr>
              <a:r>
                <a:rPr lang="en-US" sz="1000" dirty="0">
                  <a:solidFill>
                    <a:schemeClr val="tx1">
                      <a:lumMod val="90000"/>
                      <a:lumOff val="10000"/>
                    </a:schemeClr>
                  </a:solidFill>
                  <a:latin typeface="+mj-lt"/>
                  <a:cs typeface="CiscoSansTT Light" panose="020B0503020201020303" pitchFamily="34" charset="0"/>
                </a:rPr>
                <a:t>Shared architecture</a:t>
              </a:r>
            </a:p>
            <a:p>
              <a:pPr marL="285750" indent="-171450">
                <a:lnSpc>
                  <a:spcPct val="150000"/>
                </a:lnSpc>
                <a:buFont typeface="Arial" panose="020B0604020202020204" pitchFamily="34" charset="0"/>
                <a:buChar char="•"/>
              </a:pPr>
              <a:r>
                <a:rPr lang="en-US" sz="1000" dirty="0">
                  <a:solidFill>
                    <a:schemeClr val="tx1">
                      <a:lumMod val="90000"/>
                      <a:lumOff val="10000"/>
                    </a:schemeClr>
                  </a:solidFill>
                  <a:latin typeface="+mj-lt"/>
                  <a:cs typeface="CiscoSansTT Light" panose="020B0503020201020303" pitchFamily="34" charset="0"/>
                </a:rPr>
                <a:t>Extensible functions</a:t>
              </a:r>
            </a:p>
          </p:txBody>
        </p:sp>
        <p:cxnSp>
          <p:nvCxnSpPr>
            <p:cNvPr id="53" name="Straight Arrow Connector 52"/>
            <p:cNvCxnSpPr>
              <a:stCxn id="52" idx="1"/>
            </p:cNvCxnSpPr>
            <p:nvPr/>
          </p:nvCxnSpPr>
          <p:spPr>
            <a:xfrm flipH="1">
              <a:off x="5497783" y="1140716"/>
              <a:ext cx="1144277" cy="0"/>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Rounded Rectangle 13"/>
          <p:cNvSpPr>
            <a:spLocks noChangeAspect="1"/>
          </p:cNvSpPr>
          <p:nvPr/>
        </p:nvSpPr>
        <p:spPr>
          <a:xfrm>
            <a:off x="4617940" y="2545005"/>
            <a:ext cx="1375288" cy="545786"/>
          </a:xfrm>
          <a:prstGeom prst="roundRect">
            <a:avLst>
              <a:gd name="adj" fmla="val 50000"/>
            </a:avLst>
          </a:prstGeom>
          <a:solidFill>
            <a:schemeClr val="bg2"/>
          </a:solidFill>
          <a:ln w="31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j-lt"/>
              </a:rPr>
              <a:t>Core </a:t>
            </a:r>
            <a:br>
              <a:rPr lang="en-US" sz="1400" dirty="0">
                <a:latin typeface="+mj-lt"/>
              </a:rPr>
            </a:br>
            <a:r>
              <a:rPr lang="en-US" sz="1400" dirty="0">
                <a:latin typeface="+mj-lt"/>
              </a:rPr>
              <a:t>Engine</a:t>
            </a:r>
          </a:p>
        </p:txBody>
      </p:sp>
      <p:sp>
        <p:nvSpPr>
          <p:cNvPr id="121" name="TextBox 120"/>
          <p:cNvSpPr txBox="1"/>
          <p:nvPr/>
        </p:nvSpPr>
        <p:spPr>
          <a:xfrm>
            <a:off x="1511828" y="2710264"/>
            <a:ext cx="3298695" cy="293157"/>
          </a:xfrm>
          <a:prstGeom prst="rect">
            <a:avLst/>
          </a:prstGeom>
          <a:noFill/>
        </p:spPr>
        <p:txBody>
          <a:bodyPr wrap="square" rtlCol="0">
            <a:spAutoFit/>
          </a:bodyPr>
          <a:lstStyle/>
          <a:p>
            <a:pPr algn="ctr"/>
            <a:r>
              <a:rPr lang="en-US" sz="1300" dirty="0">
                <a:latin typeface="+mj-lt"/>
              </a:rPr>
              <a:t>Open Connector Framework</a:t>
            </a:r>
          </a:p>
        </p:txBody>
      </p:sp>
      <p:sp>
        <p:nvSpPr>
          <p:cNvPr id="31" name="TextBox 30"/>
          <p:cNvSpPr txBox="1"/>
          <p:nvPr/>
        </p:nvSpPr>
        <p:spPr>
          <a:xfrm>
            <a:off x="6472021" y="3573738"/>
            <a:ext cx="1772388" cy="461665"/>
          </a:xfrm>
          <a:prstGeom prst="rect">
            <a:avLst/>
          </a:prstGeom>
          <a:noFill/>
        </p:spPr>
        <p:txBody>
          <a:bodyPr wrap="square" rtlCol="0">
            <a:spAutoFit/>
          </a:bodyPr>
          <a:lstStyle/>
          <a:p>
            <a:r>
              <a:rPr lang="en-US" sz="1200" dirty="0">
                <a:solidFill>
                  <a:schemeClr val="tx1">
                    <a:lumMod val="75000"/>
                    <a:lumOff val="25000"/>
                  </a:schemeClr>
                </a:solidFill>
                <a:latin typeface="+mj-lt"/>
              </a:rPr>
              <a:t>Example: Converged infrastructure solutions</a:t>
            </a:r>
          </a:p>
        </p:txBody>
      </p:sp>
      <p:pic>
        <p:nvPicPr>
          <p:cNvPr id="123" name="Picture 12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56510" y="3580702"/>
            <a:ext cx="371031" cy="712610"/>
          </a:xfrm>
          <a:prstGeom prst="rect">
            <a:avLst/>
          </a:prstGeom>
        </p:spPr>
      </p:pic>
      <p:pic>
        <p:nvPicPr>
          <p:cNvPr id="32" name="Picture 3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12024" y="3538400"/>
            <a:ext cx="494868" cy="849193"/>
          </a:xfrm>
          <a:prstGeom prst="rect">
            <a:avLst/>
          </a:prstGeom>
        </p:spPr>
      </p:pic>
      <p:pic>
        <p:nvPicPr>
          <p:cNvPr id="33" name="Picture 3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64405" y="3583887"/>
            <a:ext cx="427566" cy="712610"/>
          </a:xfrm>
          <a:prstGeom prst="rect">
            <a:avLst/>
          </a:prstGeom>
        </p:spPr>
      </p:pic>
      <p:sp>
        <p:nvSpPr>
          <p:cNvPr id="69" name="TextBox 68"/>
          <p:cNvSpPr txBox="1"/>
          <p:nvPr/>
        </p:nvSpPr>
        <p:spPr>
          <a:xfrm>
            <a:off x="1782763" y="1779735"/>
            <a:ext cx="734496" cy="338554"/>
          </a:xfrm>
          <a:prstGeom prst="rect">
            <a:avLst/>
          </a:prstGeom>
          <a:noFill/>
        </p:spPr>
        <p:txBody>
          <a:bodyPr wrap="none" rtlCol="0">
            <a:spAutoFit/>
          </a:bodyPr>
          <a:lstStyle/>
          <a:p>
            <a:pPr algn="ctr"/>
            <a:r>
              <a:rPr lang="en-US" sz="800" dirty="0">
                <a:solidFill>
                  <a:schemeClr val="bg2"/>
                </a:solidFill>
                <a:latin typeface="+mj-lt"/>
              </a:rPr>
              <a:t>Inventory </a:t>
            </a:r>
            <a:br>
              <a:rPr lang="en-US" sz="800" dirty="0">
                <a:solidFill>
                  <a:schemeClr val="bg2"/>
                </a:solidFill>
                <a:latin typeface="+mj-lt"/>
              </a:rPr>
            </a:br>
            <a:r>
              <a:rPr lang="en-US" sz="800" dirty="0">
                <a:solidFill>
                  <a:schemeClr val="bg2"/>
                </a:solidFill>
                <a:latin typeface="+mj-lt"/>
              </a:rPr>
              <a:t>and alerting</a:t>
            </a:r>
          </a:p>
        </p:txBody>
      </p:sp>
      <p:sp>
        <p:nvSpPr>
          <p:cNvPr id="70" name="TextBox 69"/>
          <p:cNvSpPr txBox="1"/>
          <p:nvPr/>
        </p:nvSpPr>
        <p:spPr>
          <a:xfrm>
            <a:off x="3689448" y="1900704"/>
            <a:ext cx="806631" cy="215444"/>
          </a:xfrm>
          <a:prstGeom prst="rect">
            <a:avLst/>
          </a:prstGeom>
          <a:noFill/>
        </p:spPr>
        <p:txBody>
          <a:bodyPr wrap="none" rtlCol="0">
            <a:spAutoFit/>
          </a:bodyPr>
          <a:lstStyle/>
          <a:p>
            <a:pPr algn="ctr"/>
            <a:r>
              <a:rPr lang="en-US" sz="800" dirty="0">
                <a:solidFill>
                  <a:schemeClr val="bg2"/>
                </a:solidFill>
                <a:latin typeface="+mj-lt"/>
              </a:rPr>
              <a:t>Orchestration</a:t>
            </a:r>
          </a:p>
        </p:txBody>
      </p:sp>
      <p:sp>
        <p:nvSpPr>
          <p:cNvPr id="71" name="TextBox 70"/>
          <p:cNvSpPr txBox="1"/>
          <p:nvPr/>
        </p:nvSpPr>
        <p:spPr>
          <a:xfrm>
            <a:off x="2682720" y="1793127"/>
            <a:ext cx="838691" cy="461665"/>
          </a:xfrm>
          <a:prstGeom prst="rect">
            <a:avLst/>
          </a:prstGeom>
          <a:noFill/>
        </p:spPr>
        <p:txBody>
          <a:bodyPr wrap="none" rtlCol="0">
            <a:spAutoFit/>
          </a:bodyPr>
          <a:lstStyle/>
          <a:p>
            <a:pPr algn="ctr"/>
            <a:r>
              <a:rPr lang="en-US" sz="800" dirty="0">
                <a:solidFill>
                  <a:schemeClr val="bg2"/>
                </a:solidFill>
                <a:latin typeface="+mj-lt"/>
              </a:rPr>
              <a:t>Security</a:t>
            </a:r>
          </a:p>
          <a:p>
            <a:pPr algn="ctr"/>
            <a:r>
              <a:rPr lang="en-US" sz="800" dirty="0">
                <a:solidFill>
                  <a:schemeClr val="bg2"/>
                </a:solidFill>
                <a:latin typeface="+mj-lt"/>
              </a:rPr>
              <a:t>and </a:t>
            </a:r>
          </a:p>
          <a:p>
            <a:pPr algn="ctr"/>
            <a:r>
              <a:rPr lang="en-US" sz="800" dirty="0">
                <a:solidFill>
                  <a:schemeClr val="bg2"/>
                </a:solidFill>
                <a:latin typeface="+mj-lt"/>
              </a:rPr>
              <a:t>authentication</a:t>
            </a:r>
          </a:p>
        </p:txBody>
      </p:sp>
      <p:sp>
        <p:nvSpPr>
          <p:cNvPr id="78" name="TextBox 77"/>
          <p:cNvSpPr txBox="1"/>
          <p:nvPr/>
        </p:nvSpPr>
        <p:spPr>
          <a:xfrm>
            <a:off x="1649357" y="3436722"/>
            <a:ext cx="985211" cy="461665"/>
          </a:xfrm>
          <a:prstGeom prst="rect">
            <a:avLst/>
          </a:prstGeom>
          <a:noFill/>
        </p:spPr>
        <p:txBody>
          <a:bodyPr wrap="square" rtlCol="0">
            <a:spAutoFit/>
          </a:bodyPr>
          <a:lstStyle/>
          <a:p>
            <a:pPr algn="ctr"/>
            <a:r>
              <a:rPr lang="en-US" sz="800" dirty="0">
                <a:solidFill>
                  <a:schemeClr val="bg2"/>
                </a:solidFill>
                <a:latin typeface="+mj-lt"/>
              </a:rPr>
              <a:t>UCS HW</a:t>
            </a:r>
            <a:br>
              <a:rPr lang="en-US" sz="800" dirty="0">
                <a:solidFill>
                  <a:schemeClr val="bg2"/>
                </a:solidFill>
                <a:latin typeface="+mj-lt"/>
              </a:rPr>
            </a:br>
            <a:r>
              <a:rPr lang="en-US" sz="800" dirty="0">
                <a:solidFill>
                  <a:schemeClr val="bg2"/>
                </a:solidFill>
                <a:latin typeface="+mj-lt"/>
              </a:rPr>
              <a:t>connector</a:t>
            </a:r>
          </a:p>
          <a:p>
            <a:pPr algn="ctr"/>
            <a:r>
              <a:rPr lang="en-US" sz="800" dirty="0">
                <a:solidFill>
                  <a:schemeClr val="bg2"/>
                </a:solidFill>
                <a:latin typeface="+mj-lt"/>
              </a:rPr>
              <a:t>(XML/REST)</a:t>
            </a:r>
          </a:p>
        </p:txBody>
      </p:sp>
      <p:sp>
        <p:nvSpPr>
          <p:cNvPr id="79" name="TextBox 78"/>
          <p:cNvSpPr txBox="1"/>
          <p:nvPr/>
        </p:nvSpPr>
        <p:spPr>
          <a:xfrm>
            <a:off x="2355355" y="3794755"/>
            <a:ext cx="1496711" cy="215444"/>
          </a:xfrm>
          <a:prstGeom prst="rect">
            <a:avLst/>
          </a:prstGeom>
          <a:noFill/>
        </p:spPr>
        <p:txBody>
          <a:bodyPr wrap="square" rtlCol="0">
            <a:spAutoFit/>
          </a:bodyPr>
          <a:lstStyle/>
          <a:p>
            <a:pPr algn="ctr"/>
            <a:r>
              <a:rPr lang="en-US" sz="800" dirty="0">
                <a:solidFill>
                  <a:schemeClr val="bg2"/>
                </a:solidFill>
                <a:latin typeface="+mj-lt"/>
              </a:rPr>
              <a:t>(BU/Cust./3</a:t>
            </a:r>
            <a:r>
              <a:rPr lang="en-US" sz="800" baseline="30000" dirty="0">
                <a:solidFill>
                  <a:schemeClr val="bg2"/>
                </a:solidFill>
                <a:latin typeface="+mj-lt"/>
              </a:rPr>
              <a:t>rd</a:t>
            </a:r>
            <a:r>
              <a:rPr lang="en-US" sz="800" dirty="0">
                <a:solidFill>
                  <a:schemeClr val="bg2"/>
                </a:solidFill>
                <a:latin typeface="+mj-lt"/>
              </a:rPr>
              <a:t> party)</a:t>
            </a:r>
          </a:p>
        </p:txBody>
      </p:sp>
      <p:sp>
        <p:nvSpPr>
          <p:cNvPr id="80" name="TextBox 79"/>
          <p:cNvSpPr txBox="1"/>
          <p:nvPr/>
        </p:nvSpPr>
        <p:spPr>
          <a:xfrm>
            <a:off x="3640834" y="3418472"/>
            <a:ext cx="797642" cy="461665"/>
          </a:xfrm>
          <a:prstGeom prst="rect">
            <a:avLst/>
          </a:prstGeom>
          <a:noFill/>
        </p:spPr>
        <p:txBody>
          <a:bodyPr wrap="square" rtlCol="0">
            <a:spAutoFit/>
          </a:bodyPr>
          <a:lstStyle/>
          <a:p>
            <a:pPr algn="ctr"/>
            <a:r>
              <a:rPr lang="en-US" sz="800" dirty="0">
                <a:solidFill>
                  <a:schemeClr val="bg2"/>
                </a:solidFill>
                <a:latin typeface="+mj-lt"/>
              </a:rPr>
              <a:t>Partner</a:t>
            </a:r>
          </a:p>
          <a:p>
            <a:pPr algn="ctr"/>
            <a:r>
              <a:rPr lang="en-US" sz="800" dirty="0">
                <a:solidFill>
                  <a:schemeClr val="bg2"/>
                </a:solidFill>
                <a:latin typeface="+mj-lt"/>
              </a:rPr>
              <a:t>developed</a:t>
            </a:r>
            <a:br>
              <a:rPr lang="en-US" sz="800" dirty="0">
                <a:solidFill>
                  <a:schemeClr val="bg2"/>
                </a:solidFill>
                <a:latin typeface="+mj-lt"/>
              </a:rPr>
            </a:br>
            <a:r>
              <a:rPr lang="en-US" sz="800" dirty="0">
                <a:solidFill>
                  <a:schemeClr val="bg2"/>
                </a:solidFill>
                <a:latin typeface="+mj-lt"/>
              </a:rPr>
              <a:t>connectors</a:t>
            </a:r>
          </a:p>
        </p:txBody>
      </p:sp>
      <p:sp>
        <p:nvSpPr>
          <p:cNvPr id="81" name="TextBox 80"/>
          <p:cNvSpPr txBox="1"/>
          <p:nvPr/>
        </p:nvSpPr>
        <p:spPr>
          <a:xfrm>
            <a:off x="2398910" y="3208320"/>
            <a:ext cx="1435203" cy="338554"/>
          </a:xfrm>
          <a:prstGeom prst="rect">
            <a:avLst/>
          </a:prstGeom>
          <a:noFill/>
        </p:spPr>
        <p:txBody>
          <a:bodyPr wrap="square" rtlCol="0">
            <a:spAutoFit/>
          </a:bodyPr>
          <a:lstStyle/>
          <a:p>
            <a:pPr algn="ctr"/>
            <a:br>
              <a:rPr lang="en-US" sz="800" dirty="0">
                <a:solidFill>
                  <a:schemeClr val="bg2"/>
                </a:solidFill>
                <a:latin typeface="+mj-lt"/>
              </a:rPr>
            </a:br>
            <a:r>
              <a:rPr lang="en-US" sz="800" dirty="0">
                <a:solidFill>
                  <a:schemeClr val="bg2"/>
                </a:solidFill>
                <a:latin typeface="+mj-lt"/>
              </a:rPr>
              <a:t>New connectors</a:t>
            </a:r>
          </a:p>
        </p:txBody>
      </p:sp>
    </p:spTree>
    <p:extLst>
      <p:ext uri="{BB962C8B-B14F-4D97-AF65-F5344CB8AC3E}">
        <p14:creationId xmlns:p14="http://schemas.microsoft.com/office/powerpoint/2010/main" val="8027582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a:t>Extensible architecture</a:t>
            </a:r>
            <a:br>
              <a:rPr lang="en-US" dirty="0"/>
            </a:br>
            <a:r>
              <a:rPr lang="en-US" sz="1800" dirty="0"/>
              <a:t>Advanced integrations</a:t>
            </a:r>
          </a:p>
        </p:txBody>
      </p:sp>
      <p:sp>
        <p:nvSpPr>
          <p:cNvPr id="70" name="Rounded Rectangle 69"/>
          <p:cNvSpPr/>
          <p:nvPr/>
        </p:nvSpPr>
        <p:spPr>
          <a:xfrm>
            <a:off x="1269210" y="2306792"/>
            <a:ext cx="4840477" cy="1022213"/>
          </a:xfrm>
          <a:prstGeom prst="round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2"/>
                </a:solidFill>
                <a:latin typeface="+mj-lt"/>
              </a:rPr>
              <a:t>   </a:t>
            </a:r>
          </a:p>
        </p:txBody>
      </p:sp>
      <p:grpSp>
        <p:nvGrpSpPr>
          <p:cNvPr id="71" name="Group 5"/>
          <p:cNvGrpSpPr>
            <a:grpSpLocks noChangeAspect="1"/>
          </p:cNvGrpSpPr>
          <p:nvPr/>
        </p:nvGrpSpPr>
        <p:grpSpPr bwMode="auto">
          <a:xfrm>
            <a:off x="1449925" y="3016757"/>
            <a:ext cx="3295718" cy="1365137"/>
            <a:chOff x="-476" y="865"/>
            <a:chExt cx="4896" cy="2028"/>
          </a:xfrm>
        </p:grpSpPr>
        <p:sp>
          <p:nvSpPr>
            <p:cNvPr id="74" name="Freeform 6"/>
            <p:cNvSpPr>
              <a:spLocks/>
            </p:cNvSpPr>
            <p:nvPr/>
          </p:nvSpPr>
          <p:spPr bwMode="auto">
            <a:xfrm>
              <a:off x="1250" y="873"/>
              <a:ext cx="1444" cy="302"/>
            </a:xfrm>
            <a:custGeom>
              <a:avLst/>
              <a:gdLst>
                <a:gd name="T0" fmla="*/ 1444 w 1444"/>
                <a:gd name="T1" fmla="*/ 298 h 302"/>
                <a:gd name="T2" fmla="*/ 1290 w 1444"/>
                <a:gd name="T3" fmla="*/ 292 h 302"/>
                <a:gd name="T4" fmla="*/ 1052 w 1444"/>
                <a:gd name="T5" fmla="*/ 278 h 302"/>
                <a:gd name="T6" fmla="*/ 980 w 1444"/>
                <a:gd name="T7" fmla="*/ 278 h 302"/>
                <a:gd name="T8" fmla="*/ 918 w 1444"/>
                <a:gd name="T9" fmla="*/ 284 h 302"/>
                <a:gd name="T10" fmla="*/ 866 w 1444"/>
                <a:gd name="T11" fmla="*/ 298 h 302"/>
                <a:gd name="T12" fmla="*/ 856 w 1444"/>
                <a:gd name="T13" fmla="*/ 302 h 302"/>
                <a:gd name="T14" fmla="*/ 842 w 1444"/>
                <a:gd name="T15" fmla="*/ 302 h 302"/>
                <a:gd name="T16" fmla="*/ 834 w 1444"/>
                <a:gd name="T17" fmla="*/ 294 h 302"/>
                <a:gd name="T18" fmla="*/ 832 w 1444"/>
                <a:gd name="T19" fmla="*/ 272 h 302"/>
                <a:gd name="T20" fmla="*/ 838 w 1444"/>
                <a:gd name="T21" fmla="*/ 226 h 302"/>
                <a:gd name="T22" fmla="*/ 854 w 1444"/>
                <a:gd name="T23" fmla="*/ 138 h 302"/>
                <a:gd name="T24" fmla="*/ 854 w 1444"/>
                <a:gd name="T25" fmla="*/ 94 h 302"/>
                <a:gd name="T26" fmla="*/ 848 w 1444"/>
                <a:gd name="T27" fmla="*/ 66 h 302"/>
                <a:gd name="T28" fmla="*/ 836 w 1444"/>
                <a:gd name="T29" fmla="*/ 42 h 302"/>
                <a:gd name="T30" fmla="*/ 816 w 1444"/>
                <a:gd name="T31" fmla="*/ 24 h 302"/>
                <a:gd name="T32" fmla="*/ 788 w 1444"/>
                <a:gd name="T33" fmla="*/ 10 h 302"/>
                <a:gd name="T34" fmla="*/ 750 w 1444"/>
                <a:gd name="T35" fmla="*/ 2 h 302"/>
                <a:gd name="T36" fmla="*/ 726 w 1444"/>
                <a:gd name="T37" fmla="*/ 0 h 302"/>
                <a:gd name="T38" fmla="*/ 682 w 1444"/>
                <a:gd name="T39" fmla="*/ 4 h 302"/>
                <a:gd name="T40" fmla="*/ 648 w 1444"/>
                <a:gd name="T41" fmla="*/ 16 h 302"/>
                <a:gd name="T42" fmla="*/ 624 w 1444"/>
                <a:gd name="T43" fmla="*/ 32 h 302"/>
                <a:gd name="T44" fmla="*/ 608 w 1444"/>
                <a:gd name="T45" fmla="*/ 54 h 302"/>
                <a:gd name="T46" fmla="*/ 598 w 1444"/>
                <a:gd name="T47" fmla="*/ 80 h 302"/>
                <a:gd name="T48" fmla="*/ 594 w 1444"/>
                <a:gd name="T49" fmla="*/ 108 h 302"/>
                <a:gd name="T50" fmla="*/ 598 w 1444"/>
                <a:gd name="T51" fmla="*/ 168 h 302"/>
                <a:gd name="T52" fmla="*/ 612 w 1444"/>
                <a:gd name="T53" fmla="*/ 250 h 302"/>
                <a:gd name="T54" fmla="*/ 614 w 1444"/>
                <a:gd name="T55" fmla="*/ 288 h 302"/>
                <a:gd name="T56" fmla="*/ 608 w 1444"/>
                <a:gd name="T57" fmla="*/ 300 h 302"/>
                <a:gd name="T58" fmla="*/ 596 w 1444"/>
                <a:gd name="T59" fmla="*/ 302 h 302"/>
                <a:gd name="T60" fmla="*/ 578 w 1444"/>
                <a:gd name="T61" fmla="*/ 298 h 302"/>
                <a:gd name="T62" fmla="*/ 554 w 1444"/>
                <a:gd name="T63" fmla="*/ 290 h 302"/>
                <a:gd name="T64" fmla="*/ 496 w 1444"/>
                <a:gd name="T65" fmla="*/ 280 h 302"/>
                <a:gd name="T66" fmla="*/ 428 w 1444"/>
                <a:gd name="T67" fmla="*/ 278 h 302"/>
                <a:gd name="T68" fmla="*/ 316 w 1444"/>
                <a:gd name="T69" fmla="*/ 280 h 302"/>
                <a:gd name="T70" fmla="*/ 74 w 1444"/>
                <a:gd name="T71" fmla="*/ 296 h 302"/>
                <a:gd name="T72" fmla="*/ 1444 w 1444"/>
                <a:gd name="T73" fmla="*/ 298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44" h="302">
                  <a:moveTo>
                    <a:pt x="1444" y="298"/>
                  </a:moveTo>
                  <a:lnTo>
                    <a:pt x="1444" y="298"/>
                  </a:lnTo>
                  <a:lnTo>
                    <a:pt x="1370" y="296"/>
                  </a:lnTo>
                  <a:lnTo>
                    <a:pt x="1290" y="292"/>
                  </a:lnTo>
                  <a:lnTo>
                    <a:pt x="1128" y="280"/>
                  </a:lnTo>
                  <a:lnTo>
                    <a:pt x="1052" y="278"/>
                  </a:lnTo>
                  <a:lnTo>
                    <a:pt x="1016" y="278"/>
                  </a:lnTo>
                  <a:lnTo>
                    <a:pt x="980" y="278"/>
                  </a:lnTo>
                  <a:lnTo>
                    <a:pt x="948" y="280"/>
                  </a:lnTo>
                  <a:lnTo>
                    <a:pt x="918" y="284"/>
                  </a:lnTo>
                  <a:lnTo>
                    <a:pt x="890" y="290"/>
                  </a:lnTo>
                  <a:lnTo>
                    <a:pt x="866" y="298"/>
                  </a:lnTo>
                  <a:lnTo>
                    <a:pt x="866" y="298"/>
                  </a:lnTo>
                  <a:lnTo>
                    <a:pt x="856" y="302"/>
                  </a:lnTo>
                  <a:lnTo>
                    <a:pt x="848" y="302"/>
                  </a:lnTo>
                  <a:lnTo>
                    <a:pt x="842" y="302"/>
                  </a:lnTo>
                  <a:lnTo>
                    <a:pt x="836" y="300"/>
                  </a:lnTo>
                  <a:lnTo>
                    <a:pt x="834" y="294"/>
                  </a:lnTo>
                  <a:lnTo>
                    <a:pt x="832" y="288"/>
                  </a:lnTo>
                  <a:lnTo>
                    <a:pt x="832" y="272"/>
                  </a:lnTo>
                  <a:lnTo>
                    <a:pt x="834" y="250"/>
                  </a:lnTo>
                  <a:lnTo>
                    <a:pt x="838" y="226"/>
                  </a:lnTo>
                  <a:lnTo>
                    <a:pt x="850" y="168"/>
                  </a:lnTo>
                  <a:lnTo>
                    <a:pt x="854" y="138"/>
                  </a:lnTo>
                  <a:lnTo>
                    <a:pt x="856" y="108"/>
                  </a:lnTo>
                  <a:lnTo>
                    <a:pt x="854" y="94"/>
                  </a:lnTo>
                  <a:lnTo>
                    <a:pt x="852" y="80"/>
                  </a:lnTo>
                  <a:lnTo>
                    <a:pt x="848" y="66"/>
                  </a:lnTo>
                  <a:lnTo>
                    <a:pt x="842" y="54"/>
                  </a:lnTo>
                  <a:lnTo>
                    <a:pt x="836" y="42"/>
                  </a:lnTo>
                  <a:lnTo>
                    <a:pt x="828" y="32"/>
                  </a:lnTo>
                  <a:lnTo>
                    <a:pt x="816" y="24"/>
                  </a:lnTo>
                  <a:lnTo>
                    <a:pt x="804" y="16"/>
                  </a:lnTo>
                  <a:lnTo>
                    <a:pt x="788" y="10"/>
                  </a:lnTo>
                  <a:lnTo>
                    <a:pt x="770" y="4"/>
                  </a:lnTo>
                  <a:lnTo>
                    <a:pt x="750" y="2"/>
                  </a:lnTo>
                  <a:lnTo>
                    <a:pt x="726" y="0"/>
                  </a:lnTo>
                  <a:lnTo>
                    <a:pt x="726" y="0"/>
                  </a:lnTo>
                  <a:lnTo>
                    <a:pt x="702" y="2"/>
                  </a:lnTo>
                  <a:lnTo>
                    <a:pt x="682" y="4"/>
                  </a:lnTo>
                  <a:lnTo>
                    <a:pt x="664" y="10"/>
                  </a:lnTo>
                  <a:lnTo>
                    <a:pt x="648" y="16"/>
                  </a:lnTo>
                  <a:lnTo>
                    <a:pt x="636" y="24"/>
                  </a:lnTo>
                  <a:lnTo>
                    <a:pt x="624" y="32"/>
                  </a:lnTo>
                  <a:lnTo>
                    <a:pt x="616" y="42"/>
                  </a:lnTo>
                  <a:lnTo>
                    <a:pt x="608" y="54"/>
                  </a:lnTo>
                  <a:lnTo>
                    <a:pt x="602" y="66"/>
                  </a:lnTo>
                  <a:lnTo>
                    <a:pt x="598" y="80"/>
                  </a:lnTo>
                  <a:lnTo>
                    <a:pt x="596" y="94"/>
                  </a:lnTo>
                  <a:lnTo>
                    <a:pt x="594" y="108"/>
                  </a:lnTo>
                  <a:lnTo>
                    <a:pt x="594" y="138"/>
                  </a:lnTo>
                  <a:lnTo>
                    <a:pt x="598" y="168"/>
                  </a:lnTo>
                  <a:lnTo>
                    <a:pt x="608" y="226"/>
                  </a:lnTo>
                  <a:lnTo>
                    <a:pt x="612" y="250"/>
                  </a:lnTo>
                  <a:lnTo>
                    <a:pt x="614" y="272"/>
                  </a:lnTo>
                  <a:lnTo>
                    <a:pt x="614" y="288"/>
                  </a:lnTo>
                  <a:lnTo>
                    <a:pt x="610" y="294"/>
                  </a:lnTo>
                  <a:lnTo>
                    <a:pt x="608" y="300"/>
                  </a:lnTo>
                  <a:lnTo>
                    <a:pt x="602" y="302"/>
                  </a:lnTo>
                  <a:lnTo>
                    <a:pt x="596" y="302"/>
                  </a:lnTo>
                  <a:lnTo>
                    <a:pt x="588" y="302"/>
                  </a:lnTo>
                  <a:lnTo>
                    <a:pt x="578" y="298"/>
                  </a:lnTo>
                  <a:lnTo>
                    <a:pt x="578" y="298"/>
                  </a:lnTo>
                  <a:lnTo>
                    <a:pt x="554" y="290"/>
                  </a:lnTo>
                  <a:lnTo>
                    <a:pt x="526" y="284"/>
                  </a:lnTo>
                  <a:lnTo>
                    <a:pt x="496" y="280"/>
                  </a:lnTo>
                  <a:lnTo>
                    <a:pt x="464" y="278"/>
                  </a:lnTo>
                  <a:lnTo>
                    <a:pt x="428" y="278"/>
                  </a:lnTo>
                  <a:lnTo>
                    <a:pt x="392" y="278"/>
                  </a:lnTo>
                  <a:lnTo>
                    <a:pt x="316" y="280"/>
                  </a:lnTo>
                  <a:lnTo>
                    <a:pt x="154" y="292"/>
                  </a:lnTo>
                  <a:lnTo>
                    <a:pt x="74" y="296"/>
                  </a:lnTo>
                  <a:lnTo>
                    <a:pt x="0" y="298"/>
                  </a:lnTo>
                  <a:lnTo>
                    <a:pt x="1444" y="298"/>
                  </a:ln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6" name="Freeform 7"/>
            <p:cNvSpPr>
              <a:spLocks/>
            </p:cNvSpPr>
            <p:nvPr/>
          </p:nvSpPr>
          <p:spPr bwMode="auto">
            <a:xfrm>
              <a:off x="1250" y="873"/>
              <a:ext cx="1444" cy="302"/>
            </a:xfrm>
            <a:custGeom>
              <a:avLst/>
              <a:gdLst>
                <a:gd name="T0" fmla="*/ 1444 w 1444"/>
                <a:gd name="T1" fmla="*/ 298 h 302"/>
                <a:gd name="T2" fmla="*/ 1290 w 1444"/>
                <a:gd name="T3" fmla="*/ 292 h 302"/>
                <a:gd name="T4" fmla="*/ 1052 w 1444"/>
                <a:gd name="T5" fmla="*/ 278 h 302"/>
                <a:gd name="T6" fmla="*/ 980 w 1444"/>
                <a:gd name="T7" fmla="*/ 278 h 302"/>
                <a:gd name="T8" fmla="*/ 918 w 1444"/>
                <a:gd name="T9" fmla="*/ 284 h 302"/>
                <a:gd name="T10" fmla="*/ 866 w 1444"/>
                <a:gd name="T11" fmla="*/ 298 h 302"/>
                <a:gd name="T12" fmla="*/ 856 w 1444"/>
                <a:gd name="T13" fmla="*/ 302 h 302"/>
                <a:gd name="T14" fmla="*/ 842 w 1444"/>
                <a:gd name="T15" fmla="*/ 302 h 302"/>
                <a:gd name="T16" fmla="*/ 834 w 1444"/>
                <a:gd name="T17" fmla="*/ 294 h 302"/>
                <a:gd name="T18" fmla="*/ 832 w 1444"/>
                <a:gd name="T19" fmla="*/ 272 h 302"/>
                <a:gd name="T20" fmla="*/ 838 w 1444"/>
                <a:gd name="T21" fmla="*/ 226 h 302"/>
                <a:gd name="T22" fmla="*/ 854 w 1444"/>
                <a:gd name="T23" fmla="*/ 138 h 302"/>
                <a:gd name="T24" fmla="*/ 854 w 1444"/>
                <a:gd name="T25" fmla="*/ 94 h 302"/>
                <a:gd name="T26" fmla="*/ 848 w 1444"/>
                <a:gd name="T27" fmla="*/ 66 h 302"/>
                <a:gd name="T28" fmla="*/ 836 w 1444"/>
                <a:gd name="T29" fmla="*/ 42 h 302"/>
                <a:gd name="T30" fmla="*/ 816 w 1444"/>
                <a:gd name="T31" fmla="*/ 24 h 302"/>
                <a:gd name="T32" fmla="*/ 788 w 1444"/>
                <a:gd name="T33" fmla="*/ 10 h 302"/>
                <a:gd name="T34" fmla="*/ 750 w 1444"/>
                <a:gd name="T35" fmla="*/ 2 h 302"/>
                <a:gd name="T36" fmla="*/ 726 w 1444"/>
                <a:gd name="T37" fmla="*/ 0 h 302"/>
                <a:gd name="T38" fmla="*/ 682 w 1444"/>
                <a:gd name="T39" fmla="*/ 4 h 302"/>
                <a:gd name="T40" fmla="*/ 648 w 1444"/>
                <a:gd name="T41" fmla="*/ 16 h 302"/>
                <a:gd name="T42" fmla="*/ 624 w 1444"/>
                <a:gd name="T43" fmla="*/ 32 h 302"/>
                <a:gd name="T44" fmla="*/ 608 w 1444"/>
                <a:gd name="T45" fmla="*/ 54 h 302"/>
                <a:gd name="T46" fmla="*/ 598 w 1444"/>
                <a:gd name="T47" fmla="*/ 80 h 302"/>
                <a:gd name="T48" fmla="*/ 594 w 1444"/>
                <a:gd name="T49" fmla="*/ 108 h 302"/>
                <a:gd name="T50" fmla="*/ 598 w 1444"/>
                <a:gd name="T51" fmla="*/ 168 h 302"/>
                <a:gd name="T52" fmla="*/ 612 w 1444"/>
                <a:gd name="T53" fmla="*/ 250 h 302"/>
                <a:gd name="T54" fmla="*/ 614 w 1444"/>
                <a:gd name="T55" fmla="*/ 288 h 302"/>
                <a:gd name="T56" fmla="*/ 608 w 1444"/>
                <a:gd name="T57" fmla="*/ 300 h 302"/>
                <a:gd name="T58" fmla="*/ 596 w 1444"/>
                <a:gd name="T59" fmla="*/ 302 h 302"/>
                <a:gd name="T60" fmla="*/ 578 w 1444"/>
                <a:gd name="T61" fmla="*/ 298 h 302"/>
                <a:gd name="T62" fmla="*/ 554 w 1444"/>
                <a:gd name="T63" fmla="*/ 290 h 302"/>
                <a:gd name="T64" fmla="*/ 496 w 1444"/>
                <a:gd name="T65" fmla="*/ 280 h 302"/>
                <a:gd name="T66" fmla="*/ 428 w 1444"/>
                <a:gd name="T67" fmla="*/ 278 h 302"/>
                <a:gd name="T68" fmla="*/ 316 w 1444"/>
                <a:gd name="T69" fmla="*/ 280 h 302"/>
                <a:gd name="T70" fmla="*/ 74 w 1444"/>
                <a:gd name="T71" fmla="*/ 296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44" h="302">
                  <a:moveTo>
                    <a:pt x="1444" y="298"/>
                  </a:moveTo>
                  <a:lnTo>
                    <a:pt x="1444" y="298"/>
                  </a:lnTo>
                  <a:lnTo>
                    <a:pt x="1370" y="296"/>
                  </a:lnTo>
                  <a:lnTo>
                    <a:pt x="1290" y="292"/>
                  </a:lnTo>
                  <a:lnTo>
                    <a:pt x="1128" y="280"/>
                  </a:lnTo>
                  <a:lnTo>
                    <a:pt x="1052" y="278"/>
                  </a:lnTo>
                  <a:lnTo>
                    <a:pt x="1016" y="278"/>
                  </a:lnTo>
                  <a:lnTo>
                    <a:pt x="980" y="278"/>
                  </a:lnTo>
                  <a:lnTo>
                    <a:pt x="948" y="280"/>
                  </a:lnTo>
                  <a:lnTo>
                    <a:pt x="918" y="284"/>
                  </a:lnTo>
                  <a:lnTo>
                    <a:pt x="890" y="290"/>
                  </a:lnTo>
                  <a:lnTo>
                    <a:pt x="866" y="298"/>
                  </a:lnTo>
                  <a:lnTo>
                    <a:pt x="866" y="298"/>
                  </a:lnTo>
                  <a:lnTo>
                    <a:pt x="856" y="302"/>
                  </a:lnTo>
                  <a:lnTo>
                    <a:pt x="848" y="302"/>
                  </a:lnTo>
                  <a:lnTo>
                    <a:pt x="842" y="302"/>
                  </a:lnTo>
                  <a:lnTo>
                    <a:pt x="836" y="300"/>
                  </a:lnTo>
                  <a:lnTo>
                    <a:pt x="834" y="294"/>
                  </a:lnTo>
                  <a:lnTo>
                    <a:pt x="832" y="288"/>
                  </a:lnTo>
                  <a:lnTo>
                    <a:pt x="832" y="272"/>
                  </a:lnTo>
                  <a:lnTo>
                    <a:pt x="834" y="250"/>
                  </a:lnTo>
                  <a:lnTo>
                    <a:pt x="838" y="226"/>
                  </a:lnTo>
                  <a:lnTo>
                    <a:pt x="850" y="168"/>
                  </a:lnTo>
                  <a:lnTo>
                    <a:pt x="854" y="138"/>
                  </a:lnTo>
                  <a:lnTo>
                    <a:pt x="856" y="108"/>
                  </a:lnTo>
                  <a:lnTo>
                    <a:pt x="854" y="94"/>
                  </a:lnTo>
                  <a:lnTo>
                    <a:pt x="852" y="80"/>
                  </a:lnTo>
                  <a:lnTo>
                    <a:pt x="848" y="66"/>
                  </a:lnTo>
                  <a:lnTo>
                    <a:pt x="842" y="54"/>
                  </a:lnTo>
                  <a:lnTo>
                    <a:pt x="836" y="42"/>
                  </a:lnTo>
                  <a:lnTo>
                    <a:pt x="828" y="32"/>
                  </a:lnTo>
                  <a:lnTo>
                    <a:pt x="816" y="24"/>
                  </a:lnTo>
                  <a:lnTo>
                    <a:pt x="804" y="16"/>
                  </a:lnTo>
                  <a:lnTo>
                    <a:pt x="788" y="10"/>
                  </a:lnTo>
                  <a:lnTo>
                    <a:pt x="770" y="4"/>
                  </a:lnTo>
                  <a:lnTo>
                    <a:pt x="750" y="2"/>
                  </a:lnTo>
                  <a:lnTo>
                    <a:pt x="726" y="0"/>
                  </a:lnTo>
                  <a:lnTo>
                    <a:pt x="726" y="0"/>
                  </a:lnTo>
                  <a:lnTo>
                    <a:pt x="702" y="2"/>
                  </a:lnTo>
                  <a:lnTo>
                    <a:pt x="682" y="4"/>
                  </a:lnTo>
                  <a:lnTo>
                    <a:pt x="664" y="10"/>
                  </a:lnTo>
                  <a:lnTo>
                    <a:pt x="648" y="16"/>
                  </a:lnTo>
                  <a:lnTo>
                    <a:pt x="636" y="24"/>
                  </a:lnTo>
                  <a:lnTo>
                    <a:pt x="624" y="32"/>
                  </a:lnTo>
                  <a:lnTo>
                    <a:pt x="616" y="42"/>
                  </a:lnTo>
                  <a:lnTo>
                    <a:pt x="608" y="54"/>
                  </a:lnTo>
                  <a:lnTo>
                    <a:pt x="602" y="66"/>
                  </a:lnTo>
                  <a:lnTo>
                    <a:pt x="598" y="80"/>
                  </a:lnTo>
                  <a:lnTo>
                    <a:pt x="596" y="94"/>
                  </a:lnTo>
                  <a:lnTo>
                    <a:pt x="594" y="108"/>
                  </a:lnTo>
                  <a:lnTo>
                    <a:pt x="594" y="138"/>
                  </a:lnTo>
                  <a:lnTo>
                    <a:pt x="598" y="168"/>
                  </a:lnTo>
                  <a:lnTo>
                    <a:pt x="608" y="226"/>
                  </a:lnTo>
                  <a:lnTo>
                    <a:pt x="612" y="250"/>
                  </a:lnTo>
                  <a:lnTo>
                    <a:pt x="614" y="272"/>
                  </a:lnTo>
                  <a:lnTo>
                    <a:pt x="614" y="288"/>
                  </a:lnTo>
                  <a:lnTo>
                    <a:pt x="610" y="294"/>
                  </a:lnTo>
                  <a:lnTo>
                    <a:pt x="608" y="300"/>
                  </a:lnTo>
                  <a:lnTo>
                    <a:pt x="602" y="302"/>
                  </a:lnTo>
                  <a:lnTo>
                    <a:pt x="596" y="302"/>
                  </a:lnTo>
                  <a:lnTo>
                    <a:pt x="588" y="302"/>
                  </a:lnTo>
                  <a:lnTo>
                    <a:pt x="578" y="298"/>
                  </a:lnTo>
                  <a:lnTo>
                    <a:pt x="578" y="298"/>
                  </a:lnTo>
                  <a:lnTo>
                    <a:pt x="554" y="290"/>
                  </a:lnTo>
                  <a:lnTo>
                    <a:pt x="526" y="284"/>
                  </a:lnTo>
                  <a:lnTo>
                    <a:pt x="496" y="280"/>
                  </a:lnTo>
                  <a:lnTo>
                    <a:pt x="464" y="278"/>
                  </a:lnTo>
                  <a:lnTo>
                    <a:pt x="428" y="278"/>
                  </a:lnTo>
                  <a:lnTo>
                    <a:pt x="392" y="278"/>
                  </a:lnTo>
                  <a:lnTo>
                    <a:pt x="316" y="280"/>
                  </a:lnTo>
                  <a:lnTo>
                    <a:pt x="154" y="292"/>
                  </a:lnTo>
                  <a:lnTo>
                    <a:pt x="74" y="296"/>
                  </a:lnTo>
                  <a:lnTo>
                    <a:pt x="0" y="29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8" name="Freeform 8"/>
            <p:cNvSpPr>
              <a:spLocks/>
            </p:cNvSpPr>
            <p:nvPr/>
          </p:nvSpPr>
          <p:spPr bwMode="auto">
            <a:xfrm>
              <a:off x="2396" y="869"/>
              <a:ext cx="2024" cy="2024"/>
            </a:xfrm>
            <a:custGeom>
              <a:avLst/>
              <a:gdLst>
                <a:gd name="T0" fmla="*/ 606 w 2024"/>
                <a:gd name="T1" fmla="*/ 308 h 2024"/>
                <a:gd name="T2" fmla="*/ 816 w 2024"/>
                <a:gd name="T3" fmla="*/ 304 h 2024"/>
                <a:gd name="T4" fmla="*/ 886 w 2024"/>
                <a:gd name="T5" fmla="*/ 278 h 2024"/>
                <a:gd name="T6" fmla="*/ 904 w 2024"/>
                <a:gd name="T7" fmla="*/ 224 h 2024"/>
                <a:gd name="T8" fmla="*/ 882 w 2024"/>
                <a:gd name="T9" fmla="*/ 80 h 2024"/>
                <a:gd name="T10" fmla="*/ 902 w 2024"/>
                <a:gd name="T11" fmla="*/ 30 h 2024"/>
                <a:gd name="T12" fmla="*/ 968 w 2024"/>
                <a:gd name="T13" fmla="*/ 4 h 2024"/>
                <a:gd name="T14" fmla="*/ 1056 w 2024"/>
                <a:gd name="T15" fmla="*/ 4 h 2024"/>
                <a:gd name="T16" fmla="*/ 1122 w 2024"/>
                <a:gd name="T17" fmla="*/ 30 h 2024"/>
                <a:gd name="T18" fmla="*/ 1142 w 2024"/>
                <a:gd name="T19" fmla="*/ 80 h 2024"/>
                <a:gd name="T20" fmla="*/ 1120 w 2024"/>
                <a:gd name="T21" fmla="*/ 224 h 2024"/>
                <a:gd name="T22" fmla="*/ 1138 w 2024"/>
                <a:gd name="T23" fmla="*/ 278 h 2024"/>
                <a:gd name="T24" fmla="*/ 1208 w 2024"/>
                <a:gd name="T25" fmla="*/ 304 h 2024"/>
                <a:gd name="T26" fmla="*/ 1418 w 2024"/>
                <a:gd name="T27" fmla="*/ 308 h 2024"/>
                <a:gd name="T28" fmla="*/ 1732 w 2024"/>
                <a:gd name="T29" fmla="*/ 364 h 2024"/>
                <a:gd name="T30" fmla="*/ 1714 w 2024"/>
                <a:gd name="T31" fmla="*/ 754 h 2024"/>
                <a:gd name="T32" fmla="*/ 1734 w 2024"/>
                <a:gd name="T33" fmla="*/ 868 h 2024"/>
                <a:gd name="T34" fmla="*/ 1770 w 2024"/>
                <a:gd name="T35" fmla="*/ 902 h 2024"/>
                <a:gd name="T36" fmla="*/ 1898 w 2024"/>
                <a:gd name="T37" fmla="*/ 886 h 2024"/>
                <a:gd name="T38" fmla="*/ 1976 w 2024"/>
                <a:gd name="T39" fmla="*/ 890 h 2024"/>
                <a:gd name="T40" fmla="*/ 2014 w 2024"/>
                <a:gd name="T41" fmla="*/ 936 h 2024"/>
                <a:gd name="T42" fmla="*/ 2024 w 2024"/>
                <a:gd name="T43" fmla="*/ 1012 h 2024"/>
                <a:gd name="T44" fmla="*/ 2008 w 2024"/>
                <a:gd name="T45" fmla="*/ 1102 h 2024"/>
                <a:gd name="T46" fmla="*/ 1966 w 2024"/>
                <a:gd name="T47" fmla="*/ 1140 h 2024"/>
                <a:gd name="T48" fmla="*/ 1848 w 2024"/>
                <a:gd name="T49" fmla="*/ 1128 h 2024"/>
                <a:gd name="T50" fmla="*/ 1762 w 2024"/>
                <a:gd name="T51" fmla="*/ 1128 h 2024"/>
                <a:gd name="T52" fmla="*/ 1734 w 2024"/>
                <a:gd name="T53" fmla="*/ 1158 h 2024"/>
                <a:gd name="T54" fmla="*/ 1714 w 2024"/>
                <a:gd name="T55" fmla="*/ 1306 h 2024"/>
                <a:gd name="T56" fmla="*/ 1734 w 2024"/>
                <a:gd name="T57" fmla="*/ 1736 h 2024"/>
                <a:gd name="T58" fmla="*/ 1342 w 2024"/>
                <a:gd name="T59" fmla="*/ 1714 h 2024"/>
                <a:gd name="T60" fmla="*/ 1180 w 2024"/>
                <a:gd name="T61" fmla="*/ 1728 h 2024"/>
                <a:gd name="T62" fmla="*/ 1132 w 2024"/>
                <a:gd name="T63" fmla="*/ 1754 h 2024"/>
                <a:gd name="T64" fmla="*/ 1124 w 2024"/>
                <a:gd name="T65" fmla="*/ 1824 h 2024"/>
                <a:gd name="T66" fmla="*/ 1142 w 2024"/>
                <a:gd name="T67" fmla="*/ 1956 h 2024"/>
                <a:gd name="T68" fmla="*/ 1114 w 2024"/>
                <a:gd name="T69" fmla="*/ 2002 h 2024"/>
                <a:gd name="T70" fmla="*/ 1036 w 2024"/>
                <a:gd name="T71" fmla="*/ 2024 h 2024"/>
                <a:gd name="T72" fmla="*/ 950 w 2024"/>
                <a:gd name="T73" fmla="*/ 2018 h 2024"/>
                <a:gd name="T74" fmla="*/ 894 w 2024"/>
                <a:gd name="T75" fmla="*/ 1986 h 2024"/>
                <a:gd name="T76" fmla="*/ 882 w 2024"/>
                <a:gd name="T77" fmla="*/ 1922 h 2024"/>
                <a:gd name="T78" fmla="*/ 902 w 2024"/>
                <a:gd name="T79" fmla="*/ 1780 h 2024"/>
                <a:gd name="T80" fmla="*/ 878 w 2024"/>
                <a:gd name="T81" fmla="*/ 1740 h 2024"/>
                <a:gd name="T82" fmla="*/ 786 w 2024"/>
                <a:gd name="T83" fmla="*/ 1718 h 2024"/>
                <a:gd name="T84" fmla="*/ 444 w 2024"/>
                <a:gd name="T85" fmla="*/ 1728 h 2024"/>
                <a:gd name="T86" fmla="*/ 296 w 2024"/>
                <a:gd name="T87" fmla="*/ 1580 h 2024"/>
                <a:gd name="T88" fmla="*/ 308 w 2024"/>
                <a:gd name="T89" fmla="*/ 1238 h 2024"/>
                <a:gd name="T90" fmla="*/ 284 w 2024"/>
                <a:gd name="T91" fmla="*/ 1146 h 2024"/>
                <a:gd name="T92" fmla="*/ 244 w 2024"/>
                <a:gd name="T93" fmla="*/ 1122 h 2024"/>
                <a:gd name="T94" fmla="*/ 102 w 2024"/>
                <a:gd name="T95" fmla="*/ 1142 h 2024"/>
                <a:gd name="T96" fmla="*/ 38 w 2024"/>
                <a:gd name="T97" fmla="*/ 1130 h 2024"/>
                <a:gd name="T98" fmla="*/ 6 w 2024"/>
                <a:gd name="T99" fmla="*/ 1074 h 2024"/>
                <a:gd name="T100" fmla="*/ 0 w 2024"/>
                <a:gd name="T101" fmla="*/ 990 h 2024"/>
                <a:gd name="T102" fmla="*/ 22 w 2024"/>
                <a:gd name="T103" fmla="*/ 912 h 2024"/>
                <a:gd name="T104" fmla="*/ 68 w 2024"/>
                <a:gd name="T105" fmla="*/ 884 h 2024"/>
                <a:gd name="T106" fmla="*/ 200 w 2024"/>
                <a:gd name="T107" fmla="*/ 902 h 2024"/>
                <a:gd name="T108" fmla="*/ 272 w 2024"/>
                <a:gd name="T109" fmla="*/ 892 h 2024"/>
                <a:gd name="T110" fmla="*/ 298 w 2024"/>
                <a:gd name="T111" fmla="*/ 844 h 2024"/>
                <a:gd name="T112" fmla="*/ 310 w 2024"/>
                <a:gd name="T113" fmla="*/ 682 h 2024"/>
                <a:gd name="T114" fmla="*/ 290 w 2024"/>
                <a:gd name="T115" fmla="*/ 290 h 2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24" h="2024">
                  <a:moveTo>
                    <a:pt x="290" y="290"/>
                  </a:moveTo>
                  <a:lnTo>
                    <a:pt x="290" y="290"/>
                  </a:lnTo>
                  <a:lnTo>
                    <a:pt x="364" y="292"/>
                  </a:lnTo>
                  <a:lnTo>
                    <a:pt x="444" y="296"/>
                  </a:lnTo>
                  <a:lnTo>
                    <a:pt x="606" y="308"/>
                  </a:lnTo>
                  <a:lnTo>
                    <a:pt x="682" y="310"/>
                  </a:lnTo>
                  <a:lnTo>
                    <a:pt x="718" y="312"/>
                  </a:lnTo>
                  <a:lnTo>
                    <a:pt x="754" y="310"/>
                  </a:lnTo>
                  <a:lnTo>
                    <a:pt x="786" y="308"/>
                  </a:lnTo>
                  <a:lnTo>
                    <a:pt x="816" y="304"/>
                  </a:lnTo>
                  <a:lnTo>
                    <a:pt x="844" y="298"/>
                  </a:lnTo>
                  <a:lnTo>
                    <a:pt x="868" y="290"/>
                  </a:lnTo>
                  <a:lnTo>
                    <a:pt x="868" y="290"/>
                  </a:lnTo>
                  <a:lnTo>
                    <a:pt x="878" y="284"/>
                  </a:lnTo>
                  <a:lnTo>
                    <a:pt x="886" y="278"/>
                  </a:lnTo>
                  <a:lnTo>
                    <a:pt x="892" y="272"/>
                  </a:lnTo>
                  <a:lnTo>
                    <a:pt x="898" y="264"/>
                  </a:lnTo>
                  <a:lnTo>
                    <a:pt x="900" y="254"/>
                  </a:lnTo>
                  <a:lnTo>
                    <a:pt x="902" y="246"/>
                  </a:lnTo>
                  <a:lnTo>
                    <a:pt x="904" y="224"/>
                  </a:lnTo>
                  <a:lnTo>
                    <a:pt x="902" y="202"/>
                  </a:lnTo>
                  <a:lnTo>
                    <a:pt x="896" y="178"/>
                  </a:lnTo>
                  <a:lnTo>
                    <a:pt x="886" y="128"/>
                  </a:lnTo>
                  <a:lnTo>
                    <a:pt x="882" y="102"/>
                  </a:lnTo>
                  <a:lnTo>
                    <a:pt x="882" y="80"/>
                  </a:lnTo>
                  <a:lnTo>
                    <a:pt x="882" y="68"/>
                  </a:lnTo>
                  <a:lnTo>
                    <a:pt x="886" y="58"/>
                  </a:lnTo>
                  <a:lnTo>
                    <a:pt x="890" y="48"/>
                  </a:lnTo>
                  <a:lnTo>
                    <a:pt x="894" y="38"/>
                  </a:lnTo>
                  <a:lnTo>
                    <a:pt x="902" y="30"/>
                  </a:lnTo>
                  <a:lnTo>
                    <a:pt x="910" y="24"/>
                  </a:lnTo>
                  <a:lnTo>
                    <a:pt x="922" y="16"/>
                  </a:lnTo>
                  <a:lnTo>
                    <a:pt x="934" y="12"/>
                  </a:lnTo>
                  <a:lnTo>
                    <a:pt x="950" y="6"/>
                  </a:lnTo>
                  <a:lnTo>
                    <a:pt x="968" y="4"/>
                  </a:lnTo>
                  <a:lnTo>
                    <a:pt x="988" y="2"/>
                  </a:lnTo>
                  <a:lnTo>
                    <a:pt x="1012" y="0"/>
                  </a:lnTo>
                  <a:lnTo>
                    <a:pt x="1012" y="0"/>
                  </a:lnTo>
                  <a:lnTo>
                    <a:pt x="1036" y="2"/>
                  </a:lnTo>
                  <a:lnTo>
                    <a:pt x="1056" y="4"/>
                  </a:lnTo>
                  <a:lnTo>
                    <a:pt x="1074" y="6"/>
                  </a:lnTo>
                  <a:lnTo>
                    <a:pt x="1090" y="12"/>
                  </a:lnTo>
                  <a:lnTo>
                    <a:pt x="1102" y="16"/>
                  </a:lnTo>
                  <a:lnTo>
                    <a:pt x="1114" y="24"/>
                  </a:lnTo>
                  <a:lnTo>
                    <a:pt x="1122" y="30"/>
                  </a:lnTo>
                  <a:lnTo>
                    <a:pt x="1130" y="38"/>
                  </a:lnTo>
                  <a:lnTo>
                    <a:pt x="1134" y="48"/>
                  </a:lnTo>
                  <a:lnTo>
                    <a:pt x="1138" y="58"/>
                  </a:lnTo>
                  <a:lnTo>
                    <a:pt x="1142" y="68"/>
                  </a:lnTo>
                  <a:lnTo>
                    <a:pt x="1142" y="80"/>
                  </a:lnTo>
                  <a:lnTo>
                    <a:pt x="1142" y="102"/>
                  </a:lnTo>
                  <a:lnTo>
                    <a:pt x="1138" y="128"/>
                  </a:lnTo>
                  <a:lnTo>
                    <a:pt x="1128" y="178"/>
                  </a:lnTo>
                  <a:lnTo>
                    <a:pt x="1124" y="202"/>
                  </a:lnTo>
                  <a:lnTo>
                    <a:pt x="1120" y="224"/>
                  </a:lnTo>
                  <a:lnTo>
                    <a:pt x="1122" y="246"/>
                  </a:lnTo>
                  <a:lnTo>
                    <a:pt x="1124" y="254"/>
                  </a:lnTo>
                  <a:lnTo>
                    <a:pt x="1126" y="264"/>
                  </a:lnTo>
                  <a:lnTo>
                    <a:pt x="1132" y="272"/>
                  </a:lnTo>
                  <a:lnTo>
                    <a:pt x="1138" y="278"/>
                  </a:lnTo>
                  <a:lnTo>
                    <a:pt x="1146" y="284"/>
                  </a:lnTo>
                  <a:lnTo>
                    <a:pt x="1156" y="290"/>
                  </a:lnTo>
                  <a:lnTo>
                    <a:pt x="1156" y="290"/>
                  </a:lnTo>
                  <a:lnTo>
                    <a:pt x="1180" y="298"/>
                  </a:lnTo>
                  <a:lnTo>
                    <a:pt x="1208" y="304"/>
                  </a:lnTo>
                  <a:lnTo>
                    <a:pt x="1238" y="308"/>
                  </a:lnTo>
                  <a:lnTo>
                    <a:pt x="1270" y="310"/>
                  </a:lnTo>
                  <a:lnTo>
                    <a:pt x="1306" y="312"/>
                  </a:lnTo>
                  <a:lnTo>
                    <a:pt x="1342" y="310"/>
                  </a:lnTo>
                  <a:lnTo>
                    <a:pt x="1418" y="308"/>
                  </a:lnTo>
                  <a:lnTo>
                    <a:pt x="1580" y="296"/>
                  </a:lnTo>
                  <a:lnTo>
                    <a:pt x="1660" y="292"/>
                  </a:lnTo>
                  <a:lnTo>
                    <a:pt x="1734" y="290"/>
                  </a:lnTo>
                  <a:lnTo>
                    <a:pt x="1734" y="290"/>
                  </a:lnTo>
                  <a:lnTo>
                    <a:pt x="1732" y="364"/>
                  </a:lnTo>
                  <a:lnTo>
                    <a:pt x="1728" y="444"/>
                  </a:lnTo>
                  <a:lnTo>
                    <a:pt x="1716" y="606"/>
                  </a:lnTo>
                  <a:lnTo>
                    <a:pt x="1714" y="682"/>
                  </a:lnTo>
                  <a:lnTo>
                    <a:pt x="1714" y="720"/>
                  </a:lnTo>
                  <a:lnTo>
                    <a:pt x="1714" y="754"/>
                  </a:lnTo>
                  <a:lnTo>
                    <a:pt x="1718" y="786"/>
                  </a:lnTo>
                  <a:lnTo>
                    <a:pt x="1722" y="816"/>
                  </a:lnTo>
                  <a:lnTo>
                    <a:pt x="1726" y="844"/>
                  </a:lnTo>
                  <a:lnTo>
                    <a:pt x="1734" y="868"/>
                  </a:lnTo>
                  <a:lnTo>
                    <a:pt x="1734" y="868"/>
                  </a:lnTo>
                  <a:lnTo>
                    <a:pt x="1740" y="878"/>
                  </a:lnTo>
                  <a:lnTo>
                    <a:pt x="1746" y="886"/>
                  </a:lnTo>
                  <a:lnTo>
                    <a:pt x="1754" y="894"/>
                  </a:lnTo>
                  <a:lnTo>
                    <a:pt x="1762" y="898"/>
                  </a:lnTo>
                  <a:lnTo>
                    <a:pt x="1770" y="902"/>
                  </a:lnTo>
                  <a:lnTo>
                    <a:pt x="1780" y="904"/>
                  </a:lnTo>
                  <a:lnTo>
                    <a:pt x="1800" y="904"/>
                  </a:lnTo>
                  <a:lnTo>
                    <a:pt x="1824" y="902"/>
                  </a:lnTo>
                  <a:lnTo>
                    <a:pt x="1848" y="896"/>
                  </a:lnTo>
                  <a:lnTo>
                    <a:pt x="1898" y="886"/>
                  </a:lnTo>
                  <a:lnTo>
                    <a:pt x="1922" y="882"/>
                  </a:lnTo>
                  <a:lnTo>
                    <a:pt x="1946" y="882"/>
                  </a:lnTo>
                  <a:lnTo>
                    <a:pt x="1956" y="884"/>
                  </a:lnTo>
                  <a:lnTo>
                    <a:pt x="1966" y="886"/>
                  </a:lnTo>
                  <a:lnTo>
                    <a:pt x="1976" y="890"/>
                  </a:lnTo>
                  <a:lnTo>
                    <a:pt x="1986" y="896"/>
                  </a:lnTo>
                  <a:lnTo>
                    <a:pt x="1994" y="902"/>
                  </a:lnTo>
                  <a:lnTo>
                    <a:pt x="2002" y="912"/>
                  </a:lnTo>
                  <a:lnTo>
                    <a:pt x="2008" y="922"/>
                  </a:lnTo>
                  <a:lnTo>
                    <a:pt x="2014" y="936"/>
                  </a:lnTo>
                  <a:lnTo>
                    <a:pt x="2018" y="950"/>
                  </a:lnTo>
                  <a:lnTo>
                    <a:pt x="2022" y="968"/>
                  </a:lnTo>
                  <a:lnTo>
                    <a:pt x="2024" y="990"/>
                  </a:lnTo>
                  <a:lnTo>
                    <a:pt x="2024" y="1012"/>
                  </a:lnTo>
                  <a:lnTo>
                    <a:pt x="2024" y="1012"/>
                  </a:lnTo>
                  <a:lnTo>
                    <a:pt x="2024" y="1036"/>
                  </a:lnTo>
                  <a:lnTo>
                    <a:pt x="2022" y="1056"/>
                  </a:lnTo>
                  <a:lnTo>
                    <a:pt x="2018" y="1074"/>
                  </a:lnTo>
                  <a:lnTo>
                    <a:pt x="2014" y="1090"/>
                  </a:lnTo>
                  <a:lnTo>
                    <a:pt x="2008" y="1102"/>
                  </a:lnTo>
                  <a:lnTo>
                    <a:pt x="2002" y="1114"/>
                  </a:lnTo>
                  <a:lnTo>
                    <a:pt x="1994" y="1122"/>
                  </a:lnTo>
                  <a:lnTo>
                    <a:pt x="1986" y="1130"/>
                  </a:lnTo>
                  <a:lnTo>
                    <a:pt x="1976" y="1136"/>
                  </a:lnTo>
                  <a:lnTo>
                    <a:pt x="1966" y="1140"/>
                  </a:lnTo>
                  <a:lnTo>
                    <a:pt x="1956" y="1142"/>
                  </a:lnTo>
                  <a:lnTo>
                    <a:pt x="1946" y="1142"/>
                  </a:lnTo>
                  <a:lnTo>
                    <a:pt x="1922" y="1142"/>
                  </a:lnTo>
                  <a:lnTo>
                    <a:pt x="1898" y="1138"/>
                  </a:lnTo>
                  <a:lnTo>
                    <a:pt x="1848" y="1128"/>
                  </a:lnTo>
                  <a:lnTo>
                    <a:pt x="1824" y="1124"/>
                  </a:lnTo>
                  <a:lnTo>
                    <a:pt x="1800" y="1120"/>
                  </a:lnTo>
                  <a:lnTo>
                    <a:pt x="1780" y="1122"/>
                  </a:lnTo>
                  <a:lnTo>
                    <a:pt x="1770" y="1124"/>
                  </a:lnTo>
                  <a:lnTo>
                    <a:pt x="1762" y="1128"/>
                  </a:lnTo>
                  <a:lnTo>
                    <a:pt x="1754" y="1132"/>
                  </a:lnTo>
                  <a:lnTo>
                    <a:pt x="1746" y="1138"/>
                  </a:lnTo>
                  <a:lnTo>
                    <a:pt x="1740" y="1146"/>
                  </a:lnTo>
                  <a:lnTo>
                    <a:pt x="1734" y="1158"/>
                  </a:lnTo>
                  <a:lnTo>
                    <a:pt x="1734" y="1158"/>
                  </a:lnTo>
                  <a:lnTo>
                    <a:pt x="1726" y="1182"/>
                  </a:lnTo>
                  <a:lnTo>
                    <a:pt x="1722" y="1208"/>
                  </a:lnTo>
                  <a:lnTo>
                    <a:pt x="1718" y="1238"/>
                  </a:lnTo>
                  <a:lnTo>
                    <a:pt x="1714" y="1272"/>
                  </a:lnTo>
                  <a:lnTo>
                    <a:pt x="1714" y="1306"/>
                  </a:lnTo>
                  <a:lnTo>
                    <a:pt x="1714" y="1342"/>
                  </a:lnTo>
                  <a:lnTo>
                    <a:pt x="1716" y="1420"/>
                  </a:lnTo>
                  <a:lnTo>
                    <a:pt x="1728" y="1580"/>
                  </a:lnTo>
                  <a:lnTo>
                    <a:pt x="1732" y="1660"/>
                  </a:lnTo>
                  <a:lnTo>
                    <a:pt x="1734" y="1736"/>
                  </a:lnTo>
                  <a:lnTo>
                    <a:pt x="1734" y="1736"/>
                  </a:lnTo>
                  <a:lnTo>
                    <a:pt x="1660" y="1734"/>
                  </a:lnTo>
                  <a:lnTo>
                    <a:pt x="1580" y="1728"/>
                  </a:lnTo>
                  <a:lnTo>
                    <a:pt x="1418" y="1718"/>
                  </a:lnTo>
                  <a:lnTo>
                    <a:pt x="1342" y="1714"/>
                  </a:lnTo>
                  <a:lnTo>
                    <a:pt x="1306" y="1714"/>
                  </a:lnTo>
                  <a:lnTo>
                    <a:pt x="1270" y="1714"/>
                  </a:lnTo>
                  <a:lnTo>
                    <a:pt x="1238" y="1718"/>
                  </a:lnTo>
                  <a:lnTo>
                    <a:pt x="1208" y="1722"/>
                  </a:lnTo>
                  <a:lnTo>
                    <a:pt x="1180" y="1728"/>
                  </a:lnTo>
                  <a:lnTo>
                    <a:pt x="1156" y="1736"/>
                  </a:lnTo>
                  <a:lnTo>
                    <a:pt x="1156" y="1736"/>
                  </a:lnTo>
                  <a:lnTo>
                    <a:pt x="1146" y="1740"/>
                  </a:lnTo>
                  <a:lnTo>
                    <a:pt x="1138" y="1746"/>
                  </a:lnTo>
                  <a:lnTo>
                    <a:pt x="1132" y="1754"/>
                  </a:lnTo>
                  <a:lnTo>
                    <a:pt x="1126" y="1762"/>
                  </a:lnTo>
                  <a:lnTo>
                    <a:pt x="1124" y="1770"/>
                  </a:lnTo>
                  <a:lnTo>
                    <a:pt x="1122" y="1780"/>
                  </a:lnTo>
                  <a:lnTo>
                    <a:pt x="1120" y="1800"/>
                  </a:lnTo>
                  <a:lnTo>
                    <a:pt x="1124" y="1824"/>
                  </a:lnTo>
                  <a:lnTo>
                    <a:pt x="1128" y="1848"/>
                  </a:lnTo>
                  <a:lnTo>
                    <a:pt x="1138" y="1898"/>
                  </a:lnTo>
                  <a:lnTo>
                    <a:pt x="1142" y="1922"/>
                  </a:lnTo>
                  <a:lnTo>
                    <a:pt x="1142" y="1946"/>
                  </a:lnTo>
                  <a:lnTo>
                    <a:pt x="1142" y="1956"/>
                  </a:lnTo>
                  <a:lnTo>
                    <a:pt x="1138" y="1968"/>
                  </a:lnTo>
                  <a:lnTo>
                    <a:pt x="1134" y="1976"/>
                  </a:lnTo>
                  <a:lnTo>
                    <a:pt x="1130" y="1986"/>
                  </a:lnTo>
                  <a:lnTo>
                    <a:pt x="1122" y="1994"/>
                  </a:lnTo>
                  <a:lnTo>
                    <a:pt x="1114" y="2002"/>
                  </a:lnTo>
                  <a:lnTo>
                    <a:pt x="1102" y="2008"/>
                  </a:lnTo>
                  <a:lnTo>
                    <a:pt x="1090" y="2014"/>
                  </a:lnTo>
                  <a:lnTo>
                    <a:pt x="1074" y="2018"/>
                  </a:lnTo>
                  <a:lnTo>
                    <a:pt x="1056" y="2022"/>
                  </a:lnTo>
                  <a:lnTo>
                    <a:pt x="1036" y="2024"/>
                  </a:lnTo>
                  <a:lnTo>
                    <a:pt x="1012" y="2024"/>
                  </a:lnTo>
                  <a:lnTo>
                    <a:pt x="1012" y="2024"/>
                  </a:lnTo>
                  <a:lnTo>
                    <a:pt x="988" y="2024"/>
                  </a:lnTo>
                  <a:lnTo>
                    <a:pt x="968" y="2022"/>
                  </a:lnTo>
                  <a:lnTo>
                    <a:pt x="950" y="2018"/>
                  </a:lnTo>
                  <a:lnTo>
                    <a:pt x="934" y="2014"/>
                  </a:lnTo>
                  <a:lnTo>
                    <a:pt x="922" y="2008"/>
                  </a:lnTo>
                  <a:lnTo>
                    <a:pt x="910" y="2002"/>
                  </a:lnTo>
                  <a:lnTo>
                    <a:pt x="902" y="1994"/>
                  </a:lnTo>
                  <a:lnTo>
                    <a:pt x="894" y="1986"/>
                  </a:lnTo>
                  <a:lnTo>
                    <a:pt x="890" y="1976"/>
                  </a:lnTo>
                  <a:lnTo>
                    <a:pt x="886" y="1968"/>
                  </a:lnTo>
                  <a:lnTo>
                    <a:pt x="882" y="1956"/>
                  </a:lnTo>
                  <a:lnTo>
                    <a:pt x="882" y="1946"/>
                  </a:lnTo>
                  <a:lnTo>
                    <a:pt x="882" y="1922"/>
                  </a:lnTo>
                  <a:lnTo>
                    <a:pt x="886" y="1898"/>
                  </a:lnTo>
                  <a:lnTo>
                    <a:pt x="896" y="1848"/>
                  </a:lnTo>
                  <a:lnTo>
                    <a:pt x="902" y="1824"/>
                  </a:lnTo>
                  <a:lnTo>
                    <a:pt x="904" y="1800"/>
                  </a:lnTo>
                  <a:lnTo>
                    <a:pt x="902" y="1780"/>
                  </a:lnTo>
                  <a:lnTo>
                    <a:pt x="900" y="1770"/>
                  </a:lnTo>
                  <a:lnTo>
                    <a:pt x="898" y="1762"/>
                  </a:lnTo>
                  <a:lnTo>
                    <a:pt x="892" y="1754"/>
                  </a:lnTo>
                  <a:lnTo>
                    <a:pt x="886" y="1746"/>
                  </a:lnTo>
                  <a:lnTo>
                    <a:pt x="878" y="1740"/>
                  </a:lnTo>
                  <a:lnTo>
                    <a:pt x="868" y="1736"/>
                  </a:lnTo>
                  <a:lnTo>
                    <a:pt x="868" y="1736"/>
                  </a:lnTo>
                  <a:lnTo>
                    <a:pt x="844" y="1728"/>
                  </a:lnTo>
                  <a:lnTo>
                    <a:pt x="816" y="1722"/>
                  </a:lnTo>
                  <a:lnTo>
                    <a:pt x="786" y="1718"/>
                  </a:lnTo>
                  <a:lnTo>
                    <a:pt x="754" y="1714"/>
                  </a:lnTo>
                  <a:lnTo>
                    <a:pt x="718" y="1714"/>
                  </a:lnTo>
                  <a:lnTo>
                    <a:pt x="682" y="1714"/>
                  </a:lnTo>
                  <a:lnTo>
                    <a:pt x="606" y="1718"/>
                  </a:lnTo>
                  <a:lnTo>
                    <a:pt x="444" y="1728"/>
                  </a:lnTo>
                  <a:lnTo>
                    <a:pt x="364" y="1734"/>
                  </a:lnTo>
                  <a:lnTo>
                    <a:pt x="290" y="1736"/>
                  </a:lnTo>
                  <a:lnTo>
                    <a:pt x="290" y="1736"/>
                  </a:lnTo>
                  <a:lnTo>
                    <a:pt x="292" y="1660"/>
                  </a:lnTo>
                  <a:lnTo>
                    <a:pt x="296" y="1580"/>
                  </a:lnTo>
                  <a:lnTo>
                    <a:pt x="308" y="1420"/>
                  </a:lnTo>
                  <a:lnTo>
                    <a:pt x="310" y="1342"/>
                  </a:lnTo>
                  <a:lnTo>
                    <a:pt x="310" y="1306"/>
                  </a:lnTo>
                  <a:lnTo>
                    <a:pt x="310" y="1272"/>
                  </a:lnTo>
                  <a:lnTo>
                    <a:pt x="308" y="1238"/>
                  </a:lnTo>
                  <a:lnTo>
                    <a:pt x="304" y="1208"/>
                  </a:lnTo>
                  <a:lnTo>
                    <a:pt x="298" y="1182"/>
                  </a:lnTo>
                  <a:lnTo>
                    <a:pt x="290" y="1158"/>
                  </a:lnTo>
                  <a:lnTo>
                    <a:pt x="290" y="1158"/>
                  </a:lnTo>
                  <a:lnTo>
                    <a:pt x="284" y="1146"/>
                  </a:lnTo>
                  <a:lnTo>
                    <a:pt x="278" y="1138"/>
                  </a:lnTo>
                  <a:lnTo>
                    <a:pt x="272" y="1132"/>
                  </a:lnTo>
                  <a:lnTo>
                    <a:pt x="264" y="1128"/>
                  </a:lnTo>
                  <a:lnTo>
                    <a:pt x="254" y="1124"/>
                  </a:lnTo>
                  <a:lnTo>
                    <a:pt x="244" y="1122"/>
                  </a:lnTo>
                  <a:lnTo>
                    <a:pt x="224" y="1120"/>
                  </a:lnTo>
                  <a:lnTo>
                    <a:pt x="200" y="1124"/>
                  </a:lnTo>
                  <a:lnTo>
                    <a:pt x="176" y="1128"/>
                  </a:lnTo>
                  <a:lnTo>
                    <a:pt x="126" y="1138"/>
                  </a:lnTo>
                  <a:lnTo>
                    <a:pt x="102" y="1142"/>
                  </a:lnTo>
                  <a:lnTo>
                    <a:pt x="78" y="1142"/>
                  </a:lnTo>
                  <a:lnTo>
                    <a:pt x="68" y="1142"/>
                  </a:lnTo>
                  <a:lnTo>
                    <a:pt x="58" y="1140"/>
                  </a:lnTo>
                  <a:lnTo>
                    <a:pt x="48" y="1136"/>
                  </a:lnTo>
                  <a:lnTo>
                    <a:pt x="38" y="1130"/>
                  </a:lnTo>
                  <a:lnTo>
                    <a:pt x="30" y="1122"/>
                  </a:lnTo>
                  <a:lnTo>
                    <a:pt x="22" y="1114"/>
                  </a:lnTo>
                  <a:lnTo>
                    <a:pt x="16" y="1102"/>
                  </a:lnTo>
                  <a:lnTo>
                    <a:pt x="10" y="1090"/>
                  </a:lnTo>
                  <a:lnTo>
                    <a:pt x="6" y="1074"/>
                  </a:lnTo>
                  <a:lnTo>
                    <a:pt x="2" y="1056"/>
                  </a:lnTo>
                  <a:lnTo>
                    <a:pt x="0" y="1036"/>
                  </a:lnTo>
                  <a:lnTo>
                    <a:pt x="0" y="1012"/>
                  </a:lnTo>
                  <a:lnTo>
                    <a:pt x="0" y="1012"/>
                  </a:lnTo>
                  <a:lnTo>
                    <a:pt x="0" y="990"/>
                  </a:lnTo>
                  <a:lnTo>
                    <a:pt x="2" y="968"/>
                  </a:lnTo>
                  <a:lnTo>
                    <a:pt x="6" y="950"/>
                  </a:lnTo>
                  <a:lnTo>
                    <a:pt x="10" y="936"/>
                  </a:lnTo>
                  <a:lnTo>
                    <a:pt x="16" y="922"/>
                  </a:lnTo>
                  <a:lnTo>
                    <a:pt x="22" y="912"/>
                  </a:lnTo>
                  <a:lnTo>
                    <a:pt x="30" y="902"/>
                  </a:lnTo>
                  <a:lnTo>
                    <a:pt x="38" y="896"/>
                  </a:lnTo>
                  <a:lnTo>
                    <a:pt x="48" y="890"/>
                  </a:lnTo>
                  <a:lnTo>
                    <a:pt x="58" y="886"/>
                  </a:lnTo>
                  <a:lnTo>
                    <a:pt x="68" y="884"/>
                  </a:lnTo>
                  <a:lnTo>
                    <a:pt x="78" y="882"/>
                  </a:lnTo>
                  <a:lnTo>
                    <a:pt x="102" y="882"/>
                  </a:lnTo>
                  <a:lnTo>
                    <a:pt x="126" y="886"/>
                  </a:lnTo>
                  <a:lnTo>
                    <a:pt x="176" y="896"/>
                  </a:lnTo>
                  <a:lnTo>
                    <a:pt x="200" y="902"/>
                  </a:lnTo>
                  <a:lnTo>
                    <a:pt x="224" y="904"/>
                  </a:lnTo>
                  <a:lnTo>
                    <a:pt x="244" y="904"/>
                  </a:lnTo>
                  <a:lnTo>
                    <a:pt x="254" y="902"/>
                  </a:lnTo>
                  <a:lnTo>
                    <a:pt x="264" y="898"/>
                  </a:lnTo>
                  <a:lnTo>
                    <a:pt x="272" y="892"/>
                  </a:lnTo>
                  <a:lnTo>
                    <a:pt x="278" y="886"/>
                  </a:lnTo>
                  <a:lnTo>
                    <a:pt x="284" y="878"/>
                  </a:lnTo>
                  <a:lnTo>
                    <a:pt x="290" y="868"/>
                  </a:lnTo>
                  <a:lnTo>
                    <a:pt x="290" y="868"/>
                  </a:lnTo>
                  <a:lnTo>
                    <a:pt x="298" y="844"/>
                  </a:lnTo>
                  <a:lnTo>
                    <a:pt x="304" y="816"/>
                  </a:lnTo>
                  <a:lnTo>
                    <a:pt x="308" y="786"/>
                  </a:lnTo>
                  <a:lnTo>
                    <a:pt x="310" y="754"/>
                  </a:lnTo>
                  <a:lnTo>
                    <a:pt x="310" y="720"/>
                  </a:lnTo>
                  <a:lnTo>
                    <a:pt x="310" y="682"/>
                  </a:lnTo>
                  <a:lnTo>
                    <a:pt x="308" y="606"/>
                  </a:lnTo>
                  <a:lnTo>
                    <a:pt x="296" y="444"/>
                  </a:lnTo>
                  <a:lnTo>
                    <a:pt x="292" y="364"/>
                  </a:lnTo>
                  <a:lnTo>
                    <a:pt x="290" y="290"/>
                  </a:lnTo>
                  <a:lnTo>
                    <a:pt x="290" y="290"/>
                  </a:ln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79" name="Freeform 9"/>
            <p:cNvSpPr>
              <a:spLocks/>
            </p:cNvSpPr>
            <p:nvPr/>
          </p:nvSpPr>
          <p:spPr bwMode="auto">
            <a:xfrm>
              <a:off x="-476" y="869"/>
              <a:ext cx="2024" cy="2024"/>
            </a:xfrm>
            <a:custGeom>
              <a:avLst/>
              <a:gdLst>
                <a:gd name="T0" fmla="*/ 606 w 2024"/>
                <a:gd name="T1" fmla="*/ 308 h 2024"/>
                <a:gd name="T2" fmla="*/ 816 w 2024"/>
                <a:gd name="T3" fmla="*/ 304 h 2024"/>
                <a:gd name="T4" fmla="*/ 886 w 2024"/>
                <a:gd name="T5" fmla="*/ 278 h 2024"/>
                <a:gd name="T6" fmla="*/ 904 w 2024"/>
                <a:gd name="T7" fmla="*/ 224 h 2024"/>
                <a:gd name="T8" fmla="*/ 882 w 2024"/>
                <a:gd name="T9" fmla="*/ 80 h 2024"/>
                <a:gd name="T10" fmla="*/ 902 w 2024"/>
                <a:gd name="T11" fmla="*/ 30 h 2024"/>
                <a:gd name="T12" fmla="*/ 968 w 2024"/>
                <a:gd name="T13" fmla="*/ 4 h 2024"/>
                <a:gd name="T14" fmla="*/ 1056 w 2024"/>
                <a:gd name="T15" fmla="*/ 4 h 2024"/>
                <a:gd name="T16" fmla="*/ 1122 w 2024"/>
                <a:gd name="T17" fmla="*/ 30 h 2024"/>
                <a:gd name="T18" fmla="*/ 1142 w 2024"/>
                <a:gd name="T19" fmla="*/ 80 h 2024"/>
                <a:gd name="T20" fmla="*/ 1120 w 2024"/>
                <a:gd name="T21" fmla="*/ 224 h 2024"/>
                <a:gd name="T22" fmla="*/ 1138 w 2024"/>
                <a:gd name="T23" fmla="*/ 278 h 2024"/>
                <a:gd name="T24" fmla="*/ 1208 w 2024"/>
                <a:gd name="T25" fmla="*/ 304 h 2024"/>
                <a:gd name="T26" fmla="*/ 1418 w 2024"/>
                <a:gd name="T27" fmla="*/ 308 h 2024"/>
                <a:gd name="T28" fmla="*/ 1732 w 2024"/>
                <a:gd name="T29" fmla="*/ 364 h 2024"/>
                <a:gd name="T30" fmla="*/ 1714 w 2024"/>
                <a:gd name="T31" fmla="*/ 754 h 2024"/>
                <a:gd name="T32" fmla="*/ 1734 w 2024"/>
                <a:gd name="T33" fmla="*/ 868 h 2024"/>
                <a:gd name="T34" fmla="*/ 1770 w 2024"/>
                <a:gd name="T35" fmla="*/ 902 h 2024"/>
                <a:gd name="T36" fmla="*/ 1898 w 2024"/>
                <a:gd name="T37" fmla="*/ 886 h 2024"/>
                <a:gd name="T38" fmla="*/ 1976 w 2024"/>
                <a:gd name="T39" fmla="*/ 890 h 2024"/>
                <a:gd name="T40" fmla="*/ 2014 w 2024"/>
                <a:gd name="T41" fmla="*/ 936 h 2024"/>
                <a:gd name="T42" fmla="*/ 2024 w 2024"/>
                <a:gd name="T43" fmla="*/ 1012 h 2024"/>
                <a:gd name="T44" fmla="*/ 2008 w 2024"/>
                <a:gd name="T45" fmla="*/ 1102 h 2024"/>
                <a:gd name="T46" fmla="*/ 1966 w 2024"/>
                <a:gd name="T47" fmla="*/ 1140 h 2024"/>
                <a:gd name="T48" fmla="*/ 1848 w 2024"/>
                <a:gd name="T49" fmla="*/ 1128 h 2024"/>
                <a:gd name="T50" fmla="*/ 1760 w 2024"/>
                <a:gd name="T51" fmla="*/ 1128 h 2024"/>
                <a:gd name="T52" fmla="*/ 1734 w 2024"/>
                <a:gd name="T53" fmla="*/ 1158 h 2024"/>
                <a:gd name="T54" fmla="*/ 1714 w 2024"/>
                <a:gd name="T55" fmla="*/ 1306 h 2024"/>
                <a:gd name="T56" fmla="*/ 1734 w 2024"/>
                <a:gd name="T57" fmla="*/ 1736 h 2024"/>
                <a:gd name="T58" fmla="*/ 1342 w 2024"/>
                <a:gd name="T59" fmla="*/ 1714 h 2024"/>
                <a:gd name="T60" fmla="*/ 1180 w 2024"/>
                <a:gd name="T61" fmla="*/ 1728 h 2024"/>
                <a:gd name="T62" fmla="*/ 1132 w 2024"/>
                <a:gd name="T63" fmla="*/ 1754 h 2024"/>
                <a:gd name="T64" fmla="*/ 1122 w 2024"/>
                <a:gd name="T65" fmla="*/ 1824 h 2024"/>
                <a:gd name="T66" fmla="*/ 1140 w 2024"/>
                <a:gd name="T67" fmla="*/ 1956 h 2024"/>
                <a:gd name="T68" fmla="*/ 1114 w 2024"/>
                <a:gd name="T69" fmla="*/ 2002 h 2024"/>
                <a:gd name="T70" fmla="*/ 1036 w 2024"/>
                <a:gd name="T71" fmla="*/ 2024 h 2024"/>
                <a:gd name="T72" fmla="*/ 950 w 2024"/>
                <a:gd name="T73" fmla="*/ 2018 h 2024"/>
                <a:gd name="T74" fmla="*/ 894 w 2024"/>
                <a:gd name="T75" fmla="*/ 1986 h 2024"/>
                <a:gd name="T76" fmla="*/ 882 w 2024"/>
                <a:gd name="T77" fmla="*/ 1922 h 2024"/>
                <a:gd name="T78" fmla="*/ 902 w 2024"/>
                <a:gd name="T79" fmla="*/ 1780 h 2024"/>
                <a:gd name="T80" fmla="*/ 878 w 2024"/>
                <a:gd name="T81" fmla="*/ 1740 h 2024"/>
                <a:gd name="T82" fmla="*/ 786 w 2024"/>
                <a:gd name="T83" fmla="*/ 1718 h 2024"/>
                <a:gd name="T84" fmla="*/ 444 w 2024"/>
                <a:gd name="T85" fmla="*/ 1728 h 2024"/>
                <a:gd name="T86" fmla="*/ 296 w 2024"/>
                <a:gd name="T87" fmla="*/ 1580 h 2024"/>
                <a:gd name="T88" fmla="*/ 306 w 2024"/>
                <a:gd name="T89" fmla="*/ 1238 h 2024"/>
                <a:gd name="T90" fmla="*/ 284 w 2024"/>
                <a:gd name="T91" fmla="*/ 1146 h 2024"/>
                <a:gd name="T92" fmla="*/ 244 w 2024"/>
                <a:gd name="T93" fmla="*/ 1122 h 2024"/>
                <a:gd name="T94" fmla="*/ 102 w 2024"/>
                <a:gd name="T95" fmla="*/ 1142 h 2024"/>
                <a:gd name="T96" fmla="*/ 38 w 2024"/>
                <a:gd name="T97" fmla="*/ 1130 h 2024"/>
                <a:gd name="T98" fmla="*/ 6 w 2024"/>
                <a:gd name="T99" fmla="*/ 1074 h 2024"/>
                <a:gd name="T100" fmla="*/ 0 w 2024"/>
                <a:gd name="T101" fmla="*/ 990 h 2024"/>
                <a:gd name="T102" fmla="*/ 22 w 2024"/>
                <a:gd name="T103" fmla="*/ 912 h 2024"/>
                <a:gd name="T104" fmla="*/ 68 w 2024"/>
                <a:gd name="T105" fmla="*/ 884 h 2024"/>
                <a:gd name="T106" fmla="*/ 200 w 2024"/>
                <a:gd name="T107" fmla="*/ 902 h 2024"/>
                <a:gd name="T108" fmla="*/ 270 w 2024"/>
                <a:gd name="T109" fmla="*/ 892 h 2024"/>
                <a:gd name="T110" fmla="*/ 296 w 2024"/>
                <a:gd name="T111" fmla="*/ 844 h 2024"/>
                <a:gd name="T112" fmla="*/ 310 w 2024"/>
                <a:gd name="T113" fmla="*/ 682 h 2024"/>
                <a:gd name="T114" fmla="*/ 288 w 2024"/>
                <a:gd name="T115" fmla="*/ 290 h 2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24" h="2024">
                  <a:moveTo>
                    <a:pt x="288" y="290"/>
                  </a:moveTo>
                  <a:lnTo>
                    <a:pt x="288" y="290"/>
                  </a:lnTo>
                  <a:lnTo>
                    <a:pt x="364" y="292"/>
                  </a:lnTo>
                  <a:lnTo>
                    <a:pt x="444" y="296"/>
                  </a:lnTo>
                  <a:lnTo>
                    <a:pt x="606" y="308"/>
                  </a:lnTo>
                  <a:lnTo>
                    <a:pt x="682" y="310"/>
                  </a:lnTo>
                  <a:lnTo>
                    <a:pt x="718" y="312"/>
                  </a:lnTo>
                  <a:lnTo>
                    <a:pt x="754" y="310"/>
                  </a:lnTo>
                  <a:lnTo>
                    <a:pt x="786" y="308"/>
                  </a:lnTo>
                  <a:lnTo>
                    <a:pt x="816" y="304"/>
                  </a:lnTo>
                  <a:lnTo>
                    <a:pt x="842" y="298"/>
                  </a:lnTo>
                  <a:lnTo>
                    <a:pt x="868" y="290"/>
                  </a:lnTo>
                  <a:lnTo>
                    <a:pt x="868" y="290"/>
                  </a:lnTo>
                  <a:lnTo>
                    <a:pt x="878" y="284"/>
                  </a:lnTo>
                  <a:lnTo>
                    <a:pt x="886" y="278"/>
                  </a:lnTo>
                  <a:lnTo>
                    <a:pt x="892" y="272"/>
                  </a:lnTo>
                  <a:lnTo>
                    <a:pt x="898" y="264"/>
                  </a:lnTo>
                  <a:lnTo>
                    <a:pt x="900" y="254"/>
                  </a:lnTo>
                  <a:lnTo>
                    <a:pt x="902" y="246"/>
                  </a:lnTo>
                  <a:lnTo>
                    <a:pt x="904" y="224"/>
                  </a:lnTo>
                  <a:lnTo>
                    <a:pt x="900" y="202"/>
                  </a:lnTo>
                  <a:lnTo>
                    <a:pt x="896" y="178"/>
                  </a:lnTo>
                  <a:lnTo>
                    <a:pt x="886" y="128"/>
                  </a:lnTo>
                  <a:lnTo>
                    <a:pt x="882" y="102"/>
                  </a:lnTo>
                  <a:lnTo>
                    <a:pt x="882" y="80"/>
                  </a:lnTo>
                  <a:lnTo>
                    <a:pt x="882" y="68"/>
                  </a:lnTo>
                  <a:lnTo>
                    <a:pt x="886" y="58"/>
                  </a:lnTo>
                  <a:lnTo>
                    <a:pt x="888" y="48"/>
                  </a:lnTo>
                  <a:lnTo>
                    <a:pt x="894" y="38"/>
                  </a:lnTo>
                  <a:lnTo>
                    <a:pt x="902" y="30"/>
                  </a:lnTo>
                  <a:lnTo>
                    <a:pt x="910" y="24"/>
                  </a:lnTo>
                  <a:lnTo>
                    <a:pt x="922" y="16"/>
                  </a:lnTo>
                  <a:lnTo>
                    <a:pt x="934" y="12"/>
                  </a:lnTo>
                  <a:lnTo>
                    <a:pt x="950" y="6"/>
                  </a:lnTo>
                  <a:lnTo>
                    <a:pt x="968" y="4"/>
                  </a:lnTo>
                  <a:lnTo>
                    <a:pt x="988" y="2"/>
                  </a:lnTo>
                  <a:lnTo>
                    <a:pt x="1012" y="0"/>
                  </a:lnTo>
                  <a:lnTo>
                    <a:pt x="1012" y="0"/>
                  </a:lnTo>
                  <a:lnTo>
                    <a:pt x="1036" y="2"/>
                  </a:lnTo>
                  <a:lnTo>
                    <a:pt x="1056" y="4"/>
                  </a:lnTo>
                  <a:lnTo>
                    <a:pt x="1074" y="6"/>
                  </a:lnTo>
                  <a:lnTo>
                    <a:pt x="1090" y="12"/>
                  </a:lnTo>
                  <a:lnTo>
                    <a:pt x="1102" y="16"/>
                  </a:lnTo>
                  <a:lnTo>
                    <a:pt x="1114" y="24"/>
                  </a:lnTo>
                  <a:lnTo>
                    <a:pt x="1122" y="30"/>
                  </a:lnTo>
                  <a:lnTo>
                    <a:pt x="1130" y="38"/>
                  </a:lnTo>
                  <a:lnTo>
                    <a:pt x="1134" y="48"/>
                  </a:lnTo>
                  <a:lnTo>
                    <a:pt x="1138" y="58"/>
                  </a:lnTo>
                  <a:lnTo>
                    <a:pt x="1140" y="68"/>
                  </a:lnTo>
                  <a:lnTo>
                    <a:pt x="1142" y="80"/>
                  </a:lnTo>
                  <a:lnTo>
                    <a:pt x="1142" y="102"/>
                  </a:lnTo>
                  <a:lnTo>
                    <a:pt x="1138" y="128"/>
                  </a:lnTo>
                  <a:lnTo>
                    <a:pt x="1128" y="178"/>
                  </a:lnTo>
                  <a:lnTo>
                    <a:pt x="1122" y="202"/>
                  </a:lnTo>
                  <a:lnTo>
                    <a:pt x="1120" y="224"/>
                  </a:lnTo>
                  <a:lnTo>
                    <a:pt x="1120" y="246"/>
                  </a:lnTo>
                  <a:lnTo>
                    <a:pt x="1124" y="254"/>
                  </a:lnTo>
                  <a:lnTo>
                    <a:pt x="1126" y="264"/>
                  </a:lnTo>
                  <a:lnTo>
                    <a:pt x="1132" y="272"/>
                  </a:lnTo>
                  <a:lnTo>
                    <a:pt x="1138" y="278"/>
                  </a:lnTo>
                  <a:lnTo>
                    <a:pt x="1146" y="284"/>
                  </a:lnTo>
                  <a:lnTo>
                    <a:pt x="1156" y="290"/>
                  </a:lnTo>
                  <a:lnTo>
                    <a:pt x="1156" y="290"/>
                  </a:lnTo>
                  <a:lnTo>
                    <a:pt x="1180" y="298"/>
                  </a:lnTo>
                  <a:lnTo>
                    <a:pt x="1208" y="304"/>
                  </a:lnTo>
                  <a:lnTo>
                    <a:pt x="1238" y="308"/>
                  </a:lnTo>
                  <a:lnTo>
                    <a:pt x="1270" y="310"/>
                  </a:lnTo>
                  <a:lnTo>
                    <a:pt x="1306" y="312"/>
                  </a:lnTo>
                  <a:lnTo>
                    <a:pt x="1342" y="310"/>
                  </a:lnTo>
                  <a:lnTo>
                    <a:pt x="1418" y="308"/>
                  </a:lnTo>
                  <a:lnTo>
                    <a:pt x="1580" y="296"/>
                  </a:lnTo>
                  <a:lnTo>
                    <a:pt x="1660" y="292"/>
                  </a:lnTo>
                  <a:lnTo>
                    <a:pt x="1734" y="290"/>
                  </a:lnTo>
                  <a:lnTo>
                    <a:pt x="1734" y="290"/>
                  </a:lnTo>
                  <a:lnTo>
                    <a:pt x="1732" y="364"/>
                  </a:lnTo>
                  <a:lnTo>
                    <a:pt x="1728" y="444"/>
                  </a:lnTo>
                  <a:lnTo>
                    <a:pt x="1716" y="606"/>
                  </a:lnTo>
                  <a:lnTo>
                    <a:pt x="1714" y="682"/>
                  </a:lnTo>
                  <a:lnTo>
                    <a:pt x="1714" y="720"/>
                  </a:lnTo>
                  <a:lnTo>
                    <a:pt x="1714" y="754"/>
                  </a:lnTo>
                  <a:lnTo>
                    <a:pt x="1716" y="786"/>
                  </a:lnTo>
                  <a:lnTo>
                    <a:pt x="1720" y="816"/>
                  </a:lnTo>
                  <a:lnTo>
                    <a:pt x="1726" y="844"/>
                  </a:lnTo>
                  <a:lnTo>
                    <a:pt x="1734" y="868"/>
                  </a:lnTo>
                  <a:lnTo>
                    <a:pt x="1734" y="868"/>
                  </a:lnTo>
                  <a:lnTo>
                    <a:pt x="1740" y="878"/>
                  </a:lnTo>
                  <a:lnTo>
                    <a:pt x="1746" y="886"/>
                  </a:lnTo>
                  <a:lnTo>
                    <a:pt x="1752" y="894"/>
                  </a:lnTo>
                  <a:lnTo>
                    <a:pt x="1760" y="898"/>
                  </a:lnTo>
                  <a:lnTo>
                    <a:pt x="1770" y="902"/>
                  </a:lnTo>
                  <a:lnTo>
                    <a:pt x="1780" y="904"/>
                  </a:lnTo>
                  <a:lnTo>
                    <a:pt x="1800" y="904"/>
                  </a:lnTo>
                  <a:lnTo>
                    <a:pt x="1822" y="902"/>
                  </a:lnTo>
                  <a:lnTo>
                    <a:pt x="1848" y="896"/>
                  </a:lnTo>
                  <a:lnTo>
                    <a:pt x="1898" y="886"/>
                  </a:lnTo>
                  <a:lnTo>
                    <a:pt x="1922" y="882"/>
                  </a:lnTo>
                  <a:lnTo>
                    <a:pt x="1944" y="882"/>
                  </a:lnTo>
                  <a:lnTo>
                    <a:pt x="1956" y="884"/>
                  </a:lnTo>
                  <a:lnTo>
                    <a:pt x="1966" y="886"/>
                  </a:lnTo>
                  <a:lnTo>
                    <a:pt x="1976" y="890"/>
                  </a:lnTo>
                  <a:lnTo>
                    <a:pt x="1986" y="896"/>
                  </a:lnTo>
                  <a:lnTo>
                    <a:pt x="1994" y="902"/>
                  </a:lnTo>
                  <a:lnTo>
                    <a:pt x="2002" y="912"/>
                  </a:lnTo>
                  <a:lnTo>
                    <a:pt x="2008" y="922"/>
                  </a:lnTo>
                  <a:lnTo>
                    <a:pt x="2014" y="936"/>
                  </a:lnTo>
                  <a:lnTo>
                    <a:pt x="2018" y="950"/>
                  </a:lnTo>
                  <a:lnTo>
                    <a:pt x="2020" y="968"/>
                  </a:lnTo>
                  <a:lnTo>
                    <a:pt x="2022" y="990"/>
                  </a:lnTo>
                  <a:lnTo>
                    <a:pt x="2024" y="1012"/>
                  </a:lnTo>
                  <a:lnTo>
                    <a:pt x="2024" y="1012"/>
                  </a:lnTo>
                  <a:lnTo>
                    <a:pt x="2022" y="1036"/>
                  </a:lnTo>
                  <a:lnTo>
                    <a:pt x="2020" y="1056"/>
                  </a:lnTo>
                  <a:lnTo>
                    <a:pt x="2018" y="1074"/>
                  </a:lnTo>
                  <a:lnTo>
                    <a:pt x="2014" y="1090"/>
                  </a:lnTo>
                  <a:lnTo>
                    <a:pt x="2008" y="1102"/>
                  </a:lnTo>
                  <a:lnTo>
                    <a:pt x="2002" y="1114"/>
                  </a:lnTo>
                  <a:lnTo>
                    <a:pt x="1994" y="1122"/>
                  </a:lnTo>
                  <a:lnTo>
                    <a:pt x="1986" y="1130"/>
                  </a:lnTo>
                  <a:lnTo>
                    <a:pt x="1976" y="1136"/>
                  </a:lnTo>
                  <a:lnTo>
                    <a:pt x="1966" y="1140"/>
                  </a:lnTo>
                  <a:lnTo>
                    <a:pt x="1956" y="1142"/>
                  </a:lnTo>
                  <a:lnTo>
                    <a:pt x="1944" y="1142"/>
                  </a:lnTo>
                  <a:lnTo>
                    <a:pt x="1922" y="1142"/>
                  </a:lnTo>
                  <a:lnTo>
                    <a:pt x="1898" y="1138"/>
                  </a:lnTo>
                  <a:lnTo>
                    <a:pt x="1848" y="1128"/>
                  </a:lnTo>
                  <a:lnTo>
                    <a:pt x="1822" y="1124"/>
                  </a:lnTo>
                  <a:lnTo>
                    <a:pt x="1800" y="1120"/>
                  </a:lnTo>
                  <a:lnTo>
                    <a:pt x="1780" y="1122"/>
                  </a:lnTo>
                  <a:lnTo>
                    <a:pt x="1770" y="1124"/>
                  </a:lnTo>
                  <a:lnTo>
                    <a:pt x="1760" y="1128"/>
                  </a:lnTo>
                  <a:lnTo>
                    <a:pt x="1752" y="1132"/>
                  </a:lnTo>
                  <a:lnTo>
                    <a:pt x="1746" y="1138"/>
                  </a:lnTo>
                  <a:lnTo>
                    <a:pt x="1740" y="1146"/>
                  </a:lnTo>
                  <a:lnTo>
                    <a:pt x="1734" y="1158"/>
                  </a:lnTo>
                  <a:lnTo>
                    <a:pt x="1734" y="1158"/>
                  </a:lnTo>
                  <a:lnTo>
                    <a:pt x="1726" y="1182"/>
                  </a:lnTo>
                  <a:lnTo>
                    <a:pt x="1720" y="1208"/>
                  </a:lnTo>
                  <a:lnTo>
                    <a:pt x="1716" y="1238"/>
                  </a:lnTo>
                  <a:lnTo>
                    <a:pt x="1714" y="1272"/>
                  </a:lnTo>
                  <a:lnTo>
                    <a:pt x="1714" y="1306"/>
                  </a:lnTo>
                  <a:lnTo>
                    <a:pt x="1714" y="1342"/>
                  </a:lnTo>
                  <a:lnTo>
                    <a:pt x="1716" y="1420"/>
                  </a:lnTo>
                  <a:lnTo>
                    <a:pt x="1728" y="1580"/>
                  </a:lnTo>
                  <a:lnTo>
                    <a:pt x="1732" y="1660"/>
                  </a:lnTo>
                  <a:lnTo>
                    <a:pt x="1734" y="1736"/>
                  </a:lnTo>
                  <a:lnTo>
                    <a:pt x="1734" y="1736"/>
                  </a:lnTo>
                  <a:lnTo>
                    <a:pt x="1660" y="1734"/>
                  </a:lnTo>
                  <a:lnTo>
                    <a:pt x="1580" y="1728"/>
                  </a:lnTo>
                  <a:lnTo>
                    <a:pt x="1418" y="1718"/>
                  </a:lnTo>
                  <a:lnTo>
                    <a:pt x="1342" y="1714"/>
                  </a:lnTo>
                  <a:lnTo>
                    <a:pt x="1306" y="1714"/>
                  </a:lnTo>
                  <a:lnTo>
                    <a:pt x="1270" y="1714"/>
                  </a:lnTo>
                  <a:lnTo>
                    <a:pt x="1238" y="1718"/>
                  </a:lnTo>
                  <a:lnTo>
                    <a:pt x="1208" y="1722"/>
                  </a:lnTo>
                  <a:lnTo>
                    <a:pt x="1180" y="1728"/>
                  </a:lnTo>
                  <a:lnTo>
                    <a:pt x="1156" y="1736"/>
                  </a:lnTo>
                  <a:lnTo>
                    <a:pt x="1156" y="1736"/>
                  </a:lnTo>
                  <a:lnTo>
                    <a:pt x="1146" y="1740"/>
                  </a:lnTo>
                  <a:lnTo>
                    <a:pt x="1138" y="1746"/>
                  </a:lnTo>
                  <a:lnTo>
                    <a:pt x="1132" y="1754"/>
                  </a:lnTo>
                  <a:lnTo>
                    <a:pt x="1126" y="1762"/>
                  </a:lnTo>
                  <a:lnTo>
                    <a:pt x="1124" y="1770"/>
                  </a:lnTo>
                  <a:lnTo>
                    <a:pt x="1120" y="1780"/>
                  </a:lnTo>
                  <a:lnTo>
                    <a:pt x="1120" y="1800"/>
                  </a:lnTo>
                  <a:lnTo>
                    <a:pt x="1122" y="1824"/>
                  </a:lnTo>
                  <a:lnTo>
                    <a:pt x="1128" y="1848"/>
                  </a:lnTo>
                  <a:lnTo>
                    <a:pt x="1138" y="1898"/>
                  </a:lnTo>
                  <a:lnTo>
                    <a:pt x="1142" y="1922"/>
                  </a:lnTo>
                  <a:lnTo>
                    <a:pt x="1142" y="1946"/>
                  </a:lnTo>
                  <a:lnTo>
                    <a:pt x="1140" y="1956"/>
                  </a:lnTo>
                  <a:lnTo>
                    <a:pt x="1138" y="1968"/>
                  </a:lnTo>
                  <a:lnTo>
                    <a:pt x="1134" y="1976"/>
                  </a:lnTo>
                  <a:lnTo>
                    <a:pt x="1130" y="1986"/>
                  </a:lnTo>
                  <a:lnTo>
                    <a:pt x="1122" y="1994"/>
                  </a:lnTo>
                  <a:lnTo>
                    <a:pt x="1114" y="2002"/>
                  </a:lnTo>
                  <a:lnTo>
                    <a:pt x="1102" y="2008"/>
                  </a:lnTo>
                  <a:lnTo>
                    <a:pt x="1090" y="2014"/>
                  </a:lnTo>
                  <a:lnTo>
                    <a:pt x="1074" y="2018"/>
                  </a:lnTo>
                  <a:lnTo>
                    <a:pt x="1056" y="2022"/>
                  </a:lnTo>
                  <a:lnTo>
                    <a:pt x="1036" y="2024"/>
                  </a:lnTo>
                  <a:lnTo>
                    <a:pt x="1012" y="2024"/>
                  </a:lnTo>
                  <a:lnTo>
                    <a:pt x="1012" y="2024"/>
                  </a:lnTo>
                  <a:lnTo>
                    <a:pt x="988" y="2024"/>
                  </a:lnTo>
                  <a:lnTo>
                    <a:pt x="968" y="2022"/>
                  </a:lnTo>
                  <a:lnTo>
                    <a:pt x="950" y="2018"/>
                  </a:lnTo>
                  <a:lnTo>
                    <a:pt x="934" y="2014"/>
                  </a:lnTo>
                  <a:lnTo>
                    <a:pt x="922" y="2008"/>
                  </a:lnTo>
                  <a:lnTo>
                    <a:pt x="910" y="2002"/>
                  </a:lnTo>
                  <a:lnTo>
                    <a:pt x="902" y="1994"/>
                  </a:lnTo>
                  <a:lnTo>
                    <a:pt x="894" y="1986"/>
                  </a:lnTo>
                  <a:lnTo>
                    <a:pt x="888" y="1976"/>
                  </a:lnTo>
                  <a:lnTo>
                    <a:pt x="886" y="1968"/>
                  </a:lnTo>
                  <a:lnTo>
                    <a:pt x="882" y="1956"/>
                  </a:lnTo>
                  <a:lnTo>
                    <a:pt x="882" y="1946"/>
                  </a:lnTo>
                  <a:lnTo>
                    <a:pt x="882" y="1922"/>
                  </a:lnTo>
                  <a:lnTo>
                    <a:pt x="886" y="1898"/>
                  </a:lnTo>
                  <a:lnTo>
                    <a:pt x="896" y="1848"/>
                  </a:lnTo>
                  <a:lnTo>
                    <a:pt x="900" y="1824"/>
                  </a:lnTo>
                  <a:lnTo>
                    <a:pt x="904" y="1800"/>
                  </a:lnTo>
                  <a:lnTo>
                    <a:pt x="902" y="1780"/>
                  </a:lnTo>
                  <a:lnTo>
                    <a:pt x="900" y="1770"/>
                  </a:lnTo>
                  <a:lnTo>
                    <a:pt x="898" y="1762"/>
                  </a:lnTo>
                  <a:lnTo>
                    <a:pt x="892" y="1754"/>
                  </a:lnTo>
                  <a:lnTo>
                    <a:pt x="886" y="1746"/>
                  </a:lnTo>
                  <a:lnTo>
                    <a:pt x="878" y="1740"/>
                  </a:lnTo>
                  <a:lnTo>
                    <a:pt x="868" y="1736"/>
                  </a:lnTo>
                  <a:lnTo>
                    <a:pt x="868" y="1736"/>
                  </a:lnTo>
                  <a:lnTo>
                    <a:pt x="842" y="1728"/>
                  </a:lnTo>
                  <a:lnTo>
                    <a:pt x="816" y="1722"/>
                  </a:lnTo>
                  <a:lnTo>
                    <a:pt x="786" y="1718"/>
                  </a:lnTo>
                  <a:lnTo>
                    <a:pt x="754" y="1714"/>
                  </a:lnTo>
                  <a:lnTo>
                    <a:pt x="718" y="1714"/>
                  </a:lnTo>
                  <a:lnTo>
                    <a:pt x="682" y="1714"/>
                  </a:lnTo>
                  <a:lnTo>
                    <a:pt x="606" y="1718"/>
                  </a:lnTo>
                  <a:lnTo>
                    <a:pt x="444" y="1728"/>
                  </a:lnTo>
                  <a:lnTo>
                    <a:pt x="364" y="1734"/>
                  </a:lnTo>
                  <a:lnTo>
                    <a:pt x="288" y="1736"/>
                  </a:lnTo>
                  <a:lnTo>
                    <a:pt x="288" y="1736"/>
                  </a:lnTo>
                  <a:lnTo>
                    <a:pt x="290" y="1660"/>
                  </a:lnTo>
                  <a:lnTo>
                    <a:pt x="296" y="1580"/>
                  </a:lnTo>
                  <a:lnTo>
                    <a:pt x="308" y="1420"/>
                  </a:lnTo>
                  <a:lnTo>
                    <a:pt x="310" y="1342"/>
                  </a:lnTo>
                  <a:lnTo>
                    <a:pt x="310" y="1306"/>
                  </a:lnTo>
                  <a:lnTo>
                    <a:pt x="310" y="1272"/>
                  </a:lnTo>
                  <a:lnTo>
                    <a:pt x="306" y="1238"/>
                  </a:lnTo>
                  <a:lnTo>
                    <a:pt x="302" y="1208"/>
                  </a:lnTo>
                  <a:lnTo>
                    <a:pt x="296" y="1182"/>
                  </a:lnTo>
                  <a:lnTo>
                    <a:pt x="288" y="1158"/>
                  </a:lnTo>
                  <a:lnTo>
                    <a:pt x="288" y="1158"/>
                  </a:lnTo>
                  <a:lnTo>
                    <a:pt x="284" y="1146"/>
                  </a:lnTo>
                  <a:lnTo>
                    <a:pt x="278" y="1138"/>
                  </a:lnTo>
                  <a:lnTo>
                    <a:pt x="270" y="1132"/>
                  </a:lnTo>
                  <a:lnTo>
                    <a:pt x="262" y="1128"/>
                  </a:lnTo>
                  <a:lnTo>
                    <a:pt x="254" y="1124"/>
                  </a:lnTo>
                  <a:lnTo>
                    <a:pt x="244" y="1122"/>
                  </a:lnTo>
                  <a:lnTo>
                    <a:pt x="224" y="1120"/>
                  </a:lnTo>
                  <a:lnTo>
                    <a:pt x="200" y="1124"/>
                  </a:lnTo>
                  <a:lnTo>
                    <a:pt x="176" y="1128"/>
                  </a:lnTo>
                  <a:lnTo>
                    <a:pt x="126" y="1138"/>
                  </a:lnTo>
                  <a:lnTo>
                    <a:pt x="102" y="1142"/>
                  </a:lnTo>
                  <a:lnTo>
                    <a:pt x="78" y="1142"/>
                  </a:lnTo>
                  <a:lnTo>
                    <a:pt x="68" y="1142"/>
                  </a:lnTo>
                  <a:lnTo>
                    <a:pt x="58" y="1140"/>
                  </a:lnTo>
                  <a:lnTo>
                    <a:pt x="48" y="1136"/>
                  </a:lnTo>
                  <a:lnTo>
                    <a:pt x="38" y="1130"/>
                  </a:lnTo>
                  <a:lnTo>
                    <a:pt x="30" y="1122"/>
                  </a:lnTo>
                  <a:lnTo>
                    <a:pt x="22" y="1114"/>
                  </a:lnTo>
                  <a:lnTo>
                    <a:pt x="16" y="1102"/>
                  </a:lnTo>
                  <a:lnTo>
                    <a:pt x="10" y="1090"/>
                  </a:lnTo>
                  <a:lnTo>
                    <a:pt x="6" y="1074"/>
                  </a:lnTo>
                  <a:lnTo>
                    <a:pt x="2" y="1056"/>
                  </a:lnTo>
                  <a:lnTo>
                    <a:pt x="0" y="1036"/>
                  </a:lnTo>
                  <a:lnTo>
                    <a:pt x="0" y="1012"/>
                  </a:lnTo>
                  <a:lnTo>
                    <a:pt x="0" y="1012"/>
                  </a:lnTo>
                  <a:lnTo>
                    <a:pt x="0" y="990"/>
                  </a:lnTo>
                  <a:lnTo>
                    <a:pt x="2" y="968"/>
                  </a:lnTo>
                  <a:lnTo>
                    <a:pt x="6" y="950"/>
                  </a:lnTo>
                  <a:lnTo>
                    <a:pt x="10" y="936"/>
                  </a:lnTo>
                  <a:lnTo>
                    <a:pt x="16" y="922"/>
                  </a:lnTo>
                  <a:lnTo>
                    <a:pt x="22" y="912"/>
                  </a:lnTo>
                  <a:lnTo>
                    <a:pt x="30" y="902"/>
                  </a:lnTo>
                  <a:lnTo>
                    <a:pt x="38" y="896"/>
                  </a:lnTo>
                  <a:lnTo>
                    <a:pt x="48" y="890"/>
                  </a:lnTo>
                  <a:lnTo>
                    <a:pt x="58" y="886"/>
                  </a:lnTo>
                  <a:lnTo>
                    <a:pt x="68" y="884"/>
                  </a:lnTo>
                  <a:lnTo>
                    <a:pt x="78" y="882"/>
                  </a:lnTo>
                  <a:lnTo>
                    <a:pt x="102" y="882"/>
                  </a:lnTo>
                  <a:lnTo>
                    <a:pt x="126" y="886"/>
                  </a:lnTo>
                  <a:lnTo>
                    <a:pt x="176" y="896"/>
                  </a:lnTo>
                  <a:lnTo>
                    <a:pt x="200" y="902"/>
                  </a:lnTo>
                  <a:lnTo>
                    <a:pt x="224" y="904"/>
                  </a:lnTo>
                  <a:lnTo>
                    <a:pt x="244" y="904"/>
                  </a:lnTo>
                  <a:lnTo>
                    <a:pt x="254" y="902"/>
                  </a:lnTo>
                  <a:lnTo>
                    <a:pt x="262" y="898"/>
                  </a:lnTo>
                  <a:lnTo>
                    <a:pt x="270" y="892"/>
                  </a:lnTo>
                  <a:lnTo>
                    <a:pt x="278" y="886"/>
                  </a:lnTo>
                  <a:lnTo>
                    <a:pt x="284" y="878"/>
                  </a:lnTo>
                  <a:lnTo>
                    <a:pt x="288" y="868"/>
                  </a:lnTo>
                  <a:lnTo>
                    <a:pt x="288" y="868"/>
                  </a:lnTo>
                  <a:lnTo>
                    <a:pt x="296" y="844"/>
                  </a:lnTo>
                  <a:lnTo>
                    <a:pt x="302" y="816"/>
                  </a:lnTo>
                  <a:lnTo>
                    <a:pt x="306" y="786"/>
                  </a:lnTo>
                  <a:lnTo>
                    <a:pt x="310" y="754"/>
                  </a:lnTo>
                  <a:lnTo>
                    <a:pt x="310" y="720"/>
                  </a:lnTo>
                  <a:lnTo>
                    <a:pt x="310" y="682"/>
                  </a:lnTo>
                  <a:lnTo>
                    <a:pt x="308" y="606"/>
                  </a:lnTo>
                  <a:lnTo>
                    <a:pt x="296" y="444"/>
                  </a:lnTo>
                  <a:lnTo>
                    <a:pt x="290" y="364"/>
                  </a:lnTo>
                  <a:lnTo>
                    <a:pt x="288" y="290"/>
                  </a:lnTo>
                  <a:lnTo>
                    <a:pt x="288" y="290"/>
                  </a:lnTo>
                  <a:close/>
                </a:path>
              </a:pathLst>
            </a:cu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80" name="Freeform 10"/>
            <p:cNvSpPr>
              <a:spLocks/>
            </p:cNvSpPr>
            <p:nvPr/>
          </p:nvSpPr>
          <p:spPr bwMode="auto">
            <a:xfrm>
              <a:off x="1236" y="865"/>
              <a:ext cx="1472" cy="1754"/>
            </a:xfrm>
            <a:custGeom>
              <a:avLst/>
              <a:gdLst>
                <a:gd name="T0" fmla="*/ 334 w 1472"/>
                <a:gd name="T1" fmla="*/ 284 h 1754"/>
                <a:gd name="T2" fmla="*/ 542 w 1472"/>
                <a:gd name="T3" fmla="*/ 288 h 1754"/>
                <a:gd name="T4" fmla="*/ 612 w 1472"/>
                <a:gd name="T5" fmla="*/ 306 h 1754"/>
                <a:gd name="T6" fmla="*/ 630 w 1472"/>
                <a:gd name="T7" fmla="*/ 274 h 1754"/>
                <a:gd name="T8" fmla="*/ 610 w 1472"/>
                <a:gd name="T9" fmla="*/ 108 h 1754"/>
                <a:gd name="T10" fmla="*/ 630 w 1472"/>
                <a:gd name="T11" fmla="*/ 42 h 1754"/>
                <a:gd name="T12" fmla="*/ 696 w 1472"/>
                <a:gd name="T13" fmla="*/ 4 h 1754"/>
                <a:gd name="T14" fmla="*/ 784 w 1472"/>
                <a:gd name="T15" fmla="*/ 4 h 1754"/>
                <a:gd name="T16" fmla="*/ 848 w 1472"/>
                <a:gd name="T17" fmla="*/ 42 h 1754"/>
                <a:gd name="T18" fmla="*/ 868 w 1472"/>
                <a:gd name="T19" fmla="*/ 108 h 1754"/>
                <a:gd name="T20" fmla="*/ 844 w 1472"/>
                <a:gd name="T21" fmla="*/ 274 h 1754"/>
                <a:gd name="T22" fmla="*/ 860 w 1472"/>
                <a:gd name="T23" fmla="*/ 306 h 1754"/>
                <a:gd name="T24" fmla="*/ 930 w 1472"/>
                <a:gd name="T25" fmla="*/ 288 h 1754"/>
                <a:gd name="T26" fmla="*/ 1138 w 1472"/>
                <a:gd name="T27" fmla="*/ 284 h 1754"/>
                <a:gd name="T28" fmla="*/ 1454 w 1472"/>
                <a:gd name="T29" fmla="*/ 376 h 1754"/>
                <a:gd name="T30" fmla="*/ 1472 w 1472"/>
                <a:gd name="T31" fmla="*/ 760 h 1754"/>
                <a:gd name="T32" fmla="*/ 1452 w 1472"/>
                <a:gd name="T33" fmla="*/ 874 h 1754"/>
                <a:gd name="T34" fmla="*/ 1416 w 1472"/>
                <a:gd name="T35" fmla="*/ 906 h 1754"/>
                <a:gd name="T36" fmla="*/ 1290 w 1472"/>
                <a:gd name="T37" fmla="*/ 892 h 1754"/>
                <a:gd name="T38" fmla="*/ 1212 w 1472"/>
                <a:gd name="T39" fmla="*/ 894 h 1754"/>
                <a:gd name="T40" fmla="*/ 1176 w 1472"/>
                <a:gd name="T41" fmla="*/ 940 h 1754"/>
                <a:gd name="T42" fmla="*/ 1166 w 1472"/>
                <a:gd name="T43" fmla="*/ 1016 h 1754"/>
                <a:gd name="T44" fmla="*/ 1182 w 1472"/>
                <a:gd name="T45" fmla="*/ 1106 h 1754"/>
                <a:gd name="T46" fmla="*/ 1222 w 1472"/>
                <a:gd name="T47" fmla="*/ 1142 h 1754"/>
                <a:gd name="T48" fmla="*/ 1340 w 1472"/>
                <a:gd name="T49" fmla="*/ 1132 h 1754"/>
                <a:gd name="T50" fmla="*/ 1426 w 1472"/>
                <a:gd name="T51" fmla="*/ 1130 h 1754"/>
                <a:gd name="T52" fmla="*/ 1452 w 1472"/>
                <a:gd name="T53" fmla="*/ 1160 h 1754"/>
                <a:gd name="T54" fmla="*/ 1472 w 1472"/>
                <a:gd name="T55" fmla="*/ 1306 h 1754"/>
                <a:gd name="T56" fmla="*/ 1452 w 1472"/>
                <a:gd name="T57" fmla="*/ 1732 h 1754"/>
                <a:gd name="T58" fmla="*/ 1062 w 1472"/>
                <a:gd name="T59" fmla="*/ 1754 h 1754"/>
                <a:gd name="T60" fmla="*/ 904 w 1472"/>
                <a:gd name="T61" fmla="*/ 1740 h 1754"/>
                <a:gd name="T62" fmla="*/ 854 w 1472"/>
                <a:gd name="T63" fmla="*/ 1714 h 1754"/>
                <a:gd name="T64" fmla="*/ 846 w 1472"/>
                <a:gd name="T65" fmla="*/ 1644 h 1754"/>
                <a:gd name="T66" fmla="*/ 864 w 1472"/>
                <a:gd name="T67" fmla="*/ 1512 h 1754"/>
                <a:gd name="T68" fmla="*/ 836 w 1472"/>
                <a:gd name="T69" fmla="*/ 1468 h 1754"/>
                <a:gd name="T70" fmla="*/ 760 w 1472"/>
                <a:gd name="T71" fmla="*/ 1446 h 1754"/>
                <a:gd name="T72" fmla="*/ 674 w 1472"/>
                <a:gd name="T73" fmla="*/ 1452 h 1754"/>
                <a:gd name="T74" fmla="*/ 620 w 1472"/>
                <a:gd name="T75" fmla="*/ 1484 h 1754"/>
                <a:gd name="T76" fmla="*/ 608 w 1472"/>
                <a:gd name="T77" fmla="*/ 1546 h 1754"/>
                <a:gd name="T78" fmla="*/ 628 w 1472"/>
                <a:gd name="T79" fmla="*/ 1688 h 1754"/>
                <a:gd name="T80" fmla="*/ 602 w 1472"/>
                <a:gd name="T81" fmla="*/ 1728 h 1754"/>
                <a:gd name="T82" fmla="*/ 512 w 1472"/>
                <a:gd name="T83" fmla="*/ 1750 h 1754"/>
                <a:gd name="T84" fmla="*/ 174 w 1472"/>
                <a:gd name="T85" fmla="*/ 1738 h 1754"/>
                <a:gd name="T86" fmla="*/ 14 w 1472"/>
                <a:gd name="T87" fmla="*/ 1578 h 1754"/>
                <a:gd name="T88" fmla="*/ 2 w 1472"/>
                <a:gd name="T89" fmla="*/ 1240 h 1754"/>
                <a:gd name="T90" fmla="*/ 26 w 1472"/>
                <a:gd name="T91" fmla="*/ 1150 h 1754"/>
                <a:gd name="T92" fmla="*/ 64 w 1472"/>
                <a:gd name="T93" fmla="*/ 1124 h 1754"/>
                <a:gd name="T94" fmla="*/ 206 w 1472"/>
                <a:gd name="T95" fmla="*/ 1146 h 1754"/>
                <a:gd name="T96" fmla="*/ 268 w 1472"/>
                <a:gd name="T97" fmla="*/ 1132 h 1754"/>
                <a:gd name="T98" fmla="*/ 300 w 1472"/>
                <a:gd name="T99" fmla="*/ 1078 h 1754"/>
                <a:gd name="T100" fmla="*/ 306 w 1472"/>
                <a:gd name="T101" fmla="*/ 994 h 1754"/>
                <a:gd name="T102" fmla="*/ 284 w 1472"/>
                <a:gd name="T103" fmla="*/ 916 h 1754"/>
                <a:gd name="T104" fmla="*/ 240 w 1472"/>
                <a:gd name="T105" fmla="*/ 888 h 1754"/>
                <a:gd name="T106" fmla="*/ 108 w 1472"/>
                <a:gd name="T107" fmla="*/ 906 h 1754"/>
                <a:gd name="T108" fmla="*/ 38 w 1472"/>
                <a:gd name="T109" fmla="*/ 898 h 1754"/>
                <a:gd name="T110" fmla="*/ 12 w 1472"/>
                <a:gd name="T111" fmla="*/ 850 h 1754"/>
                <a:gd name="T112" fmla="*/ 0 w 1472"/>
                <a:gd name="T113" fmla="*/ 690 h 1754"/>
                <a:gd name="T114" fmla="*/ 20 w 1472"/>
                <a:gd name="T115" fmla="*/ 300 h 1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72" h="1754">
                  <a:moveTo>
                    <a:pt x="20" y="300"/>
                  </a:moveTo>
                  <a:lnTo>
                    <a:pt x="20" y="300"/>
                  </a:lnTo>
                  <a:lnTo>
                    <a:pt x="94" y="300"/>
                  </a:lnTo>
                  <a:lnTo>
                    <a:pt x="174" y="294"/>
                  </a:lnTo>
                  <a:lnTo>
                    <a:pt x="334" y="284"/>
                  </a:lnTo>
                  <a:lnTo>
                    <a:pt x="410" y="280"/>
                  </a:lnTo>
                  <a:lnTo>
                    <a:pt x="446" y="280"/>
                  </a:lnTo>
                  <a:lnTo>
                    <a:pt x="480" y="280"/>
                  </a:lnTo>
                  <a:lnTo>
                    <a:pt x="512" y="284"/>
                  </a:lnTo>
                  <a:lnTo>
                    <a:pt x="542" y="288"/>
                  </a:lnTo>
                  <a:lnTo>
                    <a:pt x="568" y="294"/>
                  </a:lnTo>
                  <a:lnTo>
                    <a:pt x="592" y="300"/>
                  </a:lnTo>
                  <a:lnTo>
                    <a:pt x="592" y="300"/>
                  </a:lnTo>
                  <a:lnTo>
                    <a:pt x="602" y="304"/>
                  </a:lnTo>
                  <a:lnTo>
                    <a:pt x="612" y="306"/>
                  </a:lnTo>
                  <a:lnTo>
                    <a:pt x="618" y="304"/>
                  </a:lnTo>
                  <a:lnTo>
                    <a:pt x="622" y="302"/>
                  </a:lnTo>
                  <a:lnTo>
                    <a:pt x="626" y="298"/>
                  </a:lnTo>
                  <a:lnTo>
                    <a:pt x="628" y="290"/>
                  </a:lnTo>
                  <a:lnTo>
                    <a:pt x="630" y="274"/>
                  </a:lnTo>
                  <a:lnTo>
                    <a:pt x="626" y="252"/>
                  </a:lnTo>
                  <a:lnTo>
                    <a:pt x="622" y="226"/>
                  </a:lnTo>
                  <a:lnTo>
                    <a:pt x="612" y="168"/>
                  </a:lnTo>
                  <a:lnTo>
                    <a:pt x="610" y="138"/>
                  </a:lnTo>
                  <a:lnTo>
                    <a:pt x="610" y="108"/>
                  </a:lnTo>
                  <a:lnTo>
                    <a:pt x="612" y="94"/>
                  </a:lnTo>
                  <a:lnTo>
                    <a:pt x="614" y="80"/>
                  </a:lnTo>
                  <a:lnTo>
                    <a:pt x="618" y="66"/>
                  </a:lnTo>
                  <a:lnTo>
                    <a:pt x="624" y="54"/>
                  </a:lnTo>
                  <a:lnTo>
                    <a:pt x="630" y="42"/>
                  </a:lnTo>
                  <a:lnTo>
                    <a:pt x="640" y="32"/>
                  </a:lnTo>
                  <a:lnTo>
                    <a:pt x="650" y="24"/>
                  </a:lnTo>
                  <a:lnTo>
                    <a:pt x="664" y="16"/>
                  </a:lnTo>
                  <a:lnTo>
                    <a:pt x="678" y="8"/>
                  </a:lnTo>
                  <a:lnTo>
                    <a:pt x="696" y="4"/>
                  </a:lnTo>
                  <a:lnTo>
                    <a:pt x="716" y="2"/>
                  </a:lnTo>
                  <a:lnTo>
                    <a:pt x="740" y="0"/>
                  </a:lnTo>
                  <a:lnTo>
                    <a:pt x="740" y="0"/>
                  </a:lnTo>
                  <a:lnTo>
                    <a:pt x="764" y="2"/>
                  </a:lnTo>
                  <a:lnTo>
                    <a:pt x="784" y="4"/>
                  </a:lnTo>
                  <a:lnTo>
                    <a:pt x="802" y="8"/>
                  </a:lnTo>
                  <a:lnTo>
                    <a:pt x="816" y="16"/>
                  </a:lnTo>
                  <a:lnTo>
                    <a:pt x="830" y="24"/>
                  </a:lnTo>
                  <a:lnTo>
                    <a:pt x="840" y="32"/>
                  </a:lnTo>
                  <a:lnTo>
                    <a:pt x="848" y="42"/>
                  </a:lnTo>
                  <a:lnTo>
                    <a:pt x="856" y="54"/>
                  </a:lnTo>
                  <a:lnTo>
                    <a:pt x="860" y="66"/>
                  </a:lnTo>
                  <a:lnTo>
                    <a:pt x="864" y="80"/>
                  </a:lnTo>
                  <a:lnTo>
                    <a:pt x="866" y="94"/>
                  </a:lnTo>
                  <a:lnTo>
                    <a:pt x="868" y="108"/>
                  </a:lnTo>
                  <a:lnTo>
                    <a:pt x="866" y="138"/>
                  </a:lnTo>
                  <a:lnTo>
                    <a:pt x="864" y="168"/>
                  </a:lnTo>
                  <a:lnTo>
                    <a:pt x="852" y="226"/>
                  </a:lnTo>
                  <a:lnTo>
                    <a:pt x="846" y="252"/>
                  </a:lnTo>
                  <a:lnTo>
                    <a:pt x="844" y="274"/>
                  </a:lnTo>
                  <a:lnTo>
                    <a:pt x="844" y="290"/>
                  </a:lnTo>
                  <a:lnTo>
                    <a:pt x="846" y="298"/>
                  </a:lnTo>
                  <a:lnTo>
                    <a:pt x="850" y="302"/>
                  </a:lnTo>
                  <a:lnTo>
                    <a:pt x="854" y="304"/>
                  </a:lnTo>
                  <a:lnTo>
                    <a:pt x="860" y="306"/>
                  </a:lnTo>
                  <a:lnTo>
                    <a:pt x="868" y="304"/>
                  </a:lnTo>
                  <a:lnTo>
                    <a:pt x="880" y="300"/>
                  </a:lnTo>
                  <a:lnTo>
                    <a:pt x="880" y="300"/>
                  </a:lnTo>
                  <a:lnTo>
                    <a:pt x="904" y="294"/>
                  </a:lnTo>
                  <a:lnTo>
                    <a:pt x="930" y="288"/>
                  </a:lnTo>
                  <a:lnTo>
                    <a:pt x="960" y="284"/>
                  </a:lnTo>
                  <a:lnTo>
                    <a:pt x="992" y="280"/>
                  </a:lnTo>
                  <a:lnTo>
                    <a:pt x="1026" y="280"/>
                  </a:lnTo>
                  <a:lnTo>
                    <a:pt x="1062" y="280"/>
                  </a:lnTo>
                  <a:lnTo>
                    <a:pt x="1138" y="284"/>
                  </a:lnTo>
                  <a:lnTo>
                    <a:pt x="1298" y="294"/>
                  </a:lnTo>
                  <a:lnTo>
                    <a:pt x="1376" y="300"/>
                  </a:lnTo>
                  <a:lnTo>
                    <a:pt x="1452" y="300"/>
                  </a:lnTo>
                  <a:lnTo>
                    <a:pt x="1452" y="300"/>
                  </a:lnTo>
                  <a:lnTo>
                    <a:pt x="1454" y="376"/>
                  </a:lnTo>
                  <a:lnTo>
                    <a:pt x="1458" y="454"/>
                  </a:lnTo>
                  <a:lnTo>
                    <a:pt x="1470" y="614"/>
                  </a:lnTo>
                  <a:lnTo>
                    <a:pt x="1472" y="690"/>
                  </a:lnTo>
                  <a:lnTo>
                    <a:pt x="1472" y="726"/>
                  </a:lnTo>
                  <a:lnTo>
                    <a:pt x="1472" y="760"/>
                  </a:lnTo>
                  <a:lnTo>
                    <a:pt x="1470" y="792"/>
                  </a:lnTo>
                  <a:lnTo>
                    <a:pt x="1466" y="822"/>
                  </a:lnTo>
                  <a:lnTo>
                    <a:pt x="1460" y="850"/>
                  </a:lnTo>
                  <a:lnTo>
                    <a:pt x="1452" y="874"/>
                  </a:lnTo>
                  <a:lnTo>
                    <a:pt x="1452" y="874"/>
                  </a:lnTo>
                  <a:lnTo>
                    <a:pt x="1446" y="884"/>
                  </a:lnTo>
                  <a:lnTo>
                    <a:pt x="1440" y="892"/>
                  </a:lnTo>
                  <a:lnTo>
                    <a:pt x="1434" y="898"/>
                  </a:lnTo>
                  <a:lnTo>
                    <a:pt x="1426" y="904"/>
                  </a:lnTo>
                  <a:lnTo>
                    <a:pt x="1416" y="906"/>
                  </a:lnTo>
                  <a:lnTo>
                    <a:pt x="1408" y="908"/>
                  </a:lnTo>
                  <a:lnTo>
                    <a:pt x="1386" y="910"/>
                  </a:lnTo>
                  <a:lnTo>
                    <a:pt x="1364" y="906"/>
                  </a:lnTo>
                  <a:lnTo>
                    <a:pt x="1340" y="902"/>
                  </a:lnTo>
                  <a:lnTo>
                    <a:pt x="1290" y="892"/>
                  </a:lnTo>
                  <a:lnTo>
                    <a:pt x="1266" y="888"/>
                  </a:lnTo>
                  <a:lnTo>
                    <a:pt x="1244" y="888"/>
                  </a:lnTo>
                  <a:lnTo>
                    <a:pt x="1232" y="888"/>
                  </a:lnTo>
                  <a:lnTo>
                    <a:pt x="1222" y="892"/>
                  </a:lnTo>
                  <a:lnTo>
                    <a:pt x="1212" y="894"/>
                  </a:lnTo>
                  <a:lnTo>
                    <a:pt x="1204" y="900"/>
                  </a:lnTo>
                  <a:lnTo>
                    <a:pt x="1196" y="908"/>
                  </a:lnTo>
                  <a:lnTo>
                    <a:pt x="1188" y="916"/>
                  </a:lnTo>
                  <a:lnTo>
                    <a:pt x="1182" y="926"/>
                  </a:lnTo>
                  <a:lnTo>
                    <a:pt x="1176" y="940"/>
                  </a:lnTo>
                  <a:lnTo>
                    <a:pt x="1172" y="956"/>
                  </a:lnTo>
                  <a:lnTo>
                    <a:pt x="1168" y="972"/>
                  </a:lnTo>
                  <a:lnTo>
                    <a:pt x="1166" y="994"/>
                  </a:lnTo>
                  <a:lnTo>
                    <a:pt x="1166" y="1016"/>
                  </a:lnTo>
                  <a:lnTo>
                    <a:pt x="1166" y="1016"/>
                  </a:lnTo>
                  <a:lnTo>
                    <a:pt x="1166" y="1040"/>
                  </a:lnTo>
                  <a:lnTo>
                    <a:pt x="1168" y="1060"/>
                  </a:lnTo>
                  <a:lnTo>
                    <a:pt x="1172" y="1078"/>
                  </a:lnTo>
                  <a:lnTo>
                    <a:pt x="1176" y="1094"/>
                  </a:lnTo>
                  <a:lnTo>
                    <a:pt x="1182" y="1106"/>
                  </a:lnTo>
                  <a:lnTo>
                    <a:pt x="1188" y="1116"/>
                  </a:lnTo>
                  <a:lnTo>
                    <a:pt x="1196" y="1126"/>
                  </a:lnTo>
                  <a:lnTo>
                    <a:pt x="1204" y="1132"/>
                  </a:lnTo>
                  <a:lnTo>
                    <a:pt x="1212" y="1138"/>
                  </a:lnTo>
                  <a:lnTo>
                    <a:pt x="1222" y="1142"/>
                  </a:lnTo>
                  <a:lnTo>
                    <a:pt x="1232" y="1144"/>
                  </a:lnTo>
                  <a:lnTo>
                    <a:pt x="1244" y="1146"/>
                  </a:lnTo>
                  <a:lnTo>
                    <a:pt x="1266" y="1146"/>
                  </a:lnTo>
                  <a:lnTo>
                    <a:pt x="1290" y="1142"/>
                  </a:lnTo>
                  <a:lnTo>
                    <a:pt x="1340" y="1132"/>
                  </a:lnTo>
                  <a:lnTo>
                    <a:pt x="1364" y="1126"/>
                  </a:lnTo>
                  <a:lnTo>
                    <a:pt x="1386" y="1124"/>
                  </a:lnTo>
                  <a:lnTo>
                    <a:pt x="1408" y="1124"/>
                  </a:lnTo>
                  <a:lnTo>
                    <a:pt x="1416" y="1126"/>
                  </a:lnTo>
                  <a:lnTo>
                    <a:pt x="1426" y="1130"/>
                  </a:lnTo>
                  <a:lnTo>
                    <a:pt x="1434" y="1134"/>
                  </a:lnTo>
                  <a:lnTo>
                    <a:pt x="1440" y="1142"/>
                  </a:lnTo>
                  <a:lnTo>
                    <a:pt x="1446" y="1150"/>
                  </a:lnTo>
                  <a:lnTo>
                    <a:pt x="1452" y="1160"/>
                  </a:lnTo>
                  <a:lnTo>
                    <a:pt x="1452" y="1160"/>
                  </a:lnTo>
                  <a:lnTo>
                    <a:pt x="1460" y="1184"/>
                  </a:lnTo>
                  <a:lnTo>
                    <a:pt x="1466" y="1210"/>
                  </a:lnTo>
                  <a:lnTo>
                    <a:pt x="1470" y="1240"/>
                  </a:lnTo>
                  <a:lnTo>
                    <a:pt x="1472" y="1272"/>
                  </a:lnTo>
                  <a:lnTo>
                    <a:pt x="1472" y="1306"/>
                  </a:lnTo>
                  <a:lnTo>
                    <a:pt x="1472" y="1342"/>
                  </a:lnTo>
                  <a:lnTo>
                    <a:pt x="1470" y="1418"/>
                  </a:lnTo>
                  <a:lnTo>
                    <a:pt x="1458" y="1578"/>
                  </a:lnTo>
                  <a:lnTo>
                    <a:pt x="1454" y="1658"/>
                  </a:lnTo>
                  <a:lnTo>
                    <a:pt x="1452" y="1732"/>
                  </a:lnTo>
                  <a:lnTo>
                    <a:pt x="1452" y="1732"/>
                  </a:lnTo>
                  <a:lnTo>
                    <a:pt x="1376" y="1734"/>
                  </a:lnTo>
                  <a:lnTo>
                    <a:pt x="1298" y="1738"/>
                  </a:lnTo>
                  <a:lnTo>
                    <a:pt x="1138" y="1750"/>
                  </a:lnTo>
                  <a:lnTo>
                    <a:pt x="1062" y="1754"/>
                  </a:lnTo>
                  <a:lnTo>
                    <a:pt x="1026" y="1754"/>
                  </a:lnTo>
                  <a:lnTo>
                    <a:pt x="992" y="1752"/>
                  </a:lnTo>
                  <a:lnTo>
                    <a:pt x="960" y="1750"/>
                  </a:lnTo>
                  <a:lnTo>
                    <a:pt x="930" y="1746"/>
                  </a:lnTo>
                  <a:lnTo>
                    <a:pt x="904" y="1740"/>
                  </a:lnTo>
                  <a:lnTo>
                    <a:pt x="880" y="1732"/>
                  </a:lnTo>
                  <a:lnTo>
                    <a:pt x="880" y="1732"/>
                  </a:lnTo>
                  <a:lnTo>
                    <a:pt x="868" y="1728"/>
                  </a:lnTo>
                  <a:lnTo>
                    <a:pt x="860" y="1720"/>
                  </a:lnTo>
                  <a:lnTo>
                    <a:pt x="854" y="1714"/>
                  </a:lnTo>
                  <a:lnTo>
                    <a:pt x="850" y="1706"/>
                  </a:lnTo>
                  <a:lnTo>
                    <a:pt x="846" y="1698"/>
                  </a:lnTo>
                  <a:lnTo>
                    <a:pt x="844" y="1688"/>
                  </a:lnTo>
                  <a:lnTo>
                    <a:pt x="844" y="1668"/>
                  </a:lnTo>
                  <a:lnTo>
                    <a:pt x="846" y="1644"/>
                  </a:lnTo>
                  <a:lnTo>
                    <a:pt x="850" y="1620"/>
                  </a:lnTo>
                  <a:lnTo>
                    <a:pt x="862" y="1572"/>
                  </a:lnTo>
                  <a:lnTo>
                    <a:pt x="864" y="1546"/>
                  </a:lnTo>
                  <a:lnTo>
                    <a:pt x="866" y="1524"/>
                  </a:lnTo>
                  <a:lnTo>
                    <a:pt x="864" y="1512"/>
                  </a:lnTo>
                  <a:lnTo>
                    <a:pt x="862" y="1502"/>
                  </a:lnTo>
                  <a:lnTo>
                    <a:pt x="858" y="1492"/>
                  </a:lnTo>
                  <a:lnTo>
                    <a:pt x="852" y="1484"/>
                  </a:lnTo>
                  <a:lnTo>
                    <a:pt x="846" y="1476"/>
                  </a:lnTo>
                  <a:lnTo>
                    <a:pt x="836" y="1468"/>
                  </a:lnTo>
                  <a:lnTo>
                    <a:pt x="826" y="1462"/>
                  </a:lnTo>
                  <a:lnTo>
                    <a:pt x="812" y="1456"/>
                  </a:lnTo>
                  <a:lnTo>
                    <a:pt x="798" y="1452"/>
                  </a:lnTo>
                  <a:lnTo>
                    <a:pt x="780" y="1448"/>
                  </a:lnTo>
                  <a:lnTo>
                    <a:pt x="760" y="1446"/>
                  </a:lnTo>
                  <a:lnTo>
                    <a:pt x="736" y="1446"/>
                  </a:lnTo>
                  <a:lnTo>
                    <a:pt x="736" y="1446"/>
                  </a:lnTo>
                  <a:lnTo>
                    <a:pt x="712" y="1446"/>
                  </a:lnTo>
                  <a:lnTo>
                    <a:pt x="692" y="1448"/>
                  </a:lnTo>
                  <a:lnTo>
                    <a:pt x="674" y="1452"/>
                  </a:lnTo>
                  <a:lnTo>
                    <a:pt x="660" y="1456"/>
                  </a:lnTo>
                  <a:lnTo>
                    <a:pt x="646" y="1462"/>
                  </a:lnTo>
                  <a:lnTo>
                    <a:pt x="636" y="1468"/>
                  </a:lnTo>
                  <a:lnTo>
                    <a:pt x="626" y="1476"/>
                  </a:lnTo>
                  <a:lnTo>
                    <a:pt x="620" y="1484"/>
                  </a:lnTo>
                  <a:lnTo>
                    <a:pt x="614" y="1492"/>
                  </a:lnTo>
                  <a:lnTo>
                    <a:pt x="610" y="1502"/>
                  </a:lnTo>
                  <a:lnTo>
                    <a:pt x="608" y="1512"/>
                  </a:lnTo>
                  <a:lnTo>
                    <a:pt x="606" y="1524"/>
                  </a:lnTo>
                  <a:lnTo>
                    <a:pt x="608" y="1546"/>
                  </a:lnTo>
                  <a:lnTo>
                    <a:pt x="610" y="1572"/>
                  </a:lnTo>
                  <a:lnTo>
                    <a:pt x="622" y="1620"/>
                  </a:lnTo>
                  <a:lnTo>
                    <a:pt x="626" y="1644"/>
                  </a:lnTo>
                  <a:lnTo>
                    <a:pt x="628" y="1668"/>
                  </a:lnTo>
                  <a:lnTo>
                    <a:pt x="628" y="1688"/>
                  </a:lnTo>
                  <a:lnTo>
                    <a:pt x="626" y="1698"/>
                  </a:lnTo>
                  <a:lnTo>
                    <a:pt x="622" y="1706"/>
                  </a:lnTo>
                  <a:lnTo>
                    <a:pt x="618" y="1714"/>
                  </a:lnTo>
                  <a:lnTo>
                    <a:pt x="612" y="1720"/>
                  </a:lnTo>
                  <a:lnTo>
                    <a:pt x="602" y="1728"/>
                  </a:lnTo>
                  <a:lnTo>
                    <a:pt x="592" y="1732"/>
                  </a:lnTo>
                  <a:lnTo>
                    <a:pt x="592" y="1732"/>
                  </a:lnTo>
                  <a:lnTo>
                    <a:pt x="568" y="1740"/>
                  </a:lnTo>
                  <a:lnTo>
                    <a:pt x="542" y="1746"/>
                  </a:lnTo>
                  <a:lnTo>
                    <a:pt x="512" y="1750"/>
                  </a:lnTo>
                  <a:lnTo>
                    <a:pt x="480" y="1752"/>
                  </a:lnTo>
                  <a:lnTo>
                    <a:pt x="446" y="1754"/>
                  </a:lnTo>
                  <a:lnTo>
                    <a:pt x="410" y="1754"/>
                  </a:lnTo>
                  <a:lnTo>
                    <a:pt x="334" y="1750"/>
                  </a:lnTo>
                  <a:lnTo>
                    <a:pt x="174" y="1738"/>
                  </a:lnTo>
                  <a:lnTo>
                    <a:pt x="94" y="1734"/>
                  </a:lnTo>
                  <a:lnTo>
                    <a:pt x="20" y="1732"/>
                  </a:lnTo>
                  <a:lnTo>
                    <a:pt x="20" y="1732"/>
                  </a:lnTo>
                  <a:lnTo>
                    <a:pt x="18" y="1658"/>
                  </a:lnTo>
                  <a:lnTo>
                    <a:pt x="14" y="1578"/>
                  </a:lnTo>
                  <a:lnTo>
                    <a:pt x="2" y="1418"/>
                  </a:lnTo>
                  <a:lnTo>
                    <a:pt x="0" y="1342"/>
                  </a:lnTo>
                  <a:lnTo>
                    <a:pt x="0" y="1306"/>
                  </a:lnTo>
                  <a:lnTo>
                    <a:pt x="0" y="1272"/>
                  </a:lnTo>
                  <a:lnTo>
                    <a:pt x="2" y="1240"/>
                  </a:lnTo>
                  <a:lnTo>
                    <a:pt x="6" y="1210"/>
                  </a:lnTo>
                  <a:lnTo>
                    <a:pt x="12" y="1184"/>
                  </a:lnTo>
                  <a:lnTo>
                    <a:pt x="20" y="1160"/>
                  </a:lnTo>
                  <a:lnTo>
                    <a:pt x="20" y="1160"/>
                  </a:lnTo>
                  <a:lnTo>
                    <a:pt x="26" y="1150"/>
                  </a:lnTo>
                  <a:lnTo>
                    <a:pt x="32" y="1142"/>
                  </a:lnTo>
                  <a:lnTo>
                    <a:pt x="38" y="1134"/>
                  </a:lnTo>
                  <a:lnTo>
                    <a:pt x="46" y="1130"/>
                  </a:lnTo>
                  <a:lnTo>
                    <a:pt x="56" y="1126"/>
                  </a:lnTo>
                  <a:lnTo>
                    <a:pt x="64" y="1124"/>
                  </a:lnTo>
                  <a:lnTo>
                    <a:pt x="86" y="1124"/>
                  </a:lnTo>
                  <a:lnTo>
                    <a:pt x="108" y="1126"/>
                  </a:lnTo>
                  <a:lnTo>
                    <a:pt x="132" y="1132"/>
                  </a:lnTo>
                  <a:lnTo>
                    <a:pt x="182" y="1142"/>
                  </a:lnTo>
                  <a:lnTo>
                    <a:pt x="206" y="1146"/>
                  </a:lnTo>
                  <a:lnTo>
                    <a:pt x="228" y="1146"/>
                  </a:lnTo>
                  <a:lnTo>
                    <a:pt x="240" y="1144"/>
                  </a:lnTo>
                  <a:lnTo>
                    <a:pt x="250" y="1142"/>
                  </a:lnTo>
                  <a:lnTo>
                    <a:pt x="260" y="1138"/>
                  </a:lnTo>
                  <a:lnTo>
                    <a:pt x="268" y="1132"/>
                  </a:lnTo>
                  <a:lnTo>
                    <a:pt x="276" y="1126"/>
                  </a:lnTo>
                  <a:lnTo>
                    <a:pt x="284" y="1116"/>
                  </a:lnTo>
                  <a:lnTo>
                    <a:pt x="290" y="1106"/>
                  </a:lnTo>
                  <a:lnTo>
                    <a:pt x="296" y="1094"/>
                  </a:lnTo>
                  <a:lnTo>
                    <a:pt x="300" y="1078"/>
                  </a:lnTo>
                  <a:lnTo>
                    <a:pt x="304" y="1060"/>
                  </a:lnTo>
                  <a:lnTo>
                    <a:pt x="306" y="1040"/>
                  </a:lnTo>
                  <a:lnTo>
                    <a:pt x="306" y="1016"/>
                  </a:lnTo>
                  <a:lnTo>
                    <a:pt x="306" y="1016"/>
                  </a:lnTo>
                  <a:lnTo>
                    <a:pt x="306" y="994"/>
                  </a:lnTo>
                  <a:lnTo>
                    <a:pt x="304" y="972"/>
                  </a:lnTo>
                  <a:lnTo>
                    <a:pt x="300" y="956"/>
                  </a:lnTo>
                  <a:lnTo>
                    <a:pt x="296" y="940"/>
                  </a:lnTo>
                  <a:lnTo>
                    <a:pt x="290" y="926"/>
                  </a:lnTo>
                  <a:lnTo>
                    <a:pt x="284" y="916"/>
                  </a:lnTo>
                  <a:lnTo>
                    <a:pt x="276" y="908"/>
                  </a:lnTo>
                  <a:lnTo>
                    <a:pt x="268" y="900"/>
                  </a:lnTo>
                  <a:lnTo>
                    <a:pt x="260" y="894"/>
                  </a:lnTo>
                  <a:lnTo>
                    <a:pt x="250" y="892"/>
                  </a:lnTo>
                  <a:lnTo>
                    <a:pt x="240" y="888"/>
                  </a:lnTo>
                  <a:lnTo>
                    <a:pt x="228" y="888"/>
                  </a:lnTo>
                  <a:lnTo>
                    <a:pt x="206" y="888"/>
                  </a:lnTo>
                  <a:lnTo>
                    <a:pt x="182" y="892"/>
                  </a:lnTo>
                  <a:lnTo>
                    <a:pt x="132" y="902"/>
                  </a:lnTo>
                  <a:lnTo>
                    <a:pt x="108" y="906"/>
                  </a:lnTo>
                  <a:lnTo>
                    <a:pt x="86" y="910"/>
                  </a:lnTo>
                  <a:lnTo>
                    <a:pt x="64" y="908"/>
                  </a:lnTo>
                  <a:lnTo>
                    <a:pt x="56" y="906"/>
                  </a:lnTo>
                  <a:lnTo>
                    <a:pt x="46" y="904"/>
                  </a:lnTo>
                  <a:lnTo>
                    <a:pt x="38" y="898"/>
                  </a:lnTo>
                  <a:lnTo>
                    <a:pt x="32" y="892"/>
                  </a:lnTo>
                  <a:lnTo>
                    <a:pt x="26" y="884"/>
                  </a:lnTo>
                  <a:lnTo>
                    <a:pt x="20" y="874"/>
                  </a:lnTo>
                  <a:lnTo>
                    <a:pt x="20" y="874"/>
                  </a:lnTo>
                  <a:lnTo>
                    <a:pt x="12" y="850"/>
                  </a:lnTo>
                  <a:lnTo>
                    <a:pt x="6" y="822"/>
                  </a:lnTo>
                  <a:lnTo>
                    <a:pt x="2" y="792"/>
                  </a:lnTo>
                  <a:lnTo>
                    <a:pt x="0" y="760"/>
                  </a:lnTo>
                  <a:lnTo>
                    <a:pt x="0" y="726"/>
                  </a:lnTo>
                  <a:lnTo>
                    <a:pt x="0" y="690"/>
                  </a:lnTo>
                  <a:lnTo>
                    <a:pt x="2" y="614"/>
                  </a:lnTo>
                  <a:lnTo>
                    <a:pt x="14" y="454"/>
                  </a:lnTo>
                  <a:lnTo>
                    <a:pt x="18" y="376"/>
                  </a:lnTo>
                  <a:lnTo>
                    <a:pt x="20" y="300"/>
                  </a:lnTo>
                  <a:lnTo>
                    <a:pt x="20" y="300"/>
                  </a:lnTo>
                  <a:close/>
                </a:path>
              </a:pathLst>
            </a:custGeom>
            <a:solidFill>
              <a:schemeClr val="accent1">
                <a:lumMod val="75000"/>
              </a:schemeClr>
            </a:solidFill>
            <a:ln w="9525">
              <a:solidFill>
                <a:schemeClr val="accent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dirty="0">
                <a:latin typeface="+mj-lt"/>
              </a:endParaRPr>
            </a:p>
          </p:txBody>
        </p:sp>
      </p:grpSp>
      <p:grpSp>
        <p:nvGrpSpPr>
          <p:cNvPr id="81" name="Group 5"/>
          <p:cNvGrpSpPr>
            <a:grpSpLocks noChangeAspect="1"/>
          </p:cNvGrpSpPr>
          <p:nvPr/>
        </p:nvGrpSpPr>
        <p:grpSpPr bwMode="auto">
          <a:xfrm>
            <a:off x="1449925" y="1330962"/>
            <a:ext cx="3295718" cy="1365137"/>
            <a:chOff x="-476" y="865"/>
            <a:chExt cx="4896" cy="2028"/>
          </a:xfrm>
        </p:grpSpPr>
        <p:sp>
          <p:nvSpPr>
            <p:cNvPr id="82" name="Freeform 6"/>
            <p:cNvSpPr>
              <a:spLocks/>
            </p:cNvSpPr>
            <p:nvPr/>
          </p:nvSpPr>
          <p:spPr bwMode="auto">
            <a:xfrm>
              <a:off x="1250" y="873"/>
              <a:ext cx="1444" cy="302"/>
            </a:xfrm>
            <a:custGeom>
              <a:avLst/>
              <a:gdLst>
                <a:gd name="T0" fmla="*/ 1444 w 1444"/>
                <a:gd name="T1" fmla="*/ 298 h 302"/>
                <a:gd name="T2" fmla="*/ 1290 w 1444"/>
                <a:gd name="T3" fmla="*/ 292 h 302"/>
                <a:gd name="T4" fmla="*/ 1052 w 1444"/>
                <a:gd name="T5" fmla="*/ 278 h 302"/>
                <a:gd name="T6" fmla="*/ 980 w 1444"/>
                <a:gd name="T7" fmla="*/ 278 h 302"/>
                <a:gd name="T8" fmla="*/ 918 w 1444"/>
                <a:gd name="T9" fmla="*/ 284 h 302"/>
                <a:gd name="T10" fmla="*/ 866 w 1444"/>
                <a:gd name="T11" fmla="*/ 298 h 302"/>
                <a:gd name="T12" fmla="*/ 856 w 1444"/>
                <a:gd name="T13" fmla="*/ 302 h 302"/>
                <a:gd name="T14" fmla="*/ 842 w 1444"/>
                <a:gd name="T15" fmla="*/ 302 h 302"/>
                <a:gd name="T16" fmla="*/ 834 w 1444"/>
                <a:gd name="T17" fmla="*/ 294 h 302"/>
                <a:gd name="T18" fmla="*/ 832 w 1444"/>
                <a:gd name="T19" fmla="*/ 272 h 302"/>
                <a:gd name="T20" fmla="*/ 838 w 1444"/>
                <a:gd name="T21" fmla="*/ 226 h 302"/>
                <a:gd name="T22" fmla="*/ 854 w 1444"/>
                <a:gd name="T23" fmla="*/ 138 h 302"/>
                <a:gd name="T24" fmla="*/ 854 w 1444"/>
                <a:gd name="T25" fmla="*/ 94 h 302"/>
                <a:gd name="T26" fmla="*/ 848 w 1444"/>
                <a:gd name="T27" fmla="*/ 66 h 302"/>
                <a:gd name="T28" fmla="*/ 836 w 1444"/>
                <a:gd name="T29" fmla="*/ 42 h 302"/>
                <a:gd name="T30" fmla="*/ 816 w 1444"/>
                <a:gd name="T31" fmla="*/ 24 h 302"/>
                <a:gd name="T32" fmla="*/ 788 w 1444"/>
                <a:gd name="T33" fmla="*/ 10 h 302"/>
                <a:gd name="T34" fmla="*/ 750 w 1444"/>
                <a:gd name="T35" fmla="*/ 2 h 302"/>
                <a:gd name="T36" fmla="*/ 726 w 1444"/>
                <a:gd name="T37" fmla="*/ 0 h 302"/>
                <a:gd name="T38" fmla="*/ 682 w 1444"/>
                <a:gd name="T39" fmla="*/ 4 h 302"/>
                <a:gd name="T40" fmla="*/ 648 w 1444"/>
                <a:gd name="T41" fmla="*/ 16 h 302"/>
                <a:gd name="T42" fmla="*/ 624 w 1444"/>
                <a:gd name="T43" fmla="*/ 32 h 302"/>
                <a:gd name="T44" fmla="*/ 608 w 1444"/>
                <a:gd name="T45" fmla="*/ 54 h 302"/>
                <a:gd name="T46" fmla="*/ 598 w 1444"/>
                <a:gd name="T47" fmla="*/ 80 h 302"/>
                <a:gd name="T48" fmla="*/ 594 w 1444"/>
                <a:gd name="T49" fmla="*/ 108 h 302"/>
                <a:gd name="T50" fmla="*/ 598 w 1444"/>
                <a:gd name="T51" fmla="*/ 168 h 302"/>
                <a:gd name="T52" fmla="*/ 612 w 1444"/>
                <a:gd name="T53" fmla="*/ 250 h 302"/>
                <a:gd name="T54" fmla="*/ 614 w 1444"/>
                <a:gd name="T55" fmla="*/ 288 h 302"/>
                <a:gd name="T56" fmla="*/ 608 w 1444"/>
                <a:gd name="T57" fmla="*/ 300 h 302"/>
                <a:gd name="T58" fmla="*/ 596 w 1444"/>
                <a:gd name="T59" fmla="*/ 302 h 302"/>
                <a:gd name="T60" fmla="*/ 578 w 1444"/>
                <a:gd name="T61" fmla="*/ 298 h 302"/>
                <a:gd name="T62" fmla="*/ 554 w 1444"/>
                <a:gd name="T63" fmla="*/ 290 h 302"/>
                <a:gd name="T64" fmla="*/ 496 w 1444"/>
                <a:gd name="T65" fmla="*/ 280 h 302"/>
                <a:gd name="T66" fmla="*/ 428 w 1444"/>
                <a:gd name="T67" fmla="*/ 278 h 302"/>
                <a:gd name="T68" fmla="*/ 316 w 1444"/>
                <a:gd name="T69" fmla="*/ 280 h 302"/>
                <a:gd name="T70" fmla="*/ 74 w 1444"/>
                <a:gd name="T71" fmla="*/ 296 h 302"/>
                <a:gd name="T72" fmla="*/ 1444 w 1444"/>
                <a:gd name="T73" fmla="*/ 298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44" h="302">
                  <a:moveTo>
                    <a:pt x="1444" y="298"/>
                  </a:moveTo>
                  <a:lnTo>
                    <a:pt x="1444" y="298"/>
                  </a:lnTo>
                  <a:lnTo>
                    <a:pt x="1370" y="296"/>
                  </a:lnTo>
                  <a:lnTo>
                    <a:pt x="1290" y="292"/>
                  </a:lnTo>
                  <a:lnTo>
                    <a:pt x="1128" y="280"/>
                  </a:lnTo>
                  <a:lnTo>
                    <a:pt x="1052" y="278"/>
                  </a:lnTo>
                  <a:lnTo>
                    <a:pt x="1016" y="278"/>
                  </a:lnTo>
                  <a:lnTo>
                    <a:pt x="980" y="278"/>
                  </a:lnTo>
                  <a:lnTo>
                    <a:pt x="948" y="280"/>
                  </a:lnTo>
                  <a:lnTo>
                    <a:pt x="918" y="284"/>
                  </a:lnTo>
                  <a:lnTo>
                    <a:pt x="890" y="290"/>
                  </a:lnTo>
                  <a:lnTo>
                    <a:pt x="866" y="298"/>
                  </a:lnTo>
                  <a:lnTo>
                    <a:pt x="866" y="298"/>
                  </a:lnTo>
                  <a:lnTo>
                    <a:pt x="856" y="302"/>
                  </a:lnTo>
                  <a:lnTo>
                    <a:pt x="848" y="302"/>
                  </a:lnTo>
                  <a:lnTo>
                    <a:pt x="842" y="302"/>
                  </a:lnTo>
                  <a:lnTo>
                    <a:pt x="836" y="300"/>
                  </a:lnTo>
                  <a:lnTo>
                    <a:pt x="834" y="294"/>
                  </a:lnTo>
                  <a:lnTo>
                    <a:pt x="832" y="288"/>
                  </a:lnTo>
                  <a:lnTo>
                    <a:pt x="832" y="272"/>
                  </a:lnTo>
                  <a:lnTo>
                    <a:pt x="834" y="250"/>
                  </a:lnTo>
                  <a:lnTo>
                    <a:pt x="838" y="226"/>
                  </a:lnTo>
                  <a:lnTo>
                    <a:pt x="850" y="168"/>
                  </a:lnTo>
                  <a:lnTo>
                    <a:pt x="854" y="138"/>
                  </a:lnTo>
                  <a:lnTo>
                    <a:pt x="856" y="108"/>
                  </a:lnTo>
                  <a:lnTo>
                    <a:pt x="854" y="94"/>
                  </a:lnTo>
                  <a:lnTo>
                    <a:pt x="852" y="80"/>
                  </a:lnTo>
                  <a:lnTo>
                    <a:pt x="848" y="66"/>
                  </a:lnTo>
                  <a:lnTo>
                    <a:pt x="842" y="54"/>
                  </a:lnTo>
                  <a:lnTo>
                    <a:pt x="836" y="42"/>
                  </a:lnTo>
                  <a:lnTo>
                    <a:pt x="828" y="32"/>
                  </a:lnTo>
                  <a:lnTo>
                    <a:pt x="816" y="24"/>
                  </a:lnTo>
                  <a:lnTo>
                    <a:pt x="804" y="16"/>
                  </a:lnTo>
                  <a:lnTo>
                    <a:pt x="788" y="10"/>
                  </a:lnTo>
                  <a:lnTo>
                    <a:pt x="770" y="4"/>
                  </a:lnTo>
                  <a:lnTo>
                    <a:pt x="750" y="2"/>
                  </a:lnTo>
                  <a:lnTo>
                    <a:pt x="726" y="0"/>
                  </a:lnTo>
                  <a:lnTo>
                    <a:pt x="726" y="0"/>
                  </a:lnTo>
                  <a:lnTo>
                    <a:pt x="702" y="2"/>
                  </a:lnTo>
                  <a:lnTo>
                    <a:pt x="682" y="4"/>
                  </a:lnTo>
                  <a:lnTo>
                    <a:pt x="664" y="10"/>
                  </a:lnTo>
                  <a:lnTo>
                    <a:pt x="648" y="16"/>
                  </a:lnTo>
                  <a:lnTo>
                    <a:pt x="636" y="24"/>
                  </a:lnTo>
                  <a:lnTo>
                    <a:pt x="624" y="32"/>
                  </a:lnTo>
                  <a:lnTo>
                    <a:pt x="616" y="42"/>
                  </a:lnTo>
                  <a:lnTo>
                    <a:pt x="608" y="54"/>
                  </a:lnTo>
                  <a:lnTo>
                    <a:pt x="602" y="66"/>
                  </a:lnTo>
                  <a:lnTo>
                    <a:pt x="598" y="80"/>
                  </a:lnTo>
                  <a:lnTo>
                    <a:pt x="596" y="94"/>
                  </a:lnTo>
                  <a:lnTo>
                    <a:pt x="594" y="108"/>
                  </a:lnTo>
                  <a:lnTo>
                    <a:pt x="594" y="138"/>
                  </a:lnTo>
                  <a:lnTo>
                    <a:pt x="598" y="168"/>
                  </a:lnTo>
                  <a:lnTo>
                    <a:pt x="608" y="226"/>
                  </a:lnTo>
                  <a:lnTo>
                    <a:pt x="612" y="250"/>
                  </a:lnTo>
                  <a:lnTo>
                    <a:pt x="614" y="272"/>
                  </a:lnTo>
                  <a:lnTo>
                    <a:pt x="614" y="288"/>
                  </a:lnTo>
                  <a:lnTo>
                    <a:pt x="610" y="294"/>
                  </a:lnTo>
                  <a:lnTo>
                    <a:pt x="608" y="300"/>
                  </a:lnTo>
                  <a:lnTo>
                    <a:pt x="602" y="302"/>
                  </a:lnTo>
                  <a:lnTo>
                    <a:pt x="596" y="302"/>
                  </a:lnTo>
                  <a:lnTo>
                    <a:pt x="588" y="302"/>
                  </a:lnTo>
                  <a:lnTo>
                    <a:pt x="578" y="298"/>
                  </a:lnTo>
                  <a:lnTo>
                    <a:pt x="578" y="298"/>
                  </a:lnTo>
                  <a:lnTo>
                    <a:pt x="554" y="290"/>
                  </a:lnTo>
                  <a:lnTo>
                    <a:pt x="526" y="284"/>
                  </a:lnTo>
                  <a:lnTo>
                    <a:pt x="496" y="280"/>
                  </a:lnTo>
                  <a:lnTo>
                    <a:pt x="464" y="278"/>
                  </a:lnTo>
                  <a:lnTo>
                    <a:pt x="428" y="278"/>
                  </a:lnTo>
                  <a:lnTo>
                    <a:pt x="392" y="278"/>
                  </a:lnTo>
                  <a:lnTo>
                    <a:pt x="316" y="280"/>
                  </a:lnTo>
                  <a:lnTo>
                    <a:pt x="154" y="292"/>
                  </a:lnTo>
                  <a:lnTo>
                    <a:pt x="74" y="296"/>
                  </a:lnTo>
                  <a:lnTo>
                    <a:pt x="0" y="298"/>
                  </a:lnTo>
                  <a:lnTo>
                    <a:pt x="1444" y="298"/>
                  </a:ln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83" name="Freeform 7"/>
            <p:cNvSpPr>
              <a:spLocks/>
            </p:cNvSpPr>
            <p:nvPr/>
          </p:nvSpPr>
          <p:spPr bwMode="auto">
            <a:xfrm>
              <a:off x="1250" y="873"/>
              <a:ext cx="1444" cy="302"/>
            </a:xfrm>
            <a:custGeom>
              <a:avLst/>
              <a:gdLst>
                <a:gd name="T0" fmla="*/ 1444 w 1444"/>
                <a:gd name="T1" fmla="*/ 298 h 302"/>
                <a:gd name="T2" fmla="*/ 1290 w 1444"/>
                <a:gd name="T3" fmla="*/ 292 h 302"/>
                <a:gd name="T4" fmla="*/ 1052 w 1444"/>
                <a:gd name="T5" fmla="*/ 278 h 302"/>
                <a:gd name="T6" fmla="*/ 980 w 1444"/>
                <a:gd name="T7" fmla="*/ 278 h 302"/>
                <a:gd name="T8" fmla="*/ 918 w 1444"/>
                <a:gd name="T9" fmla="*/ 284 h 302"/>
                <a:gd name="T10" fmla="*/ 866 w 1444"/>
                <a:gd name="T11" fmla="*/ 298 h 302"/>
                <a:gd name="T12" fmla="*/ 856 w 1444"/>
                <a:gd name="T13" fmla="*/ 302 h 302"/>
                <a:gd name="T14" fmla="*/ 842 w 1444"/>
                <a:gd name="T15" fmla="*/ 302 h 302"/>
                <a:gd name="T16" fmla="*/ 834 w 1444"/>
                <a:gd name="T17" fmla="*/ 294 h 302"/>
                <a:gd name="T18" fmla="*/ 832 w 1444"/>
                <a:gd name="T19" fmla="*/ 272 h 302"/>
                <a:gd name="T20" fmla="*/ 838 w 1444"/>
                <a:gd name="T21" fmla="*/ 226 h 302"/>
                <a:gd name="T22" fmla="*/ 854 w 1444"/>
                <a:gd name="T23" fmla="*/ 138 h 302"/>
                <a:gd name="T24" fmla="*/ 854 w 1444"/>
                <a:gd name="T25" fmla="*/ 94 h 302"/>
                <a:gd name="T26" fmla="*/ 848 w 1444"/>
                <a:gd name="T27" fmla="*/ 66 h 302"/>
                <a:gd name="T28" fmla="*/ 836 w 1444"/>
                <a:gd name="T29" fmla="*/ 42 h 302"/>
                <a:gd name="T30" fmla="*/ 816 w 1444"/>
                <a:gd name="T31" fmla="*/ 24 h 302"/>
                <a:gd name="T32" fmla="*/ 788 w 1444"/>
                <a:gd name="T33" fmla="*/ 10 h 302"/>
                <a:gd name="T34" fmla="*/ 750 w 1444"/>
                <a:gd name="T35" fmla="*/ 2 h 302"/>
                <a:gd name="T36" fmla="*/ 726 w 1444"/>
                <a:gd name="T37" fmla="*/ 0 h 302"/>
                <a:gd name="T38" fmla="*/ 682 w 1444"/>
                <a:gd name="T39" fmla="*/ 4 h 302"/>
                <a:gd name="T40" fmla="*/ 648 w 1444"/>
                <a:gd name="T41" fmla="*/ 16 h 302"/>
                <a:gd name="T42" fmla="*/ 624 w 1444"/>
                <a:gd name="T43" fmla="*/ 32 h 302"/>
                <a:gd name="T44" fmla="*/ 608 w 1444"/>
                <a:gd name="T45" fmla="*/ 54 h 302"/>
                <a:gd name="T46" fmla="*/ 598 w 1444"/>
                <a:gd name="T47" fmla="*/ 80 h 302"/>
                <a:gd name="T48" fmla="*/ 594 w 1444"/>
                <a:gd name="T49" fmla="*/ 108 h 302"/>
                <a:gd name="T50" fmla="*/ 598 w 1444"/>
                <a:gd name="T51" fmla="*/ 168 h 302"/>
                <a:gd name="T52" fmla="*/ 612 w 1444"/>
                <a:gd name="T53" fmla="*/ 250 h 302"/>
                <a:gd name="T54" fmla="*/ 614 w 1444"/>
                <a:gd name="T55" fmla="*/ 288 h 302"/>
                <a:gd name="T56" fmla="*/ 608 w 1444"/>
                <a:gd name="T57" fmla="*/ 300 h 302"/>
                <a:gd name="T58" fmla="*/ 596 w 1444"/>
                <a:gd name="T59" fmla="*/ 302 h 302"/>
                <a:gd name="T60" fmla="*/ 578 w 1444"/>
                <a:gd name="T61" fmla="*/ 298 h 302"/>
                <a:gd name="T62" fmla="*/ 554 w 1444"/>
                <a:gd name="T63" fmla="*/ 290 h 302"/>
                <a:gd name="T64" fmla="*/ 496 w 1444"/>
                <a:gd name="T65" fmla="*/ 280 h 302"/>
                <a:gd name="T66" fmla="*/ 428 w 1444"/>
                <a:gd name="T67" fmla="*/ 278 h 302"/>
                <a:gd name="T68" fmla="*/ 316 w 1444"/>
                <a:gd name="T69" fmla="*/ 280 h 302"/>
                <a:gd name="T70" fmla="*/ 74 w 1444"/>
                <a:gd name="T71" fmla="*/ 296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44" h="302">
                  <a:moveTo>
                    <a:pt x="1444" y="298"/>
                  </a:moveTo>
                  <a:lnTo>
                    <a:pt x="1444" y="298"/>
                  </a:lnTo>
                  <a:lnTo>
                    <a:pt x="1370" y="296"/>
                  </a:lnTo>
                  <a:lnTo>
                    <a:pt x="1290" y="292"/>
                  </a:lnTo>
                  <a:lnTo>
                    <a:pt x="1128" y="280"/>
                  </a:lnTo>
                  <a:lnTo>
                    <a:pt x="1052" y="278"/>
                  </a:lnTo>
                  <a:lnTo>
                    <a:pt x="1016" y="278"/>
                  </a:lnTo>
                  <a:lnTo>
                    <a:pt x="980" y="278"/>
                  </a:lnTo>
                  <a:lnTo>
                    <a:pt x="948" y="280"/>
                  </a:lnTo>
                  <a:lnTo>
                    <a:pt x="918" y="284"/>
                  </a:lnTo>
                  <a:lnTo>
                    <a:pt x="890" y="290"/>
                  </a:lnTo>
                  <a:lnTo>
                    <a:pt x="866" y="298"/>
                  </a:lnTo>
                  <a:lnTo>
                    <a:pt x="866" y="298"/>
                  </a:lnTo>
                  <a:lnTo>
                    <a:pt x="856" y="302"/>
                  </a:lnTo>
                  <a:lnTo>
                    <a:pt x="848" y="302"/>
                  </a:lnTo>
                  <a:lnTo>
                    <a:pt x="842" y="302"/>
                  </a:lnTo>
                  <a:lnTo>
                    <a:pt x="836" y="300"/>
                  </a:lnTo>
                  <a:lnTo>
                    <a:pt x="834" y="294"/>
                  </a:lnTo>
                  <a:lnTo>
                    <a:pt x="832" y="288"/>
                  </a:lnTo>
                  <a:lnTo>
                    <a:pt x="832" y="272"/>
                  </a:lnTo>
                  <a:lnTo>
                    <a:pt x="834" y="250"/>
                  </a:lnTo>
                  <a:lnTo>
                    <a:pt x="838" y="226"/>
                  </a:lnTo>
                  <a:lnTo>
                    <a:pt x="850" y="168"/>
                  </a:lnTo>
                  <a:lnTo>
                    <a:pt x="854" y="138"/>
                  </a:lnTo>
                  <a:lnTo>
                    <a:pt x="856" y="108"/>
                  </a:lnTo>
                  <a:lnTo>
                    <a:pt x="854" y="94"/>
                  </a:lnTo>
                  <a:lnTo>
                    <a:pt x="852" y="80"/>
                  </a:lnTo>
                  <a:lnTo>
                    <a:pt x="848" y="66"/>
                  </a:lnTo>
                  <a:lnTo>
                    <a:pt x="842" y="54"/>
                  </a:lnTo>
                  <a:lnTo>
                    <a:pt x="836" y="42"/>
                  </a:lnTo>
                  <a:lnTo>
                    <a:pt x="828" y="32"/>
                  </a:lnTo>
                  <a:lnTo>
                    <a:pt x="816" y="24"/>
                  </a:lnTo>
                  <a:lnTo>
                    <a:pt x="804" y="16"/>
                  </a:lnTo>
                  <a:lnTo>
                    <a:pt x="788" y="10"/>
                  </a:lnTo>
                  <a:lnTo>
                    <a:pt x="770" y="4"/>
                  </a:lnTo>
                  <a:lnTo>
                    <a:pt x="750" y="2"/>
                  </a:lnTo>
                  <a:lnTo>
                    <a:pt x="726" y="0"/>
                  </a:lnTo>
                  <a:lnTo>
                    <a:pt x="726" y="0"/>
                  </a:lnTo>
                  <a:lnTo>
                    <a:pt x="702" y="2"/>
                  </a:lnTo>
                  <a:lnTo>
                    <a:pt x="682" y="4"/>
                  </a:lnTo>
                  <a:lnTo>
                    <a:pt x="664" y="10"/>
                  </a:lnTo>
                  <a:lnTo>
                    <a:pt x="648" y="16"/>
                  </a:lnTo>
                  <a:lnTo>
                    <a:pt x="636" y="24"/>
                  </a:lnTo>
                  <a:lnTo>
                    <a:pt x="624" y="32"/>
                  </a:lnTo>
                  <a:lnTo>
                    <a:pt x="616" y="42"/>
                  </a:lnTo>
                  <a:lnTo>
                    <a:pt x="608" y="54"/>
                  </a:lnTo>
                  <a:lnTo>
                    <a:pt x="602" y="66"/>
                  </a:lnTo>
                  <a:lnTo>
                    <a:pt x="598" y="80"/>
                  </a:lnTo>
                  <a:lnTo>
                    <a:pt x="596" y="94"/>
                  </a:lnTo>
                  <a:lnTo>
                    <a:pt x="594" y="108"/>
                  </a:lnTo>
                  <a:lnTo>
                    <a:pt x="594" y="138"/>
                  </a:lnTo>
                  <a:lnTo>
                    <a:pt x="598" y="168"/>
                  </a:lnTo>
                  <a:lnTo>
                    <a:pt x="608" y="226"/>
                  </a:lnTo>
                  <a:lnTo>
                    <a:pt x="612" y="250"/>
                  </a:lnTo>
                  <a:lnTo>
                    <a:pt x="614" y="272"/>
                  </a:lnTo>
                  <a:lnTo>
                    <a:pt x="614" y="288"/>
                  </a:lnTo>
                  <a:lnTo>
                    <a:pt x="610" y="294"/>
                  </a:lnTo>
                  <a:lnTo>
                    <a:pt x="608" y="300"/>
                  </a:lnTo>
                  <a:lnTo>
                    <a:pt x="602" y="302"/>
                  </a:lnTo>
                  <a:lnTo>
                    <a:pt x="596" y="302"/>
                  </a:lnTo>
                  <a:lnTo>
                    <a:pt x="588" y="302"/>
                  </a:lnTo>
                  <a:lnTo>
                    <a:pt x="578" y="298"/>
                  </a:lnTo>
                  <a:lnTo>
                    <a:pt x="578" y="298"/>
                  </a:lnTo>
                  <a:lnTo>
                    <a:pt x="554" y="290"/>
                  </a:lnTo>
                  <a:lnTo>
                    <a:pt x="526" y="284"/>
                  </a:lnTo>
                  <a:lnTo>
                    <a:pt x="496" y="280"/>
                  </a:lnTo>
                  <a:lnTo>
                    <a:pt x="464" y="278"/>
                  </a:lnTo>
                  <a:lnTo>
                    <a:pt x="428" y="278"/>
                  </a:lnTo>
                  <a:lnTo>
                    <a:pt x="392" y="278"/>
                  </a:lnTo>
                  <a:lnTo>
                    <a:pt x="316" y="280"/>
                  </a:lnTo>
                  <a:lnTo>
                    <a:pt x="154" y="292"/>
                  </a:lnTo>
                  <a:lnTo>
                    <a:pt x="74" y="296"/>
                  </a:lnTo>
                  <a:lnTo>
                    <a:pt x="0" y="29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84" name="Freeform 8"/>
            <p:cNvSpPr>
              <a:spLocks/>
            </p:cNvSpPr>
            <p:nvPr/>
          </p:nvSpPr>
          <p:spPr bwMode="auto">
            <a:xfrm>
              <a:off x="2396" y="869"/>
              <a:ext cx="2024" cy="2024"/>
            </a:xfrm>
            <a:custGeom>
              <a:avLst/>
              <a:gdLst>
                <a:gd name="T0" fmla="*/ 606 w 2024"/>
                <a:gd name="T1" fmla="*/ 308 h 2024"/>
                <a:gd name="T2" fmla="*/ 816 w 2024"/>
                <a:gd name="T3" fmla="*/ 304 h 2024"/>
                <a:gd name="T4" fmla="*/ 886 w 2024"/>
                <a:gd name="T5" fmla="*/ 278 h 2024"/>
                <a:gd name="T6" fmla="*/ 904 w 2024"/>
                <a:gd name="T7" fmla="*/ 224 h 2024"/>
                <a:gd name="T8" fmla="*/ 882 w 2024"/>
                <a:gd name="T9" fmla="*/ 80 h 2024"/>
                <a:gd name="T10" fmla="*/ 902 w 2024"/>
                <a:gd name="T11" fmla="*/ 30 h 2024"/>
                <a:gd name="T12" fmla="*/ 968 w 2024"/>
                <a:gd name="T13" fmla="*/ 4 h 2024"/>
                <a:gd name="T14" fmla="*/ 1056 w 2024"/>
                <a:gd name="T15" fmla="*/ 4 h 2024"/>
                <a:gd name="T16" fmla="*/ 1122 w 2024"/>
                <a:gd name="T17" fmla="*/ 30 h 2024"/>
                <a:gd name="T18" fmla="*/ 1142 w 2024"/>
                <a:gd name="T19" fmla="*/ 80 h 2024"/>
                <a:gd name="T20" fmla="*/ 1120 w 2024"/>
                <a:gd name="T21" fmla="*/ 224 h 2024"/>
                <a:gd name="T22" fmla="*/ 1138 w 2024"/>
                <a:gd name="T23" fmla="*/ 278 h 2024"/>
                <a:gd name="T24" fmla="*/ 1208 w 2024"/>
                <a:gd name="T25" fmla="*/ 304 h 2024"/>
                <a:gd name="T26" fmla="*/ 1418 w 2024"/>
                <a:gd name="T27" fmla="*/ 308 h 2024"/>
                <a:gd name="T28" fmla="*/ 1732 w 2024"/>
                <a:gd name="T29" fmla="*/ 364 h 2024"/>
                <a:gd name="T30" fmla="*/ 1714 w 2024"/>
                <a:gd name="T31" fmla="*/ 754 h 2024"/>
                <a:gd name="T32" fmla="*/ 1734 w 2024"/>
                <a:gd name="T33" fmla="*/ 868 h 2024"/>
                <a:gd name="T34" fmla="*/ 1770 w 2024"/>
                <a:gd name="T35" fmla="*/ 902 h 2024"/>
                <a:gd name="T36" fmla="*/ 1898 w 2024"/>
                <a:gd name="T37" fmla="*/ 886 h 2024"/>
                <a:gd name="T38" fmla="*/ 1976 w 2024"/>
                <a:gd name="T39" fmla="*/ 890 h 2024"/>
                <a:gd name="T40" fmla="*/ 2014 w 2024"/>
                <a:gd name="T41" fmla="*/ 936 h 2024"/>
                <a:gd name="T42" fmla="*/ 2024 w 2024"/>
                <a:gd name="T43" fmla="*/ 1012 h 2024"/>
                <a:gd name="T44" fmla="*/ 2008 w 2024"/>
                <a:gd name="T45" fmla="*/ 1102 h 2024"/>
                <a:gd name="T46" fmla="*/ 1966 w 2024"/>
                <a:gd name="T47" fmla="*/ 1140 h 2024"/>
                <a:gd name="T48" fmla="*/ 1848 w 2024"/>
                <a:gd name="T49" fmla="*/ 1128 h 2024"/>
                <a:gd name="T50" fmla="*/ 1762 w 2024"/>
                <a:gd name="T51" fmla="*/ 1128 h 2024"/>
                <a:gd name="T52" fmla="*/ 1734 w 2024"/>
                <a:gd name="T53" fmla="*/ 1158 h 2024"/>
                <a:gd name="T54" fmla="*/ 1714 w 2024"/>
                <a:gd name="T55" fmla="*/ 1306 h 2024"/>
                <a:gd name="T56" fmla="*/ 1734 w 2024"/>
                <a:gd name="T57" fmla="*/ 1736 h 2024"/>
                <a:gd name="T58" fmla="*/ 1342 w 2024"/>
                <a:gd name="T59" fmla="*/ 1714 h 2024"/>
                <a:gd name="T60" fmla="*/ 1180 w 2024"/>
                <a:gd name="T61" fmla="*/ 1728 h 2024"/>
                <a:gd name="T62" fmla="*/ 1132 w 2024"/>
                <a:gd name="T63" fmla="*/ 1754 h 2024"/>
                <a:gd name="T64" fmla="*/ 1124 w 2024"/>
                <a:gd name="T65" fmla="*/ 1824 h 2024"/>
                <a:gd name="T66" fmla="*/ 1142 w 2024"/>
                <a:gd name="T67" fmla="*/ 1956 h 2024"/>
                <a:gd name="T68" fmla="*/ 1114 w 2024"/>
                <a:gd name="T69" fmla="*/ 2002 h 2024"/>
                <a:gd name="T70" fmla="*/ 1036 w 2024"/>
                <a:gd name="T71" fmla="*/ 2024 h 2024"/>
                <a:gd name="T72" fmla="*/ 950 w 2024"/>
                <a:gd name="T73" fmla="*/ 2018 h 2024"/>
                <a:gd name="T74" fmla="*/ 894 w 2024"/>
                <a:gd name="T75" fmla="*/ 1986 h 2024"/>
                <a:gd name="T76" fmla="*/ 882 w 2024"/>
                <a:gd name="T77" fmla="*/ 1922 h 2024"/>
                <a:gd name="T78" fmla="*/ 902 w 2024"/>
                <a:gd name="T79" fmla="*/ 1780 h 2024"/>
                <a:gd name="T80" fmla="*/ 878 w 2024"/>
                <a:gd name="T81" fmla="*/ 1740 h 2024"/>
                <a:gd name="T82" fmla="*/ 786 w 2024"/>
                <a:gd name="T83" fmla="*/ 1718 h 2024"/>
                <a:gd name="T84" fmla="*/ 444 w 2024"/>
                <a:gd name="T85" fmla="*/ 1728 h 2024"/>
                <a:gd name="T86" fmla="*/ 296 w 2024"/>
                <a:gd name="T87" fmla="*/ 1580 h 2024"/>
                <a:gd name="T88" fmla="*/ 308 w 2024"/>
                <a:gd name="T89" fmla="*/ 1238 h 2024"/>
                <a:gd name="T90" fmla="*/ 284 w 2024"/>
                <a:gd name="T91" fmla="*/ 1146 h 2024"/>
                <a:gd name="T92" fmla="*/ 244 w 2024"/>
                <a:gd name="T93" fmla="*/ 1122 h 2024"/>
                <a:gd name="T94" fmla="*/ 102 w 2024"/>
                <a:gd name="T95" fmla="*/ 1142 h 2024"/>
                <a:gd name="T96" fmla="*/ 38 w 2024"/>
                <a:gd name="T97" fmla="*/ 1130 h 2024"/>
                <a:gd name="T98" fmla="*/ 6 w 2024"/>
                <a:gd name="T99" fmla="*/ 1074 h 2024"/>
                <a:gd name="T100" fmla="*/ 0 w 2024"/>
                <a:gd name="T101" fmla="*/ 990 h 2024"/>
                <a:gd name="T102" fmla="*/ 22 w 2024"/>
                <a:gd name="T103" fmla="*/ 912 h 2024"/>
                <a:gd name="T104" fmla="*/ 68 w 2024"/>
                <a:gd name="T105" fmla="*/ 884 h 2024"/>
                <a:gd name="T106" fmla="*/ 200 w 2024"/>
                <a:gd name="T107" fmla="*/ 902 h 2024"/>
                <a:gd name="T108" fmla="*/ 272 w 2024"/>
                <a:gd name="T109" fmla="*/ 892 h 2024"/>
                <a:gd name="T110" fmla="*/ 298 w 2024"/>
                <a:gd name="T111" fmla="*/ 844 h 2024"/>
                <a:gd name="T112" fmla="*/ 310 w 2024"/>
                <a:gd name="T113" fmla="*/ 682 h 2024"/>
                <a:gd name="T114" fmla="*/ 290 w 2024"/>
                <a:gd name="T115" fmla="*/ 290 h 2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24" h="2024">
                  <a:moveTo>
                    <a:pt x="290" y="290"/>
                  </a:moveTo>
                  <a:lnTo>
                    <a:pt x="290" y="290"/>
                  </a:lnTo>
                  <a:lnTo>
                    <a:pt x="364" y="292"/>
                  </a:lnTo>
                  <a:lnTo>
                    <a:pt x="444" y="296"/>
                  </a:lnTo>
                  <a:lnTo>
                    <a:pt x="606" y="308"/>
                  </a:lnTo>
                  <a:lnTo>
                    <a:pt x="682" y="310"/>
                  </a:lnTo>
                  <a:lnTo>
                    <a:pt x="718" y="312"/>
                  </a:lnTo>
                  <a:lnTo>
                    <a:pt x="754" y="310"/>
                  </a:lnTo>
                  <a:lnTo>
                    <a:pt x="786" y="308"/>
                  </a:lnTo>
                  <a:lnTo>
                    <a:pt x="816" y="304"/>
                  </a:lnTo>
                  <a:lnTo>
                    <a:pt x="844" y="298"/>
                  </a:lnTo>
                  <a:lnTo>
                    <a:pt x="868" y="290"/>
                  </a:lnTo>
                  <a:lnTo>
                    <a:pt x="868" y="290"/>
                  </a:lnTo>
                  <a:lnTo>
                    <a:pt x="878" y="284"/>
                  </a:lnTo>
                  <a:lnTo>
                    <a:pt x="886" y="278"/>
                  </a:lnTo>
                  <a:lnTo>
                    <a:pt x="892" y="272"/>
                  </a:lnTo>
                  <a:lnTo>
                    <a:pt x="898" y="264"/>
                  </a:lnTo>
                  <a:lnTo>
                    <a:pt x="900" y="254"/>
                  </a:lnTo>
                  <a:lnTo>
                    <a:pt x="902" y="246"/>
                  </a:lnTo>
                  <a:lnTo>
                    <a:pt x="904" y="224"/>
                  </a:lnTo>
                  <a:lnTo>
                    <a:pt x="902" y="202"/>
                  </a:lnTo>
                  <a:lnTo>
                    <a:pt x="896" y="178"/>
                  </a:lnTo>
                  <a:lnTo>
                    <a:pt x="886" y="128"/>
                  </a:lnTo>
                  <a:lnTo>
                    <a:pt x="882" y="102"/>
                  </a:lnTo>
                  <a:lnTo>
                    <a:pt x="882" y="80"/>
                  </a:lnTo>
                  <a:lnTo>
                    <a:pt x="882" y="68"/>
                  </a:lnTo>
                  <a:lnTo>
                    <a:pt x="886" y="58"/>
                  </a:lnTo>
                  <a:lnTo>
                    <a:pt x="890" y="48"/>
                  </a:lnTo>
                  <a:lnTo>
                    <a:pt x="894" y="38"/>
                  </a:lnTo>
                  <a:lnTo>
                    <a:pt x="902" y="30"/>
                  </a:lnTo>
                  <a:lnTo>
                    <a:pt x="910" y="24"/>
                  </a:lnTo>
                  <a:lnTo>
                    <a:pt x="922" y="16"/>
                  </a:lnTo>
                  <a:lnTo>
                    <a:pt x="934" y="12"/>
                  </a:lnTo>
                  <a:lnTo>
                    <a:pt x="950" y="6"/>
                  </a:lnTo>
                  <a:lnTo>
                    <a:pt x="968" y="4"/>
                  </a:lnTo>
                  <a:lnTo>
                    <a:pt x="988" y="2"/>
                  </a:lnTo>
                  <a:lnTo>
                    <a:pt x="1012" y="0"/>
                  </a:lnTo>
                  <a:lnTo>
                    <a:pt x="1012" y="0"/>
                  </a:lnTo>
                  <a:lnTo>
                    <a:pt x="1036" y="2"/>
                  </a:lnTo>
                  <a:lnTo>
                    <a:pt x="1056" y="4"/>
                  </a:lnTo>
                  <a:lnTo>
                    <a:pt x="1074" y="6"/>
                  </a:lnTo>
                  <a:lnTo>
                    <a:pt x="1090" y="12"/>
                  </a:lnTo>
                  <a:lnTo>
                    <a:pt x="1102" y="16"/>
                  </a:lnTo>
                  <a:lnTo>
                    <a:pt x="1114" y="24"/>
                  </a:lnTo>
                  <a:lnTo>
                    <a:pt x="1122" y="30"/>
                  </a:lnTo>
                  <a:lnTo>
                    <a:pt x="1130" y="38"/>
                  </a:lnTo>
                  <a:lnTo>
                    <a:pt x="1134" y="48"/>
                  </a:lnTo>
                  <a:lnTo>
                    <a:pt x="1138" y="58"/>
                  </a:lnTo>
                  <a:lnTo>
                    <a:pt x="1142" y="68"/>
                  </a:lnTo>
                  <a:lnTo>
                    <a:pt x="1142" y="80"/>
                  </a:lnTo>
                  <a:lnTo>
                    <a:pt x="1142" y="102"/>
                  </a:lnTo>
                  <a:lnTo>
                    <a:pt x="1138" y="128"/>
                  </a:lnTo>
                  <a:lnTo>
                    <a:pt x="1128" y="178"/>
                  </a:lnTo>
                  <a:lnTo>
                    <a:pt x="1124" y="202"/>
                  </a:lnTo>
                  <a:lnTo>
                    <a:pt x="1120" y="224"/>
                  </a:lnTo>
                  <a:lnTo>
                    <a:pt x="1122" y="246"/>
                  </a:lnTo>
                  <a:lnTo>
                    <a:pt x="1124" y="254"/>
                  </a:lnTo>
                  <a:lnTo>
                    <a:pt x="1126" y="264"/>
                  </a:lnTo>
                  <a:lnTo>
                    <a:pt x="1132" y="272"/>
                  </a:lnTo>
                  <a:lnTo>
                    <a:pt x="1138" y="278"/>
                  </a:lnTo>
                  <a:lnTo>
                    <a:pt x="1146" y="284"/>
                  </a:lnTo>
                  <a:lnTo>
                    <a:pt x="1156" y="290"/>
                  </a:lnTo>
                  <a:lnTo>
                    <a:pt x="1156" y="290"/>
                  </a:lnTo>
                  <a:lnTo>
                    <a:pt x="1180" y="298"/>
                  </a:lnTo>
                  <a:lnTo>
                    <a:pt x="1208" y="304"/>
                  </a:lnTo>
                  <a:lnTo>
                    <a:pt x="1238" y="308"/>
                  </a:lnTo>
                  <a:lnTo>
                    <a:pt x="1270" y="310"/>
                  </a:lnTo>
                  <a:lnTo>
                    <a:pt x="1306" y="312"/>
                  </a:lnTo>
                  <a:lnTo>
                    <a:pt x="1342" y="310"/>
                  </a:lnTo>
                  <a:lnTo>
                    <a:pt x="1418" y="308"/>
                  </a:lnTo>
                  <a:lnTo>
                    <a:pt x="1580" y="296"/>
                  </a:lnTo>
                  <a:lnTo>
                    <a:pt x="1660" y="292"/>
                  </a:lnTo>
                  <a:lnTo>
                    <a:pt x="1734" y="290"/>
                  </a:lnTo>
                  <a:lnTo>
                    <a:pt x="1734" y="290"/>
                  </a:lnTo>
                  <a:lnTo>
                    <a:pt x="1732" y="364"/>
                  </a:lnTo>
                  <a:lnTo>
                    <a:pt x="1728" y="444"/>
                  </a:lnTo>
                  <a:lnTo>
                    <a:pt x="1716" y="606"/>
                  </a:lnTo>
                  <a:lnTo>
                    <a:pt x="1714" y="682"/>
                  </a:lnTo>
                  <a:lnTo>
                    <a:pt x="1714" y="720"/>
                  </a:lnTo>
                  <a:lnTo>
                    <a:pt x="1714" y="754"/>
                  </a:lnTo>
                  <a:lnTo>
                    <a:pt x="1718" y="786"/>
                  </a:lnTo>
                  <a:lnTo>
                    <a:pt x="1722" y="816"/>
                  </a:lnTo>
                  <a:lnTo>
                    <a:pt x="1726" y="844"/>
                  </a:lnTo>
                  <a:lnTo>
                    <a:pt x="1734" y="868"/>
                  </a:lnTo>
                  <a:lnTo>
                    <a:pt x="1734" y="868"/>
                  </a:lnTo>
                  <a:lnTo>
                    <a:pt x="1740" y="878"/>
                  </a:lnTo>
                  <a:lnTo>
                    <a:pt x="1746" y="886"/>
                  </a:lnTo>
                  <a:lnTo>
                    <a:pt x="1754" y="894"/>
                  </a:lnTo>
                  <a:lnTo>
                    <a:pt x="1762" y="898"/>
                  </a:lnTo>
                  <a:lnTo>
                    <a:pt x="1770" y="902"/>
                  </a:lnTo>
                  <a:lnTo>
                    <a:pt x="1780" y="904"/>
                  </a:lnTo>
                  <a:lnTo>
                    <a:pt x="1800" y="904"/>
                  </a:lnTo>
                  <a:lnTo>
                    <a:pt x="1824" y="902"/>
                  </a:lnTo>
                  <a:lnTo>
                    <a:pt x="1848" y="896"/>
                  </a:lnTo>
                  <a:lnTo>
                    <a:pt x="1898" y="886"/>
                  </a:lnTo>
                  <a:lnTo>
                    <a:pt x="1922" y="882"/>
                  </a:lnTo>
                  <a:lnTo>
                    <a:pt x="1946" y="882"/>
                  </a:lnTo>
                  <a:lnTo>
                    <a:pt x="1956" y="884"/>
                  </a:lnTo>
                  <a:lnTo>
                    <a:pt x="1966" y="886"/>
                  </a:lnTo>
                  <a:lnTo>
                    <a:pt x="1976" y="890"/>
                  </a:lnTo>
                  <a:lnTo>
                    <a:pt x="1986" y="896"/>
                  </a:lnTo>
                  <a:lnTo>
                    <a:pt x="1994" y="902"/>
                  </a:lnTo>
                  <a:lnTo>
                    <a:pt x="2002" y="912"/>
                  </a:lnTo>
                  <a:lnTo>
                    <a:pt x="2008" y="922"/>
                  </a:lnTo>
                  <a:lnTo>
                    <a:pt x="2014" y="936"/>
                  </a:lnTo>
                  <a:lnTo>
                    <a:pt x="2018" y="950"/>
                  </a:lnTo>
                  <a:lnTo>
                    <a:pt x="2022" y="968"/>
                  </a:lnTo>
                  <a:lnTo>
                    <a:pt x="2024" y="990"/>
                  </a:lnTo>
                  <a:lnTo>
                    <a:pt x="2024" y="1012"/>
                  </a:lnTo>
                  <a:lnTo>
                    <a:pt x="2024" y="1012"/>
                  </a:lnTo>
                  <a:lnTo>
                    <a:pt x="2024" y="1036"/>
                  </a:lnTo>
                  <a:lnTo>
                    <a:pt x="2022" y="1056"/>
                  </a:lnTo>
                  <a:lnTo>
                    <a:pt x="2018" y="1074"/>
                  </a:lnTo>
                  <a:lnTo>
                    <a:pt x="2014" y="1090"/>
                  </a:lnTo>
                  <a:lnTo>
                    <a:pt x="2008" y="1102"/>
                  </a:lnTo>
                  <a:lnTo>
                    <a:pt x="2002" y="1114"/>
                  </a:lnTo>
                  <a:lnTo>
                    <a:pt x="1994" y="1122"/>
                  </a:lnTo>
                  <a:lnTo>
                    <a:pt x="1986" y="1130"/>
                  </a:lnTo>
                  <a:lnTo>
                    <a:pt x="1976" y="1136"/>
                  </a:lnTo>
                  <a:lnTo>
                    <a:pt x="1966" y="1140"/>
                  </a:lnTo>
                  <a:lnTo>
                    <a:pt x="1956" y="1142"/>
                  </a:lnTo>
                  <a:lnTo>
                    <a:pt x="1946" y="1142"/>
                  </a:lnTo>
                  <a:lnTo>
                    <a:pt x="1922" y="1142"/>
                  </a:lnTo>
                  <a:lnTo>
                    <a:pt x="1898" y="1138"/>
                  </a:lnTo>
                  <a:lnTo>
                    <a:pt x="1848" y="1128"/>
                  </a:lnTo>
                  <a:lnTo>
                    <a:pt x="1824" y="1124"/>
                  </a:lnTo>
                  <a:lnTo>
                    <a:pt x="1800" y="1120"/>
                  </a:lnTo>
                  <a:lnTo>
                    <a:pt x="1780" y="1122"/>
                  </a:lnTo>
                  <a:lnTo>
                    <a:pt x="1770" y="1124"/>
                  </a:lnTo>
                  <a:lnTo>
                    <a:pt x="1762" y="1128"/>
                  </a:lnTo>
                  <a:lnTo>
                    <a:pt x="1754" y="1132"/>
                  </a:lnTo>
                  <a:lnTo>
                    <a:pt x="1746" y="1138"/>
                  </a:lnTo>
                  <a:lnTo>
                    <a:pt x="1740" y="1146"/>
                  </a:lnTo>
                  <a:lnTo>
                    <a:pt x="1734" y="1158"/>
                  </a:lnTo>
                  <a:lnTo>
                    <a:pt x="1734" y="1158"/>
                  </a:lnTo>
                  <a:lnTo>
                    <a:pt x="1726" y="1182"/>
                  </a:lnTo>
                  <a:lnTo>
                    <a:pt x="1722" y="1208"/>
                  </a:lnTo>
                  <a:lnTo>
                    <a:pt x="1718" y="1238"/>
                  </a:lnTo>
                  <a:lnTo>
                    <a:pt x="1714" y="1272"/>
                  </a:lnTo>
                  <a:lnTo>
                    <a:pt x="1714" y="1306"/>
                  </a:lnTo>
                  <a:lnTo>
                    <a:pt x="1714" y="1342"/>
                  </a:lnTo>
                  <a:lnTo>
                    <a:pt x="1716" y="1420"/>
                  </a:lnTo>
                  <a:lnTo>
                    <a:pt x="1728" y="1580"/>
                  </a:lnTo>
                  <a:lnTo>
                    <a:pt x="1732" y="1660"/>
                  </a:lnTo>
                  <a:lnTo>
                    <a:pt x="1734" y="1736"/>
                  </a:lnTo>
                  <a:lnTo>
                    <a:pt x="1734" y="1736"/>
                  </a:lnTo>
                  <a:lnTo>
                    <a:pt x="1660" y="1734"/>
                  </a:lnTo>
                  <a:lnTo>
                    <a:pt x="1580" y="1728"/>
                  </a:lnTo>
                  <a:lnTo>
                    <a:pt x="1418" y="1718"/>
                  </a:lnTo>
                  <a:lnTo>
                    <a:pt x="1342" y="1714"/>
                  </a:lnTo>
                  <a:lnTo>
                    <a:pt x="1306" y="1714"/>
                  </a:lnTo>
                  <a:lnTo>
                    <a:pt x="1270" y="1714"/>
                  </a:lnTo>
                  <a:lnTo>
                    <a:pt x="1238" y="1718"/>
                  </a:lnTo>
                  <a:lnTo>
                    <a:pt x="1208" y="1722"/>
                  </a:lnTo>
                  <a:lnTo>
                    <a:pt x="1180" y="1728"/>
                  </a:lnTo>
                  <a:lnTo>
                    <a:pt x="1156" y="1736"/>
                  </a:lnTo>
                  <a:lnTo>
                    <a:pt x="1156" y="1736"/>
                  </a:lnTo>
                  <a:lnTo>
                    <a:pt x="1146" y="1740"/>
                  </a:lnTo>
                  <a:lnTo>
                    <a:pt x="1138" y="1746"/>
                  </a:lnTo>
                  <a:lnTo>
                    <a:pt x="1132" y="1754"/>
                  </a:lnTo>
                  <a:lnTo>
                    <a:pt x="1126" y="1762"/>
                  </a:lnTo>
                  <a:lnTo>
                    <a:pt x="1124" y="1770"/>
                  </a:lnTo>
                  <a:lnTo>
                    <a:pt x="1122" y="1780"/>
                  </a:lnTo>
                  <a:lnTo>
                    <a:pt x="1120" y="1800"/>
                  </a:lnTo>
                  <a:lnTo>
                    <a:pt x="1124" y="1824"/>
                  </a:lnTo>
                  <a:lnTo>
                    <a:pt x="1128" y="1848"/>
                  </a:lnTo>
                  <a:lnTo>
                    <a:pt x="1138" y="1898"/>
                  </a:lnTo>
                  <a:lnTo>
                    <a:pt x="1142" y="1922"/>
                  </a:lnTo>
                  <a:lnTo>
                    <a:pt x="1142" y="1946"/>
                  </a:lnTo>
                  <a:lnTo>
                    <a:pt x="1142" y="1956"/>
                  </a:lnTo>
                  <a:lnTo>
                    <a:pt x="1138" y="1968"/>
                  </a:lnTo>
                  <a:lnTo>
                    <a:pt x="1134" y="1976"/>
                  </a:lnTo>
                  <a:lnTo>
                    <a:pt x="1130" y="1986"/>
                  </a:lnTo>
                  <a:lnTo>
                    <a:pt x="1122" y="1994"/>
                  </a:lnTo>
                  <a:lnTo>
                    <a:pt x="1114" y="2002"/>
                  </a:lnTo>
                  <a:lnTo>
                    <a:pt x="1102" y="2008"/>
                  </a:lnTo>
                  <a:lnTo>
                    <a:pt x="1090" y="2014"/>
                  </a:lnTo>
                  <a:lnTo>
                    <a:pt x="1074" y="2018"/>
                  </a:lnTo>
                  <a:lnTo>
                    <a:pt x="1056" y="2022"/>
                  </a:lnTo>
                  <a:lnTo>
                    <a:pt x="1036" y="2024"/>
                  </a:lnTo>
                  <a:lnTo>
                    <a:pt x="1012" y="2024"/>
                  </a:lnTo>
                  <a:lnTo>
                    <a:pt x="1012" y="2024"/>
                  </a:lnTo>
                  <a:lnTo>
                    <a:pt x="988" y="2024"/>
                  </a:lnTo>
                  <a:lnTo>
                    <a:pt x="968" y="2022"/>
                  </a:lnTo>
                  <a:lnTo>
                    <a:pt x="950" y="2018"/>
                  </a:lnTo>
                  <a:lnTo>
                    <a:pt x="934" y="2014"/>
                  </a:lnTo>
                  <a:lnTo>
                    <a:pt x="922" y="2008"/>
                  </a:lnTo>
                  <a:lnTo>
                    <a:pt x="910" y="2002"/>
                  </a:lnTo>
                  <a:lnTo>
                    <a:pt x="902" y="1994"/>
                  </a:lnTo>
                  <a:lnTo>
                    <a:pt x="894" y="1986"/>
                  </a:lnTo>
                  <a:lnTo>
                    <a:pt x="890" y="1976"/>
                  </a:lnTo>
                  <a:lnTo>
                    <a:pt x="886" y="1968"/>
                  </a:lnTo>
                  <a:lnTo>
                    <a:pt x="882" y="1956"/>
                  </a:lnTo>
                  <a:lnTo>
                    <a:pt x="882" y="1946"/>
                  </a:lnTo>
                  <a:lnTo>
                    <a:pt x="882" y="1922"/>
                  </a:lnTo>
                  <a:lnTo>
                    <a:pt x="886" y="1898"/>
                  </a:lnTo>
                  <a:lnTo>
                    <a:pt x="896" y="1848"/>
                  </a:lnTo>
                  <a:lnTo>
                    <a:pt x="902" y="1824"/>
                  </a:lnTo>
                  <a:lnTo>
                    <a:pt x="904" y="1800"/>
                  </a:lnTo>
                  <a:lnTo>
                    <a:pt x="902" y="1780"/>
                  </a:lnTo>
                  <a:lnTo>
                    <a:pt x="900" y="1770"/>
                  </a:lnTo>
                  <a:lnTo>
                    <a:pt x="898" y="1762"/>
                  </a:lnTo>
                  <a:lnTo>
                    <a:pt x="892" y="1754"/>
                  </a:lnTo>
                  <a:lnTo>
                    <a:pt x="886" y="1746"/>
                  </a:lnTo>
                  <a:lnTo>
                    <a:pt x="878" y="1740"/>
                  </a:lnTo>
                  <a:lnTo>
                    <a:pt x="868" y="1736"/>
                  </a:lnTo>
                  <a:lnTo>
                    <a:pt x="868" y="1736"/>
                  </a:lnTo>
                  <a:lnTo>
                    <a:pt x="844" y="1728"/>
                  </a:lnTo>
                  <a:lnTo>
                    <a:pt x="816" y="1722"/>
                  </a:lnTo>
                  <a:lnTo>
                    <a:pt x="786" y="1718"/>
                  </a:lnTo>
                  <a:lnTo>
                    <a:pt x="754" y="1714"/>
                  </a:lnTo>
                  <a:lnTo>
                    <a:pt x="718" y="1714"/>
                  </a:lnTo>
                  <a:lnTo>
                    <a:pt x="682" y="1714"/>
                  </a:lnTo>
                  <a:lnTo>
                    <a:pt x="606" y="1718"/>
                  </a:lnTo>
                  <a:lnTo>
                    <a:pt x="444" y="1728"/>
                  </a:lnTo>
                  <a:lnTo>
                    <a:pt x="364" y="1734"/>
                  </a:lnTo>
                  <a:lnTo>
                    <a:pt x="290" y="1736"/>
                  </a:lnTo>
                  <a:lnTo>
                    <a:pt x="290" y="1736"/>
                  </a:lnTo>
                  <a:lnTo>
                    <a:pt x="292" y="1660"/>
                  </a:lnTo>
                  <a:lnTo>
                    <a:pt x="296" y="1580"/>
                  </a:lnTo>
                  <a:lnTo>
                    <a:pt x="308" y="1420"/>
                  </a:lnTo>
                  <a:lnTo>
                    <a:pt x="310" y="1342"/>
                  </a:lnTo>
                  <a:lnTo>
                    <a:pt x="310" y="1306"/>
                  </a:lnTo>
                  <a:lnTo>
                    <a:pt x="310" y="1272"/>
                  </a:lnTo>
                  <a:lnTo>
                    <a:pt x="308" y="1238"/>
                  </a:lnTo>
                  <a:lnTo>
                    <a:pt x="304" y="1208"/>
                  </a:lnTo>
                  <a:lnTo>
                    <a:pt x="298" y="1182"/>
                  </a:lnTo>
                  <a:lnTo>
                    <a:pt x="290" y="1158"/>
                  </a:lnTo>
                  <a:lnTo>
                    <a:pt x="290" y="1158"/>
                  </a:lnTo>
                  <a:lnTo>
                    <a:pt x="284" y="1146"/>
                  </a:lnTo>
                  <a:lnTo>
                    <a:pt x="278" y="1138"/>
                  </a:lnTo>
                  <a:lnTo>
                    <a:pt x="272" y="1132"/>
                  </a:lnTo>
                  <a:lnTo>
                    <a:pt x="264" y="1128"/>
                  </a:lnTo>
                  <a:lnTo>
                    <a:pt x="254" y="1124"/>
                  </a:lnTo>
                  <a:lnTo>
                    <a:pt x="244" y="1122"/>
                  </a:lnTo>
                  <a:lnTo>
                    <a:pt x="224" y="1120"/>
                  </a:lnTo>
                  <a:lnTo>
                    <a:pt x="200" y="1124"/>
                  </a:lnTo>
                  <a:lnTo>
                    <a:pt x="176" y="1128"/>
                  </a:lnTo>
                  <a:lnTo>
                    <a:pt x="126" y="1138"/>
                  </a:lnTo>
                  <a:lnTo>
                    <a:pt x="102" y="1142"/>
                  </a:lnTo>
                  <a:lnTo>
                    <a:pt x="78" y="1142"/>
                  </a:lnTo>
                  <a:lnTo>
                    <a:pt x="68" y="1142"/>
                  </a:lnTo>
                  <a:lnTo>
                    <a:pt x="58" y="1140"/>
                  </a:lnTo>
                  <a:lnTo>
                    <a:pt x="48" y="1136"/>
                  </a:lnTo>
                  <a:lnTo>
                    <a:pt x="38" y="1130"/>
                  </a:lnTo>
                  <a:lnTo>
                    <a:pt x="30" y="1122"/>
                  </a:lnTo>
                  <a:lnTo>
                    <a:pt x="22" y="1114"/>
                  </a:lnTo>
                  <a:lnTo>
                    <a:pt x="16" y="1102"/>
                  </a:lnTo>
                  <a:lnTo>
                    <a:pt x="10" y="1090"/>
                  </a:lnTo>
                  <a:lnTo>
                    <a:pt x="6" y="1074"/>
                  </a:lnTo>
                  <a:lnTo>
                    <a:pt x="2" y="1056"/>
                  </a:lnTo>
                  <a:lnTo>
                    <a:pt x="0" y="1036"/>
                  </a:lnTo>
                  <a:lnTo>
                    <a:pt x="0" y="1012"/>
                  </a:lnTo>
                  <a:lnTo>
                    <a:pt x="0" y="1012"/>
                  </a:lnTo>
                  <a:lnTo>
                    <a:pt x="0" y="990"/>
                  </a:lnTo>
                  <a:lnTo>
                    <a:pt x="2" y="968"/>
                  </a:lnTo>
                  <a:lnTo>
                    <a:pt x="6" y="950"/>
                  </a:lnTo>
                  <a:lnTo>
                    <a:pt x="10" y="936"/>
                  </a:lnTo>
                  <a:lnTo>
                    <a:pt x="16" y="922"/>
                  </a:lnTo>
                  <a:lnTo>
                    <a:pt x="22" y="912"/>
                  </a:lnTo>
                  <a:lnTo>
                    <a:pt x="30" y="902"/>
                  </a:lnTo>
                  <a:lnTo>
                    <a:pt x="38" y="896"/>
                  </a:lnTo>
                  <a:lnTo>
                    <a:pt x="48" y="890"/>
                  </a:lnTo>
                  <a:lnTo>
                    <a:pt x="58" y="886"/>
                  </a:lnTo>
                  <a:lnTo>
                    <a:pt x="68" y="884"/>
                  </a:lnTo>
                  <a:lnTo>
                    <a:pt x="78" y="882"/>
                  </a:lnTo>
                  <a:lnTo>
                    <a:pt x="102" y="882"/>
                  </a:lnTo>
                  <a:lnTo>
                    <a:pt x="126" y="886"/>
                  </a:lnTo>
                  <a:lnTo>
                    <a:pt x="176" y="896"/>
                  </a:lnTo>
                  <a:lnTo>
                    <a:pt x="200" y="902"/>
                  </a:lnTo>
                  <a:lnTo>
                    <a:pt x="224" y="904"/>
                  </a:lnTo>
                  <a:lnTo>
                    <a:pt x="244" y="904"/>
                  </a:lnTo>
                  <a:lnTo>
                    <a:pt x="254" y="902"/>
                  </a:lnTo>
                  <a:lnTo>
                    <a:pt x="264" y="898"/>
                  </a:lnTo>
                  <a:lnTo>
                    <a:pt x="272" y="892"/>
                  </a:lnTo>
                  <a:lnTo>
                    <a:pt x="278" y="886"/>
                  </a:lnTo>
                  <a:lnTo>
                    <a:pt x="284" y="878"/>
                  </a:lnTo>
                  <a:lnTo>
                    <a:pt x="290" y="868"/>
                  </a:lnTo>
                  <a:lnTo>
                    <a:pt x="290" y="868"/>
                  </a:lnTo>
                  <a:lnTo>
                    <a:pt x="298" y="844"/>
                  </a:lnTo>
                  <a:lnTo>
                    <a:pt x="304" y="816"/>
                  </a:lnTo>
                  <a:lnTo>
                    <a:pt x="308" y="786"/>
                  </a:lnTo>
                  <a:lnTo>
                    <a:pt x="310" y="754"/>
                  </a:lnTo>
                  <a:lnTo>
                    <a:pt x="310" y="720"/>
                  </a:lnTo>
                  <a:lnTo>
                    <a:pt x="310" y="682"/>
                  </a:lnTo>
                  <a:lnTo>
                    <a:pt x="308" y="606"/>
                  </a:lnTo>
                  <a:lnTo>
                    <a:pt x="296" y="444"/>
                  </a:lnTo>
                  <a:lnTo>
                    <a:pt x="292" y="364"/>
                  </a:lnTo>
                  <a:lnTo>
                    <a:pt x="290" y="290"/>
                  </a:lnTo>
                  <a:lnTo>
                    <a:pt x="290" y="29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85" name="Freeform 9"/>
            <p:cNvSpPr>
              <a:spLocks/>
            </p:cNvSpPr>
            <p:nvPr/>
          </p:nvSpPr>
          <p:spPr bwMode="auto">
            <a:xfrm>
              <a:off x="-476" y="869"/>
              <a:ext cx="2024" cy="2024"/>
            </a:xfrm>
            <a:custGeom>
              <a:avLst/>
              <a:gdLst>
                <a:gd name="T0" fmla="*/ 606 w 2024"/>
                <a:gd name="T1" fmla="*/ 308 h 2024"/>
                <a:gd name="T2" fmla="*/ 816 w 2024"/>
                <a:gd name="T3" fmla="*/ 304 h 2024"/>
                <a:gd name="T4" fmla="*/ 886 w 2024"/>
                <a:gd name="T5" fmla="*/ 278 h 2024"/>
                <a:gd name="T6" fmla="*/ 904 w 2024"/>
                <a:gd name="T7" fmla="*/ 224 h 2024"/>
                <a:gd name="T8" fmla="*/ 882 w 2024"/>
                <a:gd name="T9" fmla="*/ 80 h 2024"/>
                <a:gd name="T10" fmla="*/ 902 w 2024"/>
                <a:gd name="T11" fmla="*/ 30 h 2024"/>
                <a:gd name="T12" fmla="*/ 968 w 2024"/>
                <a:gd name="T13" fmla="*/ 4 h 2024"/>
                <a:gd name="T14" fmla="*/ 1056 w 2024"/>
                <a:gd name="T15" fmla="*/ 4 h 2024"/>
                <a:gd name="T16" fmla="*/ 1122 w 2024"/>
                <a:gd name="T17" fmla="*/ 30 h 2024"/>
                <a:gd name="T18" fmla="*/ 1142 w 2024"/>
                <a:gd name="T19" fmla="*/ 80 h 2024"/>
                <a:gd name="T20" fmla="*/ 1120 w 2024"/>
                <a:gd name="T21" fmla="*/ 224 h 2024"/>
                <a:gd name="T22" fmla="*/ 1138 w 2024"/>
                <a:gd name="T23" fmla="*/ 278 h 2024"/>
                <a:gd name="T24" fmla="*/ 1208 w 2024"/>
                <a:gd name="T25" fmla="*/ 304 h 2024"/>
                <a:gd name="T26" fmla="*/ 1418 w 2024"/>
                <a:gd name="T27" fmla="*/ 308 h 2024"/>
                <a:gd name="T28" fmla="*/ 1732 w 2024"/>
                <a:gd name="T29" fmla="*/ 364 h 2024"/>
                <a:gd name="T30" fmla="*/ 1714 w 2024"/>
                <a:gd name="T31" fmla="*/ 754 h 2024"/>
                <a:gd name="T32" fmla="*/ 1734 w 2024"/>
                <a:gd name="T33" fmla="*/ 868 h 2024"/>
                <a:gd name="T34" fmla="*/ 1770 w 2024"/>
                <a:gd name="T35" fmla="*/ 902 h 2024"/>
                <a:gd name="T36" fmla="*/ 1898 w 2024"/>
                <a:gd name="T37" fmla="*/ 886 h 2024"/>
                <a:gd name="T38" fmla="*/ 1976 w 2024"/>
                <a:gd name="T39" fmla="*/ 890 h 2024"/>
                <a:gd name="T40" fmla="*/ 2014 w 2024"/>
                <a:gd name="T41" fmla="*/ 936 h 2024"/>
                <a:gd name="T42" fmla="*/ 2024 w 2024"/>
                <a:gd name="T43" fmla="*/ 1012 h 2024"/>
                <a:gd name="T44" fmla="*/ 2008 w 2024"/>
                <a:gd name="T45" fmla="*/ 1102 h 2024"/>
                <a:gd name="T46" fmla="*/ 1966 w 2024"/>
                <a:gd name="T47" fmla="*/ 1140 h 2024"/>
                <a:gd name="T48" fmla="*/ 1848 w 2024"/>
                <a:gd name="T49" fmla="*/ 1128 h 2024"/>
                <a:gd name="T50" fmla="*/ 1760 w 2024"/>
                <a:gd name="T51" fmla="*/ 1128 h 2024"/>
                <a:gd name="T52" fmla="*/ 1734 w 2024"/>
                <a:gd name="T53" fmla="*/ 1158 h 2024"/>
                <a:gd name="T54" fmla="*/ 1714 w 2024"/>
                <a:gd name="T55" fmla="*/ 1306 h 2024"/>
                <a:gd name="T56" fmla="*/ 1734 w 2024"/>
                <a:gd name="T57" fmla="*/ 1736 h 2024"/>
                <a:gd name="T58" fmla="*/ 1342 w 2024"/>
                <a:gd name="T59" fmla="*/ 1714 h 2024"/>
                <a:gd name="T60" fmla="*/ 1180 w 2024"/>
                <a:gd name="T61" fmla="*/ 1728 h 2024"/>
                <a:gd name="T62" fmla="*/ 1132 w 2024"/>
                <a:gd name="T63" fmla="*/ 1754 h 2024"/>
                <a:gd name="T64" fmla="*/ 1122 w 2024"/>
                <a:gd name="T65" fmla="*/ 1824 h 2024"/>
                <a:gd name="T66" fmla="*/ 1140 w 2024"/>
                <a:gd name="T67" fmla="*/ 1956 h 2024"/>
                <a:gd name="T68" fmla="*/ 1114 w 2024"/>
                <a:gd name="T69" fmla="*/ 2002 h 2024"/>
                <a:gd name="T70" fmla="*/ 1036 w 2024"/>
                <a:gd name="T71" fmla="*/ 2024 h 2024"/>
                <a:gd name="T72" fmla="*/ 950 w 2024"/>
                <a:gd name="T73" fmla="*/ 2018 h 2024"/>
                <a:gd name="T74" fmla="*/ 894 w 2024"/>
                <a:gd name="T75" fmla="*/ 1986 h 2024"/>
                <a:gd name="T76" fmla="*/ 882 w 2024"/>
                <a:gd name="T77" fmla="*/ 1922 h 2024"/>
                <a:gd name="T78" fmla="*/ 902 w 2024"/>
                <a:gd name="T79" fmla="*/ 1780 h 2024"/>
                <a:gd name="T80" fmla="*/ 878 w 2024"/>
                <a:gd name="T81" fmla="*/ 1740 h 2024"/>
                <a:gd name="T82" fmla="*/ 786 w 2024"/>
                <a:gd name="T83" fmla="*/ 1718 h 2024"/>
                <a:gd name="T84" fmla="*/ 444 w 2024"/>
                <a:gd name="T85" fmla="*/ 1728 h 2024"/>
                <a:gd name="T86" fmla="*/ 296 w 2024"/>
                <a:gd name="T87" fmla="*/ 1580 h 2024"/>
                <a:gd name="T88" fmla="*/ 306 w 2024"/>
                <a:gd name="T89" fmla="*/ 1238 h 2024"/>
                <a:gd name="T90" fmla="*/ 284 w 2024"/>
                <a:gd name="T91" fmla="*/ 1146 h 2024"/>
                <a:gd name="T92" fmla="*/ 244 w 2024"/>
                <a:gd name="T93" fmla="*/ 1122 h 2024"/>
                <a:gd name="T94" fmla="*/ 102 w 2024"/>
                <a:gd name="T95" fmla="*/ 1142 h 2024"/>
                <a:gd name="T96" fmla="*/ 38 w 2024"/>
                <a:gd name="T97" fmla="*/ 1130 h 2024"/>
                <a:gd name="T98" fmla="*/ 6 w 2024"/>
                <a:gd name="T99" fmla="*/ 1074 h 2024"/>
                <a:gd name="T100" fmla="*/ 0 w 2024"/>
                <a:gd name="T101" fmla="*/ 990 h 2024"/>
                <a:gd name="T102" fmla="*/ 22 w 2024"/>
                <a:gd name="T103" fmla="*/ 912 h 2024"/>
                <a:gd name="T104" fmla="*/ 68 w 2024"/>
                <a:gd name="T105" fmla="*/ 884 h 2024"/>
                <a:gd name="T106" fmla="*/ 200 w 2024"/>
                <a:gd name="T107" fmla="*/ 902 h 2024"/>
                <a:gd name="T108" fmla="*/ 270 w 2024"/>
                <a:gd name="T109" fmla="*/ 892 h 2024"/>
                <a:gd name="T110" fmla="*/ 296 w 2024"/>
                <a:gd name="T111" fmla="*/ 844 h 2024"/>
                <a:gd name="T112" fmla="*/ 310 w 2024"/>
                <a:gd name="T113" fmla="*/ 682 h 2024"/>
                <a:gd name="T114" fmla="*/ 288 w 2024"/>
                <a:gd name="T115" fmla="*/ 290 h 2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24" h="2024">
                  <a:moveTo>
                    <a:pt x="288" y="290"/>
                  </a:moveTo>
                  <a:lnTo>
                    <a:pt x="288" y="290"/>
                  </a:lnTo>
                  <a:lnTo>
                    <a:pt x="364" y="292"/>
                  </a:lnTo>
                  <a:lnTo>
                    <a:pt x="444" y="296"/>
                  </a:lnTo>
                  <a:lnTo>
                    <a:pt x="606" y="308"/>
                  </a:lnTo>
                  <a:lnTo>
                    <a:pt x="682" y="310"/>
                  </a:lnTo>
                  <a:lnTo>
                    <a:pt x="718" y="312"/>
                  </a:lnTo>
                  <a:lnTo>
                    <a:pt x="754" y="310"/>
                  </a:lnTo>
                  <a:lnTo>
                    <a:pt x="786" y="308"/>
                  </a:lnTo>
                  <a:lnTo>
                    <a:pt x="816" y="304"/>
                  </a:lnTo>
                  <a:lnTo>
                    <a:pt x="842" y="298"/>
                  </a:lnTo>
                  <a:lnTo>
                    <a:pt x="868" y="290"/>
                  </a:lnTo>
                  <a:lnTo>
                    <a:pt x="868" y="290"/>
                  </a:lnTo>
                  <a:lnTo>
                    <a:pt x="878" y="284"/>
                  </a:lnTo>
                  <a:lnTo>
                    <a:pt x="886" y="278"/>
                  </a:lnTo>
                  <a:lnTo>
                    <a:pt x="892" y="272"/>
                  </a:lnTo>
                  <a:lnTo>
                    <a:pt x="898" y="264"/>
                  </a:lnTo>
                  <a:lnTo>
                    <a:pt x="900" y="254"/>
                  </a:lnTo>
                  <a:lnTo>
                    <a:pt x="902" y="246"/>
                  </a:lnTo>
                  <a:lnTo>
                    <a:pt x="904" y="224"/>
                  </a:lnTo>
                  <a:lnTo>
                    <a:pt x="900" y="202"/>
                  </a:lnTo>
                  <a:lnTo>
                    <a:pt x="896" y="178"/>
                  </a:lnTo>
                  <a:lnTo>
                    <a:pt x="886" y="128"/>
                  </a:lnTo>
                  <a:lnTo>
                    <a:pt x="882" y="102"/>
                  </a:lnTo>
                  <a:lnTo>
                    <a:pt x="882" y="80"/>
                  </a:lnTo>
                  <a:lnTo>
                    <a:pt x="882" y="68"/>
                  </a:lnTo>
                  <a:lnTo>
                    <a:pt x="886" y="58"/>
                  </a:lnTo>
                  <a:lnTo>
                    <a:pt x="888" y="48"/>
                  </a:lnTo>
                  <a:lnTo>
                    <a:pt x="894" y="38"/>
                  </a:lnTo>
                  <a:lnTo>
                    <a:pt x="902" y="30"/>
                  </a:lnTo>
                  <a:lnTo>
                    <a:pt x="910" y="24"/>
                  </a:lnTo>
                  <a:lnTo>
                    <a:pt x="922" y="16"/>
                  </a:lnTo>
                  <a:lnTo>
                    <a:pt x="934" y="12"/>
                  </a:lnTo>
                  <a:lnTo>
                    <a:pt x="950" y="6"/>
                  </a:lnTo>
                  <a:lnTo>
                    <a:pt x="968" y="4"/>
                  </a:lnTo>
                  <a:lnTo>
                    <a:pt x="988" y="2"/>
                  </a:lnTo>
                  <a:lnTo>
                    <a:pt x="1012" y="0"/>
                  </a:lnTo>
                  <a:lnTo>
                    <a:pt x="1012" y="0"/>
                  </a:lnTo>
                  <a:lnTo>
                    <a:pt x="1036" y="2"/>
                  </a:lnTo>
                  <a:lnTo>
                    <a:pt x="1056" y="4"/>
                  </a:lnTo>
                  <a:lnTo>
                    <a:pt x="1074" y="6"/>
                  </a:lnTo>
                  <a:lnTo>
                    <a:pt x="1090" y="12"/>
                  </a:lnTo>
                  <a:lnTo>
                    <a:pt x="1102" y="16"/>
                  </a:lnTo>
                  <a:lnTo>
                    <a:pt x="1114" y="24"/>
                  </a:lnTo>
                  <a:lnTo>
                    <a:pt x="1122" y="30"/>
                  </a:lnTo>
                  <a:lnTo>
                    <a:pt x="1130" y="38"/>
                  </a:lnTo>
                  <a:lnTo>
                    <a:pt x="1134" y="48"/>
                  </a:lnTo>
                  <a:lnTo>
                    <a:pt x="1138" y="58"/>
                  </a:lnTo>
                  <a:lnTo>
                    <a:pt x="1140" y="68"/>
                  </a:lnTo>
                  <a:lnTo>
                    <a:pt x="1142" y="80"/>
                  </a:lnTo>
                  <a:lnTo>
                    <a:pt x="1142" y="102"/>
                  </a:lnTo>
                  <a:lnTo>
                    <a:pt x="1138" y="128"/>
                  </a:lnTo>
                  <a:lnTo>
                    <a:pt x="1128" y="178"/>
                  </a:lnTo>
                  <a:lnTo>
                    <a:pt x="1122" y="202"/>
                  </a:lnTo>
                  <a:lnTo>
                    <a:pt x="1120" y="224"/>
                  </a:lnTo>
                  <a:lnTo>
                    <a:pt x="1120" y="246"/>
                  </a:lnTo>
                  <a:lnTo>
                    <a:pt x="1124" y="254"/>
                  </a:lnTo>
                  <a:lnTo>
                    <a:pt x="1126" y="264"/>
                  </a:lnTo>
                  <a:lnTo>
                    <a:pt x="1132" y="272"/>
                  </a:lnTo>
                  <a:lnTo>
                    <a:pt x="1138" y="278"/>
                  </a:lnTo>
                  <a:lnTo>
                    <a:pt x="1146" y="284"/>
                  </a:lnTo>
                  <a:lnTo>
                    <a:pt x="1156" y="290"/>
                  </a:lnTo>
                  <a:lnTo>
                    <a:pt x="1156" y="290"/>
                  </a:lnTo>
                  <a:lnTo>
                    <a:pt x="1180" y="298"/>
                  </a:lnTo>
                  <a:lnTo>
                    <a:pt x="1208" y="304"/>
                  </a:lnTo>
                  <a:lnTo>
                    <a:pt x="1238" y="308"/>
                  </a:lnTo>
                  <a:lnTo>
                    <a:pt x="1270" y="310"/>
                  </a:lnTo>
                  <a:lnTo>
                    <a:pt x="1306" y="312"/>
                  </a:lnTo>
                  <a:lnTo>
                    <a:pt x="1342" y="310"/>
                  </a:lnTo>
                  <a:lnTo>
                    <a:pt x="1418" y="308"/>
                  </a:lnTo>
                  <a:lnTo>
                    <a:pt x="1580" y="296"/>
                  </a:lnTo>
                  <a:lnTo>
                    <a:pt x="1660" y="292"/>
                  </a:lnTo>
                  <a:lnTo>
                    <a:pt x="1734" y="290"/>
                  </a:lnTo>
                  <a:lnTo>
                    <a:pt x="1734" y="290"/>
                  </a:lnTo>
                  <a:lnTo>
                    <a:pt x="1732" y="364"/>
                  </a:lnTo>
                  <a:lnTo>
                    <a:pt x="1728" y="444"/>
                  </a:lnTo>
                  <a:lnTo>
                    <a:pt x="1716" y="606"/>
                  </a:lnTo>
                  <a:lnTo>
                    <a:pt x="1714" y="682"/>
                  </a:lnTo>
                  <a:lnTo>
                    <a:pt x="1714" y="720"/>
                  </a:lnTo>
                  <a:lnTo>
                    <a:pt x="1714" y="754"/>
                  </a:lnTo>
                  <a:lnTo>
                    <a:pt x="1716" y="786"/>
                  </a:lnTo>
                  <a:lnTo>
                    <a:pt x="1720" y="816"/>
                  </a:lnTo>
                  <a:lnTo>
                    <a:pt x="1726" y="844"/>
                  </a:lnTo>
                  <a:lnTo>
                    <a:pt x="1734" y="868"/>
                  </a:lnTo>
                  <a:lnTo>
                    <a:pt x="1734" y="868"/>
                  </a:lnTo>
                  <a:lnTo>
                    <a:pt x="1740" y="878"/>
                  </a:lnTo>
                  <a:lnTo>
                    <a:pt x="1746" y="886"/>
                  </a:lnTo>
                  <a:lnTo>
                    <a:pt x="1752" y="894"/>
                  </a:lnTo>
                  <a:lnTo>
                    <a:pt x="1760" y="898"/>
                  </a:lnTo>
                  <a:lnTo>
                    <a:pt x="1770" y="902"/>
                  </a:lnTo>
                  <a:lnTo>
                    <a:pt x="1780" y="904"/>
                  </a:lnTo>
                  <a:lnTo>
                    <a:pt x="1800" y="904"/>
                  </a:lnTo>
                  <a:lnTo>
                    <a:pt x="1822" y="902"/>
                  </a:lnTo>
                  <a:lnTo>
                    <a:pt x="1848" y="896"/>
                  </a:lnTo>
                  <a:lnTo>
                    <a:pt x="1898" y="886"/>
                  </a:lnTo>
                  <a:lnTo>
                    <a:pt x="1922" y="882"/>
                  </a:lnTo>
                  <a:lnTo>
                    <a:pt x="1944" y="882"/>
                  </a:lnTo>
                  <a:lnTo>
                    <a:pt x="1956" y="884"/>
                  </a:lnTo>
                  <a:lnTo>
                    <a:pt x="1966" y="886"/>
                  </a:lnTo>
                  <a:lnTo>
                    <a:pt x="1976" y="890"/>
                  </a:lnTo>
                  <a:lnTo>
                    <a:pt x="1986" y="896"/>
                  </a:lnTo>
                  <a:lnTo>
                    <a:pt x="1994" y="902"/>
                  </a:lnTo>
                  <a:lnTo>
                    <a:pt x="2002" y="912"/>
                  </a:lnTo>
                  <a:lnTo>
                    <a:pt x="2008" y="922"/>
                  </a:lnTo>
                  <a:lnTo>
                    <a:pt x="2014" y="936"/>
                  </a:lnTo>
                  <a:lnTo>
                    <a:pt x="2018" y="950"/>
                  </a:lnTo>
                  <a:lnTo>
                    <a:pt x="2020" y="968"/>
                  </a:lnTo>
                  <a:lnTo>
                    <a:pt x="2022" y="990"/>
                  </a:lnTo>
                  <a:lnTo>
                    <a:pt x="2024" y="1012"/>
                  </a:lnTo>
                  <a:lnTo>
                    <a:pt x="2024" y="1012"/>
                  </a:lnTo>
                  <a:lnTo>
                    <a:pt x="2022" y="1036"/>
                  </a:lnTo>
                  <a:lnTo>
                    <a:pt x="2020" y="1056"/>
                  </a:lnTo>
                  <a:lnTo>
                    <a:pt x="2018" y="1074"/>
                  </a:lnTo>
                  <a:lnTo>
                    <a:pt x="2014" y="1090"/>
                  </a:lnTo>
                  <a:lnTo>
                    <a:pt x="2008" y="1102"/>
                  </a:lnTo>
                  <a:lnTo>
                    <a:pt x="2002" y="1114"/>
                  </a:lnTo>
                  <a:lnTo>
                    <a:pt x="1994" y="1122"/>
                  </a:lnTo>
                  <a:lnTo>
                    <a:pt x="1986" y="1130"/>
                  </a:lnTo>
                  <a:lnTo>
                    <a:pt x="1976" y="1136"/>
                  </a:lnTo>
                  <a:lnTo>
                    <a:pt x="1966" y="1140"/>
                  </a:lnTo>
                  <a:lnTo>
                    <a:pt x="1956" y="1142"/>
                  </a:lnTo>
                  <a:lnTo>
                    <a:pt x="1944" y="1142"/>
                  </a:lnTo>
                  <a:lnTo>
                    <a:pt x="1922" y="1142"/>
                  </a:lnTo>
                  <a:lnTo>
                    <a:pt x="1898" y="1138"/>
                  </a:lnTo>
                  <a:lnTo>
                    <a:pt x="1848" y="1128"/>
                  </a:lnTo>
                  <a:lnTo>
                    <a:pt x="1822" y="1124"/>
                  </a:lnTo>
                  <a:lnTo>
                    <a:pt x="1800" y="1120"/>
                  </a:lnTo>
                  <a:lnTo>
                    <a:pt x="1780" y="1122"/>
                  </a:lnTo>
                  <a:lnTo>
                    <a:pt x="1770" y="1124"/>
                  </a:lnTo>
                  <a:lnTo>
                    <a:pt x="1760" y="1128"/>
                  </a:lnTo>
                  <a:lnTo>
                    <a:pt x="1752" y="1132"/>
                  </a:lnTo>
                  <a:lnTo>
                    <a:pt x="1746" y="1138"/>
                  </a:lnTo>
                  <a:lnTo>
                    <a:pt x="1740" y="1146"/>
                  </a:lnTo>
                  <a:lnTo>
                    <a:pt x="1734" y="1158"/>
                  </a:lnTo>
                  <a:lnTo>
                    <a:pt x="1734" y="1158"/>
                  </a:lnTo>
                  <a:lnTo>
                    <a:pt x="1726" y="1182"/>
                  </a:lnTo>
                  <a:lnTo>
                    <a:pt x="1720" y="1208"/>
                  </a:lnTo>
                  <a:lnTo>
                    <a:pt x="1716" y="1238"/>
                  </a:lnTo>
                  <a:lnTo>
                    <a:pt x="1714" y="1272"/>
                  </a:lnTo>
                  <a:lnTo>
                    <a:pt x="1714" y="1306"/>
                  </a:lnTo>
                  <a:lnTo>
                    <a:pt x="1714" y="1342"/>
                  </a:lnTo>
                  <a:lnTo>
                    <a:pt x="1716" y="1420"/>
                  </a:lnTo>
                  <a:lnTo>
                    <a:pt x="1728" y="1580"/>
                  </a:lnTo>
                  <a:lnTo>
                    <a:pt x="1732" y="1660"/>
                  </a:lnTo>
                  <a:lnTo>
                    <a:pt x="1734" y="1736"/>
                  </a:lnTo>
                  <a:lnTo>
                    <a:pt x="1734" y="1736"/>
                  </a:lnTo>
                  <a:lnTo>
                    <a:pt x="1660" y="1734"/>
                  </a:lnTo>
                  <a:lnTo>
                    <a:pt x="1580" y="1728"/>
                  </a:lnTo>
                  <a:lnTo>
                    <a:pt x="1418" y="1718"/>
                  </a:lnTo>
                  <a:lnTo>
                    <a:pt x="1342" y="1714"/>
                  </a:lnTo>
                  <a:lnTo>
                    <a:pt x="1306" y="1714"/>
                  </a:lnTo>
                  <a:lnTo>
                    <a:pt x="1270" y="1714"/>
                  </a:lnTo>
                  <a:lnTo>
                    <a:pt x="1238" y="1718"/>
                  </a:lnTo>
                  <a:lnTo>
                    <a:pt x="1208" y="1722"/>
                  </a:lnTo>
                  <a:lnTo>
                    <a:pt x="1180" y="1728"/>
                  </a:lnTo>
                  <a:lnTo>
                    <a:pt x="1156" y="1736"/>
                  </a:lnTo>
                  <a:lnTo>
                    <a:pt x="1156" y="1736"/>
                  </a:lnTo>
                  <a:lnTo>
                    <a:pt x="1146" y="1740"/>
                  </a:lnTo>
                  <a:lnTo>
                    <a:pt x="1138" y="1746"/>
                  </a:lnTo>
                  <a:lnTo>
                    <a:pt x="1132" y="1754"/>
                  </a:lnTo>
                  <a:lnTo>
                    <a:pt x="1126" y="1762"/>
                  </a:lnTo>
                  <a:lnTo>
                    <a:pt x="1124" y="1770"/>
                  </a:lnTo>
                  <a:lnTo>
                    <a:pt x="1120" y="1780"/>
                  </a:lnTo>
                  <a:lnTo>
                    <a:pt x="1120" y="1800"/>
                  </a:lnTo>
                  <a:lnTo>
                    <a:pt x="1122" y="1824"/>
                  </a:lnTo>
                  <a:lnTo>
                    <a:pt x="1128" y="1848"/>
                  </a:lnTo>
                  <a:lnTo>
                    <a:pt x="1138" y="1898"/>
                  </a:lnTo>
                  <a:lnTo>
                    <a:pt x="1142" y="1922"/>
                  </a:lnTo>
                  <a:lnTo>
                    <a:pt x="1142" y="1946"/>
                  </a:lnTo>
                  <a:lnTo>
                    <a:pt x="1140" y="1956"/>
                  </a:lnTo>
                  <a:lnTo>
                    <a:pt x="1138" y="1968"/>
                  </a:lnTo>
                  <a:lnTo>
                    <a:pt x="1134" y="1976"/>
                  </a:lnTo>
                  <a:lnTo>
                    <a:pt x="1130" y="1986"/>
                  </a:lnTo>
                  <a:lnTo>
                    <a:pt x="1122" y="1994"/>
                  </a:lnTo>
                  <a:lnTo>
                    <a:pt x="1114" y="2002"/>
                  </a:lnTo>
                  <a:lnTo>
                    <a:pt x="1102" y="2008"/>
                  </a:lnTo>
                  <a:lnTo>
                    <a:pt x="1090" y="2014"/>
                  </a:lnTo>
                  <a:lnTo>
                    <a:pt x="1074" y="2018"/>
                  </a:lnTo>
                  <a:lnTo>
                    <a:pt x="1056" y="2022"/>
                  </a:lnTo>
                  <a:lnTo>
                    <a:pt x="1036" y="2024"/>
                  </a:lnTo>
                  <a:lnTo>
                    <a:pt x="1012" y="2024"/>
                  </a:lnTo>
                  <a:lnTo>
                    <a:pt x="1012" y="2024"/>
                  </a:lnTo>
                  <a:lnTo>
                    <a:pt x="988" y="2024"/>
                  </a:lnTo>
                  <a:lnTo>
                    <a:pt x="968" y="2022"/>
                  </a:lnTo>
                  <a:lnTo>
                    <a:pt x="950" y="2018"/>
                  </a:lnTo>
                  <a:lnTo>
                    <a:pt x="934" y="2014"/>
                  </a:lnTo>
                  <a:lnTo>
                    <a:pt x="922" y="2008"/>
                  </a:lnTo>
                  <a:lnTo>
                    <a:pt x="910" y="2002"/>
                  </a:lnTo>
                  <a:lnTo>
                    <a:pt x="902" y="1994"/>
                  </a:lnTo>
                  <a:lnTo>
                    <a:pt x="894" y="1986"/>
                  </a:lnTo>
                  <a:lnTo>
                    <a:pt x="888" y="1976"/>
                  </a:lnTo>
                  <a:lnTo>
                    <a:pt x="886" y="1968"/>
                  </a:lnTo>
                  <a:lnTo>
                    <a:pt x="882" y="1956"/>
                  </a:lnTo>
                  <a:lnTo>
                    <a:pt x="882" y="1946"/>
                  </a:lnTo>
                  <a:lnTo>
                    <a:pt x="882" y="1922"/>
                  </a:lnTo>
                  <a:lnTo>
                    <a:pt x="886" y="1898"/>
                  </a:lnTo>
                  <a:lnTo>
                    <a:pt x="896" y="1848"/>
                  </a:lnTo>
                  <a:lnTo>
                    <a:pt x="900" y="1824"/>
                  </a:lnTo>
                  <a:lnTo>
                    <a:pt x="904" y="1800"/>
                  </a:lnTo>
                  <a:lnTo>
                    <a:pt x="902" y="1780"/>
                  </a:lnTo>
                  <a:lnTo>
                    <a:pt x="900" y="1770"/>
                  </a:lnTo>
                  <a:lnTo>
                    <a:pt x="898" y="1762"/>
                  </a:lnTo>
                  <a:lnTo>
                    <a:pt x="892" y="1754"/>
                  </a:lnTo>
                  <a:lnTo>
                    <a:pt x="886" y="1746"/>
                  </a:lnTo>
                  <a:lnTo>
                    <a:pt x="878" y="1740"/>
                  </a:lnTo>
                  <a:lnTo>
                    <a:pt x="868" y="1736"/>
                  </a:lnTo>
                  <a:lnTo>
                    <a:pt x="868" y="1736"/>
                  </a:lnTo>
                  <a:lnTo>
                    <a:pt x="842" y="1728"/>
                  </a:lnTo>
                  <a:lnTo>
                    <a:pt x="816" y="1722"/>
                  </a:lnTo>
                  <a:lnTo>
                    <a:pt x="786" y="1718"/>
                  </a:lnTo>
                  <a:lnTo>
                    <a:pt x="754" y="1714"/>
                  </a:lnTo>
                  <a:lnTo>
                    <a:pt x="718" y="1714"/>
                  </a:lnTo>
                  <a:lnTo>
                    <a:pt x="682" y="1714"/>
                  </a:lnTo>
                  <a:lnTo>
                    <a:pt x="606" y="1718"/>
                  </a:lnTo>
                  <a:lnTo>
                    <a:pt x="444" y="1728"/>
                  </a:lnTo>
                  <a:lnTo>
                    <a:pt x="364" y="1734"/>
                  </a:lnTo>
                  <a:lnTo>
                    <a:pt x="288" y="1736"/>
                  </a:lnTo>
                  <a:lnTo>
                    <a:pt x="288" y="1736"/>
                  </a:lnTo>
                  <a:lnTo>
                    <a:pt x="290" y="1660"/>
                  </a:lnTo>
                  <a:lnTo>
                    <a:pt x="296" y="1580"/>
                  </a:lnTo>
                  <a:lnTo>
                    <a:pt x="308" y="1420"/>
                  </a:lnTo>
                  <a:lnTo>
                    <a:pt x="310" y="1342"/>
                  </a:lnTo>
                  <a:lnTo>
                    <a:pt x="310" y="1306"/>
                  </a:lnTo>
                  <a:lnTo>
                    <a:pt x="310" y="1272"/>
                  </a:lnTo>
                  <a:lnTo>
                    <a:pt x="306" y="1238"/>
                  </a:lnTo>
                  <a:lnTo>
                    <a:pt x="302" y="1208"/>
                  </a:lnTo>
                  <a:lnTo>
                    <a:pt x="296" y="1182"/>
                  </a:lnTo>
                  <a:lnTo>
                    <a:pt x="288" y="1158"/>
                  </a:lnTo>
                  <a:lnTo>
                    <a:pt x="288" y="1158"/>
                  </a:lnTo>
                  <a:lnTo>
                    <a:pt x="284" y="1146"/>
                  </a:lnTo>
                  <a:lnTo>
                    <a:pt x="278" y="1138"/>
                  </a:lnTo>
                  <a:lnTo>
                    <a:pt x="270" y="1132"/>
                  </a:lnTo>
                  <a:lnTo>
                    <a:pt x="262" y="1128"/>
                  </a:lnTo>
                  <a:lnTo>
                    <a:pt x="254" y="1124"/>
                  </a:lnTo>
                  <a:lnTo>
                    <a:pt x="244" y="1122"/>
                  </a:lnTo>
                  <a:lnTo>
                    <a:pt x="224" y="1120"/>
                  </a:lnTo>
                  <a:lnTo>
                    <a:pt x="200" y="1124"/>
                  </a:lnTo>
                  <a:lnTo>
                    <a:pt x="176" y="1128"/>
                  </a:lnTo>
                  <a:lnTo>
                    <a:pt x="126" y="1138"/>
                  </a:lnTo>
                  <a:lnTo>
                    <a:pt x="102" y="1142"/>
                  </a:lnTo>
                  <a:lnTo>
                    <a:pt x="78" y="1142"/>
                  </a:lnTo>
                  <a:lnTo>
                    <a:pt x="68" y="1142"/>
                  </a:lnTo>
                  <a:lnTo>
                    <a:pt x="58" y="1140"/>
                  </a:lnTo>
                  <a:lnTo>
                    <a:pt x="48" y="1136"/>
                  </a:lnTo>
                  <a:lnTo>
                    <a:pt x="38" y="1130"/>
                  </a:lnTo>
                  <a:lnTo>
                    <a:pt x="30" y="1122"/>
                  </a:lnTo>
                  <a:lnTo>
                    <a:pt x="22" y="1114"/>
                  </a:lnTo>
                  <a:lnTo>
                    <a:pt x="16" y="1102"/>
                  </a:lnTo>
                  <a:lnTo>
                    <a:pt x="10" y="1090"/>
                  </a:lnTo>
                  <a:lnTo>
                    <a:pt x="6" y="1074"/>
                  </a:lnTo>
                  <a:lnTo>
                    <a:pt x="2" y="1056"/>
                  </a:lnTo>
                  <a:lnTo>
                    <a:pt x="0" y="1036"/>
                  </a:lnTo>
                  <a:lnTo>
                    <a:pt x="0" y="1012"/>
                  </a:lnTo>
                  <a:lnTo>
                    <a:pt x="0" y="1012"/>
                  </a:lnTo>
                  <a:lnTo>
                    <a:pt x="0" y="990"/>
                  </a:lnTo>
                  <a:lnTo>
                    <a:pt x="2" y="968"/>
                  </a:lnTo>
                  <a:lnTo>
                    <a:pt x="6" y="950"/>
                  </a:lnTo>
                  <a:lnTo>
                    <a:pt x="10" y="936"/>
                  </a:lnTo>
                  <a:lnTo>
                    <a:pt x="16" y="922"/>
                  </a:lnTo>
                  <a:lnTo>
                    <a:pt x="22" y="912"/>
                  </a:lnTo>
                  <a:lnTo>
                    <a:pt x="30" y="902"/>
                  </a:lnTo>
                  <a:lnTo>
                    <a:pt x="38" y="896"/>
                  </a:lnTo>
                  <a:lnTo>
                    <a:pt x="48" y="890"/>
                  </a:lnTo>
                  <a:lnTo>
                    <a:pt x="58" y="886"/>
                  </a:lnTo>
                  <a:lnTo>
                    <a:pt x="68" y="884"/>
                  </a:lnTo>
                  <a:lnTo>
                    <a:pt x="78" y="882"/>
                  </a:lnTo>
                  <a:lnTo>
                    <a:pt x="102" y="882"/>
                  </a:lnTo>
                  <a:lnTo>
                    <a:pt x="126" y="886"/>
                  </a:lnTo>
                  <a:lnTo>
                    <a:pt x="176" y="896"/>
                  </a:lnTo>
                  <a:lnTo>
                    <a:pt x="200" y="902"/>
                  </a:lnTo>
                  <a:lnTo>
                    <a:pt x="224" y="904"/>
                  </a:lnTo>
                  <a:lnTo>
                    <a:pt x="244" y="904"/>
                  </a:lnTo>
                  <a:lnTo>
                    <a:pt x="254" y="902"/>
                  </a:lnTo>
                  <a:lnTo>
                    <a:pt x="262" y="898"/>
                  </a:lnTo>
                  <a:lnTo>
                    <a:pt x="270" y="892"/>
                  </a:lnTo>
                  <a:lnTo>
                    <a:pt x="278" y="886"/>
                  </a:lnTo>
                  <a:lnTo>
                    <a:pt x="284" y="878"/>
                  </a:lnTo>
                  <a:lnTo>
                    <a:pt x="288" y="868"/>
                  </a:lnTo>
                  <a:lnTo>
                    <a:pt x="288" y="868"/>
                  </a:lnTo>
                  <a:lnTo>
                    <a:pt x="296" y="844"/>
                  </a:lnTo>
                  <a:lnTo>
                    <a:pt x="302" y="816"/>
                  </a:lnTo>
                  <a:lnTo>
                    <a:pt x="306" y="786"/>
                  </a:lnTo>
                  <a:lnTo>
                    <a:pt x="310" y="754"/>
                  </a:lnTo>
                  <a:lnTo>
                    <a:pt x="310" y="720"/>
                  </a:lnTo>
                  <a:lnTo>
                    <a:pt x="310" y="682"/>
                  </a:lnTo>
                  <a:lnTo>
                    <a:pt x="308" y="606"/>
                  </a:lnTo>
                  <a:lnTo>
                    <a:pt x="296" y="444"/>
                  </a:lnTo>
                  <a:lnTo>
                    <a:pt x="290" y="364"/>
                  </a:lnTo>
                  <a:lnTo>
                    <a:pt x="288" y="290"/>
                  </a:lnTo>
                  <a:lnTo>
                    <a:pt x="288" y="29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86" name="Freeform 10"/>
            <p:cNvSpPr>
              <a:spLocks/>
            </p:cNvSpPr>
            <p:nvPr/>
          </p:nvSpPr>
          <p:spPr bwMode="auto">
            <a:xfrm>
              <a:off x="1236" y="865"/>
              <a:ext cx="1472" cy="1754"/>
            </a:xfrm>
            <a:custGeom>
              <a:avLst/>
              <a:gdLst>
                <a:gd name="T0" fmla="*/ 334 w 1472"/>
                <a:gd name="T1" fmla="*/ 284 h 1754"/>
                <a:gd name="T2" fmla="*/ 542 w 1472"/>
                <a:gd name="T3" fmla="*/ 288 h 1754"/>
                <a:gd name="T4" fmla="*/ 612 w 1472"/>
                <a:gd name="T5" fmla="*/ 306 h 1754"/>
                <a:gd name="T6" fmla="*/ 630 w 1472"/>
                <a:gd name="T7" fmla="*/ 274 h 1754"/>
                <a:gd name="T8" fmla="*/ 610 w 1472"/>
                <a:gd name="T9" fmla="*/ 108 h 1754"/>
                <a:gd name="T10" fmla="*/ 630 w 1472"/>
                <a:gd name="T11" fmla="*/ 42 h 1754"/>
                <a:gd name="T12" fmla="*/ 696 w 1472"/>
                <a:gd name="T13" fmla="*/ 4 h 1754"/>
                <a:gd name="T14" fmla="*/ 784 w 1472"/>
                <a:gd name="T15" fmla="*/ 4 h 1754"/>
                <a:gd name="T16" fmla="*/ 848 w 1472"/>
                <a:gd name="T17" fmla="*/ 42 h 1754"/>
                <a:gd name="T18" fmla="*/ 868 w 1472"/>
                <a:gd name="T19" fmla="*/ 108 h 1754"/>
                <a:gd name="T20" fmla="*/ 844 w 1472"/>
                <a:gd name="T21" fmla="*/ 274 h 1754"/>
                <a:gd name="T22" fmla="*/ 860 w 1472"/>
                <a:gd name="T23" fmla="*/ 306 h 1754"/>
                <a:gd name="T24" fmla="*/ 930 w 1472"/>
                <a:gd name="T25" fmla="*/ 288 h 1754"/>
                <a:gd name="T26" fmla="*/ 1138 w 1472"/>
                <a:gd name="T27" fmla="*/ 284 h 1754"/>
                <a:gd name="T28" fmla="*/ 1454 w 1472"/>
                <a:gd name="T29" fmla="*/ 376 h 1754"/>
                <a:gd name="T30" fmla="*/ 1472 w 1472"/>
                <a:gd name="T31" fmla="*/ 760 h 1754"/>
                <a:gd name="T32" fmla="*/ 1452 w 1472"/>
                <a:gd name="T33" fmla="*/ 874 h 1754"/>
                <a:gd name="T34" fmla="*/ 1416 w 1472"/>
                <a:gd name="T35" fmla="*/ 906 h 1754"/>
                <a:gd name="T36" fmla="*/ 1290 w 1472"/>
                <a:gd name="T37" fmla="*/ 892 h 1754"/>
                <a:gd name="T38" fmla="*/ 1212 w 1472"/>
                <a:gd name="T39" fmla="*/ 894 h 1754"/>
                <a:gd name="T40" fmla="*/ 1176 w 1472"/>
                <a:gd name="T41" fmla="*/ 940 h 1754"/>
                <a:gd name="T42" fmla="*/ 1166 w 1472"/>
                <a:gd name="T43" fmla="*/ 1016 h 1754"/>
                <a:gd name="T44" fmla="*/ 1182 w 1472"/>
                <a:gd name="T45" fmla="*/ 1106 h 1754"/>
                <a:gd name="T46" fmla="*/ 1222 w 1472"/>
                <a:gd name="T47" fmla="*/ 1142 h 1754"/>
                <a:gd name="T48" fmla="*/ 1340 w 1472"/>
                <a:gd name="T49" fmla="*/ 1132 h 1754"/>
                <a:gd name="T50" fmla="*/ 1426 w 1472"/>
                <a:gd name="T51" fmla="*/ 1130 h 1754"/>
                <a:gd name="T52" fmla="*/ 1452 w 1472"/>
                <a:gd name="T53" fmla="*/ 1160 h 1754"/>
                <a:gd name="T54" fmla="*/ 1472 w 1472"/>
                <a:gd name="T55" fmla="*/ 1306 h 1754"/>
                <a:gd name="T56" fmla="*/ 1452 w 1472"/>
                <a:gd name="T57" fmla="*/ 1732 h 1754"/>
                <a:gd name="T58" fmla="*/ 1062 w 1472"/>
                <a:gd name="T59" fmla="*/ 1754 h 1754"/>
                <a:gd name="T60" fmla="*/ 904 w 1472"/>
                <a:gd name="T61" fmla="*/ 1740 h 1754"/>
                <a:gd name="T62" fmla="*/ 854 w 1472"/>
                <a:gd name="T63" fmla="*/ 1714 h 1754"/>
                <a:gd name="T64" fmla="*/ 846 w 1472"/>
                <a:gd name="T65" fmla="*/ 1644 h 1754"/>
                <a:gd name="T66" fmla="*/ 864 w 1472"/>
                <a:gd name="T67" fmla="*/ 1512 h 1754"/>
                <a:gd name="T68" fmla="*/ 836 w 1472"/>
                <a:gd name="T69" fmla="*/ 1468 h 1754"/>
                <a:gd name="T70" fmla="*/ 760 w 1472"/>
                <a:gd name="T71" fmla="*/ 1446 h 1754"/>
                <a:gd name="T72" fmla="*/ 674 w 1472"/>
                <a:gd name="T73" fmla="*/ 1452 h 1754"/>
                <a:gd name="T74" fmla="*/ 620 w 1472"/>
                <a:gd name="T75" fmla="*/ 1484 h 1754"/>
                <a:gd name="T76" fmla="*/ 608 w 1472"/>
                <a:gd name="T77" fmla="*/ 1546 h 1754"/>
                <a:gd name="T78" fmla="*/ 628 w 1472"/>
                <a:gd name="T79" fmla="*/ 1688 h 1754"/>
                <a:gd name="T80" fmla="*/ 602 w 1472"/>
                <a:gd name="T81" fmla="*/ 1728 h 1754"/>
                <a:gd name="T82" fmla="*/ 512 w 1472"/>
                <a:gd name="T83" fmla="*/ 1750 h 1754"/>
                <a:gd name="T84" fmla="*/ 174 w 1472"/>
                <a:gd name="T85" fmla="*/ 1738 h 1754"/>
                <a:gd name="T86" fmla="*/ 14 w 1472"/>
                <a:gd name="T87" fmla="*/ 1578 h 1754"/>
                <a:gd name="T88" fmla="*/ 2 w 1472"/>
                <a:gd name="T89" fmla="*/ 1240 h 1754"/>
                <a:gd name="T90" fmla="*/ 26 w 1472"/>
                <a:gd name="T91" fmla="*/ 1150 h 1754"/>
                <a:gd name="T92" fmla="*/ 64 w 1472"/>
                <a:gd name="T93" fmla="*/ 1124 h 1754"/>
                <a:gd name="T94" fmla="*/ 206 w 1472"/>
                <a:gd name="T95" fmla="*/ 1146 h 1754"/>
                <a:gd name="T96" fmla="*/ 268 w 1472"/>
                <a:gd name="T97" fmla="*/ 1132 h 1754"/>
                <a:gd name="T98" fmla="*/ 300 w 1472"/>
                <a:gd name="T99" fmla="*/ 1078 h 1754"/>
                <a:gd name="T100" fmla="*/ 306 w 1472"/>
                <a:gd name="T101" fmla="*/ 994 h 1754"/>
                <a:gd name="T102" fmla="*/ 284 w 1472"/>
                <a:gd name="T103" fmla="*/ 916 h 1754"/>
                <a:gd name="T104" fmla="*/ 240 w 1472"/>
                <a:gd name="T105" fmla="*/ 888 h 1754"/>
                <a:gd name="T106" fmla="*/ 108 w 1472"/>
                <a:gd name="T107" fmla="*/ 906 h 1754"/>
                <a:gd name="T108" fmla="*/ 38 w 1472"/>
                <a:gd name="T109" fmla="*/ 898 h 1754"/>
                <a:gd name="T110" fmla="*/ 12 w 1472"/>
                <a:gd name="T111" fmla="*/ 850 h 1754"/>
                <a:gd name="T112" fmla="*/ 0 w 1472"/>
                <a:gd name="T113" fmla="*/ 690 h 1754"/>
                <a:gd name="T114" fmla="*/ 20 w 1472"/>
                <a:gd name="T115" fmla="*/ 300 h 1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72" h="1754">
                  <a:moveTo>
                    <a:pt x="20" y="300"/>
                  </a:moveTo>
                  <a:lnTo>
                    <a:pt x="20" y="300"/>
                  </a:lnTo>
                  <a:lnTo>
                    <a:pt x="94" y="300"/>
                  </a:lnTo>
                  <a:lnTo>
                    <a:pt x="174" y="294"/>
                  </a:lnTo>
                  <a:lnTo>
                    <a:pt x="334" y="284"/>
                  </a:lnTo>
                  <a:lnTo>
                    <a:pt x="410" y="280"/>
                  </a:lnTo>
                  <a:lnTo>
                    <a:pt x="446" y="280"/>
                  </a:lnTo>
                  <a:lnTo>
                    <a:pt x="480" y="280"/>
                  </a:lnTo>
                  <a:lnTo>
                    <a:pt x="512" y="284"/>
                  </a:lnTo>
                  <a:lnTo>
                    <a:pt x="542" y="288"/>
                  </a:lnTo>
                  <a:lnTo>
                    <a:pt x="568" y="294"/>
                  </a:lnTo>
                  <a:lnTo>
                    <a:pt x="592" y="300"/>
                  </a:lnTo>
                  <a:lnTo>
                    <a:pt x="592" y="300"/>
                  </a:lnTo>
                  <a:lnTo>
                    <a:pt x="602" y="304"/>
                  </a:lnTo>
                  <a:lnTo>
                    <a:pt x="612" y="306"/>
                  </a:lnTo>
                  <a:lnTo>
                    <a:pt x="618" y="304"/>
                  </a:lnTo>
                  <a:lnTo>
                    <a:pt x="622" y="302"/>
                  </a:lnTo>
                  <a:lnTo>
                    <a:pt x="626" y="298"/>
                  </a:lnTo>
                  <a:lnTo>
                    <a:pt x="628" y="290"/>
                  </a:lnTo>
                  <a:lnTo>
                    <a:pt x="630" y="274"/>
                  </a:lnTo>
                  <a:lnTo>
                    <a:pt x="626" y="252"/>
                  </a:lnTo>
                  <a:lnTo>
                    <a:pt x="622" y="226"/>
                  </a:lnTo>
                  <a:lnTo>
                    <a:pt x="612" y="168"/>
                  </a:lnTo>
                  <a:lnTo>
                    <a:pt x="610" y="138"/>
                  </a:lnTo>
                  <a:lnTo>
                    <a:pt x="610" y="108"/>
                  </a:lnTo>
                  <a:lnTo>
                    <a:pt x="612" y="94"/>
                  </a:lnTo>
                  <a:lnTo>
                    <a:pt x="614" y="80"/>
                  </a:lnTo>
                  <a:lnTo>
                    <a:pt x="618" y="66"/>
                  </a:lnTo>
                  <a:lnTo>
                    <a:pt x="624" y="54"/>
                  </a:lnTo>
                  <a:lnTo>
                    <a:pt x="630" y="42"/>
                  </a:lnTo>
                  <a:lnTo>
                    <a:pt x="640" y="32"/>
                  </a:lnTo>
                  <a:lnTo>
                    <a:pt x="650" y="24"/>
                  </a:lnTo>
                  <a:lnTo>
                    <a:pt x="664" y="16"/>
                  </a:lnTo>
                  <a:lnTo>
                    <a:pt x="678" y="8"/>
                  </a:lnTo>
                  <a:lnTo>
                    <a:pt x="696" y="4"/>
                  </a:lnTo>
                  <a:lnTo>
                    <a:pt x="716" y="2"/>
                  </a:lnTo>
                  <a:lnTo>
                    <a:pt x="740" y="0"/>
                  </a:lnTo>
                  <a:lnTo>
                    <a:pt x="740" y="0"/>
                  </a:lnTo>
                  <a:lnTo>
                    <a:pt x="764" y="2"/>
                  </a:lnTo>
                  <a:lnTo>
                    <a:pt x="784" y="4"/>
                  </a:lnTo>
                  <a:lnTo>
                    <a:pt x="802" y="8"/>
                  </a:lnTo>
                  <a:lnTo>
                    <a:pt x="816" y="16"/>
                  </a:lnTo>
                  <a:lnTo>
                    <a:pt x="830" y="24"/>
                  </a:lnTo>
                  <a:lnTo>
                    <a:pt x="840" y="32"/>
                  </a:lnTo>
                  <a:lnTo>
                    <a:pt x="848" y="42"/>
                  </a:lnTo>
                  <a:lnTo>
                    <a:pt x="856" y="54"/>
                  </a:lnTo>
                  <a:lnTo>
                    <a:pt x="860" y="66"/>
                  </a:lnTo>
                  <a:lnTo>
                    <a:pt x="864" y="80"/>
                  </a:lnTo>
                  <a:lnTo>
                    <a:pt x="866" y="94"/>
                  </a:lnTo>
                  <a:lnTo>
                    <a:pt x="868" y="108"/>
                  </a:lnTo>
                  <a:lnTo>
                    <a:pt x="866" y="138"/>
                  </a:lnTo>
                  <a:lnTo>
                    <a:pt x="864" y="168"/>
                  </a:lnTo>
                  <a:lnTo>
                    <a:pt x="852" y="226"/>
                  </a:lnTo>
                  <a:lnTo>
                    <a:pt x="846" y="252"/>
                  </a:lnTo>
                  <a:lnTo>
                    <a:pt x="844" y="274"/>
                  </a:lnTo>
                  <a:lnTo>
                    <a:pt x="844" y="290"/>
                  </a:lnTo>
                  <a:lnTo>
                    <a:pt x="846" y="298"/>
                  </a:lnTo>
                  <a:lnTo>
                    <a:pt x="850" y="302"/>
                  </a:lnTo>
                  <a:lnTo>
                    <a:pt x="854" y="304"/>
                  </a:lnTo>
                  <a:lnTo>
                    <a:pt x="860" y="306"/>
                  </a:lnTo>
                  <a:lnTo>
                    <a:pt x="868" y="304"/>
                  </a:lnTo>
                  <a:lnTo>
                    <a:pt x="880" y="300"/>
                  </a:lnTo>
                  <a:lnTo>
                    <a:pt x="880" y="300"/>
                  </a:lnTo>
                  <a:lnTo>
                    <a:pt x="904" y="294"/>
                  </a:lnTo>
                  <a:lnTo>
                    <a:pt x="930" y="288"/>
                  </a:lnTo>
                  <a:lnTo>
                    <a:pt x="960" y="284"/>
                  </a:lnTo>
                  <a:lnTo>
                    <a:pt x="992" y="280"/>
                  </a:lnTo>
                  <a:lnTo>
                    <a:pt x="1026" y="280"/>
                  </a:lnTo>
                  <a:lnTo>
                    <a:pt x="1062" y="280"/>
                  </a:lnTo>
                  <a:lnTo>
                    <a:pt x="1138" y="284"/>
                  </a:lnTo>
                  <a:lnTo>
                    <a:pt x="1298" y="294"/>
                  </a:lnTo>
                  <a:lnTo>
                    <a:pt x="1376" y="300"/>
                  </a:lnTo>
                  <a:lnTo>
                    <a:pt x="1452" y="300"/>
                  </a:lnTo>
                  <a:lnTo>
                    <a:pt x="1452" y="300"/>
                  </a:lnTo>
                  <a:lnTo>
                    <a:pt x="1454" y="376"/>
                  </a:lnTo>
                  <a:lnTo>
                    <a:pt x="1458" y="454"/>
                  </a:lnTo>
                  <a:lnTo>
                    <a:pt x="1470" y="614"/>
                  </a:lnTo>
                  <a:lnTo>
                    <a:pt x="1472" y="690"/>
                  </a:lnTo>
                  <a:lnTo>
                    <a:pt x="1472" y="726"/>
                  </a:lnTo>
                  <a:lnTo>
                    <a:pt x="1472" y="760"/>
                  </a:lnTo>
                  <a:lnTo>
                    <a:pt x="1470" y="792"/>
                  </a:lnTo>
                  <a:lnTo>
                    <a:pt x="1466" y="822"/>
                  </a:lnTo>
                  <a:lnTo>
                    <a:pt x="1460" y="850"/>
                  </a:lnTo>
                  <a:lnTo>
                    <a:pt x="1452" y="874"/>
                  </a:lnTo>
                  <a:lnTo>
                    <a:pt x="1452" y="874"/>
                  </a:lnTo>
                  <a:lnTo>
                    <a:pt x="1446" y="884"/>
                  </a:lnTo>
                  <a:lnTo>
                    <a:pt x="1440" y="892"/>
                  </a:lnTo>
                  <a:lnTo>
                    <a:pt x="1434" y="898"/>
                  </a:lnTo>
                  <a:lnTo>
                    <a:pt x="1426" y="904"/>
                  </a:lnTo>
                  <a:lnTo>
                    <a:pt x="1416" y="906"/>
                  </a:lnTo>
                  <a:lnTo>
                    <a:pt x="1408" y="908"/>
                  </a:lnTo>
                  <a:lnTo>
                    <a:pt x="1386" y="910"/>
                  </a:lnTo>
                  <a:lnTo>
                    <a:pt x="1364" y="906"/>
                  </a:lnTo>
                  <a:lnTo>
                    <a:pt x="1340" y="902"/>
                  </a:lnTo>
                  <a:lnTo>
                    <a:pt x="1290" y="892"/>
                  </a:lnTo>
                  <a:lnTo>
                    <a:pt x="1266" y="888"/>
                  </a:lnTo>
                  <a:lnTo>
                    <a:pt x="1244" y="888"/>
                  </a:lnTo>
                  <a:lnTo>
                    <a:pt x="1232" y="888"/>
                  </a:lnTo>
                  <a:lnTo>
                    <a:pt x="1222" y="892"/>
                  </a:lnTo>
                  <a:lnTo>
                    <a:pt x="1212" y="894"/>
                  </a:lnTo>
                  <a:lnTo>
                    <a:pt x="1204" y="900"/>
                  </a:lnTo>
                  <a:lnTo>
                    <a:pt x="1196" y="908"/>
                  </a:lnTo>
                  <a:lnTo>
                    <a:pt x="1188" y="916"/>
                  </a:lnTo>
                  <a:lnTo>
                    <a:pt x="1182" y="926"/>
                  </a:lnTo>
                  <a:lnTo>
                    <a:pt x="1176" y="940"/>
                  </a:lnTo>
                  <a:lnTo>
                    <a:pt x="1172" y="956"/>
                  </a:lnTo>
                  <a:lnTo>
                    <a:pt x="1168" y="972"/>
                  </a:lnTo>
                  <a:lnTo>
                    <a:pt x="1166" y="994"/>
                  </a:lnTo>
                  <a:lnTo>
                    <a:pt x="1166" y="1016"/>
                  </a:lnTo>
                  <a:lnTo>
                    <a:pt x="1166" y="1016"/>
                  </a:lnTo>
                  <a:lnTo>
                    <a:pt x="1166" y="1040"/>
                  </a:lnTo>
                  <a:lnTo>
                    <a:pt x="1168" y="1060"/>
                  </a:lnTo>
                  <a:lnTo>
                    <a:pt x="1172" y="1078"/>
                  </a:lnTo>
                  <a:lnTo>
                    <a:pt x="1176" y="1094"/>
                  </a:lnTo>
                  <a:lnTo>
                    <a:pt x="1182" y="1106"/>
                  </a:lnTo>
                  <a:lnTo>
                    <a:pt x="1188" y="1116"/>
                  </a:lnTo>
                  <a:lnTo>
                    <a:pt x="1196" y="1126"/>
                  </a:lnTo>
                  <a:lnTo>
                    <a:pt x="1204" y="1132"/>
                  </a:lnTo>
                  <a:lnTo>
                    <a:pt x="1212" y="1138"/>
                  </a:lnTo>
                  <a:lnTo>
                    <a:pt x="1222" y="1142"/>
                  </a:lnTo>
                  <a:lnTo>
                    <a:pt x="1232" y="1144"/>
                  </a:lnTo>
                  <a:lnTo>
                    <a:pt x="1244" y="1146"/>
                  </a:lnTo>
                  <a:lnTo>
                    <a:pt x="1266" y="1146"/>
                  </a:lnTo>
                  <a:lnTo>
                    <a:pt x="1290" y="1142"/>
                  </a:lnTo>
                  <a:lnTo>
                    <a:pt x="1340" y="1132"/>
                  </a:lnTo>
                  <a:lnTo>
                    <a:pt x="1364" y="1126"/>
                  </a:lnTo>
                  <a:lnTo>
                    <a:pt x="1386" y="1124"/>
                  </a:lnTo>
                  <a:lnTo>
                    <a:pt x="1408" y="1124"/>
                  </a:lnTo>
                  <a:lnTo>
                    <a:pt x="1416" y="1126"/>
                  </a:lnTo>
                  <a:lnTo>
                    <a:pt x="1426" y="1130"/>
                  </a:lnTo>
                  <a:lnTo>
                    <a:pt x="1434" y="1134"/>
                  </a:lnTo>
                  <a:lnTo>
                    <a:pt x="1440" y="1142"/>
                  </a:lnTo>
                  <a:lnTo>
                    <a:pt x="1446" y="1150"/>
                  </a:lnTo>
                  <a:lnTo>
                    <a:pt x="1452" y="1160"/>
                  </a:lnTo>
                  <a:lnTo>
                    <a:pt x="1452" y="1160"/>
                  </a:lnTo>
                  <a:lnTo>
                    <a:pt x="1460" y="1184"/>
                  </a:lnTo>
                  <a:lnTo>
                    <a:pt x="1466" y="1210"/>
                  </a:lnTo>
                  <a:lnTo>
                    <a:pt x="1470" y="1240"/>
                  </a:lnTo>
                  <a:lnTo>
                    <a:pt x="1472" y="1272"/>
                  </a:lnTo>
                  <a:lnTo>
                    <a:pt x="1472" y="1306"/>
                  </a:lnTo>
                  <a:lnTo>
                    <a:pt x="1472" y="1342"/>
                  </a:lnTo>
                  <a:lnTo>
                    <a:pt x="1470" y="1418"/>
                  </a:lnTo>
                  <a:lnTo>
                    <a:pt x="1458" y="1578"/>
                  </a:lnTo>
                  <a:lnTo>
                    <a:pt x="1454" y="1658"/>
                  </a:lnTo>
                  <a:lnTo>
                    <a:pt x="1452" y="1732"/>
                  </a:lnTo>
                  <a:lnTo>
                    <a:pt x="1452" y="1732"/>
                  </a:lnTo>
                  <a:lnTo>
                    <a:pt x="1376" y="1734"/>
                  </a:lnTo>
                  <a:lnTo>
                    <a:pt x="1298" y="1738"/>
                  </a:lnTo>
                  <a:lnTo>
                    <a:pt x="1138" y="1750"/>
                  </a:lnTo>
                  <a:lnTo>
                    <a:pt x="1062" y="1754"/>
                  </a:lnTo>
                  <a:lnTo>
                    <a:pt x="1026" y="1754"/>
                  </a:lnTo>
                  <a:lnTo>
                    <a:pt x="992" y="1752"/>
                  </a:lnTo>
                  <a:lnTo>
                    <a:pt x="960" y="1750"/>
                  </a:lnTo>
                  <a:lnTo>
                    <a:pt x="930" y="1746"/>
                  </a:lnTo>
                  <a:lnTo>
                    <a:pt x="904" y="1740"/>
                  </a:lnTo>
                  <a:lnTo>
                    <a:pt x="880" y="1732"/>
                  </a:lnTo>
                  <a:lnTo>
                    <a:pt x="880" y="1732"/>
                  </a:lnTo>
                  <a:lnTo>
                    <a:pt x="868" y="1728"/>
                  </a:lnTo>
                  <a:lnTo>
                    <a:pt x="860" y="1720"/>
                  </a:lnTo>
                  <a:lnTo>
                    <a:pt x="854" y="1714"/>
                  </a:lnTo>
                  <a:lnTo>
                    <a:pt x="850" y="1706"/>
                  </a:lnTo>
                  <a:lnTo>
                    <a:pt x="846" y="1698"/>
                  </a:lnTo>
                  <a:lnTo>
                    <a:pt x="844" y="1688"/>
                  </a:lnTo>
                  <a:lnTo>
                    <a:pt x="844" y="1668"/>
                  </a:lnTo>
                  <a:lnTo>
                    <a:pt x="846" y="1644"/>
                  </a:lnTo>
                  <a:lnTo>
                    <a:pt x="850" y="1620"/>
                  </a:lnTo>
                  <a:lnTo>
                    <a:pt x="862" y="1572"/>
                  </a:lnTo>
                  <a:lnTo>
                    <a:pt x="864" y="1546"/>
                  </a:lnTo>
                  <a:lnTo>
                    <a:pt x="866" y="1524"/>
                  </a:lnTo>
                  <a:lnTo>
                    <a:pt x="864" y="1512"/>
                  </a:lnTo>
                  <a:lnTo>
                    <a:pt x="862" y="1502"/>
                  </a:lnTo>
                  <a:lnTo>
                    <a:pt x="858" y="1492"/>
                  </a:lnTo>
                  <a:lnTo>
                    <a:pt x="852" y="1484"/>
                  </a:lnTo>
                  <a:lnTo>
                    <a:pt x="846" y="1476"/>
                  </a:lnTo>
                  <a:lnTo>
                    <a:pt x="836" y="1468"/>
                  </a:lnTo>
                  <a:lnTo>
                    <a:pt x="826" y="1462"/>
                  </a:lnTo>
                  <a:lnTo>
                    <a:pt x="812" y="1456"/>
                  </a:lnTo>
                  <a:lnTo>
                    <a:pt x="798" y="1452"/>
                  </a:lnTo>
                  <a:lnTo>
                    <a:pt x="780" y="1448"/>
                  </a:lnTo>
                  <a:lnTo>
                    <a:pt x="760" y="1446"/>
                  </a:lnTo>
                  <a:lnTo>
                    <a:pt x="736" y="1446"/>
                  </a:lnTo>
                  <a:lnTo>
                    <a:pt x="736" y="1446"/>
                  </a:lnTo>
                  <a:lnTo>
                    <a:pt x="712" y="1446"/>
                  </a:lnTo>
                  <a:lnTo>
                    <a:pt x="692" y="1448"/>
                  </a:lnTo>
                  <a:lnTo>
                    <a:pt x="674" y="1452"/>
                  </a:lnTo>
                  <a:lnTo>
                    <a:pt x="660" y="1456"/>
                  </a:lnTo>
                  <a:lnTo>
                    <a:pt x="646" y="1462"/>
                  </a:lnTo>
                  <a:lnTo>
                    <a:pt x="636" y="1468"/>
                  </a:lnTo>
                  <a:lnTo>
                    <a:pt x="626" y="1476"/>
                  </a:lnTo>
                  <a:lnTo>
                    <a:pt x="620" y="1484"/>
                  </a:lnTo>
                  <a:lnTo>
                    <a:pt x="614" y="1492"/>
                  </a:lnTo>
                  <a:lnTo>
                    <a:pt x="610" y="1502"/>
                  </a:lnTo>
                  <a:lnTo>
                    <a:pt x="608" y="1512"/>
                  </a:lnTo>
                  <a:lnTo>
                    <a:pt x="606" y="1524"/>
                  </a:lnTo>
                  <a:lnTo>
                    <a:pt x="608" y="1546"/>
                  </a:lnTo>
                  <a:lnTo>
                    <a:pt x="610" y="1572"/>
                  </a:lnTo>
                  <a:lnTo>
                    <a:pt x="622" y="1620"/>
                  </a:lnTo>
                  <a:lnTo>
                    <a:pt x="626" y="1644"/>
                  </a:lnTo>
                  <a:lnTo>
                    <a:pt x="628" y="1668"/>
                  </a:lnTo>
                  <a:lnTo>
                    <a:pt x="628" y="1688"/>
                  </a:lnTo>
                  <a:lnTo>
                    <a:pt x="626" y="1698"/>
                  </a:lnTo>
                  <a:lnTo>
                    <a:pt x="622" y="1706"/>
                  </a:lnTo>
                  <a:lnTo>
                    <a:pt x="618" y="1714"/>
                  </a:lnTo>
                  <a:lnTo>
                    <a:pt x="612" y="1720"/>
                  </a:lnTo>
                  <a:lnTo>
                    <a:pt x="602" y="1728"/>
                  </a:lnTo>
                  <a:lnTo>
                    <a:pt x="592" y="1732"/>
                  </a:lnTo>
                  <a:lnTo>
                    <a:pt x="592" y="1732"/>
                  </a:lnTo>
                  <a:lnTo>
                    <a:pt x="568" y="1740"/>
                  </a:lnTo>
                  <a:lnTo>
                    <a:pt x="542" y="1746"/>
                  </a:lnTo>
                  <a:lnTo>
                    <a:pt x="512" y="1750"/>
                  </a:lnTo>
                  <a:lnTo>
                    <a:pt x="480" y="1752"/>
                  </a:lnTo>
                  <a:lnTo>
                    <a:pt x="446" y="1754"/>
                  </a:lnTo>
                  <a:lnTo>
                    <a:pt x="410" y="1754"/>
                  </a:lnTo>
                  <a:lnTo>
                    <a:pt x="334" y="1750"/>
                  </a:lnTo>
                  <a:lnTo>
                    <a:pt x="174" y="1738"/>
                  </a:lnTo>
                  <a:lnTo>
                    <a:pt x="94" y="1734"/>
                  </a:lnTo>
                  <a:lnTo>
                    <a:pt x="20" y="1732"/>
                  </a:lnTo>
                  <a:lnTo>
                    <a:pt x="20" y="1732"/>
                  </a:lnTo>
                  <a:lnTo>
                    <a:pt x="18" y="1658"/>
                  </a:lnTo>
                  <a:lnTo>
                    <a:pt x="14" y="1578"/>
                  </a:lnTo>
                  <a:lnTo>
                    <a:pt x="2" y="1418"/>
                  </a:lnTo>
                  <a:lnTo>
                    <a:pt x="0" y="1342"/>
                  </a:lnTo>
                  <a:lnTo>
                    <a:pt x="0" y="1306"/>
                  </a:lnTo>
                  <a:lnTo>
                    <a:pt x="0" y="1272"/>
                  </a:lnTo>
                  <a:lnTo>
                    <a:pt x="2" y="1240"/>
                  </a:lnTo>
                  <a:lnTo>
                    <a:pt x="6" y="1210"/>
                  </a:lnTo>
                  <a:lnTo>
                    <a:pt x="12" y="1184"/>
                  </a:lnTo>
                  <a:lnTo>
                    <a:pt x="20" y="1160"/>
                  </a:lnTo>
                  <a:lnTo>
                    <a:pt x="20" y="1160"/>
                  </a:lnTo>
                  <a:lnTo>
                    <a:pt x="26" y="1150"/>
                  </a:lnTo>
                  <a:lnTo>
                    <a:pt x="32" y="1142"/>
                  </a:lnTo>
                  <a:lnTo>
                    <a:pt x="38" y="1134"/>
                  </a:lnTo>
                  <a:lnTo>
                    <a:pt x="46" y="1130"/>
                  </a:lnTo>
                  <a:lnTo>
                    <a:pt x="56" y="1126"/>
                  </a:lnTo>
                  <a:lnTo>
                    <a:pt x="64" y="1124"/>
                  </a:lnTo>
                  <a:lnTo>
                    <a:pt x="86" y="1124"/>
                  </a:lnTo>
                  <a:lnTo>
                    <a:pt x="108" y="1126"/>
                  </a:lnTo>
                  <a:lnTo>
                    <a:pt x="132" y="1132"/>
                  </a:lnTo>
                  <a:lnTo>
                    <a:pt x="182" y="1142"/>
                  </a:lnTo>
                  <a:lnTo>
                    <a:pt x="206" y="1146"/>
                  </a:lnTo>
                  <a:lnTo>
                    <a:pt x="228" y="1146"/>
                  </a:lnTo>
                  <a:lnTo>
                    <a:pt x="240" y="1144"/>
                  </a:lnTo>
                  <a:lnTo>
                    <a:pt x="250" y="1142"/>
                  </a:lnTo>
                  <a:lnTo>
                    <a:pt x="260" y="1138"/>
                  </a:lnTo>
                  <a:lnTo>
                    <a:pt x="268" y="1132"/>
                  </a:lnTo>
                  <a:lnTo>
                    <a:pt x="276" y="1126"/>
                  </a:lnTo>
                  <a:lnTo>
                    <a:pt x="284" y="1116"/>
                  </a:lnTo>
                  <a:lnTo>
                    <a:pt x="290" y="1106"/>
                  </a:lnTo>
                  <a:lnTo>
                    <a:pt x="296" y="1094"/>
                  </a:lnTo>
                  <a:lnTo>
                    <a:pt x="300" y="1078"/>
                  </a:lnTo>
                  <a:lnTo>
                    <a:pt x="304" y="1060"/>
                  </a:lnTo>
                  <a:lnTo>
                    <a:pt x="306" y="1040"/>
                  </a:lnTo>
                  <a:lnTo>
                    <a:pt x="306" y="1016"/>
                  </a:lnTo>
                  <a:lnTo>
                    <a:pt x="306" y="1016"/>
                  </a:lnTo>
                  <a:lnTo>
                    <a:pt x="306" y="994"/>
                  </a:lnTo>
                  <a:lnTo>
                    <a:pt x="304" y="972"/>
                  </a:lnTo>
                  <a:lnTo>
                    <a:pt x="300" y="956"/>
                  </a:lnTo>
                  <a:lnTo>
                    <a:pt x="296" y="940"/>
                  </a:lnTo>
                  <a:lnTo>
                    <a:pt x="290" y="926"/>
                  </a:lnTo>
                  <a:lnTo>
                    <a:pt x="284" y="916"/>
                  </a:lnTo>
                  <a:lnTo>
                    <a:pt x="276" y="908"/>
                  </a:lnTo>
                  <a:lnTo>
                    <a:pt x="268" y="900"/>
                  </a:lnTo>
                  <a:lnTo>
                    <a:pt x="260" y="894"/>
                  </a:lnTo>
                  <a:lnTo>
                    <a:pt x="250" y="892"/>
                  </a:lnTo>
                  <a:lnTo>
                    <a:pt x="240" y="888"/>
                  </a:lnTo>
                  <a:lnTo>
                    <a:pt x="228" y="888"/>
                  </a:lnTo>
                  <a:lnTo>
                    <a:pt x="206" y="888"/>
                  </a:lnTo>
                  <a:lnTo>
                    <a:pt x="182" y="892"/>
                  </a:lnTo>
                  <a:lnTo>
                    <a:pt x="132" y="902"/>
                  </a:lnTo>
                  <a:lnTo>
                    <a:pt x="108" y="906"/>
                  </a:lnTo>
                  <a:lnTo>
                    <a:pt x="86" y="910"/>
                  </a:lnTo>
                  <a:lnTo>
                    <a:pt x="64" y="908"/>
                  </a:lnTo>
                  <a:lnTo>
                    <a:pt x="56" y="906"/>
                  </a:lnTo>
                  <a:lnTo>
                    <a:pt x="46" y="904"/>
                  </a:lnTo>
                  <a:lnTo>
                    <a:pt x="38" y="898"/>
                  </a:lnTo>
                  <a:lnTo>
                    <a:pt x="32" y="892"/>
                  </a:lnTo>
                  <a:lnTo>
                    <a:pt x="26" y="884"/>
                  </a:lnTo>
                  <a:lnTo>
                    <a:pt x="20" y="874"/>
                  </a:lnTo>
                  <a:lnTo>
                    <a:pt x="20" y="874"/>
                  </a:lnTo>
                  <a:lnTo>
                    <a:pt x="12" y="850"/>
                  </a:lnTo>
                  <a:lnTo>
                    <a:pt x="6" y="822"/>
                  </a:lnTo>
                  <a:lnTo>
                    <a:pt x="2" y="792"/>
                  </a:lnTo>
                  <a:lnTo>
                    <a:pt x="0" y="760"/>
                  </a:lnTo>
                  <a:lnTo>
                    <a:pt x="0" y="726"/>
                  </a:lnTo>
                  <a:lnTo>
                    <a:pt x="0" y="690"/>
                  </a:lnTo>
                  <a:lnTo>
                    <a:pt x="2" y="614"/>
                  </a:lnTo>
                  <a:lnTo>
                    <a:pt x="14" y="454"/>
                  </a:lnTo>
                  <a:lnTo>
                    <a:pt x="18" y="376"/>
                  </a:lnTo>
                  <a:lnTo>
                    <a:pt x="20" y="300"/>
                  </a:lnTo>
                  <a:lnTo>
                    <a:pt x="20" y="30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grpSp>
      <p:sp>
        <p:nvSpPr>
          <p:cNvPr id="99" name="Rounded Rectangle 98"/>
          <p:cNvSpPr>
            <a:spLocks noChangeAspect="1"/>
          </p:cNvSpPr>
          <p:nvPr/>
        </p:nvSpPr>
        <p:spPr>
          <a:xfrm>
            <a:off x="4617940" y="2412618"/>
            <a:ext cx="1375288" cy="856362"/>
          </a:xfrm>
          <a:prstGeom prst="roundRect">
            <a:avLst>
              <a:gd name="adj" fmla="val 18199"/>
            </a:avLst>
          </a:prstGeom>
          <a:solidFill>
            <a:schemeClr val="accent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j-lt"/>
            </a:endParaRPr>
          </a:p>
        </p:txBody>
      </p:sp>
      <p:sp>
        <p:nvSpPr>
          <p:cNvPr id="100" name="TextBox 99"/>
          <p:cNvSpPr txBox="1"/>
          <p:nvPr/>
        </p:nvSpPr>
        <p:spPr>
          <a:xfrm>
            <a:off x="1511828" y="2710264"/>
            <a:ext cx="3298695" cy="293157"/>
          </a:xfrm>
          <a:prstGeom prst="rect">
            <a:avLst/>
          </a:prstGeom>
          <a:noFill/>
        </p:spPr>
        <p:txBody>
          <a:bodyPr wrap="square" rtlCol="0">
            <a:spAutoFit/>
          </a:bodyPr>
          <a:lstStyle/>
          <a:p>
            <a:pPr algn="ctr"/>
            <a:r>
              <a:rPr lang="en-US" sz="1300" dirty="0">
                <a:latin typeface="+mj-lt"/>
              </a:rPr>
              <a:t>Open Connector Framework</a:t>
            </a:r>
          </a:p>
        </p:txBody>
      </p:sp>
      <p:sp>
        <p:nvSpPr>
          <p:cNvPr id="105" name="TextBox 104"/>
          <p:cNvSpPr txBox="1"/>
          <p:nvPr/>
        </p:nvSpPr>
        <p:spPr>
          <a:xfrm>
            <a:off x="1782763" y="1779735"/>
            <a:ext cx="734496" cy="338554"/>
          </a:xfrm>
          <a:prstGeom prst="rect">
            <a:avLst/>
          </a:prstGeom>
          <a:noFill/>
        </p:spPr>
        <p:txBody>
          <a:bodyPr wrap="none" rtlCol="0">
            <a:spAutoFit/>
          </a:bodyPr>
          <a:lstStyle/>
          <a:p>
            <a:pPr algn="ctr"/>
            <a:r>
              <a:rPr lang="en-US" sz="800" dirty="0">
                <a:solidFill>
                  <a:schemeClr val="bg2"/>
                </a:solidFill>
                <a:latin typeface="+mj-lt"/>
              </a:rPr>
              <a:t>Inventory </a:t>
            </a:r>
            <a:br>
              <a:rPr lang="en-US" sz="800" dirty="0">
                <a:solidFill>
                  <a:schemeClr val="bg2"/>
                </a:solidFill>
                <a:latin typeface="+mj-lt"/>
              </a:rPr>
            </a:br>
            <a:r>
              <a:rPr lang="en-US" sz="800" dirty="0">
                <a:solidFill>
                  <a:schemeClr val="bg2"/>
                </a:solidFill>
                <a:latin typeface="+mj-lt"/>
              </a:rPr>
              <a:t>and alerting</a:t>
            </a:r>
          </a:p>
        </p:txBody>
      </p:sp>
      <p:sp>
        <p:nvSpPr>
          <p:cNvPr id="106" name="TextBox 105"/>
          <p:cNvSpPr txBox="1"/>
          <p:nvPr/>
        </p:nvSpPr>
        <p:spPr>
          <a:xfrm>
            <a:off x="3689448" y="1900704"/>
            <a:ext cx="806631" cy="215444"/>
          </a:xfrm>
          <a:prstGeom prst="rect">
            <a:avLst/>
          </a:prstGeom>
          <a:noFill/>
        </p:spPr>
        <p:txBody>
          <a:bodyPr wrap="none" rtlCol="0">
            <a:spAutoFit/>
          </a:bodyPr>
          <a:lstStyle/>
          <a:p>
            <a:pPr algn="ctr"/>
            <a:r>
              <a:rPr lang="en-US" sz="800" dirty="0">
                <a:solidFill>
                  <a:schemeClr val="bg2"/>
                </a:solidFill>
                <a:latin typeface="+mj-lt"/>
              </a:rPr>
              <a:t>Orchestration</a:t>
            </a:r>
          </a:p>
        </p:txBody>
      </p:sp>
      <p:sp>
        <p:nvSpPr>
          <p:cNvPr id="107" name="TextBox 106"/>
          <p:cNvSpPr txBox="1"/>
          <p:nvPr/>
        </p:nvSpPr>
        <p:spPr>
          <a:xfrm>
            <a:off x="2682720" y="1793127"/>
            <a:ext cx="838691" cy="461665"/>
          </a:xfrm>
          <a:prstGeom prst="rect">
            <a:avLst/>
          </a:prstGeom>
          <a:noFill/>
        </p:spPr>
        <p:txBody>
          <a:bodyPr wrap="none" rtlCol="0">
            <a:spAutoFit/>
          </a:bodyPr>
          <a:lstStyle/>
          <a:p>
            <a:pPr algn="ctr"/>
            <a:r>
              <a:rPr lang="en-US" sz="800" dirty="0">
                <a:solidFill>
                  <a:schemeClr val="bg2"/>
                </a:solidFill>
                <a:latin typeface="+mj-lt"/>
              </a:rPr>
              <a:t>Security</a:t>
            </a:r>
          </a:p>
          <a:p>
            <a:pPr algn="ctr"/>
            <a:r>
              <a:rPr lang="en-US" sz="800" dirty="0">
                <a:solidFill>
                  <a:schemeClr val="bg2"/>
                </a:solidFill>
                <a:latin typeface="+mj-lt"/>
              </a:rPr>
              <a:t>and </a:t>
            </a:r>
          </a:p>
          <a:p>
            <a:pPr algn="ctr"/>
            <a:r>
              <a:rPr lang="en-US" sz="800" dirty="0">
                <a:solidFill>
                  <a:schemeClr val="bg2"/>
                </a:solidFill>
                <a:latin typeface="+mj-lt"/>
              </a:rPr>
              <a:t>authentication</a:t>
            </a:r>
          </a:p>
        </p:txBody>
      </p:sp>
      <p:sp>
        <p:nvSpPr>
          <p:cNvPr id="108" name="TextBox 107"/>
          <p:cNvSpPr txBox="1"/>
          <p:nvPr/>
        </p:nvSpPr>
        <p:spPr>
          <a:xfrm>
            <a:off x="1649357" y="3436722"/>
            <a:ext cx="985211" cy="461665"/>
          </a:xfrm>
          <a:prstGeom prst="rect">
            <a:avLst/>
          </a:prstGeom>
          <a:noFill/>
        </p:spPr>
        <p:txBody>
          <a:bodyPr wrap="square" rtlCol="0">
            <a:spAutoFit/>
          </a:bodyPr>
          <a:lstStyle/>
          <a:p>
            <a:pPr algn="ctr"/>
            <a:r>
              <a:rPr lang="en-US" sz="800" dirty="0">
                <a:solidFill>
                  <a:schemeClr val="bg2"/>
                </a:solidFill>
                <a:latin typeface="+mj-lt"/>
              </a:rPr>
              <a:t>UCS HW</a:t>
            </a:r>
            <a:br>
              <a:rPr lang="en-US" sz="800" dirty="0">
                <a:solidFill>
                  <a:schemeClr val="bg2"/>
                </a:solidFill>
                <a:latin typeface="+mj-lt"/>
              </a:rPr>
            </a:br>
            <a:r>
              <a:rPr lang="en-US" sz="800" dirty="0">
                <a:solidFill>
                  <a:schemeClr val="bg2"/>
                </a:solidFill>
                <a:latin typeface="+mj-lt"/>
              </a:rPr>
              <a:t>connector</a:t>
            </a:r>
          </a:p>
          <a:p>
            <a:pPr algn="ctr"/>
            <a:r>
              <a:rPr lang="en-US" sz="800" dirty="0">
                <a:solidFill>
                  <a:schemeClr val="bg2"/>
                </a:solidFill>
                <a:latin typeface="+mj-lt"/>
              </a:rPr>
              <a:t>(XML/REST)</a:t>
            </a:r>
          </a:p>
        </p:txBody>
      </p:sp>
      <p:sp>
        <p:nvSpPr>
          <p:cNvPr id="109" name="TextBox 108"/>
          <p:cNvSpPr txBox="1"/>
          <p:nvPr/>
        </p:nvSpPr>
        <p:spPr>
          <a:xfrm>
            <a:off x="2355355" y="3794755"/>
            <a:ext cx="1496711" cy="215444"/>
          </a:xfrm>
          <a:prstGeom prst="rect">
            <a:avLst/>
          </a:prstGeom>
          <a:noFill/>
        </p:spPr>
        <p:txBody>
          <a:bodyPr wrap="square" rtlCol="0">
            <a:spAutoFit/>
          </a:bodyPr>
          <a:lstStyle/>
          <a:p>
            <a:pPr algn="ctr"/>
            <a:r>
              <a:rPr lang="en-US" sz="800" dirty="0">
                <a:solidFill>
                  <a:schemeClr val="bg2"/>
                </a:solidFill>
                <a:latin typeface="+mj-lt"/>
              </a:rPr>
              <a:t>(BU/Cust./3</a:t>
            </a:r>
            <a:r>
              <a:rPr lang="en-US" sz="800" baseline="30000" dirty="0">
                <a:solidFill>
                  <a:schemeClr val="bg2"/>
                </a:solidFill>
                <a:latin typeface="+mj-lt"/>
              </a:rPr>
              <a:t>rd</a:t>
            </a:r>
            <a:r>
              <a:rPr lang="en-US" sz="800" dirty="0">
                <a:solidFill>
                  <a:schemeClr val="bg2"/>
                </a:solidFill>
                <a:latin typeface="+mj-lt"/>
              </a:rPr>
              <a:t> party)</a:t>
            </a:r>
          </a:p>
        </p:txBody>
      </p:sp>
      <p:sp>
        <p:nvSpPr>
          <p:cNvPr id="110" name="TextBox 109"/>
          <p:cNvSpPr txBox="1"/>
          <p:nvPr/>
        </p:nvSpPr>
        <p:spPr>
          <a:xfrm>
            <a:off x="3640834" y="3418472"/>
            <a:ext cx="797642" cy="461665"/>
          </a:xfrm>
          <a:prstGeom prst="rect">
            <a:avLst/>
          </a:prstGeom>
          <a:noFill/>
        </p:spPr>
        <p:txBody>
          <a:bodyPr wrap="square" rtlCol="0">
            <a:spAutoFit/>
          </a:bodyPr>
          <a:lstStyle/>
          <a:p>
            <a:pPr algn="ctr"/>
            <a:r>
              <a:rPr lang="en-US" sz="800" dirty="0">
                <a:solidFill>
                  <a:schemeClr val="bg2"/>
                </a:solidFill>
                <a:latin typeface="+mj-lt"/>
              </a:rPr>
              <a:t>Partner</a:t>
            </a:r>
          </a:p>
          <a:p>
            <a:pPr algn="ctr"/>
            <a:r>
              <a:rPr lang="en-US" sz="800" dirty="0">
                <a:solidFill>
                  <a:schemeClr val="bg2"/>
                </a:solidFill>
                <a:latin typeface="+mj-lt"/>
              </a:rPr>
              <a:t>developed</a:t>
            </a:r>
            <a:br>
              <a:rPr lang="en-US" sz="800" dirty="0">
                <a:solidFill>
                  <a:schemeClr val="bg2"/>
                </a:solidFill>
                <a:latin typeface="+mj-lt"/>
              </a:rPr>
            </a:br>
            <a:r>
              <a:rPr lang="en-US" sz="800" dirty="0">
                <a:solidFill>
                  <a:schemeClr val="bg2"/>
                </a:solidFill>
                <a:latin typeface="+mj-lt"/>
              </a:rPr>
              <a:t>connectors</a:t>
            </a:r>
          </a:p>
        </p:txBody>
      </p:sp>
      <p:sp>
        <p:nvSpPr>
          <p:cNvPr id="111" name="TextBox 110"/>
          <p:cNvSpPr txBox="1"/>
          <p:nvPr/>
        </p:nvSpPr>
        <p:spPr>
          <a:xfrm>
            <a:off x="2398910" y="3208320"/>
            <a:ext cx="1435203" cy="338554"/>
          </a:xfrm>
          <a:prstGeom prst="rect">
            <a:avLst/>
          </a:prstGeom>
          <a:noFill/>
        </p:spPr>
        <p:txBody>
          <a:bodyPr wrap="square" rtlCol="0">
            <a:spAutoFit/>
          </a:bodyPr>
          <a:lstStyle/>
          <a:p>
            <a:pPr algn="ctr"/>
            <a:br>
              <a:rPr lang="en-US" sz="800" dirty="0">
                <a:solidFill>
                  <a:schemeClr val="bg2"/>
                </a:solidFill>
                <a:latin typeface="+mj-lt"/>
              </a:rPr>
            </a:br>
            <a:r>
              <a:rPr lang="en-US" sz="800" dirty="0">
                <a:solidFill>
                  <a:schemeClr val="bg2"/>
                </a:solidFill>
                <a:latin typeface="+mj-lt"/>
              </a:rPr>
              <a:t>New connectors</a:t>
            </a:r>
          </a:p>
        </p:txBody>
      </p:sp>
      <p:sp>
        <p:nvSpPr>
          <p:cNvPr id="112" name="Rounded Rectangle 111"/>
          <p:cNvSpPr/>
          <p:nvPr/>
        </p:nvSpPr>
        <p:spPr>
          <a:xfrm>
            <a:off x="5348271" y="2623941"/>
            <a:ext cx="557500" cy="85291"/>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Rounded Rectangle 112"/>
          <p:cNvSpPr/>
          <p:nvPr/>
        </p:nvSpPr>
        <p:spPr>
          <a:xfrm>
            <a:off x="5348271" y="2745354"/>
            <a:ext cx="557500" cy="85291"/>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ounded Rectangle 113"/>
          <p:cNvSpPr/>
          <p:nvPr/>
        </p:nvSpPr>
        <p:spPr>
          <a:xfrm>
            <a:off x="5348271" y="2866767"/>
            <a:ext cx="557500" cy="85291"/>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Rounded Rectangle 114"/>
          <p:cNvSpPr/>
          <p:nvPr/>
        </p:nvSpPr>
        <p:spPr>
          <a:xfrm>
            <a:off x="5348271" y="2988181"/>
            <a:ext cx="557500" cy="85291"/>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Rounded Rectangle 115"/>
          <p:cNvSpPr/>
          <p:nvPr/>
        </p:nvSpPr>
        <p:spPr>
          <a:xfrm>
            <a:off x="4739656" y="2623941"/>
            <a:ext cx="557500" cy="85291"/>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Rounded Rectangle 116"/>
          <p:cNvSpPr/>
          <p:nvPr/>
        </p:nvSpPr>
        <p:spPr>
          <a:xfrm>
            <a:off x="4739656" y="2745354"/>
            <a:ext cx="557500" cy="85291"/>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p:cNvSpPr/>
          <p:nvPr/>
        </p:nvSpPr>
        <p:spPr>
          <a:xfrm>
            <a:off x="4916788" y="3039667"/>
            <a:ext cx="151969" cy="155408"/>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Rounded Rectangle 119"/>
          <p:cNvSpPr/>
          <p:nvPr/>
        </p:nvSpPr>
        <p:spPr>
          <a:xfrm>
            <a:off x="4739656" y="2866767"/>
            <a:ext cx="557500" cy="85291"/>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TextBox 120"/>
          <p:cNvSpPr txBox="1"/>
          <p:nvPr/>
        </p:nvSpPr>
        <p:spPr>
          <a:xfrm>
            <a:off x="4496291" y="4022556"/>
            <a:ext cx="1853128" cy="461665"/>
          </a:xfrm>
          <a:prstGeom prst="rect">
            <a:avLst/>
          </a:prstGeom>
          <a:noFill/>
        </p:spPr>
        <p:txBody>
          <a:bodyPr wrap="square" rtlCol="0">
            <a:spAutoFit/>
          </a:bodyPr>
          <a:lstStyle/>
          <a:p>
            <a:pPr algn="ctr"/>
            <a:r>
              <a:rPr lang="en-US" sz="1200" b="1" dirty="0">
                <a:solidFill>
                  <a:schemeClr val="bg1">
                    <a:lumMod val="75000"/>
                  </a:schemeClr>
                </a:solidFill>
                <a:latin typeface="+mj-lt"/>
              </a:rPr>
              <a:t>Cisco and 3</a:t>
            </a:r>
            <a:r>
              <a:rPr lang="en-US" sz="1200" b="1" baseline="30000" dirty="0">
                <a:solidFill>
                  <a:schemeClr val="bg1">
                    <a:lumMod val="75000"/>
                  </a:schemeClr>
                </a:solidFill>
                <a:latin typeface="+mj-lt"/>
              </a:rPr>
              <a:t>rd</a:t>
            </a:r>
            <a:r>
              <a:rPr lang="en-US" sz="1200" b="1" dirty="0">
                <a:solidFill>
                  <a:schemeClr val="bg1">
                    <a:lumMod val="75000"/>
                  </a:schemeClr>
                </a:solidFill>
                <a:latin typeface="+mj-lt"/>
              </a:rPr>
              <a:t> party infrastructure</a:t>
            </a:r>
          </a:p>
        </p:txBody>
      </p:sp>
      <p:sp>
        <p:nvSpPr>
          <p:cNvPr id="122" name="TextBox 121"/>
          <p:cNvSpPr txBox="1"/>
          <p:nvPr/>
        </p:nvSpPr>
        <p:spPr>
          <a:xfrm>
            <a:off x="4474010" y="1475538"/>
            <a:ext cx="1822600" cy="276999"/>
          </a:xfrm>
          <a:prstGeom prst="rect">
            <a:avLst/>
          </a:prstGeom>
          <a:noFill/>
        </p:spPr>
        <p:txBody>
          <a:bodyPr wrap="square" rtlCol="0">
            <a:spAutoFit/>
          </a:bodyPr>
          <a:lstStyle/>
          <a:p>
            <a:pPr algn="ctr"/>
            <a:r>
              <a:rPr lang="en-US" sz="1200" b="1" dirty="0">
                <a:solidFill>
                  <a:schemeClr val="bg1">
                    <a:lumMod val="75000"/>
                  </a:schemeClr>
                </a:solidFill>
                <a:latin typeface="+mj-lt"/>
                <a:ea typeface="ＭＳ Ｐゴシック" pitchFamily="34" charset="-128"/>
                <a:cs typeface="+mn-cs"/>
              </a:rPr>
              <a:t>Intersight portal</a:t>
            </a:r>
          </a:p>
        </p:txBody>
      </p:sp>
      <p:grpSp>
        <p:nvGrpSpPr>
          <p:cNvPr id="123" name="Group 122">
            <a:extLst>
              <a:ext uri="{FF2B5EF4-FFF2-40B4-BE49-F238E27FC236}">
                <a16:creationId xmlns:a16="http://schemas.microsoft.com/office/drawing/2014/main" id="{38B6B649-897D-473A-BD47-57E79EC35A45}"/>
              </a:ext>
            </a:extLst>
          </p:cNvPr>
          <p:cNvGrpSpPr>
            <a:grpSpLocks noChangeAspect="1"/>
          </p:cNvGrpSpPr>
          <p:nvPr/>
        </p:nvGrpSpPr>
        <p:grpSpPr>
          <a:xfrm rot="16200000">
            <a:off x="5186704" y="1749103"/>
            <a:ext cx="302171" cy="471052"/>
            <a:chOff x="8259763" y="908051"/>
            <a:chExt cx="316706" cy="493712"/>
          </a:xfrm>
        </p:grpSpPr>
        <p:sp>
          <p:nvSpPr>
            <p:cNvPr id="124" name="Freeform 62">
              <a:extLst>
                <a:ext uri="{FF2B5EF4-FFF2-40B4-BE49-F238E27FC236}">
                  <a16:creationId xmlns:a16="http://schemas.microsoft.com/office/drawing/2014/main" id="{5B56332F-E73A-470C-A8FD-142314C07489}"/>
                </a:ext>
              </a:extLst>
            </p:cNvPr>
            <p:cNvSpPr>
              <a:spLocks/>
            </p:cNvSpPr>
            <p:nvPr/>
          </p:nvSpPr>
          <p:spPr bwMode="auto">
            <a:xfrm>
              <a:off x="8259763" y="908051"/>
              <a:ext cx="295275" cy="203200"/>
            </a:xfrm>
            <a:custGeom>
              <a:avLst/>
              <a:gdLst>
                <a:gd name="T0" fmla="*/ 38 w 169"/>
                <a:gd name="T1" fmla="*/ 0 h 116"/>
                <a:gd name="T2" fmla="*/ 13 w 169"/>
                <a:gd name="T3" fmla="*/ 10 h 116"/>
                <a:gd name="T4" fmla="*/ 13 w 169"/>
                <a:gd name="T5" fmla="*/ 60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7 w 169"/>
                <a:gd name="T23" fmla="*/ 108 h 116"/>
                <a:gd name="T24" fmla="*/ 157 w 169"/>
                <a:gd name="T25" fmla="*/ 108 h 116"/>
                <a:gd name="T26" fmla="*/ 157 w 169"/>
                <a:gd name="T27" fmla="*/ 108 h 116"/>
                <a:gd name="T28" fmla="*/ 158 w 169"/>
                <a:gd name="T29" fmla="*/ 108 h 116"/>
                <a:gd name="T30" fmla="*/ 158 w 169"/>
                <a:gd name="T31" fmla="*/ 108 h 116"/>
                <a:gd name="T32" fmla="*/ 168 w 169"/>
                <a:gd name="T33" fmla="*/ 115 h 116"/>
                <a:gd name="T34" fmla="*/ 168 w 169"/>
                <a:gd name="T35" fmla="*/ 115 h 116"/>
                <a:gd name="T36" fmla="*/ 168 w 169"/>
                <a:gd name="T37" fmla="*/ 115 h 116"/>
                <a:gd name="T38" fmla="*/ 168 w 169"/>
                <a:gd name="T39" fmla="*/ 115 h 116"/>
                <a:gd name="T40" fmla="*/ 169 w 169"/>
                <a:gd name="T41" fmla="*/ 115 h 116"/>
                <a:gd name="T42" fmla="*/ 169 w 169"/>
                <a:gd name="T43" fmla="*/ 115 h 116"/>
                <a:gd name="T44" fmla="*/ 169 w 169"/>
                <a:gd name="T45" fmla="*/ 115 h 116"/>
                <a:gd name="T46" fmla="*/ 169 w 169"/>
                <a:gd name="T47" fmla="*/ 116 h 116"/>
                <a:gd name="T48" fmla="*/ 63 w 169"/>
                <a:gd name="T49" fmla="*/ 10 h 116"/>
                <a:gd name="T50" fmla="*/ 38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38" y="0"/>
                  </a:moveTo>
                  <a:cubicBezTo>
                    <a:pt x="29" y="0"/>
                    <a:pt x="20" y="3"/>
                    <a:pt x="13" y="10"/>
                  </a:cubicBezTo>
                  <a:cubicBezTo>
                    <a:pt x="0" y="24"/>
                    <a:pt x="0" y="46"/>
                    <a:pt x="13" y="60"/>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0" y="106"/>
                    <a:pt x="154" y="107"/>
                    <a:pt x="157" y="108"/>
                  </a:cubicBezTo>
                  <a:cubicBezTo>
                    <a:pt x="157" y="108"/>
                    <a:pt x="157" y="108"/>
                    <a:pt x="157" y="108"/>
                  </a:cubicBezTo>
                  <a:cubicBezTo>
                    <a:pt x="157" y="108"/>
                    <a:pt x="157" y="108"/>
                    <a:pt x="157" y="108"/>
                  </a:cubicBezTo>
                  <a:cubicBezTo>
                    <a:pt x="157" y="108"/>
                    <a:pt x="157" y="108"/>
                    <a:pt x="158" y="108"/>
                  </a:cubicBezTo>
                  <a:cubicBezTo>
                    <a:pt x="158" y="108"/>
                    <a:pt x="158" y="108"/>
                    <a:pt x="158" y="108"/>
                  </a:cubicBezTo>
                  <a:cubicBezTo>
                    <a:pt x="161" y="110"/>
                    <a:pt x="165" y="112"/>
                    <a:pt x="168" y="115"/>
                  </a:cubicBezTo>
                  <a:cubicBezTo>
                    <a:pt x="168" y="115"/>
                    <a:pt x="168" y="115"/>
                    <a:pt x="168" y="115"/>
                  </a:cubicBezTo>
                  <a:cubicBezTo>
                    <a:pt x="168" y="115"/>
                    <a:pt x="168" y="115"/>
                    <a:pt x="168" y="115"/>
                  </a:cubicBezTo>
                  <a:cubicBezTo>
                    <a:pt x="168" y="115"/>
                    <a:pt x="168" y="115"/>
                    <a:pt x="168" y="115"/>
                  </a:cubicBezTo>
                  <a:cubicBezTo>
                    <a:pt x="169" y="115"/>
                    <a:pt x="169" y="115"/>
                    <a:pt x="169" y="115"/>
                  </a:cubicBezTo>
                  <a:cubicBezTo>
                    <a:pt x="169" y="115"/>
                    <a:pt x="169" y="115"/>
                    <a:pt x="169" y="115"/>
                  </a:cubicBezTo>
                  <a:cubicBezTo>
                    <a:pt x="169" y="115"/>
                    <a:pt x="169" y="115"/>
                    <a:pt x="169" y="115"/>
                  </a:cubicBezTo>
                  <a:cubicBezTo>
                    <a:pt x="169" y="116"/>
                    <a:pt x="169" y="116"/>
                    <a:pt x="169" y="116"/>
                  </a:cubicBezTo>
                  <a:cubicBezTo>
                    <a:pt x="63" y="10"/>
                    <a:pt x="63" y="10"/>
                    <a:pt x="63" y="10"/>
                  </a:cubicBezTo>
                  <a:cubicBezTo>
                    <a:pt x="57" y="3"/>
                    <a:pt x="48" y="0"/>
                    <a:pt x="38" y="0"/>
                  </a:cubicBezTo>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endParaRPr lang="en-US" dirty="0"/>
            </a:p>
          </p:txBody>
        </p:sp>
        <p:sp>
          <p:nvSpPr>
            <p:cNvPr id="125" name="Freeform 63">
              <a:extLst>
                <a:ext uri="{FF2B5EF4-FFF2-40B4-BE49-F238E27FC236}">
                  <a16:creationId xmlns:a16="http://schemas.microsoft.com/office/drawing/2014/main" id="{B8FBB03D-5E9E-4E93-9E32-D71EF9BB5C4B}"/>
                </a:ext>
              </a:extLst>
            </p:cNvPr>
            <p:cNvSpPr>
              <a:spLocks noEditPoints="1"/>
            </p:cNvSpPr>
            <p:nvPr/>
          </p:nvSpPr>
          <p:spPr bwMode="auto">
            <a:xfrm>
              <a:off x="8362950" y="1093788"/>
              <a:ext cx="192088" cy="60325"/>
            </a:xfrm>
            <a:custGeom>
              <a:avLst/>
              <a:gdLst>
                <a:gd name="T0" fmla="*/ 110 w 110"/>
                <a:gd name="T1" fmla="*/ 9 h 35"/>
                <a:gd name="T2" fmla="*/ 110 w 110"/>
                <a:gd name="T3" fmla="*/ 10 h 35"/>
                <a:gd name="T4" fmla="*/ 110 w 110"/>
                <a:gd name="T5" fmla="*/ 10 h 35"/>
                <a:gd name="T6" fmla="*/ 110 w 110"/>
                <a:gd name="T7" fmla="*/ 9 h 35"/>
                <a:gd name="T8" fmla="*/ 110 w 110"/>
                <a:gd name="T9" fmla="*/ 9 h 35"/>
                <a:gd name="T10" fmla="*/ 110 w 110"/>
                <a:gd name="T11" fmla="*/ 9 h 35"/>
                <a:gd name="T12" fmla="*/ 110 w 110"/>
                <a:gd name="T13" fmla="*/ 9 h 35"/>
                <a:gd name="T14" fmla="*/ 109 w 110"/>
                <a:gd name="T15" fmla="*/ 9 h 35"/>
                <a:gd name="T16" fmla="*/ 109 w 110"/>
                <a:gd name="T17" fmla="*/ 9 h 35"/>
                <a:gd name="T18" fmla="*/ 109 w 110"/>
                <a:gd name="T19" fmla="*/ 9 h 35"/>
                <a:gd name="T20" fmla="*/ 109 w 110"/>
                <a:gd name="T21" fmla="*/ 9 h 35"/>
                <a:gd name="T22" fmla="*/ 109 w 110"/>
                <a:gd name="T23" fmla="*/ 9 h 35"/>
                <a:gd name="T24" fmla="*/ 109 w 110"/>
                <a:gd name="T25" fmla="*/ 9 h 35"/>
                <a:gd name="T26" fmla="*/ 99 w 110"/>
                <a:gd name="T27" fmla="*/ 2 h 35"/>
                <a:gd name="T28" fmla="*/ 99 w 110"/>
                <a:gd name="T29" fmla="*/ 2 h 35"/>
                <a:gd name="T30" fmla="*/ 99 w 110"/>
                <a:gd name="T31" fmla="*/ 2 h 35"/>
                <a:gd name="T32" fmla="*/ 98 w 110"/>
                <a:gd name="T33" fmla="*/ 2 h 35"/>
                <a:gd name="T34" fmla="*/ 98 w 110"/>
                <a:gd name="T35" fmla="*/ 2 h 35"/>
                <a:gd name="T36" fmla="*/ 98 w 110"/>
                <a:gd name="T37" fmla="*/ 2 h 35"/>
                <a:gd name="T38" fmla="*/ 88 w 110"/>
                <a:gd name="T39" fmla="*/ 0 h 35"/>
                <a:gd name="T40" fmla="*/ 98 w 110"/>
                <a:gd name="T41" fmla="*/ 2 h 35"/>
                <a:gd name="T42" fmla="*/ 88 w 110"/>
                <a:gd name="T43" fmla="*/ 0 h 35"/>
                <a:gd name="T44" fmla="*/ 88 w 110"/>
                <a:gd name="T45" fmla="*/ 0 h 35"/>
                <a:gd name="T46" fmla="*/ 88 w 110"/>
                <a:gd name="T47" fmla="*/ 0 h 35"/>
                <a:gd name="T48" fmla="*/ 88 w 110"/>
                <a:gd name="T49" fmla="*/ 0 h 35"/>
                <a:gd name="T50" fmla="*/ 87 w 110"/>
                <a:gd name="T51" fmla="*/ 0 h 35"/>
                <a:gd name="T52" fmla="*/ 87 w 110"/>
                <a:gd name="T53" fmla="*/ 0 h 35"/>
                <a:gd name="T54" fmla="*/ 87 w 110"/>
                <a:gd name="T55" fmla="*/ 0 h 35"/>
                <a:gd name="T56" fmla="*/ 85 w 110"/>
                <a:gd name="T57" fmla="*/ 0 h 35"/>
                <a:gd name="T58" fmla="*/ 0 w 110"/>
                <a:gd name="T59" fmla="*/ 0 h 35"/>
                <a:gd name="T60" fmla="*/ 35 w 110"/>
                <a:gd name="T61" fmla="*/ 35 h 35"/>
                <a:gd name="T62" fmla="*/ 60 w 110"/>
                <a:gd name="T63" fmla="*/ 10 h 35"/>
                <a:gd name="T64" fmla="*/ 8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110" y="9"/>
                  </a:moveTo>
                  <a:cubicBezTo>
                    <a:pt x="110" y="10"/>
                    <a:pt x="110" y="10"/>
                    <a:pt x="110" y="10"/>
                  </a:cubicBezTo>
                  <a:cubicBezTo>
                    <a:pt x="110" y="10"/>
                    <a:pt x="110" y="10"/>
                    <a:pt x="110" y="10"/>
                  </a:cubicBezTo>
                  <a:cubicBezTo>
                    <a:pt x="110" y="10"/>
                    <a:pt x="110" y="10"/>
                    <a:pt x="110" y="9"/>
                  </a:cubicBezTo>
                  <a:moveTo>
                    <a:pt x="110" y="9"/>
                  </a:moveTo>
                  <a:cubicBezTo>
                    <a:pt x="110" y="9"/>
                    <a:pt x="110" y="9"/>
                    <a:pt x="110" y="9"/>
                  </a:cubicBezTo>
                  <a:cubicBezTo>
                    <a:pt x="110" y="9"/>
                    <a:pt x="110" y="9"/>
                    <a:pt x="110" y="9"/>
                  </a:cubicBezTo>
                  <a:moveTo>
                    <a:pt x="109" y="9"/>
                  </a:moveTo>
                  <a:cubicBezTo>
                    <a:pt x="109" y="9"/>
                    <a:pt x="109" y="9"/>
                    <a:pt x="109" y="9"/>
                  </a:cubicBezTo>
                  <a:cubicBezTo>
                    <a:pt x="109" y="9"/>
                    <a:pt x="109" y="9"/>
                    <a:pt x="109" y="9"/>
                  </a:cubicBezTo>
                  <a:moveTo>
                    <a:pt x="109" y="9"/>
                  </a:moveTo>
                  <a:cubicBezTo>
                    <a:pt x="109" y="9"/>
                    <a:pt x="109" y="9"/>
                    <a:pt x="109" y="9"/>
                  </a:cubicBezTo>
                  <a:cubicBezTo>
                    <a:pt x="109" y="9"/>
                    <a:pt x="109" y="9"/>
                    <a:pt x="109" y="9"/>
                  </a:cubicBezTo>
                  <a:moveTo>
                    <a:pt x="99" y="2"/>
                  </a:moveTo>
                  <a:cubicBezTo>
                    <a:pt x="99" y="2"/>
                    <a:pt x="99" y="2"/>
                    <a:pt x="99" y="2"/>
                  </a:cubicBezTo>
                  <a:cubicBezTo>
                    <a:pt x="99" y="2"/>
                    <a:pt x="99" y="2"/>
                    <a:pt x="99" y="2"/>
                  </a:cubicBezTo>
                  <a:moveTo>
                    <a:pt x="98" y="2"/>
                  </a:moveTo>
                  <a:cubicBezTo>
                    <a:pt x="98" y="2"/>
                    <a:pt x="98" y="2"/>
                    <a:pt x="98" y="2"/>
                  </a:cubicBezTo>
                  <a:cubicBezTo>
                    <a:pt x="98" y="2"/>
                    <a:pt x="98" y="2"/>
                    <a:pt x="98" y="2"/>
                  </a:cubicBezTo>
                  <a:moveTo>
                    <a:pt x="88" y="0"/>
                  </a:moveTo>
                  <a:cubicBezTo>
                    <a:pt x="91" y="0"/>
                    <a:pt x="95" y="1"/>
                    <a:pt x="98" y="2"/>
                  </a:cubicBezTo>
                  <a:cubicBezTo>
                    <a:pt x="95" y="1"/>
                    <a:pt x="91" y="0"/>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5"/>
                    <a:pt x="35" y="35"/>
                    <a:pt x="35" y="35"/>
                  </a:cubicBezTo>
                  <a:cubicBezTo>
                    <a:pt x="60" y="10"/>
                    <a:pt x="60" y="10"/>
                    <a:pt x="60" y="10"/>
                  </a:cubicBezTo>
                  <a:cubicBezTo>
                    <a:pt x="67" y="3"/>
                    <a:pt x="76" y="0"/>
                    <a:pt x="85" y="0"/>
                  </a:cubicBezTo>
                </a:path>
              </a:pathLst>
            </a:custGeom>
            <a:solidFill>
              <a:srgbClr val="008BD7"/>
            </a:solidFill>
            <a:ln>
              <a:solidFill>
                <a:srgbClr val="008BD7"/>
              </a:solidFill>
            </a:ln>
          </p:spPr>
          <p:txBody>
            <a:bodyPr vert="horz" wrap="square" lIns="91440" tIns="45720" rIns="91440" bIns="45720" numCol="1" anchor="t" anchorCtr="0" compatLnSpc="1">
              <a:prstTxWarp prst="textNoShape">
                <a:avLst/>
              </a:prstTxWarp>
            </a:bodyPr>
            <a:lstStyle/>
            <a:p>
              <a:endParaRPr lang="en-US" dirty="0"/>
            </a:p>
          </p:txBody>
        </p:sp>
        <p:sp>
          <p:nvSpPr>
            <p:cNvPr id="126" name="Freeform 64">
              <a:extLst>
                <a:ext uri="{FF2B5EF4-FFF2-40B4-BE49-F238E27FC236}">
                  <a16:creationId xmlns:a16="http://schemas.microsoft.com/office/drawing/2014/main" id="{6130AF04-BB74-4F3F-A400-192D183BD49F}"/>
                </a:ext>
              </a:extLst>
            </p:cNvPr>
            <p:cNvSpPr>
              <a:spLocks/>
            </p:cNvSpPr>
            <p:nvPr/>
          </p:nvSpPr>
          <p:spPr bwMode="auto">
            <a:xfrm>
              <a:off x="8259763" y="1198563"/>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1 h 116"/>
                <a:gd name="T14" fmla="*/ 169 w 169"/>
                <a:gd name="T15" fmla="*/ 1 h 116"/>
                <a:gd name="T16" fmla="*/ 158 w 169"/>
                <a:gd name="T17" fmla="*/ 8 h 116"/>
                <a:gd name="T18" fmla="*/ 158 w 169"/>
                <a:gd name="T19" fmla="*/ 8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1"/>
                    <a:pt x="169" y="1"/>
                  </a:cubicBezTo>
                  <a:cubicBezTo>
                    <a:pt x="169" y="1"/>
                    <a:pt x="169" y="1"/>
                    <a:pt x="169" y="1"/>
                  </a:cubicBezTo>
                  <a:cubicBezTo>
                    <a:pt x="165" y="4"/>
                    <a:pt x="162" y="6"/>
                    <a:pt x="158" y="8"/>
                  </a:cubicBezTo>
                  <a:cubicBezTo>
                    <a:pt x="158" y="8"/>
                    <a:pt x="158" y="8"/>
                    <a:pt x="158" y="8"/>
                  </a:cubicBezTo>
                  <a:cubicBezTo>
                    <a:pt x="157" y="8"/>
                    <a:pt x="157" y="8"/>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70"/>
                    <a:pt x="0" y="92"/>
                    <a:pt x="13" y="106"/>
                  </a:cubicBezTo>
                  <a:cubicBezTo>
                    <a:pt x="20" y="113"/>
                    <a:pt x="29" y="116"/>
                    <a:pt x="38" y="116"/>
                  </a:cubicBezTo>
                  <a:cubicBezTo>
                    <a:pt x="48" y="116"/>
                    <a:pt x="57" y="113"/>
                    <a:pt x="63" y="106"/>
                  </a:cubicBezTo>
                  <a:cubicBezTo>
                    <a:pt x="169" y="0"/>
                    <a:pt x="169" y="0"/>
                    <a:pt x="169" y="0"/>
                  </a:cubicBezTo>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endParaRPr lang="en-US" dirty="0"/>
            </a:p>
          </p:txBody>
        </p:sp>
        <p:sp>
          <p:nvSpPr>
            <p:cNvPr id="127" name="Freeform 65">
              <a:extLst>
                <a:ext uri="{FF2B5EF4-FFF2-40B4-BE49-F238E27FC236}">
                  <a16:creationId xmlns:a16="http://schemas.microsoft.com/office/drawing/2014/main" id="{C272F8E0-C70B-4F49-9EFE-1EE5B07D79C3}"/>
                </a:ext>
              </a:extLst>
            </p:cNvPr>
            <p:cNvSpPr>
              <a:spLocks noEditPoints="1"/>
            </p:cNvSpPr>
            <p:nvPr/>
          </p:nvSpPr>
          <p:spPr bwMode="auto">
            <a:xfrm>
              <a:off x="8362950" y="1154113"/>
              <a:ext cx="192088" cy="61912"/>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3 h 35"/>
                <a:gd name="T26" fmla="*/ 99 w 110"/>
                <a:gd name="T27" fmla="*/ 33 h 35"/>
                <a:gd name="T28" fmla="*/ 99 w 110"/>
                <a:gd name="T29" fmla="*/ 33 h 35"/>
                <a:gd name="T30" fmla="*/ 110 w 110"/>
                <a:gd name="T31" fmla="*/ 26 h 35"/>
                <a:gd name="T32" fmla="*/ 110 w 110"/>
                <a:gd name="T33" fmla="*/ 26 h 35"/>
                <a:gd name="T34" fmla="*/ 110 w 110"/>
                <a:gd name="T35" fmla="*/ 26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3"/>
                  </a:moveTo>
                  <a:cubicBezTo>
                    <a:pt x="99" y="33"/>
                    <a:pt x="99" y="33"/>
                    <a:pt x="99" y="33"/>
                  </a:cubicBezTo>
                  <a:cubicBezTo>
                    <a:pt x="99" y="33"/>
                    <a:pt x="99" y="33"/>
                    <a:pt x="99" y="33"/>
                  </a:cubicBezTo>
                  <a:moveTo>
                    <a:pt x="110" y="26"/>
                  </a:moveTo>
                  <a:cubicBezTo>
                    <a:pt x="110" y="26"/>
                    <a:pt x="110" y="26"/>
                    <a:pt x="110" y="26"/>
                  </a:cubicBezTo>
                  <a:cubicBezTo>
                    <a:pt x="110" y="26"/>
                    <a:pt x="110" y="26"/>
                    <a:pt x="110"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2"/>
                    <a:pt x="60" y="25"/>
                  </a:cubicBezTo>
                  <a:cubicBezTo>
                    <a:pt x="35" y="0"/>
                    <a:pt x="35" y="0"/>
                    <a:pt x="35" y="0"/>
                  </a:cubicBezTo>
                </a:path>
              </a:pathLst>
            </a:custGeom>
            <a:solidFill>
              <a:srgbClr val="008BD7"/>
            </a:solidFill>
            <a:ln>
              <a:solidFill>
                <a:srgbClr val="008BD7"/>
              </a:solidFill>
            </a:ln>
          </p:spPr>
          <p:txBody>
            <a:bodyPr vert="horz" wrap="square" lIns="91440" tIns="45720" rIns="91440" bIns="45720" numCol="1" anchor="t" anchorCtr="0" compatLnSpc="1">
              <a:prstTxWarp prst="textNoShape">
                <a:avLst/>
              </a:prstTxWarp>
            </a:bodyPr>
            <a:lstStyle/>
            <a:p>
              <a:endParaRPr lang="en-US" dirty="0"/>
            </a:p>
          </p:txBody>
        </p:sp>
        <p:sp>
          <p:nvSpPr>
            <p:cNvPr id="128" name="Freeform 66">
              <a:extLst>
                <a:ext uri="{FF2B5EF4-FFF2-40B4-BE49-F238E27FC236}">
                  <a16:creationId xmlns:a16="http://schemas.microsoft.com/office/drawing/2014/main" id="{F5DAF626-90A5-4656-86E6-4B00CBA18555}"/>
                </a:ext>
              </a:extLst>
            </p:cNvPr>
            <p:cNvSpPr>
              <a:spLocks noEditPoints="1"/>
            </p:cNvSpPr>
            <p:nvPr/>
          </p:nvSpPr>
          <p:spPr bwMode="auto">
            <a:xfrm>
              <a:off x="8510588" y="1093788"/>
              <a:ext cx="58738" cy="122237"/>
            </a:xfrm>
            <a:custGeom>
              <a:avLst/>
              <a:gdLst>
                <a:gd name="T0" fmla="*/ 0 w 33"/>
                <a:gd name="T1" fmla="*/ 70 h 70"/>
                <a:gd name="T2" fmla="*/ 0 w 33"/>
                <a:gd name="T3" fmla="*/ 70 h 70"/>
                <a:gd name="T4" fmla="*/ 3 w 33"/>
                <a:gd name="T5" fmla="*/ 70 h 70"/>
                <a:gd name="T6" fmla="*/ 3 w 33"/>
                <a:gd name="T7" fmla="*/ 70 h 70"/>
                <a:gd name="T8" fmla="*/ 3 w 33"/>
                <a:gd name="T9" fmla="*/ 70 h 70"/>
                <a:gd name="T10" fmla="*/ 13 w 33"/>
                <a:gd name="T11" fmla="*/ 68 h 70"/>
                <a:gd name="T12" fmla="*/ 13 w 33"/>
                <a:gd name="T13" fmla="*/ 68 h 70"/>
                <a:gd name="T14" fmla="*/ 13 w 33"/>
                <a:gd name="T15" fmla="*/ 68 h 70"/>
                <a:gd name="T16" fmla="*/ 25 w 33"/>
                <a:gd name="T17" fmla="*/ 61 h 70"/>
                <a:gd name="T18" fmla="*/ 25 w 33"/>
                <a:gd name="T19" fmla="*/ 61 h 70"/>
                <a:gd name="T20" fmla="*/ 25 w 33"/>
                <a:gd name="T21" fmla="*/ 61 h 70"/>
                <a:gd name="T22" fmla="*/ 25 w 33"/>
                <a:gd name="T23" fmla="*/ 60 h 70"/>
                <a:gd name="T24" fmla="*/ 25 w 33"/>
                <a:gd name="T25" fmla="*/ 60 h 70"/>
                <a:gd name="T26" fmla="*/ 25 w 33"/>
                <a:gd name="T27" fmla="*/ 60 h 70"/>
                <a:gd name="T28" fmla="*/ 26 w 33"/>
                <a:gd name="T29" fmla="*/ 60 h 70"/>
                <a:gd name="T30" fmla="*/ 26 w 33"/>
                <a:gd name="T31" fmla="*/ 60 h 70"/>
                <a:gd name="T32" fmla="*/ 26 w 33"/>
                <a:gd name="T33" fmla="*/ 60 h 70"/>
                <a:gd name="T34" fmla="*/ 26 w 33"/>
                <a:gd name="T35" fmla="*/ 59 h 70"/>
                <a:gd name="T36" fmla="*/ 26 w 33"/>
                <a:gd name="T37" fmla="*/ 59 h 70"/>
                <a:gd name="T38" fmla="*/ 26 w 33"/>
                <a:gd name="T39" fmla="*/ 59 h 70"/>
                <a:gd name="T40" fmla="*/ 33 w 33"/>
                <a:gd name="T41" fmla="*/ 49 h 70"/>
                <a:gd name="T42" fmla="*/ 33 w 33"/>
                <a:gd name="T43" fmla="*/ 49 h 70"/>
                <a:gd name="T44" fmla="*/ 33 w 33"/>
                <a:gd name="T45" fmla="*/ 20 h 70"/>
                <a:gd name="T46" fmla="*/ 26 w 33"/>
                <a:gd name="T47" fmla="*/ 11 h 70"/>
                <a:gd name="T48" fmla="*/ 26 w 33"/>
                <a:gd name="T49" fmla="*/ 11 h 70"/>
                <a:gd name="T50" fmla="*/ 26 w 33"/>
                <a:gd name="T51" fmla="*/ 11 h 70"/>
                <a:gd name="T52" fmla="*/ 26 w 33"/>
                <a:gd name="T53" fmla="*/ 11 h 70"/>
                <a:gd name="T54" fmla="*/ 26 w 33"/>
                <a:gd name="T55" fmla="*/ 11 h 70"/>
                <a:gd name="T56" fmla="*/ 25 w 33"/>
                <a:gd name="T57" fmla="*/ 9 h 70"/>
                <a:gd name="T58" fmla="*/ 24 w 33"/>
                <a:gd name="T59" fmla="*/ 9 h 70"/>
                <a:gd name="T60" fmla="*/ 24 w 33"/>
                <a:gd name="T61" fmla="*/ 9 h 70"/>
                <a:gd name="T62" fmla="*/ 24 w 33"/>
                <a:gd name="T63" fmla="*/ 9 h 70"/>
                <a:gd name="T64" fmla="*/ 14 w 33"/>
                <a:gd name="T65" fmla="*/ 2 h 70"/>
                <a:gd name="T66" fmla="*/ 14 w 33"/>
                <a:gd name="T67" fmla="*/ 2 h 70"/>
                <a:gd name="T68" fmla="*/ 14 w 33"/>
                <a:gd name="T69" fmla="*/ 2 h 70"/>
                <a:gd name="T70" fmla="*/ 13 w 33"/>
                <a:gd name="T71" fmla="*/ 2 h 70"/>
                <a:gd name="T72" fmla="*/ 13 w 33"/>
                <a:gd name="T73" fmla="*/ 2 h 70"/>
                <a:gd name="T74" fmla="*/ 3 w 33"/>
                <a:gd name="T75" fmla="*/ 0 h 70"/>
                <a:gd name="T76" fmla="*/ 2 w 33"/>
                <a:gd name="T77" fmla="*/ 0 h 70"/>
                <a:gd name="T78" fmla="*/ 2 w 33"/>
                <a:gd name="T79" fmla="*/ 0 h 70"/>
                <a:gd name="T80" fmla="*/ 0 w 33"/>
                <a:gd name="T81" fmla="*/ 0 h 70"/>
                <a:gd name="T82" fmla="*/ 2 w 33"/>
                <a:gd name="T8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70">
                  <a:moveTo>
                    <a:pt x="2" y="70"/>
                  </a:moveTo>
                  <a:cubicBezTo>
                    <a:pt x="2" y="70"/>
                    <a:pt x="1" y="70"/>
                    <a:pt x="0" y="70"/>
                  </a:cubicBezTo>
                  <a:cubicBezTo>
                    <a:pt x="0" y="70"/>
                    <a:pt x="0" y="70"/>
                    <a:pt x="0" y="70"/>
                  </a:cubicBezTo>
                  <a:cubicBezTo>
                    <a:pt x="0" y="70"/>
                    <a:pt x="0" y="70"/>
                    <a:pt x="0" y="70"/>
                  </a:cubicBezTo>
                  <a:cubicBezTo>
                    <a:pt x="1" y="70"/>
                    <a:pt x="2" y="70"/>
                    <a:pt x="2" y="70"/>
                  </a:cubicBezTo>
                  <a:moveTo>
                    <a:pt x="3" y="70"/>
                  </a:moveTo>
                  <a:cubicBezTo>
                    <a:pt x="3" y="70"/>
                    <a:pt x="2" y="70"/>
                    <a:pt x="2" y="70"/>
                  </a:cubicBezTo>
                  <a:cubicBezTo>
                    <a:pt x="2" y="70"/>
                    <a:pt x="3" y="70"/>
                    <a:pt x="3" y="70"/>
                  </a:cubicBezTo>
                  <a:moveTo>
                    <a:pt x="3" y="70"/>
                  </a:moveTo>
                  <a:cubicBezTo>
                    <a:pt x="3" y="70"/>
                    <a:pt x="3" y="70"/>
                    <a:pt x="3" y="70"/>
                  </a:cubicBezTo>
                  <a:cubicBezTo>
                    <a:pt x="3" y="70"/>
                    <a:pt x="3" y="70"/>
                    <a:pt x="3" y="70"/>
                  </a:cubicBezTo>
                  <a:moveTo>
                    <a:pt x="13" y="68"/>
                  </a:moveTo>
                  <a:cubicBezTo>
                    <a:pt x="13" y="68"/>
                    <a:pt x="13" y="68"/>
                    <a:pt x="13" y="68"/>
                  </a:cubicBezTo>
                  <a:cubicBezTo>
                    <a:pt x="13" y="68"/>
                    <a:pt x="13" y="68"/>
                    <a:pt x="13" y="68"/>
                  </a:cubicBezTo>
                  <a:moveTo>
                    <a:pt x="14" y="68"/>
                  </a:moveTo>
                  <a:cubicBezTo>
                    <a:pt x="13" y="68"/>
                    <a:pt x="13" y="68"/>
                    <a:pt x="13" y="68"/>
                  </a:cubicBezTo>
                  <a:cubicBezTo>
                    <a:pt x="13" y="68"/>
                    <a:pt x="13" y="68"/>
                    <a:pt x="14" y="68"/>
                  </a:cubicBezTo>
                  <a:moveTo>
                    <a:pt x="25" y="61"/>
                  </a:moveTo>
                  <a:cubicBezTo>
                    <a:pt x="22" y="64"/>
                    <a:pt x="18" y="66"/>
                    <a:pt x="14" y="68"/>
                  </a:cubicBezTo>
                  <a:cubicBezTo>
                    <a:pt x="18" y="66"/>
                    <a:pt x="21" y="64"/>
                    <a:pt x="25" y="61"/>
                  </a:cubicBezTo>
                  <a:moveTo>
                    <a:pt x="25" y="60"/>
                  </a:moveTo>
                  <a:cubicBezTo>
                    <a:pt x="25" y="60"/>
                    <a:pt x="25" y="61"/>
                    <a:pt x="25" y="61"/>
                  </a:cubicBezTo>
                  <a:cubicBezTo>
                    <a:pt x="25" y="61"/>
                    <a:pt x="25" y="60"/>
                    <a:pt x="25" y="60"/>
                  </a:cubicBezTo>
                  <a:moveTo>
                    <a:pt x="25" y="60"/>
                  </a:moveTo>
                  <a:cubicBezTo>
                    <a:pt x="25" y="60"/>
                    <a:pt x="25" y="60"/>
                    <a:pt x="25" y="60"/>
                  </a:cubicBezTo>
                  <a:cubicBezTo>
                    <a:pt x="25" y="60"/>
                    <a:pt x="25" y="60"/>
                    <a:pt x="25" y="60"/>
                  </a:cubicBezTo>
                  <a:moveTo>
                    <a:pt x="25" y="60"/>
                  </a:moveTo>
                  <a:cubicBezTo>
                    <a:pt x="25" y="60"/>
                    <a:pt x="25" y="60"/>
                    <a:pt x="25" y="60"/>
                  </a:cubicBezTo>
                  <a:cubicBezTo>
                    <a:pt x="25" y="60"/>
                    <a:pt x="25" y="60"/>
                    <a:pt x="25"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59"/>
                  </a:moveTo>
                  <a:cubicBezTo>
                    <a:pt x="26" y="59"/>
                    <a:pt x="26" y="59"/>
                    <a:pt x="26" y="60"/>
                  </a:cubicBezTo>
                  <a:cubicBezTo>
                    <a:pt x="26" y="59"/>
                    <a:pt x="26" y="59"/>
                    <a:pt x="26" y="59"/>
                  </a:cubicBezTo>
                  <a:moveTo>
                    <a:pt x="33" y="49"/>
                  </a:moveTo>
                  <a:cubicBezTo>
                    <a:pt x="31" y="53"/>
                    <a:pt x="29" y="56"/>
                    <a:pt x="26" y="59"/>
                  </a:cubicBezTo>
                  <a:cubicBezTo>
                    <a:pt x="29" y="56"/>
                    <a:pt x="31" y="53"/>
                    <a:pt x="33" y="49"/>
                  </a:cubicBezTo>
                  <a:moveTo>
                    <a:pt x="33" y="49"/>
                  </a:moveTo>
                  <a:cubicBezTo>
                    <a:pt x="33" y="49"/>
                    <a:pt x="33" y="49"/>
                    <a:pt x="33" y="49"/>
                  </a:cubicBezTo>
                  <a:cubicBezTo>
                    <a:pt x="33" y="49"/>
                    <a:pt x="33" y="49"/>
                    <a:pt x="33" y="49"/>
                  </a:cubicBezTo>
                  <a:moveTo>
                    <a:pt x="32" y="20"/>
                  </a:moveTo>
                  <a:cubicBezTo>
                    <a:pt x="33" y="20"/>
                    <a:pt x="33" y="20"/>
                    <a:pt x="33" y="20"/>
                  </a:cubicBezTo>
                  <a:cubicBezTo>
                    <a:pt x="33" y="20"/>
                    <a:pt x="33" y="20"/>
                    <a:pt x="32" y="20"/>
                  </a:cubicBezTo>
                  <a:moveTo>
                    <a:pt x="26" y="11"/>
                  </a:moveTo>
                  <a:cubicBezTo>
                    <a:pt x="29" y="14"/>
                    <a:pt x="31" y="17"/>
                    <a:pt x="32" y="20"/>
                  </a:cubicBezTo>
                  <a:cubicBezTo>
                    <a:pt x="31" y="17"/>
                    <a:pt x="29" y="14"/>
                    <a:pt x="26" y="11"/>
                  </a:cubicBezTo>
                  <a:moveTo>
                    <a:pt x="26" y="11"/>
                  </a:moveTo>
                  <a:cubicBezTo>
                    <a:pt x="26" y="11"/>
                    <a:pt x="26" y="11"/>
                    <a:pt x="26" y="11"/>
                  </a:cubicBezTo>
                  <a:cubicBezTo>
                    <a:pt x="26" y="11"/>
                    <a:pt x="26" y="11"/>
                    <a:pt x="26" y="11"/>
                  </a:cubicBezTo>
                  <a:moveTo>
                    <a:pt x="26" y="11"/>
                  </a:moveTo>
                  <a:cubicBezTo>
                    <a:pt x="26" y="11"/>
                    <a:pt x="26" y="11"/>
                    <a:pt x="26" y="11"/>
                  </a:cubicBezTo>
                  <a:cubicBezTo>
                    <a:pt x="26" y="11"/>
                    <a:pt x="26" y="11"/>
                    <a:pt x="26" y="11"/>
                  </a:cubicBezTo>
                  <a:moveTo>
                    <a:pt x="25" y="9"/>
                  </a:moveTo>
                  <a:cubicBezTo>
                    <a:pt x="25" y="9"/>
                    <a:pt x="25" y="9"/>
                    <a:pt x="25" y="9"/>
                  </a:cubicBezTo>
                  <a:cubicBezTo>
                    <a:pt x="25" y="9"/>
                    <a:pt x="25" y="9"/>
                    <a:pt x="25" y="9"/>
                  </a:cubicBezTo>
                  <a:moveTo>
                    <a:pt x="24" y="9"/>
                  </a:moveTo>
                  <a:cubicBezTo>
                    <a:pt x="25" y="9"/>
                    <a:pt x="25" y="9"/>
                    <a:pt x="25" y="9"/>
                  </a:cubicBezTo>
                  <a:cubicBezTo>
                    <a:pt x="25" y="9"/>
                    <a:pt x="25" y="9"/>
                    <a:pt x="24" y="9"/>
                  </a:cubicBezTo>
                  <a:moveTo>
                    <a:pt x="24" y="9"/>
                  </a:moveTo>
                  <a:cubicBezTo>
                    <a:pt x="24" y="9"/>
                    <a:pt x="24" y="9"/>
                    <a:pt x="24" y="9"/>
                  </a:cubicBezTo>
                  <a:cubicBezTo>
                    <a:pt x="24" y="9"/>
                    <a:pt x="24" y="9"/>
                    <a:pt x="24" y="9"/>
                  </a:cubicBezTo>
                  <a:moveTo>
                    <a:pt x="14" y="2"/>
                  </a:moveTo>
                  <a:cubicBezTo>
                    <a:pt x="18" y="4"/>
                    <a:pt x="21" y="6"/>
                    <a:pt x="24" y="9"/>
                  </a:cubicBezTo>
                  <a:cubicBezTo>
                    <a:pt x="21" y="6"/>
                    <a:pt x="17" y="4"/>
                    <a:pt x="14" y="2"/>
                  </a:cubicBezTo>
                  <a:moveTo>
                    <a:pt x="13" y="2"/>
                  </a:moveTo>
                  <a:cubicBezTo>
                    <a:pt x="13" y="2"/>
                    <a:pt x="13" y="2"/>
                    <a:pt x="14" y="2"/>
                  </a:cubicBezTo>
                  <a:cubicBezTo>
                    <a:pt x="13" y="2"/>
                    <a:pt x="13" y="2"/>
                    <a:pt x="13" y="2"/>
                  </a:cubicBezTo>
                  <a:moveTo>
                    <a:pt x="13" y="2"/>
                  </a:moveTo>
                  <a:cubicBezTo>
                    <a:pt x="13" y="2"/>
                    <a:pt x="13" y="2"/>
                    <a:pt x="13" y="2"/>
                  </a:cubicBezTo>
                  <a:cubicBezTo>
                    <a:pt x="13" y="2"/>
                    <a:pt x="13" y="2"/>
                    <a:pt x="13" y="2"/>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solidFill>
              <a:srgbClr val="008B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9" name="Freeform 67">
              <a:extLst>
                <a:ext uri="{FF2B5EF4-FFF2-40B4-BE49-F238E27FC236}">
                  <a16:creationId xmlns:a16="http://schemas.microsoft.com/office/drawing/2014/main" id="{9DEFCAAD-9470-41F9-9DD1-58A2F5FF2E91}"/>
                </a:ext>
              </a:extLst>
            </p:cNvPr>
            <p:cNvSpPr>
              <a:spLocks/>
            </p:cNvSpPr>
            <p:nvPr/>
          </p:nvSpPr>
          <p:spPr bwMode="auto">
            <a:xfrm>
              <a:off x="8425656" y="1093788"/>
              <a:ext cx="150813" cy="122237"/>
            </a:xfrm>
            <a:custGeom>
              <a:avLst/>
              <a:gdLst>
                <a:gd name="T0" fmla="*/ 50 w 86"/>
                <a:gd name="T1" fmla="*/ 0 h 70"/>
                <a:gd name="T2" fmla="*/ 0 w 86"/>
                <a:gd name="T3" fmla="*/ 35 h 70"/>
                <a:gd name="T4" fmla="*/ 50 w 86"/>
                <a:gd name="T5" fmla="*/ 70 h 70"/>
                <a:gd name="T6" fmla="*/ 52 w 86"/>
                <a:gd name="T7" fmla="*/ 70 h 70"/>
                <a:gd name="T8" fmla="*/ 53 w 86"/>
                <a:gd name="T9" fmla="*/ 70 h 70"/>
                <a:gd name="T10" fmla="*/ 53 w 86"/>
                <a:gd name="T11" fmla="*/ 70 h 70"/>
                <a:gd name="T12" fmla="*/ 63 w 86"/>
                <a:gd name="T13" fmla="*/ 68 h 70"/>
                <a:gd name="T14" fmla="*/ 64 w 86"/>
                <a:gd name="T15" fmla="*/ 68 h 70"/>
                <a:gd name="T16" fmla="*/ 75 w 86"/>
                <a:gd name="T17" fmla="*/ 61 h 70"/>
                <a:gd name="T18" fmla="*/ 75 w 86"/>
                <a:gd name="T19" fmla="*/ 60 h 70"/>
                <a:gd name="T20" fmla="*/ 75 w 86"/>
                <a:gd name="T21" fmla="*/ 60 h 70"/>
                <a:gd name="T22" fmla="*/ 75 w 86"/>
                <a:gd name="T23" fmla="*/ 60 h 70"/>
                <a:gd name="T24" fmla="*/ 75 w 86"/>
                <a:gd name="T25" fmla="*/ 60 h 70"/>
                <a:gd name="T26" fmla="*/ 76 w 86"/>
                <a:gd name="T27" fmla="*/ 60 h 70"/>
                <a:gd name="T28" fmla="*/ 76 w 86"/>
                <a:gd name="T29" fmla="*/ 60 h 70"/>
                <a:gd name="T30" fmla="*/ 76 w 86"/>
                <a:gd name="T31" fmla="*/ 59 h 70"/>
                <a:gd name="T32" fmla="*/ 83 w 86"/>
                <a:gd name="T33" fmla="*/ 49 h 70"/>
                <a:gd name="T34" fmla="*/ 83 w 86"/>
                <a:gd name="T35" fmla="*/ 49 h 70"/>
                <a:gd name="T36" fmla="*/ 83 w 86"/>
                <a:gd name="T37" fmla="*/ 20 h 70"/>
                <a:gd name="T38" fmla="*/ 82 w 86"/>
                <a:gd name="T39" fmla="*/ 20 h 70"/>
                <a:gd name="T40" fmla="*/ 76 w 86"/>
                <a:gd name="T41" fmla="*/ 11 h 70"/>
                <a:gd name="T42" fmla="*/ 76 w 86"/>
                <a:gd name="T43" fmla="*/ 11 h 70"/>
                <a:gd name="T44" fmla="*/ 75 w 86"/>
                <a:gd name="T45" fmla="*/ 10 h 70"/>
                <a:gd name="T46" fmla="*/ 75 w 86"/>
                <a:gd name="T47" fmla="*/ 9 h 70"/>
                <a:gd name="T48" fmla="*/ 75 w 86"/>
                <a:gd name="T49" fmla="*/ 9 h 70"/>
                <a:gd name="T50" fmla="*/ 74 w 86"/>
                <a:gd name="T51" fmla="*/ 9 h 70"/>
                <a:gd name="T52" fmla="*/ 74 w 86"/>
                <a:gd name="T53" fmla="*/ 9 h 70"/>
                <a:gd name="T54" fmla="*/ 64 w 86"/>
                <a:gd name="T55" fmla="*/ 2 h 70"/>
                <a:gd name="T56" fmla="*/ 63 w 86"/>
                <a:gd name="T57" fmla="*/ 2 h 70"/>
                <a:gd name="T58" fmla="*/ 53 w 86"/>
                <a:gd name="T59" fmla="*/ 0 h 70"/>
                <a:gd name="T60" fmla="*/ 53 w 86"/>
                <a:gd name="T61" fmla="*/ 0 h 70"/>
                <a:gd name="T62" fmla="*/ 52 w 86"/>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 h="70">
                  <a:moveTo>
                    <a:pt x="50" y="0"/>
                  </a:moveTo>
                  <a:cubicBezTo>
                    <a:pt x="50" y="0"/>
                    <a:pt x="50" y="0"/>
                    <a:pt x="50" y="0"/>
                  </a:cubicBezTo>
                  <a:cubicBezTo>
                    <a:pt x="41" y="0"/>
                    <a:pt x="32" y="3"/>
                    <a:pt x="25" y="10"/>
                  </a:cubicBezTo>
                  <a:cubicBezTo>
                    <a:pt x="0" y="35"/>
                    <a:pt x="0" y="35"/>
                    <a:pt x="0" y="35"/>
                  </a:cubicBezTo>
                  <a:cubicBezTo>
                    <a:pt x="25" y="60"/>
                    <a:pt x="25" y="60"/>
                    <a:pt x="25" y="60"/>
                  </a:cubicBezTo>
                  <a:cubicBezTo>
                    <a:pt x="32" y="67"/>
                    <a:pt x="41" y="70"/>
                    <a:pt x="50" y="70"/>
                  </a:cubicBezTo>
                  <a:cubicBezTo>
                    <a:pt x="50" y="70"/>
                    <a:pt x="50" y="70"/>
                    <a:pt x="50" y="70"/>
                  </a:cubicBezTo>
                  <a:cubicBezTo>
                    <a:pt x="51" y="70"/>
                    <a:pt x="52" y="70"/>
                    <a:pt x="52" y="70"/>
                  </a:cubicBezTo>
                  <a:cubicBezTo>
                    <a:pt x="52" y="70"/>
                    <a:pt x="52" y="70"/>
                    <a:pt x="52" y="70"/>
                  </a:cubicBezTo>
                  <a:cubicBezTo>
                    <a:pt x="52" y="70"/>
                    <a:pt x="53" y="70"/>
                    <a:pt x="53" y="70"/>
                  </a:cubicBezTo>
                  <a:cubicBezTo>
                    <a:pt x="53" y="70"/>
                    <a:pt x="53" y="70"/>
                    <a:pt x="53" y="70"/>
                  </a:cubicBezTo>
                  <a:cubicBezTo>
                    <a:pt x="53" y="70"/>
                    <a:pt x="53" y="70"/>
                    <a:pt x="53" y="70"/>
                  </a:cubicBezTo>
                  <a:cubicBezTo>
                    <a:pt x="56" y="70"/>
                    <a:pt x="60" y="69"/>
                    <a:pt x="63" y="68"/>
                  </a:cubicBezTo>
                  <a:cubicBezTo>
                    <a:pt x="63" y="68"/>
                    <a:pt x="63" y="68"/>
                    <a:pt x="63" y="68"/>
                  </a:cubicBezTo>
                  <a:cubicBezTo>
                    <a:pt x="63" y="68"/>
                    <a:pt x="63" y="68"/>
                    <a:pt x="63" y="68"/>
                  </a:cubicBezTo>
                  <a:cubicBezTo>
                    <a:pt x="63" y="68"/>
                    <a:pt x="63" y="68"/>
                    <a:pt x="64" y="68"/>
                  </a:cubicBezTo>
                  <a:cubicBezTo>
                    <a:pt x="64" y="68"/>
                    <a:pt x="64" y="68"/>
                    <a:pt x="64" y="68"/>
                  </a:cubicBezTo>
                  <a:cubicBezTo>
                    <a:pt x="68" y="66"/>
                    <a:pt x="72" y="64"/>
                    <a:pt x="75" y="61"/>
                  </a:cubicBezTo>
                  <a:cubicBezTo>
                    <a:pt x="75" y="61"/>
                    <a:pt x="75" y="61"/>
                    <a:pt x="75" y="61"/>
                  </a:cubicBezTo>
                  <a:cubicBezTo>
                    <a:pt x="75" y="61"/>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59"/>
                    <a:pt x="76" y="59"/>
                    <a:pt x="76" y="59"/>
                  </a:cubicBezTo>
                  <a:cubicBezTo>
                    <a:pt x="76" y="59"/>
                    <a:pt x="76" y="59"/>
                    <a:pt x="76" y="59"/>
                  </a:cubicBezTo>
                  <a:cubicBezTo>
                    <a:pt x="79" y="56"/>
                    <a:pt x="81" y="53"/>
                    <a:pt x="83" y="49"/>
                  </a:cubicBezTo>
                  <a:cubicBezTo>
                    <a:pt x="83" y="49"/>
                    <a:pt x="83" y="49"/>
                    <a:pt x="83" y="49"/>
                  </a:cubicBezTo>
                  <a:cubicBezTo>
                    <a:pt x="83" y="49"/>
                    <a:pt x="83" y="49"/>
                    <a:pt x="83" y="49"/>
                  </a:cubicBezTo>
                  <a:cubicBezTo>
                    <a:pt x="85" y="45"/>
                    <a:pt x="86" y="40"/>
                    <a:pt x="86" y="35"/>
                  </a:cubicBezTo>
                  <a:cubicBezTo>
                    <a:pt x="86" y="30"/>
                    <a:pt x="85" y="25"/>
                    <a:pt x="83" y="20"/>
                  </a:cubicBezTo>
                  <a:cubicBezTo>
                    <a:pt x="83" y="20"/>
                    <a:pt x="83" y="20"/>
                    <a:pt x="82" y="20"/>
                  </a:cubicBezTo>
                  <a:cubicBezTo>
                    <a:pt x="82" y="20"/>
                    <a:pt x="82" y="20"/>
                    <a:pt x="82" y="20"/>
                  </a:cubicBezTo>
                  <a:cubicBezTo>
                    <a:pt x="81" y="17"/>
                    <a:pt x="79" y="14"/>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0"/>
                    <a:pt x="75" y="10"/>
                  </a:cubicBezTo>
                  <a:cubicBezTo>
                    <a:pt x="75" y="10"/>
                    <a:pt x="75" y="10"/>
                    <a:pt x="75" y="10"/>
                  </a:cubicBezTo>
                  <a:cubicBezTo>
                    <a:pt x="75" y="10"/>
                    <a:pt x="75" y="10"/>
                    <a:pt x="75" y="9"/>
                  </a:cubicBezTo>
                  <a:cubicBezTo>
                    <a:pt x="75" y="9"/>
                    <a:pt x="75" y="9"/>
                    <a:pt x="75" y="9"/>
                  </a:cubicBezTo>
                  <a:cubicBezTo>
                    <a:pt x="75" y="9"/>
                    <a:pt x="75" y="9"/>
                    <a:pt x="75" y="9"/>
                  </a:cubicBezTo>
                  <a:cubicBezTo>
                    <a:pt x="75" y="9"/>
                    <a:pt x="75" y="9"/>
                    <a:pt x="74" y="9"/>
                  </a:cubicBezTo>
                  <a:cubicBezTo>
                    <a:pt x="74" y="9"/>
                    <a:pt x="74" y="9"/>
                    <a:pt x="74" y="9"/>
                  </a:cubicBezTo>
                  <a:cubicBezTo>
                    <a:pt x="74" y="9"/>
                    <a:pt x="74" y="9"/>
                    <a:pt x="74" y="9"/>
                  </a:cubicBezTo>
                  <a:cubicBezTo>
                    <a:pt x="74" y="9"/>
                    <a:pt x="74" y="9"/>
                    <a:pt x="74" y="9"/>
                  </a:cubicBezTo>
                  <a:cubicBezTo>
                    <a:pt x="71" y="6"/>
                    <a:pt x="68" y="4"/>
                    <a:pt x="64" y="2"/>
                  </a:cubicBezTo>
                  <a:cubicBezTo>
                    <a:pt x="64" y="2"/>
                    <a:pt x="64" y="2"/>
                    <a:pt x="64" y="2"/>
                  </a:cubicBezTo>
                  <a:cubicBezTo>
                    <a:pt x="63" y="2"/>
                    <a:pt x="63" y="2"/>
                    <a:pt x="63" y="2"/>
                  </a:cubicBezTo>
                  <a:cubicBezTo>
                    <a:pt x="63" y="2"/>
                    <a:pt x="63" y="2"/>
                    <a:pt x="63" y="2"/>
                  </a:cubicBezTo>
                  <a:cubicBezTo>
                    <a:pt x="63" y="2"/>
                    <a:pt x="63" y="2"/>
                    <a:pt x="63" y="2"/>
                  </a:cubicBezTo>
                  <a:cubicBezTo>
                    <a:pt x="60" y="1"/>
                    <a:pt x="56" y="0"/>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solidFill>
              <a:srgbClr val="0066C5"/>
            </a:solidFill>
            <a:ln>
              <a:solidFill>
                <a:srgbClr val="0066C5"/>
              </a:solidFill>
            </a:ln>
          </p:spPr>
          <p:txBody>
            <a:bodyPr vert="horz" wrap="square" lIns="91440" tIns="45720" rIns="91440" bIns="45720" numCol="1" anchor="t" anchorCtr="0" compatLnSpc="1">
              <a:prstTxWarp prst="textNoShape">
                <a:avLst/>
              </a:prstTxWarp>
            </a:bodyPr>
            <a:lstStyle/>
            <a:p>
              <a:endParaRPr lang="en-US" dirty="0"/>
            </a:p>
          </p:txBody>
        </p:sp>
      </p:grpSp>
      <p:grpSp>
        <p:nvGrpSpPr>
          <p:cNvPr id="130" name="Group 129">
            <a:extLst>
              <a:ext uri="{FF2B5EF4-FFF2-40B4-BE49-F238E27FC236}">
                <a16:creationId xmlns:a16="http://schemas.microsoft.com/office/drawing/2014/main" id="{38B6B649-897D-473A-BD47-57E79EC35A45}"/>
              </a:ext>
            </a:extLst>
          </p:cNvPr>
          <p:cNvGrpSpPr>
            <a:grpSpLocks noChangeAspect="1"/>
          </p:cNvGrpSpPr>
          <p:nvPr/>
        </p:nvGrpSpPr>
        <p:grpSpPr>
          <a:xfrm rot="5400000">
            <a:off x="5213456" y="3509428"/>
            <a:ext cx="302171" cy="471052"/>
            <a:chOff x="8259763" y="908051"/>
            <a:chExt cx="316706" cy="493712"/>
          </a:xfrm>
        </p:grpSpPr>
        <p:sp>
          <p:nvSpPr>
            <p:cNvPr id="131" name="Freeform 62">
              <a:extLst>
                <a:ext uri="{FF2B5EF4-FFF2-40B4-BE49-F238E27FC236}">
                  <a16:creationId xmlns:a16="http://schemas.microsoft.com/office/drawing/2014/main" id="{5B56332F-E73A-470C-A8FD-142314C07489}"/>
                </a:ext>
              </a:extLst>
            </p:cNvPr>
            <p:cNvSpPr>
              <a:spLocks/>
            </p:cNvSpPr>
            <p:nvPr/>
          </p:nvSpPr>
          <p:spPr bwMode="auto">
            <a:xfrm>
              <a:off x="8259763" y="908051"/>
              <a:ext cx="295275" cy="203200"/>
            </a:xfrm>
            <a:custGeom>
              <a:avLst/>
              <a:gdLst>
                <a:gd name="T0" fmla="*/ 38 w 169"/>
                <a:gd name="T1" fmla="*/ 0 h 116"/>
                <a:gd name="T2" fmla="*/ 13 w 169"/>
                <a:gd name="T3" fmla="*/ 10 h 116"/>
                <a:gd name="T4" fmla="*/ 13 w 169"/>
                <a:gd name="T5" fmla="*/ 60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7 w 169"/>
                <a:gd name="T23" fmla="*/ 108 h 116"/>
                <a:gd name="T24" fmla="*/ 157 w 169"/>
                <a:gd name="T25" fmla="*/ 108 h 116"/>
                <a:gd name="T26" fmla="*/ 157 w 169"/>
                <a:gd name="T27" fmla="*/ 108 h 116"/>
                <a:gd name="T28" fmla="*/ 158 w 169"/>
                <a:gd name="T29" fmla="*/ 108 h 116"/>
                <a:gd name="T30" fmla="*/ 158 w 169"/>
                <a:gd name="T31" fmla="*/ 108 h 116"/>
                <a:gd name="T32" fmla="*/ 168 w 169"/>
                <a:gd name="T33" fmla="*/ 115 h 116"/>
                <a:gd name="T34" fmla="*/ 168 w 169"/>
                <a:gd name="T35" fmla="*/ 115 h 116"/>
                <a:gd name="T36" fmla="*/ 168 w 169"/>
                <a:gd name="T37" fmla="*/ 115 h 116"/>
                <a:gd name="T38" fmla="*/ 168 w 169"/>
                <a:gd name="T39" fmla="*/ 115 h 116"/>
                <a:gd name="T40" fmla="*/ 169 w 169"/>
                <a:gd name="T41" fmla="*/ 115 h 116"/>
                <a:gd name="T42" fmla="*/ 169 w 169"/>
                <a:gd name="T43" fmla="*/ 115 h 116"/>
                <a:gd name="T44" fmla="*/ 169 w 169"/>
                <a:gd name="T45" fmla="*/ 115 h 116"/>
                <a:gd name="T46" fmla="*/ 169 w 169"/>
                <a:gd name="T47" fmla="*/ 116 h 116"/>
                <a:gd name="T48" fmla="*/ 63 w 169"/>
                <a:gd name="T49" fmla="*/ 10 h 116"/>
                <a:gd name="T50" fmla="*/ 38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38" y="0"/>
                  </a:moveTo>
                  <a:cubicBezTo>
                    <a:pt x="29" y="0"/>
                    <a:pt x="20" y="3"/>
                    <a:pt x="13" y="10"/>
                  </a:cubicBezTo>
                  <a:cubicBezTo>
                    <a:pt x="0" y="24"/>
                    <a:pt x="0" y="46"/>
                    <a:pt x="13" y="60"/>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0" y="106"/>
                    <a:pt x="154" y="107"/>
                    <a:pt x="157" y="108"/>
                  </a:cubicBezTo>
                  <a:cubicBezTo>
                    <a:pt x="157" y="108"/>
                    <a:pt x="157" y="108"/>
                    <a:pt x="157" y="108"/>
                  </a:cubicBezTo>
                  <a:cubicBezTo>
                    <a:pt x="157" y="108"/>
                    <a:pt x="157" y="108"/>
                    <a:pt x="157" y="108"/>
                  </a:cubicBezTo>
                  <a:cubicBezTo>
                    <a:pt x="157" y="108"/>
                    <a:pt x="157" y="108"/>
                    <a:pt x="158" y="108"/>
                  </a:cubicBezTo>
                  <a:cubicBezTo>
                    <a:pt x="158" y="108"/>
                    <a:pt x="158" y="108"/>
                    <a:pt x="158" y="108"/>
                  </a:cubicBezTo>
                  <a:cubicBezTo>
                    <a:pt x="161" y="110"/>
                    <a:pt x="165" y="112"/>
                    <a:pt x="168" y="115"/>
                  </a:cubicBezTo>
                  <a:cubicBezTo>
                    <a:pt x="168" y="115"/>
                    <a:pt x="168" y="115"/>
                    <a:pt x="168" y="115"/>
                  </a:cubicBezTo>
                  <a:cubicBezTo>
                    <a:pt x="168" y="115"/>
                    <a:pt x="168" y="115"/>
                    <a:pt x="168" y="115"/>
                  </a:cubicBezTo>
                  <a:cubicBezTo>
                    <a:pt x="168" y="115"/>
                    <a:pt x="168" y="115"/>
                    <a:pt x="168" y="115"/>
                  </a:cubicBezTo>
                  <a:cubicBezTo>
                    <a:pt x="169" y="115"/>
                    <a:pt x="169" y="115"/>
                    <a:pt x="169" y="115"/>
                  </a:cubicBezTo>
                  <a:cubicBezTo>
                    <a:pt x="169" y="115"/>
                    <a:pt x="169" y="115"/>
                    <a:pt x="169" y="115"/>
                  </a:cubicBezTo>
                  <a:cubicBezTo>
                    <a:pt x="169" y="115"/>
                    <a:pt x="169" y="115"/>
                    <a:pt x="169" y="115"/>
                  </a:cubicBezTo>
                  <a:cubicBezTo>
                    <a:pt x="169" y="116"/>
                    <a:pt x="169" y="116"/>
                    <a:pt x="169" y="116"/>
                  </a:cubicBezTo>
                  <a:cubicBezTo>
                    <a:pt x="63" y="10"/>
                    <a:pt x="63" y="10"/>
                    <a:pt x="63" y="10"/>
                  </a:cubicBezTo>
                  <a:cubicBezTo>
                    <a:pt x="57" y="3"/>
                    <a:pt x="48" y="0"/>
                    <a:pt x="38" y="0"/>
                  </a:cubicBezTo>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endParaRPr lang="en-US" dirty="0"/>
            </a:p>
          </p:txBody>
        </p:sp>
        <p:sp>
          <p:nvSpPr>
            <p:cNvPr id="132" name="Freeform 63">
              <a:extLst>
                <a:ext uri="{FF2B5EF4-FFF2-40B4-BE49-F238E27FC236}">
                  <a16:creationId xmlns:a16="http://schemas.microsoft.com/office/drawing/2014/main" id="{B8FBB03D-5E9E-4E93-9E32-D71EF9BB5C4B}"/>
                </a:ext>
              </a:extLst>
            </p:cNvPr>
            <p:cNvSpPr>
              <a:spLocks noEditPoints="1"/>
            </p:cNvSpPr>
            <p:nvPr/>
          </p:nvSpPr>
          <p:spPr bwMode="auto">
            <a:xfrm>
              <a:off x="8362950" y="1093788"/>
              <a:ext cx="192088" cy="60325"/>
            </a:xfrm>
            <a:custGeom>
              <a:avLst/>
              <a:gdLst>
                <a:gd name="T0" fmla="*/ 110 w 110"/>
                <a:gd name="T1" fmla="*/ 9 h 35"/>
                <a:gd name="T2" fmla="*/ 110 w 110"/>
                <a:gd name="T3" fmla="*/ 10 h 35"/>
                <a:gd name="T4" fmla="*/ 110 w 110"/>
                <a:gd name="T5" fmla="*/ 10 h 35"/>
                <a:gd name="T6" fmla="*/ 110 w 110"/>
                <a:gd name="T7" fmla="*/ 9 h 35"/>
                <a:gd name="T8" fmla="*/ 110 w 110"/>
                <a:gd name="T9" fmla="*/ 9 h 35"/>
                <a:gd name="T10" fmla="*/ 110 w 110"/>
                <a:gd name="T11" fmla="*/ 9 h 35"/>
                <a:gd name="T12" fmla="*/ 110 w 110"/>
                <a:gd name="T13" fmla="*/ 9 h 35"/>
                <a:gd name="T14" fmla="*/ 109 w 110"/>
                <a:gd name="T15" fmla="*/ 9 h 35"/>
                <a:gd name="T16" fmla="*/ 109 w 110"/>
                <a:gd name="T17" fmla="*/ 9 h 35"/>
                <a:gd name="T18" fmla="*/ 109 w 110"/>
                <a:gd name="T19" fmla="*/ 9 h 35"/>
                <a:gd name="T20" fmla="*/ 109 w 110"/>
                <a:gd name="T21" fmla="*/ 9 h 35"/>
                <a:gd name="T22" fmla="*/ 109 w 110"/>
                <a:gd name="T23" fmla="*/ 9 h 35"/>
                <a:gd name="T24" fmla="*/ 109 w 110"/>
                <a:gd name="T25" fmla="*/ 9 h 35"/>
                <a:gd name="T26" fmla="*/ 99 w 110"/>
                <a:gd name="T27" fmla="*/ 2 h 35"/>
                <a:gd name="T28" fmla="*/ 99 w 110"/>
                <a:gd name="T29" fmla="*/ 2 h 35"/>
                <a:gd name="T30" fmla="*/ 99 w 110"/>
                <a:gd name="T31" fmla="*/ 2 h 35"/>
                <a:gd name="T32" fmla="*/ 98 w 110"/>
                <a:gd name="T33" fmla="*/ 2 h 35"/>
                <a:gd name="T34" fmla="*/ 98 w 110"/>
                <a:gd name="T35" fmla="*/ 2 h 35"/>
                <a:gd name="T36" fmla="*/ 98 w 110"/>
                <a:gd name="T37" fmla="*/ 2 h 35"/>
                <a:gd name="T38" fmla="*/ 88 w 110"/>
                <a:gd name="T39" fmla="*/ 0 h 35"/>
                <a:gd name="T40" fmla="*/ 98 w 110"/>
                <a:gd name="T41" fmla="*/ 2 h 35"/>
                <a:gd name="T42" fmla="*/ 88 w 110"/>
                <a:gd name="T43" fmla="*/ 0 h 35"/>
                <a:gd name="T44" fmla="*/ 88 w 110"/>
                <a:gd name="T45" fmla="*/ 0 h 35"/>
                <a:gd name="T46" fmla="*/ 88 w 110"/>
                <a:gd name="T47" fmla="*/ 0 h 35"/>
                <a:gd name="T48" fmla="*/ 88 w 110"/>
                <a:gd name="T49" fmla="*/ 0 h 35"/>
                <a:gd name="T50" fmla="*/ 87 w 110"/>
                <a:gd name="T51" fmla="*/ 0 h 35"/>
                <a:gd name="T52" fmla="*/ 87 w 110"/>
                <a:gd name="T53" fmla="*/ 0 h 35"/>
                <a:gd name="T54" fmla="*/ 87 w 110"/>
                <a:gd name="T55" fmla="*/ 0 h 35"/>
                <a:gd name="T56" fmla="*/ 85 w 110"/>
                <a:gd name="T57" fmla="*/ 0 h 35"/>
                <a:gd name="T58" fmla="*/ 0 w 110"/>
                <a:gd name="T59" fmla="*/ 0 h 35"/>
                <a:gd name="T60" fmla="*/ 35 w 110"/>
                <a:gd name="T61" fmla="*/ 35 h 35"/>
                <a:gd name="T62" fmla="*/ 60 w 110"/>
                <a:gd name="T63" fmla="*/ 10 h 35"/>
                <a:gd name="T64" fmla="*/ 8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110" y="9"/>
                  </a:moveTo>
                  <a:cubicBezTo>
                    <a:pt x="110" y="10"/>
                    <a:pt x="110" y="10"/>
                    <a:pt x="110" y="10"/>
                  </a:cubicBezTo>
                  <a:cubicBezTo>
                    <a:pt x="110" y="10"/>
                    <a:pt x="110" y="10"/>
                    <a:pt x="110" y="10"/>
                  </a:cubicBezTo>
                  <a:cubicBezTo>
                    <a:pt x="110" y="10"/>
                    <a:pt x="110" y="10"/>
                    <a:pt x="110" y="9"/>
                  </a:cubicBezTo>
                  <a:moveTo>
                    <a:pt x="110" y="9"/>
                  </a:moveTo>
                  <a:cubicBezTo>
                    <a:pt x="110" y="9"/>
                    <a:pt x="110" y="9"/>
                    <a:pt x="110" y="9"/>
                  </a:cubicBezTo>
                  <a:cubicBezTo>
                    <a:pt x="110" y="9"/>
                    <a:pt x="110" y="9"/>
                    <a:pt x="110" y="9"/>
                  </a:cubicBezTo>
                  <a:moveTo>
                    <a:pt x="109" y="9"/>
                  </a:moveTo>
                  <a:cubicBezTo>
                    <a:pt x="109" y="9"/>
                    <a:pt x="109" y="9"/>
                    <a:pt x="109" y="9"/>
                  </a:cubicBezTo>
                  <a:cubicBezTo>
                    <a:pt x="109" y="9"/>
                    <a:pt x="109" y="9"/>
                    <a:pt x="109" y="9"/>
                  </a:cubicBezTo>
                  <a:moveTo>
                    <a:pt x="109" y="9"/>
                  </a:moveTo>
                  <a:cubicBezTo>
                    <a:pt x="109" y="9"/>
                    <a:pt x="109" y="9"/>
                    <a:pt x="109" y="9"/>
                  </a:cubicBezTo>
                  <a:cubicBezTo>
                    <a:pt x="109" y="9"/>
                    <a:pt x="109" y="9"/>
                    <a:pt x="109" y="9"/>
                  </a:cubicBezTo>
                  <a:moveTo>
                    <a:pt x="99" y="2"/>
                  </a:moveTo>
                  <a:cubicBezTo>
                    <a:pt x="99" y="2"/>
                    <a:pt x="99" y="2"/>
                    <a:pt x="99" y="2"/>
                  </a:cubicBezTo>
                  <a:cubicBezTo>
                    <a:pt x="99" y="2"/>
                    <a:pt x="99" y="2"/>
                    <a:pt x="99" y="2"/>
                  </a:cubicBezTo>
                  <a:moveTo>
                    <a:pt x="98" y="2"/>
                  </a:moveTo>
                  <a:cubicBezTo>
                    <a:pt x="98" y="2"/>
                    <a:pt x="98" y="2"/>
                    <a:pt x="98" y="2"/>
                  </a:cubicBezTo>
                  <a:cubicBezTo>
                    <a:pt x="98" y="2"/>
                    <a:pt x="98" y="2"/>
                    <a:pt x="98" y="2"/>
                  </a:cubicBezTo>
                  <a:moveTo>
                    <a:pt x="88" y="0"/>
                  </a:moveTo>
                  <a:cubicBezTo>
                    <a:pt x="91" y="0"/>
                    <a:pt x="95" y="1"/>
                    <a:pt x="98" y="2"/>
                  </a:cubicBezTo>
                  <a:cubicBezTo>
                    <a:pt x="95" y="1"/>
                    <a:pt x="91" y="0"/>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5"/>
                    <a:pt x="35" y="35"/>
                    <a:pt x="35" y="35"/>
                  </a:cubicBezTo>
                  <a:cubicBezTo>
                    <a:pt x="60" y="10"/>
                    <a:pt x="60" y="10"/>
                    <a:pt x="60" y="10"/>
                  </a:cubicBezTo>
                  <a:cubicBezTo>
                    <a:pt x="67" y="3"/>
                    <a:pt x="76" y="0"/>
                    <a:pt x="85" y="0"/>
                  </a:cubicBezTo>
                </a:path>
              </a:pathLst>
            </a:custGeom>
            <a:solidFill>
              <a:srgbClr val="008BD7"/>
            </a:solidFill>
            <a:ln>
              <a:solidFill>
                <a:srgbClr val="008BD7"/>
              </a:solidFill>
            </a:ln>
          </p:spPr>
          <p:txBody>
            <a:bodyPr vert="horz" wrap="square" lIns="91440" tIns="45720" rIns="91440" bIns="45720" numCol="1" anchor="t" anchorCtr="0" compatLnSpc="1">
              <a:prstTxWarp prst="textNoShape">
                <a:avLst/>
              </a:prstTxWarp>
            </a:bodyPr>
            <a:lstStyle/>
            <a:p>
              <a:endParaRPr lang="en-US" dirty="0"/>
            </a:p>
          </p:txBody>
        </p:sp>
        <p:sp>
          <p:nvSpPr>
            <p:cNvPr id="133" name="Freeform 64">
              <a:extLst>
                <a:ext uri="{FF2B5EF4-FFF2-40B4-BE49-F238E27FC236}">
                  <a16:creationId xmlns:a16="http://schemas.microsoft.com/office/drawing/2014/main" id="{6130AF04-BB74-4F3F-A400-192D183BD49F}"/>
                </a:ext>
              </a:extLst>
            </p:cNvPr>
            <p:cNvSpPr>
              <a:spLocks/>
            </p:cNvSpPr>
            <p:nvPr/>
          </p:nvSpPr>
          <p:spPr bwMode="auto">
            <a:xfrm>
              <a:off x="8259763" y="1198563"/>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1 h 116"/>
                <a:gd name="T14" fmla="*/ 169 w 169"/>
                <a:gd name="T15" fmla="*/ 1 h 116"/>
                <a:gd name="T16" fmla="*/ 158 w 169"/>
                <a:gd name="T17" fmla="*/ 8 h 116"/>
                <a:gd name="T18" fmla="*/ 158 w 169"/>
                <a:gd name="T19" fmla="*/ 8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1"/>
                    <a:pt x="169" y="1"/>
                  </a:cubicBezTo>
                  <a:cubicBezTo>
                    <a:pt x="169" y="1"/>
                    <a:pt x="169" y="1"/>
                    <a:pt x="169" y="1"/>
                  </a:cubicBezTo>
                  <a:cubicBezTo>
                    <a:pt x="165" y="4"/>
                    <a:pt x="162" y="6"/>
                    <a:pt x="158" y="8"/>
                  </a:cubicBezTo>
                  <a:cubicBezTo>
                    <a:pt x="158" y="8"/>
                    <a:pt x="158" y="8"/>
                    <a:pt x="158" y="8"/>
                  </a:cubicBezTo>
                  <a:cubicBezTo>
                    <a:pt x="157" y="8"/>
                    <a:pt x="157" y="8"/>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70"/>
                    <a:pt x="0" y="92"/>
                    <a:pt x="13" y="106"/>
                  </a:cubicBezTo>
                  <a:cubicBezTo>
                    <a:pt x="20" y="113"/>
                    <a:pt x="29" y="116"/>
                    <a:pt x="38" y="116"/>
                  </a:cubicBezTo>
                  <a:cubicBezTo>
                    <a:pt x="48" y="116"/>
                    <a:pt x="57" y="113"/>
                    <a:pt x="63" y="106"/>
                  </a:cubicBezTo>
                  <a:cubicBezTo>
                    <a:pt x="169" y="0"/>
                    <a:pt x="169" y="0"/>
                    <a:pt x="169" y="0"/>
                  </a:cubicBezTo>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endParaRPr lang="en-US" dirty="0"/>
            </a:p>
          </p:txBody>
        </p:sp>
        <p:sp>
          <p:nvSpPr>
            <p:cNvPr id="134" name="Freeform 65">
              <a:extLst>
                <a:ext uri="{FF2B5EF4-FFF2-40B4-BE49-F238E27FC236}">
                  <a16:creationId xmlns:a16="http://schemas.microsoft.com/office/drawing/2014/main" id="{C272F8E0-C70B-4F49-9EFE-1EE5B07D79C3}"/>
                </a:ext>
              </a:extLst>
            </p:cNvPr>
            <p:cNvSpPr>
              <a:spLocks noEditPoints="1"/>
            </p:cNvSpPr>
            <p:nvPr/>
          </p:nvSpPr>
          <p:spPr bwMode="auto">
            <a:xfrm>
              <a:off x="8362950" y="1154113"/>
              <a:ext cx="192088" cy="61912"/>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3 h 35"/>
                <a:gd name="T26" fmla="*/ 99 w 110"/>
                <a:gd name="T27" fmla="*/ 33 h 35"/>
                <a:gd name="T28" fmla="*/ 99 w 110"/>
                <a:gd name="T29" fmla="*/ 33 h 35"/>
                <a:gd name="T30" fmla="*/ 110 w 110"/>
                <a:gd name="T31" fmla="*/ 26 h 35"/>
                <a:gd name="T32" fmla="*/ 110 w 110"/>
                <a:gd name="T33" fmla="*/ 26 h 35"/>
                <a:gd name="T34" fmla="*/ 110 w 110"/>
                <a:gd name="T35" fmla="*/ 26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3"/>
                  </a:moveTo>
                  <a:cubicBezTo>
                    <a:pt x="99" y="33"/>
                    <a:pt x="99" y="33"/>
                    <a:pt x="99" y="33"/>
                  </a:cubicBezTo>
                  <a:cubicBezTo>
                    <a:pt x="99" y="33"/>
                    <a:pt x="99" y="33"/>
                    <a:pt x="99" y="33"/>
                  </a:cubicBezTo>
                  <a:moveTo>
                    <a:pt x="110" y="26"/>
                  </a:moveTo>
                  <a:cubicBezTo>
                    <a:pt x="110" y="26"/>
                    <a:pt x="110" y="26"/>
                    <a:pt x="110" y="26"/>
                  </a:cubicBezTo>
                  <a:cubicBezTo>
                    <a:pt x="110" y="26"/>
                    <a:pt x="110" y="26"/>
                    <a:pt x="110"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2"/>
                    <a:pt x="60" y="25"/>
                  </a:cubicBezTo>
                  <a:cubicBezTo>
                    <a:pt x="35" y="0"/>
                    <a:pt x="35" y="0"/>
                    <a:pt x="35" y="0"/>
                  </a:cubicBezTo>
                </a:path>
              </a:pathLst>
            </a:custGeom>
            <a:solidFill>
              <a:srgbClr val="008BD7"/>
            </a:solidFill>
            <a:ln>
              <a:solidFill>
                <a:srgbClr val="008BD7"/>
              </a:solidFill>
            </a:ln>
          </p:spPr>
          <p:txBody>
            <a:bodyPr vert="horz" wrap="square" lIns="91440" tIns="45720" rIns="91440" bIns="45720" numCol="1" anchor="t" anchorCtr="0" compatLnSpc="1">
              <a:prstTxWarp prst="textNoShape">
                <a:avLst/>
              </a:prstTxWarp>
            </a:bodyPr>
            <a:lstStyle/>
            <a:p>
              <a:endParaRPr lang="en-US" dirty="0"/>
            </a:p>
          </p:txBody>
        </p:sp>
        <p:sp>
          <p:nvSpPr>
            <p:cNvPr id="135" name="Freeform 66">
              <a:extLst>
                <a:ext uri="{FF2B5EF4-FFF2-40B4-BE49-F238E27FC236}">
                  <a16:creationId xmlns:a16="http://schemas.microsoft.com/office/drawing/2014/main" id="{F5DAF626-90A5-4656-86E6-4B00CBA18555}"/>
                </a:ext>
              </a:extLst>
            </p:cNvPr>
            <p:cNvSpPr>
              <a:spLocks noEditPoints="1"/>
            </p:cNvSpPr>
            <p:nvPr/>
          </p:nvSpPr>
          <p:spPr bwMode="auto">
            <a:xfrm>
              <a:off x="8510588" y="1093788"/>
              <a:ext cx="58738" cy="122237"/>
            </a:xfrm>
            <a:custGeom>
              <a:avLst/>
              <a:gdLst>
                <a:gd name="T0" fmla="*/ 0 w 33"/>
                <a:gd name="T1" fmla="*/ 70 h 70"/>
                <a:gd name="T2" fmla="*/ 0 w 33"/>
                <a:gd name="T3" fmla="*/ 70 h 70"/>
                <a:gd name="T4" fmla="*/ 3 w 33"/>
                <a:gd name="T5" fmla="*/ 70 h 70"/>
                <a:gd name="T6" fmla="*/ 3 w 33"/>
                <a:gd name="T7" fmla="*/ 70 h 70"/>
                <a:gd name="T8" fmla="*/ 3 w 33"/>
                <a:gd name="T9" fmla="*/ 70 h 70"/>
                <a:gd name="T10" fmla="*/ 13 w 33"/>
                <a:gd name="T11" fmla="*/ 68 h 70"/>
                <a:gd name="T12" fmla="*/ 13 w 33"/>
                <a:gd name="T13" fmla="*/ 68 h 70"/>
                <a:gd name="T14" fmla="*/ 13 w 33"/>
                <a:gd name="T15" fmla="*/ 68 h 70"/>
                <a:gd name="T16" fmla="*/ 25 w 33"/>
                <a:gd name="T17" fmla="*/ 61 h 70"/>
                <a:gd name="T18" fmla="*/ 25 w 33"/>
                <a:gd name="T19" fmla="*/ 61 h 70"/>
                <a:gd name="T20" fmla="*/ 25 w 33"/>
                <a:gd name="T21" fmla="*/ 61 h 70"/>
                <a:gd name="T22" fmla="*/ 25 w 33"/>
                <a:gd name="T23" fmla="*/ 60 h 70"/>
                <a:gd name="T24" fmla="*/ 25 w 33"/>
                <a:gd name="T25" fmla="*/ 60 h 70"/>
                <a:gd name="T26" fmla="*/ 25 w 33"/>
                <a:gd name="T27" fmla="*/ 60 h 70"/>
                <a:gd name="T28" fmla="*/ 26 w 33"/>
                <a:gd name="T29" fmla="*/ 60 h 70"/>
                <a:gd name="T30" fmla="*/ 26 w 33"/>
                <a:gd name="T31" fmla="*/ 60 h 70"/>
                <a:gd name="T32" fmla="*/ 26 w 33"/>
                <a:gd name="T33" fmla="*/ 60 h 70"/>
                <a:gd name="T34" fmla="*/ 26 w 33"/>
                <a:gd name="T35" fmla="*/ 59 h 70"/>
                <a:gd name="T36" fmla="*/ 26 w 33"/>
                <a:gd name="T37" fmla="*/ 59 h 70"/>
                <a:gd name="T38" fmla="*/ 26 w 33"/>
                <a:gd name="T39" fmla="*/ 59 h 70"/>
                <a:gd name="T40" fmla="*/ 33 w 33"/>
                <a:gd name="T41" fmla="*/ 49 h 70"/>
                <a:gd name="T42" fmla="*/ 33 w 33"/>
                <a:gd name="T43" fmla="*/ 49 h 70"/>
                <a:gd name="T44" fmla="*/ 33 w 33"/>
                <a:gd name="T45" fmla="*/ 20 h 70"/>
                <a:gd name="T46" fmla="*/ 26 w 33"/>
                <a:gd name="T47" fmla="*/ 11 h 70"/>
                <a:gd name="T48" fmla="*/ 26 w 33"/>
                <a:gd name="T49" fmla="*/ 11 h 70"/>
                <a:gd name="T50" fmla="*/ 26 w 33"/>
                <a:gd name="T51" fmla="*/ 11 h 70"/>
                <a:gd name="T52" fmla="*/ 26 w 33"/>
                <a:gd name="T53" fmla="*/ 11 h 70"/>
                <a:gd name="T54" fmla="*/ 26 w 33"/>
                <a:gd name="T55" fmla="*/ 11 h 70"/>
                <a:gd name="T56" fmla="*/ 25 w 33"/>
                <a:gd name="T57" fmla="*/ 9 h 70"/>
                <a:gd name="T58" fmla="*/ 24 w 33"/>
                <a:gd name="T59" fmla="*/ 9 h 70"/>
                <a:gd name="T60" fmla="*/ 24 w 33"/>
                <a:gd name="T61" fmla="*/ 9 h 70"/>
                <a:gd name="T62" fmla="*/ 24 w 33"/>
                <a:gd name="T63" fmla="*/ 9 h 70"/>
                <a:gd name="T64" fmla="*/ 14 w 33"/>
                <a:gd name="T65" fmla="*/ 2 h 70"/>
                <a:gd name="T66" fmla="*/ 14 w 33"/>
                <a:gd name="T67" fmla="*/ 2 h 70"/>
                <a:gd name="T68" fmla="*/ 14 w 33"/>
                <a:gd name="T69" fmla="*/ 2 h 70"/>
                <a:gd name="T70" fmla="*/ 13 w 33"/>
                <a:gd name="T71" fmla="*/ 2 h 70"/>
                <a:gd name="T72" fmla="*/ 13 w 33"/>
                <a:gd name="T73" fmla="*/ 2 h 70"/>
                <a:gd name="T74" fmla="*/ 3 w 33"/>
                <a:gd name="T75" fmla="*/ 0 h 70"/>
                <a:gd name="T76" fmla="*/ 2 w 33"/>
                <a:gd name="T77" fmla="*/ 0 h 70"/>
                <a:gd name="T78" fmla="*/ 2 w 33"/>
                <a:gd name="T79" fmla="*/ 0 h 70"/>
                <a:gd name="T80" fmla="*/ 0 w 33"/>
                <a:gd name="T81" fmla="*/ 0 h 70"/>
                <a:gd name="T82" fmla="*/ 2 w 33"/>
                <a:gd name="T8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70">
                  <a:moveTo>
                    <a:pt x="2" y="70"/>
                  </a:moveTo>
                  <a:cubicBezTo>
                    <a:pt x="2" y="70"/>
                    <a:pt x="1" y="70"/>
                    <a:pt x="0" y="70"/>
                  </a:cubicBezTo>
                  <a:cubicBezTo>
                    <a:pt x="0" y="70"/>
                    <a:pt x="0" y="70"/>
                    <a:pt x="0" y="70"/>
                  </a:cubicBezTo>
                  <a:cubicBezTo>
                    <a:pt x="0" y="70"/>
                    <a:pt x="0" y="70"/>
                    <a:pt x="0" y="70"/>
                  </a:cubicBezTo>
                  <a:cubicBezTo>
                    <a:pt x="1" y="70"/>
                    <a:pt x="2" y="70"/>
                    <a:pt x="2" y="70"/>
                  </a:cubicBezTo>
                  <a:moveTo>
                    <a:pt x="3" y="70"/>
                  </a:moveTo>
                  <a:cubicBezTo>
                    <a:pt x="3" y="70"/>
                    <a:pt x="2" y="70"/>
                    <a:pt x="2" y="70"/>
                  </a:cubicBezTo>
                  <a:cubicBezTo>
                    <a:pt x="2" y="70"/>
                    <a:pt x="3" y="70"/>
                    <a:pt x="3" y="70"/>
                  </a:cubicBezTo>
                  <a:moveTo>
                    <a:pt x="3" y="70"/>
                  </a:moveTo>
                  <a:cubicBezTo>
                    <a:pt x="3" y="70"/>
                    <a:pt x="3" y="70"/>
                    <a:pt x="3" y="70"/>
                  </a:cubicBezTo>
                  <a:cubicBezTo>
                    <a:pt x="3" y="70"/>
                    <a:pt x="3" y="70"/>
                    <a:pt x="3" y="70"/>
                  </a:cubicBezTo>
                  <a:moveTo>
                    <a:pt x="13" y="68"/>
                  </a:moveTo>
                  <a:cubicBezTo>
                    <a:pt x="13" y="68"/>
                    <a:pt x="13" y="68"/>
                    <a:pt x="13" y="68"/>
                  </a:cubicBezTo>
                  <a:cubicBezTo>
                    <a:pt x="13" y="68"/>
                    <a:pt x="13" y="68"/>
                    <a:pt x="13" y="68"/>
                  </a:cubicBezTo>
                  <a:moveTo>
                    <a:pt x="14" y="68"/>
                  </a:moveTo>
                  <a:cubicBezTo>
                    <a:pt x="13" y="68"/>
                    <a:pt x="13" y="68"/>
                    <a:pt x="13" y="68"/>
                  </a:cubicBezTo>
                  <a:cubicBezTo>
                    <a:pt x="13" y="68"/>
                    <a:pt x="13" y="68"/>
                    <a:pt x="14" y="68"/>
                  </a:cubicBezTo>
                  <a:moveTo>
                    <a:pt x="25" y="61"/>
                  </a:moveTo>
                  <a:cubicBezTo>
                    <a:pt x="22" y="64"/>
                    <a:pt x="18" y="66"/>
                    <a:pt x="14" y="68"/>
                  </a:cubicBezTo>
                  <a:cubicBezTo>
                    <a:pt x="18" y="66"/>
                    <a:pt x="21" y="64"/>
                    <a:pt x="25" y="61"/>
                  </a:cubicBezTo>
                  <a:moveTo>
                    <a:pt x="25" y="60"/>
                  </a:moveTo>
                  <a:cubicBezTo>
                    <a:pt x="25" y="60"/>
                    <a:pt x="25" y="61"/>
                    <a:pt x="25" y="61"/>
                  </a:cubicBezTo>
                  <a:cubicBezTo>
                    <a:pt x="25" y="61"/>
                    <a:pt x="25" y="60"/>
                    <a:pt x="25" y="60"/>
                  </a:cubicBezTo>
                  <a:moveTo>
                    <a:pt x="25" y="60"/>
                  </a:moveTo>
                  <a:cubicBezTo>
                    <a:pt x="25" y="60"/>
                    <a:pt x="25" y="60"/>
                    <a:pt x="25" y="60"/>
                  </a:cubicBezTo>
                  <a:cubicBezTo>
                    <a:pt x="25" y="60"/>
                    <a:pt x="25" y="60"/>
                    <a:pt x="25" y="60"/>
                  </a:cubicBezTo>
                  <a:moveTo>
                    <a:pt x="25" y="60"/>
                  </a:moveTo>
                  <a:cubicBezTo>
                    <a:pt x="25" y="60"/>
                    <a:pt x="25" y="60"/>
                    <a:pt x="25" y="60"/>
                  </a:cubicBezTo>
                  <a:cubicBezTo>
                    <a:pt x="25" y="60"/>
                    <a:pt x="25" y="60"/>
                    <a:pt x="25"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59"/>
                  </a:moveTo>
                  <a:cubicBezTo>
                    <a:pt x="26" y="59"/>
                    <a:pt x="26" y="59"/>
                    <a:pt x="26" y="60"/>
                  </a:cubicBezTo>
                  <a:cubicBezTo>
                    <a:pt x="26" y="59"/>
                    <a:pt x="26" y="59"/>
                    <a:pt x="26" y="59"/>
                  </a:cubicBezTo>
                  <a:moveTo>
                    <a:pt x="33" y="49"/>
                  </a:moveTo>
                  <a:cubicBezTo>
                    <a:pt x="31" y="53"/>
                    <a:pt x="29" y="56"/>
                    <a:pt x="26" y="59"/>
                  </a:cubicBezTo>
                  <a:cubicBezTo>
                    <a:pt x="29" y="56"/>
                    <a:pt x="31" y="53"/>
                    <a:pt x="33" y="49"/>
                  </a:cubicBezTo>
                  <a:moveTo>
                    <a:pt x="33" y="49"/>
                  </a:moveTo>
                  <a:cubicBezTo>
                    <a:pt x="33" y="49"/>
                    <a:pt x="33" y="49"/>
                    <a:pt x="33" y="49"/>
                  </a:cubicBezTo>
                  <a:cubicBezTo>
                    <a:pt x="33" y="49"/>
                    <a:pt x="33" y="49"/>
                    <a:pt x="33" y="49"/>
                  </a:cubicBezTo>
                  <a:moveTo>
                    <a:pt x="32" y="20"/>
                  </a:moveTo>
                  <a:cubicBezTo>
                    <a:pt x="33" y="20"/>
                    <a:pt x="33" y="20"/>
                    <a:pt x="33" y="20"/>
                  </a:cubicBezTo>
                  <a:cubicBezTo>
                    <a:pt x="33" y="20"/>
                    <a:pt x="33" y="20"/>
                    <a:pt x="32" y="20"/>
                  </a:cubicBezTo>
                  <a:moveTo>
                    <a:pt x="26" y="11"/>
                  </a:moveTo>
                  <a:cubicBezTo>
                    <a:pt x="29" y="14"/>
                    <a:pt x="31" y="17"/>
                    <a:pt x="32" y="20"/>
                  </a:cubicBezTo>
                  <a:cubicBezTo>
                    <a:pt x="31" y="17"/>
                    <a:pt x="29" y="14"/>
                    <a:pt x="26" y="11"/>
                  </a:cubicBezTo>
                  <a:moveTo>
                    <a:pt x="26" y="11"/>
                  </a:moveTo>
                  <a:cubicBezTo>
                    <a:pt x="26" y="11"/>
                    <a:pt x="26" y="11"/>
                    <a:pt x="26" y="11"/>
                  </a:cubicBezTo>
                  <a:cubicBezTo>
                    <a:pt x="26" y="11"/>
                    <a:pt x="26" y="11"/>
                    <a:pt x="26" y="11"/>
                  </a:cubicBezTo>
                  <a:moveTo>
                    <a:pt x="26" y="11"/>
                  </a:moveTo>
                  <a:cubicBezTo>
                    <a:pt x="26" y="11"/>
                    <a:pt x="26" y="11"/>
                    <a:pt x="26" y="11"/>
                  </a:cubicBezTo>
                  <a:cubicBezTo>
                    <a:pt x="26" y="11"/>
                    <a:pt x="26" y="11"/>
                    <a:pt x="26" y="11"/>
                  </a:cubicBezTo>
                  <a:moveTo>
                    <a:pt x="25" y="9"/>
                  </a:moveTo>
                  <a:cubicBezTo>
                    <a:pt x="25" y="9"/>
                    <a:pt x="25" y="9"/>
                    <a:pt x="25" y="9"/>
                  </a:cubicBezTo>
                  <a:cubicBezTo>
                    <a:pt x="25" y="9"/>
                    <a:pt x="25" y="9"/>
                    <a:pt x="25" y="9"/>
                  </a:cubicBezTo>
                  <a:moveTo>
                    <a:pt x="24" y="9"/>
                  </a:moveTo>
                  <a:cubicBezTo>
                    <a:pt x="25" y="9"/>
                    <a:pt x="25" y="9"/>
                    <a:pt x="25" y="9"/>
                  </a:cubicBezTo>
                  <a:cubicBezTo>
                    <a:pt x="25" y="9"/>
                    <a:pt x="25" y="9"/>
                    <a:pt x="24" y="9"/>
                  </a:cubicBezTo>
                  <a:moveTo>
                    <a:pt x="24" y="9"/>
                  </a:moveTo>
                  <a:cubicBezTo>
                    <a:pt x="24" y="9"/>
                    <a:pt x="24" y="9"/>
                    <a:pt x="24" y="9"/>
                  </a:cubicBezTo>
                  <a:cubicBezTo>
                    <a:pt x="24" y="9"/>
                    <a:pt x="24" y="9"/>
                    <a:pt x="24" y="9"/>
                  </a:cubicBezTo>
                  <a:moveTo>
                    <a:pt x="14" y="2"/>
                  </a:moveTo>
                  <a:cubicBezTo>
                    <a:pt x="18" y="4"/>
                    <a:pt x="21" y="6"/>
                    <a:pt x="24" y="9"/>
                  </a:cubicBezTo>
                  <a:cubicBezTo>
                    <a:pt x="21" y="6"/>
                    <a:pt x="17" y="4"/>
                    <a:pt x="14" y="2"/>
                  </a:cubicBezTo>
                  <a:moveTo>
                    <a:pt x="13" y="2"/>
                  </a:moveTo>
                  <a:cubicBezTo>
                    <a:pt x="13" y="2"/>
                    <a:pt x="13" y="2"/>
                    <a:pt x="14" y="2"/>
                  </a:cubicBezTo>
                  <a:cubicBezTo>
                    <a:pt x="13" y="2"/>
                    <a:pt x="13" y="2"/>
                    <a:pt x="13" y="2"/>
                  </a:cubicBezTo>
                  <a:moveTo>
                    <a:pt x="13" y="2"/>
                  </a:moveTo>
                  <a:cubicBezTo>
                    <a:pt x="13" y="2"/>
                    <a:pt x="13" y="2"/>
                    <a:pt x="13" y="2"/>
                  </a:cubicBezTo>
                  <a:cubicBezTo>
                    <a:pt x="13" y="2"/>
                    <a:pt x="13" y="2"/>
                    <a:pt x="13" y="2"/>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solidFill>
              <a:srgbClr val="008B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6" name="Freeform 67">
              <a:extLst>
                <a:ext uri="{FF2B5EF4-FFF2-40B4-BE49-F238E27FC236}">
                  <a16:creationId xmlns:a16="http://schemas.microsoft.com/office/drawing/2014/main" id="{9DEFCAAD-9470-41F9-9DD1-58A2F5FF2E91}"/>
                </a:ext>
              </a:extLst>
            </p:cNvPr>
            <p:cNvSpPr>
              <a:spLocks/>
            </p:cNvSpPr>
            <p:nvPr/>
          </p:nvSpPr>
          <p:spPr bwMode="auto">
            <a:xfrm>
              <a:off x="8425656" y="1093788"/>
              <a:ext cx="150813" cy="122237"/>
            </a:xfrm>
            <a:custGeom>
              <a:avLst/>
              <a:gdLst>
                <a:gd name="T0" fmla="*/ 50 w 86"/>
                <a:gd name="T1" fmla="*/ 0 h 70"/>
                <a:gd name="T2" fmla="*/ 0 w 86"/>
                <a:gd name="T3" fmla="*/ 35 h 70"/>
                <a:gd name="T4" fmla="*/ 50 w 86"/>
                <a:gd name="T5" fmla="*/ 70 h 70"/>
                <a:gd name="T6" fmla="*/ 52 w 86"/>
                <a:gd name="T7" fmla="*/ 70 h 70"/>
                <a:gd name="T8" fmla="*/ 53 w 86"/>
                <a:gd name="T9" fmla="*/ 70 h 70"/>
                <a:gd name="T10" fmla="*/ 53 w 86"/>
                <a:gd name="T11" fmla="*/ 70 h 70"/>
                <a:gd name="T12" fmla="*/ 63 w 86"/>
                <a:gd name="T13" fmla="*/ 68 h 70"/>
                <a:gd name="T14" fmla="*/ 64 w 86"/>
                <a:gd name="T15" fmla="*/ 68 h 70"/>
                <a:gd name="T16" fmla="*/ 75 w 86"/>
                <a:gd name="T17" fmla="*/ 61 h 70"/>
                <a:gd name="T18" fmla="*/ 75 w 86"/>
                <a:gd name="T19" fmla="*/ 60 h 70"/>
                <a:gd name="T20" fmla="*/ 75 w 86"/>
                <a:gd name="T21" fmla="*/ 60 h 70"/>
                <a:gd name="T22" fmla="*/ 75 w 86"/>
                <a:gd name="T23" fmla="*/ 60 h 70"/>
                <a:gd name="T24" fmla="*/ 75 w 86"/>
                <a:gd name="T25" fmla="*/ 60 h 70"/>
                <a:gd name="T26" fmla="*/ 76 w 86"/>
                <a:gd name="T27" fmla="*/ 60 h 70"/>
                <a:gd name="T28" fmla="*/ 76 w 86"/>
                <a:gd name="T29" fmla="*/ 60 h 70"/>
                <a:gd name="T30" fmla="*/ 76 w 86"/>
                <a:gd name="T31" fmla="*/ 59 h 70"/>
                <a:gd name="T32" fmla="*/ 83 w 86"/>
                <a:gd name="T33" fmla="*/ 49 h 70"/>
                <a:gd name="T34" fmla="*/ 83 w 86"/>
                <a:gd name="T35" fmla="*/ 49 h 70"/>
                <a:gd name="T36" fmla="*/ 83 w 86"/>
                <a:gd name="T37" fmla="*/ 20 h 70"/>
                <a:gd name="T38" fmla="*/ 82 w 86"/>
                <a:gd name="T39" fmla="*/ 20 h 70"/>
                <a:gd name="T40" fmla="*/ 76 w 86"/>
                <a:gd name="T41" fmla="*/ 11 h 70"/>
                <a:gd name="T42" fmla="*/ 76 w 86"/>
                <a:gd name="T43" fmla="*/ 11 h 70"/>
                <a:gd name="T44" fmla="*/ 75 w 86"/>
                <a:gd name="T45" fmla="*/ 10 h 70"/>
                <a:gd name="T46" fmla="*/ 75 w 86"/>
                <a:gd name="T47" fmla="*/ 9 h 70"/>
                <a:gd name="T48" fmla="*/ 75 w 86"/>
                <a:gd name="T49" fmla="*/ 9 h 70"/>
                <a:gd name="T50" fmla="*/ 74 w 86"/>
                <a:gd name="T51" fmla="*/ 9 h 70"/>
                <a:gd name="T52" fmla="*/ 74 w 86"/>
                <a:gd name="T53" fmla="*/ 9 h 70"/>
                <a:gd name="T54" fmla="*/ 64 w 86"/>
                <a:gd name="T55" fmla="*/ 2 h 70"/>
                <a:gd name="T56" fmla="*/ 63 w 86"/>
                <a:gd name="T57" fmla="*/ 2 h 70"/>
                <a:gd name="T58" fmla="*/ 53 w 86"/>
                <a:gd name="T59" fmla="*/ 0 h 70"/>
                <a:gd name="T60" fmla="*/ 53 w 86"/>
                <a:gd name="T61" fmla="*/ 0 h 70"/>
                <a:gd name="T62" fmla="*/ 52 w 86"/>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 h="70">
                  <a:moveTo>
                    <a:pt x="50" y="0"/>
                  </a:moveTo>
                  <a:cubicBezTo>
                    <a:pt x="50" y="0"/>
                    <a:pt x="50" y="0"/>
                    <a:pt x="50" y="0"/>
                  </a:cubicBezTo>
                  <a:cubicBezTo>
                    <a:pt x="41" y="0"/>
                    <a:pt x="32" y="3"/>
                    <a:pt x="25" y="10"/>
                  </a:cubicBezTo>
                  <a:cubicBezTo>
                    <a:pt x="0" y="35"/>
                    <a:pt x="0" y="35"/>
                    <a:pt x="0" y="35"/>
                  </a:cubicBezTo>
                  <a:cubicBezTo>
                    <a:pt x="25" y="60"/>
                    <a:pt x="25" y="60"/>
                    <a:pt x="25" y="60"/>
                  </a:cubicBezTo>
                  <a:cubicBezTo>
                    <a:pt x="32" y="67"/>
                    <a:pt x="41" y="70"/>
                    <a:pt x="50" y="70"/>
                  </a:cubicBezTo>
                  <a:cubicBezTo>
                    <a:pt x="50" y="70"/>
                    <a:pt x="50" y="70"/>
                    <a:pt x="50" y="70"/>
                  </a:cubicBezTo>
                  <a:cubicBezTo>
                    <a:pt x="51" y="70"/>
                    <a:pt x="52" y="70"/>
                    <a:pt x="52" y="70"/>
                  </a:cubicBezTo>
                  <a:cubicBezTo>
                    <a:pt x="52" y="70"/>
                    <a:pt x="52" y="70"/>
                    <a:pt x="52" y="70"/>
                  </a:cubicBezTo>
                  <a:cubicBezTo>
                    <a:pt x="52" y="70"/>
                    <a:pt x="53" y="70"/>
                    <a:pt x="53" y="70"/>
                  </a:cubicBezTo>
                  <a:cubicBezTo>
                    <a:pt x="53" y="70"/>
                    <a:pt x="53" y="70"/>
                    <a:pt x="53" y="70"/>
                  </a:cubicBezTo>
                  <a:cubicBezTo>
                    <a:pt x="53" y="70"/>
                    <a:pt x="53" y="70"/>
                    <a:pt x="53" y="70"/>
                  </a:cubicBezTo>
                  <a:cubicBezTo>
                    <a:pt x="56" y="70"/>
                    <a:pt x="60" y="69"/>
                    <a:pt x="63" y="68"/>
                  </a:cubicBezTo>
                  <a:cubicBezTo>
                    <a:pt x="63" y="68"/>
                    <a:pt x="63" y="68"/>
                    <a:pt x="63" y="68"/>
                  </a:cubicBezTo>
                  <a:cubicBezTo>
                    <a:pt x="63" y="68"/>
                    <a:pt x="63" y="68"/>
                    <a:pt x="63" y="68"/>
                  </a:cubicBezTo>
                  <a:cubicBezTo>
                    <a:pt x="63" y="68"/>
                    <a:pt x="63" y="68"/>
                    <a:pt x="64" y="68"/>
                  </a:cubicBezTo>
                  <a:cubicBezTo>
                    <a:pt x="64" y="68"/>
                    <a:pt x="64" y="68"/>
                    <a:pt x="64" y="68"/>
                  </a:cubicBezTo>
                  <a:cubicBezTo>
                    <a:pt x="68" y="66"/>
                    <a:pt x="72" y="64"/>
                    <a:pt x="75" y="61"/>
                  </a:cubicBezTo>
                  <a:cubicBezTo>
                    <a:pt x="75" y="61"/>
                    <a:pt x="75" y="61"/>
                    <a:pt x="75" y="61"/>
                  </a:cubicBezTo>
                  <a:cubicBezTo>
                    <a:pt x="75" y="61"/>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59"/>
                    <a:pt x="76" y="59"/>
                    <a:pt x="76" y="59"/>
                  </a:cubicBezTo>
                  <a:cubicBezTo>
                    <a:pt x="76" y="59"/>
                    <a:pt x="76" y="59"/>
                    <a:pt x="76" y="59"/>
                  </a:cubicBezTo>
                  <a:cubicBezTo>
                    <a:pt x="79" y="56"/>
                    <a:pt x="81" y="53"/>
                    <a:pt x="83" y="49"/>
                  </a:cubicBezTo>
                  <a:cubicBezTo>
                    <a:pt x="83" y="49"/>
                    <a:pt x="83" y="49"/>
                    <a:pt x="83" y="49"/>
                  </a:cubicBezTo>
                  <a:cubicBezTo>
                    <a:pt x="83" y="49"/>
                    <a:pt x="83" y="49"/>
                    <a:pt x="83" y="49"/>
                  </a:cubicBezTo>
                  <a:cubicBezTo>
                    <a:pt x="85" y="45"/>
                    <a:pt x="86" y="40"/>
                    <a:pt x="86" y="35"/>
                  </a:cubicBezTo>
                  <a:cubicBezTo>
                    <a:pt x="86" y="30"/>
                    <a:pt x="85" y="25"/>
                    <a:pt x="83" y="20"/>
                  </a:cubicBezTo>
                  <a:cubicBezTo>
                    <a:pt x="83" y="20"/>
                    <a:pt x="83" y="20"/>
                    <a:pt x="82" y="20"/>
                  </a:cubicBezTo>
                  <a:cubicBezTo>
                    <a:pt x="82" y="20"/>
                    <a:pt x="82" y="20"/>
                    <a:pt x="82" y="20"/>
                  </a:cubicBezTo>
                  <a:cubicBezTo>
                    <a:pt x="81" y="17"/>
                    <a:pt x="79" y="14"/>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0"/>
                    <a:pt x="75" y="10"/>
                  </a:cubicBezTo>
                  <a:cubicBezTo>
                    <a:pt x="75" y="10"/>
                    <a:pt x="75" y="10"/>
                    <a:pt x="75" y="10"/>
                  </a:cubicBezTo>
                  <a:cubicBezTo>
                    <a:pt x="75" y="10"/>
                    <a:pt x="75" y="10"/>
                    <a:pt x="75" y="9"/>
                  </a:cubicBezTo>
                  <a:cubicBezTo>
                    <a:pt x="75" y="9"/>
                    <a:pt x="75" y="9"/>
                    <a:pt x="75" y="9"/>
                  </a:cubicBezTo>
                  <a:cubicBezTo>
                    <a:pt x="75" y="9"/>
                    <a:pt x="75" y="9"/>
                    <a:pt x="75" y="9"/>
                  </a:cubicBezTo>
                  <a:cubicBezTo>
                    <a:pt x="75" y="9"/>
                    <a:pt x="75" y="9"/>
                    <a:pt x="74" y="9"/>
                  </a:cubicBezTo>
                  <a:cubicBezTo>
                    <a:pt x="74" y="9"/>
                    <a:pt x="74" y="9"/>
                    <a:pt x="74" y="9"/>
                  </a:cubicBezTo>
                  <a:cubicBezTo>
                    <a:pt x="74" y="9"/>
                    <a:pt x="74" y="9"/>
                    <a:pt x="74" y="9"/>
                  </a:cubicBezTo>
                  <a:cubicBezTo>
                    <a:pt x="74" y="9"/>
                    <a:pt x="74" y="9"/>
                    <a:pt x="74" y="9"/>
                  </a:cubicBezTo>
                  <a:cubicBezTo>
                    <a:pt x="71" y="6"/>
                    <a:pt x="68" y="4"/>
                    <a:pt x="64" y="2"/>
                  </a:cubicBezTo>
                  <a:cubicBezTo>
                    <a:pt x="64" y="2"/>
                    <a:pt x="64" y="2"/>
                    <a:pt x="64" y="2"/>
                  </a:cubicBezTo>
                  <a:cubicBezTo>
                    <a:pt x="63" y="2"/>
                    <a:pt x="63" y="2"/>
                    <a:pt x="63" y="2"/>
                  </a:cubicBezTo>
                  <a:cubicBezTo>
                    <a:pt x="63" y="2"/>
                    <a:pt x="63" y="2"/>
                    <a:pt x="63" y="2"/>
                  </a:cubicBezTo>
                  <a:cubicBezTo>
                    <a:pt x="63" y="2"/>
                    <a:pt x="63" y="2"/>
                    <a:pt x="63" y="2"/>
                  </a:cubicBezTo>
                  <a:cubicBezTo>
                    <a:pt x="60" y="1"/>
                    <a:pt x="56" y="0"/>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solidFill>
              <a:srgbClr val="0066C5"/>
            </a:solidFill>
            <a:ln>
              <a:solidFill>
                <a:srgbClr val="0066C5"/>
              </a:solidFill>
            </a:ln>
          </p:spPr>
          <p:txBody>
            <a:bodyPr vert="horz" wrap="square" lIns="91440" tIns="45720" rIns="91440" bIns="45720" numCol="1" anchor="t" anchorCtr="0" compatLnSpc="1">
              <a:prstTxWarp prst="textNoShape">
                <a:avLst/>
              </a:prstTxWarp>
            </a:bodyPr>
            <a:lstStyle/>
            <a:p>
              <a:endParaRPr lang="en-US" dirty="0"/>
            </a:p>
          </p:txBody>
        </p:sp>
      </p:grpSp>
      <p:grpSp>
        <p:nvGrpSpPr>
          <p:cNvPr id="141" name="Group 140">
            <a:extLst>
              <a:ext uri="{FF2B5EF4-FFF2-40B4-BE49-F238E27FC236}">
                <a16:creationId xmlns:a16="http://schemas.microsoft.com/office/drawing/2014/main" id="{38B6B649-897D-473A-BD47-57E79EC35A45}"/>
              </a:ext>
            </a:extLst>
          </p:cNvPr>
          <p:cNvGrpSpPr>
            <a:grpSpLocks noChangeAspect="1"/>
          </p:cNvGrpSpPr>
          <p:nvPr/>
        </p:nvGrpSpPr>
        <p:grpSpPr>
          <a:xfrm>
            <a:off x="6202474" y="2665787"/>
            <a:ext cx="302171" cy="471052"/>
            <a:chOff x="8259763" y="908051"/>
            <a:chExt cx="316706" cy="493712"/>
          </a:xfrm>
        </p:grpSpPr>
        <p:sp>
          <p:nvSpPr>
            <p:cNvPr id="142" name="Freeform 62">
              <a:extLst>
                <a:ext uri="{FF2B5EF4-FFF2-40B4-BE49-F238E27FC236}">
                  <a16:creationId xmlns:a16="http://schemas.microsoft.com/office/drawing/2014/main" id="{5B56332F-E73A-470C-A8FD-142314C07489}"/>
                </a:ext>
              </a:extLst>
            </p:cNvPr>
            <p:cNvSpPr>
              <a:spLocks/>
            </p:cNvSpPr>
            <p:nvPr/>
          </p:nvSpPr>
          <p:spPr bwMode="auto">
            <a:xfrm>
              <a:off x="8259763" y="908051"/>
              <a:ext cx="295275" cy="203200"/>
            </a:xfrm>
            <a:custGeom>
              <a:avLst/>
              <a:gdLst>
                <a:gd name="T0" fmla="*/ 38 w 169"/>
                <a:gd name="T1" fmla="*/ 0 h 116"/>
                <a:gd name="T2" fmla="*/ 13 w 169"/>
                <a:gd name="T3" fmla="*/ 10 h 116"/>
                <a:gd name="T4" fmla="*/ 13 w 169"/>
                <a:gd name="T5" fmla="*/ 60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7 w 169"/>
                <a:gd name="T23" fmla="*/ 108 h 116"/>
                <a:gd name="T24" fmla="*/ 157 w 169"/>
                <a:gd name="T25" fmla="*/ 108 h 116"/>
                <a:gd name="T26" fmla="*/ 157 w 169"/>
                <a:gd name="T27" fmla="*/ 108 h 116"/>
                <a:gd name="T28" fmla="*/ 158 w 169"/>
                <a:gd name="T29" fmla="*/ 108 h 116"/>
                <a:gd name="T30" fmla="*/ 158 w 169"/>
                <a:gd name="T31" fmla="*/ 108 h 116"/>
                <a:gd name="T32" fmla="*/ 168 w 169"/>
                <a:gd name="T33" fmla="*/ 115 h 116"/>
                <a:gd name="T34" fmla="*/ 168 w 169"/>
                <a:gd name="T35" fmla="*/ 115 h 116"/>
                <a:gd name="T36" fmla="*/ 168 w 169"/>
                <a:gd name="T37" fmla="*/ 115 h 116"/>
                <a:gd name="T38" fmla="*/ 168 w 169"/>
                <a:gd name="T39" fmla="*/ 115 h 116"/>
                <a:gd name="T40" fmla="*/ 169 w 169"/>
                <a:gd name="T41" fmla="*/ 115 h 116"/>
                <a:gd name="T42" fmla="*/ 169 w 169"/>
                <a:gd name="T43" fmla="*/ 115 h 116"/>
                <a:gd name="T44" fmla="*/ 169 w 169"/>
                <a:gd name="T45" fmla="*/ 115 h 116"/>
                <a:gd name="T46" fmla="*/ 169 w 169"/>
                <a:gd name="T47" fmla="*/ 116 h 116"/>
                <a:gd name="T48" fmla="*/ 63 w 169"/>
                <a:gd name="T49" fmla="*/ 10 h 116"/>
                <a:gd name="T50" fmla="*/ 38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38" y="0"/>
                  </a:moveTo>
                  <a:cubicBezTo>
                    <a:pt x="29" y="0"/>
                    <a:pt x="20" y="3"/>
                    <a:pt x="13" y="10"/>
                  </a:cubicBezTo>
                  <a:cubicBezTo>
                    <a:pt x="0" y="24"/>
                    <a:pt x="0" y="46"/>
                    <a:pt x="13" y="60"/>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0" y="106"/>
                    <a:pt x="154" y="107"/>
                    <a:pt x="157" y="108"/>
                  </a:cubicBezTo>
                  <a:cubicBezTo>
                    <a:pt x="157" y="108"/>
                    <a:pt x="157" y="108"/>
                    <a:pt x="157" y="108"/>
                  </a:cubicBezTo>
                  <a:cubicBezTo>
                    <a:pt x="157" y="108"/>
                    <a:pt x="157" y="108"/>
                    <a:pt x="157" y="108"/>
                  </a:cubicBezTo>
                  <a:cubicBezTo>
                    <a:pt x="157" y="108"/>
                    <a:pt x="157" y="108"/>
                    <a:pt x="158" y="108"/>
                  </a:cubicBezTo>
                  <a:cubicBezTo>
                    <a:pt x="158" y="108"/>
                    <a:pt x="158" y="108"/>
                    <a:pt x="158" y="108"/>
                  </a:cubicBezTo>
                  <a:cubicBezTo>
                    <a:pt x="161" y="110"/>
                    <a:pt x="165" y="112"/>
                    <a:pt x="168" y="115"/>
                  </a:cubicBezTo>
                  <a:cubicBezTo>
                    <a:pt x="168" y="115"/>
                    <a:pt x="168" y="115"/>
                    <a:pt x="168" y="115"/>
                  </a:cubicBezTo>
                  <a:cubicBezTo>
                    <a:pt x="168" y="115"/>
                    <a:pt x="168" y="115"/>
                    <a:pt x="168" y="115"/>
                  </a:cubicBezTo>
                  <a:cubicBezTo>
                    <a:pt x="168" y="115"/>
                    <a:pt x="168" y="115"/>
                    <a:pt x="168" y="115"/>
                  </a:cubicBezTo>
                  <a:cubicBezTo>
                    <a:pt x="169" y="115"/>
                    <a:pt x="169" y="115"/>
                    <a:pt x="169" y="115"/>
                  </a:cubicBezTo>
                  <a:cubicBezTo>
                    <a:pt x="169" y="115"/>
                    <a:pt x="169" y="115"/>
                    <a:pt x="169" y="115"/>
                  </a:cubicBezTo>
                  <a:cubicBezTo>
                    <a:pt x="169" y="115"/>
                    <a:pt x="169" y="115"/>
                    <a:pt x="169" y="115"/>
                  </a:cubicBezTo>
                  <a:cubicBezTo>
                    <a:pt x="169" y="116"/>
                    <a:pt x="169" y="116"/>
                    <a:pt x="169" y="116"/>
                  </a:cubicBezTo>
                  <a:cubicBezTo>
                    <a:pt x="63" y="10"/>
                    <a:pt x="63" y="10"/>
                    <a:pt x="63" y="10"/>
                  </a:cubicBezTo>
                  <a:cubicBezTo>
                    <a:pt x="57" y="3"/>
                    <a:pt x="48" y="0"/>
                    <a:pt x="38" y="0"/>
                  </a:cubicBezTo>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endParaRPr lang="en-US" dirty="0"/>
            </a:p>
          </p:txBody>
        </p:sp>
        <p:sp>
          <p:nvSpPr>
            <p:cNvPr id="143" name="Freeform 63">
              <a:extLst>
                <a:ext uri="{FF2B5EF4-FFF2-40B4-BE49-F238E27FC236}">
                  <a16:creationId xmlns:a16="http://schemas.microsoft.com/office/drawing/2014/main" id="{B8FBB03D-5E9E-4E93-9E32-D71EF9BB5C4B}"/>
                </a:ext>
              </a:extLst>
            </p:cNvPr>
            <p:cNvSpPr>
              <a:spLocks noEditPoints="1"/>
            </p:cNvSpPr>
            <p:nvPr/>
          </p:nvSpPr>
          <p:spPr bwMode="auto">
            <a:xfrm>
              <a:off x="8362950" y="1093788"/>
              <a:ext cx="192088" cy="60325"/>
            </a:xfrm>
            <a:custGeom>
              <a:avLst/>
              <a:gdLst>
                <a:gd name="T0" fmla="*/ 110 w 110"/>
                <a:gd name="T1" fmla="*/ 9 h 35"/>
                <a:gd name="T2" fmla="*/ 110 w 110"/>
                <a:gd name="T3" fmla="*/ 10 h 35"/>
                <a:gd name="T4" fmla="*/ 110 w 110"/>
                <a:gd name="T5" fmla="*/ 10 h 35"/>
                <a:gd name="T6" fmla="*/ 110 w 110"/>
                <a:gd name="T7" fmla="*/ 9 h 35"/>
                <a:gd name="T8" fmla="*/ 110 w 110"/>
                <a:gd name="T9" fmla="*/ 9 h 35"/>
                <a:gd name="T10" fmla="*/ 110 w 110"/>
                <a:gd name="T11" fmla="*/ 9 h 35"/>
                <a:gd name="T12" fmla="*/ 110 w 110"/>
                <a:gd name="T13" fmla="*/ 9 h 35"/>
                <a:gd name="T14" fmla="*/ 109 w 110"/>
                <a:gd name="T15" fmla="*/ 9 h 35"/>
                <a:gd name="T16" fmla="*/ 109 w 110"/>
                <a:gd name="T17" fmla="*/ 9 h 35"/>
                <a:gd name="T18" fmla="*/ 109 w 110"/>
                <a:gd name="T19" fmla="*/ 9 h 35"/>
                <a:gd name="T20" fmla="*/ 109 w 110"/>
                <a:gd name="T21" fmla="*/ 9 h 35"/>
                <a:gd name="T22" fmla="*/ 109 w 110"/>
                <a:gd name="T23" fmla="*/ 9 h 35"/>
                <a:gd name="T24" fmla="*/ 109 w 110"/>
                <a:gd name="T25" fmla="*/ 9 h 35"/>
                <a:gd name="T26" fmla="*/ 99 w 110"/>
                <a:gd name="T27" fmla="*/ 2 h 35"/>
                <a:gd name="T28" fmla="*/ 99 w 110"/>
                <a:gd name="T29" fmla="*/ 2 h 35"/>
                <a:gd name="T30" fmla="*/ 99 w 110"/>
                <a:gd name="T31" fmla="*/ 2 h 35"/>
                <a:gd name="T32" fmla="*/ 98 w 110"/>
                <a:gd name="T33" fmla="*/ 2 h 35"/>
                <a:gd name="T34" fmla="*/ 98 w 110"/>
                <a:gd name="T35" fmla="*/ 2 h 35"/>
                <a:gd name="T36" fmla="*/ 98 w 110"/>
                <a:gd name="T37" fmla="*/ 2 h 35"/>
                <a:gd name="T38" fmla="*/ 88 w 110"/>
                <a:gd name="T39" fmla="*/ 0 h 35"/>
                <a:gd name="T40" fmla="*/ 98 w 110"/>
                <a:gd name="T41" fmla="*/ 2 h 35"/>
                <a:gd name="T42" fmla="*/ 88 w 110"/>
                <a:gd name="T43" fmla="*/ 0 h 35"/>
                <a:gd name="T44" fmla="*/ 88 w 110"/>
                <a:gd name="T45" fmla="*/ 0 h 35"/>
                <a:gd name="T46" fmla="*/ 88 w 110"/>
                <a:gd name="T47" fmla="*/ 0 h 35"/>
                <a:gd name="T48" fmla="*/ 88 w 110"/>
                <a:gd name="T49" fmla="*/ 0 h 35"/>
                <a:gd name="T50" fmla="*/ 87 w 110"/>
                <a:gd name="T51" fmla="*/ 0 h 35"/>
                <a:gd name="T52" fmla="*/ 87 w 110"/>
                <a:gd name="T53" fmla="*/ 0 h 35"/>
                <a:gd name="T54" fmla="*/ 87 w 110"/>
                <a:gd name="T55" fmla="*/ 0 h 35"/>
                <a:gd name="T56" fmla="*/ 85 w 110"/>
                <a:gd name="T57" fmla="*/ 0 h 35"/>
                <a:gd name="T58" fmla="*/ 0 w 110"/>
                <a:gd name="T59" fmla="*/ 0 h 35"/>
                <a:gd name="T60" fmla="*/ 35 w 110"/>
                <a:gd name="T61" fmla="*/ 35 h 35"/>
                <a:gd name="T62" fmla="*/ 60 w 110"/>
                <a:gd name="T63" fmla="*/ 10 h 35"/>
                <a:gd name="T64" fmla="*/ 8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110" y="9"/>
                  </a:moveTo>
                  <a:cubicBezTo>
                    <a:pt x="110" y="10"/>
                    <a:pt x="110" y="10"/>
                    <a:pt x="110" y="10"/>
                  </a:cubicBezTo>
                  <a:cubicBezTo>
                    <a:pt x="110" y="10"/>
                    <a:pt x="110" y="10"/>
                    <a:pt x="110" y="10"/>
                  </a:cubicBezTo>
                  <a:cubicBezTo>
                    <a:pt x="110" y="10"/>
                    <a:pt x="110" y="10"/>
                    <a:pt x="110" y="9"/>
                  </a:cubicBezTo>
                  <a:moveTo>
                    <a:pt x="110" y="9"/>
                  </a:moveTo>
                  <a:cubicBezTo>
                    <a:pt x="110" y="9"/>
                    <a:pt x="110" y="9"/>
                    <a:pt x="110" y="9"/>
                  </a:cubicBezTo>
                  <a:cubicBezTo>
                    <a:pt x="110" y="9"/>
                    <a:pt x="110" y="9"/>
                    <a:pt x="110" y="9"/>
                  </a:cubicBezTo>
                  <a:moveTo>
                    <a:pt x="109" y="9"/>
                  </a:moveTo>
                  <a:cubicBezTo>
                    <a:pt x="109" y="9"/>
                    <a:pt x="109" y="9"/>
                    <a:pt x="109" y="9"/>
                  </a:cubicBezTo>
                  <a:cubicBezTo>
                    <a:pt x="109" y="9"/>
                    <a:pt x="109" y="9"/>
                    <a:pt x="109" y="9"/>
                  </a:cubicBezTo>
                  <a:moveTo>
                    <a:pt x="109" y="9"/>
                  </a:moveTo>
                  <a:cubicBezTo>
                    <a:pt x="109" y="9"/>
                    <a:pt x="109" y="9"/>
                    <a:pt x="109" y="9"/>
                  </a:cubicBezTo>
                  <a:cubicBezTo>
                    <a:pt x="109" y="9"/>
                    <a:pt x="109" y="9"/>
                    <a:pt x="109" y="9"/>
                  </a:cubicBezTo>
                  <a:moveTo>
                    <a:pt x="99" y="2"/>
                  </a:moveTo>
                  <a:cubicBezTo>
                    <a:pt x="99" y="2"/>
                    <a:pt x="99" y="2"/>
                    <a:pt x="99" y="2"/>
                  </a:cubicBezTo>
                  <a:cubicBezTo>
                    <a:pt x="99" y="2"/>
                    <a:pt x="99" y="2"/>
                    <a:pt x="99" y="2"/>
                  </a:cubicBezTo>
                  <a:moveTo>
                    <a:pt x="98" y="2"/>
                  </a:moveTo>
                  <a:cubicBezTo>
                    <a:pt x="98" y="2"/>
                    <a:pt x="98" y="2"/>
                    <a:pt x="98" y="2"/>
                  </a:cubicBezTo>
                  <a:cubicBezTo>
                    <a:pt x="98" y="2"/>
                    <a:pt x="98" y="2"/>
                    <a:pt x="98" y="2"/>
                  </a:cubicBezTo>
                  <a:moveTo>
                    <a:pt x="88" y="0"/>
                  </a:moveTo>
                  <a:cubicBezTo>
                    <a:pt x="91" y="0"/>
                    <a:pt x="95" y="1"/>
                    <a:pt x="98" y="2"/>
                  </a:cubicBezTo>
                  <a:cubicBezTo>
                    <a:pt x="95" y="1"/>
                    <a:pt x="91" y="0"/>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5"/>
                    <a:pt x="35" y="35"/>
                    <a:pt x="35" y="35"/>
                  </a:cubicBezTo>
                  <a:cubicBezTo>
                    <a:pt x="60" y="10"/>
                    <a:pt x="60" y="10"/>
                    <a:pt x="60" y="10"/>
                  </a:cubicBezTo>
                  <a:cubicBezTo>
                    <a:pt x="67" y="3"/>
                    <a:pt x="76" y="0"/>
                    <a:pt x="85" y="0"/>
                  </a:cubicBezTo>
                </a:path>
              </a:pathLst>
            </a:custGeom>
            <a:solidFill>
              <a:srgbClr val="008BD7"/>
            </a:solidFill>
            <a:ln>
              <a:solidFill>
                <a:srgbClr val="008BD7"/>
              </a:solidFill>
            </a:ln>
          </p:spPr>
          <p:txBody>
            <a:bodyPr vert="horz" wrap="square" lIns="91440" tIns="45720" rIns="91440" bIns="45720" numCol="1" anchor="t" anchorCtr="0" compatLnSpc="1">
              <a:prstTxWarp prst="textNoShape">
                <a:avLst/>
              </a:prstTxWarp>
            </a:bodyPr>
            <a:lstStyle/>
            <a:p>
              <a:endParaRPr lang="en-US" dirty="0"/>
            </a:p>
          </p:txBody>
        </p:sp>
        <p:sp>
          <p:nvSpPr>
            <p:cNvPr id="144" name="Freeform 64">
              <a:extLst>
                <a:ext uri="{FF2B5EF4-FFF2-40B4-BE49-F238E27FC236}">
                  <a16:creationId xmlns:a16="http://schemas.microsoft.com/office/drawing/2014/main" id="{6130AF04-BB74-4F3F-A400-192D183BD49F}"/>
                </a:ext>
              </a:extLst>
            </p:cNvPr>
            <p:cNvSpPr>
              <a:spLocks/>
            </p:cNvSpPr>
            <p:nvPr/>
          </p:nvSpPr>
          <p:spPr bwMode="auto">
            <a:xfrm>
              <a:off x="8259763" y="1198563"/>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1 h 116"/>
                <a:gd name="T14" fmla="*/ 169 w 169"/>
                <a:gd name="T15" fmla="*/ 1 h 116"/>
                <a:gd name="T16" fmla="*/ 158 w 169"/>
                <a:gd name="T17" fmla="*/ 8 h 116"/>
                <a:gd name="T18" fmla="*/ 158 w 169"/>
                <a:gd name="T19" fmla="*/ 8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1"/>
                    <a:pt x="169" y="1"/>
                  </a:cubicBezTo>
                  <a:cubicBezTo>
                    <a:pt x="169" y="1"/>
                    <a:pt x="169" y="1"/>
                    <a:pt x="169" y="1"/>
                  </a:cubicBezTo>
                  <a:cubicBezTo>
                    <a:pt x="165" y="4"/>
                    <a:pt x="162" y="6"/>
                    <a:pt x="158" y="8"/>
                  </a:cubicBezTo>
                  <a:cubicBezTo>
                    <a:pt x="158" y="8"/>
                    <a:pt x="158" y="8"/>
                    <a:pt x="158" y="8"/>
                  </a:cubicBezTo>
                  <a:cubicBezTo>
                    <a:pt x="157" y="8"/>
                    <a:pt x="157" y="8"/>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70"/>
                    <a:pt x="0" y="92"/>
                    <a:pt x="13" y="106"/>
                  </a:cubicBezTo>
                  <a:cubicBezTo>
                    <a:pt x="20" y="113"/>
                    <a:pt x="29" y="116"/>
                    <a:pt x="38" y="116"/>
                  </a:cubicBezTo>
                  <a:cubicBezTo>
                    <a:pt x="48" y="116"/>
                    <a:pt x="57" y="113"/>
                    <a:pt x="63" y="106"/>
                  </a:cubicBezTo>
                  <a:cubicBezTo>
                    <a:pt x="169" y="0"/>
                    <a:pt x="169" y="0"/>
                    <a:pt x="169" y="0"/>
                  </a:cubicBezTo>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endParaRPr lang="en-US" dirty="0"/>
            </a:p>
          </p:txBody>
        </p:sp>
        <p:sp>
          <p:nvSpPr>
            <p:cNvPr id="145" name="Freeform 65">
              <a:extLst>
                <a:ext uri="{FF2B5EF4-FFF2-40B4-BE49-F238E27FC236}">
                  <a16:creationId xmlns:a16="http://schemas.microsoft.com/office/drawing/2014/main" id="{C272F8E0-C70B-4F49-9EFE-1EE5B07D79C3}"/>
                </a:ext>
              </a:extLst>
            </p:cNvPr>
            <p:cNvSpPr>
              <a:spLocks noEditPoints="1"/>
            </p:cNvSpPr>
            <p:nvPr/>
          </p:nvSpPr>
          <p:spPr bwMode="auto">
            <a:xfrm>
              <a:off x="8362950" y="1154113"/>
              <a:ext cx="192088" cy="61912"/>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3 h 35"/>
                <a:gd name="T26" fmla="*/ 99 w 110"/>
                <a:gd name="T27" fmla="*/ 33 h 35"/>
                <a:gd name="T28" fmla="*/ 99 w 110"/>
                <a:gd name="T29" fmla="*/ 33 h 35"/>
                <a:gd name="T30" fmla="*/ 110 w 110"/>
                <a:gd name="T31" fmla="*/ 26 h 35"/>
                <a:gd name="T32" fmla="*/ 110 w 110"/>
                <a:gd name="T33" fmla="*/ 26 h 35"/>
                <a:gd name="T34" fmla="*/ 110 w 110"/>
                <a:gd name="T35" fmla="*/ 26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3"/>
                  </a:moveTo>
                  <a:cubicBezTo>
                    <a:pt x="99" y="33"/>
                    <a:pt x="99" y="33"/>
                    <a:pt x="99" y="33"/>
                  </a:cubicBezTo>
                  <a:cubicBezTo>
                    <a:pt x="99" y="33"/>
                    <a:pt x="99" y="33"/>
                    <a:pt x="99" y="33"/>
                  </a:cubicBezTo>
                  <a:moveTo>
                    <a:pt x="110" y="26"/>
                  </a:moveTo>
                  <a:cubicBezTo>
                    <a:pt x="110" y="26"/>
                    <a:pt x="110" y="26"/>
                    <a:pt x="110" y="26"/>
                  </a:cubicBezTo>
                  <a:cubicBezTo>
                    <a:pt x="110" y="26"/>
                    <a:pt x="110" y="26"/>
                    <a:pt x="110"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2"/>
                    <a:pt x="60" y="25"/>
                  </a:cubicBezTo>
                  <a:cubicBezTo>
                    <a:pt x="35" y="0"/>
                    <a:pt x="35" y="0"/>
                    <a:pt x="35" y="0"/>
                  </a:cubicBezTo>
                </a:path>
              </a:pathLst>
            </a:custGeom>
            <a:solidFill>
              <a:srgbClr val="008BD7"/>
            </a:solidFill>
            <a:ln>
              <a:solidFill>
                <a:srgbClr val="008BD7"/>
              </a:solidFill>
            </a:ln>
          </p:spPr>
          <p:txBody>
            <a:bodyPr vert="horz" wrap="square" lIns="91440" tIns="45720" rIns="91440" bIns="45720" numCol="1" anchor="t" anchorCtr="0" compatLnSpc="1">
              <a:prstTxWarp prst="textNoShape">
                <a:avLst/>
              </a:prstTxWarp>
            </a:bodyPr>
            <a:lstStyle/>
            <a:p>
              <a:endParaRPr lang="en-US" dirty="0"/>
            </a:p>
          </p:txBody>
        </p:sp>
        <p:sp>
          <p:nvSpPr>
            <p:cNvPr id="146" name="Freeform 66">
              <a:extLst>
                <a:ext uri="{FF2B5EF4-FFF2-40B4-BE49-F238E27FC236}">
                  <a16:creationId xmlns:a16="http://schemas.microsoft.com/office/drawing/2014/main" id="{F5DAF626-90A5-4656-86E6-4B00CBA18555}"/>
                </a:ext>
              </a:extLst>
            </p:cNvPr>
            <p:cNvSpPr>
              <a:spLocks noEditPoints="1"/>
            </p:cNvSpPr>
            <p:nvPr/>
          </p:nvSpPr>
          <p:spPr bwMode="auto">
            <a:xfrm>
              <a:off x="8510588" y="1093788"/>
              <a:ext cx="58738" cy="122237"/>
            </a:xfrm>
            <a:custGeom>
              <a:avLst/>
              <a:gdLst>
                <a:gd name="T0" fmla="*/ 0 w 33"/>
                <a:gd name="T1" fmla="*/ 70 h 70"/>
                <a:gd name="T2" fmla="*/ 0 w 33"/>
                <a:gd name="T3" fmla="*/ 70 h 70"/>
                <a:gd name="T4" fmla="*/ 3 w 33"/>
                <a:gd name="T5" fmla="*/ 70 h 70"/>
                <a:gd name="T6" fmla="*/ 3 w 33"/>
                <a:gd name="T7" fmla="*/ 70 h 70"/>
                <a:gd name="T8" fmla="*/ 3 w 33"/>
                <a:gd name="T9" fmla="*/ 70 h 70"/>
                <a:gd name="T10" fmla="*/ 13 w 33"/>
                <a:gd name="T11" fmla="*/ 68 h 70"/>
                <a:gd name="T12" fmla="*/ 13 w 33"/>
                <a:gd name="T13" fmla="*/ 68 h 70"/>
                <a:gd name="T14" fmla="*/ 13 w 33"/>
                <a:gd name="T15" fmla="*/ 68 h 70"/>
                <a:gd name="T16" fmla="*/ 25 w 33"/>
                <a:gd name="T17" fmla="*/ 61 h 70"/>
                <a:gd name="T18" fmla="*/ 25 w 33"/>
                <a:gd name="T19" fmla="*/ 61 h 70"/>
                <a:gd name="T20" fmla="*/ 25 w 33"/>
                <a:gd name="T21" fmla="*/ 61 h 70"/>
                <a:gd name="T22" fmla="*/ 25 w 33"/>
                <a:gd name="T23" fmla="*/ 60 h 70"/>
                <a:gd name="T24" fmla="*/ 25 w 33"/>
                <a:gd name="T25" fmla="*/ 60 h 70"/>
                <a:gd name="T26" fmla="*/ 25 w 33"/>
                <a:gd name="T27" fmla="*/ 60 h 70"/>
                <a:gd name="T28" fmla="*/ 26 w 33"/>
                <a:gd name="T29" fmla="*/ 60 h 70"/>
                <a:gd name="T30" fmla="*/ 26 w 33"/>
                <a:gd name="T31" fmla="*/ 60 h 70"/>
                <a:gd name="T32" fmla="*/ 26 w 33"/>
                <a:gd name="T33" fmla="*/ 60 h 70"/>
                <a:gd name="T34" fmla="*/ 26 w 33"/>
                <a:gd name="T35" fmla="*/ 59 h 70"/>
                <a:gd name="T36" fmla="*/ 26 w 33"/>
                <a:gd name="T37" fmla="*/ 59 h 70"/>
                <a:gd name="T38" fmla="*/ 26 w 33"/>
                <a:gd name="T39" fmla="*/ 59 h 70"/>
                <a:gd name="T40" fmla="*/ 33 w 33"/>
                <a:gd name="T41" fmla="*/ 49 h 70"/>
                <a:gd name="T42" fmla="*/ 33 w 33"/>
                <a:gd name="T43" fmla="*/ 49 h 70"/>
                <a:gd name="T44" fmla="*/ 33 w 33"/>
                <a:gd name="T45" fmla="*/ 20 h 70"/>
                <a:gd name="T46" fmla="*/ 26 w 33"/>
                <a:gd name="T47" fmla="*/ 11 h 70"/>
                <a:gd name="T48" fmla="*/ 26 w 33"/>
                <a:gd name="T49" fmla="*/ 11 h 70"/>
                <a:gd name="T50" fmla="*/ 26 w 33"/>
                <a:gd name="T51" fmla="*/ 11 h 70"/>
                <a:gd name="T52" fmla="*/ 26 w 33"/>
                <a:gd name="T53" fmla="*/ 11 h 70"/>
                <a:gd name="T54" fmla="*/ 26 w 33"/>
                <a:gd name="T55" fmla="*/ 11 h 70"/>
                <a:gd name="T56" fmla="*/ 25 w 33"/>
                <a:gd name="T57" fmla="*/ 9 h 70"/>
                <a:gd name="T58" fmla="*/ 24 w 33"/>
                <a:gd name="T59" fmla="*/ 9 h 70"/>
                <a:gd name="T60" fmla="*/ 24 w 33"/>
                <a:gd name="T61" fmla="*/ 9 h 70"/>
                <a:gd name="T62" fmla="*/ 24 w 33"/>
                <a:gd name="T63" fmla="*/ 9 h 70"/>
                <a:gd name="T64" fmla="*/ 14 w 33"/>
                <a:gd name="T65" fmla="*/ 2 h 70"/>
                <a:gd name="T66" fmla="*/ 14 w 33"/>
                <a:gd name="T67" fmla="*/ 2 h 70"/>
                <a:gd name="T68" fmla="*/ 14 w 33"/>
                <a:gd name="T69" fmla="*/ 2 h 70"/>
                <a:gd name="T70" fmla="*/ 13 w 33"/>
                <a:gd name="T71" fmla="*/ 2 h 70"/>
                <a:gd name="T72" fmla="*/ 13 w 33"/>
                <a:gd name="T73" fmla="*/ 2 h 70"/>
                <a:gd name="T74" fmla="*/ 3 w 33"/>
                <a:gd name="T75" fmla="*/ 0 h 70"/>
                <a:gd name="T76" fmla="*/ 2 w 33"/>
                <a:gd name="T77" fmla="*/ 0 h 70"/>
                <a:gd name="T78" fmla="*/ 2 w 33"/>
                <a:gd name="T79" fmla="*/ 0 h 70"/>
                <a:gd name="T80" fmla="*/ 0 w 33"/>
                <a:gd name="T81" fmla="*/ 0 h 70"/>
                <a:gd name="T82" fmla="*/ 2 w 33"/>
                <a:gd name="T8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70">
                  <a:moveTo>
                    <a:pt x="2" y="70"/>
                  </a:moveTo>
                  <a:cubicBezTo>
                    <a:pt x="2" y="70"/>
                    <a:pt x="1" y="70"/>
                    <a:pt x="0" y="70"/>
                  </a:cubicBezTo>
                  <a:cubicBezTo>
                    <a:pt x="0" y="70"/>
                    <a:pt x="0" y="70"/>
                    <a:pt x="0" y="70"/>
                  </a:cubicBezTo>
                  <a:cubicBezTo>
                    <a:pt x="0" y="70"/>
                    <a:pt x="0" y="70"/>
                    <a:pt x="0" y="70"/>
                  </a:cubicBezTo>
                  <a:cubicBezTo>
                    <a:pt x="1" y="70"/>
                    <a:pt x="2" y="70"/>
                    <a:pt x="2" y="70"/>
                  </a:cubicBezTo>
                  <a:moveTo>
                    <a:pt x="3" y="70"/>
                  </a:moveTo>
                  <a:cubicBezTo>
                    <a:pt x="3" y="70"/>
                    <a:pt x="2" y="70"/>
                    <a:pt x="2" y="70"/>
                  </a:cubicBezTo>
                  <a:cubicBezTo>
                    <a:pt x="2" y="70"/>
                    <a:pt x="3" y="70"/>
                    <a:pt x="3" y="70"/>
                  </a:cubicBezTo>
                  <a:moveTo>
                    <a:pt x="3" y="70"/>
                  </a:moveTo>
                  <a:cubicBezTo>
                    <a:pt x="3" y="70"/>
                    <a:pt x="3" y="70"/>
                    <a:pt x="3" y="70"/>
                  </a:cubicBezTo>
                  <a:cubicBezTo>
                    <a:pt x="3" y="70"/>
                    <a:pt x="3" y="70"/>
                    <a:pt x="3" y="70"/>
                  </a:cubicBezTo>
                  <a:moveTo>
                    <a:pt x="13" y="68"/>
                  </a:moveTo>
                  <a:cubicBezTo>
                    <a:pt x="13" y="68"/>
                    <a:pt x="13" y="68"/>
                    <a:pt x="13" y="68"/>
                  </a:cubicBezTo>
                  <a:cubicBezTo>
                    <a:pt x="13" y="68"/>
                    <a:pt x="13" y="68"/>
                    <a:pt x="13" y="68"/>
                  </a:cubicBezTo>
                  <a:moveTo>
                    <a:pt x="14" y="68"/>
                  </a:moveTo>
                  <a:cubicBezTo>
                    <a:pt x="13" y="68"/>
                    <a:pt x="13" y="68"/>
                    <a:pt x="13" y="68"/>
                  </a:cubicBezTo>
                  <a:cubicBezTo>
                    <a:pt x="13" y="68"/>
                    <a:pt x="13" y="68"/>
                    <a:pt x="14" y="68"/>
                  </a:cubicBezTo>
                  <a:moveTo>
                    <a:pt x="25" y="61"/>
                  </a:moveTo>
                  <a:cubicBezTo>
                    <a:pt x="22" y="64"/>
                    <a:pt x="18" y="66"/>
                    <a:pt x="14" y="68"/>
                  </a:cubicBezTo>
                  <a:cubicBezTo>
                    <a:pt x="18" y="66"/>
                    <a:pt x="21" y="64"/>
                    <a:pt x="25" y="61"/>
                  </a:cubicBezTo>
                  <a:moveTo>
                    <a:pt x="25" y="60"/>
                  </a:moveTo>
                  <a:cubicBezTo>
                    <a:pt x="25" y="60"/>
                    <a:pt x="25" y="61"/>
                    <a:pt x="25" y="61"/>
                  </a:cubicBezTo>
                  <a:cubicBezTo>
                    <a:pt x="25" y="61"/>
                    <a:pt x="25" y="60"/>
                    <a:pt x="25" y="60"/>
                  </a:cubicBezTo>
                  <a:moveTo>
                    <a:pt x="25" y="60"/>
                  </a:moveTo>
                  <a:cubicBezTo>
                    <a:pt x="25" y="60"/>
                    <a:pt x="25" y="60"/>
                    <a:pt x="25" y="60"/>
                  </a:cubicBezTo>
                  <a:cubicBezTo>
                    <a:pt x="25" y="60"/>
                    <a:pt x="25" y="60"/>
                    <a:pt x="25" y="60"/>
                  </a:cubicBezTo>
                  <a:moveTo>
                    <a:pt x="25" y="60"/>
                  </a:moveTo>
                  <a:cubicBezTo>
                    <a:pt x="25" y="60"/>
                    <a:pt x="25" y="60"/>
                    <a:pt x="25" y="60"/>
                  </a:cubicBezTo>
                  <a:cubicBezTo>
                    <a:pt x="25" y="60"/>
                    <a:pt x="25" y="60"/>
                    <a:pt x="25"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59"/>
                  </a:moveTo>
                  <a:cubicBezTo>
                    <a:pt x="26" y="59"/>
                    <a:pt x="26" y="59"/>
                    <a:pt x="26" y="60"/>
                  </a:cubicBezTo>
                  <a:cubicBezTo>
                    <a:pt x="26" y="59"/>
                    <a:pt x="26" y="59"/>
                    <a:pt x="26" y="59"/>
                  </a:cubicBezTo>
                  <a:moveTo>
                    <a:pt x="33" y="49"/>
                  </a:moveTo>
                  <a:cubicBezTo>
                    <a:pt x="31" y="53"/>
                    <a:pt x="29" y="56"/>
                    <a:pt x="26" y="59"/>
                  </a:cubicBezTo>
                  <a:cubicBezTo>
                    <a:pt x="29" y="56"/>
                    <a:pt x="31" y="53"/>
                    <a:pt x="33" y="49"/>
                  </a:cubicBezTo>
                  <a:moveTo>
                    <a:pt x="33" y="49"/>
                  </a:moveTo>
                  <a:cubicBezTo>
                    <a:pt x="33" y="49"/>
                    <a:pt x="33" y="49"/>
                    <a:pt x="33" y="49"/>
                  </a:cubicBezTo>
                  <a:cubicBezTo>
                    <a:pt x="33" y="49"/>
                    <a:pt x="33" y="49"/>
                    <a:pt x="33" y="49"/>
                  </a:cubicBezTo>
                  <a:moveTo>
                    <a:pt x="32" y="20"/>
                  </a:moveTo>
                  <a:cubicBezTo>
                    <a:pt x="33" y="20"/>
                    <a:pt x="33" y="20"/>
                    <a:pt x="33" y="20"/>
                  </a:cubicBezTo>
                  <a:cubicBezTo>
                    <a:pt x="33" y="20"/>
                    <a:pt x="33" y="20"/>
                    <a:pt x="32" y="20"/>
                  </a:cubicBezTo>
                  <a:moveTo>
                    <a:pt x="26" y="11"/>
                  </a:moveTo>
                  <a:cubicBezTo>
                    <a:pt x="29" y="14"/>
                    <a:pt x="31" y="17"/>
                    <a:pt x="32" y="20"/>
                  </a:cubicBezTo>
                  <a:cubicBezTo>
                    <a:pt x="31" y="17"/>
                    <a:pt x="29" y="14"/>
                    <a:pt x="26" y="11"/>
                  </a:cubicBezTo>
                  <a:moveTo>
                    <a:pt x="26" y="11"/>
                  </a:moveTo>
                  <a:cubicBezTo>
                    <a:pt x="26" y="11"/>
                    <a:pt x="26" y="11"/>
                    <a:pt x="26" y="11"/>
                  </a:cubicBezTo>
                  <a:cubicBezTo>
                    <a:pt x="26" y="11"/>
                    <a:pt x="26" y="11"/>
                    <a:pt x="26" y="11"/>
                  </a:cubicBezTo>
                  <a:moveTo>
                    <a:pt x="26" y="11"/>
                  </a:moveTo>
                  <a:cubicBezTo>
                    <a:pt x="26" y="11"/>
                    <a:pt x="26" y="11"/>
                    <a:pt x="26" y="11"/>
                  </a:cubicBezTo>
                  <a:cubicBezTo>
                    <a:pt x="26" y="11"/>
                    <a:pt x="26" y="11"/>
                    <a:pt x="26" y="11"/>
                  </a:cubicBezTo>
                  <a:moveTo>
                    <a:pt x="25" y="9"/>
                  </a:moveTo>
                  <a:cubicBezTo>
                    <a:pt x="25" y="9"/>
                    <a:pt x="25" y="9"/>
                    <a:pt x="25" y="9"/>
                  </a:cubicBezTo>
                  <a:cubicBezTo>
                    <a:pt x="25" y="9"/>
                    <a:pt x="25" y="9"/>
                    <a:pt x="25" y="9"/>
                  </a:cubicBezTo>
                  <a:moveTo>
                    <a:pt x="24" y="9"/>
                  </a:moveTo>
                  <a:cubicBezTo>
                    <a:pt x="25" y="9"/>
                    <a:pt x="25" y="9"/>
                    <a:pt x="25" y="9"/>
                  </a:cubicBezTo>
                  <a:cubicBezTo>
                    <a:pt x="25" y="9"/>
                    <a:pt x="25" y="9"/>
                    <a:pt x="24" y="9"/>
                  </a:cubicBezTo>
                  <a:moveTo>
                    <a:pt x="24" y="9"/>
                  </a:moveTo>
                  <a:cubicBezTo>
                    <a:pt x="24" y="9"/>
                    <a:pt x="24" y="9"/>
                    <a:pt x="24" y="9"/>
                  </a:cubicBezTo>
                  <a:cubicBezTo>
                    <a:pt x="24" y="9"/>
                    <a:pt x="24" y="9"/>
                    <a:pt x="24" y="9"/>
                  </a:cubicBezTo>
                  <a:moveTo>
                    <a:pt x="14" y="2"/>
                  </a:moveTo>
                  <a:cubicBezTo>
                    <a:pt x="18" y="4"/>
                    <a:pt x="21" y="6"/>
                    <a:pt x="24" y="9"/>
                  </a:cubicBezTo>
                  <a:cubicBezTo>
                    <a:pt x="21" y="6"/>
                    <a:pt x="17" y="4"/>
                    <a:pt x="14" y="2"/>
                  </a:cubicBezTo>
                  <a:moveTo>
                    <a:pt x="13" y="2"/>
                  </a:moveTo>
                  <a:cubicBezTo>
                    <a:pt x="13" y="2"/>
                    <a:pt x="13" y="2"/>
                    <a:pt x="14" y="2"/>
                  </a:cubicBezTo>
                  <a:cubicBezTo>
                    <a:pt x="13" y="2"/>
                    <a:pt x="13" y="2"/>
                    <a:pt x="13" y="2"/>
                  </a:cubicBezTo>
                  <a:moveTo>
                    <a:pt x="13" y="2"/>
                  </a:moveTo>
                  <a:cubicBezTo>
                    <a:pt x="13" y="2"/>
                    <a:pt x="13" y="2"/>
                    <a:pt x="13" y="2"/>
                  </a:cubicBezTo>
                  <a:cubicBezTo>
                    <a:pt x="13" y="2"/>
                    <a:pt x="13" y="2"/>
                    <a:pt x="13" y="2"/>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solidFill>
              <a:srgbClr val="008B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7" name="Freeform 67">
              <a:extLst>
                <a:ext uri="{FF2B5EF4-FFF2-40B4-BE49-F238E27FC236}">
                  <a16:creationId xmlns:a16="http://schemas.microsoft.com/office/drawing/2014/main" id="{9DEFCAAD-9470-41F9-9DD1-58A2F5FF2E91}"/>
                </a:ext>
              </a:extLst>
            </p:cNvPr>
            <p:cNvSpPr>
              <a:spLocks/>
            </p:cNvSpPr>
            <p:nvPr/>
          </p:nvSpPr>
          <p:spPr bwMode="auto">
            <a:xfrm>
              <a:off x="8425656" y="1093788"/>
              <a:ext cx="150813" cy="122237"/>
            </a:xfrm>
            <a:custGeom>
              <a:avLst/>
              <a:gdLst>
                <a:gd name="T0" fmla="*/ 50 w 86"/>
                <a:gd name="T1" fmla="*/ 0 h 70"/>
                <a:gd name="T2" fmla="*/ 0 w 86"/>
                <a:gd name="T3" fmla="*/ 35 h 70"/>
                <a:gd name="T4" fmla="*/ 50 w 86"/>
                <a:gd name="T5" fmla="*/ 70 h 70"/>
                <a:gd name="T6" fmla="*/ 52 w 86"/>
                <a:gd name="T7" fmla="*/ 70 h 70"/>
                <a:gd name="T8" fmla="*/ 53 w 86"/>
                <a:gd name="T9" fmla="*/ 70 h 70"/>
                <a:gd name="T10" fmla="*/ 53 w 86"/>
                <a:gd name="T11" fmla="*/ 70 h 70"/>
                <a:gd name="T12" fmla="*/ 63 w 86"/>
                <a:gd name="T13" fmla="*/ 68 h 70"/>
                <a:gd name="T14" fmla="*/ 64 w 86"/>
                <a:gd name="T15" fmla="*/ 68 h 70"/>
                <a:gd name="T16" fmla="*/ 75 w 86"/>
                <a:gd name="T17" fmla="*/ 61 h 70"/>
                <a:gd name="T18" fmla="*/ 75 w 86"/>
                <a:gd name="T19" fmla="*/ 60 h 70"/>
                <a:gd name="T20" fmla="*/ 75 w 86"/>
                <a:gd name="T21" fmla="*/ 60 h 70"/>
                <a:gd name="T22" fmla="*/ 75 w 86"/>
                <a:gd name="T23" fmla="*/ 60 h 70"/>
                <a:gd name="T24" fmla="*/ 75 w 86"/>
                <a:gd name="T25" fmla="*/ 60 h 70"/>
                <a:gd name="T26" fmla="*/ 76 w 86"/>
                <a:gd name="T27" fmla="*/ 60 h 70"/>
                <a:gd name="T28" fmla="*/ 76 w 86"/>
                <a:gd name="T29" fmla="*/ 60 h 70"/>
                <a:gd name="T30" fmla="*/ 76 w 86"/>
                <a:gd name="T31" fmla="*/ 59 h 70"/>
                <a:gd name="T32" fmla="*/ 83 w 86"/>
                <a:gd name="T33" fmla="*/ 49 h 70"/>
                <a:gd name="T34" fmla="*/ 83 w 86"/>
                <a:gd name="T35" fmla="*/ 49 h 70"/>
                <a:gd name="T36" fmla="*/ 83 w 86"/>
                <a:gd name="T37" fmla="*/ 20 h 70"/>
                <a:gd name="T38" fmla="*/ 82 w 86"/>
                <a:gd name="T39" fmla="*/ 20 h 70"/>
                <a:gd name="T40" fmla="*/ 76 w 86"/>
                <a:gd name="T41" fmla="*/ 11 h 70"/>
                <a:gd name="T42" fmla="*/ 76 w 86"/>
                <a:gd name="T43" fmla="*/ 11 h 70"/>
                <a:gd name="T44" fmla="*/ 75 w 86"/>
                <a:gd name="T45" fmla="*/ 10 h 70"/>
                <a:gd name="T46" fmla="*/ 75 w 86"/>
                <a:gd name="T47" fmla="*/ 9 h 70"/>
                <a:gd name="T48" fmla="*/ 75 w 86"/>
                <a:gd name="T49" fmla="*/ 9 h 70"/>
                <a:gd name="T50" fmla="*/ 74 w 86"/>
                <a:gd name="T51" fmla="*/ 9 h 70"/>
                <a:gd name="T52" fmla="*/ 74 w 86"/>
                <a:gd name="T53" fmla="*/ 9 h 70"/>
                <a:gd name="T54" fmla="*/ 64 w 86"/>
                <a:gd name="T55" fmla="*/ 2 h 70"/>
                <a:gd name="T56" fmla="*/ 63 w 86"/>
                <a:gd name="T57" fmla="*/ 2 h 70"/>
                <a:gd name="T58" fmla="*/ 53 w 86"/>
                <a:gd name="T59" fmla="*/ 0 h 70"/>
                <a:gd name="T60" fmla="*/ 53 w 86"/>
                <a:gd name="T61" fmla="*/ 0 h 70"/>
                <a:gd name="T62" fmla="*/ 52 w 86"/>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 h="70">
                  <a:moveTo>
                    <a:pt x="50" y="0"/>
                  </a:moveTo>
                  <a:cubicBezTo>
                    <a:pt x="50" y="0"/>
                    <a:pt x="50" y="0"/>
                    <a:pt x="50" y="0"/>
                  </a:cubicBezTo>
                  <a:cubicBezTo>
                    <a:pt x="41" y="0"/>
                    <a:pt x="32" y="3"/>
                    <a:pt x="25" y="10"/>
                  </a:cubicBezTo>
                  <a:cubicBezTo>
                    <a:pt x="0" y="35"/>
                    <a:pt x="0" y="35"/>
                    <a:pt x="0" y="35"/>
                  </a:cubicBezTo>
                  <a:cubicBezTo>
                    <a:pt x="25" y="60"/>
                    <a:pt x="25" y="60"/>
                    <a:pt x="25" y="60"/>
                  </a:cubicBezTo>
                  <a:cubicBezTo>
                    <a:pt x="32" y="67"/>
                    <a:pt x="41" y="70"/>
                    <a:pt x="50" y="70"/>
                  </a:cubicBezTo>
                  <a:cubicBezTo>
                    <a:pt x="50" y="70"/>
                    <a:pt x="50" y="70"/>
                    <a:pt x="50" y="70"/>
                  </a:cubicBezTo>
                  <a:cubicBezTo>
                    <a:pt x="51" y="70"/>
                    <a:pt x="52" y="70"/>
                    <a:pt x="52" y="70"/>
                  </a:cubicBezTo>
                  <a:cubicBezTo>
                    <a:pt x="52" y="70"/>
                    <a:pt x="52" y="70"/>
                    <a:pt x="52" y="70"/>
                  </a:cubicBezTo>
                  <a:cubicBezTo>
                    <a:pt x="52" y="70"/>
                    <a:pt x="53" y="70"/>
                    <a:pt x="53" y="70"/>
                  </a:cubicBezTo>
                  <a:cubicBezTo>
                    <a:pt x="53" y="70"/>
                    <a:pt x="53" y="70"/>
                    <a:pt x="53" y="70"/>
                  </a:cubicBezTo>
                  <a:cubicBezTo>
                    <a:pt x="53" y="70"/>
                    <a:pt x="53" y="70"/>
                    <a:pt x="53" y="70"/>
                  </a:cubicBezTo>
                  <a:cubicBezTo>
                    <a:pt x="56" y="70"/>
                    <a:pt x="60" y="69"/>
                    <a:pt x="63" y="68"/>
                  </a:cubicBezTo>
                  <a:cubicBezTo>
                    <a:pt x="63" y="68"/>
                    <a:pt x="63" y="68"/>
                    <a:pt x="63" y="68"/>
                  </a:cubicBezTo>
                  <a:cubicBezTo>
                    <a:pt x="63" y="68"/>
                    <a:pt x="63" y="68"/>
                    <a:pt x="63" y="68"/>
                  </a:cubicBezTo>
                  <a:cubicBezTo>
                    <a:pt x="63" y="68"/>
                    <a:pt x="63" y="68"/>
                    <a:pt x="64" y="68"/>
                  </a:cubicBezTo>
                  <a:cubicBezTo>
                    <a:pt x="64" y="68"/>
                    <a:pt x="64" y="68"/>
                    <a:pt x="64" y="68"/>
                  </a:cubicBezTo>
                  <a:cubicBezTo>
                    <a:pt x="68" y="66"/>
                    <a:pt x="72" y="64"/>
                    <a:pt x="75" y="61"/>
                  </a:cubicBezTo>
                  <a:cubicBezTo>
                    <a:pt x="75" y="61"/>
                    <a:pt x="75" y="61"/>
                    <a:pt x="75" y="61"/>
                  </a:cubicBezTo>
                  <a:cubicBezTo>
                    <a:pt x="75" y="61"/>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59"/>
                    <a:pt x="76" y="59"/>
                    <a:pt x="76" y="59"/>
                  </a:cubicBezTo>
                  <a:cubicBezTo>
                    <a:pt x="76" y="59"/>
                    <a:pt x="76" y="59"/>
                    <a:pt x="76" y="59"/>
                  </a:cubicBezTo>
                  <a:cubicBezTo>
                    <a:pt x="79" y="56"/>
                    <a:pt x="81" y="53"/>
                    <a:pt x="83" y="49"/>
                  </a:cubicBezTo>
                  <a:cubicBezTo>
                    <a:pt x="83" y="49"/>
                    <a:pt x="83" y="49"/>
                    <a:pt x="83" y="49"/>
                  </a:cubicBezTo>
                  <a:cubicBezTo>
                    <a:pt x="83" y="49"/>
                    <a:pt x="83" y="49"/>
                    <a:pt x="83" y="49"/>
                  </a:cubicBezTo>
                  <a:cubicBezTo>
                    <a:pt x="85" y="45"/>
                    <a:pt x="86" y="40"/>
                    <a:pt x="86" y="35"/>
                  </a:cubicBezTo>
                  <a:cubicBezTo>
                    <a:pt x="86" y="30"/>
                    <a:pt x="85" y="25"/>
                    <a:pt x="83" y="20"/>
                  </a:cubicBezTo>
                  <a:cubicBezTo>
                    <a:pt x="83" y="20"/>
                    <a:pt x="83" y="20"/>
                    <a:pt x="82" y="20"/>
                  </a:cubicBezTo>
                  <a:cubicBezTo>
                    <a:pt x="82" y="20"/>
                    <a:pt x="82" y="20"/>
                    <a:pt x="82" y="20"/>
                  </a:cubicBezTo>
                  <a:cubicBezTo>
                    <a:pt x="81" y="17"/>
                    <a:pt x="79" y="14"/>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0"/>
                    <a:pt x="75" y="10"/>
                  </a:cubicBezTo>
                  <a:cubicBezTo>
                    <a:pt x="75" y="10"/>
                    <a:pt x="75" y="10"/>
                    <a:pt x="75" y="10"/>
                  </a:cubicBezTo>
                  <a:cubicBezTo>
                    <a:pt x="75" y="10"/>
                    <a:pt x="75" y="10"/>
                    <a:pt x="75" y="9"/>
                  </a:cubicBezTo>
                  <a:cubicBezTo>
                    <a:pt x="75" y="9"/>
                    <a:pt x="75" y="9"/>
                    <a:pt x="75" y="9"/>
                  </a:cubicBezTo>
                  <a:cubicBezTo>
                    <a:pt x="75" y="9"/>
                    <a:pt x="75" y="9"/>
                    <a:pt x="75" y="9"/>
                  </a:cubicBezTo>
                  <a:cubicBezTo>
                    <a:pt x="75" y="9"/>
                    <a:pt x="75" y="9"/>
                    <a:pt x="74" y="9"/>
                  </a:cubicBezTo>
                  <a:cubicBezTo>
                    <a:pt x="74" y="9"/>
                    <a:pt x="74" y="9"/>
                    <a:pt x="74" y="9"/>
                  </a:cubicBezTo>
                  <a:cubicBezTo>
                    <a:pt x="74" y="9"/>
                    <a:pt x="74" y="9"/>
                    <a:pt x="74" y="9"/>
                  </a:cubicBezTo>
                  <a:cubicBezTo>
                    <a:pt x="74" y="9"/>
                    <a:pt x="74" y="9"/>
                    <a:pt x="74" y="9"/>
                  </a:cubicBezTo>
                  <a:cubicBezTo>
                    <a:pt x="71" y="6"/>
                    <a:pt x="68" y="4"/>
                    <a:pt x="64" y="2"/>
                  </a:cubicBezTo>
                  <a:cubicBezTo>
                    <a:pt x="64" y="2"/>
                    <a:pt x="64" y="2"/>
                    <a:pt x="64" y="2"/>
                  </a:cubicBezTo>
                  <a:cubicBezTo>
                    <a:pt x="63" y="2"/>
                    <a:pt x="63" y="2"/>
                    <a:pt x="63" y="2"/>
                  </a:cubicBezTo>
                  <a:cubicBezTo>
                    <a:pt x="63" y="2"/>
                    <a:pt x="63" y="2"/>
                    <a:pt x="63" y="2"/>
                  </a:cubicBezTo>
                  <a:cubicBezTo>
                    <a:pt x="63" y="2"/>
                    <a:pt x="63" y="2"/>
                    <a:pt x="63" y="2"/>
                  </a:cubicBezTo>
                  <a:cubicBezTo>
                    <a:pt x="60" y="1"/>
                    <a:pt x="56" y="0"/>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solidFill>
              <a:srgbClr val="0066C5"/>
            </a:solidFill>
            <a:ln>
              <a:solidFill>
                <a:srgbClr val="0066C5"/>
              </a:solidFill>
            </a:ln>
          </p:spPr>
          <p:txBody>
            <a:bodyPr vert="horz" wrap="square" lIns="91440" tIns="45720" rIns="91440" bIns="45720" numCol="1" anchor="t" anchorCtr="0" compatLnSpc="1">
              <a:prstTxWarp prst="textNoShape">
                <a:avLst/>
              </a:prstTxWarp>
            </a:bodyPr>
            <a:lstStyle/>
            <a:p>
              <a:endParaRPr lang="en-US" dirty="0"/>
            </a:p>
          </p:txBody>
        </p:sp>
      </p:grpSp>
      <p:grpSp>
        <p:nvGrpSpPr>
          <p:cNvPr id="33" name="Group 32"/>
          <p:cNvGrpSpPr/>
          <p:nvPr/>
        </p:nvGrpSpPr>
        <p:grpSpPr>
          <a:xfrm>
            <a:off x="6497830" y="1294645"/>
            <a:ext cx="2314726" cy="1483541"/>
            <a:chOff x="6199052" y="946229"/>
            <a:chExt cx="2653283" cy="1700527"/>
          </a:xfrm>
        </p:grpSpPr>
        <p:grpSp>
          <p:nvGrpSpPr>
            <p:cNvPr id="148" name="Group 147">
              <a:extLst>
                <a:ext uri="{FF2B5EF4-FFF2-40B4-BE49-F238E27FC236}">
                  <a16:creationId xmlns:a16="http://schemas.microsoft.com/office/drawing/2014/main" id="{9850F335-F9FA-45E5-9537-E957CDB5783C}"/>
                </a:ext>
              </a:extLst>
            </p:cNvPr>
            <p:cNvGrpSpPr>
              <a:grpSpLocks noChangeAspect="1"/>
            </p:cNvGrpSpPr>
            <p:nvPr/>
          </p:nvGrpSpPr>
          <p:grpSpPr>
            <a:xfrm>
              <a:off x="6357196" y="946229"/>
              <a:ext cx="2198673" cy="1280160"/>
              <a:chOff x="4089162" y="1161599"/>
              <a:chExt cx="4078122" cy="2292186"/>
            </a:xfrm>
          </p:grpSpPr>
          <p:pic>
            <p:nvPicPr>
              <p:cNvPr id="149" name="Picture 148"/>
              <p:cNvPicPr>
                <a:picLocks noChangeAspect="1"/>
              </p:cNvPicPr>
              <p:nvPr/>
            </p:nvPicPr>
            <p:blipFill rotWithShape="1">
              <a:blip r:embed="rId3" cstate="print">
                <a:extLst>
                  <a:ext uri="{28A0092B-C50C-407E-A947-70E740481C1C}">
                    <a14:useLocalDpi xmlns:a14="http://schemas.microsoft.com/office/drawing/2010/main"/>
                  </a:ext>
                </a:extLst>
              </a:blip>
              <a:srcRect t="-41906" r="-1" b="-1"/>
              <a:stretch/>
            </p:blipFill>
            <p:spPr>
              <a:xfrm>
                <a:off x="4089162" y="1161600"/>
                <a:ext cx="4077781" cy="2292185"/>
              </a:xfrm>
              <a:prstGeom prst="rect">
                <a:avLst/>
              </a:prstGeom>
              <a:ln w="3175">
                <a:solidFill>
                  <a:schemeClr val="bg2">
                    <a:lumMod val="75000"/>
                  </a:schemeClr>
                </a:solidFill>
              </a:ln>
            </p:spPr>
          </p:pic>
          <p:pic>
            <p:nvPicPr>
              <p:cNvPr id="150" name="Picture 14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89162" y="1161599"/>
                <a:ext cx="4078122" cy="740909"/>
              </a:xfrm>
              <a:prstGeom prst="rect">
                <a:avLst/>
              </a:prstGeom>
            </p:spPr>
          </p:pic>
        </p:grpSp>
        <p:sp>
          <p:nvSpPr>
            <p:cNvPr id="151" name="TextBox 150"/>
            <p:cNvSpPr txBox="1"/>
            <p:nvPr/>
          </p:nvSpPr>
          <p:spPr>
            <a:xfrm>
              <a:off x="6199052" y="2293963"/>
              <a:ext cx="2653283" cy="352793"/>
            </a:xfrm>
            <a:prstGeom prst="rect">
              <a:avLst/>
            </a:prstGeom>
            <a:noFill/>
          </p:spPr>
          <p:txBody>
            <a:bodyPr wrap="square" rtlCol="0">
              <a:spAutoFit/>
            </a:bodyPr>
            <a:lstStyle/>
            <a:p>
              <a:pPr algn="ctr"/>
              <a:r>
                <a:rPr lang="en-US" sz="1400" dirty="0">
                  <a:latin typeface="+mn-lt"/>
                </a:rPr>
                <a:t>Example: Tools and SDK</a:t>
              </a:r>
            </a:p>
          </p:txBody>
        </p:sp>
      </p:grpSp>
      <p:graphicFrame>
        <p:nvGraphicFramePr>
          <p:cNvPr id="34" name="Table 33"/>
          <p:cNvGraphicFramePr>
            <a:graphicFrameLocks noGrp="1"/>
          </p:cNvGraphicFramePr>
          <p:nvPr>
            <p:extLst>
              <p:ext uri="{D42A27DB-BD31-4B8C-83A1-F6EECF244321}">
                <p14:modId xmlns:p14="http://schemas.microsoft.com/office/powerpoint/2010/main" val="3781470484"/>
              </p:ext>
            </p:extLst>
          </p:nvPr>
        </p:nvGraphicFramePr>
        <p:xfrm>
          <a:off x="6635794" y="2930090"/>
          <a:ext cx="1962106" cy="1323297"/>
        </p:xfrm>
        <a:graphic>
          <a:graphicData uri="http://schemas.openxmlformats.org/drawingml/2006/table">
            <a:tbl>
              <a:tblPr firstRow="1" bandRow="1">
                <a:tableStyleId>{C083E6E3-FA7D-4D7B-A595-EF9225AFEA82}</a:tableStyleId>
              </a:tblPr>
              <a:tblGrid>
                <a:gridCol w="981053">
                  <a:extLst>
                    <a:ext uri="{9D8B030D-6E8A-4147-A177-3AD203B41FA5}">
                      <a16:colId xmlns:a16="http://schemas.microsoft.com/office/drawing/2014/main" val="20000"/>
                    </a:ext>
                  </a:extLst>
                </a:gridCol>
                <a:gridCol w="981053">
                  <a:extLst>
                    <a:ext uri="{9D8B030D-6E8A-4147-A177-3AD203B41FA5}">
                      <a16:colId xmlns:a16="http://schemas.microsoft.com/office/drawing/2014/main" val="20001"/>
                    </a:ext>
                  </a:extLst>
                </a:gridCol>
              </a:tblGrid>
              <a:tr h="441099">
                <a:tc>
                  <a:txBody>
                    <a:bodyPr/>
                    <a:lstStyle/>
                    <a:p>
                      <a:endParaRPr lang="en-US" dirty="0"/>
                    </a:p>
                  </a:txBody>
                  <a:tcPr>
                    <a:lnL w="3175"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2">
                        <a:lumMod val="95000"/>
                      </a:schemeClr>
                    </a:solidFill>
                  </a:tcPr>
                </a:tc>
                <a:tc>
                  <a:txBody>
                    <a:bodyPr/>
                    <a:lstStyle/>
                    <a:p>
                      <a:endParaRPr lang="en-US" dirty="0"/>
                    </a:p>
                  </a:txBody>
                  <a:tcPr>
                    <a:lnL w="12700"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10000"/>
                  </a:ext>
                </a:extLst>
              </a:tr>
              <a:tr h="441099">
                <a:tc>
                  <a:txBody>
                    <a:bodyPr/>
                    <a:lstStyle/>
                    <a:p>
                      <a:endParaRPr lang="en-US" dirty="0"/>
                    </a:p>
                  </a:txBody>
                  <a:tcPr>
                    <a:lnL w="3175"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2">
                        <a:lumMod val="95000"/>
                      </a:schemeClr>
                    </a:solidFill>
                  </a:tcPr>
                </a:tc>
                <a:tc>
                  <a:txBody>
                    <a:bodyPr/>
                    <a:lstStyle/>
                    <a:p>
                      <a:endParaRPr lang="en-US" dirty="0"/>
                    </a:p>
                  </a:txBody>
                  <a:tcPr>
                    <a:lnL w="12700"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10001"/>
                  </a:ext>
                </a:extLst>
              </a:tr>
              <a:tr h="441099">
                <a:tc>
                  <a:txBody>
                    <a:bodyPr/>
                    <a:lstStyle/>
                    <a:p>
                      <a:endParaRPr lang="en-US" dirty="0"/>
                    </a:p>
                  </a:txBody>
                  <a:tcPr>
                    <a:lnL w="3175"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bg2">
                        <a:lumMod val="95000"/>
                      </a:schemeClr>
                    </a:solidFill>
                  </a:tcPr>
                </a:tc>
                <a:tc>
                  <a:txBody>
                    <a:bodyPr/>
                    <a:lstStyle/>
                    <a:p>
                      <a:endParaRPr lang="en-US" dirty="0"/>
                    </a:p>
                  </a:txBody>
                  <a:tcPr>
                    <a:lnL w="12700"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10002"/>
                  </a:ext>
                </a:extLst>
              </a:tr>
            </a:tbl>
          </a:graphicData>
        </a:graphic>
      </p:graphicFrame>
      <p:pic>
        <p:nvPicPr>
          <p:cNvPr id="152" name="Picture 2" descr="https://upload.wikimedia.org/wikipedia/en/0/09/Puppet%27s_company_logo.png">
            <a:extLst>
              <a:ext uri="{FF2B5EF4-FFF2-40B4-BE49-F238E27FC236}">
                <a16:creationId xmlns:a16="http://schemas.microsoft.com/office/drawing/2014/main" id="{803CCB18-DA50-4D77-9257-0B4891CDF38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752640" y="3039902"/>
            <a:ext cx="711290" cy="250021"/>
          </a:xfrm>
          <a:prstGeom prst="rect">
            <a:avLst/>
          </a:prstGeom>
          <a:noFill/>
          <a:extLst>
            <a:ext uri="{909E8E84-426E-40DD-AFC4-6F175D3DCCD1}">
              <a14:hiddenFill xmlns:a14="http://schemas.microsoft.com/office/drawing/2010/main">
                <a:solidFill>
                  <a:srgbClr val="FFFFFF"/>
                </a:solidFill>
              </a14:hiddenFill>
            </a:ext>
          </a:extLst>
        </p:spPr>
      </p:pic>
      <p:pic>
        <p:nvPicPr>
          <p:cNvPr id="153" name="Picture 4" descr="https://brand.chef.io/images/chef/logos/logo-1.png">
            <a:extLst>
              <a:ext uri="{FF2B5EF4-FFF2-40B4-BE49-F238E27FC236}">
                <a16:creationId xmlns:a16="http://schemas.microsoft.com/office/drawing/2014/main" id="{568A915E-A0C0-43FB-9B16-F9DB5D05E8EC}"/>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911397" y="3031021"/>
            <a:ext cx="271690" cy="267781"/>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153"/>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064750" y="3448975"/>
            <a:ext cx="274090" cy="316258"/>
          </a:xfrm>
          <a:prstGeom prst="rect">
            <a:avLst/>
          </a:prstGeom>
        </p:spPr>
      </p:pic>
      <p:pic>
        <p:nvPicPr>
          <p:cNvPr id="155" name="Picture 154" descr="http://blogs.missouristate.edu/cio/files/2016/06/ansible-logo.png">
            <a:extLst>
              <a:ext uri="{FF2B5EF4-FFF2-40B4-BE49-F238E27FC236}">
                <a16:creationId xmlns:a16="http://schemas.microsoft.com/office/drawing/2014/main" id="{DC35F086-D3B2-4B48-8FE7-9B3C20B18973}"/>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7823001" y="3431955"/>
            <a:ext cx="448482" cy="325454"/>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7"/>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7034338" y="3911977"/>
            <a:ext cx="334913" cy="228109"/>
          </a:xfrm>
          <a:prstGeom prst="rect">
            <a:avLst/>
          </a:prstGeom>
          <a:noFill/>
          <a:extLst>
            <a:ext uri="{909E8E84-426E-40DD-AFC4-6F175D3DCCD1}">
              <a14:hiddenFill xmlns:a14="http://schemas.microsoft.com/office/drawing/2010/main">
                <a:solidFill>
                  <a:srgbClr val="FFFFFF"/>
                </a:solidFill>
              </a14:hiddenFill>
            </a:ext>
          </a:extLst>
        </p:spPr>
      </p:pic>
      <p:pic>
        <p:nvPicPr>
          <p:cNvPr id="157" name="Picture 11"/>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7774441" y="3950618"/>
            <a:ext cx="644136" cy="164134"/>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67"/>
          <p:cNvSpPr txBox="1"/>
          <p:nvPr/>
        </p:nvSpPr>
        <p:spPr>
          <a:xfrm>
            <a:off x="4617939" y="2419553"/>
            <a:ext cx="1375289" cy="215444"/>
          </a:xfrm>
          <a:prstGeom prst="rect">
            <a:avLst/>
          </a:prstGeom>
          <a:noFill/>
        </p:spPr>
        <p:txBody>
          <a:bodyPr wrap="square" rtlCol="0">
            <a:spAutoFit/>
          </a:bodyPr>
          <a:lstStyle/>
          <a:p>
            <a:pPr algn="ctr"/>
            <a:r>
              <a:rPr lang="en-US" sz="800" dirty="0">
                <a:latin typeface="+mj-lt"/>
              </a:rPr>
              <a:t>OData Restful API</a:t>
            </a:r>
          </a:p>
        </p:txBody>
      </p:sp>
    </p:spTree>
    <p:extLst>
      <p:ext uri="{BB962C8B-B14F-4D97-AF65-F5344CB8AC3E}">
        <p14:creationId xmlns:p14="http://schemas.microsoft.com/office/powerpoint/2010/main" val="15566431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7766" y="240729"/>
            <a:ext cx="8345488" cy="731837"/>
          </a:xfrm>
        </p:spPr>
        <p:txBody>
          <a:bodyPr/>
          <a:lstStyle/>
          <a:p>
            <a:r>
              <a:rPr lang="en-US" dirty="0"/>
              <a:t>Average 62% reduction of ongoing administrative management costs </a:t>
            </a:r>
            <a:br>
              <a:rPr lang="en-US" dirty="0"/>
            </a:br>
            <a:r>
              <a:rPr lang="en-US" sz="1800" dirty="0"/>
              <a:t>Based on 61 customer case studies</a:t>
            </a:r>
          </a:p>
        </p:txBody>
      </p:sp>
      <p:grpSp>
        <p:nvGrpSpPr>
          <p:cNvPr id="36" name="Group 35"/>
          <p:cNvGrpSpPr/>
          <p:nvPr/>
        </p:nvGrpSpPr>
        <p:grpSpPr>
          <a:xfrm>
            <a:off x="1563517" y="1237206"/>
            <a:ext cx="7022807" cy="1005840"/>
            <a:chOff x="2194560" y="1220023"/>
            <a:chExt cx="7022807" cy="1005840"/>
          </a:xfrm>
        </p:grpSpPr>
        <p:sp>
          <p:nvSpPr>
            <p:cNvPr id="55" name="Round Same Side Corner Rectangle 54"/>
            <p:cNvSpPr/>
            <p:nvPr/>
          </p:nvSpPr>
          <p:spPr>
            <a:xfrm rot="5400000">
              <a:off x="2584704" y="829879"/>
              <a:ext cx="1005840" cy="1786128"/>
            </a:xfrm>
            <a:prstGeom prst="round2SameRect">
              <a:avLst>
                <a:gd name="adj1" fmla="val 0"/>
                <a:gd name="adj2" fmla="val 50000"/>
              </a:avLst>
            </a:prstGeom>
            <a:solidFill>
              <a:schemeClr val="bg2">
                <a:lumMod val="9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p:cNvSpPr/>
            <p:nvPr/>
          </p:nvSpPr>
          <p:spPr>
            <a:xfrm>
              <a:off x="3980686" y="1220023"/>
              <a:ext cx="5236681" cy="1005840"/>
            </a:xfrm>
            <a:prstGeom prst="rect">
              <a:avLst/>
            </a:prstGeom>
            <a:solidFill>
              <a:schemeClr val="accent1">
                <a:alpha val="91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1000" dirty="0">
                  <a:solidFill>
                    <a:schemeClr val="tx2"/>
                  </a:solidFill>
                </a:rPr>
                <a:t>Support time was also cut dramatically. Thomas and the rest of the team have been freed to work on new projects in what he estimates is a twentyfold increase in productivity. Time saved is now being directed toward expanding the internal team’s expertise and experience with other technologies and applications, as well as launching new initiatives.</a:t>
              </a:r>
            </a:p>
          </p:txBody>
        </p:sp>
      </p:grpSp>
      <p:sp>
        <p:nvSpPr>
          <p:cNvPr id="52" name="Round Same Side Corner Rectangle 51"/>
          <p:cNvSpPr/>
          <p:nvPr/>
        </p:nvSpPr>
        <p:spPr>
          <a:xfrm rot="5400000">
            <a:off x="1953661" y="1971912"/>
            <a:ext cx="1005840" cy="1786128"/>
          </a:xfrm>
          <a:prstGeom prst="round2SameRect">
            <a:avLst>
              <a:gd name="adj1" fmla="val 0"/>
              <a:gd name="adj2" fmla="val 50000"/>
            </a:avLst>
          </a:prstGeom>
          <a:solidFill>
            <a:schemeClr val="bg2">
              <a:lumMod val="9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p:cNvSpPr/>
          <p:nvPr/>
        </p:nvSpPr>
        <p:spPr>
          <a:xfrm>
            <a:off x="3349644" y="2362056"/>
            <a:ext cx="5236680" cy="1005840"/>
          </a:xfrm>
          <a:prstGeom prst="rect">
            <a:avLst/>
          </a:prstGeom>
          <a:solidFill>
            <a:schemeClr val="tx2">
              <a:alpha val="91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1000" dirty="0">
                <a:solidFill>
                  <a:schemeClr val="bg2"/>
                </a:solidFill>
              </a:rPr>
              <a:t>Consequently, PLAZAMEDIA service provisioning and change management are five to 10 times faster than before, while server decommissioning can be accomplished at least 50 percent faster. Increased administrative efficiency has freed IT staff to concentrate on more strategic issues.</a:t>
            </a:r>
          </a:p>
        </p:txBody>
      </p:sp>
      <p:sp>
        <p:nvSpPr>
          <p:cNvPr id="40" name="Round Same Side Corner Rectangle 39"/>
          <p:cNvSpPr/>
          <p:nvPr/>
        </p:nvSpPr>
        <p:spPr>
          <a:xfrm rot="5400000">
            <a:off x="1953661" y="3096762"/>
            <a:ext cx="1005840" cy="1786128"/>
          </a:xfrm>
          <a:prstGeom prst="round2SameRect">
            <a:avLst>
              <a:gd name="adj1" fmla="val 0"/>
              <a:gd name="adj2" fmla="val 50000"/>
            </a:avLst>
          </a:prstGeom>
          <a:solidFill>
            <a:schemeClr val="bg2">
              <a:lumMod val="9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p:cNvSpPr/>
          <p:nvPr/>
        </p:nvSpPr>
        <p:spPr>
          <a:xfrm>
            <a:off x="3349643" y="3486906"/>
            <a:ext cx="5236681" cy="1005840"/>
          </a:xfrm>
          <a:prstGeom prst="rect">
            <a:avLst/>
          </a:prstGeom>
          <a:solidFill>
            <a:schemeClr val="accent2">
              <a:alpha val="91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1000" dirty="0">
                <a:solidFill>
                  <a:schemeClr val="tx2"/>
                </a:solidFill>
              </a:rPr>
              <a:t>The amount of time spent on maintenance work has been reduced by 86 percent.</a:t>
            </a:r>
          </a:p>
        </p:txBody>
      </p:sp>
      <p:pic>
        <p:nvPicPr>
          <p:cNvPr id="59" name="Picture 5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896049" y="1601060"/>
            <a:ext cx="1218900" cy="278131"/>
          </a:xfrm>
          <a:prstGeom prst="rect">
            <a:avLst/>
          </a:prstGeom>
          <a:solidFill>
            <a:schemeClr val="bg2"/>
          </a:solidFill>
        </p:spPr>
      </p:pic>
      <p:pic>
        <p:nvPicPr>
          <p:cNvPr id="61" name="Picture 60"/>
          <p:cNvPicPr>
            <a:picLocks noChangeAspect="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l="4354" t="8270" r="3493" b="8138"/>
          <a:stretch/>
        </p:blipFill>
        <p:spPr>
          <a:xfrm>
            <a:off x="1978835" y="2628335"/>
            <a:ext cx="955493" cy="473282"/>
          </a:xfrm>
          <a:prstGeom prst="rect">
            <a:avLst/>
          </a:prstGeom>
          <a:solidFill>
            <a:schemeClr val="bg2"/>
          </a:solidFill>
        </p:spPr>
      </p:pic>
      <p:pic>
        <p:nvPicPr>
          <p:cNvPr id="62" name="Picture 61"/>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010715" y="3766892"/>
            <a:ext cx="891733" cy="445867"/>
          </a:xfrm>
          <a:prstGeom prst="rect">
            <a:avLst/>
          </a:prstGeom>
        </p:spPr>
      </p:pic>
    </p:spTree>
    <p:extLst>
      <p:ext uri="{BB962C8B-B14F-4D97-AF65-F5344CB8AC3E}">
        <p14:creationId xmlns:p14="http://schemas.microsoft.com/office/powerpoint/2010/main" val="9293808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ext uri="{D42A27DB-BD31-4B8C-83A1-F6EECF244321}">
                <p14:modId xmlns:p14="http://schemas.microsoft.com/office/powerpoint/2010/main" val="307678076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112" name="think-cell Slide" r:id="rId4" imgW="216" imgH="216" progId="TCLayout.ActiveDocument.1">
                  <p:embed/>
                </p:oleObj>
              </mc:Choice>
              <mc:Fallback>
                <p:oleObj name="think-cell Slide" r:id="rId4" imgW="216" imgH="216"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2" name="Picture 2" descr="Y:\Production\Cisco Projects\C97 Presentation (PPT-PDF)\C97-739610-01\Supporting Files\A20423x03C.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877208" y="1"/>
            <a:ext cx="6266792" cy="4709160"/>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0" y="-2"/>
            <a:ext cx="3032567" cy="4714875"/>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ound Same Side Corner Rectangle 23"/>
          <p:cNvSpPr/>
          <p:nvPr/>
        </p:nvSpPr>
        <p:spPr>
          <a:xfrm rot="16200000">
            <a:off x="6587341" y="1510297"/>
            <a:ext cx="1143200" cy="3970117"/>
          </a:xfrm>
          <a:prstGeom prst="round2SameRect">
            <a:avLst>
              <a:gd name="adj1" fmla="val 50000"/>
              <a:gd name="adj2" fmla="val 0"/>
            </a:avLst>
          </a:prstGeom>
          <a:solidFill>
            <a:schemeClr val="bg2">
              <a:alpha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3500" dirty="0"/>
              <a:t>Servers</a:t>
            </a:r>
          </a:p>
        </p:txBody>
      </p:sp>
      <p:sp>
        <p:nvSpPr>
          <p:cNvPr id="25" name="Rounded Rectangle 24"/>
          <p:cNvSpPr/>
          <p:nvPr/>
        </p:nvSpPr>
        <p:spPr>
          <a:xfrm>
            <a:off x="174582" y="358461"/>
            <a:ext cx="2683403" cy="368558"/>
          </a:xfrm>
          <a:prstGeom prst="roundRect">
            <a:avLst>
              <a:gd name="adj" fmla="val 50000"/>
            </a:avLst>
          </a:prstGeom>
          <a:solidFill>
            <a:schemeClr val="tx2"/>
          </a:solidFill>
          <a:ln w="3175">
            <a:solidFill>
              <a:schemeClr val="tx2">
                <a:lumMod val="20000"/>
                <a:lumOff val="80000"/>
              </a:schemeClr>
            </a:solidFill>
            <a:round/>
          </a:ln>
          <a:effectLst/>
        </p:spPr>
        <p:style>
          <a:lnRef idx="1">
            <a:schemeClr val="accent5"/>
          </a:lnRef>
          <a:fillRef idx="3">
            <a:schemeClr val="accent5"/>
          </a:fillRef>
          <a:effectRef idx="2">
            <a:schemeClr val="accent5"/>
          </a:effectRef>
          <a:fontRef idx="minor">
            <a:schemeClr val="lt1"/>
          </a:fontRef>
        </p:style>
        <p:txBody>
          <a:bodyPr lIns="91440" tIns="0" rIns="0" bIns="0" rtlCol="0" anchor="ctr" anchorCtr="0"/>
          <a:lstStyle/>
          <a:p>
            <a:pPr defTabSz="456968"/>
            <a:r>
              <a:rPr lang="en-US" sz="1200" dirty="0">
                <a:solidFill>
                  <a:schemeClr val="tx2">
                    <a:lumMod val="20000"/>
                    <a:lumOff val="80000"/>
                  </a:schemeClr>
                </a:solidFill>
              </a:rPr>
              <a:t>Provisioning</a:t>
            </a:r>
          </a:p>
        </p:txBody>
      </p:sp>
      <p:sp>
        <p:nvSpPr>
          <p:cNvPr id="26" name="Rounded Rectangle 25"/>
          <p:cNvSpPr/>
          <p:nvPr/>
        </p:nvSpPr>
        <p:spPr>
          <a:xfrm>
            <a:off x="174582" y="986081"/>
            <a:ext cx="2683403" cy="368558"/>
          </a:xfrm>
          <a:prstGeom prst="roundRect">
            <a:avLst>
              <a:gd name="adj" fmla="val 50000"/>
            </a:avLst>
          </a:prstGeom>
          <a:solidFill>
            <a:schemeClr val="tx2"/>
          </a:solidFill>
          <a:ln w="3175">
            <a:solidFill>
              <a:schemeClr val="tx2">
                <a:lumMod val="20000"/>
                <a:lumOff val="80000"/>
              </a:schemeClr>
            </a:solidFill>
            <a:round/>
          </a:ln>
          <a:effectLst/>
        </p:spPr>
        <p:style>
          <a:lnRef idx="1">
            <a:schemeClr val="accent5"/>
          </a:lnRef>
          <a:fillRef idx="3">
            <a:schemeClr val="accent5"/>
          </a:fillRef>
          <a:effectRef idx="2">
            <a:schemeClr val="accent5"/>
          </a:effectRef>
          <a:fontRef idx="minor">
            <a:schemeClr val="lt1"/>
          </a:fontRef>
        </p:style>
        <p:txBody>
          <a:bodyPr lIns="91440" tIns="0" rIns="0" bIns="0" rtlCol="0" anchor="ctr" anchorCtr="0"/>
          <a:lstStyle/>
          <a:p>
            <a:pPr defTabSz="456968"/>
            <a:r>
              <a:rPr lang="en-US" sz="1200" dirty="0">
                <a:solidFill>
                  <a:schemeClr val="tx2">
                    <a:lumMod val="20000"/>
                    <a:lumOff val="80000"/>
                  </a:schemeClr>
                </a:solidFill>
              </a:rPr>
              <a:t>Ongoing administration</a:t>
            </a:r>
          </a:p>
        </p:txBody>
      </p:sp>
      <p:sp>
        <p:nvSpPr>
          <p:cNvPr id="27" name="Rounded Rectangle 26"/>
          <p:cNvSpPr/>
          <p:nvPr/>
        </p:nvSpPr>
        <p:spPr>
          <a:xfrm>
            <a:off x="174582" y="1613701"/>
            <a:ext cx="2683403" cy="368558"/>
          </a:xfrm>
          <a:prstGeom prst="roundRect">
            <a:avLst>
              <a:gd name="adj" fmla="val 50000"/>
            </a:avLst>
          </a:prstGeom>
          <a:solidFill>
            <a:schemeClr val="bg2"/>
          </a:solidFill>
          <a:ln w="22225">
            <a:noFill/>
            <a:round/>
          </a:ln>
          <a:effectLst/>
        </p:spPr>
        <p:style>
          <a:lnRef idx="1">
            <a:schemeClr val="accent5"/>
          </a:lnRef>
          <a:fillRef idx="3">
            <a:schemeClr val="accent5"/>
          </a:fillRef>
          <a:effectRef idx="2">
            <a:schemeClr val="accent5"/>
          </a:effectRef>
          <a:fontRef idx="minor">
            <a:schemeClr val="lt1"/>
          </a:fontRef>
        </p:style>
        <p:txBody>
          <a:bodyPr lIns="91440" tIns="0" rIns="0" bIns="0" rtlCol="0" anchor="ctr" anchorCtr="0"/>
          <a:lstStyle/>
          <a:p>
            <a:pPr defTabSz="456968"/>
            <a:r>
              <a:rPr lang="en-US" sz="1200" dirty="0">
                <a:solidFill>
                  <a:schemeClr val="bg1"/>
                </a:solidFill>
              </a:rPr>
              <a:t>Servers</a:t>
            </a:r>
          </a:p>
        </p:txBody>
      </p:sp>
      <p:sp>
        <p:nvSpPr>
          <p:cNvPr id="28" name="Rounded Rectangle 27"/>
          <p:cNvSpPr/>
          <p:nvPr/>
        </p:nvSpPr>
        <p:spPr>
          <a:xfrm>
            <a:off x="174582" y="2241321"/>
            <a:ext cx="2683403" cy="368558"/>
          </a:xfrm>
          <a:prstGeom prst="roundRect">
            <a:avLst>
              <a:gd name="adj" fmla="val 50000"/>
            </a:avLst>
          </a:prstGeom>
          <a:solidFill>
            <a:schemeClr val="tx2"/>
          </a:solidFill>
          <a:ln w="3175">
            <a:solidFill>
              <a:schemeClr val="tx2">
                <a:lumMod val="20000"/>
                <a:lumOff val="80000"/>
              </a:schemeClr>
            </a:solidFill>
            <a:round/>
          </a:ln>
          <a:effectLst/>
        </p:spPr>
        <p:style>
          <a:lnRef idx="1">
            <a:schemeClr val="accent5"/>
          </a:lnRef>
          <a:fillRef idx="3">
            <a:schemeClr val="accent5"/>
          </a:fillRef>
          <a:effectRef idx="2">
            <a:schemeClr val="accent5"/>
          </a:effectRef>
          <a:fontRef idx="minor">
            <a:schemeClr val="lt1"/>
          </a:fontRef>
        </p:style>
        <p:txBody>
          <a:bodyPr lIns="91440" tIns="0" rIns="0" bIns="0" rtlCol="0" anchor="ctr" anchorCtr="0"/>
          <a:lstStyle/>
          <a:p>
            <a:pPr defTabSz="456968"/>
            <a:r>
              <a:rPr lang="en-US" sz="1200" dirty="0">
                <a:solidFill>
                  <a:schemeClr val="tx2">
                    <a:lumMod val="20000"/>
                    <a:lumOff val="80000"/>
                  </a:schemeClr>
                </a:solidFill>
              </a:rPr>
              <a:t>Infrastructure and cabling</a:t>
            </a:r>
          </a:p>
        </p:txBody>
      </p:sp>
      <p:sp>
        <p:nvSpPr>
          <p:cNvPr id="29" name="Rounded Rectangle 28"/>
          <p:cNvSpPr/>
          <p:nvPr/>
        </p:nvSpPr>
        <p:spPr>
          <a:xfrm>
            <a:off x="174582" y="2868941"/>
            <a:ext cx="2683403" cy="368558"/>
          </a:xfrm>
          <a:prstGeom prst="roundRect">
            <a:avLst>
              <a:gd name="adj" fmla="val 50000"/>
            </a:avLst>
          </a:prstGeom>
          <a:solidFill>
            <a:schemeClr val="tx2"/>
          </a:solidFill>
          <a:ln w="3175">
            <a:solidFill>
              <a:schemeClr val="tx2">
                <a:lumMod val="20000"/>
                <a:lumOff val="80000"/>
              </a:schemeClr>
            </a:solidFill>
            <a:round/>
          </a:ln>
          <a:effectLst/>
        </p:spPr>
        <p:style>
          <a:lnRef idx="1">
            <a:schemeClr val="accent5"/>
          </a:lnRef>
          <a:fillRef idx="3">
            <a:schemeClr val="accent5"/>
          </a:fillRef>
          <a:effectRef idx="2">
            <a:schemeClr val="accent5"/>
          </a:effectRef>
          <a:fontRef idx="minor">
            <a:schemeClr val="lt1"/>
          </a:fontRef>
        </p:style>
        <p:txBody>
          <a:bodyPr lIns="91440" tIns="0" rIns="0" bIns="0" rtlCol="0" anchor="ctr" anchorCtr="0"/>
          <a:lstStyle/>
          <a:p>
            <a:pPr defTabSz="456968"/>
            <a:r>
              <a:rPr lang="en-US" sz="1200" dirty="0">
                <a:solidFill>
                  <a:schemeClr val="tx2">
                    <a:lumMod val="20000"/>
                    <a:lumOff val="80000"/>
                  </a:schemeClr>
                </a:solidFill>
              </a:rPr>
              <a:t>Power and cooling</a:t>
            </a:r>
          </a:p>
        </p:txBody>
      </p:sp>
      <p:sp>
        <p:nvSpPr>
          <p:cNvPr id="30" name="Rounded Rectangle 29"/>
          <p:cNvSpPr/>
          <p:nvPr/>
        </p:nvSpPr>
        <p:spPr>
          <a:xfrm>
            <a:off x="174582" y="3496561"/>
            <a:ext cx="2683403" cy="368558"/>
          </a:xfrm>
          <a:prstGeom prst="roundRect">
            <a:avLst>
              <a:gd name="adj" fmla="val 50000"/>
            </a:avLst>
          </a:prstGeom>
          <a:solidFill>
            <a:schemeClr val="tx2"/>
          </a:solidFill>
          <a:ln w="3175">
            <a:solidFill>
              <a:schemeClr val="tx2">
                <a:lumMod val="20000"/>
                <a:lumOff val="80000"/>
              </a:schemeClr>
            </a:solidFill>
            <a:round/>
          </a:ln>
          <a:effectLst/>
        </p:spPr>
        <p:style>
          <a:lnRef idx="1">
            <a:schemeClr val="accent5"/>
          </a:lnRef>
          <a:fillRef idx="3">
            <a:schemeClr val="accent5"/>
          </a:fillRef>
          <a:effectRef idx="2">
            <a:schemeClr val="accent5"/>
          </a:effectRef>
          <a:fontRef idx="minor">
            <a:schemeClr val="lt1"/>
          </a:fontRef>
        </p:style>
        <p:txBody>
          <a:bodyPr lIns="91440" tIns="0" rIns="0" bIns="0" rtlCol="0" anchor="ctr" anchorCtr="0"/>
          <a:lstStyle/>
          <a:p>
            <a:pPr defTabSz="456968"/>
            <a:r>
              <a:rPr lang="en-US" sz="1200" dirty="0">
                <a:solidFill>
                  <a:schemeClr val="tx2">
                    <a:lumMod val="20000"/>
                    <a:lumOff val="80000"/>
                  </a:schemeClr>
                </a:solidFill>
              </a:rPr>
              <a:t>System management</a:t>
            </a:r>
          </a:p>
        </p:txBody>
      </p:sp>
      <p:sp>
        <p:nvSpPr>
          <p:cNvPr id="31" name="Rounded Rectangle 30"/>
          <p:cNvSpPr/>
          <p:nvPr/>
        </p:nvSpPr>
        <p:spPr>
          <a:xfrm>
            <a:off x="174581" y="4124180"/>
            <a:ext cx="2683403" cy="368558"/>
          </a:xfrm>
          <a:prstGeom prst="roundRect">
            <a:avLst>
              <a:gd name="adj" fmla="val 50000"/>
            </a:avLst>
          </a:prstGeom>
          <a:solidFill>
            <a:schemeClr val="tx2"/>
          </a:solidFill>
          <a:ln w="3175">
            <a:solidFill>
              <a:schemeClr val="tx2">
                <a:lumMod val="20000"/>
                <a:lumOff val="80000"/>
              </a:schemeClr>
            </a:solidFill>
            <a:round/>
          </a:ln>
          <a:effectLst/>
        </p:spPr>
        <p:style>
          <a:lnRef idx="1">
            <a:schemeClr val="accent5"/>
          </a:lnRef>
          <a:fillRef idx="3">
            <a:schemeClr val="accent5"/>
          </a:fillRef>
          <a:effectRef idx="2">
            <a:schemeClr val="accent5"/>
          </a:effectRef>
          <a:fontRef idx="minor">
            <a:schemeClr val="lt1"/>
          </a:fontRef>
        </p:style>
        <p:txBody>
          <a:bodyPr lIns="91440" tIns="0" rIns="0" bIns="0" rtlCol="0" anchor="ctr" anchorCtr="0"/>
          <a:lstStyle/>
          <a:p>
            <a:pPr defTabSz="456968"/>
            <a:r>
              <a:rPr lang="en-US" sz="1200" dirty="0">
                <a:solidFill>
                  <a:schemeClr val="tx2">
                    <a:lumMod val="20000"/>
                    <a:lumOff val="80000"/>
                  </a:schemeClr>
                </a:solidFill>
              </a:rPr>
              <a:t>Real world TCO examples</a:t>
            </a:r>
          </a:p>
        </p:txBody>
      </p:sp>
    </p:spTree>
    <p:extLst>
      <p:ext uri="{BB962C8B-B14F-4D97-AF65-F5344CB8AC3E}">
        <p14:creationId xmlns:p14="http://schemas.microsoft.com/office/powerpoint/2010/main" val="2875055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Server cost reduction</a:t>
            </a:r>
          </a:p>
        </p:txBody>
      </p:sp>
      <p:grpSp>
        <p:nvGrpSpPr>
          <p:cNvPr id="3" name="Group 2"/>
          <p:cNvGrpSpPr/>
          <p:nvPr/>
        </p:nvGrpSpPr>
        <p:grpSpPr>
          <a:xfrm>
            <a:off x="1432033" y="1938739"/>
            <a:ext cx="7254332" cy="1948647"/>
            <a:chOff x="1432033" y="1373675"/>
            <a:chExt cx="7254332" cy="1948647"/>
          </a:xfrm>
        </p:grpSpPr>
        <p:sp>
          <p:nvSpPr>
            <p:cNvPr id="30" name="Rectangle 29"/>
            <p:cNvSpPr/>
            <p:nvPr/>
          </p:nvSpPr>
          <p:spPr>
            <a:xfrm>
              <a:off x="3669854" y="1373675"/>
              <a:ext cx="5016510" cy="1948645"/>
            </a:xfrm>
            <a:prstGeom prst="rect">
              <a:avLst/>
            </a:prstGeom>
            <a:solidFill>
              <a:schemeClr val="bg2"/>
            </a:solidFill>
            <a:ln w="31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8" tIns="34285" rIns="68568" bIns="34285" numCol="1" spcCol="0" rtlCol="0" fromWordArt="0" anchor="ctr" anchorCtr="0" forceAA="0" compatLnSpc="1">
              <a:prstTxWarp prst="textNoShape">
                <a:avLst/>
              </a:prstTxWarp>
              <a:noAutofit/>
            </a:bodyPr>
            <a:lstStyle/>
            <a:p>
              <a:pPr algn="ctr" defTabSz="456284"/>
              <a:endParaRPr lang="en-US" dirty="0">
                <a:solidFill>
                  <a:srgbClr val="FFFFFF"/>
                </a:solidFill>
                <a:latin typeface="+mj-lt"/>
              </a:endParaRPr>
            </a:p>
          </p:txBody>
        </p:sp>
        <p:sp>
          <p:nvSpPr>
            <p:cNvPr id="31" name="Isosceles Triangle 7"/>
            <p:cNvSpPr/>
            <p:nvPr/>
          </p:nvSpPr>
          <p:spPr>
            <a:xfrm rot="5400000">
              <a:off x="1675689" y="1130020"/>
              <a:ext cx="1948646" cy="2435957"/>
            </a:xfrm>
            <a:custGeom>
              <a:avLst/>
              <a:gdLst/>
              <a:ahLst/>
              <a:cxnLst/>
              <a:rect l="l" t="t" r="r" b="b"/>
              <a:pathLst>
                <a:path w="3490565" h="3107769">
                  <a:moveTo>
                    <a:pt x="0" y="3107769"/>
                  </a:moveTo>
                  <a:lnTo>
                    <a:pt x="0" y="139088"/>
                  </a:lnTo>
                  <a:lnTo>
                    <a:pt x="1592699" y="139088"/>
                  </a:lnTo>
                  <a:lnTo>
                    <a:pt x="1745283" y="0"/>
                  </a:lnTo>
                  <a:lnTo>
                    <a:pt x="1897867" y="139088"/>
                  </a:lnTo>
                  <a:lnTo>
                    <a:pt x="3490565" y="139088"/>
                  </a:lnTo>
                  <a:lnTo>
                    <a:pt x="3490565" y="3107769"/>
                  </a:lnTo>
                  <a:close/>
                </a:path>
              </a:pathLst>
            </a:custGeom>
            <a:solidFill>
              <a:schemeClr val="accent1"/>
            </a:solidFill>
            <a:ln w="31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8" tIns="34285" rIns="68568" bIns="34285" numCol="1" spcCol="0" rtlCol="0" fromWordArt="0" anchor="ctr" anchorCtr="0" forceAA="0" compatLnSpc="1">
              <a:prstTxWarp prst="textNoShape">
                <a:avLst/>
              </a:prstTxWarp>
              <a:noAutofit/>
            </a:bodyPr>
            <a:lstStyle/>
            <a:p>
              <a:pPr algn="ctr" defTabSz="456284"/>
              <a:endParaRPr lang="en-US" dirty="0">
                <a:solidFill>
                  <a:srgbClr val="FFFFFF"/>
                </a:solidFill>
                <a:latin typeface="+mj-lt"/>
              </a:endParaRPr>
            </a:p>
          </p:txBody>
        </p:sp>
        <p:sp>
          <p:nvSpPr>
            <p:cNvPr id="32" name="TextBox 16"/>
            <p:cNvSpPr txBox="1">
              <a:spLocks noChangeArrowheads="1"/>
            </p:cNvSpPr>
            <p:nvPr/>
          </p:nvSpPr>
          <p:spPr bwMode="auto">
            <a:xfrm>
              <a:off x="4026391" y="1573276"/>
              <a:ext cx="4659974" cy="546924"/>
            </a:xfrm>
            <a:prstGeom prst="rect">
              <a:avLst/>
            </a:prstGeom>
          </p:spPr>
          <p:txBody>
            <a:bodyPr lIns="91359" tIns="45679" rIns="45679" bIns="45679" anchor="ctr" anchorCtr="0">
              <a:noAutofit/>
            </a:bodyPr>
            <a:lstStyle/>
            <a:p>
              <a:pPr lvl="0">
                <a:lnSpc>
                  <a:spcPct val="95000"/>
                </a:lnSpc>
                <a:spcBef>
                  <a:spcPts val="1200"/>
                </a:spcBef>
              </a:pPr>
              <a:r>
                <a:rPr lang="en-US" sz="1200" dirty="0">
                  <a:solidFill>
                    <a:schemeClr val="tx2"/>
                  </a:solidFill>
                  <a:latin typeface="+mj-lt"/>
                </a:rPr>
                <a:t>Virtual Interface Cards and Unified Fabric</a:t>
              </a:r>
            </a:p>
          </p:txBody>
        </p:sp>
        <p:cxnSp>
          <p:nvCxnSpPr>
            <p:cNvPr id="35" name="Straight Connector 34"/>
            <p:cNvCxnSpPr/>
            <p:nvPr/>
          </p:nvCxnSpPr>
          <p:spPr>
            <a:xfrm>
              <a:off x="3994380" y="2204514"/>
              <a:ext cx="4608855" cy="0"/>
            </a:xfrm>
            <a:prstGeom prst="line">
              <a:avLst/>
            </a:prstGeom>
            <a:ln w="15875"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37" name="TextBox 16"/>
            <p:cNvSpPr txBox="1">
              <a:spLocks noChangeArrowheads="1"/>
            </p:cNvSpPr>
            <p:nvPr/>
          </p:nvSpPr>
          <p:spPr bwMode="auto">
            <a:xfrm>
              <a:off x="4026390" y="2208336"/>
              <a:ext cx="4659975" cy="1073344"/>
            </a:xfrm>
            <a:prstGeom prst="rect">
              <a:avLst/>
            </a:prstGeom>
          </p:spPr>
          <p:txBody>
            <a:bodyPr lIns="91359" tIns="45679" rIns="45679" bIns="45679" anchor="ctr" anchorCtr="0">
              <a:noAutofit/>
            </a:bodyPr>
            <a:lstStyle/>
            <a:p>
              <a:pPr lvl="0">
                <a:lnSpc>
                  <a:spcPct val="95000"/>
                </a:lnSpc>
                <a:spcBef>
                  <a:spcPts val="300"/>
                </a:spcBef>
                <a:spcAft>
                  <a:spcPts val="300"/>
                </a:spcAft>
              </a:pPr>
              <a:r>
                <a:rPr lang="en-US" sz="1200" dirty="0">
                  <a:solidFill>
                    <a:schemeClr val="tx2"/>
                  </a:solidFill>
                  <a:latin typeface="+mj-lt"/>
                </a:rPr>
                <a:t>Pool and Reduce Hot Spares Using UCSM Service Profiles</a:t>
              </a:r>
            </a:p>
            <a:p>
              <a:pPr lvl="0">
                <a:lnSpc>
                  <a:spcPct val="95000"/>
                </a:lnSpc>
                <a:spcBef>
                  <a:spcPts val="300"/>
                </a:spcBef>
                <a:spcAft>
                  <a:spcPts val="300"/>
                </a:spcAft>
              </a:pPr>
              <a:r>
                <a:rPr lang="en-US" sz="1200" dirty="0">
                  <a:solidFill>
                    <a:schemeClr val="tx2"/>
                  </a:solidFill>
                  <a:latin typeface="+mj-lt"/>
                </a:rPr>
                <a:t>Eliminate Management Servers</a:t>
              </a:r>
            </a:p>
            <a:p>
              <a:pPr lvl="0">
                <a:lnSpc>
                  <a:spcPct val="95000"/>
                </a:lnSpc>
                <a:spcBef>
                  <a:spcPts val="300"/>
                </a:spcBef>
                <a:spcAft>
                  <a:spcPts val="300"/>
                </a:spcAft>
              </a:pPr>
              <a:r>
                <a:rPr lang="en-US" sz="1200" dirty="0">
                  <a:solidFill>
                    <a:schemeClr val="tx2"/>
                  </a:solidFill>
                  <a:latin typeface="+mj-lt"/>
                </a:rPr>
                <a:t>Improve Consolidation with Large Memory and </a:t>
              </a:r>
              <a:br>
                <a:rPr lang="en-US" sz="1200" dirty="0">
                  <a:solidFill>
                    <a:schemeClr val="tx2"/>
                  </a:solidFill>
                  <a:latin typeface="+mj-lt"/>
                </a:rPr>
              </a:br>
              <a:r>
                <a:rPr lang="en-US" sz="1200" dirty="0">
                  <a:solidFill>
                    <a:schemeClr val="tx2"/>
                  </a:solidFill>
                  <a:latin typeface="+mj-lt"/>
                </a:rPr>
                <a:t>Industry-leading Performance</a:t>
              </a:r>
            </a:p>
          </p:txBody>
        </p:sp>
        <p:sp>
          <p:nvSpPr>
            <p:cNvPr id="43" name="TextBox 42"/>
            <p:cNvSpPr txBox="1"/>
            <p:nvPr/>
          </p:nvSpPr>
          <p:spPr>
            <a:xfrm>
              <a:off x="1629465" y="1563904"/>
              <a:ext cx="1832400" cy="565668"/>
            </a:xfrm>
            <a:prstGeom prst="rect">
              <a:avLst/>
            </a:prstGeom>
            <a:noFill/>
            <a:ln>
              <a:noFill/>
            </a:ln>
          </p:spPr>
          <p:txBody>
            <a:bodyPr wrap="square" lIns="91400" tIns="45700" rIns="91400" bIns="45700" rtlCol="0" anchor="ctr" anchorCtr="0">
              <a:noAutofit/>
            </a:bodyPr>
            <a:lstStyle/>
            <a:p>
              <a:pPr algn="ctr" defTabSz="407978">
                <a:lnSpc>
                  <a:spcPts val="1800"/>
                </a:lnSpc>
                <a:spcBef>
                  <a:spcPts val="0"/>
                </a:spcBef>
              </a:pPr>
              <a:r>
                <a:rPr lang="en-US" sz="1200" dirty="0">
                  <a:solidFill>
                    <a:schemeClr val="bg1"/>
                  </a:solidFill>
                  <a:latin typeface="+mj-lt"/>
                  <a:ea typeface="+mn-ea"/>
                  <a:cs typeface="+mn-cs"/>
                </a:rPr>
                <a:t>Eliminate i/o adapters</a:t>
              </a:r>
            </a:p>
          </p:txBody>
        </p:sp>
        <p:cxnSp>
          <p:nvCxnSpPr>
            <p:cNvPr id="48" name="Straight Connector 47"/>
            <p:cNvCxnSpPr/>
            <p:nvPr/>
          </p:nvCxnSpPr>
          <p:spPr>
            <a:xfrm>
              <a:off x="1707929" y="2204514"/>
              <a:ext cx="1760511" cy="0"/>
            </a:xfrm>
            <a:prstGeom prst="line">
              <a:avLst/>
            </a:prstGeom>
            <a:ln w="15875"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1528761" y="2462174"/>
              <a:ext cx="2139165" cy="565668"/>
            </a:xfrm>
            <a:prstGeom prst="rect">
              <a:avLst/>
            </a:prstGeom>
            <a:noFill/>
            <a:ln>
              <a:noFill/>
            </a:ln>
          </p:spPr>
          <p:txBody>
            <a:bodyPr wrap="square" lIns="91400" tIns="45700" rIns="91400" bIns="45700" rtlCol="0" anchor="ctr" anchorCtr="0">
              <a:noAutofit/>
            </a:bodyPr>
            <a:lstStyle/>
            <a:p>
              <a:pPr algn="ctr" defTabSz="407978">
                <a:lnSpc>
                  <a:spcPts val="1800"/>
                </a:lnSpc>
                <a:spcBef>
                  <a:spcPts val="0"/>
                </a:spcBef>
              </a:pPr>
              <a:r>
                <a:rPr lang="en-US" sz="1200" dirty="0">
                  <a:solidFill>
                    <a:schemeClr val="bg1"/>
                  </a:solidFill>
                  <a:latin typeface="+mj-lt"/>
                  <a:ea typeface="+mn-ea"/>
                  <a:cs typeface="+mn-cs"/>
                </a:rPr>
                <a:t>Buy fewer servers</a:t>
              </a:r>
            </a:p>
          </p:txBody>
        </p:sp>
      </p:grpSp>
    </p:spTree>
    <p:extLst>
      <p:ext uri="{BB962C8B-B14F-4D97-AF65-F5344CB8AC3E}">
        <p14:creationId xmlns:p14="http://schemas.microsoft.com/office/powerpoint/2010/main" val="10511678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p:cNvSpPr>
            <a:spLocks noGrp="1"/>
          </p:cNvSpPr>
          <p:nvPr>
            <p:ph type="title"/>
          </p:nvPr>
        </p:nvSpPr>
        <p:spPr/>
        <p:txBody>
          <a:bodyPr/>
          <a:lstStyle/>
          <a:p>
            <a:r>
              <a:rPr lang="en-US" dirty="0"/>
              <a:t>Virtual interface cards</a:t>
            </a:r>
          </a:p>
        </p:txBody>
      </p:sp>
      <p:grpSp>
        <p:nvGrpSpPr>
          <p:cNvPr id="13" name="Group 12"/>
          <p:cNvGrpSpPr/>
          <p:nvPr/>
        </p:nvGrpSpPr>
        <p:grpSpPr>
          <a:xfrm>
            <a:off x="1388351" y="1365001"/>
            <a:ext cx="7384132" cy="900680"/>
            <a:chOff x="1388351" y="1365001"/>
            <a:chExt cx="7384132" cy="900680"/>
          </a:xfrm>
        </p:grpSpPr>
        <p:sp>
          <p:nvSpPr>
            <p:cNvPr id="51" name="Rounded Rectangle 50"/>
            <p:cNvSpPr/>
            <p:nvPr/>
          </p:nvSpPr>
          <p:spPr>
            <a:xfrm>
              <a:off x="3356495" y="1365001"/>
              <a:ext cx="1671251" cy="900680"/>
            </a:xfrm>
            <a:prstGeom prst="roundRect">
              <a:avLst/>
            </a:prstGeom>
            <a:solidFill>
              <a:schemeClr val="bg2"/>
            </a:solidFill>
            <a:ln w="31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8" tIns="34285" rIns="68568" bIns="34285" numCol="1" spcCol="0" rtlCol="0" fromWordArt="0" anchor="ctr" anchorCtr="0" forceAA="0" compatLnSpc="1">
              <a:prstTxWarp prst="textNoShape">
                <a:avLst/>
              </a:prstTxWarp>
              <a:noAutofit/>
            </a:bodyPr>
            <a:lstStyle/>
            <a:p>
              <a:pPr algn="ctr" defTabSz="456284"/>
              <a:r>
                <a:rPr lang="en-US" sz="1000" dirty="0">
                  <a:solidFill>
                    <a:schemeClr val="tx2"/>
                  </a:solidFill>
                </a:rPr>
                <a:t>Over 256 Interfaces vs.</a:t>
              </a:r>
            </a:p>
            <a:p>
              <a:pPr algn="ctr" defTabSz="456284"/>
              <a:r>
                <a:rPr lang="en-US" sz="1000" dirty="0">
                  <a:solidFill>
                    <a:schemeClr val="tx2"/>
                  </a:solidFill>
                </a:rPr>
                <a:t>8 to 64 per</a:t>
              </a:r>
            </a:p>
            <a:p>
              <a:pPr algn="ctr" defTabSz="456284"/>
              <a:r>
                <a:rPr lang="en-US" sz="1000" dirty="0">
                  <a:solidFill>
                    <a:schemeClr val="tx2"/>
                  </a:solidFill>
                </a:rPr>
                <a:t>2-Port Adapter</a:t>
              </a:r>
            </a:p>
          </p:txBody>
        </p:sp>
        <p:sp>
          <p:nvSpPr>
            <p:cNvPr id="52" name="Rounded Rectangle 51"/>
            <p:cNvSpPr/>
            <p:nvPr/>
          </p:nvSpPr>
          <p:spPr>
            <a:xfrm>
              <a:off x="5228863" y="1365001"/>
              <a:ext cx="1671251" cy="900680"/>
            </a:xfrm>
            <a:prstGeom prst="roundRect">
              <a:avLst/>
            </a:prstGeom>
            <a:solidFill>
              <a:schemeClr val="bg2"/>
            </a:solidFill>
            <a:ln w="31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8" tIns="34285" rIns="68568" bIns="34285" numCol="1" spcCol="0" rtlCol="0" fromWordArt="0" anchor="ctr" anchorCtr="0" forceAA="0" compatLnSpc="1">
              <a:prstTxWarp prst="textNoShape">
                <a:avLst/>
              </a:prstTxWarp>
              <a:noAutofit/>
            </a:bodyPr>
            <a:lstStyle/>
            <a:p>
              <a:pPr algn="ctr" defTabSz="456284"/>
              <a:r>
                <a:rPr lang="en-US" sz="1000" dirty="0">
                  <a:solidFill>
                    <a:schemeClr val="tx2"/>
                  </a:solidFill>
                </a:rPr>
                <a:t>Up to 80 Gb Bandwidth vs. 20 Gb</a:t>
              </a:r>
            </a:p>
          </p:txBody>
        </p:sp>
        <p:sp>
          <p:nvSpPr>
            <p:cNvPr id="53" name="Rounded Rectangle 52"/>
            <p:cNvSpPr/>
            <p:nvPr/>
          </p:nvSpPr>
          <p:spPr>
            <a:xfrm>
              <a:off x="7101232" y="1365001"/>
              <a:ext cx="1671251" cy="900680"/>
            </a:xfrm>
            <a:prstGeom prst="roundRect">
              <a:avLst/>
            </a:prstGeom>
            <a:solidFill>
              <a:schemeClr val="bg2"/>
            </a:solidFill>
            <a:ln w="31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8" tIns="34285" rIns="68568" bIns="34285" numCol="1" spcCol="0" rtlCol="0" fromWordArt="0" anchor="ctr" anchorCtr="0" forceAA="0" compatLnSpc="1">
              <a:prstTxWarp prst="textNoShape">
                <a:avLst/>
              </a:prstTxWarp>
              <a:noAutofit/>
            </a:bodyPr>
            <a:lstStyle/>
            <a:p>
              <a:pPr algn="ctr" defTabSz="456284"/>
              <a:r>
                <a:rPr lang="en-US" sz="1000" dirty="0">
                  <a:solidFill>
                    <a:schemeClr val="tx2"/>
                  </a:solidFill>
                </a:rPr>
                <a:t>VM-FEX</a:t>
              </a:r>
            </a:p>
          </p:txBody>
        </p:sp>
        <p:sp>
          <p:nvSpPr>
            <p:cNvPr id="49" name="Rounded Rectangle 48"/>
            <p:cNvSpPr/>
            <p:nvPr/>
          </p:nvSpPr>
          <p:spPr>
            <a:xfrm>
              <a:off x="1388351" y="1365001"/>
              <a:ext cx="1767027" cy="900680"/>
            </a:xfrm>
            <a:prstGeom prst="roundRect">
              <a:avLst/>
            </a:prstGeom>
            <a:solidFill>
              <a:schemeClr val="bg2"/>
            </a:solidFill>
            <a:ln w="31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8" tIns="34285" rIns="68568" bIns="34285" numCol="1" spcCol="0" rtlCol="0" fromWordArt="0" anchor="ctr" anchorCtr="0" forceAA="0" compatLnSpc="1">
              <a:prstTxWarp prst="textNoShape">
                <a:avLst/>
              </a:prstTxWarp>
              <a:noAutofit/>
            </a:bodyPr>
            <a:lstStyle/>
            <a:p>
              <a:pPr algn="ctr" defTabSz="456284"/>
              <a:r>
                <a:rPr lang="en-US" sz="1000" dirty="0">
                  <a:solidFill>
                    <a:schemeClr val="tx2"/>
                  </a:solidFill>
                </a:rPr>
                <a:t>Replaces traditional approach of</a:t>
              </a:r>
            </a:p>
            <a:p>
              <a:pPr algn="ctr" defTabSz="456284"/>
              <a:r>
                <a:rPr lang="en-US" sz="1000" dirty="0">
                  <a:solidFill>
                    <a:schemeClr val="tx2"/>
                  </a:solidFill>
                </a:rPr>
                <a:t>multiple NICs and HBAs per Server: SingleConnect</a:t>
              </a:r>
            </a:p>
          </p:txBody>
        </p:sp>
      </p:grpSp>
      <p:grpSp>
        <p:nvGrpSpPr>
          <p:cNvPr id="8" name="Group 7"/>
          <p:cNvGrpSpPr/>
          <p:nvPr/>
        </p:nvGrpSpPr>
        <p:grpSpPr>
          <a:xfrm>
            <a:off x="1660476" y="2521622"/>
            <a:ext cx="6839883" cy="1988820"/>
            <a:chOff x="1660476" y="2521622"/>
            <a:chExt cx="6839883" cy="1988820"/>
          </a:xfrm>
        </p:grpSpPr>
        <p:grpSp>
          <p:nvGrpSpPr>
            <p:cNvPr id="4" name="Group 3"/>
            <p:cNvGrpSpPr/>
            <p:nvPr/>
          </p:nvGrpSpPr>
          <p:grpSpPr>
            <a:xfrm>
              <a:off x="4128644" y="2632371"/>
              <a:ext cx="1982044" cy="1617100"/>
              <a:chOff x="4906662" y="2795290"/>
              <a:chExt cx="1982044" cy="1617100"/>
            </a:xfrm>
          </p:grpSpPr>
          <p:grpSp>
            <p:nvGrpSpPr>
              <p:cNvPr id="79" name="Group 78"/>
              <p:cNvGrpSpPr/>
              <p:nvPr/>
            </p:nvGrpSpPr>
            <p:grpSpPr>
              <a:xfrm>
                <a:off x="4906662" y="2795290"/>
                <a:ext cx="1616676" cy="1617100"/>
                <a:chOff x="2566281" y="2682024"/>
                <a:chExt cx="1829950" cy="1830429"/>
              </a:xfrm>
            </p:grpSpPr>
            <p:grpSp>
              <p:nvGrpSpPr>
                <p:cNvPr id="81" name="Group 80"/>
                <p:cNvGrpSpPr/>
                <p:nvPr/>
              </p:nvGrpSpPr>
              <p:grpSpPr>
                <a:xfrm>
                  <a:off x="2566281" y="2682024"/>
                  <a:ext cx="1829950" cy="1830429"/>
                  <a:chOff x="2566281" y="2682024"/>
                  <a:chExt cx="1829950" cy="1830429"/>
                </a:xfrm>
              </p:grpSpPr>
              <p:sp>
                <p:nvSpPr>
                  <p:cNvPr id="82" name="Oval 81"/>
                  <p:cNvSpPr/>
                  <p:nvPr/>
                </p:nvSpPr>
                <p:spPr>
                  <a:xfrm>
                    <a:off x="2566281" y="2682024"/>
                    <a:ext cx="1829950" cy="1830429"/>
                  </a:xfrm>
                  <a:prstGeom prst="ellipse">
                    <a:avLst/>
                  </a:prstGeom>
                  <a:noFill/>
                  <a:ln w="15875">
                    <a:solidFill>
                      <a:schemeClr val="tx2"/>
                    </a:solidFill>
                    <a:prstDash val="sysDot"/>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04" tIns="45702" rIns="91404" bIns="45702" numCol="1" spcCol="0" rtlCol="0" fromWordArt="0" anchor="ctr" anchorCtr="0" forceAA="0" compatLnSpc="1">
                    <a:prstTxWarp prst="textNoShape">
                      <a:avLst/>
                    </a:prstTxWarp>
                    <a:noAutofit/>
                  </a:bodyPr>
                  <a:lstStyle/>
                  <a:p>
                    <a:pPr algn="ctr" defTabSz="457006"/>
                    <a:endParaRPr lang="en-US" dirty="0">
                      <a:solidFill>
                        <a:srgbClr val="FFFFFF"/>
                      </a:solidFill>
                    </a:endParaRPr>
                  </a:p>
                </p:txBody>
              </p:sp>
              <p:sp>
                <p:nvSpPr>
                  <p:cNvPr id="83" name="Oval 82"/>
                  <p:cNvSpPr/>
                  <p:nvPr/>
                </p:nvSpPr>
                <p:spPr>
                  <a:xfrm>
                    <a:off x="2684609" y="2800382"/>
                    <a:ext cx="1593295" cy="1593712"/>
                  </a:xfrm>
                  <a:prstGeom prst="ellipse">
                    <a:avLst/>
                  </a:prstGeom>
                  <a:solidFill>
                    <a:schemeClr val="bg2">
                      <a:lumMod val="95000"/>
                    </a:schemeClr>
                  </a:solidFill>
                  <a:ln w="31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06"/>
                    <a:endParaRPr lang="en-US" dirty="0">
                      <a:solidFill>
                        <a:srgbClr val="FFFFFF"/>
                      </a:solidFill>
                    </a:endParaRPr>
                  </a:p>
                </p:txBody>
              </p:sp>
            </p:grpSp>
            <p:sp>
              <p:nvSpPr>
                <p:cNvPr id="80" name="Oval 79"/>
                <p:cNvSpPr/>
                <p:nvPr/>
              </p:nvSpPr>
              <p:spPr>
                <a:xfrm>
                  <a:off x="3017856" y="4050814"/>
                  <a:ext cx="955210" cy="178960"/>
                </a:xfrm>
                <a:prstGeom prst="ellipse">
                  <a:avLst/>
                </a:prstGeom>
                <a:gradFill>
                  <a:gsLst>
                    <a:gs pos="0">
                      <a:srgbClr val="000000">
                        <a:alpha val="52000"/>
                      </a:srgbClr>
                    </a:gs>
                    <a:gs pos="100000">
                      <a:srgbClr val="000000">
                        <a:alpha val="0"/>
                      </a:srgbClr>
                    </a:gs>
                  </a:gsLst>
                  <a:path path="shape">
                    <a:fillToRect l="50000" t="50000" r="50000" b="50000"/>
                  </a:path>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4" tIns="45702" rIns="91404" bIns="45702" rtlCol="0" anchor="ctr"/>
                <a:lstStyle/>
                <a:p>
                  <a:pPr algn="ctr" defTabSz="457025"/>
                  <a:endParaRPr lang="en-US" dirty="0">
                    <a:solidFill>
                      <a:srgbClr val="FFFFFF"/>
                    </a:solidFill>
                  </a:endParaRPr>
                </a:p>
              </p:txBody>
            </p:sp>
          </p:grpSp>
          <p:pic>
            <p:nvPicPr>
              <p:cNvPr id="11" name="VIC 1280"/>
              <p:cNvPicPr>
                <a:picLocks noChangeAspect="1"/>
              </p:cNvPicPr>
              <p:nvPr/>
            </p:nvPicPr>
            <p:blipFill>
              <a:blip r:embed="rId3" cstate="email">
                <a:extLst>
                  <a:ext uri="{BEBA8EAE-BF5A-486C-A8C5-ECC9F3942E4B}">
                    <a14:imgProps xmlns:a14="http://schemas.microsoft.com/office/drawing/2010/main">
                      <a14:imgLayer r:embed="rId4">
                        <a14:imgEffect>
                          <a14:backgroundRemoval t="0" b="97166" l="0" r="99291"/>
                        </a14:imgEffect>
                      </a14:imgLayer>
                    </a14:imgProps>
                  </a:ext>
                  <a:ext uri="{28A0092B-C50C-407E-A947-70E740481C1C}">
                    <a14:useLocalDpi xmlns:a14="http://schemas.microsoft.com/office/drawing/2010/main"/>
                  </a:ext>
                </a:extLst>
              </a:blip>
              <a:stretch>
                <a:fillRect/>
              </a:stretch>
            </p:blipFill>
            <p:spPr>
              <a:xfrm rot="17701378">
                <a:off x="5296831" y="2746110"/>
                <a:ext cx="1468294" cy="1715457"/>
              </a:xfrm>
              <a:prstGeom prst="rect">
                <a:avLst/>
              </a:prstGeom>
            </p:spPr>
          </p:pic>
        </p:grpSp>
        <p:grpSp>
          <p:nvGrpSpPr>
            <p:cNvPr id="7" name="Group 6"/>
            <p:cNvGrpSpPr/>
            <p:nvPr/>
          </p:nvGrpSpPr>
          <p:grpSpPr>
            <a:xfrm>
              <a:off x="1660476" y="2632371"/>
              <a:ext cx="2053887" cy="1617100"/>
              <a:chOff x="6943915" y="2795290"/>
              <a:chExt cx="2053887" cy="1617100"/>
            </a:xfrm>
          </p:grpSpPr>
          <p:grpSp>
            <p:nvGrpSpPr>
              <p:cNvPr id="41" name="Group 40"/>
              <p:cNvGrpSpPr/>
              <p:nvPr/>
            </p:nvGrpSpPr>
            <p:grpSpPr>
              <a:xfrm>
                <a:off x="6943915" y="2795290"/>
                <a:ext cx="1616676" cy="1617100"/>
                <a:chOff x="2566281" y="2682024"/>
                <a:chExt cx="1829950" cy="1830429"/>
              </a:xfrm>
            </p:grpSpPr>
            <p:grpSp>
              <p:nvGrpSpPr>
                <p:cNvPr id="43" name="Group 42"/>
                <p:cNvGrpSpPr/>
                <p:nvPr/>
              </p:nvGrpSpPr>
              <p:grpSpPr>
                <a:xfrm>
                  <a:off x="2566281" y="2682024"/>
                  <a:ext cx="1829950" cy="1830429"/>
                  <a:chOff x="2566281" y="2682024"/>
                  <a:chExt cx="1829950" cy="1830429"/>
                </a:xfrm>
              </p:grpSpPr>
              <p:sp>
                <p:nvSpPr>
                  <p:cNvPr id="45" name="Oval 44"/>
                  <p:cNvSpPr/>
                  <p:nvPr/>
                </p:nvSpPr>
                <p:spPr>
                  <a:xfrm>
                    <a:off x="2566281" y="2682024"/>
                    <a:ext cx="1829950" cy="1830429"/>
                  </a:xfrm>
                  <a:prstGeom prst="ellipse">
                    <a:avLst/>
                  </a:prstGeom>
                  <a:noFill/>
                  <a:ln w="15875">
                    <a:solidFill>
                      <a:schemeClr val="tx2"/>
                    </a:solidFill>
                    <a:prstDash val="sysDot"/>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04" tIns="45702" rIns="91404" bIns="45702" numCol="1" spcCol="0" rtlCol="0" fromWordArt="0" anchor="ctr" anchorCtr="0" forceAA="0" compatLnSpc="1">
                    <a:prstTxWarp prst="textNoShape">
                      <a:avLst/>
                    </a:prstTxWarp>
                    <a:noAutofit/>
                  </a:bodyPr>
                  <a:lstStyle/>
                  <a:p>
                    <a:pPr algn="ctr" defTabSz="457006"/>
                    <a:endParaRPr lang="en-US" dirty="0">
                      <a:solidFill>
                        <a:srgbClr val="FFFFFF"/>
                      </a:solidFill>
                    </a:endParaRPr>
                  </a:p>
                </p:txBody>
              </p:sp>
              <p:sp>
                <p:nvSpPr>
                  <p:cNvPr id="46" name="Oval 45"/>
                  <p:cNvSpPr/>
                  <p:nvPr/>
                </p:nvSpPr>
                <p:spPr>
                  <a:xfrm>
                    <a:off x="2684609" y="2800382"/>
                    <a:ext cx="1593295" cy="1593712"/>
                  </a:xfrm>
                  <a:prstGeom prst="ellipse">
                    <a:avLst/>
                  </a:prstGeom>
                  <a:solidFill>
                    <a:schemeClr val="bg2">
                      <a:lumMod val="95000"/>
                    </a:schemeClr>
                  </a:solidFill>
                  <a:ln w="31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06"/>
                    <a:endParaRPr lang="en-US" dirty="0">
                      <a:solidFill>
                        <a:srgbClr val="FFFFFF"/>
                      </a:solidFill>
                    </a:endParaRPr>
                  </a:p>
                </p:txBody>
              </p:sp>
            </p:grpSp>
            <p:sp>
              <p:nvSpPr>
                <p:cNvPr id="44" name="Oval 43"/>
                <p:cNvSpPr/>
                <p:nvPr/>
              </p:nvSpPr>
              <p:spPr>
                <a:xfrm>
                  <a:off x="3017856" y="4050814"/>
                  <a:ext cx="955210" cy="178960"/>
                </a:xfrm>
                <a:prstGeom prst="ellipse">
                  <a:avLst/>
                </a:prstGeom>
                <a:gradFill>
                  <a:gsLst>
                    <a:gs pos="0">
                      <a:srgbClr val="000000">
                        <a:alpha val="52000"/>
                      </a:srgbClr>
                    </a:gs>
                    <a:gs pos="100000">
                      <a:srgbClr val="000000">
                        <a:alpha val="0"/>
                      </a:srgbClr>
                    </a:gs>
                  </a:gsLst>
                  <a:path path="shape">
                    <a:fillToRect l="50000" t="50000" r="50000" b="50000"/>
                  </a:path>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4" tIns="45702" rIns="91404" bIns="45702" rtlCol="0" anchor="ctr"/>
                <a:lstStyle/>
                <a:p>
                  <a:pPr algn="ctr" defTabSz="457025"/>
                  <a:endParaRPr lang="en-US" dirty="0">
                    <a:solidFill>
                      <a:srgbClr val="FFFFFF"/>
                    </a:solidFill>
                  </a:endParaRPr>
                </a:p>
              </p:txBody>
            </p:sp>
          </p:grpSp>
          <p:pic>
            <p:nvPicPr>
              <p:cNvPr id="5" name="Picture 4"/>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21150317">
                <a:off x="7048452" y="3155081"/>
                <a:ext cx="1949350" cy="937441"/>
              </a:xfrm>
              <a:prstGeom prst="rect">
                <a:avLst/>
              </a:prstGeom>
            </p:spPr>
          </p:pic>
        </p:grpSp>
        <p:grpSp>
          <p:nvGrpSpPr>
            <p:cNvPr id="6" name="Group 5"/>
            <p:cNvGrpSpPr/>
            <p:nvPr/>
          </p:nvGrpSpPr>
          <p:grpSpPr>
            <a:xfrm>
              <a:off x="6478096" y="2521622"/>
              <a:ext cx="2022263" cy="1988820"/>
              <a:chOff x="6478096" y="2521622"/>
              <a:chExt cx="2022263" cy="1988820"/>
            </a:xfrm>
          </p:grpSpPr>
          <p:grpSp>
            <p:nvGrpSpPr>
              <p:cNvPr id="72" name="Group 71"/>
              <p:cNvGrpSpPr/>
              <p:nvPr/>
            </p:nvGrpSpPr>
            <p:grpSpPr>
              <a:xfrm>
                <a:off x="6883683" y="2632371"/>
                <a:ext cx="1616676" cy="1617100"/>
                <a:chOff x="2566281" y="2682024"/>
                <a:chExt cx="1829950" cy="1830429"/>
              </a:xfrm>
            </p:grpSpPr>
            <p:grpSp>
              <p:nvGrpSpPr>
                <p:cNvPr id="71" name="Group 70"/>
                <p:cNvGrpSpPr/>
                <p:nvPr/>
              </p:nvGrpSpPr>
              <p:grpSpPr>
                <a:xfrm>
                  <a:off x="2566281" y="2682024"/>
                  <a:ext cx="1829950" cy="1830429"/>
                  <a:chOff x="2566281" y="2682024"/>
                  <a:chExt cx="1829950" cy="1830429"/>
                </a:xfrm>
              </p:grpSpPr>
              <p:sp>
                <p:nvSpPr>
                  <p:cNvPr id="67" name="Oval 66"/>
                  <p:cNvSpPr/>
                  <p:nvPr/>
                </p:nvSpPr>
                <p:spPr>
                  <a:xfrm>
                    <a:off x="2566281" y="2682024"/>
                    <a:ext cx="1829950" cy="1830429"/>
                  </a:xfrm>
                  <a:prstGeom prst="ellipse">
                    <a:avLst/>
                  </a:prstGeom>
                  <a:noFill/>
                  <a:ln w="15875">
                    <a:solidFill>
                      <a:schemeClr val="tx2"/>
                    </a:solidFill>
                    <a:prstDash val="sysDot"/>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04" tIns="45702" rIns="91404" bIns="45702" numCol="1" spcCol="0" rtlCol="0" fromWordArt="0" anchor="ctr" anchorCtr="0" forceAA="0" compatLnSpc="1">
                    <a:prstTxWarp prst="textNoShape">
                      <a:avLst/>
                    </a:prstTxWarp>
                    <a:noAutofit/>
                  </a:bodyPr>
                  <a:lstStyle/>
                  <a:p>
                    <a:pPr algn="ctr" defTabSz="457006"/>
                    <a:endParaRPr lang="en-US" dirty="0">
                      <a:solidFill>
                        <a:srgbClr val="FFFFFF"/>
                      </a:solidFill>
                    </a:endParaRPr>
                  </a:p>
                </p:txBody>
              </p:sp>
              <p:sp>
                <p:nvSpPr>
                  <p:cNvPr id="69" name="Oval 68"/>
                  <p:cNvSpPr/>
                  <p:nvPr/>
                </p:nvSpPr>
                <p:spPr>
                  <a:xfrm>
                    <a:off x="2684609" y="2800382"/>
                    <a:ext cx="1593295" cy="1593712"/>
                  </a:xfrm>
                  <a:prstGeom prst="ellipse">
                    <a:avLst/>
                  </a:prstGeom>
                  <a:solidFill>
                    <a:schemeClr val="bg2">
                      <a:lumMod val="95000"/>
                    </a:schemeClr>
                  </a:solidFill>
                  <a:ln w="31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06"/>
                    <a:endParaRPr lang="en-US" dirty="0">
                      <a:solidFill>
                        <a:srgbClr val="FFFFFF"/>
                      </a:solidFill>
                    </a:endParaRPr>
                  </a:p>
                </p:txBody>
              </p:sp>
            </p:grpSp>
            <p:sp>
              <p:nvSpPr>
                <p:cNvPr id="68" name="Oval 67"/>
                <p:cNvSpPr/>
                <p:nvPr/>
              </p:nvSpPr>
              <p:spPr>
                <a:xfrm>
                  <a:off x="2723717" y="3894742"/>
                  <a:ext cx="1359823" cy="178960"/>
                </a:xfrm>
                <a:prstGeom prst="ellipse">
                  <a:avLst/>
                </a:prstGeom>
                <a:gradFill>
                  <a:gsLst>
                    <a:gs pos="0">
                      <a:srgbClr val="000000">
                        <a:alpha val="52000"/>
                      </a:srgbClr>
                    </a:gs>
                    <a:gs pos="100000">
                      <a:srgbClr val="000000">
                        <a:alpha val="0"/>
                      </a:srgbClr>
                    </a:gs>
                  </a:gsLst>
                  <a:path path="shape">
                    <a:fillToRect l="50000" t="50000" r="50000" b="50000"/>
                  </a:path>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4" tIns="45702" rIns="91404" bIns="45702" rtlCol="0" anchor="ctr"/>
                <a:lstStyle/>
                <a:p>
                  <a:pPr algn="ctr" defTabSz="457025"/>
                  <a:endParaRPr lang="en-US" dirty="0">
                    <a:solidFill>
                      <a:srgbClr val="FFFFFF"/>
                    </a:solidFill>
                  </a:endParaRPr>
                </a:p>
              </p:txBody>
            </p:sp>
          </p:gr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063590">
                <a:off x="6279214" y="2720504"/>
                <a:ext cx="1988820" cy="1591056"/>
              </a:xfrm>
              <a:prstGeom prst="rect">
                <a:avLst/>
              </a:prstGeom>
            </p:spPr>
          </p:pic>
        </p:grpSp>
      </p:grpSp>
    </p:spTree>
    <p:extLst>
      <p:ext uri="{BB962C8B-B14F-4D97-AF65-F5344CB8AC3E}">
        <p14:creationId xmlns:p14="http://schemas.microsoft.com/office/powerpoint/2010/main" val="8870607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Eliminating server I/O adapters</a:t>
            </a:r>
          </a:p>
        </p:txBody>
      </p:sp>
      <p:grpSp>
        <p:nvGrpSpPr>
          <p:cNvPr id="2" name="Group 1"/>
          <p:cNvGrpSpPr/>
          <p:nvPr/>
        </p:nvGrpSpPr>
        <p:grpSpPr>
          <a:xfrm>
            <a:off x="988380" y="1238459"/>
            <a:ext cx="3841763" cy="2887432"/>
            <a:chOff x="-47940" y="1238459"/>
            <a:chExt cx="3841763" cy="2887432"/>
          </a:xfrm>
        </p:grpSpPr>
        <p:pic>
          <p:nvPicPr>
            <p:cNvPr id="5" name="Traditional Picture" descr="UF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20004" y="1255195"/>
              <a:ext cx="1873819" cy="2870696"/>
            </a:xfrm>
            <a:prstGeom prst="rect">
              <a:avLst/>
            </a:prstGeom>
            <a:noFill/>
            <a:ln>
              <a:noFill/>
            </a:ln>
          </p:spPr>
        </p:pic>
        <p:sp>
          <p:nvSpPr>
            <p:cNvPr id="6" name="Mgt TextBox"/>
            <p:cNvSpPr txBox="1"/>
            <p:nvPr/>
          </p:nvSpPr>
          <p:spPr>
            <a:xfrm>
              <a:off x="197338" y="2353018"/>
              <a:ext cx="1357281" cy="176980"/>
            </a:xfrm>
            <a:prstGeom prst="rect">
              <a:avLst/>
            </a:prstGeom>
            <a:noFill/>
          </p:spPr>
          <p:txBody>
            <a:bodyPr wrap="square" lIns="68586" tIns="34294" rIns="68586" bIns="34294" rtlCol="0">
              <a:spAutoFit/>
            </a:bodyPr>
            <a:lstStyle/>
            <a:p>
              <a:pPr algn="r"/>
              <a:r>
                <a:rPr lang="en-US" sz="700" dirty="0">
                  <a:solidFill>
                    <a:schemeClr val="tx2"/>
                  </a:solidFill>
                  <a:latin typeface="+mj-lt"/>
                </a:rPr>
                <a:t>1 x 1-Gbps Management</a:t>
              </a:r>
            </a:p>
          </p:txBody>
        </p:sp>
        <p:sp>
          <p:nvSpPr>
            <p:cNvPr id="7" name="2x Prod TextBox"/>
            <p:cNvSpPr txBox="1"/>
            <p:nvPr/>
          </p:nvSpPr>
          <p:spPr>
            <a:xfrm>
              <a:off x="197338" y="2495257"/>
              <a:ext cx="1357281" cy="176980"/>
            </a:xfrm>
            <a:prstGeom prst="rect">
              <a:avLst/>
            </a:prstGeom>
            <a:noFill/>
          </p:spPr>
          <p:txBody>
            <a:bodyPr wrap="square" lIns="68586" tIns="34294" rIns="68586" bIns="34294" rtlCol="0">
              <a:spAutoFit/>
            </a:bodyPr>
            <a:lstStyle/>
            <a:p>
              <a:pPr algn="r"/>
              <a:r>
                <a:rPr lang="en-US" sz="700" dirty="0">
                  <a:solidFill>
                    <a:schemeClr val="tx2"/>
                  </a:solidFill>
                  <a:latin typeface="+mj-lt"/>
                </a:rPr>
                <a:t>2 x 1-Gbps Production Data</a:t>
              </a:r>
            </a:p>
          </p:txBody>
        </p:sp>
        <p:sp>
          <p:nvSpPr>
            <p:cNvPr id="8" name="1x Prod TextBox"/>
            <p:cNvSpPr txBox="1"/>
            <p:nvPr/>
          </p:nvSpPr>
          <p:spPr>
            <a:xfrm>
              <a:off x="197338" y="2657270"/>
              <a:ext cx="1357281" cy="176980"/>
            </a:xfrm>
            <a:prstGeom prst="rect">
              <a:avLst/>
            </a:prstGeom>
            <a:noFill/>
          </p:spPr>
          <p:txBody>
            <a:bodyPr wrap="square" lIns="68586" tIns="34294" rIns="68586" bIns="34294" rtlCol="0">
              <a:spAutoFit/>
            </a:bodyPr>
            <a:lstStyle/>
            <a:p>
              <a:pPr algn="r"/>
              <a:r>
                <a:rPr lang="en-US" sz="700" dirty="0">
                  <a:solidFill>
                    <a:schemeClr val="tx2"/>
                  </a:solidFill>
                  <a:latin typeface="+mj-lt"/>
                </a:rPr>
                <a:t>1 x 1-Gbps Production Data</a:t>
              </a:r>
            </a:p>
          </p:txBody>
        </p:sp>
        <p:sp>
          <p:nvSpPr>
            <p:cNvPr id="9" name="vMotion TextBox"/>
            <p:cNvSpPr txBox="1"/>
            <p:nvPr/>
          </p:nvSpPr>
          <p:spPr>
            <a:xfrm>
              <a:off x="197338" y="2818854"/>
              <a:ext cx="1357281" cy="176980"/>
            </a:xfrm>
            <a:prstGeom prst="rect">
              <a:avLst/>
            </a:prstGeom>
            <a:noFill/>
          </p:spPr>
          <p:txBody>
            <a:bodyPr wrap="square" lIns="68586" tIns="34294" rIns="68586" bIns="34294" rtlCol="0">
              <a:spAutoFit/>
            </a:bodyPr>
            <a:lstStyle/>
            <a:p>
              <a:pPr algn="r"/>
              <a:r>
                <a:rPr lang="en-US" sz="700" dirty="0">
                  <a:solidFill>
                    <a:schemeClr val="tx2"/>
                  </a:solidFill>
                  <a:latin typeface="+mj-lt"/>
                </a:rPr>
                <a:t>1 x 1-Gbps vMotion</a:t>
              </a:r>
            </a:p>
          </p:txBody>
        </p:sp>
        <p:sp>
          <p:nvSpPr>
            <p:cNvPr id="10" name="vmconsole TextBox"/>
            <p:cNvSpPr txBox="1"/>
            <p:nvPr/>
          </p:nvSpPr>
          <p:spPr>
            <a:xfrm>
              <a:off x="197338" y="2980437"/>
              <a:ext cx="1357281" cy="176980"/>
            </a:xfrm>
            <a:prstGeom prst="rect">
              <a:avLst/>
            </a:prstGeom>
            <a:noFill/>
          </p:spPr>
          <p:txBody>
            <a:bodyPr wrap="square" lIns="68586" tIns="34294" rIns="68586" bIns="34294" rtlCol="0">
              <a:spAutoFit/>
            </a:bodyPr>
            <a:lstStyle/>
            <a:p>
              <a:pPr algn="r"/>
              <a:r>
                <a:rPr lang="en-US" sz="700" dirty="0">
                  <a:solidFill>
                    <a:schemeClr val="tx2"/>
                  </a:solidFill>
                  <a:latin typeface="+mj-lt"/>
                </a:rPr>
                <a:t>1 x 1-Gbps VM Console</a:t>
              </a:r>
            </a:p>
          </p:txBody>
        </p:sp>
        <p:sp>
          <p:nvSpPr>
            <p:cNvPr id="11" name="vmkernel TextBox"/>
            <p:cNvSpPr txBox="1"/>
            <p:nvPr/>
          </p:nvSpPr>
          <p:spPr>
            <a:xfrm>
              <a:off x="197338" y="3161620"/>
              <a:ext cx="1357281" cy="176980"/>
            </a:xfrm>
            <a:prstGeom prst="rect">
              <a:avLst/>
            </a:prstGeom>
            <a:noFill/>
          </p:spPr>
          <p:txBody>
            <a:bodyPr wrap="square" lIns="68586" tIns="34294" rIns="68586" bIns="34294" rtlCol="0">
              <a:spAutoFit/>
            </a:bodyPr>
            <a:lstStyle/>
            <a:p>
              <a:pPr algn="r"/>
              <a:r>
                <a:rPr lang="en-US" sz="700" dirty="0">
                  <a:solidFill>
                    <a:schemeClr val="tx2"/>
                  </a:solidFill>
                  <a:latin typeface="+mj-lt"/>
                </a:rPr>
                <a:t>1 x 1-Gbps VMkernel</a:t>
              </a:r>
            </a:p>
          </p:txBody>
        </p:sp>
        <p:sp>
          <p:nvSpPr>
            <p:cNvPr id="12" name="FC TextBox"/>
            <p:cNvSpPr txBox="1"/>
            <p:nvPr/>
          </p:nvSpPr>
          <p:spPr>
            <a:xfrm>
              <a:off x="197338" y="3323203"/>
              <a:ext cx="1357281" cy="176980"/>
            </a:xfrm>
            <a:prstGeom prst="rect">
              <a:avLst/>
            </a:prstGeom>
            <a:noFill/>
          </p:spPr>
          <p:txBody>
            <a:bodyPr wrap="square" lIns="68586" tIns="34294" rIns="68586" bIns="34294" rtlCol="0">
              <a:spAutoFit/>
            </a:bodyPr>
            <a:lstStyle/>
            <a:p>
              <a:pPr algn="r"/>
              <a:r>
                <a:rPr lang="en-US" sz="700" dirty="0">
                  <a:solidFill>
                    <a:schemeClr val="tx2"/>
                  </a:solidFill>
                  <a:latin typeface="+mj-lt"/>
                </a:rPr>
                <a:t>2 x 8-Gbps Fibre Channel</a:t>
              </a:r>
            </a:p>
          </p:txBody>
        </p:sp>
        <p:cxnSp>
          <p:nvCxnSpPr>
            <p:cNvPr id="13" name="Mgt Connector"/>
            <p:cNvCxnSpPr>
              <a:stCxn id="6" idx="3"/>
            </p:cNvCxnSpPr>
            <p:nvPr/>
          </p:nvCxnSpPr>
          <p:spPr>
            <a:xfrm flipV="1">
              <a:off x="1554619" y="2434405"/>
              <a:ext cx="1842562" cy="7103"/>
            </a:xfrm>
            <a:prstGeom prst="line">
              <a:avLst/>
            </a:prstGeom>
            <a:ln w="19050" cap="rnd">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4" name="2x Prod Connector"/>
            <p:cNvCxnSpPr>
              <a:stCxn id="7" idx="3"/>
            </p:cNvCxnSpPr>
            <p:nvPr/>
          </p:nvCxnSpPr>
          <p:spPr>
            <a:xfrm flipV="1">
              <a:off x="1554619" y="2576049"/>
              <a:ext cx="1768723" cy="7698"/>
            </a:xfrm>
            <a:prstGeom prst="line">
              <a:avLst/>
            </a:prstGeom>
            <a:ln w="19050" cap="rnd">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5" name="1x Prod Connector"/>
            <p:cNvCxnSpPr>
              <a:stCxn id="8" idx="3"/>
            </p:cNvCxnSpPr>
            <p:nvPr/>
          </p:nvCxnSpPr>
          <p:spPr>
            <a:xfrm flipV="1">
              <a:off x="1554619" y="2738062"/>
              <a:ext cx="1632958" cy="7698"/>
            </a:xfrm>
            <a:prstGeom prst="line">
              <a:avLst/>
            </a:prstGeom>
            <a:ln w="19050" cap="rnd">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6" name="vMotion Connector"/>
            <p:cNvCxnSpPr>
              <a:stCxn id="9" idx="3"/>
            </p:cNvCxnSpPr>
            <p:nvPr/>
          </p:nvCxnSpPr>
          <p:spPr>
            <a:xfrm flipV="1">
              <a:off x="1554619" y="2899651"/>
              <a:ext cx="1525773" cy="7693"/>
            </a:xfrm>
            <a:prstGeom prst="line">
              <a:avLst/>
            </a:prstGeom>
            <a:ln w="19050" cap="rnd">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7" name="vmconsole Connector"/>
            <p:cNvCxnSpPr>
              <a:stCxn id="10" idx="3"/>
            </p:cNvCxnSpPr>
            <p:nvPr/>
          </p:nvCxnSpPr>
          <p:spPr>
            <a:xfrm flipV="1">
              <a:off x="1554619" y="3061234"/>
              <a:ext cx="1409060" cy="7693"/>
            </a:xfrm>
            <a:prstGeom prst="line">
              <a:avLst/>
            </a:prstGeom>
            <a:ln w="19050" cap="rnd">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8" name="vmkernel Connector"/>
            <p:cNvCxnSpPr>
              <a:stCxn id="11" idx="3"/>
            </p:cNvCxnSpPr>
            <p:nvPr/>
          </p:nvCxnSpPr>
          <p:spPr>
            <a:xfrm flipV="1">
              <a:off x="1554619" y="3242417"/>
              <a:ext cx="1340989" cy="7693"/>
            </a:xfrm>
            <a:prstGeom prst="line">
              <a:avLst/>
            </a:prstGeom>
            <a:ln w="19050" cap="rnd">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9" name="FC Connector"/>
            <p:cNvCxnSpPr>
              <a:stCxn id="12" idx="3"/>
            </p:cNvCxnSpPr>
            <p:nvPr/>
          </p:nvCxnSpPr>
          <p:spPr>
            <a:xfrm flipV="1">
              <a:off x="1554619" y="3404000"/>
              <a:ext cx="1236074" cy="7693"/>
            </a:xfrm>
            <a:prstGeom prst="line">
              <a:avLst/>
            </a:prstGeom>
            <a:ln w="19050" cap="rnd">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20" name="TOR SAN Text"/>
            <p:cNvSpPr txBox="1"/>
            <p:nvPr/>
          </p:nvSpPr>
          <p:spPr>
            <a:xfrm>
              <a:off x="-47940" y="1848204"/>
              <a:ext cx="1951278" cy="315479"/>
            </a:xfrm>
            <a:prstGeom prst="rect">
              <a:avLst/>
            </a:prstGeom>
            <a:noFill/>
          </p:spPr>
          <p:txBody>
            <a:bodyPr wrap="square" lIns="68586" tIns="34294" rIns="68586" bIns="34294" rtlCol="0">
              <a:spAutoFit/>
            </a:bodyPr>
            <a:lstStyle/>
            <a:p>
              <a:pPr algn="r"/>
              <a:r>
                <a:rPr lang="en-US" sz="800" dirty="0">
                  <a:latin typeface="+mj-lt"/>
                </a:rPr>
                <a:t>Fibre Channel </a:t>
              </a:r>
              <a:br>
                <a:rPr lang="en-US" sz="800" dirty="0">
                  <a:latin typeface="+mj-lt"/>
                </a:rPr>
              </a:br>
              <a:r>
                <a:rPr lang="en-US" sz="800" dirty="0">
                  <a:latin typeface="+mj-lt"/>
                </a:rPr>
                <a:t>Top-of-Rack Switches</a:t>
              </a:r>
            </a:p>
          </p:txBody>
        </p:sp>
        <p:sp>
          <p:nvSpPr>
            <p:cNvPr id="21" name="TOR Eth Text"/>
            <p:cNvSpPr txBox="1"/>
            <p:nvPr/>
          </p:nvSpPr>
          <p:spPr>
            <a:xfrm>
              <a:off x="786966" y="1479706"/>
              <a:ext cx="1649555" cy="192368"/>
            </a:xfrm>
            <a:prstGeom prst="rect">
              <a:avLst/>
            </a:prstGeom>
            <a:noFill/>
          </p:spPr>
          <p:txBody>
            <a:bodyPr wrap="square" lIns="68586" tIns="34294" rIns="68586" bIns="34294" rtlCol="0">
              <a:spAutoFit/>
            </a:bodyPr>
            <a:lstStyle/>
            <a:p>
              <a:pPr algn="r"/>
              <a:r>
                <a:rPr lang="en-US" sz="800" dirty="0">
                  <a:latin typeface="+mj-lt"/>
                </a:rPr>
                <a:t>Ethernet Top-of-Rack Switches</a:t>
              </a:r>
            </a:p>
          </p:txBody>
        </p:sp>
        <p:sp>
          <p:nvSpPr>
            <p:cNvPr id="22" name="Mgt Switch Text"/>
            <p:cNvSpPr txBox="1"/>
            <p:nvPr/>
          </p:nvSpPr>
          <p:spPr>
            <a:xfrm>
              <a:off x="457201" y="1238459"/>
              <a:ext cx="2125572" cy="192368"/>
            </a:xfrm>
            <a:prstGeom prst="rect">
              <a:avLst/>
            </a:prstGeom>
            <a:noFill/>
          </p:spPr>
          <p:txBody>
            <a:bodyPr wrap="square" lIns="68586" tIns="34294" rIns="68586" bIns="34294" rtlCol="0">
              <a:spAutoFit/>
            </a:bodyPr>
            <a:lstStyle/>
            <a:p>
              <a:pPr algn="r"/>
              <a:r>
                <a:rPr lang="en-US" sz="800" dirty="0">
                  <a:latin typeface="+mj-lt"/>
                </a:rPr>
                <a:t>Ethernet Management Network Switch</a:t>
              </a:r>
            </a:p>
          </p:txBody>
        </p:sp>
      </p:grpSp>
      <p:graphicFrame>
        <p:nvGraphicFramePr>
          <p:cNvPr id="32" name="Data Table"/>
          <p:cNvGraphicFramePr>
            <a:graphicFrameLocks noGrp="1"/>
          </p:cNvGraphicFramePr>
          <p:nvPr>
            <p:extLst>
              <p:ext uri="{D42A27DB-BD31-4B8C-83A1-F6EECF244321}">
                <p14:modId xmlns:p14="http://schemas.microsoft.com/office/powerpoint/2010/main" val="2825153549"/>
              </p:ext>
            </p:extLst>
          </p:nvPr>
        </p:nvGraphicFramePr>
        <p:xfrm>
          <a:off x="5336383" y="3779520"/>
          <a:ext cx="3442964" cy="873983"/>
        </p:xfrm>
        <a:graphic>
          <a:graphicData uri="http://schemas.openxmlformats.org/drawingml/2006/table">
            <a:tbl>
              <a:tblPr firstRow="1" bandRow="1">
                <a:tableStyleId>{21E4AEA4-8DFA-4A89-87EB-49C32662AFE0}</a:tableStyleId>
              </a:tblPr>
              <a:tblGrid>
                <a:gridCol w="1226388">
                  <a:extLst>
                    <a:ext uri="{9D8B030D-6E8A-4147-A177-3AD203B41FA5}">
                      <a16:colId xmlns:a16="http://schemas.microsoft.com/office/drawing/2014/main" val="20000"/>
                    </a:ext>
                  </a:extLst>
                </a:gridCol>
                <a:gridCol w="908181">
                  <a:extLst>
                    <a:ext uri="{9D8B030D-6E8A-4147-A177-3AD203B41FA5}">
                      <a16:colId xmlns:a16="http://schemas.microsoft.com/office/drawing/2014/main" val="20001"/>
                    </a:ext>
                  </a:extLst>
                </a:gridCol>
                <a:gridCol w="1308395">
                  <a:extLst>
                    <a:ext uri="{9D8B030D-6E8A-4147-A177-3AD203B41FA5}">
                      <a16:colId xmlns:a16="http://schemas.microsoft.com/office/drawing/2014/main" val="20002"/>
                    </a:ext>
                  </a:extLst>
                </a:gridCol>
              </a:tblGrid>
              <a:tr h="278669">
                <a:tc>
                  <a:txBody>
                    <a:bodyPr/>
                    <a:lstStyle/>
                    <a:p>
                      <a:pPr algn="ctr"/>
                      <a:r>
                        <a:rPr lang="en-US" sz="800" b="0" dirty="0"/>
                        <a:t>Traditional Rack Server</a:t>
                      </a:r>
                      <a:endParaRPr lang="en-US" sz="800" b="0" dirty="0">
                        <a:solidFill>
                          <a:srgbClr val="104657"/>
                        </a:solidFill>
                      </a:endParaRPr>
                    </a:p>
                  </a:txBody>
                  <a:tcPr marL="36576" marR="36576" marT="36576" marB="36576" anchor="ctr">
                    <a:lnL w="3175" cap="flat" cmpd="sng" algn="ctr">
                      <a:solidFill>
                        <a:schemeClr val="bg2">
                          <a:lumMod val="75000"/>
                        </a:schemeClr>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accent1"/>
                    </a:solidFill>
                  </a:tcPr>
                </a:tc>
                <a:tc>
                  <a:txBody>
                    <a:bodyPr/>
                    <a:lstStyle/>
                    <a:p>
                      <a:pPr algn="ctr"/>
                      <a:r>
                        <a:rPr lang="en-US" sz="800" b="0" dirty="0"/>
                        <a:t>Per Server</a:t>
                      </a:r>
                      <a:endParaRPr lang="en-US" sz="800" b="0" dirty="0">
                        <a:solidFill>
                          <a:schemeClr val="accent3">
                            <a:lumMod val="25000"/>
                          </a:schemeClr>
                        </a:solidFill>
                      </a:endParaRPr>
                    </a:p>
                  </a:txBody>
                  <a:tcPr marL="36576" marR="36576" marT="36576" marB="36576"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accent1"/>
                    </a:solidFill>
                  </a:tcPr>
                </a:tc>
                <a:tc>
                  <a:txBody>
                    <a:bodyPr/>
                    <a:lstStyle/>
                    <a:p>
                      <a:pPr algn="ctr"/>
                      <a:r>
                        <a:rPr lang="en-US" sz="800" b="0" dirty="0"/>
                        <a:t>Cisco UCS C-Series Rack Server</a:t>
                      </a:r>
                      <a:endParaRPr lang="en-US" sz="800" b="0" dirty="0">
                        <a:solidFill>
                          <a:srgbClr val="104657"/>
                        </a:solidFill>
                      </a:endParaRPr>
                    </a:p>
                  </a:txBody>
                  <a:tcPr marL="36576" marR="36576" marT="36576" marB="36576" anchor="ctr">
                    <a:lnL w="3175" cap="flat" cmpd="sng" algn="ctr">
                      <a:solidFill>
                        <a:schemeClr val="bg2"/>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239999">
                <a:tc>
                  <a:txBody>
                    <a:bodyPr/>
                    <a:lstStyle/>
                    <a:p>
                      <a:pPr algn="ctr"/>
                      <a:r>
                        <a:rPr lang="en-US" sz="800" baseline="0" dirty="0">
                          <a:solidFill>
                            <a:schemeClr val="bg1"/>
                          </a:solidFill>
                        </a:rPr>
                        <a:t>4</a:t>
                      </a:r>
                      <a:endParaRPr lang="en-US" sz="800" b="0" baseline="0" dirty="0">
                        <a:solidFill>
                          <a:schemeClr val="bg1"/>
                        </a:solidFill>
                      </a:endParaRPr>
                    </a:p>
                  </a:txBody>
                  <a:tcPr marL="36576" marR="36576" marT="36576" marB="36576"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rPr>
                        <a:t>Physical</a:t>
                      </a:r>
                      <a:r>
                        <a:rPr lang="en-US" sz="800" baseline="0" dirty="0">
                          <a:solidFill>
                            <a:schemeClr val="bg1"/>
                          </a:solidFill>
                        </a:rPr>
                        <a:t> NICs/HBAs</a:t>
                      </a:r>
                      <a:endParaRPr lang="en-US" sz="800" b="0" dirty="0">
                        <a:solidFill>
                          <a:schemeClr val="bg1"/>
                        </a:solidFill>
                      </a:endParaRPr>
                    </a:p>
                  </a:txBody>
                  <a:tcPr marL="36576" marR="36576" marT="36576" marB="36576"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2"/>
                    </a:solidFill>
                  </a:tcPr>
                </a:tc>
                <a:tc>
                  <a:txBody>
                    <a:bodyPr/>
                    <a:lstStyle/>
                    <a:p>
                      <a:pPr algn="ctr"/>
                      <a:r>
                        <a:rPr lang="en-US" sz="800" dirty="0">
                          <a:solidFill>
                            <a:schemeClr val="bg1"/>
                          </a:solidFill>
                        </a:rPr>
                        <a:t>1</a:t>
                      </a:r>
                      <a:endParaRPr lang="en-US" sz="800" b="0" dirty="0">
                        <a:solidFill>
                          <a:schemeClr val="bg1"/>
                        </a:solidFill>
                      </a:endParaRPr>
                    </a:p>
                  </a:txBody>
                  <a:tcPr marL="36576" marR="36576" marT="36576" marB="36576"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0001"/>
                  </a:ext>
                </a:extLst>
              </a:tr>
              <a:tr h="239999">
                <a:tc>
                  <a:txBody>
                    <a:bodyPr/>
                    <a:lstStyle/>
                    <a:p>
                      <a:pPr algn="ctr"/>
                      <a:r>
                        <a:rPr lang="en-US" sz="800" dirty="0">
                          <a:solidFill>
                            <a:schemeClr val="bg1"/>
                          </a:solidFill>
                        </a:rPr>
                        <a:t>9</a:t>
                      </a:r>
                      <a:endParaRPr lang="en-US" sz="800" b="0" dirty="0">
                        <a:solidFill>
                          <a:schemeClr val="bg1"/>
                        </a:solidFill>
                      </a:endParaRPr>
                    </a:p>
                  </a:txBody>
                  <a:tcPr marL="36576" marR="36576" marT="36576" marB="36576"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2"/>
                    </a:solidFill>
                  </a:tcPr>
                </a:tc>
                <a:tc>
                  <a:txBody>
                    <a:bodyPr/>
                    <a:lstStyle/>
                    <a:p>
                      <a:pPr algn="ctr"/>
                      <a:r>
                        <a:rPr lang="en-US" sz="800" dirty="0">
                          <a:solidFill>
                            <a:schemeClr val="bg1"/>
                          </a:solidFill>
                        </a:rPr>
                        <a:t>Cables</a:t>
                      </a:r>
                      <a:endParaRPr lang="en-US" sz="800" b="0" dirty="0">
                        <a:solidFill>
                          <a:schemeClr val="bg1"/>
                        </a:solidFill>
                      </a:endParaRPr>
                    </a:p>
                  </a:txBody>
                  <a:tcPr marL="36576" marR="36576" marT="36576" marB="36576"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2"/>
                    </a:solidFill>
                  </a:tcPr>
                </a:tc>
                <a:tc>
                  <a:txBody>
                    <a:bodyPr/>
                    <a:lstStyle/>
                    <a:p>
                      <a:pPr algn="ctr"/>
                      <a:r>
                        <a:rPr lang="en-US" sz="800" dirty="0">
                          <a:solidFill>
                            <a:schemeClr val="bg1"/>
                          </a:solidFill>
                        </a:rPr>
                        <a:t>2</a:t>
                      </a:r>
                      <a:endParaRPr lang="en-US" sz="800" b="0" dirty="0">
                        <a:solidFill>
                          <a:schemeClr val="bg1"/>
                        </a:solidFill>
                      </a:endParaRPr>
                    </a:p>
                  </a:txBody>
                  <a:tcPr marL="36576" marR="36576" marT="36576" marB="36576"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0002"/>
                  </a:ext>
                </a:extLst>
              </a:tr>
            </a:tbl>
          </a:graphicData>
        </a:graphic>
      </p:graphicFrame>
      <p:grpSp>
        <p:nvGrpSpPr>
          <p:cNvPr id="4" name="Group 3"/>
          <p:cNvGrpSpPr/>
          <p:nvPr/>
        </p:nvGrpSpPr>
        <p:grpSpPr>
          <a:xfrm>
            <a:off x="4947870" y="1259943"/>
            <a:ext cx="3921493" cy="2344130"/>
            <a:chOff x="4616443" y="1095194"/>
            <a:chExt cx="4359294" cy="2605832"/>
          </a:xfrm>
        </p:grpSpPr>
        <p:sp>
          <p:nvSpPr>
            <p:cNvPr id="42" name="UCS FI Text"/>
            <p:cNvSpPr txBox="1"/>
            <p:nvPr/>
          </p:nvSpPr>
          <p:spPr>
            <a:xfrm>
              <a:off x="6262354" y="1095194"/>
              <a:ext cx="1197642" cy="346257"/>
            </a:xfrm>
            <a:prstGeom prst="rect">
              <a:avLst/>
            </a:prstGeom>
            <a:noFill/>
          </p:spPr>
          <p:txBody>
            <a:bodyPr wrap="square" lIns="68586" tIns="34294" rIns="68586" bIns="34294" rtlCol="0">
              <a:spAutoFit/>
            </a:bodyPr>
            <a:lstStyle/>
            <a:p>
              <a:pPr algn="ctr"/>
              <a:r>
                <a:rPr lang="en-US" sz="900" dirty="0">
                  <a:latin typeface="+mj-lt"/>
                </a:rPr>
                <a:t>Cisco UCS Fabric Interconnects</a:t>
              </a:r>
            </a:p>
          </p:txBody>
        </p:sp>
        <p:sp>
          <p:nvSpPr>
            <p:cNvPr id="43" name="UCS Uplink Text"/>
            <p:cNvSpPr txBox="1"/>
            <p:nvPr/>
          </p:nvSpPr>
          <p:spPr>
            <a:xfrm>
              <a:off x="4774618" y="3470075"/>
              <a:ext cx="4201119" cy="230951"/>
            </a:xfrm>
            <a:prstGeom prst="rect">
              <a:avLst/>
            </a:prstGeom>
            <a:noFill/>
          </p:spPr>
          <p:txBody>
            <a:bodyPr wrap="square" lIns="68586" tIns="34294" rIns="68586" bIns="34294" rtlCol="0">
              <a:spAutoFit/>
            </a:bodyPr>
            <a:lstStyle/>
            <a:p>
              <a:pPr algn="ctr"/>
              <a:r>
                <a:rPr lang="en-US" sz="900" dirty="0">
                  <a:latin typeface="+mj-lt"/>
                </a:rPr>
                <a:t>2x 10/40-Gbps Unified Fabric Data and Management </a:t>
              </a:r>
            </a:p>
          </p:txBody>
        </p:sp>
        <p:pic>
          <p:nvPicPr>
            <p:cNvPr id="62" name="Picture 6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5400000">
              <a:off x="6722269" y="2903662"/>
              <a:ext cx="366149" cy="246163"/>
            </a:xfrm>
            <a:prstGeom prst="rect">
              <a:avLst/>
            </a:prstGeom>
          </p:spPr>
        </p:pic>
        <p:sp>
          <p:nvSpPr>
            <p:cNvPr id="45" name="UCS N2K Text"/>
            <p:cNvSpPr txBox="1"/>
            <p:nvPr/>
          </p:nvSpPr>
          <p:spPr>
            <a:xfrm>
              <a:off x="6342014" y="1822523"/>
              <a:ext cx="1038322" cy="346257"/>
            </a:xfrm>
            <a:prstGeom prst="rect">
              <a:avLst/>
            </a:prstGeom>
            <a:noFill/>
          </p:spPr>
          <p:txBody>
            <a:bodyPr wrap="square" lIns="68586" tIns="34294" rIns="68586" bIns="34294" rtlCol="0">
              <a:spAutoFit/>
            </a:bodyPr>
            <a:lstStyle/>
            <a:p>
              <a:pPr algn="ctr"/>
              <a:r>
                <a:rPr lang="en-US" sz="900" dirty="0">
                  <a:latin typeface="+mj-lt"/>
                </a:rPr>
                <a:t>Cisco Nexus Fabric Extenders</a:t>
              </a:r>
            </a:p>
          </p:txBody>
        </p:sp>
        <p:cxnSp>
          <p:nvCxnSpPr>
            <p:cNvPr id="46" name="Straight Connector 45"/>
            <p:cNvCxnSpPr/>
            <p:nvPr/>
          </p:nvCxnSpPr>
          <p:spPr>
            <a:xfrm>
              <a:off x="5197744" y="1640576"/>
              <a:ext cx="1144270" cy="69681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7429056" y="1609031"/>
              <a:ext cx="1257744" cy="743987"/>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a:endCxn id="62" idx="1"/>
            </p:cNvCxnSpPr>
            <p:nvPr/>
          </p:nvCxnSpPr>
          <p:spPr>
            <a:xfrm>
              <a:off x="5197744" y="2292352"/>
              <a:ext cx="1707599" cy="551317"/>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a:endCxn id="62" idx="1"/>
            </p:cNvCxnSpPr>
            <p:nvPr/>
          </p:nvCxnSpPr>
          <p:spPr>
            <a:xfrm flipH="1">
              <a:off x="6905343" y="2292352"/>
              <a:ext cx="1268263" cy="551317"/>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1" name="Picture 50" descr="GenericSwitch.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01443" y="2194280"/>
              <a:ext cx="1551870" cy="246888"/>
            </a:xfrm>
            <a:prstGeom prst="rect">
              <a:avLst/>
            </a:prstGeom>
          </p:spPr>
        </p:pic>
        <p:pic>
          <p:nvPicPr>
            <p:cNvPr id="52" name="Picture 51" descr="GenericSwitch.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62018" y="2171704"/>
              <a:ext cx="1535100" cy="244220"/>
            </a:xfrm>
            <a:prstGeom prst="rect">
              <a:avLst/>
            </a:prstGeom>
          </p:spPr>
        </p:pic>
        <p:pic>
          <p:nvPicPr>
            <p:cNvPr id="53" name="Picture 5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158139" y="3220241"/>
              <a:ext cx="1494408" cy="271711"/>
            </a:xfrm>
            <a:prstGeom prst="rect">
              <a:avLst/>
            </a:prstGeom>
          </p:spPr>
        </p:pic>
        <p:pic>
          <p:nvPicPr>
            <p:cNvPr id="23" name="Picture 22"/>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616443" y="1465845"/>
              <a:ext cx="2008288" cy="207251"/>
            </a:xfrm>
            <a:prstGeom prst="rect">
              <a:avLst/>
            </a:prstGeom>
          </p:spPr>
        </p:pic>
        <p:pic>
          <p:nvPicPr>
            <p:cNvPr id="54" name="Picture 53"/>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862499" y="1465845"/>
              <a:ext cx="2008288" cy="207251"/>
            </a:xfrm>
            <a:prstGeom prst="rect">
              <a:avLst/>
            </a:prstGeom>
          </p:spPr>
        </p:pic>
      </p:grpSp>
    </p:spTree>
    <p:extLst>
      <p:ext uri="{BB962C8B-B14F-4D97-AF65-F5344CB8AC3E}">
        <p14:creationId xmlns:p14="http://schemas.microsoft.com/office/powerpoint/2010/main" val="22725792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Buy fewer servers</a:t>
            </a:r>
          </a:p>
        </p:txBody>
      </p:sp>
      <p:grpSp>
        <p:nvGrpSpPr>
          <p:cNvPr id="51" name="Legand Group"/>
          <p:cNvGrpSpPr>
            <a:grpSpLocks/>
          </p:cNvGrpSpPr>
          <p:nvPr/>
        </p:nvGrpSpPr>
        <p:grpSpPr bwMode="auto">
          <a:xfrm>
            <a:off x="2579206" y="4444042"/>
            <a:ext cx="4006079" cy="216623"/>
            <a:chOff x="-457" y="3483"/>
            <a:chExt cx="2737" cy="148"/>
          </a:xfrm>
        </p:grpSpPr>
        <p:sp>
          <p:nvSpPr>
            <p:cNvPr id="52" name="AutoShape 94"/>
            <p:cNvSpPr>
              <a:spLocks noChangeArrowheads="1"/>
            </p:cNvSpPr>
            <p:nvPr/>
          </p:nvSpPr>
          <p:spPr bwMode="auto">
            <a:xfrm>
              <a:off x="1577" y="3526"/>
              <a:ext cx="230" cy="58"/>
            </a:xfrm>
            <a:prstGeom prst="roundRect">
              <a:avLst>
                <a:gd name="adj" fmla="val 5620"/>
              </a:avLst>
            </a:prstGeom>
            <a:solidFill>
              <a:schemeClr val="accent1">
                <a:lumMod val="50000"/>
              </a:schemeClr>
            </a:solidFill>
            <a:ln w="25400" algn="ctr">
              <a:noFill/>
              <a:round/>
              <a:headEnd/>
              <a:tailEnd/>
            </a:ln>
          </p:spPr>
          <p:txBody>
            <a:bodyPr wrap="none" anchor="ctr"/>
            <a:lstStyle/>
            <a:p>
              <a:pPr algn="ctr"/>
              <a:endParaRPr lang="en-US" sz="800" dirty="0">
                <a:solidFill>
                  <a:schemeClr val="bg1"/>
                </a:solidFill>
                <a:latin typeface="+mj-lt"/>
              </a:endParaRPr>
            </a:p>
          </p:txBody>
        </p:sp>
        <p:sp>
          <p:nvSpPr>
            <p:cNvPr id="53" name="Text Box 95"/>
            <p:cNvSpPr txBox="1">
              <a:spLocks noChangeArrowheads="1"/>
            </p:cNvSpPr>
            <p:nvPr/>
          </p:nvSpPr>
          <p:spPr bwMode="auto">
            <a:xfrm>
              <a:off x="1807" y="3484"/>
              <a:ext cx="473" cy="147"/>
            </a:xfrm>
            <a:prstGeom prst="rect">
              <a:avLst/>
            </a:prstGeom>
            <a:noFill/>
            <a:ln w="9525">
              <a:noFill/>
              <a:miter lim="800000"/>
              <a:headEnd/>
              <a:tailEnd/>
            </a:ln>
          </p:spPr>
          <p:txBody>
            <a:bodyPr wrap="square">
              <a:spAutoFit/>
            </a:bodyPr>
            <a:lstStyle/>
            <a:p>
              <a:r>
                <a:rPr lang="en-US" sz="800" dirty="0">
                  <a:latin typeface="+mj-lt"/>
                </a:rPr>
                <a:t>Hot Spare</a:t>
              </a:r>
            </a:p>
          </p:txBody>
        </p:sp>
        <p:sp>
          <p:nvSpPr>
            <p:cNvPr id="54" name="AutoShape 96"/>
            <p:cNvSpPr>
              <a:spLocks noChangeArrowheads="1"/>
            </p:cNvSpPr>
            <p:nvPr/>
          </p:nvSpPr>
          <p:spPr bwMode="auto">
            <a:xfrm>
              <a:off x="490" y="3527"/>
              <a:ext cx="230" cy="58"/>
            </a:xfrm>
            <a:prstGeom prst="roundRect">
              <a:avLst>
                <a:gd name="adj" fmla="val 5620"/>
              </a:avLst>
            </a:prstGeom>
            <a:solidFill>
              <a:schemeClr val="accent1">
                <a:lumMod val="75000"/>
              </a:schemeClr>
            </a:solidFill>
            <a:ln w="25400" algn="ctr">
              <a:noFill/>
              <a:round/>
              <a:headEnd/>
              <a:tailEnd/>
            </a:ln>
          </p:spPr>
          <p:txBody>
            <a:bodyPr wrap="none" anchor="ctr"/>
            <a:lstStyle/>
            <a:p>
              <a:pPr algn="ctr"/>
              <a:endParaRPr lang="en-US" sz="800" dirty="0">
                <a:solidFill>
                  <a:schemeClr val="bg1"/>
                </a:solidFill>
                <a:latin typeface="+mj-lt"/>
              </a:endParaRPr>
            </a:p>
          </p:txBody>
        </p:sp>
        <p:sp>
          <p:nvSpPr>
            <p:cNvPr id="55" name="Text Box 97"/>
            <p:cNvSpPr txBox="1">
              <a:spLocks noChangeArrowheads="1"/>
            </p:cNvSpPr>
            <p:nvPr/>
          </p:nvSpPr>
          <p:spPr bwMode="auto">
            <a:xfrm>
              <a:off x="720" y="3483"/>
              <a:ext cx="792" cy="147"/>
            </a:xfrm>
            <a:prstGeom prst="rect">
              <a:avLst/>
            </a:prstGeom>
            <a:noFill/>
            <a:ln w="9525">
              <a:noFill/>
              <a:miter lim="800000"/>
              <a:headEnd/>
              <a:tailEnd/>
            </a:ln>
          </p:spPr>
          <p:txBody>
            <a:bodyPr wrap="none">
              <a:spAutoFit/>
            </a:bodyPr>
            <a:lstStyle/>
            <a:p>
              <a:r>
                <a:rPr lang="en-US" sz="800" dirty="0">
                  <a:latin typeface="+mj-lt"/>
                </a:rPr>
                <a:t>Burst Capacity Spare</a:t>
              </a:r>
            </a:p>
          </p:txBody>
        </p:sp>
        <p:sp>
          <p:nvSpPr>
            <p:cNvPr id="56" name="AutoShape 152"/>
            <p:cNvSpPr>
              <a:spLocks noChangeArrowheads="1"/>
            </p:cNvSpPr>
            <p:nvPr/>
          </p:nvSpPr>
          <p:spPr bwMode="auto">
            <a:xfrm>
              <a:off x="-457" y="3527"/>
              <a:ext cx="230" cy="58"/>
            </a:xfrm>
            <a:prstGeom prst="roundRect">
              <a:avLst>
                <a:gd name="adj" fmla="val 5620"/>
              </a:avLst>
            </a:prstGeom>
            <a:solidFill>
              <a:schemeClr val="accent1"/>
            </a:solidFill>
            <a:ln w="25400" algn="ctr">
              <a:noFill/>
              <a:round/>
              <a:headEnd/>
              <a:tailEnd/>
            </a:ln>
          </p:spPr>
          <p:txBody>
            <a:bodyPr wrap="none" anchor="ctr"/>
            <a:lstStyle/>
            <a:p>
              <a:pPr algn="ctr"/>
              <a:endParaRPr lang="en-US" sz="800" dirty="0">
                <a:solidFill>
                  <a:schemeClr val="bg1"/>
                </a:solidFill>
                <a:latin typeface="+mj-lt"/>
              </a:endParaRPr>
            </a:p>
          </p:txBody>
        </p:sp>
        <p:sp>
          <p:nvSpPr>
            <p:cNvPr id="57" name="Text Box 153"/>
            <p:cNvSpPr txBox="1">
              <a:spLocks noChangeArrowheads="1"/>
            </p:cNvSpPr>
            <p:nvPr/>
          </p:nvSpPr>
          <p:spPr bwMode="auto">
            <a:xfrm>
              <a:off x="-227" y="3483"/>
              <a:ext cx="619" cy="147"/>
            </a:xfrm>
            <a:prstGeom prst="rect">
              <a:avLst/>
            </a:prstGeom>
            <a:noFill/>
            <a:ln w="9525">
              <a:noFill/>
              <a:miter lim="800000"/>
              <a:headEnd/>
              <a:tailEnd/>
            </a:ln>
          </p:spPr>
          <p:txBody>
            <a:bodyPr wrap="none">
              <a:spAutoFit/>
            </a:bodyPr>
            <a:lstStyle/>
            <a:p>
              <a:r>
                <a:rPr lang="en-US" sz="800" dirty="0">
                  <a:latin typeface="+mj-lt"/>
                </a:rPr>
                <a:t>Live/Production</a:t>
              </a:r>
            </a:p>
          </p:txBody>
        </p:sp>
      </p:grpSp>
      <p:sp>
        <p:nvSpPr>
          <p:cNvPr id="204" name="Rectangle 203"/>
          <p:cNvSpPr/>
          <p:nvPr/>
        </p:nvSpPr>
        <p:spPr>
          <a:xfrm>
            <a:off x="5023807" y="1080394"/>
            <a:ext cx="3845556" cy="3326150"/>
          </a:xfrm>
          <a:prstGeom prst="rect">
            <a:avLst/>
          </a:prstGeom>
          <a:solidFill>
            <a:schemeClr val="accent1">
              <a:lumMod val="20000"/>
              <a:lumOff val="80000"/>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mj-lt"/>
            </a:endParaRPr>
          </a:p>
        </p:txBody>
      </p:sp>
      <p:sp>
        <p:nvSpPr>
          <p:cNvPr id="93" name="Text Box 21"/>
          <p:cNvSpPr txBox="1">
            <a:spLocks noChangeArrowheads="1"/>
          </p:cNvSpPr>
          <p:nvPr/>
        </p:nvSpPr>
        <p:spPr bwMode="gray">
          <a:xfrm>
            <a:off x="7806589" y="1334669"/>
            <a:ext cx="961929" cy="1365717"/>
          </a:xfrm>
          <a:prstGeom prst="rect">
            <a:avLst/>
          </a:prstGeom>
          <a:solidFill>
            <a:schemeClr val="bg2"/>
          </a:solidFill>
          <a:ln w="19050" algn="ctr">
            <a:noFill/>
            <a:miter lim="800000"/>
            <a:headEnd/>
            <a:tailEnd/>
          </a:ln>
          <a:effectLst/>
        </p:spPr>
        <p:txBody>
          <a:bodyPr wrap="square" lIns="27432" tIns="27432" rIns="27432" bIns="27432" anchor="ctr" anchorCtr="0">
            <a:noAutofit/>
          </a:bodyPr>
          <a:lstStyle/>
          <a:p>
            <a:pPr algn="ctr">
              <a:lnSpc>
                <a:spcPct val="85000"/>
              </a:lnSpc>
            </a:pPr>
            <a:endParaRPr lang="en-US" sz="800" dirty="0">
              <a:solidFill>
                <a:schemeClr val="bg1"/>
              </a:solidFill>
              <a:latin typeface="+mj-lt"/>
            </a:endParaRPr>
          </a:p>
        </p:txBody>
      </p:sp>
      <p:sp>
        <p:nvSpPr>
          <p:cNvPr id="94" name="AutoShape 110"/>
          <p:cNvSpPr>
            <a:spLocks noChangeArrowheads="1"/>
          </p:cNvSpPr>
          <p:nvPr/>
        </p:nvSpPr>
        <p:spPr bwMode="auto">
          <a:xfrm>
            <a:off x="7859855" y="1829029"/>
            <a:ext cx="855396" cy="166578"/>
          </a:xfrm>
          <a:prstGeom prst="rect">
            <a:avLst/>
          </a:prstGeom>
          <a:solidFill>
            <a:schemeClr val="accent1"/>
          </a:solidFill>
          <a:ln w="25400" algn="ctr">
            <a:noFill/>
            <a:round/>
            <a:headEnd/>
            <a:tailEnd/>
          </a:ln>
        </p:spPr>
        <p:txBody>
          <a:bodyPr wrap="square" lIns="27432" tIns="27432" rIns="27432" bIns="27432" anchor="ctr" anchorCtr="0">
            <a:noAutofit/>
          </a:bodyPr>
          <a:lstStyle/>
          <a:p>
            <a:pPr algn="ctr"/>
            <a:endParaRPr lang="en-US" sz="800" dirty="0">
              <a:solidFill>
                <a:schemeClr val="bg1"/>
              </a:solidFill>
              <a:latin typeface="+mj-lt"/>
            </a:endParaRPr>
          </a:p>
        </p:txBody>
      </p:sp>
      <p:sp>
        <p:nvSpPr>
          <p:cNvPr id="95" name="Text Box 111"/>
          <p:cNvSpPr txBox="1">
            <a:spLocks noChangeArrowheads="1"/>
          </p:cNvSpPr>
          <p:nvPr/>
        </p:nvSpPr>
        <p:spPr bwMode="auto">
          <a:xfrm>
            <a:off x="8059343" y="1829028"/>
            <a:ext cx="421954" cy="162873"/>
          </a:xfrm>
          <a:prstGeom prst="rect">
            <a:avLst/>
          </a:prstGeom>
          <a:noFill/>
          <a:ln w="12700" algn="ctr">
            <a:noFill/>
            <a:miter lim="800000"/>
            <a:headEnd/>
            <a:tailEnd/>
          </a:ln>
        </p:spPr>
        <p:txBody>
          <a:bodyPr wrap="square" lIns="27432" tIns="27432" rIns="27432" bIns="27432" anchor="ctr" anchorCtr="0">
            <a:noAutofit/>
          </a:bodyPr>
          <a:lstStyle/>
          <a:p>
            <a:pPr algn="ctr"/>
            <a:r>
              <a:rPr lang="en-US" sz="800" dirty="0">
                <a:solidFill>
                  <a:schemeClr val="bg1"/>
                </a:solidFill>
                <a:latin typeface="+mj-lt"/>
              </a:rPr>
              <a:t> Blade</a:t>
            </a:r>
          </a:p>
        </p:txBody>
      </p:sp>
      <p:sp>
        <p:nvSpPr>
          <p:cNvPr id="96" name="AutoShape 112"/>
          <p:cNvSpPr>
            <a:spLocks noChangeArrowheads="1"/>
          </p:cNvSpPr>
          <p:nvPr/>
        </p:nvSpPr>
        <p:spPr bwMode="auto">
          <a:xfrm>
            <a:off x="7859855" y="2034296"/>
            <a:ext cx="855396" cy="166578"/>
          </a:xfrm>
          <a:prstGeom prst="rect">
            <a:avLst/>
          </a:prstGeom>
          <a:solidFill>
            <a:schemeClr val="accent1"/>
          </a:solidFill>
          <a:ln w="25400" algn="ctr">
            <a:noFill/>
            <a:round/>
            <a:headEnd/>
            <a:tailEnd/>
          </a:ln>
        </p:spPr>
        <p:txBody>
          <a:bodyPr wrap="square" lIns="27432" tIns="27432" rIns="27432" bIns="27432" anchor="ctr" anchorCtr="0">
            <a:noAutofit/>
          </a:bodyPr>
          <a:lstStyle/>
          <a:p>
            <a:pPr algn="ctr"/>
            <a:endParaRPr lang="en-US" sz="800" dirty="0">
              <a:solidFill>
                <a:schemeClr val="bg1"/>
              </a:solidFill>
              <a:latin typeface="+mj-lt"/>
            </a:endParaRPr>
          </a:p>
        </p:txBody>
      </p:sp>
      <p:sp>
        <p:nvSpPr>
          <p:cNvPr id="97" name="Text Box 113"/>
          <p:cNvSpPr txBox="1">
            <a:spLocks noChangeArrowheads="1"/>
          </p:cNvSpPr>
          <p:nvPr/>
        </p:nvSpPr>
        <p:spPr bwMode="auto">
          <a:xfrm>
            <a:off x="8059343" y="2037526"/>
            <a:ext cx="421954" cy="160718"/>
          </a:xfrm>
          <a:prstGeom prst="rect">
            <a:avLst/>
          </a:prstGeom>
          <a:noFill/>
          <a:ln w="12700" algn="ctr">
            <a:noFill/>
            <a:miter lim="800000"/>
            <a:headEnd/>
            <a:tailEnd/>
          </a:ln>
        </p:spPr>
        <p:txBody>
          <a:bodyPr wrap="square" lIns="27432" tIns="27432" rIns="27432" bIns="27432" anchor="ctr" anchorCtr="0">
            <a:noAutofit/>
          </a:bodyPr>
          <a:lstStyle/>
          <a:p>
            <a:pPr algn="ctr"/>
            <a:r>
              <a:rPr lang="en-US" sz="800" dirty="0">
                <a:solidFill>
                  <a:schemeClr val="bg1"/>
                </a:solidFill>
                <a:latin typeface="+mj-lt"/>
              </a:rPr>
              <a:t> Blade</a:t>
            </a:r>
          </a:p>
        </p:txBody>
      </p:sp>
      <p:sp>
        <p:nvSpPr>
          <p:cNvPr id="98" name="AutoShape 114"/>
          <p:cNvSpPr>
            <a:spLocks noChangeArrowheads="1"/>
          </p:cNvSpPr>
          <p:nvPr/>
        </p:nvSpPr>
        <p:spPr bwMode="auto">
          <a:xfrm>
            <a:off x="7859855" y="2240638"/>
            <a:ext cx="855396" cy="166578"/>
          </a:xfrm>
          <a:prstGeom prst="rect">
            <a:avLst/>
          </a:prstGeom>
          <a:solidFill>
            <a:schemeClr val="accent1"/>
          </a:solidFill>
          <a:ln w="25400" algn="ctr">
            <a:noFill/>
            <a:round/>
            <a:headEnd/>
            <a:tailEnd/>
          </a:ln>
        </p:spPr>
        <p:txBody>
          <a:bodyPr wrap="square" lIns="27432" tIns="27432" rIns="27432" bIns="27432" anchor="ctr" anchorCtr="0">
            <a:noAutofit/>
          </a:bodyPr>
          <a:lstStyle/>
          <a:p>
            <a:pPr algn="ctr"/>
            <a:endParaRPr lang="en-US" sz="800" dirty="0">
              <a:solidFill>
                <a:schemeClr val="bg1"/>
              </a:solidFill>
              <a:latin typeface="+mj-lt"/>
            </a:endParaRPr>
          </a:p>
        </p:txBody>
      </p:sp>
      <p:sp>
        <p:nvSpPr>
          <p:cNvPr id="99" name="Text Box 115"/>
          <p:cNvSpPr txBox="1">
            <a:spLocks noChangeArrowheads="1"/>
          </p:cNvSpPr>
          <p:nvPr/>
        </p:nvSpPr>
        <p:spPr bwMode="auto">
          <a:xfrm>
            <a:off x="8059343" y="2239563"/>
            <a:ext cx="421954" cy="163947"/>
          </a:xfrm>
          <a:prstGeom prst="rect">
            <a:avLst/>
          </a:prstGeom>
          <a:noFill/>
          <a:ln w="12700" algn="ctr">
            <a:noFill/>
            <a:miter lim="800000"/>
            <a:headEnd/>
            <a:tailEnd/>
          </a:ln>
        </p:spPr>
        <p:txBody>
          <a:bodyPr wrap="square" lIns="27432" tIns="27432" rIns="27432" bIns="27432" anchor="ctr" anchorCtr="0">
            <a:noAutofit/>
          </a:bodyPr>
          <a:lstStyle/>
          <a:p>
            <a:pPr algn="ctr"/>
            <a:r>
              <a:rPr lang="en-US" sz="800" dirty="0">
                <a:solidFill>
                  <a:schemeClr val="bg1"/>
                </a:solidFill>
                <a:latin typeface="+mj-lt"/>
              </a:rPr>
              <a:t> Blade</a:t>
            </a:r>
          </a:p>
        </p:txBody>
      </p:sp>
      <p:sp>
        <p:nvSpPr>
          <p:cNvPr id="100" name="AutoShape 116"/>
          <p:cNvSpPr>
            <a:spLocks noChangeArrowheads="1"/>
          </p:cNvSpPr>
          <p:nvPr/>
        </p:nvSpPr>
        <p:spPr bwMode="auto">
          <a:xfrm>
            <a:off x="7859855" y="2445905"/>
            <a:ext cx="855396" cy="166578"/>
          </a:xfrm>
          <a:prstGeom prst="rect">
            <a:avLst/>
          </a:prstGeom>
          <a:solidFill>
            <a:schemeClr val="accent1"/>
          </a:solidFill>
          <a:ln w="25400" algn="ctr">
            <a:noFill/>
            <a:round/>
            <a:headEnd/>
            <a:tailEnd/>
          </a:ln>
        </p:spPr>
        <p:txBody>
          <a:bodyPr wrap="square" lIns="27432" tIns="27432" rIns="27432" bIns="27432" anchor="ctr" anchorCtr="0">
            <a:noAutofit/>
          </a:bodyPr>
          <a:lstStyle/>
          <a:p>
            <a:pPr algn="ctr"/>
            <a:endParaRPr lang="en-US" sz="800" dirty="0">
              <a:solidFill>
                <a:schemeClr val="bg1"/>
              </a:solidFill>
              <a:latin typeface="+mj-lt"/>
            </a:endParaRPr>
          </a:p>
        </p:txBody>
      </p:sp>
      <p:sp>
        <p:nvSpPr>
          <p:cNvPr id="101" name="Text Box 117"/>
          <p:cNvSpPr txBox="1">
            <a:spLocks noChangeArrowheads="1"/>
          </p:cNvSpPr>
          <p:nvPr/>
        </p:nvSpPr>
        <p:spPr bwMode="auto">
          <a:xfrm>
            <a:off x="8059343" y="2442199"/>
            <a:ext cx="421954" cy="170284"/>
          </a:xfrm>
          <a:prstGeom prst="rect">
            <a:avLst/>
          </a:prstGeom>
          <a:noFill/>
          <a:ln w="12700" algn="ctr">
            <a:noFill/>
            <a:miter lim="800000"/>
            <a:headEnd/>
            <a:tailEnd/>
          </a:ln>
        </p:spPr>
        <p:txBody>
          <a:bodyPr wrap="square" lIns="27432" tIns="27432" rIns="27432" bIns="27432" anchor="ctr" anchorCtr="0">
            <a:noAutofit/>
          </a:bodyPr>
          <a:lstStyle/>
          <a:p>
            <a:pPr algn="ctr"/>
            <a:r>
              <a:rPr lang="en-US" sz="800" dirty="0">
                <a:solidFill>
                  <a:schemeClr val="bg1"/>
                </a:solidFill>
                <a:latin typeface="+mj-lt"/>
              </a:rPr>
              <a:t> Blade</a:t>
            </a:r>
          </a:p>
        </p:txBody>
      </p:sp>
      <p:sp>
        <p:nvSpPr>
          <p:cNvPr id="102" name="Rectangle 133"/>
          <p:cNvSpPr>
            <a:spLocks noChangeArrowheads="1"/>
          </p:cNvSpPr>
          <p:nvPr/>
        </p:nvSpPr>
        <p:spPr bwMode="auto">
          <a:xfrm>
            <a:off x="7812856" y="1388009"/>
            <a:ext cx="979684" cy="197744"/>
          </a:xfrm>
          <a:prstGeom prst="rect">
            <a:avLst/>
          </a:prstGeom>
          <a:noFill/>
        </p:spPr>
        <p:txBody>
          <a:bodyPr wrap="square" lIns="27432" tIns="27432" rIns="27432" bIns="27432" anchor="t" anchorCtr="0">
            <a:noAutofit/>
          </a:bodyPr>
          <a:lstStyle/>
          <a:p>
            <a:pPr marL="342900" indent="-342900" algn="ctr">
              <a:lnSpc>
                <a:spcPct val="96000"/>
              </a:lnSpc>
              <a:spcBef>
                <a:spcPts val="0"/>
              </a:spcBef>
              <a:buClr>
                <a:schemeClr val="hlink"/>
              </a:buClr>
              <a:buFont typeface="Wingdings" pitchFamily="2" charset="2"/>
              <a:buNone/>
            </a:pPr>
            <a:r>
              <a:rPr lang="en-US" sz="800" dirty="0">
                <a:latin typeface="+mj-lt"/>
              </a:rPr>
              <a:t>Web</a:t>
            </a:r>
          </a:p>
          <a:p>
            <a:pPr marL="342900" indent="-342900">
              <a:lnSpc>
                <a:spcPct val="96000"/>
              </a:lnSpc>
              <a:spcBef>
                <a:spcPts val="0"/>
              </a:spcBef>
              <a:buClr>
                <a:schemeClr val="hlink"/>
              </a:buClr>
              <a:buFont typeface="Wingdings" pitchFamily="2" charset="2"/>
              <a:buNone/>
            </a:pPr>
            <a:endParaRPr lang="en-US" sz="800" dirty="0">
              <a:latin typeface="+mj-lt"/>
            </a:endParaRPr>
          </a:p>
        </p:txBody>
      </p:sp>
      <p:sp>
        <p:nvSpPr>
          <p:cNvPr id="85" name="Text Box 21"/>
          <p:cNvSpPr txBox="1">
            <a:spLocks noChangeArrowheads="1"/>
          </p:cNvSpPr>
          <p:nvPr/>
        </p:nvSpPr>
        <p:spPr bwMode="gray">
          <a:xfrm>
            <a:off x="6722463" y="1334670"/>
            <a:ext cx="961928" cy="952574"/>
          </a:xfrm>
          <a:prstGeom prst="rect">
            <a:avLst/>
          </a:prstGeom>
          <a:solidFill>
            <a:schemeClr val="bg2"/>
          </a:solidFill>
          <a:ln w="19050" algn="ctr">
            <a:noFill/>
            <a:miter lim="800000"/>
            <a:headEnd/>
            <a:tailEnd/>
          </a:ln>
          <a:effectLst/>
        </p:spPr>
        <p:txBody>
          <a:bodyPr wrap="square" lIns="27432" tIns="27432" rIns="27432" bIns="27432" anchor="ctr" anchorCtr="0">
            <a:noAutofit/>
          </a:bodyPr>
          <a:lstStyle/>
          <a:p>
            <a:pPr algn="ctr">
              <a:lnSpc>
                <a:spcPct val="85000"/>
              </a:lnSpc>
            </a:pPr>
            <a:endParaRPr lang="en-US" sz="800" dirty="0">
              <a:solidFill>
                <a:schemeClr val="bg1"/>
              </a:solidFill>
              <a:latin typeface="+mj-lt"/>
            </a:endParaRPr>
          </a:p>
        </p:txBody>
      </p:sp>
      <p:sp>
        <p:nvSpPr>
          <p:cNvPr id="86" name="AutoShape 121"/>
          <p:cNvSpPr>
            <a:spLocks noChangeArrowheads="1"/>
          </p:cNvSpPr>
          <p:nvPr/>
        </p:nvSpPr>
        <p:spPr bwMode="auto">
          <a:xfrm>
            <a:off x="6770507" y="1829031"/>
            <a:ext cx="855395" cy="166578"/>
          </a:xfrm>
          <a:prstGeom prst="rect">
            <a:avLst/>
          </a:prstGeom>
          <a:solidFill>
            <a:schemeClr val="accent1"/>
          </a:solidFill>
          <a:ln w="25400" algn="ctr">
            <a:noFill/>
            <a:round/>
            <a:headEnd/>
            <a:tailEnd/>
          </a:ln>
        </p:spPr>
        <p:txBody>
          <a:bodyPr wrap="square" lIns="27432" tIns="27432" rIns="27432" bIns="27432" anchor="ctr" anchorCtr="0">
            <a:noAutofit/>
          </a:bodyPr>
          <a:lstStyle/>
          <a:p>
            <a:pPr algn="ctr"/>
            <a:endParaRPr lang="en-US" sz="800" dirty="0">
              <a:solidFill>
                <a:schemeClr val="bg1"/>
              </a:solidFill>
              <a:latin typeface="+mj-lt"/>
            </a:endParaRPr>
          </a:p>
        </p:txBody>
      </p:sp>
      <p:sp>
        <p:nvSpPr>
          <p:cNvPr id="87" name="Text Box 122"/>
          <p:cNvSpPr txBox="1">
            <a:spLocks noChangeArrowheads="1"/>
          </p:cNvSpPr>
          <p:nvPr/>
        </p:nvSpPr>
        <p:spPr bwMode="auto">
          <a:xfrm>
            <a:off x="6969995" y="1820841"/>
            <a:ext cx="421953" cy="174766"/>
          </a:xfrm>
          <a:prstGeom prst="rect">
            <a:avLst/>
          </a:prstGeom>
          <a:noFill/>
          <a:ln w="12700" algn="ctr">
            <a:noFill/>
            <a:miter lim="800000"/>
            <a:headEnd/>
            <a:tailEnd/>
          </a:ln>
        </p:spPr>
        <p:txBody>
          <a:bodyPr wrap="square" lIns="27432" tIns="27432" rIns="27432" bIns="27432" anchor="ctr" anchorCtr="0">
            <a:noAutofit/>
          </a:bodyPr>
          <a:lstStyle/>
          <a:p>
            <a:pPr algn="ctr"/>
            <a:r>
              <a:rPr lang="en-US" sz="800" dirty="0">
                <a:solidFill>
                  <a:schemeClr val="bg1"/>
                </a:solidFill>
                <a:latin typeface="+mj-lt"/>
              </a:rPr>
              <a:t> Rack</a:t>
            </a:r>
          </a:p>
        </p:txBody>
      </p:sp>
      <p:sp>
        <p:nvSpPr>
          <p:cNvPr id="88" name="AutoShape 123"/>
          <p:cNvSpPr>
            <a:spLocks noChangeArrowheads="1"/>
          </p:cNvSpPr>
          <p:nvPr/>
        </p:nvSpPr>
        <p:spPr bwMode="auto">
          <a:xfrm>
            <a:off x="6770507" y="1623764"/>
            <a:ext cx="855395" cy="166578"/>
          </a:xfrm>
          <a:prstGeom prst="rect">
            <a:avLst/>
          </a:prstGeom>
          <a:solidFill>
            <a:schemeClr val="accent1"/>
          </a:solidFill>
          <a:ln w="25400" algn="ctr">
            <a:noFill/>
            <a:round/>
            <a:headEnd/>
            <a:tailEnd/>
          </a:ln>
        </p:spPr>
        <p:txBody>
          <a:bodyPr wrap="square" lIns="27432" tIns="27432" rIns="27432" bIns="27432" anchor="ctr" anchorCtr="0">
            <a:noAutofit/>
          </a:bodyPr>
          <a:lstStyle/>
          <a:p>
            <a:pPr algn="ctr"/>
            <a:endParaRPr lang="en-US" sz="800" dirty="0">
              <a:solidFill>
                <a:schemeClr val="bg1"/>
              </a:solidFill>
              <a:latin typeface="+mj-lt"/>
            </a:endParaRPr>
          </a:p>
        </p:txBody>
      </p:sp>
      <p:sp>
        <p:nvSpPr>
          <p:cNvPr id="89" name="Text Box 124"/>
          <p:cNvSpPr txBox="1">
            <a:spLocks noChangeArrowheads="1"/>
          </p:cNvSpPr>
          <p:nvPr/>
        </p:nvSpPr>
        <p:spPr bwMode="auto">
          <a:xfrm>
            <a:off x="6969995" y="1620540"/>
            <a:ext cx="421953" cy="176252"/>
          </a:xfrm>
          <a:prstGeom prst="rect">
            <a:avLst/>
          </a:prstGeom>
          <a:noFill/>
          <a:ln w="12700" algn="ctr">
            <a:noFill/>
            <a:miter lim="800000"/>
            <a:headEnd/>
            <a:tailEnd/>
          </a:ln>
        </p:spPr>
        <p:txBody>
          <a:bodyPr wrap="square" lIns="27432" tIns="27432" rIns="27432" bIns="27432" anchor="ctr" anchorCtr="0">
            <a:noAutofit/>
          </a:bodyPr>
          <a:lstStyle/>
          <a:p>
            <a:pPr algn="ctr"/>
            <a:r>
              <a:rPr lang="en-US" sz="800" dirty="0">
                <a:solidFill>
                  <a:schemeClr val="bg1"/>
                </a:solidFill>
                <a:latin typeface="+mj-lt"/>
              </a:rPr>
              <a:t> Rack</a:t>
            </a:r>
          </a:p>
        </p:txBody>
      </p:sp>
      <p:sp>
        <p:nvSpPr>
          <p:cNvPr id="90" name="AutoShape 125"/>
          <p:cNvSpPr>
            <a:spLocks noChangeArrowheads="1"/>
          </p:cNvSpPr>
          <p:nvPr/>
        </p:nvSpPr>
        <p:spPr bwMode="auto">
          <a:xfrm>
            <a:off x="6770507" y="2034298"/>
            <a:ext cx="855395" cy="166578"/>
          </a:xfrm>
          <a:prstGeom prst="rect">
            <a:avLst/>
          </a:prstGeom>
          <a:solidFill>
            <a:schemeClr val="accent1"/>
          </a:solidFill>
          <a:ln w="25400" algn="ctr">
            <a:noFill/>
            <a:round/>
            <a:headEnd/>
            <a:tailEnd/>
          </a:ln>
        </p:spPr>
        <p:txBody>
          <a:bodyPr wrap="square" lIns="27432" tIns="27432" rIns="27432" bIns="27432" anchor="ctr" anchorCtr="0">
            <a:noAutofit/>
          </a:bodyPr>
          <a:lstStyle/>
          <a:p>
            <a:pPr algn="ctr"/>
            <a:endParaRPr lang="en-US" sz="800" dirty="0">
              <a:solidFill>
                <a:schemeClr val="bg1"/>
              </a:solidFill>
              <a:latin typeface="+mj-lt"/>
            </a:endParaRPr>
          </a:p>
        </p:txBody>
      </p:sp>
      <p:sp>
        <p:nvSpPr>
          <p:cNvPr id="91" name="Text Box 126"/>
          <p:cNvSpPr txBox="1">
            <a:spLocks noChangeArrowheads="1"/>
          </p:cNvSpPr>
          <p:nvPr/>
        </p:nvSpPr>
        <p:spPr bwMode="auto">
          <a:xfrm>
            <a:off x="6969995" y="2034296"/>
            <a:ext cx="421953" cy="161525"/>
          </a:xfrm>
          <a:prstGeom prst="rect">
            <a:avLst/>
          </a:prstGeom>
          <a:noFill/>
          <a:ln w="12700" algn="ctr">
            <a:noFill/>
            <a:miter lim="800000"/>
            <a:headEnd/>
            <a:tailEnd/>
          </a:ln>
        </p:spPr>
        <p:txBody>
          <a:bodyPr wrap="square" lIns="27432" tIns="27432" rIns="27432" bIns="27432" anchor="ctr" anchorCtr="0">
            <a:noAutofit/>
          </a:bodyPr>
          <a:lstStyle/>
          <a:p>
            <a:pPr algn="ctr"/>
            <a:r>
              <a:rPr lang="en-US" sz="800" dirty="0">
                <a:solidFill>
                  <a:schemeClr val="bg1"/>
                </a:solidFill>
                <a:latin typeface="+mj-lt"/>
              </a:rPr>
              <a:t> Rack</a:t>
            </a:r>
          </a:p>
        </p:txBody>
      </p:sp>
      <p:sp>
        <p:nvSpPr>
          <p:cNvPr id="92" name="Rectangle 134"/>
          <p:cNvSpPr>
            <a:spLocks noChangeArrowheads="1"/>
          </p:cNvSpPr>
          <p:nvPr/>
        </p:nvSpPr>
        <p:spPr bwMode="auto">
          <a:xfrm>
            <a:off x="6722463" y="1388011"/>
            <a:ext cx="1009972" cy="247180"/>
          </a:xfrm>
          <a:prstGeom prst="rect">
            <a:avLst/>
          </a:prstGeom>
          <a:noFill/>
        </p:spPr>
        <p:txBody>
          <a:bodyPr wrap="square" lIns="27432" tIns="27432" rIns="27432" bIns="27432" anchor="t" anchorCtr="0">
            <a:noAutofit/>
          </a:bodyPr>
          <a:lstStyle/>
          <a:p>
            <a:pPr marL="342900" indent="-342900" algn="ctr">
              <a:lnSpc>
                <a:spcPct val="96000"/>
              </a:lnSpc>
              <a:spcBef>
                <a:spcPts val="0"/>
              </a:spcBef>
              <a:buClr>
                <a:schemeClr val="hlink"/>
              </a:buClr>
              <a:buFont typeface="Wingdings" pitchFamily="2" charset="2"/>
              <a:buNone/>
            </a:pPr>
            <a:r>
              <a:rPr lang="en-US" sz="800" dirty="0">
                <a:latin typeface="+mj-lt"/>
              </a:rPr>
              <a:t>Database</a:t>
            </a:r>
          </a:p>
        </p:txBody>
      </p:sp>
      <p:sp>
        <p:nvSpPr>
          <p:cNvPr id="77" name="Text Box 21"/>
          <p:cNvSpPr txBox="1">
            <a:spLocks noChangeArrowheads="1"/>
          </p:cNvSpPr>
          <p:nvPr/>
        </p:nvSpPr>
        <p:spPr bwMode="gray">
          <a:xfrm>
            <a:off x="6722463" y="2458984"/>
            <a:ext cx="961928" cy="951037"/>
          </a:xfrm>
          <a:prstGeom prst="rect">
            <a:avLst/>
          </a:prstGeom>
          <a:solidFill>
            <a:schemeClr val="bg2"/>
          </a:solidFill>
          <a:ln w="19050" algn="ctr">
            <a:noFill/>
            <a:miter lim="800000"/>
            <a:headEnd/>
            <a:tailEnd/>
          </a:ln>
          <a:effectLst/>
        </p:spPr>
        <p:txBody>
          <a:bodyPr wrap="square" lIns="27432" tIns="27432" rIns="27432" bIns="27432" anchor="ctr" anchorCtr="0">
            <a:noAutofit/>
          </a:bodyPr>
          <a:lstStyle/>
          <a:p>
            <a:pPr algn="ctr">
              <a:lnSpc>
                <a:spcPct val="85000"/>
              </a:lnSpc>
            </a:pPr>
            <a:endParaRPr lang="en-US" sz="800" dirty="0">
              <a:solidFill>
                <a:schemeClr val="bg1"/>
              </a:solidFill>
              <a:latin typeface="+mj-lt"/>
            </a:endParaRPr>
          </a:p>
        </p:txBody>
      </p:sp>
      <p:sp>
        <p:nvSpPr>
          <p:cNvPr id="78" name="AutoShape 127"/>
          <p:cNvSpPr>
            <a:spLocks noChangeArrowheads="1"/>
          </p:cNvSpPr>
          <p:nvPr/>
        </p:nvSpPr>
        <p:spPr bwMode="auto">
          <a:xfrm>
            <a:off x="6770507" y="2948864"/>
            <a:ext cx="855395" cy="166578"/>
          </a:xfrm>
          <a:prstGeom prst="rect">
            <a:avLst/>
          </a:prstGeom>
          <a:solidFill>
            <a:schemeClr val="accent1"/>
          </a:solidFill>
          <a:ln w="25400" algn="ctr">
            <a:noFill/>
            <a:round/>
            <a:headEnd/>
            <a:tailEnd/>
          </a:ln>
        </p:spPr>
        <p:txBody>
          <a:bodyPr wrap="square" lIns="27432" tIns="27432" rIns="27432" bIns="27432" anchor="ctr" anchorCtr="0">
            <a:noAutofit/>
          </a:bodyPr>
          <a:lstStyle/>
          <a:p>
            <a:pPr algn="ctr"/>
            <a:endParaRPr lang="en-US" sz="800" dirty="0">
              <a:solidFill>
                <a:schemeClr val="bg1"/>
              </a:solidFill>
              <a:latin typeface="+mj-lt"/>
            </a:endParaRPr>
          </a:p>
        </p:txBody>
      </p:sp>
      <p:sp>
        <p:nvSpPr>
          <p:cNvPr id="79" name="Text Box 128"/>
          <p:cNvSpPr txBox="1">
            <a:spLocks noChangeArrowheads="1"/>
          </p:cNvSpPr>
          <p:nvPr/>
        </p:nvSpPr>
        <p:spPr bwMode="auto">
          <a:xfrm>
            <a:off x="6969995" y="2956387"/>
            <a:ext cx="421953" cy="159055"/>
          </a:xfrm>
          <a:prstGeom prst="rect">
            <a:avLst/>
          </a:prstGeom>
          <a:noFill/>
          <a:ln w="12700" algn="ctr">
            <a:noFill/>
            <a:miter lim="800000"/>
            <a:headEnd/>
            <a:tailEnd/>
          </a:ln>
        </p:spPr>
        <p:txBody>
          <a:bodyPr wrap="square" lIns="27432" tIns="27432" rIns="27432" bIns="27432" anchor="ctr" anchorCtr="0">
            <a:noAutofit/>
          </a:bodyPr>
          <a:lstStyle/>
          <a:p>
            <a:pPr algn="ctr"/>
            <a:r>
              <a:rPr lang="en-US" sz="800" dirty="0">
                <a:solidFill>
                  <a:schemeClr val="bg1"/>
                </a:solidFill>
                <a:latin typeface="+mj-lt"/>
              </a:rPr>
              <a:t> Blade</a:t>
            </a:r>
          </a:p>
        </p:txBody>
      </p:sp>
      <p:sp>
        <p:nvSpPr>
          <p:cNvPr id="80" name="AutoShape 129"/>
          <p:cNvSpPr>
            <a:spLocks noChangeArrowheads="1"/>
          </p:cNvSpPr>
          <p:nvPr/>
        </p:nvSpPr>
        <p:spPr bwMode="auto">
          <a:xfrm>
            <a:off x="6770507" y="2743597"/>
            <a:ext cx="855395" cy="166578"/>
          </a:xfrm>
          <a:prstGeom prst="rect">
            <a:avLst/>
          </a:prstGeom>
          <a:solidFill>
            <a:schemeClr val="accent1"/>
          </a:solidFill>
          <a:ln w="25400" algn="ctr">
            <a:noFill/>
            <a:round/>
            <a:headEnd/>
            <a:tailEnd/>
          </a:ln>
        </p:spPr>
        <p:txBody>
          <a:bodyPr wrap="square" lIns="27432" tIns="27432" rIns="27432" bIns="27432" anchor="ctr" anchorCtr="0">
            <a:noAutofit/>
          </a:bodyPr>
          <a:lstStyle/>
          <a:p>
            <a:pPr algn="ctr"/>
            <a:endParaRPr lang="en-US" sz="800" dirty="0">
              <a:solidFill>
                <a:schemeClr val="bg1"/>
              </a:solidFill>
              <a:latin typeface="+mj-lt"/>
            </a:endParaRPr>
          </a:p>
        </p:txBody>
      </p:sp>
      <p:sp>
        <p:nvSpPr>
          <p:cNvPr id="81" name="Text Box 130"/>
          <p:cNvSpPr txBox="1">
            <a:spLocks noChangeArrowheads="1"/>
          </p:cNvSpPr>
          <p:nvPr/>
        </p:nvSpPr>
        <p:spPr bwMode="auto">
          <a:xfrm>
            <a:off x="6969995" y="2752194"/>
            <a:ext cx="421953" cy="165504"/>
          </a:xfrm>
          <a:prstGeom prst="rect">
            <a:avLst/>
          </a:prstGeom>
          <a:noFill/>
          <a:ln w="12700" algn="ctr">
            <a:noFill/>
            <a:miter lim="800000"/>
            <a:headEnd/>
            <a:tailEnd/>
          </a:ln>
        </p:spPr>
        <p:txBody>
          <a:bodyPr wrap="square" lIns="27432" tIns="27432" rIns="27432" bIns="27432" anchor="ctr" anchorCtr="0">
            <a:noAutofit/>
          </a:bodyPr>
          <a:lstStyle/>
          <a:p>
            <a:pPr algn="ctr"/>
            <a:r>
              <a:rPr lang="en-US" sz="800" dirty="0">
                <a:solidFill>
                  <a:schemeClr val="bg1"/>
                </a:solidFill>
                <a:latin typeface="+mj-lt"/>
              </a:rPr>
              <a:t> Blade</a:t>
            </a:r>
          </a:p>
        </p:txBody>
      </p:sp>
      <p:sp>
        <p:nvSpPr>
          <p:cNvPr id="82" name="AutoShape 131"/>
          <p:cNvSpPr>
            <a:spLocks noChangeArrowheads="1"/>
          </p:cNvSpPr>
          <p:nvPr/>
        </p:nvSpPr>
        <p:spPr bwMode="auto">
          <a:xfrm>
            <a:off x="6770507" y="3154131"/>
            <a:ext cx="855395" cy="166578"/>
          </a:xfrm>
          <a:prstGeom prst="rect">
            <a:avLst/>
          </a:prstGeom>
          <a:solidFill>
            <a:schemeClr val="accent1"/>
          </a:solidFill>
          <a:ln w="25400" algn="ctr">
            <a:noFill/>
            <a:round/>
            <a:headEnd/>
            <a:tailEnd/>
          </a:ln>
        </p:spPr>
        <p:txBody>
          <a:bodyPr wrap="square" lIns="27432" tIns="27432" rIns="27432" bIns="27432" anchor="ctr" anchorCtr="0">
            <a:noAutofit/>
          </a:bodyPr>
          <a:lstStyle/>
          <a:p>
            <a:pPr algn="ctr"/>
            <a:endParaRPr lang="en-US" sz="800" dirty="0">
              <a:solidFill>
                <a:schemeClr val="bg1"/>
              </a:solidFill>
              <a:latin typeface="+mj-lt"/>
            </a:endParaRPr>
          </a:p>
        </p:txBody>
      </p:sp>
      <p:sp>
        <p:nvSpPr>
          <p:cNvPr id="83" name="Text Box 132"/>
          <p:cNvSpPr txBox="1">
            <a:spLocks noChangeArrowheads="1"/>
          </p:cNvSpPr>
          <p:nvPr/>
        </p:nvSpPr>
        <p:spPr bwMode="auto">
          <a:xfrm>
            <a:off x="6969995" y="3154131"/>
            <a:ext cx="421953" cy="173326"/>
          </a:xfrm>
          <a:prstGeom prst="rect">
            <a:avLst/>
          </a:prstGeom>
          <a:noFill/>
          <a:ln w="12700" algn="ctr">
            <a:noFill/>
            <a:miter lim="800000"/>
            <a:headEnd/>
            <a:tailEnd/>
          </a:ln>
        </p:spPr>
        <p:txBody>
          <a:bodyPr wrap="square" lIns="27432" tIns="27432" rIns="27432" bIns="27432" anchor="ctr" anchorCtr="0">
            <a:noAutofit/>
          </a:bodyPr>
          <a:lstStyle/>
          <a:p>
            <a:pPr algn="ctr"/>
            <a:r>
              <a:rPr lang="en-US" sz="800" dirty="0">
                <a:solidFill>
                  <a:schemeClr val="bg1"/>
                </a:solidFill>
                <a:latin typeface="+mj-lt"/>
              </a:rPr>
              <a:t> Blade</a:t>
            </a:r>
          </a:p>
        </p:txBody>
      </p:sp>
      <p:sp>
        <p:nvSpPr>
          <p:cNvPr id="84" name="Rectangle 135"/>
          <p:cNvSpPr>
            <a:spLocks noChangeArrowheads="1"/>
          </p:cNvSpPr>
          <p:nvPr/>
        </p:nvSpPr>
        <p:spPr bwMode="auto">
          <a:xfrm>
            <a:off x="6722463" y="2509993"/>
            <a:ext cx="890906" cy="248255"/>
          </a:xfrm>
          <a:prstGeom prst="rect">
            <a:avLst/>
          </a:prstGeom>
          <a:noFill/>
        </p:spPr>
        <p:txBody>
          <a:bodyPr wrap="square" lIns="27432" tIns="27432" rIns="27432" bIns="27432" anchor="t" anchorCtr="0">
            <a:noAutofit/>
          </a:bodyPr>
          <a:lstStyle/>
          <a:p>
            <a:pPr marL="342900" indent="-342900" algn="ctr">
              <a:lnSpc>
                <a:spcPct val="96000"/>
              </a:lnSpc>
              <a:spcBef>
                <a:spcPts val="0"/>
              </a:spcBef>
              <a:buClr>
                <a:schemeClr val="hlink"/>
              </a:buClr>
              <a:buFont typeface="Wingdings" pitchFamily="2" charset="2"/>
              <a:buNone/>
            </a:pPr>
            <a:r>
              <a:rPr lang="en-US" sz="800" dirty="0">
                <a:latin typeface="+mj-lt"/>
              </a:rPr>
              <a:t>Virtualized Apps</a:t>
            </a:r>
          </a:p>
        </p:txBody>
      </p:sp>
      <p:sp>
        <p:nvSpPr>
          <p:cNvPr id="65" name="Text Box 21"/>
          <p:cNvSpPr txBox="1">
            <a:spLocks noChangeArrowheads="1"/>
          </p:cNvSpPr>
          <p:nvPr/>
        </p:nvSpPr>
        <p:spPr bwMode="gray">
          <a:xfrm>
            <a:off x="7812857" y="2846543"/>
            <a:ext cx="962973" cy="920579"/>
          </a:xfrm>
          <a:prstGeom prst="rect">
            <a:avLst/>
          </a:prstGeom>
          <a:solidFill>
            <a:schemeClr val="bg2"/>
          </a:solidFill>
          <a:ln w="19050" algn="ctr">
            <a:noFill/>
            <a:miter lim="800000"/>
            <a:headEnd/>
            <a:tailEnd/>
          </a:ln>
          <a:effectLst/>
        </p:spPr>
        <p:txBody>
          <a:bodyPr wrap="square" lIns="27432" tIns="27432" rIns="27432" bIns="27432" anchor="ctr" anchorCtr="0">
            <a:noAutofit/>
          </a:bodyPr>
          <a:lstStyle/>
          <a:p>
            <a:pPr algn="ctr">
              <a:lnSpc>
                <a:spcPct val="85000"/>
              </a:lnSpc>
            </a:pPr>
            <a:endParaRPr lang="en-US" sz="800" dirty="0">
              <a:solidFill>
                <a:schemeClr val="bg1"/>
              </a:solidFill>
              <a:latin typeface="+mj-lt"/>
            </a:endParaRPr>
          </a:p>
        </p:txBody>
      </p:sp>
      <p:sp>
        <p:nvSpPr>
          <p:cNvPr id="66" name="AutoShape 155"/>
          <p:cNvSpPr>
            <a:spLocks noChangeArrowheads="1"/>
          </p:cNvSpPr>
          <p:nvPr/>
        </p:nvSpPr>
        <p:spPr bwMode="auto">
          <a:xfrm>
            <a:off x="7874161" y="3080566"/>
            <a:ext cx="855396" cy="166578"/>
          </a:xfrm>
          <a:prstGeom prst="rect">
            <a:avLst/>
          </a:prstGeom>
          <a:solidFill>
            <a:schemeClr val="accent1">
              <a:lumMod val="50000"/>
            </a:schemeClr>
          </a:solidFill>
          <a:ln w="25400" algn="ctr">
            <a:noFill/>
            <a:round/>
            <a:headEnd/>
            <a:tailEnd/>
          </a:ln>
        </p:spPr>
        <p:txBody>
          <a:bodyPr wrap="square" lIns="27432" tIns="27432" rIns="27432" bIns="27432" anchor="ctr" anchorCtr="0">
            <a:noAutofit/>
          </a:bodyPr>
          <a:lstStyle/>
          <a:p>
            <a:pPr algn="ctr"/>
            <a:endParaRPr lang="en-US" sz="800" dirty="0">
              <a:solidFill>
                <a:schemeClr val="bg2"/>
              </a:solidFill>
              <a:latin typeface="+mj-lt"/>
            </a:endParaRPr>
          </a:p>
        </p:txBody>
      </p:sp>
      <p:sp>
        <p:nvSpPr>
          <p:cNvPr id="67" name="Text Box 156"/>
          <p:cNvSpPr txBox="1">
            <a:spLocks noChangeArrowheads="1"/>
          </p:cNvSpPr>
          <p:nvPr/>
        </p:nvSpPr>
        <p:spPr bwMode="auto">
          <a:xfrm>
            <a:off x="8077234" y="3087093"/>
            <a:ext cx="421954" cy="153006"/>
          </a:xfrm>
          <a:prstGeom prst="rect">
            <a:avLst/>
          </a:prstGeom>
          <a:noFill/>
          <a:ln w="12700" algn="ctr">
            <a:noFill/>
            <a:miter lim="800000"/>
            <a:headEnd/>
            <a:tailEnd/>
          </a:ln>
        </p:spPr>
        <p:txBody>
          <a:bodyPr wrap="square" lIns="27432" tIns="27432" rIns="27432" bIns="27432" anchor="ctr" anchorCtr="0">
            <a:noAutofit/>
          </a:bodyPr>
          <a:lstStyle/>
          <a:p>
            <a:pPr algn="ctr"/>
            <a:r>
              <a:rPr lang="en-US" sz="800" dirty="0">
                <a:solidFill>
                  <a:schemeClr val="bg2"/>
                </a:solidFill>
                <a:latin typeface="+mj-lt"/>
              </a:rPr>
              <a:t> Blade</a:t>
            </a:r>
          </a:p>
        </p:txBody>
      </p:sp>
      <p:sp>
        <p:nvSpPr>
          <p:cNvPr id="75" name="AutoShape 159"/>
          <p:cNvSpPr>
            <a:spLocks noChangeArrowheads="1"/>
          </p:cNvSpPr>
          <p:nvPr/>
        </p:nvSpPr>
        <p:spPr bwMode="auto">
          <a:xfrm>
            <a:off x="7876568" y="3289539"/>
            <a:ext cx="855396" cy="166578"/>
          </a:xfrm>
          <a:prstGeom prst="rect">
            <a:avLst/>
          </a:prstGeom>
          <a:solidFill>
            <a:schemeClr val="accent1">
              <a:lumMod val="75000"/>
            </a:schemeClr>
          </a:solidFill>
          <a:ln w="25400" algn="ctr">
            <a:noFill/>
            <a:round/>
            <a:headEnd/>
            <a:tailEnd/>
          </a:ln>
        </p:spPr>
        <p:txBody>
          <a:bodyPr wrap="square" lIns="27432" tIns="27432" rIns="27432" bIns="27432" anchor="ctr" anchorCtr="0">
            <a:noAutofit/>
          </a:bodyPr>
          <a:lstStyle/>
          <a:p>
            <a:pPr algn="ctr"/>
            <a:endParaRPr lang="en-US" sz="800" dirty="0">
              <a:solidFill>
                <a:schemeClr val="bg1"/>
              </a:solidFill>
              <a:latin typeface="+mj-lt"/>
            </a:endParaRPr>
          </a:p>
        </p:txBody>
      </p:sp>
      <p:sp>
        <p:nvSpPr>
          <p:cNvPr id="76" name="Text Box 160"/>
          <p:cNvSpPr txBox="1">
            <a:spLocks noChangeArrowheads="1"/>
          </p:cNvSpPr>
          <p:nvPr/>
        </p:nvSpPr>
        <p:spPr bwMode="auto">
          <a:xfrm>
            <a:off x="8076056" y="3289062"/>
            <a:ext cx="421954" cy="160881"/>
          </a:xfrm>
          <a:prstGeom prst="rect">
            <a:avLst/>
          </a:prstGeom>
          <a:noFill/>
          <a:ln w="12700" algn="ctr">
            <a:noFill/>
            <a:miter lim="800000"/>
            <a:headEnd/>
            <a:tailEnd/>
          </a:ln>
        </p:spPr>
        <p:txBody>
          <a:bodyPr wrap="square" lIns="27432" tIns="27432" rIns="27432" bIns="27432" anchor="ctr" anchorCtr="0">
            <a:noAutofit/>
          </a:bodyPr>
          <a:lstStyle/>
          <a:p>
            <a:pPr algn="ctr"/>
            <a:r>
              <a:rPr lang="en-US" sz="800" dirty="0">
                <a:solidFill>
                  <a:schemeClr val="bg2"/>
                </a:solidFill>
                <a:latin typeface="+mj-lt"/>
              </a:rPr>
              <a:t> Blade</a:t>
            </a:r>
          </a:p>
        </p:txBody>
      </p:sp>
      <p:sp>
        <p:nvSpPr>
          <p:cNvPr id="73" name="AutoShape 163"/>
          <p:cNvSpPr>
            <a:spLocks noChangeArrowheads="1"/>
          </p:cNvSpPr>
          <p:nvPr/>
        </p:nvSpPr>
        <p:spPr bwMode="auto">
          <a:xfrm>
            <a:off x="7876568" y="3505558"/>
            <a:ext cx="855396" cy="166578"/>
          </a:xfrm>
          <a:prstGeom prst="rect">
            <a:avLst/>
          </a:prstGeom>
          <a:solidFill>
            <a:schemeClr val="accent1">
              <a:lumMod val="75000"/>
            </a:schemeClr>
          </a:solidFill>
          <a:ln w="25400" algn="ctr">
            <a:noFill/>
            <a:round/>
            <a:headEnd/>
            <a:tailEnd/>
          </a:ln>
        </p:spPr>
        <p:txBody>
          <a:bodyPr wrap="square" lIns="27432" tIns="27432" rIns="27432" bIns="27432" anchor="ctr" anchorCtr="0">
            <a:noAutofit/>
          </a:bodyPr>
          <a:lstStyle/>
          <a:p>
            <a:pPr algn="ctr"/>
            <a:endParaRPr lang="en-US" sz="800" dirty="0">
              <a:solidFill>
                <a:schemeClr val="bg1"/>
              </a:solidFill>
              <a:latin typeface="+mj-lt"/>
            </a:endParaRPr>
          </a:p>
        </p:txBody>
      </p:sp>
      <p:sp>
        <p:nvSpPr>
          <p:cNvPr id="74" name="Text Box 164"/>
          <p:cNvSpPr txBox="1">
            <a:spLocks noChangeArrowheads="1"/>
          </p:cNvSpPr>
          <p:nvPr/>
        </p:nvSpPr>
        <p:spPr bwMode="auto">
          <a:xfrm>
            <a:off x="8076056" y="3505558"/>
            <a:ext cx="421954" cy="166578"/>
          </a:xfrm>
          <a:prstGeom prst="rect">
            <a:avLst/>
          </a:prstGeom>
          <a:noFill/>
          <a:ln w="12700" algn="ctr">
            <a:noFill/>
            <a:miter lim="800000"/>
            <a:headEnd/>
            <a:tailEnd/>
          </a:ln>
        </p:spPr>
        <p:txBody>
          <a:bodyPr wrap="square" lIns="27432" tIns="27432" rIns="27432" bIns="27432" anchor="ctr" anchorCtr="0">
            <a:noAutofit/>
          </a:bodyPr>
          <a:lstStyle/>
          <a:p>
            <a:pPr algn="ctr"/>
            <a:r>
              <a:rPr lang="en-US" sz="800" dirty="0">
                <a:solidFill>
                  <a:schemeClr val="bg2"/>
                </a:solidFill>
                <a:latin typeface="+mj-lt"/>
              </a:rPr>
              <a:t> Rack</a:t>
            </a:r>
          </a:p>
        </p:txBody>
      </p:sp>
      <p:sp>
        <p:nvSpPr>
          <p:cNvPr id="70" name="AutoShape 165"/>
          <p:cNvSpPr>
            <a:spLocks noChangeArrowheads="1"/>
          </p:cNvSpPr>
          <p:nvPr/>
        </p:nvSpPr>
        <p:spPr bwMode="auto">
          <a:xfrm>
            <a:off x="7812858" y="3851804"/>
            <a:ext cx="962972" cy="247179"/>
          </a:xfrm>
          <a:prstGeom prst="rect">
            <a:avLst/>
          </a:prstGeom>
          <a:solidFill>
            <a:schemeClr val="bg2"/>
          </a:solidFill>
        </p:spPr>
        <p:txBody>
          <a:bodyPr wrap="square" lIns="27432" tIns="27432" rIns="27432" bIns="27432" anchor="ctr" anchorCtr="0">
            <a:noAutofit/>
          </a:bodyPr>
          <a:lstStyle/>
          <a:p>
            <a:pPr algn="ctr"/>
            <a:r>
              <a:rPr lang="en-US" sz="800" dirty="0">
                <a:latin typeface="+mj-lt"/>
              </a:rPr>
              <a:t>Total Servers: 14</a:t>
            </a:r>
          </a:p>
        </p:txBody>
      </p:sp>
      <p:sp>
        <p:nvSpPr>
          <p:cNvPr id="71" name="AutoShape 166"/>
          <p:cNvSpPr>
            <a:spLocks noChangeArrowheads="1"/>
          </p:cNvSpPr>
          <p:nvPr/>
        </p:nvSpPr>
        <p:spPr bwMode="auto">
          <a:xfrm>
            <a:off x="7859856" y="1614090"/>
            <a:ext cx="855395" cy="166578"/>
          </a:xfrm>
          <a:prstGeom prst="rect">
            <a:avLst/>
          </a:prstGeom>
          <a:solidFill>
            <a:schemeClr val="accent1"/>
          </a:solidFill>
          <a:ln w="25400" algn="ctr">
            <a:noFill/>
            <a:round/>
            <a:headEnd/>
            <a:tailEnd/>
          </a:ln>
        </p:spPr>
        <p:txBody>
          <a:bodyPr wrap="square" lIns="27432" tIns="27432" rIns="27432" bIns="27432" anchor="ctr" anchorCtr="0">
            <a:noAutofit/>
          </a:bodyPr>
          <a:lstStyle/>
          <a:p>
            <a:pPr algn="ctr"/>
            <a:endParaRPr lang="en-US" sz="800" dirty="0">
              <a:solidFill>
                <a:schemeClr val="bg1"/>
              </a:solidFill>
              <a:latin typeface="+mj-lt"/>
            </a:endParaRPr>
          </a:p>
        </p:txBody>
      </p:sp>
      <p:sp>
        <p:nvSpPr>
          <p:cNvPr id="72" name="Text Box 167"/>
          <p:cNvSpPr txBox="1">
            <a:spLocks noChangeArrowheads="1"/>
          </p:cNvSpPr>
          <p:nvPr/>
        </p:nvSpPr>
        <p:spPr bwMode="auto">
          <a:xfrm>
            <a:off x="8059344" y="1614090"/>
            <a:ext cx="421953" cy="157975"/>
          </a:xfrm>
          <a:prstGeom prst="rect">
            <a:avLst/>
          </a:prstGeom>
          <a:noFill/>
          <a:ln w="12700" algn="ctr">
            <a:noFill/>
            <a:miter lim="800000"/>
            <a:headEnd/>
            <a:tailEnd/>
          </a:ln>
        </p:spPr>
        <p:txBody>
          <a:bodyPr wrap="square" lIns="27432" tIns="27432" rIns="27432" bIns="27432" anchor="ctr" anchorCtr="0">
            <a:noAutofit/>
          </a:bodyPr>
          <a:lstStyle/>
          <a:p>
            <a:pPr algn="ctr"/>
            <a:r>
              <a:rPr lang="en-US" sz="800" dirty="0">
                <a:solidFill>
                  <a:schemeClr val="bg1"/>
                </a:solidFill>
                <a:latin typeface="+mj-lt"/>
              </a:rPr>
              <a:t> Blade</a:t>
            </a:r>
          </a:p>
        </p:txBody>
      </p:sp>
      <p:sp>
        <p:nvSpPr>
          <p:cNvPr id="61" name="Rectangle 133"/>
          <p:cNvSpPr>
            <a:spLocks noChangeArrowheads="1"/>
          </p:cNvSpPr>
          <p:nvPr/>
        </p:nvSpPr>
        <p:spPr bwMode="auto">
          <a:xfrm>
            <a:off x="7812858" y="2899882"/>
            <a:ext cx="962972" cy="220735"/>
          </a:xfrm>
          <a:prstGeom prst="rect">
            <a:avLst/>
          </a:prstGeom>
          <a:noFill/>
        </p:spPr>
        <p:txBody>
          <a:bodyPr wrap="square" lIns="27432" tIns="27432" rIns="27432" bIns="27432" anchor="t" anchorCtr="0">
            <a:noAutofit/>
          </a:bodyPr>
          <a:lstStyle/>
          <a:p>
            <a:pPr marL="342900" indent="-342900" algn="ctr">
              <a:lnSpc>
                <a:spcPct val="96000"/>
              </a:lnSpc>
              <a:spcBef>
                <a:spcPts val="0"/>
              </a:spcBef>
              <a:buClr>
                <a:schemeClr val="hlink"/>
              </a:buClr>
              <a:buFont typeface="Wingdings" pitchFamily="2" charset="2"/>
              <a:buNone/>
            </a:pPr>
            <a:r>
              <a:rPr lang="en-US" sz="800" dirty="0">
                <a:latin typeface="+mj-lt"/>
              </a:rPr>
              <a:t>Spares Pool</a:t>
            </a:r>
          </a:p>
          <a:p>
            <a:pPr marL="342900" indent="-342900">
              <a:lnSpc>
                <a:spcPct val="96000"/>
              </a:lnSpc>
              <a:spcBef>
                <a:spcPts val="0"/>
              </a:spcBef>
              <a:buClr>
                <a:schemeClr val="hlink"/>
              </a:buClr>
              <a:buFont typeface="Wingdings" pitchFamily="2" charset="2"/>
              <a:buNone/>
            </a:pPr>
            <a:endParaRPr lang="en-US" sz="800" dirty="0">
              <a:latin typeface="+mj-lt"/>
            </a:endParaRPr>
          </a:p>
        </p:txBody>
      </p:sp>
      <p:sp>
        <p:nvSpPr>
          <p:cNvPr id="207" name="WO SP TextBox"/>
          <p:cNvSpPr txBox="1"/>
          <p:nvPr/>
        </p:nvSpPr>
        <p:spPr>
          <a:xfrm>
            <a:off x="5098373" y="1286534"/>
            <a:ext cx="1434507" cy="1893397"/>
          </a:xfrm>
          <a:prstGeom prst="rect">
            <a:avLst/>
          </a:prstGeom>
          <a:noFill/>
        </p:spPr>
        <p:txBody>
          <a:bodyPr wrap="square" rtlCol="0">
            <a:noAutofit/>
          </a:bodyPr>
          <a:lstStyle/>
          <a:p>
            <a:pPr>
              <a:lnSpc>
                <a:spcPct val="95000"/>
              </a:lnSpc>
              <a:spcBef>
                <a:spcPts val="500"/>
              </a:spcBef>
            </a:pPr>
            <a:r>
              <a:rPr lang="en-US" sz="1200" b="1" dirty="0">
                <a:latin typeface="+mj-lt"/>
              </a:rPr>
              <a:t>With UCS Service Profiles:</a:t>
            </a:r>
          </a:p>
          <a:p>
            <a:pPr>
              <a:lnSpc>
                <a:spcPct val="95000"/>
              </a:lnSpc>
              <a:spcBef>
                <a:spcPts val="500"/>
              </a:spcBef>
            </a:pPr>
            <a:r>
              <a:rPr lang="en-US" sz="1000" dirty="0">
                <a:latin typeface="+mj-lt"/>
              </a:rPr>
              <a:t>Configure and Provision Bare Metal on the Fly with Application-specific Service Profile Templates</a:t>
            </a:r>
          </a:p>
          <a:p>
            <a:pPr>
              <a:lnSpc>
                <a:spcPct val="95000"/>
              </a:lnSpc>
              <a:spcBef>
                <a:spcPts val="500"/>
              </a:spcBef>
            </a:pPr>
            <a:r>
              <a:rPr lang="en-US" sz="1000" dirty="0">
                <a:latin typeface="+mj-lt"/>
              </a:rPr>
              <a:t>Availability and Burst Capacity Delivered with Fewer Spares</a:t>
            </a:r>
          </a:p>
        </p:txBody>
      </p:sp>
      <p:sp>
        <p:nvSpPr>
          <p:cNvPr id="108" name="Rectangle 107"/>
          <p:cNvSpPr/>
          <p:nvPr/>
        </p:nvSpPr>
        <p:spPr>
          <a:xfrm>
            <a:off x="1300480" y="1080394"/>
            <a:ext cx="3692847" cy="3326150"/>
          </a:xfrm>
          <a:prstGeom prst="rect">
            <a:avLst/>
          </a:prstGeom>
          <a:solidFill>
            <a:schemeClr val="bg2">
              <a:lumMod val="95000"/>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mj-lt"/>
            </a:endParaRPr>
          </a:p>
        </p:txBody>
      </p:sp>
      <p:sp>
        <p:nvSpPr>
          <p:cNvPr id="110" name="AutoShape 2"/>
          <p:cNvSpPr>
            <a:spLocks noChangeArrowheads="1"/>
          </p:cNvSpPr>
          <p:nvPr/>
        </p:nvSpPr>
        <p:spPr bwMode="auto">
          <a:xfrm>
            <a:off x="2437824" y="3415749"/>
            <a:ext cx="912139" cy="242711"/>
          </a:xfrm>
          <a:prstGeom prst="rect">
            <a:avLst/>
          </a:prstGeom>
          <a:solidFill>
            <a:schemeClr val="bg2"/>
          </a:solidFill>
          <a:ln w="19050" cmpd="sng" algn="ctr">
            <a:noFill/>
            <a:round/>
            <a:headEnd/>
            <a:tailEnd/>
          </a:ln>
          <a:effectLst/>
        </p:spPr>
        <p:txBody>
          <a:bodyPr wrap="square" lIns="27432" tIns="27432" rIns="27432" bIns="27432" anchor="ctr" anchorCtr="0">
            <a:noAutofit/>
          </a:bodyPr>
          <a:lstStyle/>
          <a:p>
            <a:pPr algn="ctr"/>
            <a:r>
              <a:rPr lang="en-US" sz="800" dirty="0">
                <a:latin typeface="+mj-lt"/>
              </a:rPr>
              <a:t>Total Servers: 18</a:t>
            </a:r>
          </a:p>
        </p:txBody>
      </p:sp>
      <p:sp>
        <p:nvSpPr>
          <p:cNvPr id="111" name="Text Box 21"/>
          <p:cNvSpPr txBox="1">
            <a:spLocks noChangeArrowheads="1"/>
          </p:cNvSpPr>
          <p:nvPr/>
        </p:nvSpPr>
        <p:spPr bwMode="gray">
          <a:xfrm>
            <a:off x="2437825" y="1257179"/>
            <a:ext cx="912139" cy="2075352"/>
          </a:xfrm>
          <a:prstGeom prst="rect">
            <a:avLst/>
          </a:prstGeom>
          <a:solidFill>
            <a:schemeClr val="bg2"/>
          </a:solidFill>
          <a:ln w="19050" algn="ctr">
            <a:noFill/>
            <a:miter lim="800000"/>
            <a:headEnd/>
            <a:tailEnd/>
          </a:ln>
          <a:effectLst/>
        </p:spPr>
        <p:txBody>
          <a:bodyPr wrap="square" lIns="27432" tIns="27432" rIns="27432" bIns="27432" anchor="ctr" anchorCtr="0">
            <a:noAutofit/>
          </a:bodyPr>
          <a:lstStyle/>
          <a:p>
            <a:pPr algn="ctr">
              <a:lnSpc>
                <a:spcPct val="85000"/>
              </a:lnSpc>
            </a:pPr>
            <a:endParaRPr lang="en-US" sz="800" dirty="0">
              <a:latin typeface="+mj-lt"/>
            </a:endParaRPr>
          </a:p>
        </p:txBody>
      </p:sp>
      <p:sp>
        <p:nvSpPr>
          <p:cNvPr id="112" name="AutoShape 8"/>
          <p:cNvSpPr>
            <a:spLocks noChangeArrowheads="1"/>
          </p:cNvSpPr>
          <p:nvPr/>
        </p:nvSpPr>
        <p:spPr bwMode="auto">
          <a:xfrm>
            <a:off x="2484449" y="1777590"/>
            <a:ext cx="811120" cy="175356"/>
          </a:xfrm>
          <a:prstGeom prst="rect">
            <a:avLst/>
          </a:prstGeom>
          <a:solidFill>
            <a:schemeClr val="accent1"/>
          </a:solidFill>
          <a:ln w="25400" algn="ctr">
            <a:noFill/>
            <a:round/>
            <a:headEnd/>
            <a:tailEnd/>
          </a:ln>
        </p:spPr>
        <p:txBody>
          <a:bodyPr wrap="square" lIns="27432" tIns="27432" rIns="27432" bIns="27432" anchor="ctr" anchorCtr="0">
            <a:noAutofit/>
          </a:bodyPr>
          <a:lstStyle/>
          <a:p>
            <a:pPr algn="ctr"/>
            <a:endParaRPr lang="en-US" sz="800" dirty="0">
              <a:latin typeface="+mj-lt"/>
            </a:endParaRPr>
          </a:p>
        </p:txBody>
      </p:sp>
      <p:sp>
        <p:nvSpPr>
          <p:cNvPr id="113" name="Text Box 9"/>
          <p:cNvSpPr txBox="1">
            <a:spLocks noChangeArrowheads="1"/>
          </p:cNvSpPr>
          <p:nvPr/>
        </p:nvSpPr>
        <p:spPr bwMode="auto">
          <a:xfrm>
            <a:off x="2673612" y="1777584"/>
            <a:ext cx="400114" cy="171699"/>
          </a:xfrm>
          <a:prstGeom prst="rect">
            <a:avLst/>
          </a:prstGeom>
          <a:noFill/>
          <a:ln w="12700" algn="ctr">
            <a:noFill/>
            <a:miter lim="800000"/>
            <a:headEnd/>
            <a:tailEnd/>
          </a:ln>
        </p:spPr>
        <p:txBody>
          <a:bodyPr wrap="square" lIns="27432" tIns="27432" rIns="27432" bIns="27432" anchor="ctr" anchorCtr="0">
            <a:noAutofit/>
          </a:bodyPr>
          <a:lstStyle/>
          <a:p>
            <a:pPr algn="ctr"/>
            <a:r>
              <a:rPr lang="en-US" sz="800" dirty="0">
                <a:latin typeface="+mj-lt"/>
              </a:rPr>
              <a:t>Blade</a:t>
            </a:r>
          </a:p>
        </p:txBody>
      </p:sp>
      <p:sp>
        <p:nvSpPr>
          <p:cNvPr id="122" name="AutoShape 10"/>
          <p:cNvSpPr>
            <a:spLocks noChangeArrowheads="1"/>
          </p:cNvSpPr>
          <p:nvPr/>
        </p:nvSpPr>
        <p:spPr bwMode="auto">
          <a:xfrm>
            <a:off x="2484449" y="1561506"/>
            <a:ext cx="811120" cy="175355"/>
          </a:xfrm>
          <a:prstGeom prst="rect">
            <a:avLst/>
          </a:prstGeom>
          <a:solidFill>
            <a:schemeClr val="accent1"/>
          </a:solidFill>
          <a:ln w="25400" algn="ctr">
            <a:noFill/>
            <a:round/>
            <a:headEnd/>
            <a:tailEnd/>
          </a:ln>
        </p:spPr>
        <p:txBody>
          <a:bodyPr wrap="square" lIns="27432" tIns="27432" rIns="27432" bIns="27432" anchor="ctr" anchorCtr="0">
            <a:noAutofit/>
          </a:bodyPr>
          <a:lstStyle/>
          <a:p>
            <a:pPr algn="ctr"/>
            <a:endParaRPr lang="en-US" sz="800" dirty="0">
              <a:latin typeface="+mj-lt"/>
            </a:endParaRPr>
          </a:p>
        </p:txBody>
      </p:sp>
      <p:sp>
        <p:nvSpPr>
          <p:cNvPr id="123" name="Text Box 11"/>
          <p:cNvSpPr txBox="1">
            <a:spLocks noChangeArrowheads="1"/>
          </p:cNvSpPr>
          <p:nvPr/>
        </p:nvSpPr>
        <p:spPr bwMode="auto">
          <a:xfrm>
            <a:off x="2673612" y="1561506"/>
            <a:ext cx="400114" cy="166304"/>
          </a:xfrm>
          <a:prstGeom prst="rect">
            <a:avLst/>
          </a:prstGeom>
          <a:noFill/>
          <a:ln w="12700" algn="ctr">
            <a:noFill/>
            <a:miter lim="800000"/>
            <a:headEnd/>
            <a:tailEnd/>
          </a:ln>
        </p:spPr>
        <p:txBody>
          <a:bodyPr wrap="square" lIns="27432" tIns="27432" rIns="27432" bIns="27432" anchor="ctr" anchorCtr="0">
            <a:noAutofit/>
          </a:bodyPr>
          <a:lstStyle/>
          <a:p>
            <a:pPr algn="ctr"/>
            <a:r>
              <a:rPr lang="en-US" sz="800" dirty="0">
                <a:latin typeface="+mj-lt"/>
              </a:rPr>
              <a:t>Blade</a:t>
            </a:r>
          </a:p>
        </p:txBody>
      </p:sp>
      <p:sp>
        <p:nvSpPr>
          <p:cNvPr id="126" name="AutoShape 12"/>
          <p:cNvSpPr>
            <a:spLocks noChangeArrowheads="1"/>
          </p:cNvSpPr>
          <p:nvPr/>
        </p:nvSpPr>
        <p:spPr bwMode="auto">
          <a:xfrm>
            <a:off x="2484449" y="1993672"/>
            <a:ext cx="811120" cy="175355"/>
          </a:xfrm>
          <a:prstGeom prst="rect">
            <a:avLst/>
          </a:prstGeom>
          <a:solidFill>
            <a:schemeClr val="accent1"/>
          </a:solidFill>
          <a:ln w="25400" algn="ctr">
            <a:noFill/>
            <a:round/>
            <a:headEnd/>
            <a:tailEnd/>
          </a:ln>
        </p:spPr>
        <p:txBody>
          <a:bodyPr wrap="square" lIns="27432" tIns="27432" rIns="27432" bIns="27432" anchor="ctr" anchorCtr="0">
            <a:noAutofit/>
          </a:bodyPr>
          <a:lstStyle/>
          <a:p>
            <a:pPr algn="ctr"/>
            <a:endParaRPr lang="en-US" sz="800" dirty="0">
              <a:latin typeface="+mj-lt"/>
            </a:endParaRPr>
          </a:p>
        </p:txBody>
      </p:sp>
      <p:sp>
        <p:nvSpPr>
          <p:cNvPr id="127" name="Text Box 13"/>
          <p:cNvSpPr txBox="1">
            <a:spLocks noChangeArrowheads="1"/>
          </p:cNvSpPr>
          <p:nvPr/>
        </p:nvSpPr>
        <p:spPr bwMode="auto">
          <a:xfrm>
            <a:off x="2673612" y="1997073"/>
            <a:ext cx="400114" cy="171954"/>
          </a:xfrm>
          <a:prstGeom prst="rect">
            <a:avLst/>
          </a:prstGeom>
          <a:noFill/>
          <a:ln w="12700" algn="ctr">
            <a:noFill/>
            <a:miter lim="800000"/>
            <a:headEnd/>
            <a:tailEnd/>
          </a:ln>
        </p:spPr>
        <p:txBody>
          <a:bodyPr wrap="square" lIns="27432" tIns="27432" rIns="27432" bIns="27432" anchor="ctr" anchorCtr="0">
            <a:noAutofit/>
          </a:bodyPr>
          <a:lstStyle/>
          <a:p>
            <a:pPr algn="ctr"/>
            <a:r>
              <a:rPr lang="en-US" sz="800" dirty="0">
                <a:latin typeface="+mj-lt"/>
              </a:rPr>
              <a:t>Blade</a:t>
            </a:r>
          </a:p>
        </p:txBody>
      </p:sp>
      <p:sp>
        <p:nvSpPr>
          <p:cNvPr id="128" name="AutoShape 14"/>
          <p:cNvSpPr>
            <a:spLocks noChangeArrowheads="1"/>
          </p:cNvSpPr>
          <p:nvPr/>
        </p:nvSpPr>
        <p:spPr bwMode="auto">
          <a:xfrm>
            <a:off x="2484449" y="2210887"/>
            <a:ext cx="811120" cy="175355"/>
          </a:xfrm>
          <a:prstGeom prst="rect">
            <a:avLst/>
          </a:prstGeom>
          <a:solidFill>
            <a:schemeClr val="accent1"/>
          </a:solidFill>
          <a:ln w="25400" algn="ctr">
            <a:noFill/>
            <a:round/>
            <a:headEnd/>
            <a:tailEnd/>
          </a:ln>
        </p:spPr>
        <p:txBody>
          <a:bodyPr wrap="square" lIns="27432" tIns="27432" rIns="27432" bIns="27432" anchor="ctr" anchorCtr="0">
            <a:noAutofit/>
          </a:bodyPr>
          <a:lstStyle/>
          <a:p>
            <a:pPr algn="ctr"/>
            <a:endParaRPr lang="en-US" sz="800" dirty="0">
              <a:latin typeface="+mj-lt"/>
            </a:endParaRPr>
          </a:p>
        </p:txBody>
      </p:sp>
      <p:sp>
        <p:nvSpPr>
          <p:cNvPr id="129" name="Text Box 15"/>
          <p:cNvSpPr txBox="1">
            <a:spLocks noChangeArrowheads="1"/>
          </p:cNvSpPr>
          <p:nvPr/>
        </p:nvSpPr>
        <p:spPr bwMode="auto">
          <a:xfrm>
            <a:off x="2673612" y="2213155"/>
            <a:ext cx="400114" cy="169688"/>
          </a:xfrm>
          <a:prstGeom prst="rect">
            <a:avLst/>
          </a:prstGeom>
          <a:noFill/>
          <a:ln w="12700" algn="ctr">
            <a:noFill/>
            <a:miter lim="800000"/>
            <a:headEnd/>
            <a:tailEnd/>
          </a:ln>
        </p:spPr>
        <p:txBody>
          <a:bodyPr wrap="square" lIns="27432" tIns="27432" rIns="27432" bIns="27432" anchor="ctr" anchorCtr="0">
            <a:noAutofit/>
          </a:bodyPr>
          <a:lstStyle/>
          <a:p>
            <a:pPr algn="ctr"/>
            <a:r>
              <a:rPr lang="en-US" sz="800" dirty="0">
                <a:latin typeface="+mj-lt"/>
              </a:rPr>
              <a:t>Blade</a:t>
            </a:r>
          </a:p>
        </p:txBody>
      </p:sp>
      <p:sp>
        <p:nvSpPr>
          <p:cNvPr id="130" name="AutoShape 16"/>
          <p:cNvSpPr>
            <a:spLocks noChangeArrowheads="1"/>
          </p:cNvSpPr>
          <p:nvPr/>
        </p:nvSpPr>
        <p:spPr bwMode="auto">
          <a:xfrm>
            <a:off x="2484449" y="2426970"/>
            <a:ext cx="811120" cy="175356"/>
          </a:xfrm>
          <a:prstGeom prst="rect">
            <a:avLst/>
          </a:prstGeom>
          <a:solidFill>
            <a:schemeClr val="accent1"/>
          </a:solidFill>
          <a:ln w="25400" algn="ctr">
            <a:noFill/>
            <a:round/>
            <a:headEnd/>
            <a:tailEnd/>
          </a:ln>
        </p:spPr>
        <p:txBody>
          <a:bodyPr wrap="square" lIns="27432" tIns="27432" rIns="27432" bIns="27432" anchor="ctr" anchorCtr="0">
            <a:noAutofit/>
          </a:bodyPr>
          <a:lstStyle/>
          <a:p>
            <a:pPr algn="ctr"/>
            <a:endParaRPr lang="en-US" sz="800" dirty="0">
              <a:latin typeface="+mj-lt"/>
            </a:endParaRPr>
          </a:p>
        </p:txBody>
      </p:sp>
      <p:sp>
        <p:nvSpPr>
          <p:cNvPr id="131" name="Text Box 17"/>
          <p:cNvSpPr txBox="1">
            <a:spLocks noChangeArrowheads="1"/>
          </p:cNvSpPr>
          <p:nvPr/>
        </p:nvSpPr>
        <p:spPr bwMode="auto">
          <a:xfrm>
            <a:off x="2673612" y="2425839"/>
            <a:ext cx="400114" cy="174217"/>
          </a:xfrm>
          <a:prstGeom prst="rect">
            <a:avLst/>
          </a:prstGeom>
          <a:noFill/>
          <a:ln w="12700" algn="ctr">
            <a:noFill/>
            <a:miter lim="800000"/>
            <a:headEnd/>
            <a:tailEnd/>
          </a:ln>
        </p:spPr>
        <p:txBody>
          <a:bodyPr wrap="square" lIns="27432" tIns="27432" rIns="27432" bIns="27432" anchor="ctr" anchorCtr="0">
            <a:noAutofit/>
          </a:bodyPr>
          <a:lstStyle/>
          <a:p>
            <a:pPr algn="ctr"/>
            <a:r>
              <a:rPr lang="en-US" sz="800" dirty="0">
                <a:latin typeface="+mj-lt"/>
              </a:rPr>
              <a:t>Blade</a:t>
            </a:r>
          </a:p>
        </p:txBody>
      </p:sp>
      <p:sp>
        <p:nvSpPr>
          <p:cNvPr id="132" name="AutoShape 18"/>
          <p:cNvSpPr>
            <a:spLocks noChangeArrowheads="1"/>
          </p:cNvSpPr>
          <p:nvPr/>
        </p:nvSpPr>
        <p:spPr bwMode="auto">
          <a:xfrm>
            <a:off x="2484449" y="2644184"/>
            <a:ext cx="811120" cy="175356"/>
          </a:xfrm>
          <a:prstGeom prst="rect">
            <a:avLst/>
          </a:prstGeom>
          <a:solidFill>
            <a:schemeClr val="accent1">
              <a:lumMod val="75000"/>
            </a:schemeClr>
          </a:solidFill>
          <a:ln w="25400" algn="ctr">
            <a:noFill/>
            <a:round/>
            <a:headEnd/>
            <a:tailEnd/>
          </a:ln>
        </p:spPr>
        <p:txBody>
          <a:bodyPr wrap="square" lIns="27432" tIns="27432" rIns="27432" bIns="27432" anchor="ctr" anchorCtr="0">
            <a:noAutofit/>
          </a:bodyPr>
          <a:lstStyle/>
          <a:p>
            <a:pPr algn="ctr"/>
            <a:endParaRPr lang="en-US" sz="800" dirty="0">
              <a:latin typeface="+mj-lt"/>
            </a:endParaRPr>
          </a:p>
        </p:txBody>
      </p:sp>
      <p:sp>
        <p:nvSpPr>
          <p:cNvPr id="133" name="Text Box 19"/>
          <p:cNvSpPr txBox="1">
            <a:spLocks noChangeArrowheads="1"/>
          </p:cNvSpPr>
          <p:nvPr/>
        </p:nvSpPr>
        <p:spPr bwMode="auto">
          <a:xfrm>
            <a:off x="2673612" y="2646453"/>
            <a:ext cx="400114" cy="169687"/>
          </a:xfrm>
          <a:prstGeom prst="rect">
            <a:avLst/>
          </a:prstGeom>
          <a:noFill/>
          <a:ln w="12700" algn="ctr">
            <a:noFill/>
            <a:miter lim="800000"/>
            <a:headEnd/>
            <a:tailEnd/>
          </a:ln>
        </p:spPr>
        <p:txBody>
          <a:bodyPr wrap="square" lIns="27432" tIns="27432" rIns="27432" bIns="27432" anchor="ctr" anchorCtr="0">
            <a:noAutofit/>
          </a:bodyPr>
          <a:lstStyle/>
          <a:p>
            <a:pPr algn="ctr"/>
            <a:r>
              <a:rPr lang="en-US" sz="800" dirty="0">
                <a:solidFill>
                  <a:schemeClr val="bg2"/>
                </a:solidFill>
                <a:latin typeface="+mj-lt"/>
              </a:rPr>
              <a:t>Blade</a:t>
            </a:r>
          </a:p>
        </p:txBody>
      </p:sp>
      <p:sp>
        <p:nvSpPr>
          <p:cNvPr id="134" name="AutoShape 20"/>
          <p:cNvSpPr>
            <a:spLocks noChangeArrowheads="1"/>
          </p:cNvSpPr>
          <p:nvPr/>
        </p:nvSpPr>
        <p:spPr bwMode="auto">
          <a:xfrm>
            <a:off x="2484449" y="2860268"/>
            <a:ext cx="811120" cy="175355"/>
          </a:xfrm>
          <a:prstGeom prst="rect">
            <a:avLst/>
          </a:prstGeom>
          <a:solidFill>
            <a:schemeClr val="accent1">
              <a:lumMod val="75000"/>
            </a:schemeClr>
          </a:solidFill>
          <a:ln w="25400" algn="ctr">
            <a:noFill/>
            <a:round/>
            <a:headEnd/>
            <a:tailEnd/>
          </a:ln>
        </p:spPr>
        <p:txBody>
          <a:bodyPr wrap="square" lIns="27432" tIns="27432" rIns="27432" bIns="27432" anchor="ctr" anchorCtr="0">
            <a:noAutofit/>
          </a:bodyPr>
          <a:lstStyle/>
          <a:p>
            <a:pPr algn="ctr"/>
            <a:endParaRPr lang="en-US" sz="800" dirty="0">
              <a:latin typeface="+mj-lt"/>
            </a:endParaRPr>
          </a:p>
        </p:txBody>
      </p:sp>
      <p:sp>
        <p:nvSpPr>
          <p:cNvPr id="135" name="Text Box 21"/>
          <p:cNvSpPr txBox="1">
            <a:spLocks noChangeArrowheads="1"/>
          </p:cNvSpPr>
          <p:nvPr/>
        </p:nvSpPr>
        <p:spPr bwMode="auto">
          <a:xfrm>
            <a:off x="2673612" y="2856869"/>
            <a:ext cx="400114" cy="173616"/>
          </a:xfrm>
          <a:prstGeom prst="rect">
            <a:avLst/>
          </a:prstGeom>
          <a:noFill/>
          <a:ln w="12700" algn="ctr">
            <a:noFill/>
            <a:miter lim="800000"/>
            <a:headEnd/>
            <a:tailEnd/>
          </a:ln>
        </p:spPr>
        <p:txBody>
          <a:bodyPr wrap="square" lIns="27432" tIns="27432" rIns="27432" bIns="27432" anchor="ctr" anchorCtr="0">
            <a:noAutofit/>
          </a:bodyPr>
          <a:lstStyle/>
          <a:p>
            <a:pPr algn="ctr"/>
            <a:r>
              <a:rPr lang="en-US" sz="800" dirty="0">
                <a:solidFill>
                  <a:schemeClr val="bg2"/>
                </a:solidFill>
                <a:latin typeface="+mj-lt"/>
              </a:rPr>
              <a:t>Blade</a:t>
            </a:r>
          </a:p>
        </p:txBody>
      </p:sp>
      <p:sp>
        <p:nvSpPr>
          <p:cNvPr id="136" name="AutoShape 22"/>
          <p:cNvSpPr>
            <a:spLocks noChangeArrowheads="1"/>
          </p:cNvSpPr>
          <p:nvPr/>
        </p:nvSpPr>
        <p:spPr bwMode="auto">
          <a:xfrm>
            <a:off x="2484449" y="3077482"/>
            <a:ext cx="811120" cy="175355"/>
          </a:xfrm>
          <a:prstGeom prst="rect">
            <a:avLst/>
          </a:prstGeom>
          <a:solidFill>
            <a:schemeClr val="accent1">
              <a:lumMod val="50000"/>
            </a:schemeClr>
          </a:solidFill>
          <a:ln w="25400" algn="ctr">
            <a:noFill/>
            <a:round/>
            <a:headEnd/>
            <a:tailEnd/>
          </a:ln>
        </p:spPr>
        <p:txBody>
          <a:bodyPr wrap="square" lIns="27432" tIns="27432" rIns="27432" bIns="27432" anchor="ctr" anchorCtr="0">
            <a:noAutofit/>
          </a:bodyPr>
          <a:lstStyle/>
          <a:p>
            <a:pPr algn="ctr"/>
            <a:endParaRPr lang="en-US" sz="800" dirty="0">
              <a:latin typeface="+mj-lt"/>
            </a:endParaRPr>
          </a:p>
        </p:txBody>
      </p:sp>
      <p:sp>
        <p:nvSpPr>
          <p:cNvPr id="137" name="Text Box 23"/>
          <p:cNvSpPr txBox="1">
            <a:spLocks noChangeArrowheads="1"/>
          </p:cNvSpPr>
          <p:nvPr/>
        </p:nvSpPr>
        <p:spPr bwMode="auto">
          <a:xfrm>
            <a:off x="2673612" y="3086532"/>
            <a:ext cx="400114" cy="163435"/>
          </a:xfrm>
          <a:prstGeom prst="rect">
            <a:avLst/>
          </a:prstGeom>
          <a:noFill/>
          <a:ln w="12700" algn="ctr">
            <a:noFill/>
            <a:miter lim="800000"/>
            <a:headEnd/>
            <a:tailEnd/>
          </a:ln>
        </p:spPr>
        <p:txBody>
          <a:bodyPr wrap="square" lIns="27432" tIns="27432" rIns="27432" bIns="27432" anchor="ctr" anchorCtr="0">
            <a:noAutofit/>
          </a:bodyPr>
          <a:lstStyle/>
          <a:p>
            <a:pPr algn="ctr"/>
            <a:r>
              <a:rPr lang="en-US" sz="800" dirty="0">
                <a:solidFill>
                  <a:schemeClr val="bg2"/>
                </a:solidFill>
                <a:latin typeface="+mj-lt"/>
              </a:rPr>
              <a:t>Blade</a:t>
            </a:r>
          </a:p>
        </p:txBody>
      </p:sp>
      <p:sp>
        <p:nvSpPr>
          <p:cNvPr id="138" name="Rectangle 44"/>
          <p:cNvSpPr>
            <a:spLocks noChangeArrowheads="1"/>
          </p:cNvSpPr>
          <p:nvPr/>
        </p:nvSpPr>
        <p:spPr bwMode="auto">
          <a:xfrm>
            <a:off x="2437825" y="1310519"/>
            <a:ext cx="931033" cy="208164"/>
          </a:xfrm>
          <a:prstGeom prst="rect">
            <a:avLst/>
          </a:prstGeom>
          <a:noFill/>
          <a:ln w="9525" algn="ctr">
            <a:noFill/>
            <a:miter lim="800000"/>
            <a:headEnd/>
            <a:tailEnd/>
          </a:ln>
        </p:spPr>
        <p:txBody>
          <a:bodyPr wrap="square" lIns="27432" tIns="27432" rIns="27432" bIns="27432" anchor="t" anchorCtr="0">
            <a:noAutofit/>
          </a:bodyPr>
          <a:lstStyle/>
          <a:p>
            <a:pPr marL="342900" indent="-342900" algn="ctr">
              <a:lnSpc>
                <a:spcPts val="960"/>
              </a:lnSpc>
              <a:spcBef>
                <a:spcPts val="0"/>
              </a:spcBef>
              <a:buClr>
                <a:schemeClr val="hlink"/>
              </a:buClr>
              <a:buFont typeface="Wingdings" pitchFamily="2" charset="2"/>
              <a:buNone/>
            </a:pPr>
            <a:r>
              <a:rPr lang="en-US" sz="800" dirty="0">
                <a:latin typeface="+mj-lt"/>
              </a:rPr>
              <a:t>Web </a:t>
            </a:r>
          </a:p>
        </p:txBody>
      </p:sp>
      <p:sp>
        <p:nvSpPr>
          <p:cNvPr id="139" name="Text Box 21"/>
          <p:cNvSpPr txBox="1">
            <a:spLocks noChangeArrowheads="1"/>
          </p:cNvSpPr>
          <p:nvPr/>
        </p:nvSpPr>
        <p:spPr bwMode="gray">
          <a:xfrm>
            <a:off x="1417811" y="1257179"/>
            <a:ext cx="912140" cy="1417525"/>
          </a:xfrm>
          <a:prstGeom prst="rect">
            <a:avLst/>
          </a:prstGeom>
          <a:solidFill>
            <a:schemeClr val="bg2"/>
          </a:solidFill>
          <a:ln w="19050" algn="ctr">
            <a:noFill/>
            <a:miter lim="800000"/>
            <a:headEnd/>
            <a:tailEnd/>
          </a:ln>
          <a:effectLst/>
        </p:spPr>
        <p:txBody>
          <a:bodyPr wrap="square" lIns="27432" tIns="27432" rIns="27432" bIns="27432" anchor="ctr" anchorCtr="0">
            <a:noAutofit/>
          </a:bodyPr>
          <a:lstStyle/>
          <a:p>
            <a:pPr algn="ctr">
              <a:lnSpc>
                <a:spcPct val="85000"/>
              </a:lnSpc>
            </a:pPr>
            <a:endParaRPr lang="en-US" sz="800" dirty="0">
              <a:latin typeface="+mj-lt"/>
            </a:endParaRPr>
          </a:p>
        </p:txBody>
      </p:sp>
      <p:sp>
        <p:nvSpPr>
          <p:cNvPr id="140" name="AutoShape 24"/>
          <p:cNvSpPr>
            <a:spLocks noChangeArrowheads="1"/>
          </p:cNvSpPr>
          <p:nvPr/>
        </p:nvSpPr>
        <p:spPr bwMode="auto">
          <a:xfrm>
            <a:off x="1463368" y="1777589"/>
            <a:ext cx="811121" cy="175356"/>
          </a:xfrm>
          <a:prstGeom prst="rect">
            <a:avLst/>
          </a:prstGeom>
          <a:solidFill>
            <a:schemeClr val="accent1"/>
          </a:solidFill>
        </p:spPr>
        <p:style>
          <a:lnRef idx="0">
            <a:schemeClr val="lt1">
              <a:hueOff val="0"/>
              <a:satOff val="0"/>
              <a:lumOff val="0"/>
              <a:alphaOff val="0"/>
            </a:schemeClr>
          </a:lnRef>
          <a:fillRef idx="3">
            <a:schemeClr val="accent4">
              <a:alpha val="50000"/>
              <a:hueOff val="-1185001"/>
              <a:satOff val="14339"/>
              <a:lumOff val="-17427"/>
              <a:alphaOff val="0"/>
            </a:schemeClr>
          </a:fillRef>
          <a:effectRef idx="0">
            <a:schemeClr val="accent4">
              <a:alpha val="50000"/>
              <a:hueOff val="-1185001"/>
              <a:satOff val="14339"/>
              <a:lumOff val="-17427"/>
              <a:alphaOff val="0"/>
            </a:schemeClr>
          </a:effectRef>
          <a:fontRef idx="minor">
            <a:schemeClr val="tx1"/>
          </a:fontRef>
        </p:style>
        <p:txBody>
          <a:bodyPr lIns="0" rIns="0" anchor="ctr"/>
          <a:lstStyle/>
          <a:p>
            <a:pPr algn="ctr"/>
            <a:endParaRPr lang="en-US" sz="800" b="1" dirty="0">
              <a:latin typeface="+mj-lt"/>
              <a:ea typeface="+mn-ea"/>
              <a:cs typeface="+mn-cs"/>
            </a:endParaRPr>
          </a:p>
        </p:txBody>
      </p:sp>
      <p:sp>
        <p:nvSpPr>
          <p:cNvPr id="141" name="Text Box 25"/>
          <p:cNvSpPr txBox="1">
            <a:spLocks noChangeArrowheads="1"/>
          </p:cNvSpPr>
          <p:nvPr/>
        </p:nvSpPr>
        <p:spPr bwMode="auto">
          <a:xfrm>
            <a:off x="1652531" y="1777584"/>
            <a:ext cx="400114" cy="171699"/>
          </a:xfrm>
          <a:prstGeom prst="rect">
            <a:avLst/>
          </a:prstGeom>
          <a:noFill/>
          <a:ln w="12700" algn="ctr">
            <a:noFill/>
            <a:miter lim="800000"/>
            <a:headEnd/>
            <a:tailEnd/>
          </a:ln>
        </p:spPr>
        <p:txBody>
          <a:bodyPr wrap="square" lIns="27432" tIns="27432" rIns="27432" bIns="27432" anchor="ctr" anchorCtr="0">
            <a:noAutofit/>
          </a:bodyPr>
          <a:lstStyle/>
          <a:p>
            <a:pPr algn="ctr"/>
            <a:r>
              <a:rPr lang="en-US" sz="800" dirty="0">
                <a:latin typeface="+mj-lt"/>
              </a:rPr>
              <a:t> Rack</a:t>
            </a:r>
          </a:p>
        </p:txBody>
      </p:sp>
      <p:sp>
        <p:nvSpPr>
          <p:cNvPr id="142" name="AutoShape 26"/>
          <p:cNvSpPr>
            <a:spLocks noChangeArrowheads="1"/>
          </p:cNvSpPr>
          <p:nvPr/>
        </p:nvSpPr>
        <p:spPr bwMode="auto">
          <a:xfrm>
            <a:off x="1463368" y="1561506"/>
            <a:ext cx="811121" cy="175356"/>
          </a:xfrm>
          <a:prstGeom prst="rect">
            <a:avLst/>
          </a:prstGeom>
          <a:solidFill>
            <a:schemeClr val="accent1"/>
          </a:solidFill>
        </p:spPr>
        <p:style>
          <a:lnRef idx="0">
            <a:schemeClr val="lt1">
              <a:hueOff val="0"/>
              <a:satOff val="0"/>
              <a:lumOff val="0"/>
              <a:alphaOff val="0"/>
            </a:schemeClr>
          </a:lnRef>
          <a:fillRef idx="3">
            <a:schemeClr val="accent4">
              <a:alpha val="50000"/>
              <a:hueOff val="-1185001"/>
              <a:satOff val="14339"/>
              <a:lumOff val="-17427"/>
              <a:alphaOff val="0"/>
            </a:schemeClr>
          </a:fillRef>
          <a:effectRef idx="0">
            <a:schemeClr val="accent4">
              <a:alpha val="50000"/>
              <a:hueOff val="-1185001"/>
              <a:satOff val="14339"/>
              <a:lumOff val="-17427"/>
              <a:alphaOff val="0"/>
            </a:schemeClr>
          </a:effectRef>
          <a:fontRef idx="minor">
            <a:schemeClr val="tx1"/>
          </a:fontRef>
        </p:style>
        <p:txBody>
          <a:bodyPr lIns="0" rIns="0" anchor="ctr"/>
          <a:lstStyle/>
          <a:p>
            <a:pPr algn="ctr"/>
            <a:endParaRPr lang="en-US" sz="800" b="1" dirty="0">
              <a:latin typeface="+mj-lt"/>
              <a:ea typeface="+mn-ea"/>
              <a:cs typeface="+mn-cs"/>
            </a:endParaRPr>
          </a:p>
        </p:txBody>
      </p:sp>
      <p:sp>
        <p:nvSpPr>
          <p:cNvPr id="143" name="Text Box 27"/>
          <p:cNvSpPr txBox="1">
            <a:spLocks noChangeArrowheads="1"/>
          </p:cNvSpPr>
          <p:nvPr/>
        </p:nvSpPr>
        <p:spPr bwMode="auto">
          <a:xfrm>
            <a:off x="1652531" y="1561506"/>
            <a:ext cx="400114" cy="171956"/>
          </a:xfrm>
          <a:prstGeom prst="rect">
            <a:avLst/>
          </a:prstGeom>
          <a:noFill/>
          <a:ln w="12700" algn="ctr">
            <a:noFill/>
            <a:miter lim="800000"/>
            <a:headEnd/>
            <a:tailEnd/>
          </a:ln>
        </p:spPr>
        <p:txBody>
          <a:bodyPr wrap="square" lIns="27432" tIns="27432" rIns="27432" bIns="27432" anchor="ctr" anchorCtr="0">
            <a:noAutofit/>
          </a:bodyPr>
          <a:lstStyle/>
          <a:p>
            <a:pPr algn="ctr"/>
            <a:r>
              <a:rPr lang="en-US" sz="800" dirty="0">
                <a:latin typeface="+mj-lt"/>
              </a:rPr>
              <a:t> Rack</a:t>
            </a:r>
          </a:p>
        </p:txBody>
      </p:sp>
      <p:sp>
        <p:nvSpPr>
          <p:cNvPr id="144" name="AutoShape 28"/>
          <p:cNvSpPr>
            <a:spLocks noChangeArrowheads="1"/>
          </p:cNvSpPr>
          <p:nvPr/>
        </p:nvSpPr>
        <p:spPr bwMode="auto">
          <a:xfrm>
            <a:off x="1463368" y="1993672"/>
            <a:ext cx="811121" cy="175356"/>
          </a:xfrm>
          <a:prstGeom prst="rect">
            <a:avLst/>
          </a:prstGeom>
          <a:solidFill>
            <a:schemeClr val="accent1"/>
          </a:solidFill>
        </p:spPr>
        <p:style>
          <a:lnRef idx="0">
            <a:schemeClr val="lt1">
              <a:hueOff val="0"/>
              <a:satOff val="0"/>
              <a:lumOff val="0"/>
              <a:alphaOff val="0"/>
            </a:schemeClr>
          </a:lnRef>
          <a:fillRef idx="3">
            <a:schemeClr val="accent4">
              <a:alpha val="50000"/>
              <a:hueOff val="-1185001"/>
              <a:satOff val="14339"/>
              <a:lumOff val="-17427"/>
              <a:alphaOff val="0"/>
            </a:schemeClr>
          </a:fillRef>
          <a:effectRef idx="0">
            <a:schemeClr val="accent4">
              <a:alpha val="50000"/>
              <a:hueOff val="-1185001"/>
              <a:satOff val="14339"/>
              <a:lumOff val="-17427"/>
              <a:alphaOff val="0"/>
            </a:schemeClr>
          </a:effectRef>
          <a:fontRef idx="minor">
            <a:schemeClr val="tx1"/>
          </a:fontRef>
        </p:style>
        <p:txBody>
          <a:bodyPr lIns="0" rIns="0" anchor="ctr"/>
          <a:lstStyle/>
          <a:p>
            <a:pPr algn="ctr"/>
            <a:endParaRPr lang="en-US" sz="800" b="1" dirty="0">
              <a:latin typeface="+mj-lt"/>
              <a:ea typeface="+mn-ea"/>
              <a:cs typeface="+mn-cs"/>
            </a:endParaRPr>
          </a:p>
        </p:txBody>
      </p:sp>
      <p:sp>
        <p:nvSpPr>
          <p:cNvPr id="145" name="Text Box 29"/>
          <p:cNvSpPr txBox="1">
            <a:spLocks noChangeArrowheads="1"/>
          </p:cNvSpPr>
          <p:nvPr/>
        </p:nvSpPr>
        <p:spPr bwMode="auto">
          <a:xfrm>
            <a:off x="1652531" y="1997073"/>
            <a:ext cx="400114" cy="166075"/>
          </a:xfrm>
          <a:prstGeom prst="rect">
            <a:avLst/>
          </a:prstGeom>
          <a:noFill/>
          <a:ln w="12700" algn="ctr">
            <a:noFill/>
            <a:miter lim="800000"/>
            <a:headEnd/>
            <a:tailEnd/>
          </a:ln>
        </p:spPr>
        <p:txBody>
          <a:bodyPr wrap="square" lIns="27432" tIns="27432" rIns="27432" bIns="27432" anchor="ctr" anchorCtr="0">
            <a:noAutofit/>
          </a:bodyPr>
          <a:lstStyle/>
          <a:p>
            <a:pPr algn="ctr"/>
            <a:r>
              <a:rPr lang="en-US" sz="800" dirty="0">
                <a:latin typeface="+mj-lt"/>
              </a:rPr>
              <a:t> Rack</a:t>
            </a:r>
          </a:p>
        </p:txBody>
      </p:sp>
      <p:sp>
        <p:nvSpPr>
          <p:cNvPr id="146" name="AutoShape 30"/>
          <p:cNvSpPr>
            <a:spLocks noChangeArrowheads="1"/>
          </p:cNvSpPr>
          <p:nvPr/>
        </p:nvSpPr>
        <p:spPr bwMode="auto">
          <a:xfrm>
            <a:off x="1463368" y="2209756"/>
            <a:ext cx="811121" cy="175356"/>
          </a:xfrm>
          <a:prstGeom prst="rect">
            <a:avLst/>
          </a:prstGeom>
          <a:solidFill>
            <a:schemeClr val="accent1">
              <a:lumMod val="75000"/>
            </a:schemeClr>
          </a:solidFill>
          <a:ln w="25400" algn="ctr">
            <a:noFill/>
            <a:round/>
            <a:headEnd/>
            <a:tailEnd/>
          </a:ln>
        </p:spPr>
        <p:txBody>
          <a:bodyPr wrap="square" lIns="27432" tIns="27432" rIns="27432" bIns="27432" anchor="ctr" anchorCtr="0">
            <a:noAutofit/>
          </a:bodyPr>
          <a:lstStyle/>
          <a:p>
            <a:pPr algn="ctr"/>
            <a:endParaRPr lang="en-US" sz="800" dirty="0">
              <a:latin typeface="+mj-lt"/>
            </a:endParaRPr>
          </a:p>
        </p:txBody>
      </p:sp>
      <p:sp>
        <p:nvSpPr>
          <p:cNvPr id="147" name="Text Box 31"/>
          <p:cNvSpPr txBox="1">
            <a:spLocks noChangeArrowheads="1"/>
          </p:cNvSpPr>
          <p:nvPr/>
        </p:nvSpPr>
        <p:spPr bwMode="auto">
          <a:xfrm>
            <a:off x="1652531" y="2209754"/>
            <a:ext cx="400114" cy="171349"/>
          </a:xfrm>
          <a:prstGeom prst="rect">
            <a:avLst/>
          </a:prstGeom>
          <a:noFill/>
          <a:ln w="12700" algn="ctr">
            <a:noFill/>
            <a:miter lim="800000"/>
            <a:headEnd/>
            <a:tailEnd/>
          </a:ln>
        </p:spPr>
        <p:txBody>
          <a:bodyPr wrap="square" lIns="27432" tIns="27432" rIns="27432" bIns="27432" anchor="ctr" anchorCtr="0">
            <a:noAutofit/>
          </a:bodyPr>
          <a:lstStyle/>
          <a:p>
            <a:pPr algn="ctr"/>
            <a:r>
              <a:rPr lang="en-US" sz="800" dirty="0">
                <a:solidFill>
                  <a:schemeClr val="bg2"/>
                </a:solidFill>
                <a:latin typeface="+mj-lt"/>
              </a:rPr>
              <a:t> Rack</a:t>
            </a:r>
          </a:p>
        </p:txBody>
      </p:sp>
      <p:sp>
        <p:nvSpPr>
          <p:cNvPr id="148" name="AutoShape 32"/>
          <p:cNvSpPr>
            <a:spLocks noChangeArrowheads="1"/>
          </p:cNvSpPr>
          <p:nvPr/>
        </p:nvSpPr>
        <p:spPr bwMode="auto">
          <a:xfrm>
            <a:off x="1463368" y="2425839"/>
            <a:ext cx="811121" cy="175356"/>
          </a:xfrm>
          <a:prstGeom prst="rect">
            <a:avLst/>
          </a:prstGeom>
          <a:solidFill>
            <a:schemeClr val="accent1">
              <a:lumMod val="50000"/>
            </a:schemeClr>
          </a:solidFill>
          <a:ln w="25400" algn="ctr">
            <a:noFill/>
            <a:round/>
            <a:headEnd/>
            <a:tailEnd/>
          </a:ln>
        </p:spPr>
        <p:txBody>
          <a:bodyPr wrap="square" lIns="27432" tIns="27432" rIns="27432" bIns="27432" anchor="ctr" anchorCtr="0">
            <a:noAutofit/>
          </a:bodyPr>
          <a:lstStyle/>
          <a:p>
            <a:pPr algn="ctr"/>
            <a:endParaRPr lang="en-US" sz="800" dirty="0">
              <a:latin typeface="+mj-lt"/>
            </a:endParaRPr>
          </a:p>
        </p:txBody>
      </p:sp>
      <p:sp>
        <p:nvSpPr>
          <p:cNvPr id="149" name="Text Box 33"/>
          <p:cNvSpPr txBox="1">
            <a:spLocks noChangeArrowheads="1"/>
          </p:cNvSpPr>
          <p:nvPr/>
        </p:nvSpPr>
        <p:spPr bwMode="auto">
          <a:xfrm>
            <a:off x="1668871" y="2425231"/>
            <a:ext cx="400114" cy="171694"/>
          </a:xfrm>
          <a:prstGeom prst="rect">
            <a:avLst/>
          </a:prstGeom>
          <a:noFill/>
          <a:ln w="12700" algn="ctr">
            <a:noFill/>
            <a:miter lim="800000"/>
            <a:headEnd/>
            <a:tailEnd/>
          </a:ln>
        </p:spPr>
        <p:txBody>
          <a:bodyPr wrap="square" lIns="27432" tIns="27432" rIns="27432" bIns="27432" anchor="ctr" anchorCtr="0">
            <a:noAutofit/>
          </a:bodyPr>
          <a:lstStyle/>
          <a:p>
            <a:pPr algn="ctr"/>
            <a:r>
              <a:rPr lang="en-US" sz="800" dirty="0">
                <a:solidFill>
                  <a:schemeClr val="bg2"/>
                </a:solidFill>
                <a:latin typeface="+mj-lt"/>
              </a:rPr>
              <a:t> Rack</a:t>
            </a:r>
          </a:p>
        </p:txBody>
      </p:sp>
      <p:sp>
        <p:nvSpPr>
          <p:cNvPr id="150" name="Rectangle 45"/>
          <p:cNvSpPr>
            <a:spLocks noChangeArrowheads="1"/>
          </p:cNvSpPr>
          <p:nvPr/>
        </p:nvSpPr>
        <p:spPr bwMode="auto">
          <a:xfrm>
            <a:off x="1417811" y="1310519"/>
            <a:ext cx="907188" cy="260205"/>
          </a:xfrm>
          <a:prstGeom prst="rect">
            <a:avLst/>
          </a:prstGeom>
          <a:noFill/>
          <a:ln w="9525" algn="ctr">
            <a:noFill/>
            <a:miter lim="800000"/>
            <a:headEnd/>
            <a:tailEnd/>
          </a:ln>
        </p:spPr>
        <p:txBody>
          <a:bodyPr wrap="square" lIns="27432" tIns="27432" rIns="27432" bIns="27432" anchor="t" anchorCtr="0">
            <a:noAutofit/>
          </a:bodyPr>
          <a:lstStyle/>
          <a:p>
            <a:pPr marL="342900" indent="-342900" algn="ctr">
              <a:lnSpc>
                <a:spcPts val="960"/>
              </a:lnSpc>
              <a:spcBef>
                <a:spcPts val="0"/>
              </a:spcBef>
              <a:buClr>
                <a:schemeClr val="hlink"/>
              </a:buClr>
              <a:buFont typeface="Wingdings" pitchFamily="2" charset="2"/>
              <a:buNone/>
            </a:pPr>
            <a:r>
              <a:rPr lang="en-US" sz="800" dirty="0">
                <a:latin typeface="+mj-lt"/>
              </a:rPr>
              <a:t>Database</a:t>
            </a:r>
          </a:p>
        </p:txBody>
      </p:sp>
      <p:sp>
        <p:nvSpPr>
          <p:cNvPr id="151" name="Text Box 21"/>
          <p:cNvSpPr txBox="1">
            <a:spLocks noChangeArrowheads="1"/>
          </p:cNvSpPr>
          <p:nvPr/>
        </p:nvSpPr>
        <p:spPr bwMode="gray">
          <a:xfrm>
            <a:off x="1412858" y="2825196"/>
            <a:ext cx="912139" cy="1460542"/>
          </a:xfrm>
          <a:prstGeom prst="rect">
            <a:avLst/>
          </a:prstGeom>
          <a:solidFill>
            <a:schemeClr val="bg2"/>
          </a:solidFill>
          <a:ln w="19050" algn="ctr">
            <a:noFill/>
            <a:miter lim="800000"/>
            <a:headEnd/>
            <a:tailEnd/>
          </a:ln>
          <a:effectLst/>
        </p:spPr>
        <p:txBody>
          <a:bodyPr wrap="square" lIns="27432" tIns="27432" rIns="27432" bIns="27432" anchor="ctr" anchorCtr="0">
            <a:noAutofit/>
          </a:bodyPr>
          <a:lstStyle/>
          <a:p>
            <a:pPr algn="ctr">
              <a:lnSpc>
                <a:spcPct val="85000"/>
              </a:lnSpc>
            </a:pPr>
            <a:endParaRPr lang="en-US" sz="800" dirty="0">
              <a:latin typeface="+mj-lt"/>
            </a:endParaRPr>
          </a:p>
        </p:txBody>
      </p:sp>
      <p:sp>
        <p:nvSpPr>
          <p:cNvPr id="152" name="AutoShape 34"/>
          <p:cNvSpPr>
            <a:spLocks noChangeArrowheads="1"/>
          </p:cNvSpPr>
          <p:nvPr/>
        </p:nvSpPr>
        <p:spPr bwMode="auto">
          <a:xfrm>
            <a:off x="1458415" y="3393122"/>
            <a:ext cx="811120" cy="175356"/>
          </a:xfrm>
          <a:prstGeom prst="rect">
            <a:avLst/>
          </a:prstGeom>
          <a:solidFill>
            <a:schemeClr val="accent1"/>
          </a:solidFill>
        </p:spPr>
        <p:style>
          <a:lnRef idx="0">
            <a:schemeClr val="lt1">
              <a:hueOff val="0"/>
              <a:satOff val="0"/>
              <a:lumOff val="0"/>
              <a:alphaOff val="0"/>
            </a:schemeClr>
          </a:lnRef>
          <a:fillRef idx="3">
            <a:schemeClr val="accent4">
              <a:alpha val="50000"/>
              <a:hueOff val="-1185001"/>
              <a:satOff val="14339"/>
              <a:lumOff val="-17427"/>
              <a:alphaOff val="0"/>
            </a:schemeClr>
          </a:fillRef>
          <a:effectRef idx="0">
            <a:schemeClr val="accent4">
              <a:alpha val="50000"/>
              <a:hueOff val="-1185001"/>
              <a:satOff val="14339"/>
              <a:lumOff val="-17427"/>
              <a:alphaOff val="0"/>
            </a:schemeClr>
          </a:effectRef>
          <a:fontRef idx="minor">
            <a:schemeClr val="tx1"/>
          </a:fontRef>
        </p:style>
        <p:txBody>
          <a:bodyPr lIns="0" rIns="0" anchor="ctr"/>
          <a:lstStyle/>
          <a:p>
            <a:pPr algn="ctr"/>
            <a:endParaRPr lang="en-US" sz="800" b="1" dirty="0">
              <a:latin typeface="+mj-lt"/>
              <a:ea typeface="+mn-ea"/>
              <a:cs typeface="+mn-cs"/>
            </a:endParaRPr>
          </a:p>
        </p:txBody>
      </p:sp>
      <p:sp>
        <p:nvSpPr>
          <p:cNvPr id="153" name="Text Box 35"/>
          <p:cNvSpPr txBox="1">
            <a:spLocks noChangeArrowheads="1"/>
          </p:cNvSpPr>
          <p:nvPr/>
        </p:nvSpPr>
        <p:spPr bwMode="auto">
          <a:xfrm>
            <a:off x="1647578" y="3396522"/>
            <a:ext cx="400113" cy="168555"/>
          </a:xfrm>
          <a:prstGeom prst="rect">
            <a:avLst/>
          </a:prstGeom>
          <a:noFill/>
          <a:ln w="12700" algn="ctr">
            <a:noFill/>
            <a:miter lim="800000"/>
            <a:headEnd/>
            <a:tailEnd/>
          </a:ln>
        </p:spPr>
        <p:txBody>
          <a:bodyPr wrap="square" lIns="27432" tIns="27432" rIns="27432" bIns="27432" anchor="ctr" anchorCtr="0">
            <a:noAutofit/>
          </a:bodyPr>
          <a:lstStyle/>
          <a:p>
            <a:pPr algn="ctr"/>
            <a:r>
              <a:rPr lang="en-US" sz="800" dirty="0">
                <a:latin typeface="+mj-lt"/>
              </a:rPr>
              <a:t>Blade</a:t>
            </a:r>
          </a:p>
        </p:txBody>
      </p:sp>
      <p:sp>
        <p:nvSpPr>
          <p:cNvPr id="154" name="AutoShape 36"/>
          <p:cNvSpPr>
            <a:spLocks noChangeArrowheads="1"/>
          </p:cNvSpPr>
          <p:nvPr/>
        </p:nvSpPr>
        <p:spPr bwMode="auto">
          <a:xfrm>
            <a:off x="1458415" y="3177038"/>
            <a:ext cx="811120" cy="175356"/>
          </a:xfrm>
          <a:prstGeom prst="rect">
            <a:avLst/>
          </a:prstGeom>
          <a:solidFill>
            <a:schemeClr val="accent1"/>
          </a:solidFill>
        </p:spPr>
        <p:style>
          <a:lnRef idx="0">
            <a:schemeClr val="lt1">
              <a:hueOff val="0"/>
              <a:satOff val="0"/>
              <a:lumOff val="0"/>
              <a:alphaOff val="0"/>
            </a:schemeClr>
          </a:lnRef>
          <a:fillRef idx="3">
            <a:schemeClr val="accent4">
              <a:alpha val="50000"/>
              <a:hueOff val="-1185001"/>
              <a:satOff val="14339"/>
              <a:lumOff val="-17427"/>
              <a:alphaOff val="0"/>
            </a:schemeClr>
          </a:fillRef>
          <a:effectRef idx="0">
            <a:schemeClr val="accent4">
              <a:alpha val="50000"/>
              <a:hueOff val="-1185001"/>
              <a:satOff val="14339"/>
              <a:lumOff val="-17427"/>
              <a:alphaOff val="0"/>
            </a:schemeClr>
          </a:effectRef>
          <a:fontRef idx="minor">
            <a:schemeClr val="tx1"/>
          </a:fontRef>
        </p:style>
        <p:txBody>
          <a:bodyPr lIns="0" rIns="0" anchor="ctr"/>
          <a:lstStyle/>
          <a:p>
            <a:pPr algn="ctr"/>
            <a:endParaRPr lang="en-US" sz="800" b="1" dirty="0">
              <a:latin typeface="+mj-lt"/>
              <a:ea typeface="+mn-ea"/>
              <a:cs typeface="+mn-cs"/>
            </a:endParaRPr>
          </a:p>
        </p:txBody>
      </p:sp>
      <p:sp>
        <p:nvSpPr>
          <p:cNvPr id="155" name="Text Box 37"/>
          <p:cNvSpPr txBox="1">
            <a:spLocks noChangeArrowheads="1"/>
          </p:cNvSpPr>
          <p:nvPr/>
        </p:nvSpPr>
        <p:spPr bwMode="auto">
          <a:xfrm>
            <a:off x="1647578" y="3177038"/>
            <a:ext cx="400113" cy="171956"/>
          </a:xfrm>
          <a:prstGeom prst="rect">
            <a:avLst/>
          </a:prstGeom>
          <a:noFill/>
          <a:ln w="12700" algn="ctr">
            <a:noFill/>
            <a:miter lim="800000"/>
            <a:headEnd/>
            <a:tailEnd/>
          </a:ln>
        </p:spPr>
        <p:txBody>
          <a:bodyPr wrap="square" lIns="27432" tIns="27432" rIns="27432" bIns="27432" anchor="ctr" anchorCtr="0">
            <a:noAutofit/>
          </a:bodyPr>
          <a:lstStyle/>
          <a:p>
            <a:pPr algn="ctr"/>
            <a:r>
              <a:rPr lang="en-US" sz="800" dirty="0">
                <a:latin typeface="+mj-lt"/>
              </a:rPr>
              <a:t>Blade</a:t>
            </a:r>
          </a:p>
        </p:txBody>
      </p:sp>
      <p:sp>
        <p:nvSpPr>
          <p:cNvPr id="156" name="AutoShape 38"/>
          <p:cNvSpPr>
            <a:spLocks noChangeArrowheads="1"/>
          </p:cNvSpPr>
          <p:nvPr/>
        </p:nvSpPr>
        <p:spPr bwMode="auto">
          <a:xfrm>
            <a:off x="1458415" y="3609205"/>
            <a:ext cx="811120" cy="175356"/>
          </a:xfrm>
          <a:prstGeom prst="rect">
            <a:avLst/>
          </a:prstGeom>
          <a:solidFill>
            <a:schemeClr val="accent1"/>
          </a:solidFill>
        </p:spPr>
        <p:style>
          <a:lnRef idx="0">
            <a:schemeClr val="lt1">
              <a:hueOff val="0"/>
              <a:satOff val="0"/>
              <a:lumOff val="0"/>
              <a:alphaOff val="0"/>
            </a:schemeClr>
          </a:lnRef>
          <a:fillRef idx="3">
            <a:schemeClr val="accent4">
              <a:alpha val="50000"/>
              <a:hueOff val="-1185001"/>
              <a:satOff val="14339"/>
              <a:lumOff val="-17427"/>
              <a:alphaOff val="0"/>
            </a:schemeClr>
          </a:fillRef>
          <a:effectRef idx="0">
            <a:schemeClr val="accent4">
              <a:alpha val="50000"/>
              <a:hueOff val="-1185001"/>
              <a:satOff val="14339"/>
              <a:lumOff val="-17427"/>
              <a:alphaOff val="0"/>
            </a:schemeClr>
          </a:effectRef>
          <a:fontRef idx="minor">
            <a:schemeClr val="tx1"/>
          </a:fontRef>
        </p:style>
        <p:txBody>
          <a:bodyPr lIns="0" rIns="0" anchor="ctr"/>
          <a:lstStyle/>
          <a:p>
            <a:pPr algn="ctr"/>
            <a:endParaRPr lang="en-US" sz="800" b="1" dirty="0">
              <a:latin typeface="+mj-lt"/>
              <a:ea typeface="+mn-ea"/>
              <a:cs typeface="+mn-cs"/>
            </a:endParaRPr>
          </a:p>
        </p:txBody>
      </p:sp>
      <p:sp>
        <p:nvSpPr>
          <p:cNvPr id="157" name="Text Box 39"/>
          <p:cNvSpPr txBox="1">
            <a:spLocks noChangeArrowheads="1"/>
          </p:cNvSpPr>
          <p:nvPr/>
        </p:nvSpPr>
        <p:spPr bwMode="auto">
          <a:xfrm>
            <a:off x="1647578" y="3609205"/>
            <a:ext cx="400113" cy="171955"/>
          </a:xfrm>
          <a:prstGeom prst="rect">
            <a:avLst/>
          </a:prstGeom>
          <a:noFill/>
          <a:ln w="12700" algn="ctr">
            <a:noFill/>
            <a:miter lim="800000"/>
            <a:headEnd/>
            <a:tailEnd/>
          </a:ln>
        </p:spPr>
        <p:txBody>
          <a:bodyPr wrap="square" lIns="27432" tIns="27432" rIns="27432" bIns="27432" anchor="ctr" anchorCtr="0">
            <a:noAutofit/>
          </a:bodyPr>
          <a:lstStyle/>
          <a:p>
            <a:pPr algn="ctr"/>
            <a:r>
              <a:rPr lang="en-US" sz="800" dirty="0">
                <a:latin typeface="+mj-lt"/>
              </a:rPr>
              <a:t>Blade</a:t>
            </a:r>
          </a:p>
        </p:txBody>
      </p:sp>
      <p:sp>
        <p:nvSpPr>
          <p:cNvPr id="158" name="AutoShape 40"/>
          <p:cNvSpPr>
            <a:spLocks noChangeArrowheads="1"/>
          </p:cNvSpPr>
          <p:nvPr/>
        </p:nvSpPr>
        <p:spPr bwMode="auto">
          <a:xfrm>
            <a:off x="1458415" y="3825288"/>
            <a:ext cx="811120" cy="175356"/>
          </a:xfrm>
          <a:prstGeom prst="rect">
            <a:avLst/>
          </a:prstGeom>
          <a:solidFill>
            <a:schemeClr val="accent1">
              <a:lumMod val="75000"/>
            </a:schemeClr>
          </a:solidFill>
          <a:ln w="25400" algn="ctr">
            <a:noFill/>
            <a:round/>
            <a:headEnd/>
            <a:tailEnd/>
          </a:ln>
        </p:spPr>
        <p:txBody>
          <a:bodyPr wrap="square" lIns="27432" tIns="27432" rIns="27432" bIns="27432" anchor="ctr" anchorCtr="0">
            <a:noAutofit/>
          </a:bodyPr>
          <a:lstStyle/>
          <a:p>
            <a:pPr algn="ctr"/>
            <a:endParaRPr lang="en-US" sz="800" dirty="0">
              <a:latin typeface="+mj-lt"/>
            </a:endParaRPr>
          </a:p>
        </p:txBody>
      </p:sp>
      <p:sp>
        <p:nvSpPr>
          <p:cNvPr id="159" name="Text Box 41"/>
          <p:cNvSpPr txBox="1">
            <a:spLocks noChangeArrowheads="1"/>
          </p:cNvSpPr>
          <p:nvPr/>
        </p:nvSpPr>
        <p:spPr bwMode="auto">
          <a:xfrm>
            <a:off x="1647578" y="3825288"/>
            <a:ext cx="400113" cy="171347"/>
          </a:xfrm>
          <a:prstGeom prst="rect">
            <a:avLst/>
          </a:prstGeom>
          <a:noFill/>
          <a:ln w="12700" algn="ctr">
            <a:noFill/>
            <a:miter lim="800000"/>
            <a:headEnd/>
            <a:tailEnd/>
          </a:ln>
        </p:spPr>
        <p:txBody>
          <a:bodyPr wrap="square" lIns="27432" tIns="27432" rIns="27432" bIns="27432" anchor="ctr" anchorCtr="0">
            <a:noAutofit/>
          </a:bodyPr>
          <a:lstStyle/>
          <a:p>
            <a:pPr algn="ctr"/>
            <a:r>
              <a:rPr lang="en-US" sz="800" dirty="0">
                <a:solidFill>
                  <a:schemeClr val="bg2"/>
                </a:solidFill>
                <a:latin typeface="+mj-lt"/>
              </a:rPr>
              <a:t>Blade</a:t>
            </a:r>
          </a:p>
        </p:txBody>
      </p:sp>
      <p:sp>
        <p:nvSpPr>
          <p:cNvPr id="160" name="AutoShape 42"/>
          <p:cNvSpPr>
            <a:spLocks noChangeArrowheads="1"/>
          </p:cNvSpPr>
          <p:nvPr/>
        </p:nvSpPr>
        <p:spPr bwMode="auto">
          <a:xfrm>
            <a:off x="1458415" y="4041372"/>
            <a:ext cx="811120" cy="175356"/>
          </a:xfrm>
          <a:prstGeom prst="rect">
            <a:avLst/>
          </a:prstGeom>
          <a:solidFill>
            <a:schemeClr val="accent1">
              <a:lumMod val="50000"/>
            </a:schemeClr>
          </a:solidFill>
          <a:ln w="25400" algn="ctr">
            <a:noFill/>
            <a:round/>
            <a:headEnd/>
            <a:tailEnd/>
          </a:ln>
        </p:spPr>
        <p:txBody>
          <a:bodyPr wrap="square" lIns="27432" tIns="27432" rIns="27432" bIns="27432" anchor="ctr" anchorCtr="0">
            <a:noAutofit/>
          </a:bodyPr>
          <a:lstStyle/>
          <a:p>
            <a:pPr algn="ctr"/>
            <a:endParaRPr lang="en-US" sz="800" dirty="0">
              <a:latin typeface="+mj-lt"/>
            </a:endParaRPr>
          </a:p>
        </p:txBody>
      </p:sp>
      <p:sp>
        <p:nvSpPr>
          <p:cNvPr id="161" name="Text Box 43"/>
          <p:cNvSpPr txBox="1">
            <a:spLocks noChangeArrowheads="1"/>
          </p:cNvSpPr>
          <p:nvPr/>
        </p:nvSpPr>
        <p:spPr bwMode="auto">
          <a:xfrm>
            <a:off x="1647578" y="4044771"/>
            <a:ext cx="400113" cy="167947"/>
          </a:xfrm>
          <a:prstGeom prst="rect">
            <a:avLst/>
          </a:prstGeom>
          <a:noFill/>
          <a:ln w="12700" algn="ctr">
            <a:noFill/>
            <a:miter lim="800000"/>
            <a:headEnd/>
            <a:tailEnd/>
          </a:ln>
        </p:spPr>
        <p:txBody>
          <a:bodyPr wrap="square" lIns="27432" tIns="27432" rIns="27432" bIns="27432" anchor="ctr" anchorCtr="0">
            <a:noAutofit/>
          </a:bodyPr>
          <a:lstStyle/>
          <a:p>
            <a:pPr algn="ctr"/>
            <a:r>
              <a:rPr lang="en-US" sz="800" dirty="0">
                <a:solidFill>
                  <a:schemeClr val="bg2"/>
                </a:solidFill>
                <a:latin typeface="+mj-lt"/>
              </a:rPr>
              <a:t>Blade</a:t>
            </a:r>
          </a:p>
        </p:txBody>
      </p:sp>
      <p:sp>
        <p:nvSpPr>
          <p:cNvPr id="162" name="Rectangle 46"/>
          <p:cNvSpPr>
            <a:spLocks noChangeArrowheads="1"/>
          </p:cNvSpPr>
          <p:nvPr/>
        </p:nvSpPr>
        <p:spPr bwMode="auto">
          <a:xfrm>
            <a:off x="1417810" y="2878536"/>
            <a:ext cx="912139" cy="261336"/>
          </a:xfrm>
          <a:prstGeom prst="rect">
            <a:avLst/>
          </a:prstGeom>
          <a:noFill/>
          <a:ln w="9525" algn="ctr">
            <a:noFill/>
            <a:miter lim="800000"/>
            <a:headEnd/>
            <a:tailEnd/>
          </a:ln>
        </p:spPr>
        <p:txBody>
          <a:bodyPr wrap="square" lIns="27432" tIns="27432" rIns="27432" bIns="27432" anchor="t" anchorCtr="0">
            <a:noAutofit/>
          </a:bodyPr>
          <a:lstStyle/>
          <a:p>
            <a:pPr marL="342900" indent="-342900" algn="ctr">
              <a:lnSpc>
                <a:spcPts val="960"/>
              </a:lnSpc>
              <a:spcBef>
                <a:spcPts val="0"/>
              </a:spcBef>
              <a:buClr>
                <a:schemeClr val="hlink"/>
              </a:buClr>
              <a:buFont typeface="Wingdings" pitchFamily="2" charset="2"/>
              <a:buNone/>
            </a:pPr>
            <a:r>
              <a:rPr lang="en-US" sz="800" dirty="0">
                <a:latin typeface="+mj-lt"/>
              </a:rPr>
              <a:t>Virtualized Apps</a:t>
            </a:r>
          </a:p>
        </p:txBody>
      </p:sp>
      <p:sp>
        <p:nvSpPr>
          <p:cNvPr id="163" name="WO SP TextBox"/>
          <p:cNvSpPr txBox="1"/>
          <p:nvPr/>
        </p:nvSpPr>
        <p:spPr>
          <a:xfrm>
            <a:off x="3506821" y="1286534"/>
            <a:ext cx="1434507" cy="1893397"/>
          </a:xfrm>
          <a:prstGeom prst="rect">
            <a:avLst/>
          </a:prstGeom>
          <a:noFill/>
        </p:spPr>
        <p:txBody>
          <a:bodyPr wrap="square" rtlCol="0">
            <a:noAutofit/>
          </a:bodyPr>
          <a:lstStyle/>
          <a:p>
            <a:pPr>
              <a:lnSpc>
                <a:spcPct val="95000"/>
              </a:lnSpc>
              <a:spcBef>
                <a:spcPts val="500"/>
              </a:spcBef>
            </a:pPr>
            <a:r>
              <a:rPr lang="en-US" sz="1200" b="1" dirty="0">
                <a:latin typeface="+mj-lt"/>
              </a:rPr>
              <a:t>Without UCS Service Profiles:</a:t>
            </a:r>
          </a:p>
          <a:p>
            <a:pPr>
              <a:lnSpc>
                <a:spcPct val="95000"/>
              </a:lnSpc>
              <a:spcBef>
                <a:spcPts val="500"/>
              </a:spcBef>
            </a:pPr>
            <a:r>
              <a:rPr lang="en-US" sz="1000" dirty="0">
                <a:latin typeface="+mj-lt"/>
              </a:rPr>
              <a:t>Silos Individually Provisioned for Peak Demand and Failures</a:t>
            </a:r>
          </a:p>
          <a:p>
            <a:pPr>
              <a:lnSpc>
                <a:spcPct val="95000"/>
              </a:lnSpc>
              <a:spcBef>
                <a:spcPts val="500"/>
              </a:spcBef>
            </a:pPr>
            <a:r>
              <a:rPr lang="en-US" sz="1000" dirty="0">
                <a:latin typeface="+mj-lt"/>
              </a:rPr>
              <a:t>Idle Hotspare Servers Require Application-Specific HW and Firmware Image Configurations</a:t>
            </a:r>
          </a:p>
        </p:txBody>
      </p:sp>
    </p:spTree>
    <p:extLst>
      <p:ext uri="{BB962C8B-B14F-4D97-AF65-F5344CB8AC3E}">
        <p14:creationId xmlns:p14="http://schemas.microsoft.com/office/powerpoint/2010/main" val="40014746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Buy fewer servers</a:t>
            </a:r>
            <a:br>
              <a:rPr lang="en-US" dirty="0"/>
            </a:br>
            <a:r>
              <a:rPr lang="en-US" sz="1800" dirty="0"/>
              <a:t>Cisco UCS: 151 world records</a:t>
            </a:r>
          </a:p>
        </p:txBody>
      </p:sp>
      <p:sp>
        <p:nvSpPr>
          <p:cNvPr id="27" name="Text Placeholder 3"/>
          <p:cNvSpPr txBox="1">
            <a:spLocks/>
          </p:cNvSpPr>
          <p:nvPr/>
        </p:nvSpPr>
        <p:spPr>
          <a:xfrm>
            <a:off x="0" y="1104677"/>
            <a:ext cx="9144000" cy="342800"/>
          </a:xfrm>
          <a:prstGeom prst="rect">
            <a:avLst/>
          </a:prstGeom>
          <a:solidFill>
            <a:schemeClr val="accent1"/>
          </a:solidFill>
        </p:spPr>
        <p:txBody>
          <a:bodyPr lIns="91420" tIns="45710" rIns="45720" bIns="45710" anchor="ctr">
            <a:noAutofit/>
          </a:bodyPr>
          <a:lstStyle>
            <a:lvl1pPr marL="280928" indent="-223792" algn="l" defTabSz="684213" rtl="0" eaLnBrk="1" fontAlgn="base" hangingPunct="1">
              <a:lnSpc>
                <a:spcPct val="95000"/>
              </a:lnSpc>
              <a:spcBef>
                <a:spcPts val="1110"/>
              </a:spcBef>
              <a:spcAft>
                <a:spcPct val="0"/>
              </a:spcAft>
              <a:buClr>
                <a:schemeClr val="tx1"/>
              </a:buClr>
              <a:buSzPct val="80000"/>
              <a:buFont typeface="Arial"/>
              <a:buChar char="•"/>
              <a:defRPr lang="en-US" sz="2000" b="0" i="0" kern="1200">
                <a:solidFill>
                  <a:srgbClr val="676767"/>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rgbClr val="676767"/>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rgbClr val="676767"/>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rgbClr val="676767"/>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57136" indent="0" algn="ctr">
              <a:spcBef>
                <a:spcPts val="0"/>
              </a:spcBef>
              <a:buClr>
                <a:srgbClr val="676767"/>
              </a:buClr>
              <a:buNone/>
            </a:pPr>
            <a:r>
              <a:rPr lang="en-US" sz="1400" dirty="0">
                <a:solidFill>
                  <a:schemeClr val="tx1"/>
                </a:solidFill>
                <a:latin typeface="+mj-lt"/>
              </a:rPr>
              <a:t>Superior technology fueling industry-leading application performance</a:t>
            </a:r>
          </a:p>
        </p:txBody>
      </p:sp>
      <p:grpSp>
        <p:nvGrpSpPr>
          <p:cNvPr id="3" name="Group 2"/>
          <p:cNvGrpSpPr/>
          <p:nvPr/>
        </p:nvGrpSpPr>
        <p:grpSpPr>
          <a:xfrm>
            <a:off x="0" y="3169960"/>
            <a:ext cx="9143999" cy="1213565"/>
            <a:chOff x="0" y="3343696"/>
            <a:chExt cx="9143999" cy="1213565"/>
          </a:xfrm>
        </p:grpSpPr>
        <p:sp>
          <p:nvSpPr>
            <p:cNvPr id="25" name="Rectangle 24"/>
            <p:cNvSpPr/>
            <p:nvPr/>
          </p:nvSpPr>
          <p:spPr bwMode="white">
            <a:xfrm>
              <a:off x="0" y="3343696"/>
              <a:ext cx="9143999" cy="1213565"/>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mj-lt"/>
              </a:endParaRPr>
            </a:p>
          </p:txBody>
        </p:sp>
        <p:sp>
          <p:nvSpPr>
            <p:cNvPr id="84" name="Rounded Rectangle 83"/>
            <p:cNvSpPr/>
            <p:nvPr/>
          </p:nvSpPr>
          <p:spPr>
            <a:xfrm>
              <a:off x="1260324" y="3445264"/>
              <a:ext cx="6569324" cy="390017"/>
            </a:xfrm>
            <a:prstGeom prst="roundRect">
              <a:avLst>
                <a:gd name="adj" fmla="val 0"/>
              </a:avLst>
            </a:prstGeom>
            <a:noFill/>
            <a:ln w="25400">
              <a:noFill/>
            </a:ln>
            <a:effectLst/>
          </p:spPr>
          <p:style>
            <a:lnRef idx="1">
              <a:schemeClr val="accent5"/>
            </a:lnRef>
            <a:fillRef idx="3">
              <a:schemeClr val="accent5"/>
            </a:fillRef>
            <a:effectRef idx="2">
              <a:schemeClr val="accent5"/>
            </a:effectRef>
            <a:fontRef idx="minor">
              <a:schemeClr val="lt1"/>
            </a:fontRef>
          </p:style>
          <p:txBody>
            <a:bodyPr lIns="91440" tIns="91440" rIns="0" bIns="0" numCol="2" spcCol="45720" rtlCol="0" anchor="t" anchorCtr="0"/>
            <a:lstStyle/>
            <a:p>
              <a:pPr lvl="0">
                <a:lnSpc>
                  <a:spcPct val="95000"/>
                </a:lnSpc>
                <a:spcBef>
                  <a:spcPts val="500"/>
                </a:spcBef>
              </a:pPr>
              <a:r>
                <a:rPr lang="en-US" b="1" dirty="0">
                  <a:solidFill>
                    <a:schemeClr val="bg1"/>
                  </a:solidFill>
                  <a:latin typeface="+mj-lt"/>
                </a:rPr>
                <a:t>Superior Performance</a:t>
              </a:r>
            </a:p>
          </p:txBody>
        </p:sp>
        <p:sp>
          <p:nvSpPr>
            <p:cNvPr id="32" name="Rounded Rectangle 31"/>
            <p:cNvSpPr/>
            <p:nvPr/>
          </p:nvSpPr>
          <p:spPr>
            <a:xfrm>
              <a:off x="1260324" y="3782889"/>
              <a:ext cx="6569324" cy="642258"/>
            </a:xfrm>
            <a:prstGeom prst="roundRect">
              <a:avLst>
                <a:gd name="adj" fmla="val 0"/>
              </a:avLst>
            </a:prstGeom>
            <a:noFill/>
            <a:ln w="25400">
              <a:noFill/>
            </a:ln>
            <a:effectLst/>
          </p:spPr>
          <p:style>
            <a:lnRef idx="1">
              <a:schemeClr val="accent5"/>
            </a:lnRef>
            <a:fillRef idx="3">
              <a:schemeClr val="accent5"/>
            </a:fillRef>
            <a:effectRef idx="2">
              <a:schemeClr val="accent5"/>
            </a:effectRef>
            <a:fontRef idx="minor">
              <a:schemeClr val="lt1"/>
            </a:fontRef>
          </p:style>
          <p:txBody>
            <a:bodyPr lIns="91440" tIns="91440" rIns="0" bIns="0" numCol="2" spcCol="45720" rtlCol="0" anchor="t" anchorCtr="0"/>
            <a:lstStyle/>
            <a:p>
              <a:pPr marL="171450" lvl="0" indent="-171450">
                <a:lnSpc>
                  <a:spcPct val="95000"/>
                </a:lnSpc>
                <a:spcBef>
                  <a:spcPts val="500"/>
                </a:spcBef>
                <a:buFont typeface="Arial"/>
                <a:buChar char="•"/>
              </a:pPr>
              <a:r>
                <a:rPr lang="en-US" sz="1400" dirty="0">
                  <a:solidFill>
                    <a:schemeClr val="tx1"/>
                  </a:solidFill>
                  <a:latin typeface="+mj-lt"/>
                </a:rPr>
                <a:t>Improved end-user experiences</a:t>
              </a:r>
            </a:p>
            <a:p>
              <a:pPr marL="171450" lvl="0" indent="-171450">
                <a:lnSpc>
                  <a:spcPct val="95000"/>
                </a:lnSpc>
                <a:spcBef>
                  <a:spcPts val="500"/>
                </a:spcBef>
                <a:buFont typeface="Arial"/>
                <a:buChar char="•"/>
              </a:pPr>
              <a:r>
                <a:rPr lang="en-US" sz="1400" dirty="0">
                  <a:solidFill>
                    <a:schemeClr val="tx1"/>
                  </a:solidFill>
                  <a:latin typeface="+mj-lt"/>
                </a:rPr>
                <a:t>Increased business velocity</a:t>
              </a:r>
            </a:p>
            <a:p>
              <a:pPr marL="171450" lvl="0" indent="-171450">
                <a:lnSpc>
                  <a:spcPct val="95000"/>
                </a:lnSpc>
                <a:spcBef>
                  <a:spcPts val="500"/>
                </a:spcBef>
                <a:buFont typeface="Arial"/>
                <a:buChar char="•"/>
              </a:pPr>
              <a:endParaRPr lang="en-US" sz="1400" dirty="0">
                <a:solidFill>
                  <a:schemeClr val="tx1"/>
                </a:solidFill>
                <a:latin typeface="+mj-lt"/>
              </a:endParaRPr>
            </a:p>
            <a:p>
              <a:pPr marL="171450" lvl="0" indent="-171450">
                <a:lnSpc>
                  <a:spcPct val="95000"/>
                </a:lnSpc>
                <a:spcBef>
                  <a:spcPts val="500"/>
                </a:spcBef>
                <a:buFont typeface="Arial"/>
                <a:buChar char="•"/>
              </a:pPr>
              <a:r>
                <a:rPr lang="en-US" sz="1400" dirty="0">
                  <a:solidFill>
                    <a:schemeClr val="tx1"/>
                  </a:solidFill>
                  <a:latin typeface="+mj-lt"/>
                </a:rPr>
                <a:t>Reduced software licensing costs</a:t>
              </a:r>
            </a:p>
            <a:p>
              <a:pPr marL="171450" lvl="0" indent="-171450">
                <a:lnSpc>
                  <a:spcPct val="95000"/>
                </a:lnSpc>
                <a:spcBef>
                  <a:spcPts val="500"/>
                </a:spcBef>
                <a:buFont typeface="Arial"/>
                <a:buChar char="•"/>
              </a:pPr>
              <a:r>
                <a:rPr lang="en-US" sz="1400" dirty="0">
                  <a:solidFill>
                    <a:schemeClr val="tx1"/>
                  </a:solidFill>
                  <a:latin typeface="+mj-lt"/>
                </a:rPr>
                <a:t>Reduced infrastructure footprint</a:t>
              </a:r>
            </a:p>
          </p:txBody>
        </p:sp>
      </p:grpSp>
      <p:grpSp>
        <p:nvGrpSpPr>
          <p:cNvPr id="85" name="Group 84"/>
          <p:cNvGrpSpPr/>
          <p:nvPr/>
        </p:nvGrpSpPr>
        <p:grpSpPr>
          <a:xfrm>
            <a:off x="112288" y="1544095"/>
            <a:ext cx="1339178" cy="1346456"/>
            <a:chOff x="112288" y="1544095"/>
            <a:chExt cx="1339178" cy="1346456"/>
          </a:xfrm>
        </p:grpSpPr>
        <p:sp>
          <p:nvSpPr>
            <p:cNvPr id="86" name="TextBox 3"/>
            <p:cNvSpPr txBox="1">
              <a:spLocks noChangeArrowheads="1"/>
            </p:cNvSpPr>
            <p:nvPr/>
          </p:nvSpPr>
          <p:spPr bwMode="auto">
            <a:xfrm>
              <a:off x="112288" y="1544095"/>
              <a:ext cx="1339178"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5000"/>
                </a:lnSpc>
                <a:spcBef>
                  <a:spcPts val="1438"/>
                </a:spcBef>
                <a:buClr>
                  <a:schemeClr val="tx2"/>
                </a:buClr>
                <a:buSzPct val="90000"/>
                <a:buFont typeface="Arial" pitchFamily="34" charset="0"/>
                <a:buChar char="•"/>
                <a:defRPr sz="2000">
                  <a:solidFill>
                    <a:srgbClr val="546568"/>
                  </a:solidFill>
                  <a:latin typeface="Arial" pitchFamily="34" charset="0"/>
                  <a:ea typeface="ヒラギノ角ゴ Pro W3" charset="-128"/>
                </a:defRPr>
              </a:lvl1pPr>
              <a:lvl2pPr marL="742950" indent="-285750" eaLnBrk="0" hangingPunct="0">
                <a:lnSpc>
                  <a:spcPct val="95000"/>
                </a:lnSpc>
                <a:spcBef>
                  <a:spcPts val="838"/>
                </a:spcBef>
                <a:buClr>
                  <a:schemeClr val="tx2"/>
                </a:buClr>
                <a:defRPr>
                  <a:solidFill>
                    <a:srgbClr val="546568"/>
                  </a:solidFill>
                  <a:latin typeface="Arial" pitchFamily="34" charset="0"/>
                  <a:ea typeface="ヒラギノ角ゴ Pro W3" charset="-128"/>
                </a:defRPr>
              </a:lvl2pPr>
              <a:lvl3pPr marL="1143000" indent="-228600" eaLnBrk="0" hangingPunct="0">
                <a:lnSpc>
                  <a:spcPct val="95000"/>
                </a:lnSpc>
                <a:spcBef>
                  <a:spcPts val="838"/>
                </a:spcBef>
                <a:buFont typeface="Arial" pitchFamily="34" charset="0"/>
                <a:defRPr sz="1600">
                  <a:solidFill>
                    <a:srgbClr val="546568"/>
                  </a:solidFill>
                  <a:latin typeface="Arial" pitchFamily="34" charset="0"/>
                  <a:ea typeface="ヒラギノ角ゴ Pro W3" charset="-128"/>
                </a:defRPr>
              </a:lvl3pPr>
              <a:lvl4pPr marL="1600200" indent="-228600" eaLnBrk="0" hangingPunct="0">
                <a:lnSpc>
                  <a:spcPct val="95000"/>
                </a:lnSpc>
                <a:spcBef>
                  <a:spcPts val="838"/>
                </a:spcBef>
                <a:buFont typeface="Arial" pitchFamily="34" charset="0"/>
                <a:defRPr sz="1400">
                  <a:solidFill>
                    <a:srgbClr val="546568"/>
                  </a:solidFill>
                  <a:latin typeface="Arial" pitchFamily="34" charset="0"/>
                  <a:ea typeface="ヒラギノ角ゴ Pro W3" charset="-128"/>
                </a:defRPr>
              </a:lvl4pPr>
              <a:lvl5pPr marL="2057400" indent="-228600" eaLnBrk="0" hangingPunct="0">
                <a:lnSpc>
                  <a:spcPct val="95000"/>
                </a:lnSpc>
                <a:spcBef>
                  <a:spcPts val="838"/>
                </a:spcBef>
                <a:buFont typeface="Arial" pitchFamily="34" charset="0"/>
                <a:defRPr sz="1400">
                  <a:solidFill>
                    <a:srgbClr val="546568"/>
                  </a:solidFill>
                  <a:latin typeface="Arial" pitchFamily="34" charset="0"/>
                  <a:ea typeface="ヒラギノ角ゴ Pro W3" charset="-128"/>
                </a:defRPr>
              </a:lvl5pPr>
              <a:lvl6pPr marL="2514600" indent="-228600" eaLnBrk="0" fontAlgn="base" hangingPunct="0">
                <a:lnSpc>
                  <a:spcPct val="95000"/>
                </a:lnSpc>
                <a:spcBef>
                  <a:spcPts val="838"/>
                </a:spcBef>
                <a:spcAft>
                  <a:spcPct val="0"/>
                </a:spcAft>
                <a:buFont typeface="Arial" pitchFamily="34" charset="0"/>
                <a:defRPr sz="1400">
                  <a:solidFill>
                    <a:srgbClr val="546568"/>
                  </a:solidFill>
                  <a:latin typeface="Arial" pitchFamily="34" charset="0"/>
                  <a:ea typeface="ヒラギノ角ゴ Pro W3" charset="-128"/>
                </a:defRPr>
              </a:lvl6pPr>
              <a:lvl7pPr marL="2971800" indent="-228600" eaLnBrk="0" fontAlgn="base" hangingPunct="0">
                <a:lnSpc>
                  <a:spcPct val="95000"/>
                </a:lnSpc>
                <a:spcBef>
                  <a:spcPts val="838"/>
                </a:spcBef>
                <a:spcAft>
                  <a:spcPct val="0"/>
                </a:spcAft>
                <a:buFont typeface="Arial" pitchFamily="34" charset="0"/>
                <a:defRPr sz="1400">
                  <a:solidFill>
                    <a:srgbClr val="546568"/>
                  </a:solidFill>
                  <a:latin typeface="Arial" pitchFamily="34" charset="0"/>
                  <a:ea typeface="ヒラギノ角ゴ Pro W3" charset="-128"/>
                </a:defRPr>
              </a:lvl7pPr>
              <a:lvl8pPr marL="3429000" indent="-228600" eaLnBrk="0" fontAlgn="base" hangingPunct="0">
                <a:lnSpc>
                  <a:spcPct val="95000"/>
                </a:lnSpc>
                <a:spcBef>
                  <a:spcPts val="838"/>
                </a:spcBef>
                <a:spcAft>
                  <a:spcPct val="0"/>
                </a:spcAft>
                <a:buFont typeface="Arial" pitchFamily="34" charset="0"/>
                <a:defRPr sz="1400">
                  <a:solidFill>
                    <a:srgbClr val="546568"/>
                  </a:solidFill>
                  <a:latin typeface="Arial" pitchFamily="34" charset="0"/>
                  <a:ea typeface="ヒラギノ角ゴ Pro W3" charset="-128"/>
                </a:defRPr>
              </a:lvl8pPr>
              <a:lvl9pPr marL="3886200" indent="-228600" eaLnBrk="0" fontAlgn="base" hangingPunct="0">
                <a:lnSpc>
                  <a:spcPct val="95000"/>
                </a:lnSpc>
                <a:spcBef>
                  <a:spcPts val="838"/>
                </a:spcBef>
                <a:spcAft>
                  <a:spcPct val="0"/>
                </a:spcAft>
                <a:buFont typeface="Arial" pitchFamily="34" charset="0"/>
                <a:defRPr sz="1400">
                  <a:solidFill>
                    <a:srgbClr val="546568"/>
                  </a:solidFill>
                  <a:latin typeface="Arial" pitchFamily="34" charset="0"/>
                  <a:ea typeface="ヒラギノ角ゴ Pro W3" charset="-128"/>
                </a:defRPr>
              </a:lvl9pPr>
            </a:lstStyle>
            <a:p>
              <a:pPr algn="ctr" eaLnBrk="1" hangingPunct="1">
                <a:lnSpc>
                  <a:spcPct val="100000"/>
                </a:lnSpc>
                <a:spcBef>
                  <a:spcPct val="0"/>
                </a:spcBef>
                <a:buClrTx/>
                <a:buSzTx/>
                <a:buFontTx/>
                <a:buNone/>
              </a:pPr>
              <a:r>
                <a:rPr lang="en-US" altLang="en-US" sz="5800" b="1" dirty="0">
                  <a:solidFill>
                    <a:schemeClr val="accent1"/>
                  </a:solidFill>
                  <a:latin typeface="+mj-lt"/>
                </a:rPr>
                <a:t>34</a:t>
              </a:r>
            </a:p>
          </p:txBody>
        </p:sp>
        <p:sp>
          <p:nvSpPr>
            <p:cNvPr id="87" name="TextBox 4"/>
            <p:cNvSpPr txBox="1">
              <a:spLocks noChangeArrowheads="1"/>
            </p:cNvSpPr>
            <p:nvPr/>
          </p:nvSpPr>
          <p:spPr bwMode="auto">
            <a:xfrm>
              <a:off x="425465" y="2582774"/>
              <a:ext cx="7128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5000"/>
                </a:lnSpc>
                <a:spcBef>
                  <a:spcPts val="1438"/>
                </a:spcBef>
                <a:buClr>
                  <a:schemeClr val="tx2"/>
                </a:buClr>
                <a:buSzPct val="90000"/>
                <a:buFont typeface="Arial" pitchFamily="34" charset="0"/>
                <a:buChar char="•"/>
                <a:defRPr sz="2000">
                  <a:solidFill>
                    <a:srgbClr val="546568"/>
                  </a:solidFill>
                  <a:latin typeface="Arial" pitchFamily="34" charset="0"/>
                  <a:ea typeface="ヒラギノ角ゴ Pro W3" charset="-128"/>
                </a:defRPr>
              </a:lvl1pPr>
              <a:lvl2pPr marL="742950" indent="-285750" eaLnBrk="0" hangingPunct="0">
                <a:lnSpc>
                  <a:spcPct val="95000"/>
                </a:lnSpc>
                <a:spcBef>
                  <a:spcPts val="838"/>
                </a:spcBef>
                <a:buClr>
                  <a:schemeClr val="tx2"/>
                </a:buClr>
                <a:defRPr>
                  <a:solidFill>
                    <a:srgbClr val="546568"/>
                  </a:solidFill>
                  <a:latin typeface="Arial" pitchFamily="34" charset="0"/>
                  <a:ea typeface="ヒラギノ角ゴ Pro W3" charset="-128"/>
                </a:defRPr>
              </a:lvl2pPr>
              <a:lvl3pPr marL="1143000" indent="-228600" eaLnBrk="0" hangingPunct="0">
                <a:lnSpc>
                  <a:spcPct val="95000"/>
                </a:lnSpc>
                <a:spcBef>
                  <a:spcPts val="838"/>
                </a:spcBef>
                <a:buFont typeface="Arial" pitchFamily="34" charset="0"/>
                <a:defRPr sz="1600">
                  <a:solidFill>
                    <a:srgbClr val="546568"/>
                  </a:solidFill>
                  <a:latin typeface="Arial" pitchFamily="34" charset="0"/>
                  <a:ea typeface="ヒラギノ角ゴ Pro W3" charset="-128"/>
                </a:defRPr>
              </a:lvl3pPr>
              <a:lvl4pPr marL="1600200" indent="-228600" eaLnBrk="0" hangingPunct="0">
                <a:lnSpc>
                  <a:spcPct val="95000"/>
                </a:lnSpc>
                <a:spcBef>
                  <a:spcPts val="838"/>
                </a:spcBef>
                <a:buFont typeface="Arial" pitchFamily="34" charset="0"/>
                <a:defRPr sz="1400">
                  <a:solidFill>
                    <a:srgbClr val="546568"/>
                  </a:solidFill>
                  <a:latin typeface="Arial" pitchFamily="34" charset="0"/>
                  <a:ea typeface="ヒラギノ角ゴ Pro W3" charset="-128"/>
                </a:defRPr>
              </a:lvl4pPr>
              <a:lvl5pPr marL="2057400" indent="-228600" eaLnBrk="0" hangingPunct="0">
                <a:lnSpc>
                  <a:spcPct val="95000"/>
                </a:lnSpc>
                <a:spcBef>
                  <a:spcPts val="838"/>
                </a:spcBef>
                <a:buFont typeface="Arial" pitchFamily="34" charset="0"/>
                <a:defRPr sz="1400">
                  <a:solidFill>
                    <a:srgbClr val="546568"/>
                  </a:solidFill>
                  <a:latin typeface="Arial" pitchFamily="34" charset="0"/>
                  <a:ea typeface="ヒラギノ角ゴ Pro W3" charset="-128"/>
                </a:defRPr>
              </a:lvl5pPr>
              <a:lvl6pPr marL="2514600" indent="-228600" eaLnBrk="0" fontAlgn="base" hangingPunct="0">
                <a:lnSpc>
                  <a:spcPct val="95000"/>
                </a:lnSpc>
                <a:spcBef>
                  <a:spcPts val="838"/>
                </a:spcBef>
                <a:spcAft>
                  <a:spcPct val="0"/>
                </a:spcAft>
                <a:buFont typeface="Arial" pitchFamily="34" charset="0"/>
                <a:defRPr sz="1400">
                  <a:solidFill>
                    <a:srgbClr val="546568"/>
                  </a:solidFill>
                  <a:latin typeface="Arial" pitchFamily="34" charset="0"/>
                  <a:ea typeface="ヒラギノ角ゴ Pro W3" charset="-128"/>
                </a:defRPr>
              </a:lvl6pPr>
              <a:lvl7pPr marL="2971800" indent="-228600" eaLnBrk="0" fontAlgn="base" hangingPunct="0">
                <a:lnSpc>
                  <a:spcPct val="95000"/>
                </a:lnSpc>
                <a:spcBef>
                  <a:spcPts val="838"/>
                </a:spcBef>
                <a:spcAft>
                  <a:spcPct val="0"/>
                </a:spcAft>
                <a:buFont typeface="Arial" pitchFamily="34" charset="0"/>
                <a:defRPr sz="1400">
                  <a:solidFill>
                    <a:srgbClr val="546568"/>
                  </a:solidFill>
                  <a:latin typeface="Arial" pitchFamily="34" charset="0"/>
                  <a:ea typeface="ヒラギノ角ゴ Pro W3" charset="-128"/>
                </a:defRPr>
              </a:lvl7pPr>
              <a:lvl8pPr marL="3429000" indent="-228600" eaLnBrk="0" fontAlgn="base" hangingPunct="0">
                <a:lnSpc>
                  <a:spcPct val="95000"/>
                </a:lnSpc>
                <a:spcBef>
                  <a:spcPts val="838"/>
                </a:spcBef>
                <a:spcAft>
                  <a:spcPct val="0"/>
                </a:spcAft>
                <a:buFont typeface="Arial" pitchFamily="34" charset="0"/>
                <a:defRPr sz="1400">
                  <a:solidFill>
                    <a:srgbClr val="546568"/>
                  </a:solidFill>
                  <a:latin typeface="Arial" pitchFamily="34" charset="0"/>
                  <a:ea typeface="ヒラギノ角ゴ Pro W3" charset="-128"/>
                </a:defRPr>
              </a:lvl8pPr>
              <a:lvl9pPr marL="3886200" indent="-228600" eaLnBrk="0" fontAlgn="base" hangingPunct="0">
                <a:lnSpc>
                  <a:spcPct val="95000"/>
                </a:lnSpc>
                <a:spcBef>
                  <a:spcPts val="838"/>
                </a:spcBef>
                <a:spcAft>
                  <a:spcPct val="0"/>
                </a:spcAft>
                <a:buFont typeface="Arial" pitchFamily="34" charset="0"/>
                <a:defRPr sz="1400">
                  <a:solidFill>
                    <a:srgbClr val="546568"/>
                  </a:solidFill>
                  <a:latin typeface="Arial" pitchFamily="34" charset="0"/>
                  <a:ea typeface="ヒラギノ角ゴ Pro W3" charset="-128"/>
                </a:defRPr>
              </a:lvl9pPr>
            </a:lstStyle>
            <a:p>
              <a:pPr algn="ctr" eaLnBrk="1" hangingPunct="1">
                <a:lnSpc>
                  <a:spcPct val="100000"/>
                </a:lnSpc>
                <a:spcBef>
                  <a:spcPct val="0"/>
                </a:spcBef>
                <a:buClrTx/>
                <a:buSzTx/>
                <a:buFontTx/>
                <a:buNone/>
              </a:pPr>
              <a:r>
                <a:rPr lang="en-US" altLang="en-US" sz="1400" dirty="0">
                  <a:solidFill>
                    <a:schemeClr val="accent1"/>
                  </a:solidFill>
                  <a:latin typeface="+mj-lt"/>
                </a:rPr>
                <a:t>CPU</a:t>
              </a:r>
            </a:p>
          </p:txBody>
        </p:sp>
      </p:grpSp>
      <p:grpSp>
        <p:nvGrpSpPr>
          <p:cNvPr id="89" name="Group 88"/>
          <p:cNvGrpSpPr/>
          <p:nvPr/>
        </p:nvGrpSpPr>
        <p:grpSpPr>
          <a:xfrm>
            <a:off x="1526363" y="1544095"/>
            <a:ext cx="1221899" cy="1561899"/>
            <a:chOff x="1312052" y="1544095"/>
            <a:chExt cx="1221899" cy="1561899"/>
          </a:xfrm>
        </p:grpSpPr>
        <p:sp>
          <p:nvSpPr>
            <p:cNvPr id="90" name="TextBox 5"/>
            <p:cNvSpPr txBox="1">
              <a:spLocks noChangeArrowheads="1"/>
            </p:cNvSpPr>
            <p:nvPr/>
          </p:nvSpPr>
          <p:spPr bwMode="auto">
            <a:xfrm>
              <a:off x="1370805" y="1544095"/>
              <a:ext cx="1104393"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5000"/>
                </a:lnSpc>
                <a:spcBef>
                  <a:spcPts val="1438"/>
                </a:spcBef>
                <a:buClr>
                  <a:schemeClr val="tx2"/>
                </a:buClr>
                <a:buSzPct val="90000"/>
                <a:buFont typeface="Arial" pitchFamily="34" charset="0"/>
                <a:buChar char="•"/>
                <a:defRPr sz="2000">
                  <a:solidFill>
                    <a:srgbClr val="546568"/>
                  </a:solidFill>
                  <a:latin typeface="Arial" pitchFamily="34" charset="0"/>
                  <a:ea typeface="ヒラギノ角ゴ Pro W3" charset="-128"/>
                </a:defRPr>
              </a:lvl1pPr>
              <a:lvl2pPr marL="742950" indent="-285750" eaLnBrk="0" hangingPunct="0">
                <a:lnSpc>
                  <a:spcPct val="95000"/>
                </a:lnSpc>
                <a:spcBef>
                  <a:spcPts val="838"/>
                </a:spcBef>
                <a:buClr>
                  <a:schemeClr val="tx2"/>
                </a:buClr>
                <a:defRPr>
                  <a:solidFill>
                    <a:srgbClr val="546568"/>
                  </a:solidFill>
                  <a:latin typeface="Arial" pitchFamily="34" charset="0"/>
                  <a:ea typeface="ヒラギノ角ゴ Pro W3" charset="-128"/>
                </a:defRPr>
              </a:lvl2pPr>
              <a:lvl3pPr marL="1143000" indent="-228600" eaLnBrk="0" hangingPunct="0">
                <a:lnSpc>
                  <a:spcPct val="95000"/>
                </a:lnSpc>
                <a:spcBef>
                  <a:spcPts val="838"/>
                </a:spcBef>
                <a:buFont typeface="Arial" pitchFamily="34" charset="0"/>
                <a:defRPr sz="1600">
                  <a:solidFill>
                    <a:srgbClr val="546568"/>
                  </a:solidFill>
                  <a:latin typeface="Arial" pitchFamily="34" charset="0"/>
                  <a:ea typeface="ヒラギノ角ゴ Pro W3" charset="-128"/>
                </a:defRPr>
              </a:lvl3pPr>
              <a:lvl4pPr marL="1600200" indent="-228600" eaLnBrk="0" hangingPunct="0">
                <a:lnSpc>
                  <a:spcPct val="95000"/>
                </a:lnSpc>
                <a:spcBef>
                  <a:spcPts val="838"/>
                </a:spcBef>
                <a:buFont typeface="Arial" pitchFamily="34" charset="0"/>
                <a:defRPr sz="1400">
                  <a:solidFill>
                    <a:srgbClr val="546568"/>
                  </a:solidFill>
                  <a:latin typeface="Arial" pitchFamily="34" charset="0"/>
                  <a:ea typeface="ヒラギノ角ゴ Pro W3" charset="-128"/>
                </a:defRPr>
              </a:lvl4pPr>
              <a:lvl5pPr marL="2057400" indent="-228600" eaLnBrk="0" hangingPunct="0">
                <a:lnSpc>
                  <a:spcPct val="95000"/>
                </a:lnSpc>
                <a:spcBef>
                  <a:spcPts val="838"/>
                </a:spcBef>
                <a:buFont typeface="Arial" pitchFamily="34" charset="0"/>
                <a:defRPr sz="1400">
                  <a:solidFill>
                    <a:srgbClr val="546568"/>
                  </a:solidFill>
                  <a:latin typeface="Arial" pitchFamily="34" charset="0"/>
                  <a:ea typeface="ヒラギノ角ゴ Pro W3" charset="-128"/>
                </a:defRPr>
              </a:lvl5pPr>
              <a:lvl6pPr marL="2514600" indent="-228600" eaLnBrk="0" fontAlgn="base" hangingPunct="0">
                <a:lnSpc>
                  <a:spcPct val="95000"/>
                </a:lnSpc>
                <a:spcBef>
                  <a:spcPts val="838"/>
                </a:spcBef>
                <a:spcAft>
                  <a:spcPct val="0"/>
                </a:spcAft>
                <a:buFont typeface="Arial" pitchFamily="34" charset="0"/>
                <a:defRPr sz="1400">
                  <a:solidFill>
                    <a:srgbClr val="546568"/>
                  </a:solidFill>
                  <a:latin typeface="Arial" pitchFamily="34" charset="0"/>
                  <a:ea typeface="ヒラギノ角ゴ Pro W3" charset="-128"/>
                </a:defRPr>
              </a:lvl6pPr>
              <a:lvl7pPr marL="2971800" indent="-228600" eaLnBrk="0" fontAlgn="base" hangingPunct="0">
                <a:lnSpc>
                  <a:spcPct val="95000"/>
                </a:lnSpc>
                <a:spcBef>
                  <a:spcPts val="838"/>
                </a:spcBef>
                <a:spcAft>
                  <a:spcPct val="0"/>
                </a:spcAft>
                <a:buFont typeface="Arial" pitchFamily="34" charset="0"/>
                <a:defRPr sz="1400">
                  <a:solidFill>
                    <a:srgbClr val="546568"/>
                  </a:solidFill>
                  <a:latin typeface="Arial" pitchFamily="34" charset="0"/>
                  <a:ea typeface="ヒラギノ角ゴ Pro W3" charset="-128"/>
                </a:defRPr>
              </a:lvl7pPr>
              <a:lvl8pPr marL="3429000" indent="-228600" eaLnBrk="0" fontAlgn="base" hangingPunct="0">
                <a:lnSpc>
                  <a:spcPct val="95000"/>
                </a:lnSpc>
                <a:spcBef>
                  <a:spcPts val="838"/>
                </a:spcBef>
                <a:spcAft>
                  <a:spcPct val="0"/>
                </a:spcAft>
                <a:buFont typeface="Arial" pitchFamily="34" charset="0"/>
                <a:defRPr sz="1400">
                  <a:solidFill>
                    <a:srgbClr val="546568"/>
                  </a:solidFill>
                  <a:latin typeface="Arial" pitchFamily="34" charset="0"/>
                  <a:ea typeface="ヒラギノ角ゴ Pro W3" charset="-128"/>
                </a:defRPr>
              </a:lvl8pPr>
              <a:lvl9pPr marL="3886200" indent="-228600" eaLnBrk="0" fontAlgn="base" hangingPunct="0">
                <a:lnSpc>
                  <a:spcPct val="95000"/>
                </a:lnSpc>
                <a:spcBef>
                  <a:spcPts val="838"/>
                </a:spcBef>
                <a:spcAft>
                  <a:spcPct val="0"/>
                </a:spcAft>
                <a:buFont typeface="Arial" pitchFamily="34" charset="0"/>
                <a:defRPr sz="1400">
                  <a:solidFill>
                    <a:srgbClr val="546568"/>
                  </a:solidFill>
                  <a:latin typeface="Arial" pitchFamily="34" charset="0"/>
                  <a:ea typeface="ヒラギノ角ゴ Pro W3" charset="-128"/>
                </a:defRPr>
              </a:lvl9pPr>
            </a:lstStyle>
            <a:p>
              <a:pPr algn="ctr" eaLnBrk="1" hangingPunct="1">
                <a:lnSpc>
                  <a:spcPct val="100000"/>
                </a:lnSpc>
                <a:spcBef>
                  <a:spcPct val="0"/>
                </a:spcBef>
                <a:buClrTx/>
                <a:buSzTx/>
                <a:buFontTx/>
                <a:buNone/>
              </a:pPr>
              <a:r>
                <a:rPr lang="en-US" altLang="en-US" sz="5800" b="1" dirty="0">
                  <a:solidFill>
                    <a:schemeClr val="tx2"/>
                  </a:solidFill>
                  <a:latin typeface="+mj-lt"/>
                </a:rPr>
                <a:t>17</a:t>
              </a:r>
            </a:p>
          </p:txBody>
        </p:sp>
        <p:sp>
          <p:nvSpPr>
            <p:cNvPr id="91" name="TextBox 6"/>
            <p:cNvSpPr txBox="1">
              <a:spLocks noChangeArrowheads="1"/>
            </p:cNvSpPr>
            <p:nvPr/>
          </p:nvSpPr>
          <p:spPr bwMode="auto">
            <a:xfrm>
              <a:off x="1312052" y="2582774"/>
              <a:ext cx="122189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5000"/>
                </a:lnSpc>
                <a:spcBef>
                  <a:spcPts val="1438"/>
                </a:spcBef>
                <a:buClr>
                  <a:schemeClr val="tx2"/>
                </a:buClr>
                <a:buSzPct val="90000"/>
                <a:buFont typeface="Arial" pitchFamily="34" charset="0"/>
                <a:buChar char="•"/>
                <a:defRPr sz="2000">
                  <a:solidFill>
                    <a:srgbClr val="546568"/>
                  </a:solidFill>
                  <a:latin typeface="Arial" pitchFamily="34" charset="0"/>
                  <a:ea typeface="ヒラギノ角ゴ Pro W3" charset="-128"/>
                </a:defRPr>
              </a:lvl1pPr>
              <a:lvl2pPr marL="742950" indent="-285750" eaLnBrk="0" hangingPunct="0">
                <a:lnSpc>
                  <a:spcPct val="95000"/>
                </a:lnSpc>
                <a:spcBef>
                  <a:spcPts val="838"/>
                </a:spcBef>
                <a:buClr>
                  <a:schemeClr val="tx2"/>
                </a:buClr>
                <a:defRPr>
                  <a:solidFill>
                    <a:srgbClr val="546568"/>
                  </a:solidFill>
                  <a:latin typeface="Arial" pitchFamily="34" charset="0"/>
                  <a:ea typeface="ヒラギノ角ゴ Pro W3" charset="-128"/>
                </a:defRPr>
              </a:lvl2pPr>
              <a:lvl3pPr marL="1143000" indent="-228600" eaLnBrk="0" hangingPunct="0">
                <a:lnSpc>
                  <a:spcPct val="95000"/>
                </a:lnSpc>
                <a:spcBef>
                  <a:spcPts val="838"/>
                </a:spcBef>
                <a:buFont typeface="Arial" pitchFamily="34" charset="0"/>
                <a:defRPr sz="1600">
                  <a:solidFill>
                    <a:srgbClr val="546568"/>
                  </a:solidFill>
                  <a:latin typeface="Arial" pitchFamily="34" charset="0"/>
                  <a:ea typeface="ヒラギノ角ゴ Pro W3" charset="-128"/>
                </a:defRPr>
              </a:lvl3pPr>
              <a:lvl4pPr marL="1600200" indent="-228600" eaLnBrk="0" hangingPunct="0">
                <a:lnSpc>
                  <a:spcPct val="95000"/>
                </a:lnSpc>
                <a:spcBef>
                  <a:spcPts val="838"/>
                </a:spcBef>
                <a:buFont typeface="Arial" pitchFamily="34" charset="0"/>
                <a:defRPr sz="1400">
                  <a:solidFill>
                    <a:srgbClr val="546568"/>
                  </a:solidFill>
                  <a:latin typeface="Arial" pitchFamily="34" charset="0"/>
                  <a:ea typeface="ヒラギノ角ゴ Pro W3" charset="-128"/>
                </a:defRPr>
              </a:lvl4pPr>
              <a:lvl5pPr marL="2057400" indent="-228600" eaLnBrk="0" hangingPunct="0">
                <a:lnSpc>
                  <a:spcPct val="95000"/>
                </a:lnSpc>
                <a:spcBef>
                  <a:spcPts val="838"/>
                </a:spcBef>
                <a:buFont typeface="Arial" pitchFamily="34" charset="0"/>
                <a:defRPr sz="1400">
                  <a:solidFill>
                    <a:srgbClr val="546568"/>
                  </a:solidFill>
                  <a:latin typeface="Arial" pitchFamily="34" charset="0"/>
                  <a:ea typeface="ヒラギノ角ゴ Pro W3" charset="-128"/>
                </a:defRPr>
              </a:lvl5pPr>
              <a:lvl6pPr marL="2514600" indent="-228600" eaLnBrk="0" fontAlgn="base" hangingPunct="0">
                <a:lnSpc>
                  <a:spcPct val="95000"/>
                </a:lnSpc>
                <a:spcBef>
                  <a:spcPts val="838"/>
                </a:spcBef>
                <a:spcAft>
                  <a:spcPct val="0"/>
                </a:spcAft>
                <a:buFont typeface="Arial" pitchFamily="34" charset="0"/>
                <a:defRPr sz="1400">
                  <a:solidFill>
                    <a:srgbClr val="546568"/>
                  </a:solidFill>
                  <a:latin typeface="Arial" pitchFamily="34" charset="0"/>
                  <a:ea typeface="ヒラギノ角ゴ Pro W3" charset="-128"/>
                </a:defRPr>
              </a:lvl6pPr>
              <a:lvl7pPr marL="2971800" indent="-228600" eaLnBrk="0" fontAlgn="base" hangingPunct="0">
                <a:lnSpc>
                  <a:spcPct val="95000"/>
                </a:lnSpc>
                <a:spcBef>
                  <a:spcPts val="838"/>
                </a:spcBef>
                <a:spcAft>
                  <a:spcPct val="0"/>
                </a:spcAft>
                <a:buFont typeface="Arial" pitchFamily="34" charset="0"/>
                <a:defRPr sz="1400">
                  <a:solidFill>
                    <a:srgbClr val="546568"/>
                  </a:solidFill>
                  <a:latin typeface="Arial" pitchFamily="34" charset="0"/>
                  <a:ea typeface="ヒラギノ角ゴ Pro W3" charset="-128"/>
                </a:defRPr>
              </a:lvl7pPr>
              <a:lvl8pPr marL="3429000" indent="-228600" eaLnBrk="0" fontAlgn="base" hangingPunct="0">
                <a:lnSpc>
                  <a:spcPct val="95000"/>
                </a:lnSpc>
                <a:spcBef>
                  <a:spcPts val="838"/>
                </a:spcBef>
                <a:spcAft>
                  <a:spcPct val="0"/>
                </a:spcAft>
                <a:buFont typeface="Arial" pitchFamily="34" charset="0"/>
                <a:defRPr sz="1400">
                  <a:solidFill>
                    <a:srgbClr val="546568"/>
                  </a:solidFill>
                  <a:latin typeface="Arial" pitchFamily="34" charset="0"/>
                  <a:ea typeface="ヒラギノ角ゴ Pro W3" charset="-128"/>
                </a:defRPr>
              </a:lvl8pPr>
              <a:lvl9pPr marL="3886200" indent="-228600" eaLnBrk="0" fontAlgn="base" hangingPunct="0">
                <a:lnSpc>
                  <a:spcPct val="95000"/>
                </a:lnSpc>
                <a:spcBef>
                  <a:spcPts val="838"/>
                </a:spcBef>
                <a:spcAft>
                  <a:spcPct val="0"/>
                </a:spcAft>
                <a:buFont typeface="Arial" pitchFamily="34" charset="0"/>
                <a:defRPr sz="1400">
                  <a:solidFill>
                    <a:srgbClr val="546568"/>
                  </a:solidFill>
                  <a:latin typeface="Arial" pitchFamily="34" charset="0"/>
                  <a:ea typeface="ヒラギノ角ゴ Pro W3" charset="-128"/>
                </a:defRPr>
              </a:lvl9pPr>
            </a:lstStyle>
            <a:p>
              <a:pPr algn="ctr" eaLnBrk="1" hangingPunct="1">
                <a:lnSpc>
                  <a:spcPct val="100000"/>
                </a:lnSpc>
                <a:spcBef>
                  <a:spcPct val="0"/>
                </a:spcBef>
                <a:buClrTx/>
                <a:buSzTx/>
                <a:buFontTx/>
                <a:buNone/>
              </a:pPr>
              <a:r>
                <a:rPr lang="en-US" altLang="en-US" sz="1400" dirty="0">
                  <a:solidFill>
                    <a:schemeClr val="tx2"/>
                  </a:solidFill>
                  <a:latin typeface="+mj-lt"/>
                </a:rPr>
                <a:t>Virtualization/Cloud</a:t>
              </a:r>
            </a:p>
          </p:txBody>
        </p:sp>
      </p:grpSp>
      <p:grpSp>
        <p:nvGrpSpPr>
          <p:cNvPr id="92" name="Group 91"/>
          <p:cNvGrpSpPr/>
          <p:nvPr/>
        </p:nvGrpSpPr>
        <p:grpSpPr>
          <a:xfrm>
            <a:off x="2726361" y="1552928"/>
            <a:ext cx="1095559" cy="1337623"/>
            <a:chOff x="2666479" y="1552928"/>
            <a:chExt cx="1095559" cy="1337623"/>
          </a:xfrm>
        </p:grpSpPr>
        <p:sp>
          <p:nvSpPr>
            <p:cNvPr id="93" name="TextBox 7"/>
            <p:cNvSpPr txBox="1">
              <a:spLocks noChangeArrowheads="1"/>
            </p:cNvSpPr>
            <p:nvPr/>
          </p:nvSpPr>
          <p:spPr bwMode="auto">
            <a:xfrm>
              <a:off x="2666479" y="1552928"/>
              <a:ext cx="1095559"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5000"/>
                </a:lnSpc>
                <a:spcBef>
                  <a:spcPts val="1438"/>
                </a:spcBef>
                <a:buClr>
                  <a:schemeClr val="tx2"/>
                </a:buClr>
                <a:buSzPct val="90000"/>
                <a:buFont typeface="Arial" pitchFamily="34" charset="0"/>
                <a:buChar char="•"/>
                <a:defRPr sz="2000">
                  <a:solidFill>
                    <a:srgbClr val="546568"/>
                  </a:solidFill>
                  <a:latin typeface="Arial" pitchFamily="34" charset="0"/>
                  <a:ea typeface="ヒラギノ角ゴ Pro W3" charset="-128"/>
                </a:defRPr>
              </a:lvl1pPr>
              <a:lvl2pPr marL="742950" indent="-285750" eaLnBrk="0" hangingPunct="0">
                <a:lnSpc>
                  <a:spcPct val="95000"/>
                </a:lnSpc>
                <a:spcBef>
                  <a:spcPts val="838"/>
                </a:spcBef>
                <a:buClr>
                  <a:schemeClr val="tx2"/>
                </a:buClr>
                <a:defRPr>
                  <a:solidFill>
                    <a:srgbClr val="546568"/>
                  </a:solidFill>
                  <a:latin typeface="Arial" pitchFamily="34" charset="0"/>
                  <a:ea typeface="ヒラギノ角ゴ Pro W3" charset="-128"/>
                </a:defRPr>
              </a:lvl2pPr>
              <a:lvl3pPr marL="1143000" indent="-228600" eaLnBrk="0" hangingPunct="0">
                <a:lnSpc>
                  <a:spcPct val="95000"/>
                </a:lnSpc>
                <a:spcBef>
                  <a:spcPts val="838"/>
                </a:spcBef>
                <a:buFont typeface="Arial" pitchFamily="34" charset="0"/>
                <a:defRPr sz="1600">
                  <a:solidFill>
                    <a:srgbClr val="546568"/>
                  </a:solidFill>
                  <a:latin typeface="Arial" pitchFamily="34" charset="0"/>
                  <a:ea typeface="ヒラギノ角ゴ Pro W3" charset="-128"/>
                </a:defRPr>
              </a:lvl3pPr>
              <a:lvl4pPr marL="1600200" indent="-228600" eaLnBrk="0" hangingPunct="0">
                <a:lnSpc>
                  <a:spcPct val="95000"/>
                </a:lnSpc>
                <a:spcBef>
                  <a:spcPts val="838"/>
                </a:spcBef>
                <a:buFont typeface="Arial" pitchFamily="34" charset="0"/>
                <a:defRPr sz="1400">
                  <a:solidFill>
                    <a:srgbClr val="546568"/>
                  </a:solidFill>
                  <a:latin typeface="Arial" pitchFamily="34" charset="0"/>
                  <a:ea typeface="ヒラギノ角ゴ Pro W3" charset="-128"/>
                </a:defRPr>
              </a:lvl4pPr>
              <a:lvl5pPr marL="2057400" indent="-228600" eaLnBrk="0" hangingPunct="0">
                <a:lnSpc>
                  <a:spcPct val="95000"/>
                </a:lnSpc>
                <a:spcBef>
                  <a:spcPts val="838"/>
                </a:spcBef>
                <a:buFont typeface="Arial" pitchFamily="34" charset="0"/>
                <a:defRPr sz="1400">
                  <a:solidFill>
                    <a:srgbClr val="546568"/>
                  </a:solidFill>
                  <a:latin typeface="Arial" pitchFamily="34" charset="0"/>
                  <a:ea typeface="ヒラギノ角ゴ Pro W3" charset="-128"/>
                </a:defRPr>
              </a:lvl5pPr>
              <a:lvl6pPr marL="2514600" indent="-228600" eaLnBrk="0" fontAlgn="base" hangingPunct="0">
                <a:lnSpc>
                  <a:spcPct val="95000"/>
                </a:lnSpc>
                <a:spcBef>
                  <a:spcPts val="838"/>
                </a:spcBef>
                <a:spcAft>
                  <a:spcPct val="0"/>
                </a:spcAft>
                <a:buFont typeface="Arial" pitchFamily="34" charset="0"/>
                <a:defRPr sz="1400">
                  <a:solidFill>
                    <a:srgbClr val="546568"/>
                  </a:solidFill>
                  <a:latin typeface="Arial" pitchFamily="34" charset="0"/>
                  <a:ea typeface="ヒラギノ角ゴ Pro W3" charset="-128"/>
                </a:defRPr>
              </a:lvl6pPr>
              <a:lvl7pPr marL="2971800" indent="-228600" eaLnBrk="0" fontAlgn="base" hangingPunct="0">
                <a:lnSpc>
                  <a:spcPct val="95000"/>
                </a:lnSpc>
                <a:spcBef>
                  <a:spcPts val="838"/>
                </a:spcBef>
                <a:spcAft>
                  <a:spcPct val="0"/>
                </a:spcAft>
                <a:buFont typeface="Arial" pitchFamily="34" charset="0"/>
                <a:defRPr sz="1400">
                  <a:solidFill>
                    <a:srgbClr val="546568"/>
                  </a:solidFill>
                  <a:latin typeface="Arial" pitchFamily="34" charset="0"/>
                  <a:ea typeface="ヒラギノ角ゴ Pro W3" charset="-128"/>
                </a:defRPr>
              </a:lvl7pPr>
              <a:lvl8pPr marL="3429000" indent="-228600" eaLnBrk="0" fontAlgn="base" hangingPunct="0">
                <a:lnSpc>
                  <a:spcPct val="95000"/>
                </a:lnSpc>
                <a:spcBef>
                  <a:spcPts val="838"/>
                </a:spcBef>
                <a:spcAft>
                  <a:spcPct val="0"/>
                </a:spcAft>
                <a:buFont typeface="Arial" pitchFamily="34" charset="0"/>
                <a:defRPr sz="1400">
                  <a:solidFill>
                    <a:srgbClr val="546568"/>
                  </a:solidFill>
                  <a:latin typeface="Arial" pitchFamily="34" charset="0"/>
                  <a:ea typeface="ヒラギノ角ゴ Pro W3" charset="-128"/>
                </a:defRPr>
              </a:lvl8pPr>
              <a:lvl9pPr marL="3886200" indent="-228600" eaLnBrk="0" fontAlgn="base" hangingPunct="0">
                <a:lnSpc>
                  <a:spcPct val="95000"/>
                </a:lnSpc>
                <a:spcBef>
                  <a:spcPts val="838"/>
                </a:spcBef>
                <a:spcAft>
                  <a:spcPct val="0"/>
                </a:spcAft>
                <a:buFont typeface="Arial" pitchFamily="34" charset="0"/>
                <a:defRPr sz="1400">
                  <a:solidFill>
                    <a:srgbClr val="546568"/>
                  </a:solidFill>
                  <a:latin typeface="Arial" pitchFamily="34" charset="0"/>
                  <a:ea typeface="ヒラギノ角ゴ Pro W3" charset="-128"/>
                </a:defRPr>
              </a:lvl9pPr>
            </a:lstStyle>
            <a:p>
              <a:pPr algn="ctr" eaLnBrk="1" hangingPunct="1">
                <a:lnSpc>
                  <a:spcPct val="100000"/>
                </a:lnSpc>
                <a:spcBef>
                  <a:spcPct val="0"/>
                </a:spcBef>
                <a:buClrTx/>
                <a:buSzTx/>
                <a:buFontTx/>
                <a:buNone/>
              </a:pPr>
              <a:r>
                <a:rPr lang="en-US" altLang="en-US" sz="5800" b="1" dirty="0">
                  <a:solidFill>
                    <a:schemeClr val="accent2"/>
                  </a:solidFill>
                  <a:latin typeface="+mj-lt"/>
                </a:rPr>
                <a:t>19</a:t>
              </a:r>
            </a:p>
          </p:txBody>
        </p:sp>
        <p:sp>
          <p:nvSpPr>
            <p:cNvPr id="94" name="TextBox 8"/>
            <p:cNvSpPr txBox="1">
              <a:spLocks noChangeArrowheads="1"/>
            </p:cNvSpPr>
            <p:nvPr/>
          </p:nvSpPr>
          <p:spPr bwMode="auto">
            <a:xfrm>
              <a:off x="2763277" y="2582774"/>
              <a:ext cx="98728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5000"/>
                </a:lnSpc>
                <a:spcBef>
                  <a:spcPts val="1438"/>
                </a:spcBef>
                <a:buClr>
                  <a:schemeClr val="tx2"/>
                </a:buClr>
                <a:buSzPct val="90000"/>
                <a:buFont typeface="Arial" pitchFamily="34" charset="0"/>
                <a:buChar char="•"/>
                <a:defRPr sz="2000">
                  <a:solidFill>
                    <a:srgbClr val="546568"/>
                  </a:solidFill>
                  <a:latin typeface="Arial" pitchFamily="34" charset="0"/>
                  <a:ea typeface="ヒラギノ角ゴ Pro W3" charset="-128"/>
                </a:defRPr>
              </a:lvl1pPr>
              <a:lvl2pPr marL="742950" indent="-285750" eaLnBrk="0" hangingPunct="0">
                <a:lnSpc>
                  <a:spcPct val="95000"/>
                </a:lnSpc>
                <a:spcBef>
                  <a:spcPts val="838"/>
                </a:spcBef>
                <a:buClr>
                  <a:schemeClr val="tx2"/>
                </a:buClr>
                <a:defRPr>
                  <a:solidFill>
                    <a:srgbClr val="546568"/>
                  </a:solidFill>
                  <a:latin typeface="Arial" pitchFamily="34" charset="0"/>
                  <a:ea typeface="ヒラギノ角ゴ Pro W3" charset="-128"/>
                </a:defRPr>
              </a:lvl2pPr>
              <a:lvl3pPr marL="1143000" indent="-228600" eaLnBrk="0" hangingPunct="0">
                <a:lnSpc>
                  <a:spcPct val="95000"/>
                </a:lnSpc>
                <a:spcBef>
                  <a:spcPts val="838"/>
                </a:spcBef>
                <a:buFont typeface="Arial" pitchFamily="34" charset="0"/>
                <a:defRPr sz="1600">
                  <a:solidFill>
                    <a:srgbClr val="546568"/>
                  </a:solidFill>
                  <a:latin typeface="Arial" pitchFamily="34" charset="0"/>
                  <a:ea typeface="ヒラギノ角ゴ Pro W3" charset="-128"/>
                </a:defRPr>
              </a:lvl3pPr>
              <a:lvl4pPr marL="1600200" indent="-228600" eaLnBrk="0" hangingPunct="0">
                <a:lnSpc>
                  <a:spcPct val="95000"/>
                </a:lnSpc>
                <a:spcBef>
                  <a:spcPts val="838"/>
                </a:spcBef>
                <a:buFont typeface="Arial" pitchFamily="34" charset="0"/>
                <a:defRPr sz="1400">
                  <a:solidFill>
                    <a:srgbClr val="546568"/>
                  </a:solidFill>
                  <a:latin typeface="Arial" pitchFamily="34" charset="0"/>
                  <a:ea typeface="ヒラギノ角ゴ Pro W3" charset="-128"/>
                </a:defRPr>
              </a:lvl4pPr>
              <a:lvl5pPr marL="2057400" indent="-228600" eaLnBrk="0" hangingPunct="0">
                <a:lnSpc>
                  <a:spcPct val="95000"/>
                </a:lnSpc>
                <a:spcBef>
                  <a:spcPts val="838"/>
                </a:spcBef>
                <a:buFont typeface="Arial" pitchFamily="34" charset="0"/>
                <a:defRPr sz="1400">
                  <a:solidFill>
                    <a:srgbClr val="546568"/>
                  </a:solidFill>
                  <a:latin typeface="Arial" pitchFamily="34" charset="0"/>
                  <a:ea typeface="ヒラギノ角ゴ Pro W3" charset="-128"/>
                </a:defRPr>
              </a:lvl5pPr>
              <a:lvl6pPr marL="2514600" indent="-228600" eaLnBrk="0" fontAlgn="base" hangingPunct="0">
                <a:lnSpc>
                  <a:spcPct val="95000"/>
                </a:lnSpc>
                <a:spcBef>
                  <a:spcPts val="838"/>
                </a:spcBef>
                <a:spcAft>
                  <a:spcPct val="0"/>
                </a:spcAft>
                <a:buFont typeface="Arial" pitchFamily="34" charset="0"/>
                <a:defRPr sz="1400">
                  <a:solidFill>
                    <a:srgbClr val="546568"/>
                  </a:solidFill>
                  <a:latin typeface="Arial" pitchFamily="34" charset="0"/>
                  <a:ea typeface="ヒラギノ角ゴ Pro W3" charset="-128"/>
                </a:defRPr>
              </a:lvl6pPr>
              <a:lvl7pPr marL="2971800" indent="-228600" eaLnBrk="0" fontAlgn="base" hangingPunct="0">
                <a:lnSpc>
                  <a:spcPct val="95000"/>
                </a:lnSpc>
                <a:spcBef>
                  <a:spcPts val="838"/>
                </a:spcBef>
                <a:spcAft>
                  <a:spcPct val="0"/>
                </a:spcAft>
                <a:buFont typeface="Arial" pitchFamily="34" charset="0"/>
                <a:defRPr sz="1400">
                  <a:solidFill>
                    <a:srgbClr val="546568"/>
                  </a:solidFill>
                  <a:latin typeface="Arial" pitchFamily="34" charset="0"/>
                  <a:ea typeface="ヒラギノ角ゴ Pro W3" charset="-128"/>
                </a:defRPr>
              </a:lvl7pPr>
              <a:lvl8pPr marL="3429000" indent="-228600" eaLnBrk="0" fontAlgn="base" hangingPunct="0">
                <a:lnSpc>
                  <a:spcPct val="95000"/>
                </a:lnSpc>
                <a:spcBef>
                  <a:spcPts val="838"/>
                </a:spcBef>
                <a:spcAft>
                  <a:spcPct val="0"/>
                </a:spcAft>
                <a:buFont typeface="Arial" pitchFamily="34" charset="0"/>
                <a:defRPr sz="1400">
                  <a:solidFill>
                    <a:srgbClr val="546568"/>
                  </a:solidFill>
                  <a:latin typeface="Arial" pitchFamily="34" charset="0"/>
                  <a:ea typeface="ヒラギノ角ゴ Pro W3" charset="-128"/>
                </a:defRPr>
              </a:lvl8pPr>
              <a:lvl9pPr marL="3886200" indent="-228600" eaLnBrk="0" fontAlgn="base" hangingPunct="0">
                <a:lnSpc>
                  <a:spcPct val="95000"/>
                </a:lnSpc>
                <a:spcBef>
                  <a:spcPts val="838"/>
                </a:spcBef>
                <a:spcAft>
                  <a:spcPct val="0"/>
                </a:spcAft>
                <a:buFont typeface="Arial" pitchFamily="34" charset="0"/>
                <a:defRPr sz="1400">
                  <a:solidFill>
                    <a:srgbClr val="546568"/>
                  </a:solidFill>
                  <a:latin typeface="Arial" pitchFamily="34" charset="0"/>
                  <a:ea typeface="ヒラギノ角ゴ Pro W3" charset="-128"/>
                </a:defRPr>
              </a:lvl9pPr>
            </a:lstStyle>
            <a:p>
              <a:pPr algn="ctr" eaLnBrk="1" hangingPunct="1">
                <a:lnSpc>
                  <a:spcPct val="100000"/>
                </a:lnSpc>
                <a:spcBef>
                  <a:spcPct val="0"/>
                </a:spcBef>
                <a:buClrTx/>
                <a:buSzTx/>
                <a:buFontTx/>
                <a:buNone/>
              </a:pPr>
              <a:r>
                <a:rPr lang="en-US" altLang="en-US" sz="1400" dirty="0">
                  <a:solidFill>
                    <a:schemeClr val="accent2"/>
                  </a:solidFill>
                  <a:latin typeface="+mj-lt"/>
                </a:rPr>
                <a:t>Database</a:t>
              </a:r>
            </a:p>
          </p:txBody>
        </p:sp>
      </p:grpSp>
      <p:grpSp>
        <p:nvGrpSpPr>
          <p:cNvPr id="95" name="Group 94"/>
          <p:cNvGrpSpPr/>
          <p:nvPr/>
        </p:nvGrpSpPr>
        <p:grpSpPr>
          <a:xfrm>
            <a:off x="3885341" y="1544095"/>
            <a:ext cx="1184980" cy="1561899"/>
            <a:chOff x="4006392" y="1544095"/>
            <a:chExt cx="1184980" cy="1561899"/>
          </a:xfrm>
        </p:grpSpPr>
        <p:sp>
          <p:nvSpPr>
            <p:cNvPr id="96" name="TextBox 9"/>
            <p:cNvSpPr txBox="1">
              <a:spLocks noChangeArrowheads="1"/>
            </p:cNvSpPr>
            <p:nvPr/>
          </p:nvSpPr>
          <p:spPr bwMode="auto">
            <a:xfrm>
              <a:off x="4006392" y="1544095"/>
              <a:ext cx="1184980"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5000"/>
                </a:lnSpc>
                <a:spcBef>
                  <a:spcPts val="1438"/>
                </a:spcBef>
                <a:buClr>
                  <a:schemeClr val="tx2"/>
                </a:buClr>
                <a:buSzPct val="90000"/>
                <a:buFont typeface="Arial" pitchFamily="34" charset="0"/>
                <a:buChar char="•"/>
                <a:defRPr sz="2000">
                  <a:solidFill>
                    <a:srgbClr val="546568"/>
                  </a:solidFill>
                  <a:latin typeface="Arial" pitchFamily="34" charset="0"/>
                  <a:ea typeface="ヒラギノ角ゴ Pro W3" charset="-128"/>
                </a:defRPr>
              </a:lvl1pPr>
              <a:lvl2pPr marL="742950" indent="-285750" eaLnBrk="0" hangingPunct="0">
                <a:lnSpc>
                  <a:spcPct val="95000"/>
                </a:lnSpc>
                <a:spcBef>
                  <a:spcPts val="838"/>
                </a:spcBef>
                <a:buClr>
                  <a:schemeClr val="tx2"/>
                </a:buClr>
                <a:defRPr>
                  <a:solidFill>
                    <a:srgbClr val="546568"/>
                  </a:solidFill>
                  <a:latin typeface="Arial" pitchFamily="34" charset="0"/>
                  <a:ea typeface="ヒラギノ角ゴ Pro W3" charset="-128"/>
                </a:defRPr>
              </a:lvl2pPr>
              <a:lvl3pPr marL="1143000" indent="-228600" eaLnBrk="0" hangingPunct="0">
                <a:lnSpc>
                  <a:spcPct val="95000"/>
                </a:lnSpc>
                <a:spcBef>
                  <a:spcPts val="838"/>
                </a:spcBef>
                <a:buFont typeface="Arial" pitchFamily="34" charset="0"/>
                <a:defRPr sz="1600">
                  <a:solidFill>
                    <a:srgbClr val="546568"/>
                  </a:solidFill>
                  <a:latin typeface="Arial" pitchFamily="34" charset="0"/>
                  <a:ea typeface="ヒラギノ角ゴ Pro W3" charset="-128"/>
                </a:defRPr>
              </a:lvl3pPr>
              <a:lvl4pPr marL="1600200" indent="-228600" eaLnBrk="0" hangingPunct="0">
                <a:lnSpc>
                  <a:spcPct val="95000"/>
                </a:lnSpc>
                <a:spcBef>
                  <a:spcPts val="838"/>
                </a:spcBef>
                <a:buFont typeface="Arial" pitchFamily="34" charset="0"/>
                <a:defRPr sz="1400">
                  <a:solidFill>
                    <a:srgbClr val="546568"/>
                  </a:solidFill>
                  <a:latin typeface="Arial" pitchFamily="34" charset="0"/>
                  <a:ea typeface="ヒラギノ角ゴ Pro W3" charset="-128"/>
                </a:defRPr>
              </a:lvl4pPr>
              <a:lvl5pPr marL="2057400" indent="-228600" eaLnBrk="0" hangingPunct="0">
                <a:lnSpc>
                  <a:spcPct val="95000"/>
                </a:lnSpc>
                <a:spcBef>
                  <a:spcPts val="838"/>
                </a:spcBef>
                <a:buFont typeface="Arial" pitchFamily="34" charset="0"/>
                <a:defRPr sz="1400">
                  <a:solidFill>
                    <a:srgbClr val="546568"/>
                  </a:solidFill>
                  <a:latin typeface="Arial" pitchFamily="34" charset="0"/>
                  <a:ea typeface="ヒラギノ角ゴ Pro W3" charset="-128"/>
                </a:defRPr>
              </a:lvl5pPr>
              <a:lvl6pPr marL="2514600" indent="-228600" eaLnBrk="0" fontAlgn="base" hangingPunct="0">
                <a:lnSpc>
                  <a:spcPct val="95000"/>
                </a:lnSpc>
                <a:spcBef>
                  <a:spcPts val="838"/>
                </a:spcBef>
                <a:spcAft>
                  <a:spcPct val="0"/>
                </a:spcAft>
                <a:buFont typeface="Arial" pitchFamily="34" charset="0"/>
                <a:defRPr sz="1400">
                  <a:solidFill>
                    <a:srgbClr val="546568"/>
                  </a:solidFill>
                  <a:latin typeface="Arial" pitchFamily="34" charset="0"/>
                  <a:ea typeface="ヒラギノ角ゴ Pro W3" charset="-128"/>
                </a:defRPr>
              </a:lvl6pPr>
              <a:lvl7pPr marL="2971800" indent="-228600" eaLnBrk="0" fontAlgn="base" hangingPunct="0">
                <a:lnSpc>
                  <a:spcPct val="95000"/>
                </a:lnSpc>
                <a:spcBef>
                  <a:spcPts val="838"/>
                </a:spcBef>
                <a:spcAft>
                  <a:spcPct val="0"/>
                </a:spcAft>
                <a:buFont typeface="Arial" pitchFamily="34" charset="0"/>
                <a:defRPr sz="1400">
                  <a:solidFill>
                    <a:srgbClr val="546568"/>
                  </a:solidFill>
                  <a:latin typeface="Arial" pitchFamily="34" charset="0"/>
                  <a:ea typeface="ヒラギノ角ゴ Pro W3" charset="-128"/>
                </a:defRPr>
              </a:lvl7pPr>
              <a:lvl8pPr marL="3429000" indent="-228600" eaLnBrk="0" fontAlgn="base" hangingPunct="0">
                <a:lnSpc>
                  <a:spcPct val="95000"/>
                </a:lnSpc>
                <a:spcBef>
                  <a:spcPts val="838"/>
                </a:spcBef>
                <a:spcAft>
                  <a:spcPct val="0"/>
                </a:spcAft>
                <a:buFont typeface="Arial" pitchFamily="34" charset="0"/>
                <a:defRPr sz="1400">
                  <a:solidFill>
                    <a:srgbClr val="546568"/>
                  </a:solidFill>
                  <a:latin typeface="Arial" pitchFamily="34" charset="0"/>
                  <a:ea typeface="ヒラギノ角ゴ Pro W3" charset="-128"/>
                </a:defRPr>
              </a:lvl8pPr>
              <a:lvl9pPr marL="3886200" indent="-228600" eaLnBrk="0" fontAlgn="base" hangingPunct="0">
                <a:lnSpc>
                  <a:spcPct val="95000"/>
                </a:lnSpc>
                <a:spcBef>
                  <a:spcPts val="838"/>
                </a:spcBef>
                <a:spcAft>
                  <a:spcPct val="0"/>
                </a:spcAft>
                <a:buFont typeface="Arial" pitchFamily="34" charset="0"/>
                <a:defRPr sz="1400">
                  <a:solidFill>
                    <a:srgbClr val="546568"/>
                  </a:solidFill>
                  <a:latin typeface="Arial" pitchFamily="34" charset="0"/>
                  <a:ea typeface="ヒラギノ角ゴ Pro W3" charset="-128"/>
                </a:defRPr>
              </a:lvl9pPr>
            </a:lstStyle>
            <a:p>
              <a:pPr algn="ctr" eaLnBrk="1" hangingPunct="1">
                <a:lnSpc>
                  <a:spcPct val="100000"/>
                </a:lnSpc>
                <a:spcBef>
                  <a:spcPct val="0"/>
                </a:spcBef>
                <a:buClrTx/>
                <a:buSzTx/>
                <a:buFontTx/>
                <a:buNone/>
              </a:pPr>
              <a:r>
                <a:rPr lang="en-US" altLang="en-US" sz="5800" b="1" dirty="0">
                  <a:solidFill>
                    <a:schemeClr val="accent4"/>
                  </a:solidFill>
                  <a:latin typeface="+mj-lt"/>
                </a:rPr>
                <a:t>17</a:t>
              </a:r>
            </a:p>
          </p:txBody>
        </p:sp>
        <p:sp>
          <p:nvSpPr>
            <p:cNvPr id="97" name="TextBox 10"/>
            <p:cNvSpPr txBox="1">
              <a:spLocks noChangeArrowheads="1"/>
            </p:cNvSpPr>
            <p:nvPr/>
          </p:nvSpPr>
          <p:spPr bwMode="auto">
            <a:xfrm>
              <a:off x="4055816" y="2582774"/>
              <a:ext cx="108613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5000"/>
                </a:lnSpc>
                <a:spcBef>
                  <a:spcPts val="1438"/>
                </a:spcBef>
                <a:buClr>
                  <a:schemeClr val="tx2"/>
                </a:buClr>
                <a:buSzPct val="90000"/>
                <a:buFont typeface="Arial" pitchFamily="34" charset="0"/>
                <a:buChar char="•"/>
                <a:defRPr sz="2000">
                  <a:solidFill>
                    <a:srgbClr val="546568"/>
                  </a:solidFill>
                  <a:latin typeface="Arial" pitchFamily="34" charset="0"/>
                  <a:ea typeface="ヒラギノ角ゴ Pro W3" charset="-128"/>
                </a:defRPr>
              </a:lvl1pPr>
              <a:lvl2pPr marL="742950" indent="-285750" eaLnBrk="0" hangingPunct="0">
                <a:lnSpc>
                  <a:spcPct val="95000"/>
                </a:lnSpc>
                <a:spcBef>
                  <a:spcPts val="838"/>
                </a:spcBef>
                <a:buClr>
                  <a:schemeClr val="tx2"/>
                </a:buClr>
                <a:defRPr>
                  <a:solidFill>
                    <a:srgbClr val="546568"/>
                  </a:solidFill>
                  <a:latin typeface="Arial" pitchFamily="34" charset="0"/>
                  <a:ea typeface="ヒラギノ角ゴ Pro W3" charset="-128"/>
                </a:defRPr>
              </a:lvl2pPr>
              <a:lvl3pPr marL="1143000" indent="-228600" eaLnBrk="0" hangingPunct="0">
                <a:lnSpc>
                  <a:spcPct val="95000"/>
                </a:lnSpc>
                <a:spcBef>
                  <a:spcPts val="838"/>
                </a:spcBef>
                <a:buFont typeface="Arial" pitchFamily="34" charset="0"/>
                <a:defRPr sz="1600">
                  <a:solidFill>
                    <a:srgbClr val="546568"/>
                  </a:solidFill>
                  <a:latin typeface="Arial" pitchFamily="34" charset="0"/>
                  <a:ea typeface="ヒラギノ角ゴ Pro W3" charset="-128"/>
                </a:defRPr>
              </a:lvl3pPr>
              <a:lvl4pPr marL="1600200" indent="-228600" eaLnBrk="0" hangingPunct="0">
                <a:lnSpc>
                  <a:spcPct val="95000"/>
                </a:lnSpc>
                <a:spcBef>
                  <a:spcPts val="838"/>
                </a:spcBef>
                <a:buFont typeface="Arial" pitchFamily="34" charset="0"/>
                <a:defRPr sz="1400">
                  <a:solidFill>
                    <a:srgbClr val="546568"/>
                  </a:solidFill>
                  <a:latin typeface="Arial" pitchFamily="34" charset="0"/>
                  <a:ea typeface="ヒラギノ角ゴ Pro W3" charset="-128"/>
                </a:defRPr>
              </a:lvl4pPr>
              <a:lvl5pPr marL="2057400" indent="-228600" eaLnBrk="0" hangingPunct="0">
                <a:lnSpc>
                  <a:spcPct val="95000"/>
                </a:lnSpc>
                <a:spcBef>
                  <a:spcPts val="838"/>
                </a:spcBef>
                <a:buFont typeface="Arial" pitchFamily="34" charset="0"/>
                <a:defRPr sz="1400">
                  <a:solidFill>
                    <a:srgbClr val="546568"/>
                  </a:solidFill>
                  <a:latin typeface="Arial" pitchFamily="34" charset="0"/>
                  <a:ea typeface="ヒラギノ角ゴ Pro W3" charset="-128"/>
                </a:defRPr>
              </a:lvl5pPr>
              <a:lvl6pPr marL="2514600" indent="-228600" eaLnBrk="0" fontAlgn="base" hangingPunct="0">
                <a:lnSpc>
                  <a:spcPct val="95000"/>
                </a:lnSpc>
                <a:spcBef>
                  <a:spcPts val="838"/>
                </a:spcBef>
                <a:spcAft>
                  <a:spcPct val="0"/>
                </a:spcAft>
                <a:buFont typeface="Arial" pitchFamily="34" charset="0"/>
                <a:defRPr sz="1400">
                  <a:solidFill>
                    <a:srgbClr val="546568"/>
                  </a:solidFill>
                  <a:latin typeface="Arial" pitchFamily="34" charset="0"/>
                  <a:ea typeface="ヒラギノ角ゴ Pro W3" charset="-128"/>
                </a:defRPr>
              </a:lvl6pPr>
              <a:lvl7pPr marL="2971800" indent="-228600" eaLnBrk="0" fontAlgn="base" hangingPunct="0">
                <a:lnSpc>
                  <a:spcPct val="95000"/>
                </a:lnSpc>
                <a:spcBef>
                  <a:spcPts val="838"/>
                </a:spcBef>
                <a:spcAft>
                  <a:spcPct val="0"/>
                </a:spcAft>
                <a:buFont typeface="Arial" pitchFamily="34" charset="0"/>
                <a:defRPr sz="1400">
                  <a:solidFill>
                    <a:srgbClr val="546568"/>
                  </a:solidFill>
                  <a:latin typeface="Arial" pitchFamily="34" charset="0"/>
                  <a:ea typeface="ヒラギノ角ゴ Pro W3" charset="-128"/>
                </a:defRPr>
              </a:lvl7pPr>
              <a:lvl8pPr marL="3429000" indent="-228600" eaLnBrk="0" fontAlgn="base" hangingPunct="0">
                <a:lnSpc>
                  <a:spcPct val="95000"/>
                </a:lnSpc>
                <a:spcBef>
                  <a:spcPts val="838"/>
                </a:spcBef>
                <a:spcAft>
                  <a:spcPct val="0"/>
                </a:spcAft>
                <a:buFont typeface="Arial" pitchFamily="34" charset="0"/>
                <a:defRPr sz="1400">
                  <a:solidFill>
                    <a:srgbClr val="546568"/>
                  </a:solidFill>
                  <a:latin typeface="Arial" pitchFamily="34" charset="0"/>
                  <a:ea typeface="ヒラギノ角ゴ Pro W3" charset="-128"/>
                </a:defRPr>
              </a:lvl8pPr>
              <a:lvl9pPr marL="3886200" indent="-228600" eaLnBrk="0" fontAlgn="base" hangingPunct="0">
                <a:lnSpc>
                  <a:spcPct val="95000"/>
                </a:lnSpc>
                <a:spcBef>
                  <a:spcPts val="838"/>
                </a:spcBef>
                <a:spcAft>
                  <a:spcPct val="0"/>
                </a:spcAft>
                <a:buFont typeface="Arial" pitchFamily="34" charset="0"/>
                <a:defRPr sz="1400">
                  <a:solidFill>
                    <a:srgbClr val="546568"/>
                  </a:solidFill>
                  <a:latin typeface="Arial" pitchFamily="34" charset="0"/>
                  <a:ea typeface="ヒラギノ角ゴ Pro W3" charset="-128"/>
                </a:defRPr>
              </a:lvl9pPr>
            </a:lstStyle>
            <a:p>
              <a:pPr algn="ctr" eaLnBrk="1" hangingPunct="1">
                <a:lnSpc>
                  <a:spcPct val="100000"/>
                </a:lnSpc>
                <a:spcBef>
                  <a:spcPct val="0"/>
                </a:spcBef>
                <a:buClrTx/>
                <a:buSzTx/>
                <a:buFontTx/>
                <a:buNone/>
              </a:pPr>
              <a:r>
                <a:rPr lang="en-US" altLang="en-US" sz="1400" dirty="0">
                  <a:solidFill>
                    <a:schemeClr val="accent4"/>
                  </a:solidFill>
                  <a:latin typeface="+mj-lt"/>
                </a:rPr>
                <a:t>Enterprise Application</a:t>
              </a:r>
            </a:p>
          </p:txBody>
        </p:sp>
      </p:grpSp>
      <p:grpSp>
        <p:nvGrpSpPr>
          <p:cNvPr id="98" name="Group 97"/>
          <p:cNvGrpSpPr/>
          <p:nvPr/>
        </p:nvGrpSpPr>
        <p:grpSpPr>
          <a:xfrm>
            <a:off x="5145218" y="1544095"/>
            <a:ext cx="1373751" cy="1561899"/>
            <a:chOff x="5246608" y="1544095"/>
            <a:chExt cx="1373751" cy="1561899"/>
          </a:xfrm>
        </p:grpSpPr>
        <p:sp>
          <p:nvSpPr>
            <p:cNvPr id="99" name="TextBox 11"/>
            <p:cNvSpPr txBox="1">
              <a:spLocks noChangeArrowheads="1"/>
            </p:cNvSpPr>
            <p:nvPr/>
          </p:nvSpPr>
          <p:spPr bwMode="auto">
            <a:xfrm>
              <a:off x="5246608" y="1544095"/>
              <a:ext cx="1373751"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5000"/>
                </a:lnSpc>
                <a:spcBef>
                  <a:spcPts val="1438"/>
                </a:spcBef>
                <a:buClr>
                  <a:schemeClr val="tx2"/>
                </a:buClr>
                <a:buSzPct val="90000"/>
                <a:buFont typeface="Arial" pitchFamily="34" charset="0"/>
                <a:buChar char="•"/>
                <a:defRPr sz="2000">
                  <a:solidFill>
                    <a:srgbClr val="546568"/>
                  </a:solidFill>
                  <a:latin typeface="Arial" pitchFamily="34" charset="0"/>
                  <a:ea typeface="ヒラギノ角ゴ Pro W3" charset="-128"/>
                </a:defRPr>
              </a:lvl1pPr>
              <a:lvl2pPr marL="742950" indent="-285750" eaLnBrk="0" hangingPunct="0">
                <a:lnSpc>
                  <a:spcPct val="95000"/>
                </a:lnSpc>
                <a:spcBef>
                  <a:spcPts val="838"/>
                </a:spcBef>
                <a:buClr>
                  <a:schemeClr val="tx2"/>
                </a:buClr>
                <a:defRPr>
                  <a:solidFill>
                    <a:srgbClr val="546568"/>
                  </a:solidFill>
                  <a:latin typeface="Arial" pitchFamily="34" charset="0"/>
                  <a:ea typeface="ヒラギノ角ゴ Pro W3" charset="-128"/>
                </a:defRPr>
              </a:lvl2pPr>
              <a:lvl3pPr marL="1143000" indent="-228600" eaLnBrk="0" hangingPunct="0">
                <a:lnSpc>
                  <a:spcPct val="95000"/>
                </a:lnSpc>
                <a:spcBef>
                  <a:spcPts val="838"/>
                </a:spcBef>
                <a:buFont typeface="Arial" pitchFamily="34" charset="0"/>
                <a:defRPr sz="1600">
                  <a:solidFill>
                    <a:srgbClr val="546568"/>
                  </a:solidFill>
                  <a:latin typeface="Arial" pitchFamily="34" charset="0"/>
                  <a:ea typeface="ヒラギノ角ゴ Pro W3" charset="-128"/>
                </a:defRPr>
              </a:lvl3pPr>
              <a:lvl4pPr marL="1600200" indent="-228600" eaLnBrk="0" hangingPunct="0">
                <a:lnSpc>
                  <a:spcPct val="95000"/>
                </a:lnSpc>
                <a:spcBef>
                  <a:spcPts val="838"/>
                </a:spcBef>
                <a:buFont typeface="Arial" pitchFamily="34" charset="0"/>
                <a:defRPr sz="1400">
                  <a:solidFill>
                    <a:srgbClr val="546568"/>
                  </a:solidFill>
                  <a:latin typeface="Arial" pitchFamily="34" charset="0"/>
                  <a:ea typeface="ヒラギノ角ゴ Pro W3" charset="-128"/>
                </a:defRPr>
              </a:lvl4pPr>
              <a:lvl5pPr marL="2057400" indent="-228600" eaLnBrk="0" hangingPunct="0">
                <a:lnSpc>
                  <a:spcPct val="95000"/>
                </a:lnSpc>
                <a:spcBef>
                  <a:spcPts val="838"/>
                </a:spcBef>
                <a:buFont typeface="Arial" pitchFamily="34" charset="0"/>
                <a:defRPr sz="1400">
                  <a:solidFill>
                    <a:srgbClr val="546568"/>
                  </a:solidFill>
                  <a:latin typeface="Arial" pitchFamily="34" charset="0"/>
                  <a:ea typeface="ヒラギノ角ゴ Pro W3" charset="-128"/>
                </a:defRPr>
              </a:lvl5pPr>
              <a:lvl6pPr marL="2514600" indent="-228600" eaLnBrk="0" fontAlgn="base" hangingPunct="0">
                <a:lnSpc>
                  <a:spcPct val="95000"/>
                </a:lnSpc>
                <a:spcBef>
                  <a:spcPts val="838"/>
                </a:spcBef>
                <a:spcAft>
                  <a:spcPct val="0"/>
                </a:spcAft>
                <a:buFont typeface="Arial" pitchFamily="34" charset="0"/>
                <a:defRPr sz="1400">
                  <a:solidFill>
                    <a:srgbClr val="546568"/>
                  </a:solidFill>
                  <a:latin typeface="Arial" pitchFamily="34" charset="0"/>
                  <a:ea typeface="ヒラギノ角ゴ Pro W3" charset="-128"/>
                </a:defRPr>
              </a:lvl6pPr>
              <a:lvl7pPr marL="2971800" indent="-228600" eaLnBrk="0" fontAlgn="base" hangingPunct="0">
                <a:lnSpc>
                  <a:spcPct val="95000"/>
                </a:lnSpc>
                <a:spcBef>
                  <a:spcPts val="838"/>
                </a:spcBef>
                <a:spcAft>
                  <a:spcPct val="0"/>
                </a:spcAft>
                <a:buFont typeface="Arial" pitchFamily="34" charset="0"/>
                <a:defRPr sz="1400">
                  <a:solidFill>
                    <a:srgbClr val="546568"/>
                  </a:solidFill>
                  <a:latin typeface="Arial" pitchFamily="34" charset="0"/>
                  <a:ea typeface="ヒラギノ角ゴ Pro W3" charset="-128"/>
                </a:defRPr>
              </a:lvl7pPr>
              <a:lvl8pPr marL="3429000" indent="-228600" eaLnBrk="0" fontAlgn="base" hangingPunct="0">
                <a:lnSpc>
                  <a:spcPct val="95000"/>
                </a:lnSpc>
                <a:spcBef>
                  <a:spcPts val="838"/>
                </a:spcBef>
                <a:spcAft>
                  <a:spcPct val="0"/>
                </a:spcAft>
                <a:buFont typeface="Arial" pitchFamily="34" charset="0"/>
                <a:defRPr sz="1400">
                  <a:solidFill>
                    <a:srgbClr val="546568"/>
                  </a:solidFill>
                  <a:latin typeface="Arial" pitchFamily="34" charset="0"/>
                  <a:ea typeface="ヒラギノ角ゴ Pro W3" charset="-128"/>
                </a:defRPr>
              </a:lvl8pPr>
              <a:lvl9pPr marL="3886200" indent="-228600" eaLnBrk="0" fontAlgn="base" hangingPunct="0">
                <a:lnSpc>
                  <a:spcPct val="95000"/>
                </a:lnSpc>
                <a:spcBef>
                  <a:spcPts val="838"/>
                </a:spcBef>
                <a:spcAft>
                  <a:spcPct val="0"/>
                </a:spcAft>
                <a:buFont typeface="Arial" pitchFamily="34" charset="0"/>
                <a:defRPr sz="1400">
                  <a:solidFill>
                    <a:srgbClr val="546568"/>
                  </a:solidFill>
                  <a:latin typeface="Arial" pitchFamily="34" charset="0"/>
                  <a:ea typeface="ヒラギノ角ゴ Pro W3" charset="-128"/>
                </a:defRPr>
              </a:lvl9pPr>
            </a:lstStyle>
            <a:p>
              <a:pPr algn="ctr" eaLnBrk="1" hangingPunct="1">
                <a:lnSpc>
                  <a:spcPct val="100000"/>
                </a:lnSpc>
                <a:spcBef>
                  <a:spcPct val="0"/>
                </a:spcBef>
                <a:buClrTx/>
                <a:buSzTx/>
                <a:buFontTx/>
                <a:buNone/>
              </a:pPr>
              <a:r>
                <a:rPr lang="en-US" altLang="en-US" sz="5800" b="1" dirty="0">
                  <a:solidFill>
                    <a:schemeClr val="accent5"/>
                  </a:solidFill>
                  <a:latin typeface="+mj-lt"/>
                </a:rPr>
                <a:t>33</a:t>
              </a:r>
            </a:p>
          </p:txBody>
        </p:sp>
        <p:sp>
          <p:nvSpPr>
            <p:cNvPr id="100" name="TextBox 12"/>
            <p:cNvSpPr txBox="1">
              <a:spLocks noChangeArrowheads="1"/>
            </p:cNvSpPr>
            <p:nvPr/>
          </p:nvSpPr>
          <p:spPr bwMode="auto">
            <a:xfrm>
              <a:off x="5314127" y="2582774"/>
              <a:ext cx="12387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5000"/>
                </a:lnSpc>
                <a:spcBef>
                  <a:spcPts val="1438"/>
                </a:spcBef>
                <a:buClr>
                  <a:schemeClr val="tx2"/>
                </a:buClr>
                <a:buSzPct val="90000"/>
                <a:buFont typeface="Arial" pitchFamily="34" charset="0"/>
                <a:buChar char="•"/>
                <a:defRPr sz="2000">
                  <a:solidFill>
                    <a:srgbClr val="546568"/>
                  </a:solidFill>
                  <a:latin typeface="Arial" pitchFamily="34" charset="0"/>
                  <a:ea typeface="ヒラギノ角ゴ Pro W3" charset="-128"/>
                </a:defRPr>
              </a:lvl1pPr>
              <a:lvl2pPr marL="742950" indent="-285750" eaLnBrk="0" hangingPunct="0">
                <a:lnSpc>
                  <a:spcPct val="95000"/>
                </a:lnSpc>
                <a:spcBef>
                  <a:spcPts val="838"/>
                </a:spcBef>
                <a:buClr>
                  <a:schemeClr val="tx2"/>
                </a:buClr>
                <a:defRPr>
                  <a:solidFill>
                    <a:srgbClr val="546568"/>
                  </a:solidFill>
                  <a:latin typeface="Arial" pitchFamily="34" charset="0"/>
                  <a:ea typeface="ヒラギノ角ゴ Pro W3" charset="-128"/>
                </a:defRPr>
              </a:lvl2pPr>
              <a:lvl3pPr marL="1143000" indent="-228600" eaLnBrk="0" hangingPunct="0">
                <a:lnSpc>
                  <a:spcPct val="95000"/>
                </a:lnSpc>
                <a:spcBef>
                  <a:spcPts val="838"/>
                </a:spcBef>
                <a:buFont typeface="Arial" pitchFamily="34" charset="0"/>
                <a:defRPr sz="1600">
                  <a:solidFill>
                    <a:srgbClr val="546568"/>
                  </a:solidFill>
                  <a:latin typeface="Arial" pitchFamily="34" charset="0"/>
                  <a:ea typeface="ヒラギノ角ゴ Pro W3" charset="-128"/>
                </a:defRPr>
              </a:lvl3pPr>
              <a:lvl4pPr marL="1600200" indent="-228600" eaLnBrk="0" hangingPunct="0">
                <a:lnSpc>
                  <a:spcPct val="95000"/>
                </a:lnSpc>
                <a:spcBef>
                  <a:spcPts val="838"/>
                </a:spcBef>
                <a:buFont typeface="Arial" pitchFamily="34" charset="0"/>
                <a:defRPr sz="1400">
                  <a:solidFill>
                    <a:srgbClr val="546568"/>
                  </a:solidFill>
                  <a:latin typeface="Arial" pitchFamily="34" charset="0"/>
                  <a:ea typeface="ヒラギノ角ゴ Pro W3" charset="-128"/>
                </a:defRPr>
              </a:lvl4pPr>
              <a:lvl5pPr marL="2057400" indent="-228600" eaLnBrk="0" hangingPunct="0">
                <a:lnSpc>
                  <a:spcPct val="95000"/>
                </a:lnSpc>
                <a:spcBef>
                  <a:spcPts val="838"/>
                </a:spcBef>
                <a:buFont typeface="Arial" pitchFamily="34" charset="0"/>
                <a:defRPr sz="1400">
                  <a:solidFill>
                    <a:srgbClr val="546568"/>
                  </a:solidFill>
                  <a:latin typeface="Arial" pitchFamily="34" charset="0"/>
                  <a:ea typeface="ヒラギノ角ゴ Pro W3" charset="-128"/>
                </a:defRPr>
              </a:lvl5pPr>
              <a:lvl6pPr marL="2514600" indent="-228600" eaLnBrk="0" fontAlgn="base" hangingPunct="0">
                <a:lnSpc>
                  <a:spcPct val="95000"/>
                </a:lnSpc>
                <a:spcBef>
                  <a:spcPts val="838"/>
                </a:spcBef>
                <a:spcAft>
                  <a:spcPct val="0"/>
                </a:spcAft>
                <a:buFont typeface="Arial" pitchFamily="34" charset="0"/>
                <a:defRPr sz="1400">
                  <a:solidFill>
                    <a:srgbClr val="546568"/>
                  </a:solidFill>
                  <a:latin typeface="Arial" pitchFamily="34" charset="0"/>
                  <a:ea typeface="ヒラギノ角ゴ Pro W3" charset="-128"/>
                </a:defRPr>
              </a:lvl6pPr>
              <a:lvl7pPr marL="2971800" indent="-228600" eaLnBrk="0" fontAlgn="base" hangingPunct="0">
                <a:lnSpc>
                  <a:spcPct val="95000"/>
                </a:lnSpc>
                <a:spcBef>
                  <a:spcPts val="838"/>
                </a:spcBef>
                <a:spcAft>
                  <a:spcPct val="0"/>
                </a:spcAft>
                <a:buFont typeface="Arial" pitchFamily="34" charset="0"/>
                <a:defRPr sz="1400">
                  <a:solidFill>
                    <a:srgbClr val="546568"/>
                  </a:solidFill>
                  <a:latin typeface="Arial" pitchFamily="34" charset="0"/>
                  <a:ea typeface="ヒラギノ角ゴ Pro W3" charset="-128"/>
                </a:defRPr>
              </a:lvl7pPr>
              <a:lvl8pPr marL="3429000" indent="-228600" eaLnBrk="0" fontAlgn="base" hangingPunct="0">
                <a:lnSpc>
                  <a:spcPct val="95000"/>
                </a:lnSpc>
                <a:spcBef>
                  <a:spcPts val="838"/>
                </a:spcBef>
                <a:spcAft>
                  <a:spcPct val="0"/>
                </a:spcAft>
                <a:buFont typeface="Arial" pitchFamily="34" charset="0"/>
                <a:defRPr sz="1400">
                  <a:solidFill>
                    <a:srgbClr val="546568"/>
                  </a:solidFill>
                  <a:latin typeface="Arial" pitchFamily="34" charset="0"/>
                  <a:ea typeface="ヒラギノ角ゴ Pro W3" charset="-128"/>
                </a:defRPr>
              </a:lvl8pPr>
              <a:lvl9pPr marL="3886200" indent="-228600" eaLnBrk="0" fontAlgn="base" hangingPunct="0">
                <a:lnSpc>
                  <a:spcPct val="95000"/>
                </a:lnSpc>
                <a:spcBef>
                  <a:spcPts val="838"/>
                </a:spcBef>
                <a:spcAft>
                  <a:spcPct val="0"/>
                </a:spcAft>
                <a:buFont typeface="Arial" pitchFamily="34" charset="0"/>
                <a:defRPr sz="1400">
                  <a:solidFill>
                    <a:srgbClr val="546568"/>
                  </a:solidFill>
                  <a:latin typeface="Arial" pitchFamily="34" charset="0"/>
                  <a:ea typeface="ヒラギノ角ゴ Pro W3" charset="-128"/>
                </a:defRPr>
              </a:lvl9pPr>
            </a:lstStyle>
            <a:p>
              <a:pPr algn="ctr" eaLnBrk="1" hangingPunct="1">
                <a:lnSpc>
                  <a:spcPct val="100000"/>
                </a:lnSpc>
                <a:spcBef>
                  <a:spcPct val="0"/>
                </a:spcBef>
                <a:buClrTx/>
                <a:buSzTx/>
                <a:buFontTx/>
                <a:buNone/>
              </a:pPr>
              <a:r>
                <a:rPr lang="en-US" altLang="en-US" sz="1400" dirty="0">
                  <a:solidFill>
                    <a:schemeClr val="accent5"/>
                  </a:solidFill>
                  <a:latin typeface="+mj-lt"/>
                </a:rPr>
                <a:t>Enterprise Middleware</a:t>
              </a:r>
            </a:p>
          </p:txBody>
        </p:sp>
      </p:grpSp>
      <p:grpSp>
        <p:nvGrpSpPr>
          <p:cNvPr id="101" name="Group 100"/>
          <p:cNvGrpSpPr/>
          <p:nvPr/>
        </p:nvGrpSpPr>
        <p:grpSpPr>
          <a:xfrm>
            <a:off x="6593866" y="1544095"/>
            <a:ext cx="1170689" cy="1346456"/>
            <a:chOff x="6594067" y="1544095"/>
            <a:chExt cx="1170689" cy="1346456"/>
          </a:xfrm>
        </p:grpSpPr>
        <p:sp>
          <p:nvSpPr>
            <p:cNvPr id="102" name="TextBox 13"/>
            <p:cNvSpPr txBox="1">
              <a:spLocks noChangeArrowheads="1"/>
            </p:cNvSpPr>
            <p:nvPr/>
          </p:nvSpPr>
          <p:spPr bwMode="auto">
            <a:xfrm>
              <a:off x="6594067" y="1544095"/>
              <a:ext cx="1170689"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5000"/>
                </a:lnSpc>
                <a:spcBef>
                  <a:spcPts val="1438"/>
                </a:spcBef>
                <a:buClr>
                  <a:schemeClr val="tx2"/>
                </a:buClr>
                <a:buSzPct val="90000"/>
                <a:buFont typeface="Arial" pitchFamily="34" charset="0"/>
                <a:buChar char="•"/>
                <a:defRPr sz="2000">
                  <a:solidFill>
                    <a:srgbClr val="546568"/>
                  </a:solidFill>
                  <a:latin typeface="Arial" pitchFamily="34" charset="0"/>
                  <a:ea typeface="ヒラギノ角ゴ Pro W3" charset="-128"/>
                </a:defRPr>
              </a:lvl1pPr>
              <a:lvl2pPr marL="742950" indent="-285750" eaLnBrk="0" hangingPunct="0">
                <a:lnSpc>
                  <a:spcPct val="95000"/>
                </a:lnSpc>
                <a:spcBef>
                  <a:spcPts val="838"/>
                </a:spcBef>
                <a:buClr>
                  <a:schemeClr val="tx2"/>
                </a:buClr>
                <a:defRPr>
                  <a:solidFill>
                    <a:srgbClr val="546568"/>
                  </a:solidFill>
                  <a:latin typeface="Arial" pitchFamily="34" charset="0"/>
                  <a:ea typeface="ヒラギノ角ゴ Pro W3" charset="-128"/>
                </a:defRPr>
              </a:lvl2pPr>
              <a:lvl3pPr marL="1143000" indent="-228600" eaLnBrk="0" hangingPunct="0">
                <a:lnSpc>
                  <a:spcPct val="95000"/>
                </a:lnSpc>
                <a:spcBef>
                  <a:spcPts val="838"/>
                </a:spcBef>
                <a:buFont typeface="Arial" pitchFamily="34" charset="0"/>
                <a:defRPr sz="1600">
                  <a:solidFill>
                    <a:srgbClr val="546568"/>
                  </a:solidFill>
                  <a:latin typeface="Arial" pitchFamily="34" charset="0"/>
                  <a:ea typeface="ヒラギノ角ゴ Pro W3" charset="-128"/>
                </a:defRPr>
              </a:lvl3pPr>
              <a:lvl4pPr marL="1600200" indent="-228600" eaLnBrk="0" hangingPunct="0">
                <a:lnSpc>
                  <a:spcPct val="95000"/>
                </a:lnSpc>
                <a:spcBef>
                  <a:spcPts val="838"/>
                </a:spcBef>
                <a:buFont typeface="Arial" pitchFamily="34" charset="0"/>
                <a:defRPr sz="1400">
                  <a:solidFill>
                    <a:srgbClr val="546568"/>
                  </a:solidFill>
                  <a:latin typeface="Arial" pitchFamily="34" charset="0"/>
                  <a:ea typeface="ヒラギノ角ゴ Pro W3" charset="-128"/>
                </a:defRPr>
              </a:lvl4pPr>
              <a:lvl5pPr marL="2057400" indent="-228600" eaLnBrk="0" hangingPunct="0">
                <a:lnSpc>
                  <a:spcPct val="95000"/>
                </a:lnSpc>
                <a:spcBef>
                  <a:spcPts val="838"/>
                </a:spcBef>
                <a:buFont typeface="Arial" pitchFamily="34" charset="0"/>
                <a:defRPr sz="1400">
                  <a:solidFill>
                    <a:srgbClr val="546568"/>
                  </a:solidFill>
                  <a:latin typeface="Arial" pitchFamily="34" charset="0"/>
                  <a:ea typeface="ヒラギノ角ゴ Pro W3" charset="-128"/>
                </a:defRPr>
              </a:lvl5pPr>
              <a:lvl6pPr marL="2514600" indent="-228600" eaLnBrk="0" fontAlgn="base" hangingPunct="0">
                <a:lnSpc>
                  <a:spcPct val="95000"/>
                </a:lnSpc>
                <a:spcBef>
                  <a:spcPts val="838"/>
                </a:spcBef>
                <a:spcAft>
                  <a:spcPct val="0"/>
                </a:spcAft>
                <a:buFont typeface="Arial" pitchFamily="34" charset="0"/>
                <a:defRPr sz="1400">
                  <a:solidFill>
                    <a:srgbClr val="546568"/>
                  </a:solidFill>
                  <a:latin typeface="Arial" pitchFamily="34" charset="0"/>
                  <a:ea typeface="ヒラギノ角ゴ Pro W3" charset="-128"/>
                </a:defRPr>
              </a:lvl6pPr>
              <a:lvl7pPr marL="2971800" indent="-228600" eaLnBrk="0" fontAlgn="base" hangingPunct="0">
                <a:lnSpc>
                  <a:spcPct val="95000"/>
                </a:lnSpc>
                <a:spcBef>
                  <a:spcPts val="838"/>
                </a:spcBef>
                <a:spcAft>
                  <a:spcPct val="0"/>
                </a:spcAft>
                <a:buFont typeface="Arial" pitchFamily="34" charset="0"/>
                <a:defRPr sz="1400">
                  <a:solidFill>
                    <a:srgbClr val="546568"/>
                  </a:solidFill>
                  <a:latin typeface="Arial" pitchFamily="34" charset="0"/>
                  <a:ea typeface="ヒラギノ角ゴ Pro W3" charset="-128"/>
                </a:defRPr>
              </a:lvl7pPr>
              <a:lvl8pPr marL="3429000" indent="-228600" eaLnBrk="0" fontAlgn="base" hangingPunct="0">
                <a:lnSpc>
                  <a:spcPct val="95000"/>
                </a:lnSpc>
                <a:spcBef>
                  <a:spcPts val="838"/>
                </a:spcBef>
                <a:spcAft>
                  <a:spcPct val="0"/>
                </a:spcAft>
                <a:buFont typeface="Arial" pitchFamily="34" charset="0"/>
                <a:defRPr sz="1400">
                  <a:solidFill>
                    <a:srgbClr val="546568"/>
                  </a:solidFill>
                  <a:latin typeface="Arial" pitchFamily="34" charset="0"/>
                  <a:ea typeface="ヒラギノ角ゴ Pro W3" charset="-128"/>
                </a:defRPr>
              </a:lvl8pPr>
              <a:lvl9pPr marL="3886200" indent="-228600" eaLnBrk="0" fontAlgn="base" hangingPunct="0">
                <a:lnSpc>
                  <a:spcPct val="95000"/>
                </a:lnSpc>
                <a:spcBef>
                  <a:spcPts val="838"/>
                </a:spcBef>
                <a:spcAft>
                  <a:spcPct val="0"/>
                </a:spcAft>
                <a:buFont typeface="Arial" pitchFamily="34" charset="0"/>
                <a:defRPr sz="1400">
                  <a:solidFill>
                    <a:srgbClr val="546568"/>
                  </a:solidFill>
                  <a:latin typeface="Arial" pitchFamily="34" charset="0"/>
                  <a:ea typeface="ヒラギノ角ゴ Pro W3" charset="-128"/>
                </a:defRPr>
              </a:lvl9pPr>
            </a:lstStyle>
            <a:p>
              <a:pPr algn="ctr" eaLnBrk="1" hangingPunct="1">
                <a:lnSpc>
                  <a:spcPct val="100000"/>
                </a:lnSpc>
                <a:spcBef>
                  <a:spcPct val="0"/>
                </a:spcBef>
                <a:buClrTx/>
                <a:buSzTx/>
                <a:buFontTx/>
                <a:buNone/>
              </a:pPr>
              <a:r>
                <a:rPr lang="en-US" altLang="en-US" sz="5800" b="1" dirty="0">
                  <a:solidFill>
                    <a:schemeClr val="accent6"/>
                  </a:solidFill>
                  <a:latin typeface="+mj-lt"/>
                </a:rPr>
                <a:t>22</a:t>
              </a:r>
            </a:p>
          </p:txBody>
        </p:sp>
        <p:sp>
          <p:nvSpPr>
            <p:cNvPr id="103" name="TextBox 14"/>
            <p:cNvSpPr txBox="1">
              <a:spLocks noChangeArrowheads="1"/>
            </p:cNvSpPr>
            <p:nvPr/>
          </p:nvSpPr>
          <p:spPr bwMode="auto">
            <a:xfrm>
              <a:off x="6782996" y="2582774"/>
              <a:ext cx="7928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5000"/>
                </a:lnSpc>
                <a:spcBef>
                  <a:spcPts val="1438"/>
                </a:spcBef>
                <a:buClr>
                  <a:schemeClr val="tx2"/>
                </a:buClr>
                <a:buSzPct val="90000"/>
                <a:buFont typeface="Arial" pitchFamily="34" charset="0"/>
                <a:buChar char="•"/>
                <a:defRPr sz="2000">
                  <a:solidFill>
                    <a:srgbClr val="546568"/>
                  </a:solidFill>
                  <a:latin typeface="Arial" pitchFamily="34" charset="0"/>
                  <a:ea typeface="ヒラギノ角ゴ Pro W3" charset="-128"/>
                </a:defRPr>
              </a:lvl1pPr>
              <a:lvl2pPr marL="742950" indent="-285750" eaLnBrk="0" hangingPunct="0">
                <a:lnSpc>
                  <a:spcPct val="95000"/>
                </a:lnSpc>
                <a:spcBef>
                  <a:spcPts val="838"/>
                </a:spcBef>
                <a:buClr>
                  <a:schemeClr val="tx2"/>
                </a:buClr>
                <a:defRPr>
                  <a:solidFill>
                    <a:srgbClr val="546568"/>
                  </a:solidFill>
                  <a:latin typeface="Arial" pitchFamily="34" charset="0"/>
                  <a:ea typeface="ヒラギノ角ゴ Pro W3" charset="-128"/>
                </a:defRPr>
              </a:lvl2pPr>
              <a:lvl3pPr marL="1143000" indent="-228600" eaLnBrk="0" hangingPunct="0">
                <a:lnSpc>
                  <a:spcPct val="95000"/>
                </a:lnSpc>
                <a:spcBef>
                  <a:spcPts val="838"/>
                </a:spcBef>
                <a:buFont typeface="Arial" pitchFamily="34" charset="0"/>
                <a:defRPr sz="1600">
                  <a:solidFill>
                    <a:srgbClr val="546568"/>
                  </a:solidFill>
                  <a:latin typeface="Arial" pitchFamily="34" charset="0"/>
                  <a:ea typeface="ヒラギノ角ゴ Pro W3" charset="-128"/>
                </a:defRPr>
              </a:lvl3pPr>
              <a:lvl4pPr marL="1600200" indent="-228600" eaLnBrk="0" hangingPunct="0">
                <a:lnSpc>
                  <a:spcPct val="95000"/>
                </a:lnSpc>
                <a:spcBef>
                  <a:spcPts val="838"/>
                </a:spcBef>
                <a:buFont typeface="Arial" pitchFamily="34" charset="0"/>
                <a:defRPr sz="1400">
                  <a:solidFill>
                    <a:srgbClr val="546568"/>
                  </a:solidFill>
                  <a:latin typeface="Arial" pitchFamily="34" charset="0"/>
                  <a:ea typeface="ヒラギノ角ゴ Pro W3" charset="-128"/>
                </a:defRPr>
              </a:lvl4pPr>
              <a:lvl5pPr marL="2057400" indent="-228600" eaLnBrk="0" hangingPunct="0">
                <a:lnSpc>
                  <a:spcPct val="95000"/>
                </a:lnSpc>
                <a:spcBef>
                  <a:spcPts val="838"/>
                </a:spcBef>
                <a:buFont typeface="Arial" pitchFamily="34" charset="0"/>
                <a:defRPr sz="1400">
                  <a:solidFill>
                    <a:srgbClr val="546568"/>
                  </a:solidFill>
                  <a:latin typeface="Arial" pitchFamily="34" charset="0"/>
                  <a:ea typeface="ヒラギノ角ゴ Pro W3" charset="-128"/>
                </a:defRPr>
              </a:lvl5pPr>
              <a:lvl6pPr marL="2514600" indent="-228600" eaLnBrk="0" fontAlgn="base" hangingPunct="0">
                <a:lnSpc>
                  <a:spcPct val="95000"/>
                </a:lnSpc>
                <a:spcBef>
                  <a:spcPts val="838"/>
                </a:spcBef>
                <a:spcAft>
                  <a:spcPct val="0"/>
                </a:spcAft>
                <a:buFont typeface="Arial" pitchFamily="34" charset="0"/>
                <a:defRPr sz="1400">
                  <a:solidFill>
                    <a:srgbClr val="546568"/>
                  </a:solidFill>
                  <a:latin typeface="Arial" pitchFamily="34" charset="0"/>
                  <a:ea typeface="ヒラギノ角ゴ Pro W3" charset="-128"/>
                </a:defRPr>
              </a:lvl6pPr>
              <a:lvl7pPr marL="2971800" indent="-228600" eaLnBrk="0" fontAlgn="base" hangingPunct="0">
                <a:lnSpc>
                  <a:spcPct val="95000"/>
                </a:lnSpc>
                <a:spcBef>
                  <a:spcPts val="838"/>
                </a:spcBef>
                <a:spcAft>
                  <a:spcPct val="0"/>
                </a:spcAft>
                <a:buFont typeface="Arial" pitchFamily="34" charset="0"/>
                <a:defRPr sz="1400">
                  <a:solidFill>
                    <a:srgbClr val="546568"/>
                  </a:solidFill>
                  <a:latin typeface="Arial" pitchFamily="34" charset="0"/>
                  <a:ea typeface="ヒラギノ角ゴ Pro W3" charset="-128"/>
                </a:defRPr>
              </a:lvl7pPr>
              <a:lvl8pPr marL="3429000" indent="-228600" eaLnBrk="0" fontAlgn="base" hangingPunct="0">
                <a:lnSpc>
                  <a:spcPct val="95000"/>
                </a:lnSpc>
                <a:spcBef>
                  <a:spcPts val="838"/>
                </a:spcBef>
                <a:spcAft>
                  <a:spcPct val="0"/>
                </a:spcAft>
                <a:buFont typeface="Arial" pitchFamily="34" charset="0"/>
                <a:defRPr sz="1400">
                  <a:solidFill>
                    <a:srgbClr val="546568"/>
                  </a:solidFill>
                  <a:latin typeface="Arial" pitchFamily="34" charset="0"/>
                  <a:ea typeface="ヒラギノ角ゴ Pro W3" charset="-128"/>
                </a:defRPr>
              </a:lvl8pPr>
              <a:lvl9pPr marL="3886200" indent="-228600" eaLnBrk="0" fontAlgn="base" hangingPunct="0">
                <a:lnSpc>
                  <a:spcPct val="95000"/>
                </a:lnSpc>
                <a:spcBef>
                  <a:spcPts val="838"/>
                </a:spcBef>
                <a:spcAft>
                  <a:spcPct val="0"/>
                </a:spcAft>
                <a:buFont typeface="Arial" pitchFamily="34" charset="0"/>
                <a:defRPr sz="1400">
                  <a:solidFill>
                    <a:srgbClr val="546568"/>
                  </a:solidFill>
                  <a:latin typeface="Arial" pitchFamily="34" charset="0"/>
                  <a:ea typeface="ヒラギノ角ゴ Pro W3" charset="-128"/>
                </a:defRPr>
              </a:lvl9pPr>
            </a:lstStyle>
            <a:p>
              <a:pPr algn="ctr" eaLnBrk="1" hangingPunct="1">
                <a:lnSpc>
                  <a:spcPct val="100000"/>
                </a:lnSpc>
                <a:spcBef>
                  <a:spcPct val="0"/>
                </a:spcBef>
                <a:buClrTx/>
                <a:buSzTx/>
                <a:buFontTx/>
                <a:buNone/>
              </a:pPr>
              <a:r>
                <a:rPr lang="en-US" altLang="en-US" sz="1400" dirty="0">
                  <a:solidFill>
                    <a:schemeClr val="accent6"/>
                  </a:solidFill>
                  <a:latin typeface="+mj-lt"/>
                </a:rPr>
                <a:t>HPC</a:t>
              </a:r>
            </a:p>
          </p:txBody>
        </p:sp>
      </p:grpSp>
      <p:cxnSp>
        <p:nvCxnSpPr>
          <p:cNvPr id="104" name="Straight Connector 103"/>
          <p:cNvCxnSpPr/>
          <p:nvPr/>
        </p:nvCxnSpPr>
        <p:spPr>
          <a:xfrm rot="5400000">
            <a:off x="735844" y="2314470"/>
            <a:ext cx="1506141" cy="1191"/>
          </a:xfrm>
          <a:prstGeom prst="line">
            <a:avLst/>
          </a:prstGeom>
          <a:ln w="6350">
            <a:solidFill>
              <a:schemeClr val="bg2">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rot="5400000">
            <a:off x="2032640" y="2314470"/>
            <a:ext cx="1506141" cy="1191"/>
          </a:xfrm>
          <a:prstGeom prst="line">
            <a:avLst/>
          </a:prstGeom>
          <a:ln w="6350">
            <a:solidFill>
              <a:schemeClr val="bg2">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rot="5400000">
            <a:off x="3094822" y="2314470"/>
            <a:ext cx="1506141" cy="1191"/>
          </a:xfrm>
          <a:prstGeom prst="line">
            <a:avLst/>
          </a:prstGeom>
          <a:ln w="6350">
            <a:solidFill>
              <a:schemeClr val="bg2">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rot="5400000">
            <a:off x="4354699" y="2314470"/>
            <a:ext cx="1506141" cy="1191"/>
          </a:xfrm>
          <a:prstGeom prst="line">
            <a:avLst/>
          </a:prstGeom>
          <a:ln w="6350">
            <a:solidFill>
              <a:schemeClr val="bg2">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rot="5400000">
            <a:off x="5803347" y="2314470"/>
            <a:ext cx="1506141" cy="1191"/>
          </a:xfrm>
          <a:prstGeom prst="line">
            <a:avLst/>
          </a:prstGeom>
          <a:ln w="6350">
            <a:solidFill>
              <a:schemeClr val="bg2">
                <a:lumMod val="65000"/>
              </a:schemeClr>
            </a:solidFill>
          </a:ln>
          <a:effectLst/>
        </p:spPr>
        <p:style>
          <a:lnRef idx="2">
            <a:schemeClr val="accent1"/>
          </a:lnRef>
          <a:fillRef idx="0">
            <a:schemeClr val="accent1"/>
          </a:fillRef>
          <a:effectRef idx="1">
            <a:schemeClr val="accent1"/>
          </a:effectRef>
          <a:fontRef idx="minor">
            <a:schemeClr val="tx1"/>
          </a:fontRef>
        </p:style>
      </p:cxnSp>
      <p:grpSp>
        <p:nvGrpSpPr>
          <p:cNvPr id="109" name="Group 108"/>
          <p:cNvGrpSpPr/>
          <p:nvPr/>
        </p:nvGrpSpPr>
        <p:grpSpPr>
          <a:xfrm>
            <a:off x="7839457" y="1544095"/>
            <a:ext cx="1170695" cy="1561899"/>
            <a:chOff x="7839457" y="1544095"/>
            <a:chExt cx="1170695" cy="1561899"/>
          </a:xfrm>
        </p:grpSpPr>
        <p:sp>
          <p:nvSpPr>
            <p:cNvPr id="110" name="TextBox 13"/>
            <p:cNvSpPr txBox="1">
              <a:spLocks noChangeArrowheads="1"/>
            </p:cNvSpPr>
            <p:nvPr/>
          </p:nvSpPr>
          <p:spPr bwMode="auto">
            <a:xfrm>
              <a:off x="7839457" y="1544095"/>
              <a:ext cx="1170695"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rgbClr val="546568"/>
                  </a:solidFill>
                  <a:latin typeface="Arial" charset="0"/>
                  <a:ea typeface="ヒラギノ角ゴ Pro W3" charset="0"/>
                  <a:cs typeface="ヒラギノ角ゴ Pro W3" charset="0"/>
                </a:defRPr>
              </a:lvl1pPr>
              <a:lvl2pPr marL="742950" indent="-285750">
                <a:defRPr>
                  <a:solidFill>
                    <a:srgbClr val="546568"/>
                  </a:solidFill>
                  <a:latin typeface="Arial" charset="0"/>
                  <a:ea typeface="ヒラギノ角ゴ Pro W3" charset="0"/>
                  <a:cs typeface="ヒラギノ角ゴ Pro W3" charset="0"/>
                </a:defRPr>
              </a:lvl2pPr>
              <a:lvl3pPr marL="1143000" indent="-228600">
                <a:defRPr sz="1600">
                  <a:solidFill>
                    <a:srgbClr val="546568"/>
                  </a:solidFill>
                  <a:latin typeface="Arial" charset="0"/>
                  <a:ea typeface="ヒラギノ角ゴ Pro W3" charset="0"/>
                  <a:cs typeface="ヒラギノ角ゴ Pro W3" charset="0"/>
                </a:defRPr>
              </a:lvl3pPr>
              <a:lvl4pPr marL="1600200" indent="-228600">
                <a:defRPr sz="1400">
                  <a:solidFill>
                    <a:srgbClr val="546568"/>
                  </a:solidFill>
                  <a:latin typeface="Arial" charset="0"/>
                  <a:ea typeface="ヒラギノ角ゴ Pro W3" charset="0"/>
                  <a:cs typeface="ヒラギノ角ゴ Pro W3" charset="0"/>
                </a:defRPr>
              </a:lvl4pPr>
              <a:lvl5pPr marL="2057400" indent="-228600">
                <a:defRPr sz="1400">
                  <a:solidFill>
                    <a:srgbClr val="546568"/>
                  </a:solidFill>
                  <a:latin typeface="Arial" charset="0"/>
                  <a:ea typeface="ヒラギノ角ゴ Pro W3" charset="0"/>
                  <a:cs typeface="ヒラギノ角ゴ Pro W3" charset="0"/>
                </a:defRPr>
              </a:lvl5pPr>
              <a:lvl6pPr eaLnBrk="0" fontAlgn="base" hangingPunct="0">
                <a:lnSpc>
                  <a:spcPct val="95000"/>
                </a:lnSpc>
                <a:spcBef>
                  <a:spcPts val="838"/>
                </a:spcBef>
                <a:spcAft>
                  <a:spcPct val="0"/>
                </a:spcAft>
                <a:buFont typeface="Arial" charset="0"/>
                <a:defRPr sz="1400">
                  <a:solidFill>
                    <a:srgbClr val="546568"/>
                  </a:solidFill>
                  <a:latin typeface="Arial" charset="0"/>
                  <a:ea typeface="ヒラギノ角ゴ Pro W3" charset="0"/>
                  <a:cs typeface="ヒラギノ角ゴ Pro W3" charset="0"/>
                </a:defRPr>
              </a:lvl6pPr>
              <a:lvl7pPr eaLnBrk="0" fontAlgn="base" hangingPunct="0">
                <a:lnSpc>
                  <a:spcPct val="95000"/>
                </a:lnSpc>
                <a:spcBef>
                  <a:spcPts val="838"/>
                </a:spcBef>
                <a:spcAft>
                  <a:spcPct val="0"/>
                </a:spcAft>
                <a:buFont typeface="Arial" charset="0"/>
                <a:defRPr sz="1400">
                  <a:solidFill>
                    <a:srgbClr val="546568"/>
                  </a:solidFill>
                  <a:latin typeface="Arial" charset="0"/>
                  <a:ea typeface="ヒラギノ角ゴ Pro W3" charset="0"/>
                  <a:cs typeface="ヒラギノ角ゴ Pro W3" charset="0"/>
                </a:defRPr>
              </a:lvl7pPr>
              <a:lvl8pPr eaLnBrk="0" fontAlgn="base" hangingPunct="0">
                <a:lnSpc>
                  <a:spcPct val="95000"/>
                </a:lnSpc>
                <a:spcBef>
                  <a:spcPts val="838"/>
                </a:spcBef>
                <a:spcAft>
                  <a:spcPct val="0"/>
                </a:spcAft>
                <a:buFont typeface="Arial" charset="0"/>
                <a:defRPr sz="1400">
                  <a:solidFill>
                    <a:srgbClr val="546568"/>
                  </a:solidFill>
                  <a:latin typeface="Arial" charset="0"/>
                  <a:ea typeface="ヒラギノ角ゴ Pro W3" charset="0"/>
                  <a:cs typeface="ヒラギノ角ゴ Pro W3" charset="0"/>
                </a:defRPr>
              </a:lvl8pPr>
              <a:lvl9pPr eaLnBrk="0" fontAlgn="base" hangingPunct="0">
                <a:lnSpc>
                  <a:spcPct val="95000"/>
                </a:lnSpc>
                <a:spcBef>
                  <a:spcPts val="838"/>
                </a:spcBef>
                <a:spcAft>
                  <a:spcPct val="0"/>
                </a:spcAft>
                <a:buFont typeface="Arial" charset="0"/>
                <a:defRPr sz="1400">
                  <a:solidFill>
                    <a:srgbClr val="546568"/>
                  </a:solidFill>
                  <a:latin typeface="Arial" charset="0"/>
                  <a:ea typeface="ヒラギノ角ゴ Pro W3" charset="0"/>
                  <a:cs typeface="ヒラギノ角ゴ Pro W3" charset="0"/>
                </a:defRPr>
              </a:lvl9pPr>
            </a:lstStyle>
            <a:p>
              <a:pPr algn="ctr" defTabSz="685891"/>
              <a:r>
                <a:rPr lang="en-US" sz="5800" b="1" dirty="0">
                  <a:solidFill>
                    <a:schemeClr val="accent5">
                      <a:lumMod val="50000"/>
                    </a:schemeClr>
                  </a:solidFill>
                  <a:latin typeface="+mj-lt"/>
                </a:rPr>
                <a:t>9</a:t>
              </a:r>
            </a:p>
          </p:txBody>
        </p:sp>
        <p:sp>
          <p:nvSpPr>
            <p:cNvPr id="111" name="TextBox 14"/>
            <p:cNvSpPr txBox="1">
              <a:spLocks noChangeArrowheads="1"/>
            </p:cNvSpPr>
            <p:nvPr/>
          </p:nvSpPr>
          <p:spPr bwMode="auto">
            <a:xfrm>
              <a:off x="8028387" y="2582774"/>
              <a:ext cx="79283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rgbClr val="546568"/>
                  </a:solidFill>
                  <a:latin typeface="Arial" charset="0"/>
                  <a:ea typeface="ヒラギノ角ゴ Pro W3" charset="0"/>
                  <a:cs typeface="ヒラギノ角ゴ Pro W3" charset="0"/>
                </a:defRPr>
              </a:lvl1pPr>
              <a:lvl2pPr marL="742950" indent="-285750">
                <a:defRPr>
                  <a:solidFill>
                    <a:srgbClr val="546568"/>
                  </a:solidFill>
                  <a:latin typeface="Arial" charset="0"/>
                  <a:ea typeface="ヒラギノ角ゴ Pro W3" charset="0"/>
                  <a:cs typeface="ヒラギノ角ゴ Pro W3" charset="0"/>
                </a:defRPr>
              </a:lvl2pPr>
              <a:lvl3pPr marL="1143000" indent="-228600">
                <a:defRPr sz="1600">
                  <a:solidFill>
                    <a:srgbClr val="546568"/>
                  </a:solidFill>
                  <a:latin typeface="Arial" charset="0"/>
                  <a:ea typeface="ヒラギノ角ゴ Pro W3" charset="0"/>
                  <a:cs typeface="ヒラギノ角ゴ Pro W3" charset="0"/>
                </a:defRPr>
              </a:lvl3pPr>
              <a:lvl4pPr marL="1600200" indent="-228600">
                <a:defRPr sz="1400">
                  <a:solidFill>
                    <a:srgbClr val="546568"/>
                  </a:solidFill>
                  <a:latin typeface="Arial" charset="0"/>
                  <a:ea typeface="ヒラギノ角ゴ Pro W3" charset="0"/>
                  <a:cs typeface="ヒラギノ角ゴ Pro W3" charset="0"/>
                </a:defRPr>
              </a:lvl4pPr>
              <a:lvl5pPr marL="2057400" indent="-228600">
                <a:defRPr sz="1400">
                  <a:solidFill>
                    <a:srgbClr val="546568"/>
                  </a:solidFill>
                  <a:latin typeface="Arial" charset="0"/>
                  <a:ea typeface="ヒラギノ角ゴ Pro W3" charset="0"/>
                  <a:cs typeface="ヒラギノ角ゴ Pro W3" charset="0"/>
                </a:defRPr>
              </a:lvl5pPr>
              <a:lvl6pPr eaLnBrk="0" fontAlgn="base" hangingPunct="0">
                <a:lnSpc>
                  <a:spcPct val="95000"/>
                </a:lnSpc>
                <a:spcBef>
                  <a:spcPts val="838"/>
                </a:spcBef>
                <a:spcAft>
                  <a:spcPct val="0"/>
                </a:spcAft>
                <a:buFont typeface="Arial" charset="0"/>
                <a:defRPr sz="1400">
                  <a:solidFill>
                    <a:srgbClr val="546568"/>
                  </a:solidFill>
                  <a:latin typeface="Arial" charset="0"/>
                  <a:ea typeface="ヒラギノ角ゴ Pro W3" charset="0"/>
                  <a:cs typeface="ヒラギノ角ゴ Pro W3" charset="0"/>
                </a:defRPr>
              </a:lvl6pPr>
              <a:lvl7pPr eaLnBrk="0" fontAlgn="base" hangingPunct="0">
                <a:lnSpc>
                  <a:spcPct val="95000"/>
                </a:lnSpc>
                <a:spcBef>
                  <a:spcPts val="838"/>
                </a:spcBef>
                <a:spcAft>
                  <a:spcPct val="0"/>
                </a:spcAft>
                <a:buFont typeface="Arial" charset="0"/>
                <a:defRPr sz="1400">
                  <a:solidFill>
                    <a:srgbClr val="546568"/>
                  </a:solidFill>
                  <a:latin typeface="Arial" charset="0"/>
                  <a:ea typeface="ヒラギノ角ゴ Pro W3" charset="0"/>
                  <a:cs typeface="ヒラギノ角ゴ Pro W3" charset="0"/>
                </a:defRPr>
              </a:lvl7pPr>
              <a:lvl8pPr eaLnBrk="0" fontAlgn="base" hangingPunct="0">
                <a:lnSpc>
                  <a:spcPct val="95000"/>
                </a:lnSpc>
                <a:spcBef>
                  <a:spcPts val="838"/>
                </a:spcBef>
                <a:spcAft>
                  <a:spcPct val="0"/>
                </a:spcAft>
                <a:buFont typeface="Arial" charset="0"/>
                <a:defRPr sz="1400">
                  <a:solidFill>
                    <a:srgbClr val="546568"/>
                  </a:solidFill>
                  <a:latin typeface="Arial" charset="0"/>
                  <a:ea typeface="ヒラギノ角ゴ Pro W3" charset="0"/>
                  <a:cs typeface="ヒラギノ角ゴ Pro W3" charset="0"/>
                </a:defRPr>
              </a:lvl8pPr>
              <a:lvl9pPr eaLnBrk="0" fontAlgn="base" hangingPunct="0">
                <a:lnSpc>
                  <a:spcPct val="95000"/>
                </a:lnSpc>
                <a:spcBef>
                  <a:spcPts val="838"/>
                </a:spcBef>
                <a:spcAft>
                  <a:spcPct val="0"/>
                </a:spcAft>
                <a:buFont typeface="Arial" charset="0"/>
                <a:defRPr sz="1400">
                  <a:solidFill>
                    <a:srgbClr val="546568"/>
                  </a:solidFill>
                  <a:latin typeface="Arial" charset="0"/>
                  <a:ea typeface="ヒラギノ角ゴ Pro W3" charset="0"/>
                  <a:cs typeface="ヒラギノ角ゴ Pro W3" charset="0"/>
                </a:defRPr>
              </a:lvl9pPr>
            </a:lstStyle>
            <a:p>
              <a:pPr algn="ctr" defTabSz="685891"/>
              <a:r>
                <a:rPr lang="en-US" sz="1400" dirty="0">
                  <a:solidFill>
                    <a:schemeClr val="accent5">
                      <a:lumMod val="50000"/>
                    </a:schemeClr>
                  </a:solidFill>
                  <a:latin typeface="+mj-lt"/>
                </a:rPr>
                <a:t>Big Data</a:t>
              </a:r>
            </a:p>
          </p:txBody>
        </p:sp>
      </p:grpSp>
      <p:cxnSp>
        <p:nvCxnSpPr>
          <p:cNvPr id="112" name="Straight Connector 111"/>
          <p:cNvCxnSpPr/>
          <p:nvPr/>
        </p:nvCxnSpPr>
        <p:spPr>
          <a:xfrm rot="5400000">
            <a:off x="7048933" y="2315662"/>
            <a:ext cx="1506141" cy="1191"/>
          </a:xfrm>
          <a:prstGeom prst="line">
            <a:avLst/>
          </a:prstGeom>
          <a:ln w="6350">
            <a:solidFill>
              <a:schemeClr val="bg2">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258256" y="4437296"/>
            <a:ext cx="8855089" cy="246221"/>
          </a:xfrm>
          <a:prstGeom prst="rect">
            <a:avLst/>
          </a:prstGeom>
        </p:spPr>
        <p:txBody>
          <a:bodyPr wrap="square" lIns="0" tIns="0" rIns="0" bIns="0" anchor="b">
            <a:spAutoFit/>
          </a:bodyPr>
          <a:lstStyle/>
          <a:p>
            <a:r>
              <a:rPr lang="en-US" sz="800" dirty="0">
                <a:latin typeface="+mj-lt"/>
              </a:rPr>
              <a:t>Cisco UCS Benchmarks that held world record performance records as of date of publication . Details at </a:t>
            </a:r>
            <a:r>
              <a:rPr lang="en-US" sz="800" dirty="0">
                <a:latin typeface="+mj-lt"/>
                <a:hlinkClick r:id="rId3"/>
              </a:rPr>
              <a:t>https://www.cisco.com/c/en/us/products/servers-unified-computing/industry_benchmarks.html</a:t>
            </a:r>
            <a:r>
              <a:rPr lang="en-US" sz="800" dirty="0">
                <a:latin typeface="+mj-lt"/>
              </a:rPr>
              <a:t> </a:t>
            </a:r>
          </a:p>
        </p:txBody>
      </p:sp>
    </p:spTree>
    <p:extLst>
      <p:ext uri="{BB962C8B-B14F-4D97-AF65-F5344CB8AC3E}">
        <p14:creationId xmlns:p14="http://schemas.microsoft.com/office/powerpoint/2010/main" val="18309171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Buy fewer servers</a:t>
            </a:r>
            <a:br>
              <a:rPr lang="en-US" dirty="0"/>
            </a:br>
            <a:r>
              <a:rPr lang="en-US" sz="1800" dirty="0"/>
              <a:t>Cisco UCS: 151 world records</a:t>
            </a:r>
          </a:p>
        </p:txBody>
      </p:sp>
      <p:grpSp>
        <p:nvGrpSpPr>
          <p:cNvPr id="4" name="Group 3"/>
          <p:cNvGrpSpPr/>
          <p:nvPr/>
        </p:nvGrpSpPr>
        <p:grpSpPr>
          <a:xfrm>
            <a:off x="546100" y="1523773"/>
            <a:ext cx="8051800" cy="2608001"/>
            <a:chOff x="-92598" y="1446275"/>
            <a:chExt cx="9119689" cy="2953893"/>
          </a:xfrm>
        </p:grpSpPr>
        <p:sp>
          <p:nvSpPr>
            <p:cNvPr id="63" name="Rectangle 62"/>
            <p:cNvSpPr/>
            <p:nvPr/>
          </p:nvSpPr>
          <p:spPr>
            <a:xfrm>
              <a:off x="2882097" y="1446275"/>
              <a:ext cx="6144994" cy="2953893"/>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8" tIns="34285" rIns="68568" bIns="34285" numCol="1" spcCol="0" rtlCol="0" fromWordArt="0" anchor="ctr" anchorCtr="0" forceAA="0" compatLnSpc="1">
              <a:prstTxWarp prst="textNoShape">
                <a:avLst/>
              </a:prstTxWarp>
              <a:noAutofit/>
            </a:bodyPr>
            <a:lstStyle/>
            <a:p>
              <a:pPr algn="ctr" defTabSz="456284"/>
              <a:endParaRPr lang="en-US" dirty="0">
                <a:solidFill>
                  <a:srgbClr val="FFFFFF"/>
                </a:solidFill>
                <a:latin typeface="+mj-lt"/>
              </a:endParaRPr>
            </a:p>
          </p:txBody>
        </p:sp>
        <p:cxnSp>
          <p:nvCxnSpPr>
            <p:cNvPr id="66" name="Straight Connector 65"/>
            <p:cNvCxnSpPr/>
            <p:nvPr/>
          </p:nvCxnSpPr>
          <p:spPr>
            <a:xfrm>
              <a:off x="3348848" y="3415536"/>
              <a:ext cx="5276992" cy="0"/>
            </a:xfrm>
            <a:prstGeom prst="line">
              <a:avLst/>
            </a:prstGeom>
            <a:ln w="15875"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69" name="Isosceles Triangle 7"/>
            <p:cNvSpPr/>
            <p:nvPr/>
          </p:nvSpPr>
          <p:spPr>
            <a:xfrm rot="5400000">
              <a:off x="32268" y="1321411"/>
              <a:ext cx="2951827" cy="3201557"/>
            </a:xfrm>
            <a:custGeom>
              <a:avLst/>
              <a:gdLst/>
              <a:ahLst/>
              <a:cxnLst/>
              <a:rect l="l" t="t" r="r" b="b"/>
              <a:pathLst>
                <a:path w="3490565" h="3107769">
                  <a:moveTo>
                    <a:pt x="0" y="3107769"/>
                  </a:moveTo>
                  <a:lnTo>
                    <a:pt x="0" y="139088"/>
                  </a:lnTo>
                  <a:lnTo>
                    <a:pt x="1592699" y="139088"/>
                  </a:lnTo>
                  <a:lnTo>
                    <a:pt x="1745283" y="0"/>
                  </a:lnTo>
                  <a:lnTo>
                    <a:pt x="1897867" y="139088"/>
                  </a:lnTo>
                  <a:lnTo>
                    <a:pt x="3490565" y="139088"/>
                  </a:lnTo>
                  <a:lnTo>
                    <a:pt x="3490565" y="3107769"/>
                  </a:lnTo>
                  <a:close/>
                </a:path>
              </a:pathLst>
            </a:cu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8" tIns="34285" rIns="68568" bIns="34285" numCol="1" spcCol="0" rtlCol="0" fromWordArt="0" anchor="ctr" anchorCtr="0" forceAA="0" compatLnSpc="1">
              <a:prstTxWarp prst="textNoShape">
                <a:avLst/>
              </a:prstTxWarp>
              <a:noAutofit/>
            </a:bodyPr>
            <a:lstStyle/>
            <a:p>
              <a:pPr algn="ctr" defTabSz="456284"/>
              <a:endParaRPr lang="en-US" dirty="0">
                <a:solidFill>
                  <a:schemeClr val="bg2"/>
                </a:solidFill>
                <a:latin typeface="+mj-lt"/>
              </a:endParaRPr>
            </a:p>
          </p:txBody>
        </p:sp>
        <p:cxnSp>
          <p:nvCxnSpPr>
            <p:cNvPr id="70" name="Straight Connector 69"/>
            <p:cNvCxnSpPr/>
            <p:nvPr/>
          </p:nvCxnSpPr>
          <p:spPr>
            <a:xfrm>
              <a:off x="3348848" y="2430905"/>
              <a:ext cx="5276992" cy="0"/>
            </a:xfrm>
            <a:prstGeom prst="line">
              <a:avLst/>
            </a:prstGeom>
            <a:ln w="15875"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8" name="Text Placeholder 3"/>
            <p:cNvSpPr txBox="1">
              <a:spLocks/>
            </p:cNvSpPr>
            <p:nvPr/>
          </p:nvSpPr>
          <p:spPr>
            <a:xfrm>
              <a:off x="-92598" y="2167660"/>
              <a:ext cx="3091546" cy="1509059"/>
            </a:xfrm>
            <a:prstGeom prst="rect">
              <a:avLst/>
            </a:prstGeom>
          </p:spPr>
          <p:txBody>
            <a:bodyPr lIns="91420" tIns="45710" rIns="91420" bIns="45710" anchor="ctr">
              <a:noAutofit/>
            </a:bodyPr>
            <a:lstStyle>
              <a:lvl1pPr marL="280928" indent="-223792" algn="l" defTabSz="684213" rtl="0" eaLnBrk="1" fontAlgn="base" hangingPunct="1">
                <a:lnSpc>
                  <a:spcPct val="95000"/>
                </a:lnSpc>
                <a:spcBef>
                  <a:spcPts val="1110"/>
                </a:spcBef>
                <a:spcAft>
                  <a:spcPct val="0"/>
                </a:spcAft>
                <a:buClr>
                  <a:schemeClr val="tx1"/>
                </a:buClr>
                <a:buSzPct val="80000"/>
                <a:buFont typeface="Arial"/>
                <a:buChar char="•"/>
                <a:defRPr lang="en-US" sz="2000" b="0" i="0" kern="1200">
                  <a:solidFill>
                    <a:srgbClr val="676767"/>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rgbClr val="676767"/>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rgbClr val="676767"/>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rgbClr val="676767"/>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57136" indent="0" algn="ctr">
                <a:spcBef>
                  <a:spcPts val="0"/>
                </a:spcBef>
                <a:buClr>
                  <a:srgbClr val="676767"/>
                </a:buClr>
                <a:buFont typeface="Arial"/>
                <a:buNone/>
              </a:pPr>
              <a:r>
                <a:rPr sz="5400" b="1" spc="-300" dirty="0">
                  <a:solidFill>
                    <a:schemeClr val="bg2"/>
                  </a:solidFill>
                  <a:latin typeface="+mj-lt"/>
                </a:rPr>
                <a:t>17</a:t>
              </a:r>
              <a:br>
                <a:rPr sz="5400" b="1" spc="-300" dirty="0">
                  <a:solidFill>
                    <a:schemeClr val="bg2"/>
                  </a:solidFill>
                  <a:latin typeface="+mj-lt"/>
                </a:rPr>
              </a:br>
              <a:r>
                <a:rPr lang="en-US" sz="1800" dirty="0">
                  <a:solidFill>
                    <a:schemeClr val="bg2"/>
                  </a:solidFill>
                  <a:latin typeface="+mj-lt"/>
                </a:rPr>
                <a:t>Virtualization</a:t>
              </a:r>
            </a:p>
          </p:txBody>
        </p:sp>
        <p:sp>
          <p:nvSpPr>
            <p:cNvPr id="43" name="Text Placeholder 3"/>
            <p:cNvSpPr txBox="1">
              <a:spLocks/>
            </p:cNvSpPr>
            <p:nvPr/>
          </p:nvSpPr>
          <p:spPr>
            <a:xfrm>
              <a:off x="3210192" y="1531411"/>
              <a:ext cx="5415648" cy="899494"/>
            </a:xfrm>
            <a:prstGeom prst="rect">
              <a:avLst/>
            </a:prstGeom>
          </p:spPr>
          <p:txBody>
            <a:bodyPr lIns="0" tIns="0" rIns="0" bIns="0" anchor="ctr">
              <a:noAutofit/>
            </a:bodyPr>
            <a:lstStyle>
              <a:lvl1pPr marL="280928" indent="-223792" algn="l" defTabSz="684213" rtl="0" eaLnBrk="1" fontAlgn="base" hangingPunct="1">
                <a:lnSpc>
                  <a:spcPct val="95000"/>
                </a:lnSpc>
                <a:spcBef>
                  <a:spcPts val="1110"/>
                </a:spcBef>
                <a:spcAft>
                  <a:spcPct val="0"/>
                </a:spcAft>
                <a:buClr>
                  <a:schemeClr val="tx1"/>
                </a:buClr>
                <a:buSzPct val="80000"/>
                <a:buFont typeface="Arial"/>
                <a:buChar char="•"/>
                <a:defRPr lang="en-US" sz="2000" b="0" i="0" kern="1200">
                  <a:solidFill>
                    <a:srgbClr val="676767"/>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rgbClr val="676767"/>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rgbClr val="676767"/>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rgbClr val="676767"/>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57136" indent="0" algn="ctr">
                <a:lnSpc>
                  <a:spcPct val="100000"/>
                </a:lnSpc>
                <a:spcBef>
                  <a:spcPts val="0"/>
                </a:spcBef>
                <a:buClr>
                  <a:srgbClr val="676767"/>
                </a:buClr>
                <a:buNone/>
              </a:pPr>
              <a:r>
                <a:rPr lang="en-US" dirty="0">
                  <a:solidFill>
                    <a:schemeClr val="tx2"/>
                  </a:solidFill>
                  <a:latin typeface="+mj-lt"/>
                </a:rPr>
                <a:t>Fewer VMware Licenses</a:t>
              </a:r>
            </a:p>
          </p:txBody>
        </p:sp>
        <p:sp>
          <p:nvSpPr>
            <p:cNvPr id="89" name="Text Placeholder 3"/>
            <p:cNvSpPr txBox="1">
              <a:spLocks/>
            </p:cNvSpPr>
            <p:nvPr/>
          </p:nvSpPr>
          <p:spPr>
            <a:xfrm>
              <a:off x="3210192" y="2430905"/>
              <a:ext cx="5415648" cy="899494"/>
            </a:xfrm>
            <a:prstGeom prst="rect">
              <a:avLst/>
            </a:prstGeom>
          </p:spPr>
          <p:txBody>
            <a:bodyPr lIns="0" tIns="0" rIns="0" bIns="0" anchor="ctr">
              <a:noAutofit/>
            </a:bodyPr>
            <a:lstStyle>
              <a:lvl1pPr marL="280928" indent="-223792" algn="l" defTabSz="684213" rtl="0" eaLnBrk="1" fontAlgn="base" hangingPunct="1">
                <a:lnSpc>
                  <a:spcPct val="95000"/>
                </a:lnSpc>
                <a:spcBef>
                  <a:spcPts val="1110"/>
                </a:spcBef>
                <a:spcAft>
                  <a:spcPct val="0"/>
                </a:spcAft>
                <a:buClr>
                  <a:schemeClr val="tx1"/>
                </a:buClr>
                <a:buSzPct val="80000"/>
                <a:buFont typeface="Arial"/>
                <a:buChar char="•"/>
                <a:defRPr lang="en-US" sz="2000" b="0" i="0" kern="1200">
                  <a:solidFill>
                    <a:srgbClr val="676767"/>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rgbClr val="676767"/>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rgbClr val="676767"/>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rgbClr val="676767"/>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57136" indent="0" algn="ctr">
                <a:lnSpc>
                  <a:spcPct val="100000"/>
                </a:lnSpc>
                <a:spcBef>
                  <a:spcPts val="0"/>
                </a:spcBef>
                <a:buClr>
                  <a:srgbClr val="676767"/>
                </a:buClr>
                <a:buNone/>
              </a:pPr>
              <a:r>
                <a:rPr lang="en-US" dirty="0">
                  <a:solidFill>
                    <a:schemeClr val="tx2"/>
                  </a:solidFill>
                  <a:latin typeface="+mj-lt"/>
                </a:rPr>
                <a:t>$995–$3,495+</a:t>
              </a:r>
            </a:p>
          </p:txBody>
        </p:sp>
        <p:sp>
          <p:nvSpPr>
            <p:cNvPr id="90" name="Text Placeholder 3"/>
            <p:cNvSpPr txBox="1">
              <a:spLocks/>
            </p:cNvSpPr>
            <p:nvPr/>
          </p:nvSpPr>
          <p:spPr>
            <a:xfrm>
              <a:off x="3210192" y="3500673"/>
              <a:ext cx="5415648" cy="814358"/>
            </a:xfrm>
            <a:prstGeom prst="rect">
              <a:avLst/>
            </a:prstGeom>
          </p:spPr>
          <p:txBody>
            <a:bodyPr lIns="0" tIns="0" rIns="0" bIns="0" anchor="ctr">
              <a:noAutofit/>
            </a:bodyPr>
            <a:lstStyle>
              <a:lvl1pPr marL="280928" indent="-223792" algn="l" defTabSz="684213" rtl="0" eaLnBrk="1" fontAlgn="base" hangingPunct="1">
                <a:lnSpc>
                  <a:spcPct val="95000"/>
                </a:lnSpc>
                <a:spcBef>
                  <a:spcPts val="1110"/>
                </a:spcBef>
                <a:spcAft>
                  <a:spcPct val="0"/>
                </a:spcAft>
                <a:buClr>
                  <a:schemeClr val="tx1"/>
                </a:buClr>
                <a:buSzPct val="80000"/>
                <a:buFont typeface="Arial"/>
                <a:buChar char="•"/>
                <a:defRPr lang="en-US" sz="2000" b="0" i="0" kern="1200">
                  <a:solidFill>
                    <a:srgbClr val="676767"/>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rgbClr val="676767"/>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rgbClr val="676767"/>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rgbClr val="676767"/>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57136" indent="0" algn="ctr">
                <a:lnSpc>
                  <a:spcPct val="100000"/>
                </a:lnSpc>
                <a:spcBef>
                  <a:spcPts val="0"/>
                </a:spcBef>
                <a:buClr>
                  <a:srgbClr val="676767"/>
                </a:buClr>
                <a:buNone/>
              </a:pPr>
              <a:r>
                <a:rPr lang="en-US" dirty="0">
                  <a:solidFill>
                    <a:schemeClr val="tx2"/>
                  </a:solidFill>
                  <a:latin typeface="+mj-lt"/>
                </a:rPr>
                <a:t>$323–$874 Support</a:t>
              </a:r>
            </a:p>
          </p:txBody>
        </p:sp>
      </p:grpSp>
      <p:sp>
        <p:nvSpPr>
          <p:cNvPr id="16" name="Text Placeholder 3"/>
          <p:cNvSpPr txBox="1">
            <a:spLocks/>
          </p:cNvSpPr>
          <p:nvPr/>
        </p:nvSpPr>
        <p:spPr>
          <a:xfrm>
            <a:off x="0" y="1104677"/>
            <a:ext cx="9144000" cy="342800"/>
          </a:xfrm>
          <a:prstGeom prst="rect">
            <a:avLst/>
          </a:prstGeom>
          <a:solidFill>
            <a:schemeClr val="accent1"/>
          </a:solidFill>
        </p:spPr>
        <p:txBody>
          <a:bodyPr lIns="91420" tIns="45710" rIns="45720" bIns="45710" anchor="ctr">
            <a:noAutofit/>
          </a:bodyPr>
          <a:lstStyle>
            <a:lvl1pPr marL="280928" indent="-223792" algn="l" defTabSz="684213" rtl="0" eaLnBrk="1" fontAlgn="base" hangingPunct="1">
              <a:lnSpc>
                <a:spcPct val="95000"/>
              </a:lnSpc>
              <a:spcBef>
                <a:spcPts val="1110"/>
              </a:spcBef>
              <a:spcAft>
                <a:spcPct val="0"/>
              </a:spcAft>
              <a:buClr>
                <a:schemeClr val="tx1"/>
              </a:buClr>
              <a:buSzPct val="80000"/>
              <a:buFont typeface="Arial"/>
              <a:buChar char="•"/>
              <a:defRPr lang="en-US" sz="2000" b="0" i="0" kern="1200">
                <a:solidFill>
                  <a:srgbClr val="676767"/>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rgbClr val="676767"/>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rgbClr val="676767"/>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rgbClr val="676767"/>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57136" indent="0" algn="ctr">
              <a:spcBef>
                <a:spcPts val="0"/>
              </a:spcBef>
              <a:buClr>
                <a:srgbClr val="676767"/>
              </a:buClr>
              <a:buNone/>
            </a:pPr>
            <a:r>
              <a:rPr lang="en-US" sz="1400" dirty="0">
                <a:solidFill>
                  <a:schemeClr val="tx1"/>
                </a:solidFill>
                <a:latin typeface="+mj-lt"/>
              </a:rPr>
              <a:t>Superior technology fueling industry-leading application performance</a:t>
            </a:r>
          </a:p>
        </p:txBody>
      </p:sp>
      <p:sp>
        <p:nvSpPr>
          <p:cNvPr id="17" name="Rectangle 16"/>
          <p:cNvSpPr/>
          <p:nvPr/>
        </p:nvSpPr>
        <p:spPr>
          <a:xfrm>
            <a:off x="258256" y="4437296"/>
            <a:ext cx="8855089" cy="246221"/>
          </a:xfrm>
          <a:prstGeom prst="rect">
            <a:avLst/>
          </a:prstGeom>
        </p:spPr>
        <p:txBody>
          <a:bodyPr wrap="square" lIns="0" tIns="0" rIns="0" bIns="0" anchor="b">
            <a:spAutoFit/>
          </a:bodyPr>
          <a:lstStyle/>
          <a:p>
            <a:r>
              <a:rPr lang="en-US" sz="800" dirty="0">
                <a:latin typeface="+mj-lt"/>
              </a:rPr>
              <a:t>Cisco UCS Benchmarks that held world record performance records as of date of publication . Details at </a:t>
            </a:r>
            <a:r>
              <a:rPr lang="en-US" sz="800" dirty="0">
                <a:latin typeface="+mj-lt"/>
                <a:hlinkClick r:id="rId3"/>
              </a:rPr>
              <a:t>https://www.cisco.com/c/en/us/products/servers-unified-computing/industry_benchmarks.html</a:t>
            </a:r>
            <a:r>
              <a:rPr lang="en-US" sz="800" dirty="0">
                <a:latin typeface="+mj-lt"/>
              </a:rPr>
              <a:t> </a:t>
            </a:r>
          </a:p>
        </p:txBody>
      </p:sp>
    </p:spTree>
    <p:extLst>
      <p:ext uri="{BB962C8B-B14F-4D97-AF65-F5344CB8AC3E}">
        <p14:creationId xmlns:p14="http://schemas.microsoft.com/office/powerpoint/2010/main" val="31416012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571555" y="1081088"/>
            <a:ext cx="4562475" cy="3633787"/>
          </a:xfrm>
          <a:prstGeom prst="rect">
            <a:avLst/>
          </a:prstGeom>
          <a:solidFill>
            <a:schemeClr val="bg2">
              <a:lumMod val="95000"/>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1" y="1081088"/>
            <a:ext cx="4562475" cy="3633787"/>
          </a:xfrm>
          <a:prstGeom prst="rect">
            <a:avLst/>
          </a:prstGeom>
          <a:solidFill>
            <a:schemeClr val="accent1">
              <a:lumMod val="20000"/>
              <a:lumOff val="8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p:cNvSpPr>
            <a:spLocks noGrp="1"/>
          </p:cNvSpPr>
          <p:nvPr>
            <p:ph type="title"/>
          </p:nvPr>
        </p:nvSpPr>
        <p:spPr/>
        <p:txBody>
          <a:bodyPr/>
          <a:lstStyle/>
          <a:p>
            <a:r>
              <a:rPr lang="en-US" dirty="0"/>
              <a:t>Data center economics</a:t>
            </a:r>
          </a:p>
        </p:txBody>
      </p:sp>
      <p:sp>
        <p:nvSpPr>
          <p:cNvPr id="13" name="TextBox 12"/>
          <p:cNvSpPr txBox="1"/>
          <p:nvPr/>
        </p:nvSpPr>
        <p:spPr>
          <a:xfrm>
            <a:off x="546100" y="4443413"/>
            <a:ext cx="2730500" cy="215444"/>
          </a:xfrm>
          <a:prstGeom prst="rect">
            <a:avLst/>
          </a:prstGeom>
          <a:noFill/>
        </p:spPr>
        <p:txBody>
          <a:bodyPr wrap="square" lIns="0" tIns="0" rIns="0" bIns="0" rtlCol="0">
            <a:noAutofit/>
          </a:bodyPr>
          <a:lstStyle/>
          <a:p>
            <a:r>
              <a:rPr lang="en-US" sz="800" dirty="0">
                <a:latin typeface="+mj-lt"/>
              </a:rPr>
              <a:t>Source: Gartner, Cisco IT, “Data Center Cost Portfolio”</a:t>
            </a:r>
          </a:p>
        </p:txBody>
      </p:sp>
      <p:graphicFrame>
        <p:nvGraphicFramePr>
          <p:cNvPr id="11" name="Chart 10"/>
          <p:cNvGraphicFramePr/>
          <p:nvPr>
            <p:extLst>
              <p:ext uri="{D42A27DB-BD31-4B8C-83A1-F6EECF244321}">
                <p14:modId xmlns:p14="http://schemas.microsoft.com/office/powerpoint/2010/main" val="2523211322"/>
              </p:ext>
            </p:extLst>
          </p:nvPr>
        </p:nvGraphicFramePr>
        <p:xfrm>
          <a:off x="271463" y="1081088"/>
          <a:ext cx="4191000" cy="32575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Chart 24"/>
          <p:cNvGraphicFramePr/>
          <p:nvPr>
            <p:extLst>
              <p:ext uri="{D42A27DB-BD31-4B8C-83A1-F6EECF244321}">
                <p14:modId xmlns:p14="http://schemas.microsoft.com/office/powerpoint/2010/main" val="3592296495"/>
              </p:ext>
            </p:extLst>
          </p:nvPr>
        </p:nvGraphicFramePr>
        <p:xfrm>
          <a:off x="4689475" y="861551"/>
          <a:ext cx="4381500" cy="3602913"/>
        </p:xfrm>
        <a:graphic>
          <a:graphicData uri="http://schemas.openxmlformats.org/drawingml/2006/chart">
            <c:chart xmlns:c="http://schemas.openxmlformats.org/drawingml/2006/chart" xmlns:r="http://schemas.openxmlformats.org/officeDocument/2006/relationships" r:id="rId4"/>
          </a:graphicData>
        </a:graphic>
      </p:graphicFrame>
      <p:sp>
        <p:nvSpPr>
          <p:cNvPr id="26" name="TextBox 25"/>
          <p:cNvSpPr txBox="1"/>
          <p:nvPr/>
        </p:nvSpPr>
        <p:spPr>
          <a:xfrm>
            <a:off x="4937315" y="4400456"/>
            <a:ext cx="4264470" cy="338554"/>
          </a:xfrm>
          <a:prstGeom prst="rect">
            <a:avLst/>
          </a:prstGeom>
          <a:noFill/>
        </p:spPr>
        <p:txBody>
          <a:bodyPr wrap="square" lIns="0" tIns="0" rIns="0" bIns="0" rtlCol="0">
            <a:noAutofit/>
          </a:bodyPr>
          <a:lstStyle/>
          <a:p>
            <a:r>
              <a:rPr lang="en-US" sz="800" dirty="0">
                <a:latin typeface="+mj-lt"/>
              </a:rPr>
              <a:t>Source: IDC #250082, “Worldwide Server, Power and Cooling, and Management</a:t>
            </a:r>
            <a:br>
              <a:rPr lang="en-US" sz="800" dirty="0">
                <a:latin typeface="+mj-lt"/>
              </a:rPr>
            </a:br>
            <a:r>
              <a:rPr lang="en-US" sz="800" dirty="0">
                <a:latin typeface="+mj-lt"/>
              </a:rPr>
              <a:t>and Administration Spending 2014–2018 Forecast,” August 2014</a:t>
            </a:r>
          </a:p>
        </p:txBody>
      </p:sp>
    </p:spTree>
    <p:extLst>
      <p:ext uri="{BB962C8B-B14F-4D97-AF65-F5344CB8AC3E}">
        <p14:creationId xmlns:p14="http://schemas.microsoft.com/office/powerpoint/2010/main" val="9912044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071505"/>
            <a:ext cx="9144000" cy="2775915"/>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8" name="Picture 7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67572" y="1499401"/>
            <a:ext cx="2944103" cy="1797635"/>
          </a:xfrm>
          <a:prstGeom prst="rect">
            <a:avLst/>
          </a:prstGeom>
        </p:spPr>
      </p:pic>
      <p:sp>
        <p:nvSpPr>
          <p:cNvPr id="3" name="Title 2"/>
          <p:cNvSpPr>
            <a:spLocks noGrp="1"/>
          </p:cNvSpPr>
          <p:nvPr>
            <p:ph type="title"/>
          </p:nvPr>
        </p:nvSpPr>
        <p:spPr/>
        <p:txBody>
          <a:bodyPr/>
          <a:lstStyle/>
          <a:p>
            <a:r>
              <a:rPr lang="en-US" dirty="0"/>
              <a:t>Cisco UCS S3260: Modular platform</a:t>
            </a:r>
          </a:p>
        </p:txBody>
      </p:sp>
      <p:sp>
        <p:nvSpPr>
          <p:cNvPr id="231" name="Rectangle 230"/>
          <p:cNvSpPr/>
          <p:nvPr/>
        </p:nvSpPr>
        <p:spPr>
          <a:xfrm>
            <a:off x="481835" y="1071505"/>
            <a:ext cx="1956565" cy="956031"/>
          </a:xfrm>
          <a:prstGeom prst="rect">
            <a:avLst/>
          </a:prstGeom>
        </p:spPr>
        <p:txBody>
          <a:bodyPr wrap="square" lIns="91440" tIns="91440" rIns="91440" bIns="91440" anchor="t">
            <a:spAutoFit/>
          </a:bodyPr>
          <a:lstStyle/>
          <a:p>
            <a:pPr>
              <a:lnSpc>
                <a:spcPct val="95000"/>
              </a:lnSpc>
            </a:pPr>
            <a:r>
              <a:rPr lang="en-US" sz="1600" dirty="0">
                <a:solidFill>
                  <a:schemeClr val="tx2"/>
                </a:solidFill>
                <a:latin typeface="+mj-lt"/>
              </a:rPr>
              <a:t>Massive Capacity</a:t>
            </a:r>
          </a:p>
          <a:p>
            <a:pPr marL="114300" indent="-114300">
              <a:lnSpc>
                <a:spcPct val="95000"/>
              </a:lnSpc>
              <a:spcBef>
                <a:spcPts val="200"/>
              </a:spcBef>
              <a:buFont typeface="Arial" panose="020B0604020202020204" pitchFamily="34" charset="0"/>
              <a:buChar char="•"/>
            </a:pPr>
            <a:r>
              <a:rPr lang="en-US" sz="1050" dirty="0">
                <a:latin typeface="+mj-lt"/>
              </a:rPr>
              <a:t>600TB data storage capacity in 4U</a:t>
            </a:r>
          </a:p>
          <a:p>
            <a:pPr marL="114300" indent="-114300">
              <a:lnSpc>
                <a:spcPct val="95000"/>
              </a:lnSpc>
              <a:spcBef>
                <a:spcPts val="300"/>
              </a:spcBef>
              <a:buFont typeface="Arial" panose="020B0604020202020204" pitchFamily="34" charset="0"/>
              <a:buChar char="•"/>
            </a:pPr>
            <a:r>
              <a:rPr lang="en-US" sz="1050" dirty="0">
                <a:latin typeface="+mj-lt"/>
              </a:rPr>
              <a:t>Spinning Disk and SSD</a:t>
            </a:r>
          </a:p>
        </p:txBody>
      </p:sp>
      <p:cxnSp>
        <p:nvCxnSpPr>
          <p:cNvPr id="29" name="Straight Connector 28"/>
          <p:cNvCxnSpPr/>
          <p:nvPr/>
        </p:nvCxnSpPr>
        <p:spPr>
          <a:xfrm>
            <a:off x="0" y="3847420"/>
            <a:ext cx="91440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356087" y="4159588"/>
            <a:ext cx="1662955" cy="467731"/>
            <a:chOff x="210947" y="4455826"/>
            <a:chExt cx="1662955" cy="467731"/>
          </a:xfrm>
        </p:grpSpPr>
        <p:sp>
          <p:nvSpPr>
            <p:cNvPr id="4" name="Rectangle 3"/>
            <p:cNvSpPr/>
            <p:nvPr/>
          </p:nvSpPr>
          <p:spPr>
            <a:xfrm>
              <a:off x="730711" y="4455826"/>
              <a:ext cx="1143191" cy="430097"/>
            </a:xfrm>
            <a:prstGeom prst="rect">
              <a:avLst/>
            </a:prstGeom>
          </p:spPr>
          <p:txBody>
            <a:bodyPr wrap="none" anchor="b">
              <a:noAutofit/>
            </a:bodyPr>
            <a:lstStyle/>
            <a:p>
              <a:pPr marL="0" lvl="2" algn="just"/>
              <a:r>
                <a:rPr lang="en-US" sz="1100" dirty="0">
                  <a:solidFill>
                    <a:srgbClr val="58585B"/>
                  </a:solidFill>
                  <a:latin typeface="+mj-lt"/>
                </a:rPr>
                <a:t>Lower</a:t>
              </a:r>
            </a:p>
            <a:p>
              <a:pPr marL="0" lvl="2" algn="just"/>
              <a:r>
                <a:rPr lang="en-US" sz="1100" dirty="0">
                  <a:solidFill>
                    <a:srgbClr val="58585B"/>
                  </a:solidFill>
                  <a:latin typeface="+mj-lt"/>
                </a:rPr>
                <a:t>Capex</a:t>
              </a:r>
            </a:p>
          </p:txBody>
        </p:sp>
        <p:sp>
          <p:nvSpPr>
            <p:cNvPr id="30" name="Rectangle 29"/>
            <p:cNvSpPr/>
            <p:nvPr/>
          </p:nvSpPr>
          <p:spPr>
            <a:xfrm>
              <a:off x="210947" y="4461892"/>
              <a:ext cx="637226" cy="461665"/>
            </a:xfrm>
            <a:prstGeom prst="rect">
              <a:avLst/>
            </a:prstGeom>
          </p:spPr>
          <p:txBody>
            <a:bodyPr wrap="none">
              <a:spAutoFit/>
            </a:bodyPr>
            <a:lstStyle/>
            <a:p>
              <a:pPr marL="0" lvl="2"/>
              <a:r>
                <a:rPr lang="en-US" sz="2400" dirty="0">
                  <a:solidFill>
                    <a:schemeClr val="tx2"/>
                  </a:solidFill>
                  <a:latin typeface="+mj-lt"/>
                </a:rPr>
                <a:t>3</a:t>
              </a:r>
              <a:r>
                <a:rPr lang="en-US" sz="2400" spc="-200" dirty="0">
                  <a:solidFill>
                    <a:schemeClr val="tx2"/>
                  </a:solidFill>
                  <a:latin typeface="+mj-lt"/>
                </a:rPr>
                <a:t>4</a:t>
              </a:r>
              <a:r>
                <a:rPr lang="en-US" spc="-200" baseline="55000" dirty="0">
                  <a:solidFill>
                    <a:schemeClr val="tx2"/>
                  </a:solidFill>
                  <a:latin typeface="+mj-lt"/>
                </a:rPr>
                <a:t>%</a:t>
              </a:r>
            </a:p>
          </p:txBody>
        </p:sp>
      </p:grpSp>
      <p:sp>
        <p:nvSpPr>
          <p:cNvPr id="41" name="Rectangle 40"/>
          <p:cNvSpPr/>
          <p:nvPr/>
        </p:nvSpPr>
        <p:spPr>
          <a:xfrm>
            <a:off x="6555783" y="1071505"/>
            <a:ext cx="2313580" cy="1457322"/>
          </a:xfrm>
          <a:prstGeom prst="rect">
            <a:avLst/>
          </a:prstGeom>
        </p:spPr>
        <p:txBody>
          <a:bodyPr wrap="square" lIns="91440" tIns="91440" rIns="91440" bIns="91440" anchor="t">
            <a:spAutoFit/>
          </a:bodyPr>
          <a:lstStyle/>
          <a:p>
            <a:pPr>
              <a:lnSpc>
                <a:spcPct val="95000"/>
              </a:lnSpc>
            </a:pPr>
            <a:r>
              <a:rPr lang="en-US" sz="1600" dirty="0">
                <a:solidFill>
                  <a:schemeClr val="tx2"/>
                </a:solidFill>
                <a:latin typeface="+mj-lt"/>
              </a:rPr>
              <a:t>Multi-Node Power</a:t>
            </a:r>
            <a:endParaRPr lang="en-US" sz="1050" dirty="0">
              <a:solidFill>
                <a:schemeClr val="tx2"/>
              </a:solidFill>
              <a:latin typeface="+mj-lt"/>
            </a:endParaRPr>
          </a:p>
          <a:p>
            <a:pPr marL="114300" indent="-114300">
              <a:spcBef>
                <a:spcPts val="200"/>
              </a:spcBef>
              <a:buFont typeface="Arial" charset="0"/>
              <a:buChar char="•"/>
            </a:pPr>
            <a:r>
              <a:rPr lang="en-US" sz="1050" dirty="0">
                <a:latin typeface="+mj-lt"/>
              </a:rPr>
              <a:t>Single or Dual Server Options</a:t>
            </a:r>
          </a:p>
          <a:p>
            <a:pPr marL="114300" indent="-114300">
              <a:spcBef>
                <a:spcPts val="600"/>
              </a:spcBef>
              <a:buFont typeface="Arial" charset="0"/>
              <a:buChar char="•"/>
            </a:pPr>
            <a:r>
              <a:rPr lang="en-US" sz="1050" dirty="0">
                <a:latin typeface="+mj-lt"/>
              </a:rPr>
              <a:t>New cache acceleration capabilities with NVMe and Fusion IoMemory</a:t>
            </a:r>
          </a:p>
          <a:p>
            <a:pPr marL="114300" indent="-114300">
              <a:spcBef>
                <a:spcPts val="600"/>
              </a:spcBef>
              <a:buFont typeface="Arial" charset="0"/>
              <a:buChar char="•"/>
            </a:pPr>
            <a:endParaRPr lang="en-US" sz="1050" dirty="0">
              <a:latin typeface="+mj-lt"/>
            </a:endParaRPr>
          </a:p>
        </p:txBody>
      </p:sp>
      <p:sp>
        <p:nvSpPr>
          <p:cNvPr id="42" name="Rectangle 41"/>
          <p:cNvSpPr/>
          <p:nvPr/>
        </p:nvSpPr>
        <p:spPr>
          <a:xfrm>
            <a:off x="474391" y="2397171"/>
            <a:ext cx="2237781" cy="1455014"/>
          </a:xfrm>
          <a:prstGeom prst="rect">
            <a:avLst/>
          </a:prstGeom>
        </p:spPr>
        <p:txBody>
          <a:bodyPr wrap="square" lIns="91440" tIns="91440" rIns="91440" bIns="91440" anchor="t">
            <a:spAutoFit/>
          </a:bodyPr>
          <a:lstStyle/>
          <a:p>
            <a:pPr>
              <a:lnSpc>
                <a:spcPct val="95000"/>
              </a:lnSpc>
              <a:defRPr/>
            </a:pPr>
            <a:r>
              <a:rPr lang="en-US" sz="1600" dirty="0">
                <a:solidFill>
                  <a:schemeClr val="tx2"/>
                </a:solidFill>
                <a:latin typeface="+mj-lt"/>
              </a:rPr>
              <a:t>I/O flexibility</a:t>
            </a:r>
          </a:p>
          <a:p>
            <a:pPr marL="114300" indent="-114300">
              <a:lnSpc>
                <a:spcPct val="95000"/>
              </a:lnSpc>
              <a:spcBef>
                <a:spcPts val="200"/>
              </a:spcBef>
              <a:buFont typeface="Arial" panose="020B0604020202020204" pitchFamily="34" charset="0"/>
              <a:buChar char="•"/>
            </a:pPr>
            <a:r>
              <a:rPr lang="en-US" sz="1050" dirty="0">
                <a:latin typeface="+mj-lt"/>
              </a:rPr>
              <a:t>40Gb Cisco Virtual Interface Card (VIC) Technology </a:t>
            </a:r>
          </a:p>
          <a:p>
            <a:pPr marL="114300" indent="-114300">
              <a:lnSpc>
                <a:spcPct val="95000"/>
              </a:lnSpc>
              <a:spcBef>
                <a:spcPts val="300"/>
              </a:spcBef>
              <a:buFont typeface="Arial" panose="020B0604020202020204" pitchFamily="34" charset="0"/>
              <a:buChar char="•"/>
            </a:pPr>
            <a:r>
              <a:rPr lang="en-US" sz="1050" dirty="0">
                <a:latin typeface="+mj-lt"/>
              </a:rPr>
              <a:t>256 virtual adapters per node plus 16Gb native Fabre</a:t>
            </a:r>
            <a:br>
              <a:rPr lang="en-US" sz="1050" dirty="0">
                <a:latin typeface="+mj-lt"/>
              </a:rPr>
            </a:br>
            <a:r>
              <a:rPr lang="en-US" sz="1050" dirty="0">
                <a:latin typeface="+mj-lt"/>
              </a:rPr>
              <a:t>Channel options</a:t>
            </a:r>
          </a:p>
          <a:p>
            <a:pPr marL="114300" indent="-114300">
              <a:lnSpc>
                <a:spcPct val="95000"/>
              </a:lnSpc>
              <a:spcBef>
                <a:spcPts val="300"/>
              </a:spcBef>
              <a:buFont typeface="Arial" panose="020B0604020202020204" pitchFamily="34" charset="0"/>
              <a:buChar char="•"/>
            </a:pPr>
            <a:endParaRPr lang="en-US" sz="1050" dirty="0">
              <a:latin typeface="+mj-lt"/>
            </a:endParaRPr>
          </a:p>
        </p:txBody>
      </p:sp>
      <p:sp>
        <p:nvSpPr>
          <p:cNvPr id="43" name="Rectangle 42"/>
          <p:cNvSpPr/>
          <p:nvPr/>
        </p:nvSpPr>
        <p:spPr>
          <a:xfrm>
            <a:off x="6641025" y="2560651"/>
            <a:ext cx="2228338" cy="1167499"/>
          </a:xfrm>
          <a:prstGeom prst="rect">
            <a:avLst/>
          </a:prstGeom>
        </p:spPr>
        <p:txBody>
          <a:bodyPr wrap="square" lIns="91440" tIns="91440" rIns="91440" bIns="91440" anchor="t">
            <a:spAutoFit/>
          </a:bodyPr>
          <a:lstStyle/>
          <a:p>
            <a:pPr>
              <a:lnSpc>
                <a:spcPct val="95000"/>
              </a:lnSpc>
            </a:pPr>
            <a:r>
              <a:rPr lang="en-US" sz="1600" dirty="0">
                <a:solidFill>
                  <a:schemeClr val="tx2"/>
                </a:solidFill>
                <a:latin typeface="+mj-lt"/>
              </a:rPr>
              <a:t>Total Automation</a:t>
            </a:r>
          </a:p>
          <a:p>
            <a:pPr marL="114300" indent="-114300">
              <a:spcBef>
                <a:spcPts val="200"/>
              </a:spcBef>
              <a:buFont typeface="Arial" charset="0"/>
              <a:buChar char="•"/>
            </a:pPr>
            <a:r>
              <a:rPr lang="en-US" sz="1050" dirty="0">
                <a:latin typeface="+mj-lt"/>
              </a:rPr>
              <a:t>Scale to Petabytes in minutes with UCS Manager</a:t>
            </a:r>
          </a:p>
          <a:p>
            <a:pPr marL="114300" indent="-114300">
              <a:spcBef>
                <a:spcPts val="600"/>
              </a:spcBef>
              <a:buFont typeface="Arial" charset="0"/>
              <a:buChar char="•"/>
            </a:pPr>
            <a:r>
              <a:rPr lang="en-US" sz="1050" dirty="0">
                <a:latin typeface="+mj-lt"/>
              </a:rPr>
              <a:t>Cisco SystemLink Technology with flexible storage profiles</a:t>
            </a:r>
          </a:p>
        </p:txBody>
      </p:sp>
      <p:sp>
        <p:nvSpPr>
          <p:cNvPr id="116" name="Oval 115"/>
          <p:cNvSpPr/>
          <p:nvPr/>
        </p:nvSpPr>
        <p:spPr>
          <a:xfrm>
            <a:off x="2674893" y="2791751"/>
            <a:ext cx="697368" cy="693096"/>
          </a:xfrm>
          <a:prstGeom prst="ellipse">
            <a:avLst/>
          </a:prstGeom>
          <a:solidFill>
            <a:schemeClr val="accent2"/>
          </a:solidFill>
          <a:ln w="15875" cap="flat" cmpd="sng" algn="ctr">
            <a:noFill/>
            <a:prstDash val="solid"/>
          </a:ln>
          <a:effectLst/>
        </p:spPr>
        <p:txBody>
          <a:bodyPr lIns="68586" tIns="34294" rIns="68586" bIns="34294" rtlCol="0" anchor="ctr"/>
          <a:lstStyle/>
          <a:p>
            <a:pPr algn="ctr" defTabSz="685580">
              <a:lnSpc>
                <a:spcPct val="90000"/>
              </a:lnSpc>
            </a:pPr>
            <a:endParaRPr lang="en-US" sz="1500" kern="0" dirty="0">
              <a:solidFill>
                <a:prstClr val="white"/>
              </a:solidFill>
              <a:latin typeface="+mj-lt"/>
              <a:ea typeface="Apple LiGothic Medium"/>
              <a:cs typeface="Apple LiGothic Medium"/>
            </a:endParaRPr>
          </a:p>
        </p:txBody>
      </p:sp>
      <p:sp>
        <p:nvSpPr>
          <p:cNvPr id="132" name="Oval 131"/>
          <p:cNvSpPr/>
          <p:nvPr/>
        </p:nvSpPr>
        <p:spPr>
          <a:xfrm>
            <a:off x="5765441" y="2791751"/>
            <a:ext cx="697368" cy="693096"/>
          </a:xfrm>
          <a:prstGeom prst="ellipse">
            <a:avLst/>
          </a:prstGeom>
          <a:solidFill>
            <a:schemeClr val="accent4"/>
          </a:solidFill>
          <a:ln w="15875" cap="flat" cmpd="sng" algn="ctr">
            <a:noFill/>
            <a:prstDash val="solid"/>
          </a:ln>
          <a:effectLst/>
        </p:spPr>
        <p:txBody>
          <a:bodyPr lIns="68586" tIns="34294" rIns="68586" bIns="34294" rtlCol="0" anchor="ctr"/>
          <a:lstStyle/>
          <a:p>
            <a:pPr algn="ctr" defTabSz="685580">
              <a:lnSpc>
                <a:spcPct val="90000"/>
              </a:lnSpc>
            </a:pPr>
            <a:endParaRPr lang="en-US" sz="1500" kern="0" dirty="0">
              <a:solidFill>
                <a:prstClr val="white"/>
              </a:solidFill>
              <a:latin typeface="+mj-lt"/>
              <a:ea typeface="Apple LiGothic Medium"/>
              <a:cs typeface="Apple LiGothic Medium"/>
            </a:endParaRPr>
          </a:p>
        </p:txBody>
      </p:sp>
      <p:sp>
        <p:nvSpPr>
          <p:cNvPr id="237" name="Freeform 11"/>
          <p:cNvSpPr>
            <a:spLocks noChangeAspect="1" noEditPoints="1"/>
          </p:cNvSpPr>
          <p:nvPr/>
        </p:nvSpPr>
        <p:spPr bwMode="auto">
          <a:xfrm>
            <a:off x="2848023" y="2903769"/>
            <a:ext cx="315751" cy="436488"/>
          </a:xfrm>
          <a:custGeom>
            <a:avLst/>
            <a:gdLst>
              <a:gd name="T0" fmla="*/ 1189 w 1778"/>
              <a:gd name="T1" fmla="*/ 1743 h 2458"/>
              <a:gd name="T2" fmla="*/ 639 w 1778"/>
              <a:gd name="T3" fmla="*/ 1558 h 2458"/>
              <a:gd name="T4" fmla="*/ 1010 w 1778"/>
              <a:gd name="T5" fmla="*/ 1223 h 2458"/>
              <a:gd name="T6" fmla="*/ 1443 w 1778"/>
              <a:gd name="T7" fmla="*/ 918 h 2458"/>
              <a:gd name="T8" fmla="*/ 1516 w 1778"/>
              <a:gd name="T9" fmla="*/ 12 h 2458"/>
              <a:gd name="T10" fmla="*/ 1474 w 1778"/>
              <a:gd name="T11" fmla="*/ 12 h 2458"/>
              <a:gd name="T12" fmla="*/ 1456 w 1778"/>
              <a:gd name="T13" fmla="*/ 260 h 2458"/>
              <a:gd name="T14" fmla="*/ 1434 w 1778"/>
              <a:gd name="T15" fmla="*/ 12 h 2458"/>
              <a:gd name="T16" fmla="*/ 1422 w 1778"/>
              <a:gd name="T17" fmla="*/ 261 h 2458"/>
              <a:gd name="T18" fmla="*/ 1400 w 1778"/>
              <a:gd name="T19" fmla="*/ 12 h 2458"/>
              <a:gd name="T20" fmla="*/ 1383 w 1778"/>
              <a:gd name="T21" fmla="*/ 12 h 2458"/>
              <a:gd name="T22" fmla="*/ 1360 w 1778"/>
              <a:gd name="T23" fmla="*/ 339 h 2458"/>
              <a:gd name="T24" fmla="*/ 1344 w 1778"/>
              <a:gd name="T25" fmla="*/ 260 h 2458"/>
              <a:gd name="T26" fmla="*/ 1343 w 1778"/>
              <a:gd name="T27" fmla="*/ 12 h 2458"/>
              <a:gd name="T28" fmla="*/ 1321 w 1778"/>
              <a:gd name="T29" fmla="*/ 260 h 2458"/>
              <a:gd name="T30" fmla="*/ 1310 w 1778"/>
              <a:gd name="T31" fmla="*/ 260 h 2458"/>
              <a:gd name="T32" fmla="*/ 1298 w 1778"/>
              <a:gd name="T33" fmla="*/ 0 h 2458"/>
              <a:gd name="T34" fmla="*/ 1287 w 1778"/>
              <a:gd name="T35" fmla="*/ 260 h 2458"/>
              <a:gd name="T36" fmla="*/ 1245 w 1778"/>
              <a:gd name="T37" fmla="*/ 12 h 2458"/>
              <a:gd name="T38" fmla="*/ 1214 w 1778"/>
              <a:gd name="T39" fmla="*/ 316 h 2458"/>
              <a:gd name="T40" fmla="*/ 1311 w 1778"/>
              <a:gd name="T41" fmla="*/ 849 h 2458"/>
              <a:gd name="T42" fmla="*/ 509 w 1778"/>
              <a:gd name="T43" fmla="*/ 1022 h 2458"/>
              <a:gd name="T44" fmla="*/ 428 w 1778"/>
              <a:gd name="T45" fmla="*/ 1105 h 2458"/>
              <a:gd name="T46" fmla="*/ 891 w 1778"/>
              <a:gd name="T47" fmla="*/ 2251 h 2458"/>
              <a:gd name="T48" fmla="*/ 1429 w 1778"/>
              <a:gd name="T49" fmla="*/ 1230 h 2458"/>
              <a:gd name="T50" fmla="*/ 451 w 1778"/>
              <a:gd name="T51" fmla="*/ 1539 h 2458"/>
              <a:gd name="T52" fmla="*/ 1244 w 1778"/>
              <a:gd name="T53" fmla="*/ 1948 h 2458"/>
              <a:gd name="T54" fmla="*/ 1238 w 1778"/>
              <a:gd name="T55" fmla="*/ 1776 h 2458"/>
              <a:gd name="T56" fmla="*/ 579 w 1778"/>
              <a:gd name="T57" fmla="*/ 1556 h 2458"/>
              <a:gd name="T58" fmla="*/ 1325 w 1778"/>
              <a:gd name="T59" fmla="*/ 1308 h 2458"/>
              <a:gd name="T60" fmla="*/ 907 w 1778"/>
              <a:gd name="T61" fmla="*/ 2123 h 2458"/>
              <a:gd name="T62" fmla="*/ 588 w 1778"/>
              <a:gd name="T63" fmla="*/ 1126 h 2458"/>
              <a:gd name="T64" fmla="*/ 1633 w 1778"/>
              <a:gd name="T65" fmla="*/ 1670 h 2458"/>
              <a:gd name="T66" fmla="*/ 383 w 1778"/>
              <a:gd name="T67" fmla="*/ 2061 h 2458"/>
              <a:gd name="T68" fmla="*/ 672 w 1778"/>
              <a:gd name="T69" fmla="*/ 531 h 2458"/>
              <a:gd name="T70" fmla="*/ 271 w 1778"/>
              <a:gd name="T71" fmla="*/ 1001 h 2458"/>
              <a:gd name="T72" fmla="*/ 860 w 1778"/>
              <a:gd name="T73" fmla="*/ 2437 h 2458"/>
              <a:gd name="T74" fmla="*/ 1576 w 1778"/>
              <a:gd name="T75" fmla="*/ 1112 h 2458"/>
              <a:gd name="T76" fmla="*/ 747 w 1778"/>
              <a:gd name="T77" fmla="*/ 17 h 2458"/>
              <a:gd name="T78" fmla="*/ 705 w 1778"/>
              <a:gd name="T79" fmla="*/ 267 h 2458"/>
              <a:gd name="T80" fmla="*/ 694 w 1778"/>
              <a:gd name="T81" fmla="*/ 6 h 2458"/>
              <a:gd name="T82" fmla="*/ 683 w 1778"/>
              <a:gd name="T83" fmla="*/ 267 h 2458"/>
              <a:gd name="T84" fmla="*/ 660 w 1778"/>
              <a:gd name="T85" fmla="*/ 6 h 2458"/>
              <a:gd name="T86" fmla="*/ 632 w 1778"/>
              <a:gd name="T87" fmla="*/ 345 h 2458"/>
              <a:gd name="T88" fmla="*/ 609 w 1778"/>
              <a:gd name="T89" fmla="*/ 17 h 2458"/>
              <a:gd name="T90" fmla="*/ 596 w 1778"/>
              <a:gd name="T91" fmla="*/ 306 h 2458"/>
              <a:gd name="T92" fmla="*/ 598 w 1778"/>
              <a:gd name="T93" fmla="*/ 17 h 2458"/>
              <a:gd name="T94" fmla="*/ 576 w 1778"/>
              <a:gd name="T95" fmla="*/ 266 h 2458"/>
              <a:gd name="T96" fmla="*/ 559 w 1778"/>
              <a:gd name="T97" fmla="*/ 267 h 2458"/>
              <a:gd name="T98" fmla="*/ 547 w 1778"/>
              <a:gd name="T99" fmla="*/ 6 h 2458"/>
              <a:gd name="T100" fmla="*/ 536 w 1778"/>
              <a:gd name="T101" fmla="*/ 267 h 2458"/>
              <a:gd name="T102" fmla="*/ 494 w 1778"/>
              <a:gd name="T103" fmla="*/ 17 h 2458"/>
              <a:gd name="T104" fmla="*/ 463 w 1778"/>
              <a:gd name="T105" fmla="*/ 274 h 2458"/>
              <a:gd name="T106" fmla="*/ 763 w 1778"/>
              <a:gd name="T107" fmla="*/ 17 h 2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78" h="2458">
                <a:moveTo>
                  <a:pt x="1010" y="1223"/>
                </a:moveTo>
                <a:cubicBezTo>
                  <a:pt x="1103" y="1227"/>
                  <a:pt x="1192" y="1265"/>
                  <a:pt x="1259" y="1327"/>
                </a:cubicBezTo>
                <a:cubicBezTo>
                  <a:pt x="1268" y="1548"/>
                  <a:pt x="1250" y="1654"/>
                  <a:pt x="1189" y="1743"/>
                </a:cubicBezTo>
                <a:cubicBezTo>
                  <a:pt x="1121" y="1842"/>
                  <a:pt x="1035" y="1868"/>
                  <a:pt x="974" y="1874"/>
                </a:cubicBezTo>
                <a:cubicBezTo>
                  <a:pt x="868" y="1883"/>
                  <a:pt x="772" y="1836"/>
                  <a:pt x="723" y="1785"/>
                </a:cubicBezTo>
                <a:cubicBezTo>
                  <a:pt x="666" y="1725"/>
                  <a:pt x="636" y="1644"/>
                  <a:pt x="639" y="1558"/>
                </a:cubicBezTo>
                <a:cubicBezTo>
                  <a:pt x="642" y="1467"/>
                  <a:pt x="681" y="1379"/>
                  <a:pt x="746" y="1318"/>
                </a:cubicBezTo>
                <a:cubicBezTo>
                  <a:pt x="813" y="1257"/>
                  <a:pt x="900" y="1223"/>
                  <a:pt x="993" y="1223"/>
                </a:cubicBezTo>
                <a:cubicBezTo>
                  <a:pt x="999" y="1223"/>
                  <a:pt x="1004" y="1223"/>
                  <a:pt x="1010" y="1223"/>
                </a:cubicBezTo>
                <a:close/>
                <a:moveTo>
                  <a:pt x="1311" y="849"/>
                </a:moveTo>
                <a:cubicBezTo>
                  <a:pt x="1330" y="857"/>
                  <a:pt x="1349" y="866"/>
                  <a:pt x="1368" y="875"/>
                </a:cubicBezTo>
                <a:cubicBezTo>
                  <a:pt x="1394" y="888"/>
                  <a:pt x="1419" y="902"/>
                  <a:pt x="1443" y="918"/>
                </a:cubicBezTo>
                <a:cubicBezTo>
                  <a:pt x="1443" y="532"/>
                  <a:pt x="1443" y="532"/>
                  <a:pt x="1443" y="532"/>
                </a:cubicBezTo>
                <a:cubicBezTo>
                  <a:pt x="1470" y="532"/>
                  <a:pt x="1497" y="531"/>
                  <a:pt x="1524" y="531"/>
                </a:cubicBezTo>
                <a:cubicBezTo>
                  <a:pt x="1524" y="531"/>
                  <a:pt x="1516" y="268"/>
                  <a:pt x="1516" y="12"/>
                </a:cubicBezTo>
                <a:cubicBezTo>
                  <a:pt x="1516" y="12"/>
                  <a:pt x="1516" y="12"/>
                  <a:pt x="1492" y="12"/>
                </a:cubicBezTo>
                <a:cubicBezTo>
                  <a:pt x="1492" y="12"/>
                  <a:pt x="1491" y="12"/>
                  <a:pt x="1488" y="12"/>
                </a:cubicBezTo>
                <a:cubicBezTo>
                  <a:pt x="1485" y="12"/>
                  <a:pt x="1481" y="12"/>
                  <a:pt x="1474" y="12"/>
                </a:cubicBezTo>
                <a:cubicBezTo>
                  <a:pt x="1474" y="12"/>
                  <a:pt x="1463" y="184"/>
                  <a:pt x="1459" y="260"/>
                </a:cubicBezTo>
                <a:cubicBezTo>
                  <a:pt x="1459" y="260"/>
                  <a:pt x="1459" y="260"/>
                  <a:pt x="1456" y="260"/>
                </a:cubicBezTo>
                <a:cubicBezTo>
                  <a:pt x="1456" y="260"/>
                  <a:pt x="1456" y="260"/>
                  <a:pt x="1456" y="260"/>
                </a:cubicBezTo>
                <a:cubicBezTo>
                  <a:pt x="1456" y="12"/>
                  <a:pt x="1456" y="12"/>
                  <a:pt x="1456" y="12"/>
                </a:cubicBezTo>
                <a:cubicBezTo>
                  <a:pt x="1456" y="5"/>
                  <a:pt x="1451" y="0"/>
                  <a:pt x="1445" y="0"/>
                </a:cubicBezTo>
                <a:cubicBezTo>
                  <a:pt x="1439" y="0"/>
                  <a:pt x="1434" y="5"/>
                  <a:pt x="1434" y="12"/>
                </a:cubicBezTo>
                <a:cubicBezTo>
                  <a:pt x="1434" y="260"/>
                  <a:pt x="1434" y="260"/>
                  <a:pt x="1434" y="260"/>
                </a:cubicBezTo>
                <a:cubicBezTo>
                  <a:pt x="1434" y="260"/>
                  <a:pt x="1434" y="260"/>
                  <a:pt x="1434" y="260"/>
                </a:cubicBezTo>
                <a:cubicBezTo>
                  <a:pt x="1429" y="260"/>
                  <a:pt x="1426" y="260"/>
                  <a:pt x="1422" y="261"/>
                </a:cubicBezTo>
                <a:cubicBezTo>
                  <a:pt x="1422" y="12"/>
                  <a:pt x="1422" y="12"/>
                  <a:pt x="1422" y="12"/>
                </a:cubicBezTo>
                <a:cubicBezTo>
                  <a:pt x="1422" y="5"/>
                  <a:pt x="1417" y="0"/>
                  <a:pt x="1411" y="0"/>
                </a:cubicBezTo>
                <a:cubicBezTo>
                  <a:pt x="1405" y="0"/>
                  <a:pt x="1400" y="5"/>
                  <a:pt x="1400" y="12"/>
                </a:cubicBezTo>
                <a:cubicBezTo>
                  <a:pt x="1400" y="339"/>
                  <a:pt x="1400" y="339"/>
                  <a:pt x="1400" y="339"/>
                </a:cubicBezTo>
                <a:cubicBezTo>
                  <a:pt x="1397" y="339"/>
                  <a:pt x="1392" y="339"/>
                  <a:pt x="1383" y="339"/>
                </a:cubicBezTo>
                <a:cubicBezTo>
                  <a:pt x="1383" y="12"/>
                  <a:pt x="1383" y="12"/>
                  <a:pt x="1383" y="12"/>
                </a:cubicBezTo>
                <a:cubicBezTo>
                  <a:pt x="1383" y="5"/>
                  <a:pt x="1378" y="0"/>
                  <a:pt x="1372" y="0"/>
                </a:cubicBezTo>
                <a:cubicBezTo>
                  <a:pt x="1365" y="0"/>
                  <a:pt x="1360" y="5"/>
                  <a:pt x="1360" y="12"/>
                </a:cubicBezTo>
                <a:cubicBezTo>
                  <a:pt x="1360" y="339"/>
                  <a:pt x="1360" y="339"/>
                  <a:pt x="1360" y="339"/>
                </a:cubicBezTo>
                <a:cubicBezTo>
                  <a:pt x="1356" y="339"/>
                  <a:pt x="1351" y="339"/>
                  <a:pt x="1344" y="339"/>
                </a:cubicBezTo>
                <a:cubicBezTo>
                  <a:pt x="1344" y="339"/>
                  <a:pt x="1344" y="339"/>
                  <a:pt x="1344" y="299"/>
                </a:cubicBezTo>
                <a:cubicBezTo>
                  <a:pt x="1344" y="299"/>
                  <a:pt x="1344" y="299"/>
                  <a:pt x="1344" y="260"/>
                </a:cubicBezTo>
                <a:cubicBezTo>
                  <a:pt x="1344" y="260"/>
                  <a:pt x="1344" y="260"/>
                  <a:pt x="1343" y="260"/>
                </a:cubicBezTo>
                <a:cubicBezTo>
                  <a:pt x="1343" y="260"/>
                  <a:pt x="1343" y="260"/>
                  <a:pt x="1343" y="260"/>
                </a:cubicBezTo>
                <a:cubicBezTo>
                  <a:pt x="1343" y="12"/>
                  <a:pt x="1343" y="12"/>
                  <a:pt x="1343" y="12"/>
                </a:cubicBezTo>
                <a:cubicBezTo>
                  <a:pt x="1343" y="5"/>
                  <a:pt x="1338" y="0"/>
                  <a:pt x="1332" y="0"/>
                </a:cubicBezTo>
                <a:cubicBezTo>
                  <a:pt x="1326" y="0"/>
                  <a:pt x="1321" y="5"/>
                  <a:pt x="1321" y="12"/>
                </a:cubicBezTo>
                <a:cubicBezTo>
                  <a:pt x="1321" y="260"/>
                  <a:pt x="1321" y="260"/>
                  <a:pt x="1321" y="260"/>
                </a:cubicBezTo>
                <a:cubicBezTo>
                  <a:pt x="1321" y="260"/>
                  <a:pt x="1321" y="260"/>
                  <a:pt x="1321" y="260"/>
                </a:cubicBezTo>
                <a:cubicBezTo>
                  <a:pt x="1318" y="260"/>
                  <a:pt x="1314" y="260"/>
                  <a:pt x="1310" y="260"/>
                </a:cubicBezTo>
                <a:cubicBezTo>
                  <a:pt x="1310" y="260"/>
                  <a:pt x="1310" y="260"/>
                  <a:pt x="1310" y="260"/>
                </a:cubicBezTo>
                <a:cubicBezTo>
                  <a:pt x="1310" y="260"/>
                  <a:pt x="1310" y="260"/>
                  <a:pt x="1310" y="260"/>
                </a:cubicBezTo>
                <a:cubicBezTo>
                  <a:pt x="1310" y="12"/>
                  <a:pt x="1310" y="12"/>
                  <a:pt x="1310" y="12"/>
                </a:cubicBezTo>
                <a:cubicBezTo>
                  <a:pt x="1310" y="5"/>
                  <a:pt x="1304" y="0"/>
                  <a:pt x="1298" y="0"/>
                </a:cubicBezTo>
                <a:cubicBezTo>
                  <a:pt x="1292" y="0"/>
                  <a:pt x="1287" y="5"/>
                  <a:pt x="1287" y="12"/>
                </a:cubicBezTo>
                <a:cubicBezTo>
                  <a:pt x="1287" y="260"/>
                  <a:pt x="1287" y="260"/>
                  <a:pt x="1287" y="260"/>
                </a:cubicBezTo>
                <a:cubicBezTo>
                  <a:pt x="1287" y="260"/>
                  <a:pt x="1287" y="260"/>
                  <a:pt x="1287" y="260"/>
                </a:cubicBezTo>
                <a:cubicBezTo>
                  <a:pt x="1284" y="260"/>
                  <a:pt x="1281" y="260"/>
                  <a:pt x="1277" y="260"/>
                </a:cubicBezTo>
                <a:cubicBezTo>
                  <a:pt x="1277" y="260"/>
                  <a:pt x="1272" y="102"/>
                  <a:pt x="1261" y="12"/>
                </a:cubicBezTo>
                <a:cubicBezTo>
                  <a:pt x="1259" y="12"/>
                  <a:pt x="1255" y="12"/>
                  <a:pt x="1245" y="12"/>
                </a:cubicBezTo>
                <a:cubicBezTo>
                  <a:pt x="1245" y="12"/>
                  <a:pt x="1245" y="12"/>
                  <a:pt x="1245" y="12"/>
                </a:cubicBezTo>
                <a:cubicBezTo>
                  <a:pt x="1244" y="12"/>
                  <a:pt x="1240" y="12"/>
                  <a:pt x="1223" y="12"/>
                </a:cubicBezTo>
                <a:cubicBezTo>
                  <a:pt x="1223" y="12"/>
                  <a:pt x="1214" y="200"/>
                  <a:pt x="1214" y="316"/>
                </a:cubicBezTo>
                <a:cubicBezTo>
                  <a:pt x="1214" y="531"/>
                  <a:pt x="1214" y="531"/>
                  <a:pt x="1214" y="531"/>
                </a:cubicBezTo>
                <a:cubicBezTo>
                  <a:pt x="1214" y="531"/>
                  <a:pt x="1253" y="532"/>
                  <a:pt x="1311" y="532"/>
                </a:cubicBezTo>
                <a:lnTo>
                  <a:pt x="1311" y="849"/>
                </a:lnTo>
                <a:close/>
                <a:moveTo>
                  <a:pt x="1576" y="1112"/>
                </a:moveTo>
                <a:cubicBezTo>
                  <a:pt x="1446" y="961"/>
                  <a:pt x="1263" y="867"/>
                  <a:pt x="1060" y="849"/>
                </a:cubicBezTo>
                <a:cubicBezTo>
                  <a:pt x="856" y="831"/>
                  <a:pt x="660" y="893"/>
                  <a:pt x="509" y="1022"/>
                </a:cubicBezTo>
                <a:cubicBezTo>
                  <a:pt x="503" y="1027"/>
                  <a:pt x="498" y="1032"/>
                  <a:pt x="493" y="1036"/>
                </a:cubicBezTo>
                <a:cubicBezTo>
                  <a:pt x="472" y="1060"/>
                  <a:pt x="451" y="1083"/>
                  <a:pt x="428" y="1105"/>
                </a:cubicBezTo>
                <a:cubicBezTo>
                  <a:pt x="428" y="1105"/>
                  <a:pt x="428" y="1105"/>
                  <a:pt x="428" y="1105"/>
                </a:cubicBezTo>
                <a:cubicBezTo>
                  <a:pt x="333" y="1219"/>
                  <a:pt x="274" y="1364"/>
                  <a:pt x="263" y="1516"/>
                </a:cubicBezTo>
                <a:cubicBezTo>
                  <a:pt x="249" y="1704"/>
                  <a:pt x="308" y="1883"/>
                  <a:pt x="428" y="2021"/>
                </a:cubicBezTo>
                <a:cubicBezTo>
                  <a:pt x="543" y="2155"/>
                  <a:pt x="712" y="2238"/>
                  <a:pt x="891" y="2251"/>
                </a:cubicBezTo>
                <a:cubicBezTo>
                  <a:pt x="1066" y="2263"/>
                  <a:pt x="1233" y="2208"/>
                  <a:pt x="1361" y="2097"/>
                </a:cubicBezTo>
                <a:cubicBezTo>
                  <a:pt x="1485" y="1989"/>
                  <a:pt x="1562" y="1832"/>
                  <a:pt x="1574" y="1666"/>
                </a:cubicBezTo>
                <a:cubicBezTo>
                  <a:pt x="1585" y="1504"/>
                  <a:pt x="1533" y="1349"/>
                  <a:pt x="1429" y="1230"/>
                </a:cubicBezTo>
                <a:cubicBezTo>
                  <a:pt x="1328" y="1116"/>
                  <a:pt x="1182" y="1045"/>
                  <a:pt x="1028" y="1036"/>
                </a:cubicBezTo>
                <a:cubicBezTo>
                  <a:pt x="879" y="1027"/>
                  <a:pt x="737" y="1075"/>
                  <a:pt x="628" y="1171"/>
                </a:cubicBezTo>
                <a:cubicBezTo>
                  <a:pt x="523" y="1263"/>
                  <a:pt x="459" y="1397"/>
                  <a:pt x="451" y="1539"/>
                </a:cubicBezTo>
                <a:cubicBezTo>
                  <a:pt x="443" y="1676"/>
                  <a:pt x="487" y="1805"/>
                  <a:pt x="576" y="1903"/>
                </a:cubicBezTo>
                <a:cubicBezTo>
                  <a:pt x="660" y="1998"/>
                  <a:pt x="782" y="2056"/>
                  <a:pt x="910" y="2063"/>
                </a:cubicBezTo>
                <a:cubicBezTo>
                  <a:pt x="1035" y="2070"/>
                  <a:pt x="1154" y="2029"/>
                  <a:pt x="1244" y="1948"/>
                </a:cubicBezTo>
                <a:cubicBezTo>
                  <a:pt x="1328" y="1871"/>
                  <a:pt x="1380" y="1761"/>
                  <a:pt x="1386" y="1645"/>
                </a:cubicBezTo>
                <a:cubicBezTo>
                  <a:pt x="1390" y="1557"/>
                  <a:pt x="1367" y="1472"/>
                  <a:pt x="1321" y="1401"/>
                </a:cubicBezTo>
                <a:cubicBezTo>
                  <a:pt x="1323" y="1587"/>
                  <a:pt x="1300" y="1687"/>
                  <a:pt x="1238" y="1776"/>
                </a:cubicBezTo>
                <a:cubicBezTo>
                  <a:pt x="1158" y="1895"/>
                  <a:pt x="1053" y="1927"/>
                  <a:pt x="979" y="1933"/>
                </a:cubicBezTo>
                <a:cubicBezTo>
                  <a:pt x="871" y="1943"/>
                  <a:pt x="750" y="1900"/>
                  <a:pt x="680" y="1827"/>
                </a:cubicBezTo>
                <a:cubicBezTo>
                  <a:pt x="612" y="1755"/>
                  <a:pt x="576" y="1659"/>
                  <a:pt x="579" y="1556"/>
                </a:cubicBezTo>
                <a:cubicBezTo>
                  <a:pt x="582" y="1449"/>
                  <a:pt x="628" y="1346"/>
                  <a:pt x="705" y="1274"/>
                </a:cubicBezTo>
                <a:cubicBezTo>
                  <a:pt x="788" y="1198"/>
                  <a:pt x="897" y="1159"/>
                  <a:pt x="1012" y="1163"/>
                </a:cubicBezTo>
                <a:cubicBezTo>
                  <a:pt x="1131" y="1168"/>
                  <a:pt x="1245" y="1221"/>
                  <a:pt x="1325" y="1308"/>
                </a:cubicBezTo>
                <a:cubicBezTo>
                  <a:pt x="1409" y="1399"/>
                  <a:pt x="1452" y="1520"/>
                  <a:pt x="1446" y="1648"/>
                </a:cubicBezTo>
                <a:cubicBezTo>
                  <a:pt x="1439" y="1780"/>
                  <a:pt x="1380" y="1905"/>
                  <a:pt x="1284" y="1992"/>
                </a:cubicBezTo>
                <a:cubicBezTo>
                  <a:pt x="1182" y="2084"/>
                  <a:pt x="1048" y="2131"/>
                  <a:pt x="907" y="2123"/>
                </a:cubicBezTo>
                <a:cubicBezTo>
                  <a:pt x="763" y="2115"/>
                  <a:pt x="626" y="2049"/>
                  <a:pt x="532" y="1943"/>
                </a:cubicBezTo>
                <a:cubicBezTo>
                  <a:pt x="432" y="1833"/>
                  <a:pt x="382" y="1688"/>
                  <a:pt x="391" y="1535"/>
                </a:cubicBezTo>
                <a:cubicBezTo>
                  <a:pt x="400" y="1378"/>
                  <a:pt x="472" y="1229"/>
                  <a:pt x="588" y="1126"/>
                </a:cubicBezTo>
                <a:cubicBezTo>
                  <a:pt x="709" y="1019"/>
                  <a:pt x="866" y="966"/>
                  <a:pt x="1032" y="976"/>
                </a:cubicBezTo>
                <a:cubicBezTo>
                  <a:pt x="1202" y="986"/>
                  <a:pt x="1363" y="1065"/>
                  <a:pt x="1474" y="1191"/>
                </a:cubicBezTo>
                <a:cubicBezTo>
                  <a:pt x="1589" y="1321"/>
                  <a:pt x="1646" y="1492"/>
                  <a:pt x="1633" y="1670"/>
                </a:cubicBezTo>
                <a:cubicBezTo>
                  <a:pt x="1621" y="1852"/>
                  <a:pt x="1536" y="2024"/>
                  <a:pt x="1401" y="2142"/>
                </a:cubicBezTo>
                <a:cubicBezTo>
                  <a:pt x="1261" y="2264"/>
                  <a:pt x="1078" y="2324"/>
                  <a:pt x="887" y="2311"/>
                </a:cubicBezTo>
                <a:cubicBezTo>
                  <a:pt x="692" y="2297"/>
                  <a:pt x="508" y="2206"/>
                  <a:pt x="383" y="2061"/>
                </a:cubicBezTo>
                <a:cubicBezTo>
                  <a:pt x="252" y="1911"/>
                  <a:pt x="188" y="1716"/>
                  <a:pt x="203" y="1512"/>
                </a:cubicBezTo>
                <a:cubicBezTo>
                  <a:pt x="217" y="1314"/>
                  <a:pt x="307" y="1127"/>
                  <a:pt x="450" y="994"/>
                </a:cubicBezTo>
                <a:cubicBezTo>
                  <a:pt x="572" y="853"/>
                  <a:pt x="651" y="689"/>
                  <a:pt x="672" y="531"/>
                </a:cubicBezTo>
                <a:cubicBezTo>
                  <a:pt x="562" y="531"/>
                  <a:pt x="562" y="531"/>
                  <a:pt x="562" y="531"/>
                </a:cubicBezTo>
                <a:cubicBezTo>
                  <a:pt x="533" y="711"/>
                  <a:pt x="417" y="839"/>
                  <a:pt x="304" y="964"/>
                </a:cubicBezTo>
                <a:cubicBezTo>
                  <a:pt x="293" y="976"/>
                  <a:pt x="282" y="989"/>
                  <a:pt x="271" y="1001"/>
                </a:cubicBezTo>
                <a:cubicBezTo>
                  <a:pt x="253" y="1021"/>
                  <a:pt x="253" y="1021"/>
                  <a:pt x="253" y="1021"/>
                </a:cubicBezTo>
                <a:cubicBezTo>
                  <a:pt x="0" y="1355"/>
                  <a:pt x="11" y="1826"/>
                  <a:pt x="279" y="2139"/>
                </a:cubicBezTo>
                <a:cubicBezTo>
                  <a:pt x="425" y="2310"/>
                  <a:pt x="632" y="2416"/>
                  <a:pt x="860" y="2437"/>
                </a:cubicBezTo>
                <a:cubicBezTo>
                  <a:pt x="1090" y="2458"/>
                  <a:pt x="1310" y="2390"/>
                  <a:pt x="1481" y="2244"/>
                </a:cubicBezTo>
                <a:cubicBezTo>
                  <a:pt x="1642" y="2107"/>
                  <a:pt x="1745" y="1904"/>
                  <a:pt x="1761" y="1688"/>
                </a:cubicBezTo>
                <a:cubicBezTo>
                  <a:pt x="1778" y="1474"/>
                  <a:pt x="1712" y="1270"/>
                  <a:pt x="1576" y="1112"/>
                </a:cubicBezTo>
                <a:close/>
                <a:moveTo>
                  <a:pt x="763" y="17"/>
                </a:moveTo>
                <a:cubicBezTo>
                  <a:pt x="761" y="17"/>
                  <a:pt x="757" y="17"/>
                  <a:pt x="753" y="17"/>
                </a:cubicBezTo>
                <a:cubicBezTo>
                  <a:pt x="753" y="17"/>
                  <a:pt x="751" y="17"/>
                  <a:pt x="747" y="17"/>
                </a:cubicBezTo>
                <a:cubicBezTo>
                  <a:pt x="744" y="17"/>
                  <a:pt x="739" y="17"/>
                  <a:pt x="733" y="17"/>
                </a:cubicBezTo>
                <a:cubicBezTo>
                  <a:pt x="733" y="17"/>
                  <a:pt x="713" y="141"/>
                  <a:pt x="713" y="267"/>
                </a:cubicBezTo>
                <a:cubicBezTo>
                  <a:pt x="713" y="267"/>
                  <a:pt x="713" y="267"/>
                  <a:pt x="705" y="267"/>
                </a:cubicBezTo>
                <a:cubicBezTo>
                  <a:pt x="705" y="266"/>
                  <a:pt x="705" y="266"/>
                  <a:pt x="705" y="266"/>
                </a:cubicBezTo>
                <a:cubicBezTo>
                  <a:pt x="705" y="17"/>
                  <a:pt x="705" y="17"/>
                  <a:pt x="705" y="17"/>
                </a:cubicBezTo>
                <a:cubicBezTo>
                  <a:pt x="705" y="11"/>
                  <a:pt x="700" y="6"/>
                  <a:pt x="694" y="6"/>
                </a:cubicBezTo>
                <a:cubicBezTo>
                  <a:pt x="688" y="6"/>
                  <a:pt x="683" y="11"/>
                  <a:pt x="683" y="17"/>
                </a:cubicBezTo>
                <a:cubicBezTo>
                  <a:pt x="683" y="266"/>
                  <a:pt x="683" y="266"/>
                  <a:pt x="683" y="266"/>
                </a:cubicBezTo>
                <a:cubicBezTo>
                  <a:pt x="683" y="266"/>
                  <a:pt x="683" y="266"/>
                  <a:pt x="683" y="267"/>
                </a:cubicBezTo>
                <a:cubicBezTo>
                  <a:pt x="681" y="267"/>
                  <a:pt x="678" y="267"/>
                  <a:pt x="672" y="267"/>
                </a:cubicBezTo>
                <a:cubicBezTo>
                  <a:pt x="672" y="17"/>
                  <a:pt x="672" y="17"/>
                  <a:pt x="672" y="17"/>
                </a:cubicBezTo>
                <a:cubicBezTo>
                  <a:pt x="672" y="11"/>
                  <a:pt x="667" y="6"/>
                  <a:pt x="660" y="6"/>
                </a:cubicBezTo>
                <a:cubicBezTo>
                  <a:pt x="654" y="6"/>
                  <a:pt x="649" y="11"/>
                  <a:pt x="649" y="17"/>
                </a:cubicBezTo>
                <a:cubicBezTo>
                  <a:pt x="649" y="345"/>
                  <a:pt x="649" y="345"/>
                  <a:pt x="649" y="345"/>
                </a:cubicBezTo>
                <a:cubicBezTo>
                  <a:pt x="646" y="345"/>
                  <a:pt x="640" y="345"/>
                  <a:pt x="632" y="345"/>
                </a:cubicBezTo>
                <a:cubicBezTo>
                  <a:pt x="632" y="17"/>
                  <a:pt x="632" y="17"/>
                  <a:pt x="632" y="17"/>
                </a:cubicBezTo>
                <a:cubicBezTo>
                  <a:pt x="632" y="11"/>
                  <a:pt x="627" y="6"/>
                  <a:pt x="621" y="6"/>
                </a:cubicBezTo>
                <a:cubicBezTo>
                  <a:pt x="615" y="6"/>
                  <a:pt x="609" y="11"/>
                  <a:pt x="609" y="17"/>
                </a:cubicBezTo>
                <a:cubicBezTo>
                  <a:pt x="609" y="345"/>
                  <a:pt x="609" y="345"/>
                  <a:pt x="609" y="345"/>
                </a:cubicBezTo>
                <a:cubicBezTo>
                  <a:pt x="606" y="345"/>
                  <a:pt x="602" y="345"/>
                  <a:pt x="596" y="345"/>
                </a:cubicBezTo>
                <a:cubicBezTo>
                  <a:pt x="596" y="345"/>
                  <a:pt x="596" y="345"/>
                  <a:pt x="596" y="306"/>
                </a:cubicBezTo>
                <a:cubicBezTo>
                  <a:pt x="596" y="306"/>
                  <a:pt x="596" y="306"/>
                  <a:pt x="596" y="272"/>
                </a:cubicBezTo>
                <a:cubicBezTo>
                  <a:pt x="597" y="270"/>
                  <a:pt x="598" y="268"/>
                  <a:pt x="598" y="266"/>
                </a:cubicBezTo>
                <a:cubicBezTo>
                  <a:pt x="598" y="17"/>
                  <a:pt x="598" y="17"/>
                  <a:pt x="598" y="17"/>
                </a:cubicBezTo>
                <a:cubicBezTo>
                  <a:pt x="598" y="11"/>
                  <a:pt x="593" y="6"/>
                  <a:pt x="587" y="6"/>
                </a:cubicBezTo>
                <a:cubicBezTo>
                  <a:pt x="581" y="6"/>
                  <a:pt x="576" y="11"/>
                  <a:pt x="576" y="17"/>
                </a:cubicBezTo>
                <a:cubicBezTo>
                  <a:pt x="576" y="266"/>
                  <a:pt x="576" y="266"/>
                  <a:pt x="576" y="266"/>
                </a:cubicBezTo>
                <a:cubicBezTo>
                  <a:pt x="576" y="266"/>
                  <a:pt x="576" y="266"/>
                  <a:pt x="576" y="267"/>
                </a:cubicBezTo>
                <a:cubicBezTo>
                  <a:pt x="571" y="267"/>
                  <a:pt x="566" y="267"/>
                  <a:pt x="559" y="267"/>
                </a:cubicBezTo>
                <a:cubicBezTo>
                  <a:pt x="559" y="267"/>
                  <a:pt x="559" y="267"/>
                  <a:pt x="559" y="267"/>
                </a:cubicBezTo>
                <a:cubicBezTo>
                  <a:pt x="559" y="266"/>
                  <a:pt x="559" y="266"/>
                  <a:pt x="559" y="266"/>
                </a:cubicBezTo>
                <a:cubicBezTo>
                  <a:pt x="559" y="17"/>
                  <a:pt x="559" y="17"/>
                  <a:pt x="559" y="17"/>
                </a:cubicBezTo>
                <a:cubicBezTo>
                  <a:pt x="559" y="11"/>
                  <a:pt x="554" y="6"/>
                  <a:pt x="547" y="6"/>
                </a:cubicBezTo>
                <a:cubicBezTo>
                  <a:pt x="541" y="6"/>
                  <a:pt x="536" y="11"/>
                  <a:pt x="536" y="17"/>
                </a:cubicBezTo>
                <a:cubicBezTo>
                  <a:pt x="536" y="266"/>
                  <a:pt x="536" y="266"/>
                  <a:pt x="536" y="266"/>
                </a:cubicBezTo>
                <a:cubicBezTo>
                  <a:pt x="536" y="266"/>
                  <a:pt x="536" y="266"/>
                  <a:pt x="536" y="267"/>
                </a:cubicBezTo>
                <a:cubicBezTo>
                  <a:pt x="532" y="267"/>
                  <a:pt x="527" y="267"/>
                  <a:pt x="521" y="267"/>
                </a:cubicBezTo>
                <a:cubicBezTo>
                  <a:pt x="521" y="267"/>
                  <a:pt x="513" y="141"/>
                  <a:pt x="513" y="17"/>
                </a:cubicBezTo>
                <a:cubicBezTo>
                  <a:pt x="511" y="17"/>
                  <a:pt x="506" y="17"/>
                  <a:pt x="494" y="17"/>
                </a:cubicBezTo>
                <a:cubicBezTo>
                  <a:pt x="494" y="17"/>
                  <a:pt x="493" y="17"/>
                  <a:pt x="493" y="17"/>
                </a:cubicBezTo>
                <a:cubicBezTo>
                  <a:pt x="491" y="17"/>
                  <a:pt x="485" y="17"/>
                  <a:pt x="471" y="17"/>
                </a:cubicBezTo>
                <a:cubicBezTo>
                  <a:pt x="463" y="274"/>
                  <a:pt x="463" y="274"/>
                  <a:pt x="463" y="274"/>
                </a:cubicBezTo>
                <a:cubicBezTo>
                  <a:pt x="463" y="531"/>
                  <a:pt x="463" y="531"/>
                  <a:pt x="463" y="531"/>
                </a:cubicBezTo>
                <a:cubicBezTo>
                  <a:pt x="769" y="531"/>
                  <a:pt x="769" y="531"/>
                  <a:pt x="769" y="531"/>
                </a:cubicBezTo>
                <a:cubicBezTo>
                  <a:pt x="771" y="529"/>
                  <a:pt x="759" y="270"/>
                  <a:pt x="763" y="17"/>
                </a:cubicBezTo>
                <a:close/>
              </a:path>
            </a:pathLst>
          </a:custGeom>
          <a:solidFill>
            <a:schemeClr val="bg2"/>
          </a:solidFill>
          <a:ln>
            <a:noFill/>
          </a:ln>
        </p:spPr>
        <p:txBody>
          <a:bodyPr vert="horz" wrap="square" lIns="91428" tIns="45715" rIns="91428" bIns="45715" numCol="1" anchor="t" anchorCtr="0" compatLnSpc="1">
            <a:prstTxWarp prst="textNoShape">
              <a:avLst/>
            </a:prstTxWarp>
          </a:bodyPr>
          <a:lstStyle/>
          <a:p>
            <a:endParaRPr lang="en-US" dirty="0">
              <a:solidFill>
                <a:srgbClr val="58585B"/>
              </a:solidFill>
              <a:latin typeface="+mj-lt"/>
            </a:endParaRPr>
          </a:p>
        </p:txBody>
      </p:sp>
      <p:sp>
        <p:nvSpPr>
          <p:cNvPr id="87" name="Oval 86"/>
          <p:cNvSpPr/>
          <p:nvPr/>
        </p:nvSpPr>
        <p:spPr>
          <a:xfrm>
            <a:off x="5762991" y="1146991"/>
            <a:ext cx="697368" cy="693096"/>
          </a:xfrm>
          <a:prstGeom prst="ellipse">
            <a:avLst/>
          </a:prstGeom>
          <a:solidFill>
            <a:schemeClr val="accent3"/>
          </a:solidFill>
          <a:ln w="15875" cap="flat" cmpd="sng" algn="ctr">
            <a:noFill/>
            <a:prstDash val="solid"/>
          </a:ln>
          <a:effectLst/>
        </p:spPr>
        <p:txBody>
          <a:bodyPr lIns="68586" tIns="34294" rIns="68586" bIns="34294" rtlCol="0" anchor="ctr"/>
          <a:lstStyle/>
          <a:p>
            <a:pPr algn="ctr" defTabSz="685580">
              <a:lnSpc>
                <a:spcPct val="90000"/>
              </a:lnSpc>
            </a:pPr>
            <a:endParaRPr lang="en-US" sz="1500" kern="0" dirty="0">
              <a:solidFill>
                <a:prstClr val="white"/>
              </a:solidFill>
              <a:latin typeface="+mj-lt"/>
              <a:ea typeface="Apple LiGothic Medium"/>
              <a:cs typeface="Apple LiGothic Medium"/>
            </a:endParaRPr>
          </a:p>
        </p:txBody>
      </p:sp>
      <p:grpSp>
        <p:nvGrpSpPr>
          <p:cNvPr id="238" name="Group 114"/>
          <p:cNvGrpSpPr>
            <a:grpSpLocks noChangeAspect="1"/>
          </p:cNvGrpSpPr>
          <p:nvPr/>
        </p:nvGrpSpPr>
        <p:grpSpPr bwMode="auto">
          <a:xfrm>
            <a:off x="5953347" y="1264804"/>
            <a:ext cx="306145" cy="421634"/>
            <a:chOff x="1623" y="-110"/>
            <a:chExt cx="2513" cy="3461"/>
          </a:xfrm>
          <a:solidFill>
            <a:schemeClr val="accent5"/>
          </a:solidFill>
        </p:grpSpPr>
        <p:sp>
          <p:nvSpPr>
            <p:cNvPr id="239" name="Freeform 115"/>
            <p:cNvSpPr>
              <a:spLocks noEditPoints="1"/>
            </p:cNvSpPr>
            <p:nvPr/>
          </p:nvSpPr>
          <p:spPr bwMode="auto">
            <a:xfrm>
              <a:off x="2197" y="611"/>
              <a:ext cx="290" cy="456"/>
            </a:xfrm>
            <a:custGeom>
              <a:avLst/>
              <a:gdLst>
                <a:gd name="T0" fmla="*/ 17 w 123"/>
                <a:gd name="T1" fmla="*/ 172 h 193"/>
                <a:gd name="T2" fmla="*/ 61 w 123"/>
                <a:gd name="T3" fmla="*/ 193 h 193"/>
                <a:gd name="T4" fmla="*/ 104 w 123"/>
                <a:gd name="T5" fmla="*/ 174 h 193"/>
                <a:gd name="T6" fmla="*/ 123 w 123"/>
                <a:gd name="T7" fmla="*/ 97 h 193"/>
                <a:gd name="T8" fmla="*/ 104 w 123"/>
                <a:gd name="T9" fmla="*/ 19 h 193"/>
                <a:gd name="T10" fmla="*/ 61 w 123"/>
                <a:gd name="T11" fmla="*/ 0 h 193"/>
                <a:gd name="T12" fmla="*/ 51 w 123"/>
                <a:gd name="T13" fmla="*/ 1 h 193"/>
                <a:gd name="T14" fmla="*/ 27 w 123"/>
                <a:gd name="T15" fmla="*/ 31 h 193"/>
                <a:gd name="T16" fmla="*/ 2 w 123"/>
                <a:gd name="T17" fmla="*/ 63 h 193"/>
                <a:gd name="T18" fmla="*/ 0 w 123"/>
                <a:gd name="T19" fmla="*/ 96 h 193"/>
                <a:gd name="T20" fmla="*/ 17 w 123"/>
                <a:gd name="T21" fmla="*/ 172 h 193"/>
                <a:gd name="T22" fmla="*/ 42 w 123"/>
                <a:gd name="T23" fmla="*/ 49 h 193"/>
                <a:gd name="T24" fmla="*/ 50 w 123"/>
                <a:gd name="T25" fmla="*/ 34 h 193"/>
                <a:gd name="T26" fmla="*/ 61 w 123"/>
                <a:gd name="T27" fmla="*/ 30 h 193"/>
                <a:gd name="T28" fmla="*/ 73 w 123"/>
                <a:gd name="T29" fmla="*/ 34 h 193"/>
                <a:gd name="T30" fmla="*/ 81 w 123"/>
                <a:gd name="T31" fmla="*/ 51 h 193"/>
                <a:gd name="T32" fmla="*/ 85 w 123"/>
                <a:gd name="T33" fmla="*/ 97 h 193"/>
                <a:gd name="T34" fmla="*/ 81 w 123"/>
                <a:gd name="T35" fmla="*/ 144 h 193"/>
                <a:gd name="T36" fmla="*/ 73 w 123"/>
                <a:gd name="T37" fmla="*/ 159 h 193"/>
                <a:gd name="T38" fmla="*/ 61 w 123"/>
                <a:gd name="T39" fmla="*/ 163 h 193"/>
                <a:gd name="T40" fmla="*/ 50 w 123"/>
                <a:gd name="T41" fmla="*/ 159 h 193"/>
                <a:gd name="T42" fmla="*/ 41 w 123"/>
                <a:gd name="T43" fmla="*/ 142 h 193"/>
                <a:gd name="T44" fmla="*/ 38 w 123"/>
                <a:gd name="T45" fmla="*/ 97 h 193"/>
                <a:gd name="T46" fmla="*/ 42 w 123"/>
                <a:gd name="T47" fmla="*/ 4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3" h="193">
                  <a:moveTo>
                    <a:pt x="17" y="172"/>
                  </a:moveTo>
                  <a:cubicBezTo>
                    <a:pt x="28" y="186"/>
                    <a:pt x="43" y="193"/>
                    <a:pt x="61" y="193"/>
                  </a:cubicBezTo>
                  <a:cubicBezTo>
                    <a:pt x="80" y="193"/>
                    <a:pt x="94" y="187"/>
                    <a:pt x="104" y="174"/>
                  </a:cubicBezTo>
                  <a:cubicBezTo>
                    <a:pt x="117" y="158"/>
                    <a:pt x="123" y="132"/>
                    <a:pt x="123" y="97"/>
                  </a:cubicBezTo>
                  <a:cubicBezTo>
                    <a:pt x="123" y="61"/>
                    <a:pt x="117" y="35"/>
                    <a:pt x="104" y="19"/>
                  </a:cubicBezTo>
                  <a:cubicBezTo>
                    <a:pt x="94" y="6"/>
                    <a:pt x="80" y="0"/>
                    <a:pt x="61" y="0"/>
                  </a:cubicBezTo>
                  <a:cubicBezTo>
                    <a:pt x="58" y="0"/>
                    <a:pt x="55" y="0"/>
                    <a:pt x="51" y="1"/>
                  </a:cubicBezTo>
                  <a:cubicBezTo>
                    <a:pt x="27" y="31"/>
                    <a:pt x="27" y="31"/>
                    <a:pt x="27" y="31"/>
                  </a:cubicBezTo>
                  <a:cubicBezTo>
                    <a:pt x="2" y="63"/>
                    <a:pt x="2" y="63"/>
                    <a:pt x="2" y="63"/>
                  </a:cubicBezTo>
                  <a:cubicBezTo>
                    <a:pt x="1" y="73"/>
                    <a:pt x="0" y="84"/>
                    <a:pt x="0" y="96"/>
                  </a:cubicBezTo>
                  <a:cubicBezTo>
                    <a:pt x="0" y="132"/>
                    <a:pt x="6" y="158"/>
                    <a:pt x="17" y="172"/>
                  </a:cubicBezTo>
                  <a:close/>
                  <a:moveTo>
                    <a:pt x="42" y="49"/>
                  </a:moveTo>
                  <a:cubicBezTo>
                    <a:pt x="44" y="42"/>
                    <a:pt x="46" y="37"/>
                    <a:pt x="50" y="34"/>
                  </a:cubicBezTo>
                  <a:cubicBezTo>
                    <a:pt x="53" y="31"/>
                    <a:pt x="57" y="30"/>
                    <a:pt x="61" y="30"/>
                  </a:cubicBezTo>
                  <a:cubicBezTo>
                    <a:pt x="66" y="30"/>
                    <a:pt x="70" y="31"/>
                    <a:pt x="73" y="34"/>
                  </a:cubicBezTo>
                  <a:cubicBezTo>
                    <a:pt x="76" y="37"/>
                    <a:pt x="79" y="42"/>
                    <a:pt x="81" y="51"/>
                  </a:cubicBezTo>
                  <a:cubicBezTo>
                    <a:pt x="84" y="59"/>
                    <a:pt x="85" y="74"/>
                    <a:pt x="85" y="97"/>
                  </a:cubicBezTo>
                  <a:cubicBezTo>
                    <a:pt x="85" y="119"/>
                    <a:pt x="84" y="135"/>
                    <a:pt x="81" y="144"/>
                  </a:cubicBezTo>
                  <a:cubicBezTo>
                    <a:pt x="79" y="151"/>
                    <a:pt x="77" y="156"/>
                    <a:pt x="73" y="159"/>
                  </a:cubicBezTo>
                  <a:cubicBezTo>
                    <a:pt x="70" y="162"/>
                    <a:pt x="66" y="163"/>
                    <a:pt x="61" y="163"/>
                  </a:cubicBezTo>
                  <a:cubicBezTo>
                    <a:pt x="57" y="163"/>
                    <a:pt x="53" y="162"/>
                    <a:pt x="50" y="159"/>
                  </a:cubicBezTo>
                  <a:cubicBezTo>
                    <a:pt x="46" y="156"/>
                    <a:pt x="43" y="151"/>
                    <a:pt x="41" y="142"/>
                  </a:cubicBezTo>
                  <a:cubicBezTo>
                    <a:pt x="39" y="134"/>
                    <a:pt x="38" y="119"/>
                    <a:pt x="38" y="97"/>
                  </a:cubicBezTo>
                  <a:cubicBezTo>
                    <a:pt x="38" y="74"/>
                    <a:pt x="39" y="59"/>
                    <a:pt x="42" y="49"/>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dirty="0">
                <a:solidFill>
                  <a:srgbClr val="2C2C2C"/>
                </a:solidFill>
                <a:latin typeface="+mj-lt"/>
              </a:endParaRPr>
            </a:p>
          </p:txBody>
        </p:sp>
        <p:sp>
          <p:nvSpPr>
            <p:cNvPr id="240" name="Freeform 116"/>
            <p:cNvSpPr>
              <a:spLocks noEditPoints="1"/>
            </p:cNvSpPr>
            <p:nvPr/>
          </p:nvSpPr>
          <p:spPr bwMode="auto">
            <a:xfrm>
              <a:off x="2211" y="1359"/>
              <a:ext cx="276" cy="456"/>
            </a:xfrm>
            <a:custGeom>
              <a:avLst/>
              <a:gdLst>
                <a:gd name="T0" fmla="*/ 55 w 117"/>
                <a:gd name="T1" fmla="*/ 193 h 193"/>
                <a:gd name="T2" fmla="*/ 98 w 117"/>
                <a:gd name="T3" fmla="*/ 174 h 193"/>
                <a:gd name="T4" fmla="*/ 117 w 117"/>
                <a:gd name="T5" fmla="*/ 97 h 193"/>
                <a:gd name="T6" fmla="*/ 98 w 117"/>
                <a:gd name="T7" fmla="*/ 20 h 193"/>
                <a:gd name="T8" fmla="*/ 55 w 117"/>
                <a:gd name="T9" fmla="*/ 0 h 193"/>
                <a:gd name="T10" fmla="*/ 13 w 117"/>
                <a:gd name="T11" fmla="*/ 19 h 193"/>
                <a:gd name="T12" fmla="*/ 0 w 117"/>
                <a:gd name="T13" fmla="*/ 45 h 193"/>
                <a:gd name="T14" fmla="*/ 4 w 117"/>
                <a:gd name="T15" fmla="*/ 45 h 193"/>
                <a:gd name="T16" fmla="*/ 4 w 117"/>
                <a:gd name="T17" fmla="*/ 162 h 193"/>
                <a:gd name="T18" fmla="*/ 11 w 117"/>
                <a:gd name="T19" fmla="*/ 172 h 193"/>
                <a:gd name="T20" fmla="*/ 55 w 117"/>
                <a:gd name="T21" fmla="*/ 193 h 193"/>
                <a:gd name="T22" fmla="*/ 36 w 117"/>
                <a:gd name="T23" fmla="*/ 49 h 193"/>
                <a:gd name="T24" fmla="*/ 44 w 117"/>
                <a:gd name="T25" fmla="*/ 34 h 193"/>
                <a:gd name="T26" fmla="*/ 55 w 117"/>
                <a:gd name="T27" fmla="*/ 30 h 193"/>
                <a:gd name="T28" fmla="*/ 67 w 117"/>
                <a:gd name="T29" fmla="*/ 34 h 193"/>
                <a:gd name="T30" fmla="*/ 75 w 117"/>
                <a:gd name="T31" fmla="*/ 51 h 193"/>
                <a:gd name="T32" fmla="*/ 79 w 117"/>
                <a:gd name="T33" fmla="*/ 97 h 193"/>
                <a:gd name="T34" fmla="*/ 75 w 117"/>
                <a:gd name="T35" fmla="*/ 144 h 193"/>
                <a:gd name="T36" fmla="*/ 67 w 117"/>
                <a:gd name="T37" fmla="*/ 159 h 193"/>
                <a:gd name="T38" fmla="*/ 55 w 117"/>
                <a:gd name="T39" fmla="*/ 163 h 193"/>
                <a:gd name="T40" fmla="*/ 44 w 117"/>
                <a:gd name="T41" fmla="*/ 159 h 193"/>
                <a:gd name="T42" fmla="*/ 35 w 117"/>
                <a:gd name="T43" fmla="*/ 143 h 193"/>
                <a:gd name="T44" fmla="*/ 32 w 117"/>
                <a:gd name="T45" fmla="*/ 97 h 193"/>
                <a:gd name="T46" fmla="*/ 36 w 117"/>
                <a:gd name="T47" fmla="*/ 4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93">
                  <a:moveTo>
                    <a:pt x="55" y="193"/>
                  </a:moveTo>
                  <a:cubicBezTo>
                    <a:pt x="74" y="193"/>
                    <a:pt x="88" y="187"/>
                    <a:pt x="98" y="174"/>
                  </a:cubicBezTo>
                  <a:cubicBezTo>
                    <a:pt x="111" y="158"/>
                    <a:pt x="117" y="133"/>
                    <a:pt x="117" y="97"/>
                  </a:cubicBezTo>
                  <a:cubicBezTo>
                    <a:pt x="117" y="61"/>
                    <a:pt x="111" y="35"/>
                    <a:pt x="98" y="20"/>
                  </a:cubicBezTo>
                  <a:cubicBezTo>
                    <a:pt x="88" y="7"/>
                    <a:pt x="74" y="0"/>
                    <a:pt x="55" y="0"/>
                  </a:cubicBezTo>
                  <a:cubicBezTo>
                    <a:pt x="37" y="0"/>
                    <a:pt x="23" y="7"/>
                    <a:pt x="13" y="19"/>
                  </a:cubicBezTo>
                  <a:cubicBezTo>
                    <a:pt x="7" y="26"/>
                    <a:pt x="3" y="35"/>
                    <a:pt x="0" y="45"/>
                  </a:cubicBezTo>
                  <a:cubicBezTo>
                    <a:pt x="4" y="45"/>
                    <a:pt x="4" y="45"/>
                    <a:pt x="4" y="45"/>
                  </a:cubicBezTo>
                  <a:cubicBezTo>
                    <a:pt x="4" y="162"/>
                    <a:pt x="4" y="162"/>
                    <a:pt x="4" y="162"/>
                  </a:cubicBezTo>
                  <a:cubicBezTo>
                    <a:pt x="6" y="166"/>
                    <a:pt x="8" y="169"/>
                    <a:pt x="11" y="172"/>
                  </a:cubicBezTo>
                  <a:cubicBezTo>
                    <a:pt x="22" y="186"/>
                    <a:pt x="37" y="193"/>
                    <a:pt x="55" y="193"/>
                  </a:cubicBezTo>
                  <a:close/>
                  <a:moveTo>
                    <a:pt x="36" y="49"/>
                  </a:moveTo>
                  <a:cubicBezTo>
                    <a:pt x="38" y="42"/>
                    <a:pt x="40" y="37"/>
                    <a:pt x="44" y="34"/>
                  </a:cubicBezTo>
                  <a:cubicBezTo>
                    <a:pt x="47" y="32"/>
                    <a:pt x="51" y="30"/>
                    <a:pt x="55" y="30"/>
                  </a:cubicBezTo>
                  <a:cubicBezTo>
                    <a:pt x="60" y="30"/>
                    <a:pt x="64" y="32"/>
                    <a:pt x="67" y="34"/>
                  </a:cubicBezTo>
                  <a:cubicBezTo>
                    <a:pt x="70" y="37"/>
                    <a:pt x="73" y="43"/>
                    <a:pt x="75" y="51"/>
                  </a:cubicBezTo>
                  <a:cubicBezTo>
                    <a:pt x="78" y="59"/>
                    <a:pt x="79" y="75"/>
                    <a:pt x="79" y="97"/>
                  </a:cubicBezTo>
                  <a:cubicBezTo>
                    <a:pt x="79" y="119"/>
                    <a:pt x="78" y="135"/>
                    <a:pt x="75" y="144"/>
                  </a:cubicBezTo>
                  <a:cubicBezTo>
                    <a:pt x="73" y="151"/>
                    <a:pt x="71" y="156"/>
                    <a:pt x="67" y="159"/>
                  </a:cubicBezTo>
                  <a:cubicBezTo>
                    <a:pt x="64" y="162"/>
                    <a:pt x="60" y="163"/>
                    <a:pt x="55" y="163"/>
                  </a:cubicBezTo>
                  <a:cubicBezTo>
                    <a:pt x="51" y="163"/>
                    <a:pt x="47" y="162"/>
                    <a:pt x="44" y="159"/>
                  </a:cubicBezTo>
                  <a:cubicBezTo>
                    <a:pt x="40" y="156"/>
                    <a:pt x="37" y="151"/>
                    <a:pt x="35" y="143"/>
                  </a:cubicBezTo>
                  <a:cubicBezTo>
                    <a:pt x="33" y="134"/>
                    <a:pt x="32" y="119"/>
                    <a:pt x="32" y="97"/>
                  </a:cubicBezTo>
                  <a:cubicBezTo>
                    <a:pt x="32" y="75"/>
                    <a:pt x="33" y="59"/>
                    <a:pt x="36" y="49"/>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dirty="0">
                <a:solidFill>
                  <a:srgbClr val="2C2C2C"/>
                </a:solidFill>
                <a:latin typeface="+mj-lt"/>
              </a:endParaRPr>
            </a:p>
          </p:txBody>
        </p:sp>
        <p:sp>
          <p:nvSpPr>
            <p:cNvPr id="241" name="Freeform 117"/>
            <p:cNvSpPr>
              <a:spLocks/>
            </p:cNvSpPr>
            <p:nvPr/>
          </p:nvSpPr>
          <p:spPr bwMode="auto">
            <a:xfrm>
              <a:off x="2220" y="2222"/>
              <a:ext cx="0" cy="78"/>
            </a:xfrm>
            <a:custGeom>
              <a:avLst/>
              <a:gdLst>
                <a:gd name="T0" fmla="*/ 0 h 33"/>
                <a:gd name="T1" fmla="*/ 33 h 33"/>
                <a:gd name="T2" fmla="*/ 33 h 33"/>
                <a:gd name="T3" fmla="*/ 0 h 33"/>
                <a:gd name="T4" fmla="*/ 0 h 33"/>
              </a:gdLst>
              <a:ahLst/>
              <a:cxnLst>
                <a:cxn ang="0">
                  <a:pos x="0" y="T0"/>
                </a:cxn>
                <a:cxn ang="0">
                  <a:pos x="0" y="T1"/>
                </a:cxn>
                <a:cxn ang="0">
                  <a:pos x="0" y="T2"/>
                </a:cxn>
                <a:cxn ang="0">
                  <a:pos x="0" y="T3"/>
                </a:cxn>
                <a:cxn ang="0">
                  <a:pos x="0" y="T4"/>
                </a:cxn>
              </a:cxnLst>
              <a:rect l="0" t="0" r="r" b="b"/>
              <a:pathLst>
                <a:path h="33">
                  <a:moveTo>
                    <a:pt x="0" y="0"/>
                  </a:moveTo>
                  <a:cubicBezTo>
                    <a:pt x="0" y="33"/>
                    <a:pt x="0" y="33"/>
                    <a:pt x="0" y="33"/>
                  </a:cubicBezTo>
                  <a:cubicBezTo>
                    <a:pt x="0" y="33"/>
                    <a:pt x="0" y="33"/>
                    <a:pt x="0" y="33"/>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dirty="0">
                <a:solidFill>
                  <a:srgbClr val="2C2C2C"/>
                </a:solidFill>
                <a:latin typeface="+mj-lt"/>
              </a:endParaRPr>
            </a:p>
          </p:txBody>
        </p:sp>
        <p:sp>
          <p:nvSpPr>
            <p:cNvPr id="242" name="Freeform 118"/>
            <p:cNvSpPr>
              <a:spLocks/>
            </p:cNvSpPr>
            <p:nvPr/>
          </p:nvSpPr>
          <p:spPr bwMode="auto">
            <a:xfrm>
              <a:off x="2220" y="2108"/>
              <a:ext cx="196" cy="449"/>
            </a:xfrm>
            <a:custGeom>
              <a:avLst/>
              <a:gdLst>
                <a:gd name="T0" fmla="*/ 47 w 83"/>
                <a:gd name="T1" fmla="*/ 190 h 190"/>
                <a:gd name="T2" fmla="*/ 83 w 83"/>
                <a:gd name="T3" fmla="*/ 190 h 190"/>
                <a:gd name="T4" fmla="*/ 83 w 83"/>
                <a:gd name="T5" fmla="*/ 0 h 190"/>
                <a:gd name="T6" fmla="*/ 53 w 83"/>
                <a:gd name="T7" fmla="*/ 0 h 190"/>
                <a:gd name="T8" fmla="*/ 31 w 83"/>
                <a:gd name="T9" fmla="*/ 31 h 190"/>
                <a:gd name="T10" fmla="*/ 0 w 83"/>
                <a:gd name="T11" fmla="*/ 48 h 190"/>
                <a:gd name="T12" fmla="*/ 0 w 83"/>
                <a:gd name="T13" fmla="*/ 81 h 190"/>
                <a:gd name="T14" fmla="*/ 47 w 83"/>
                <a:gd name="T15" fmla="*/ 54 h 190"/>
                <a:gd name="T16" fmla="*/ 47 w 83"/>
                <a:gd name="T17" fmla="*/ 19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190">
                  <a:moveTo>
                    <a:pt x="47" y="190"/>
                  </a:moveTo>
                  <a:cubicBezTo>
                    <a:pt x="83" y="190"/>
                    <a:pt x="83" y="190"/>
                    <a:pt x="83" y="190"/>
                  </a:cubicBezTo>
                  <a:cubicBezTo>
                    <a:pt x="83" y="0"/>
                    <a:pt x="83" y="0"/>
                    <a:pt x="83" y="0"/>
                  </a:cubicBezTo>
                  <a:cubicBezTo>
                    <a:pt x="53" y="0"/>
                    <a:pt x="53" y="0"/>
                    <a:pt x="53" y="0"/>
                  </a:cubicBezTo>
                  <a:cubicBezTo>
                    <a:pt x="49" y="12"/>
                    <a:pt x="42" y="22"/>
                    <a:pt x="31" y="31"/>
                  </a:cubicBezTo>
                  <a:cubicBezTo>
                    <a:pt x="20" y="39"/>
                    <a:pt x="10" y="45"/>
                    <a:pt x="0" y="48"/>
                  </a:cubicBezTo>
                  <a:cubicBezTo>
                    <a:pt x="0" y="81"/>
                    <a:pt x="0" y="81"/>
                    <a:pt x="0" y="81"/>
                  </a:cubicBezTo>
                  <a:cubicBezTo>
                    <a:pt x="18" y="75"/>
                    <a:pt x="34" y="66"/>
                    <a:pt x="47" y="54"/>
                  </a:cubicBezTo>
                  <a:lnTo>
                    <a:pt x="47" y="19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dirty="0">
                <a:solidFill>
                  <a:srgbClr val="2C2C2C"/>
                </a:solidFill>
                <a:latin typeface="+mj-lt"/>
              </a:endParaRPr>
            </a:p>
          </p:txBody>
        </p:sp>
        <p:sp>
          <p:nvSpPr>
            <p:cNvPr id="243" name="Freeform 119"/>
            <p:cNvSpPr>
              <a:spLocks/>
            </p:cNvSpPr>
            <p:nvPr/>
          </p:nvSpPr>
          <p:spPr bwMode="auto">
            <a:xfrm>
              <a:off x="2220" y="2970"/>
              <a:ext cx="0" cy="78"/>
            </a:xfrm>
            <a:custGeom>
              <a:avLst/>
              <a:gdLst>
                <a:gd name="T0" fmla="*/ 0 h 33"/>
                <a:gd name="T1" fmla="*/ 33 h 33"/>
                <a:gd name="T2" fmla="*/ 33 h 33"/>
                <a:gd name="T3" fmla="*/ 0 h 33"/>
                <a:gd name="T4" fmla="*/ 0 h 33"/>
              </a:gdLst>
              <a:ahLst/>
              <a:cxnLst>
                <a:cxn ang="0">
                  <a:pos x="0" y="T0"/>
                </a:cxn>
                <a:cxn ang="0">
                  <a:pos x="0" y="T1"/>
                </a:cxn>
                <a:cxn ang="0">
                  <a:pos x="0" y="T2"/>
                </a:cxn>
                <a:cxn ang="0">
                  <a:pos x="0" y="T3"/>
                </a:cxn>
                <a:cxn ang="0">
                  <a:pos x="0" y="T4"/>
                </a:cxn>
              </a:cxnLst>
              <a:rect l="0" t="0" r="r" b="b"/>
              <a:pathLst>
                <a:path h="33">
                  <a:moveTo>
                    <a:pt x="0" y="0"/>
                  </a:moveTo>
                  <a:cubicBezTo>
                    <a:pt x="0" y="33"/>
                    <a:pt x="0" y="33"/>
                    <a:pt x="0" y="33"/>
                  </a:cubicBezTo>
                  <a:cubicBezTo>
                    <a:pt x="0" y="33"/>
                    <a:pt x="0" y="33"/>
                    <a:pt x="0" y="33"/>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dirty="0">
                <a:solidFill>
                  <a:srgbClr val="2C2C2C"/>
                </a:solidFill>
                <a:latin typeface="+mj-lt"/>
              </a:endParaRPr>
            </a:p>
          </p:txBody>
        </p:sp>
        <p:sp>
          <p:nvSpPr>
            <p:cNvPr id="244" name="Freeform 120"/>
            <p:cNvSpPr>
              <a:spLocks/>
            </p:cNvSpPr>
            <p:nvPr/>
          </p:nvSpPr>
          <p:spPr bwMode="auto">
            <a:xfrm>
              <a:off x="2220" y="2859"/>
              <a:ext cx="196" cy="449"/>
            </a:xfrm>
            <a:custGeom>
              <a:avLst/>
              <a:gdLst>
                <a:gd name="T0" fmla="*/ 47 w 83"/>
                <a:gd name="T1" fmla="*/ 190 h 190"/>
                <a:gd name="T2" fmla="*/ 83 w 83"/>
                <a:gd name="T3" fmla="*/ 190 h 190"/>
                <a:gd name="T4" fmla="*/ 83 w 83"/>
                <a:gd name="T5" fmla="*/ 0 h 190"/>
                <a:gd name="T6" fmla="*/ 53 w 83"/>
                <a:gd name="T7" fmla="*/ 0 h 190"/>
                <a:gd name="T8" fmla="*/ 31 w 83"/>
                <a:gd name="T9" fmla="*/ 30 h 190"/>
                <a:gd name="T10" fmla="*/ 0 w 83"/>
                <a:gd name="T11" fmla="*/ 47 h 190"/>
                <a:gd name="T12" fmla="*/ 0 w 83"/>
                <a:gd name="T13" fmla="*/ 80 h 190"/>
                <a:gd name="T14" fmla="*/ 47 w 83"/>
                <a:gd name="T15" fmla="*/ 53 h 190"/>
                <a:gd name="T16" fmla="*/ 47 w 83"/>
                <a:gd name="T17" fmla="*/ 19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190">
                  <a:moveTo>
                    <a:pt x="47" y="190"/>
                  </a:moveTo>
                  <a:cubicBezTo>
                    <a:pt x="83" y="190"/>
                    <a:pt x="83" y="190"/>
                    <a:pt x="83" y="190"/>
                  </a:cubicBezTo>
                  <a:cubicBezTo>
                    <a:pt x="83" y="0"/>
                    <a:pt x="83" y="0"/>
                    <a:pt x="83" y="0"/>
                  </a:cubicBezTo>
                  <a:cubicBezTo>
                    <a:pt x="53" y="0"/>
                    <a:pt x="53" y="0"/>
                    <a:pt x="53" y="0"/>
                  </a:cubicBezTo>
                  <a:cubicBezTo>
                    <a:pt x="49" y="11"/>
                    <a:pt x="42" y="21"/>
                    <a:pt x="31" y="30"/>
                  </a:cubicBezTo>
                  <a:cubicBezTo>
                    <a:pt x="20" y="38"/>
                    <a:pt x="10" y="44"/>
                    <a:pt x="0" y="47"/>
                  </a:cubicBezTo>
                  <a:cubicBezTo>
                    <a:pt x="0" y="80"/>
                    <a:pt x="0" y="80"/>
                    <a:pt x="0" y="80"/>
                  </a:cubicBezTo>
                  <a:cubicBezTo>
                    <a:pt x="18" y="74"/>
                    <a:pt x="34" y="65"/>
                    <a:pt x="47" y="53"/>
                  </a:cubicBezTo>
                  <a:lnTo>
                    <a:pt x="47" y="19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dirty="0">
                <a:solidFill>
                  <a:srgbClr val="2C2C2C"/>
                </a:solidFill>
                <a:latin typeface="+mj-lt"/>
              </a:endParaRPr>
            </a:p>
          </p:txBody>
        </p:sp>
        <p:sp>
          <p:nvSpPr>
            <p:cNvPr id="245" name="Freeform 121"/>
            <p:cNvSpPr>
              <a:spLocks/>
            </p:cNvSpPr>
            <p:nvPr/>
          </p:nvSpPr>
          <p:spPr bwMode="auto">
            <a:xfrm>
              <a:off x="2790" y="-91"/>
              <a:ext cx="196" cy="397"/>
            </a:xfrm>
            <a:custGeom>
              <a:avLst/>
              <a:gdLst>
                <a:gd name="T0" fmla="*/ 47 w 83"/>
                <a:gd name="T1" fmla="*/ 31 h 168"/>
                <a:gd name="T2" fmla="*/ 47 w 83"/>
                <a:gd name="T3" fmla="*/ 168 h 168"/>
                <a:gd name="T4" fmla="*/ 83 w 83"/>
                <a:gd name="T5" fmla="*/ 168 h 168"/>
                <a:gd name="T6" fmla="*/ 83 w 83"/>
                <a:gd name="T7" fmla="*/ 55 h 168"/>
                <a:gd name="T8" fmla="*/ 40 w 83"/>
                <a:gd name="T9" fmla="*/ 0 h 168"/>
                <a:gd name="T10" fmla="*/ 31 w 83"/>
                <a:gd name="T11" fmla="*/ 8 h 168"/>
                <a:gd name="T12" fmla="*/ 28 w 83"/>
                <a:gd name="T13" fmla="*/ 10 h 168"/>
                <a:gd name="T14" fmla="*/ 0 w 83"/>
                <a:gd name="T15" fmla="*/ 46 h 168"/>
                <a:gd name="T16" fmla="*/ 0 w 83"/>
                <a:gd name="T17" fmla="*/ 59 h 168"/>
                <a:gd name="T18" fmla="*/ 47 w 83"/>
                <a:gd name="T19" fmla="*/ 31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168">
                  <a:moveTo>
                    <a:pt x="47" y="31"/>
                  </a:moveTo>
                  <a:cubicBezTo>
                    <a:pt x="47" y="168"/>
                    <a:pt x="47" y="168"/>
                    <a:pt x="47" y="168"/>
                  </a:cubicBezTo>
                  <a:cubicBezTo>
                    <a:pt x="83" y="168"/>
                    <a:pt x="83" y="168"/>
                    <a:pt x="83" y="168"/>
                  </a:cubicBezTo>
                  <a:cubicBezTo>
                    <a:pt x="83" y="55"/>
                    <a:pt x="83" y="55"/>
                    <a:pt x="83" y="55"/>
                  </a:cubicBezTo>
                  <a:cubicBezTo>
                    <a:pt x="40" y="0"/>
                    <a:pt x="40" y="0"/>
                    <a:pt x="40" y="0"/>
                  </a:cubicBezTo>
                  <a:cubicBezTo>
                    <a:pt x="37" y="3"/>
                    <a:pt x="34" y="6"/>
                    <a:pt x="31" y="8"/>
                  </a:cubicBezTo>
                  <a:cubicBezTo>
                    <a:pt x="30" y="9"/>
                    <a:pt x="29" y="10"/>
                    <a:pt x="28" y="10"/>
                  </a:cubicBezTo>
                  <a:cubicBezTo>
                    <a:pt x="0" y="46"/>
                    <a:pt x="0" y="46"/>
                    <a:pt x="0" y="46"/>
                  </a:cubicBezTo>
                  <a:cubicBezTo>
                    <a:pt x="0" y="59"/>
                    <a:pt x="0" y="59"/>
                    <a:pt x="0" y="59"/>
                  </a:cubicBezTo>
                  <a:cubicBezTo>
                    <a:pt x="18" y="53"/>
                    <a:pt x="34" y="44"/>
                    <a:pt x="47" y="3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dirty="0">
                <a:solidFill>
                  <a:srgbClr val="2C2C2C"/>
                </a:solidFill>
                <a:latin typeface="+mj-lt"/>
              </a:endParaRPr>
            </a:p>
          </p:txBody>
        </p:sp>
        <p:sp>
          <p:nvSpPr>
            <p:cNvPr id="246" name="Freeform 122"/>
            <p:cNvSpPr>
              <a:spLocks noEditPoints="1"/>
            </p:cNvSpPr>
            <p:nvPr/>
          </p:nvSpPr>
          <p:spPr bwMode="auto">
            <a:xfrm>
              <a:off x="2766" y="606"/>
              <a:ext cx="291" cy="456"/>
            </a:xfrm>
            <a:custGeom>
              <a:avLst/>
              <a:gdLst>
                <a:gd name="T0" fmla="*/ 62 w 123"/>
                <a:gd name="T1" fmla="*/ 0 h 193"/>
                <a:gd name="T2" fmla="*/ 19 w 123"/>
                <a:gd name="T3" fmla="*/ 20 h 193"/>
                <a:gd name="T4" fmla="*/ 0 w 123"/>
                <a:gd name="T5" fmla="*/ 97 h 193"/>
                <a:gd name="T6" fmla="*/ 17 w 123"/>
                <a:gd name="T7" fmla="*/ 172 h 193"/>
                <a:gd name="T8" fmla="*/ 62 w 123"/>
                <a:gd name="T9" fmla="*/ 193 h 193"/>
                <a:gd name="T10" fmla="*/ 105 w 123"/>
                <a:gd name="T11" fmla="*/ 174 h 193"/>
                <a:gd name="T12" fmla="*/ 123 w 123"/>
                <a:gd name="T13" fmla="*/ 97 h 193"/>
                <a:gd name="T14" fmla="*/ 105 w 123"/>
                <a:gd name="T15" fmla="*/ 20 h 193"/>
                <a:gd name="T16" fmla="*/ 62 w 123"/>
                <a:gd name="T17" fmla="*/ 0 h 193"/>
                <a:gd name="T18" fmla="*/ 82 w 123"/>
                <a:gd name="T19" fmla="*/ 144 h 193"/>
                <a:gd name="T20" fmla="*/ 74 w 123"/>
                <a:gd name="T21" fmla="*/ 159 h 193"/>
                <a:gd name="T22" fmla="*/ 62 w 123"/>
                <a:gd name="T23" fmla="*/ 163 h 193"/>
                <a:gd name="T24" fmla="*/ 50 w 123"/>
                <a:gd name="T25" fmla="*/ 159 h 193"/>
                <a:gd name="T26" fmla="*/ 42 w 123"/>
                <a:gd name="T27" fmla="*/ 143 h 193"/>
                <a:gd name="T28" fmla="*/ 38 w 123"/>
                <a:gd name="T29" fmla="*/ 97 h 193"/>
                <a:gd name="T30" fmla="*/ 42 w 123"/>
                <a:gd name="T31" fmla="*/ 50 h 193"/>
                <a:gd name="T32" fmla="*/ 50 w 123"/>
                <a:gd name="T33" fmla="*/ 35 h 193"/>
                <a:gd name="T34" fmla="*/ 62 w 123"/>
                <a:gd name="T35" fmla="*/ 30 h 193"/>
                <a:gd name="T36" fmla="*/ 73 w 123"/>
                <a:gd name="T37" fmla="*/ 35 h 193"/>
                <a:gd name="T38" fmla="*/ 82 w 123"/>
                <a:gd name="T39" fmla="*/ 51 h 193"/>
                <a:gd name="T40" fmla="*/ 85 w 123"/>
                <a:gd name="T41" fmla="*/ 97 h 193"/>
                <a:gd name="T42" fmla="*/ 82 w 123"/>
                <a:gd name="T43" fmla="*/ 144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3" h="193">
                  <a:moveTo>
                    <a:pt x="62" y="0"/>
                  </a:moveTo>
                  <a:cubicBezTo>
                    <a:pt x="43" y="0"/>
                    <a:pt x="29" y="7"/>
                    <a:pt x="19" y="20"/>
                  </a:cubicBezTo>
                  <a:cubicBezTo>
                    <a:pt x="7" y="35"/>
                    <a:pt x="0" y="61"/>
                    <a:pt x="0" y="97"/>
                  </a:cubicBezTo>
                  <a:cubicBezTo>
                    <a:pt x="0" y="133"/>
                    <a:pt x="6" y="158"/>
                    <a:pt x="17" y="172"/>
                  </a:cubicBezTo>
                  <a:cubicBezTo>
                    <a:pt x="28" y="186"/>
                    <a:pt x="43" y="193"/>
                    <a:pt x="62" y="193"/>
                  </a:cubicBezTo>
                  <a:cubicBezTo>
                    <a:pt x="80" y="193"/>
                    <a:pt x="94" y="187"/>
                    <a:pt x="105" y="174"/>
                  </a:cubicBezTo>
                  <a:cubicBezTo>
                    <a:pt x="117" y="158"/>
                    <a:pt x="123" y="133"/>
                    <a:pt x="123" y="97"/>
                  </a:cubicBezTo>
                  <a:cubicBezTo>
                    <a:pt x="123" y="61"/>
                    <a:pt x="117" y="35"/>
                    <a:pt x="105" y="20"/>
                  </a:cubicBezTo>
                  <a:cubicBezTo>
                    <a:pt x="94" y="7"/>
                    <a:pt x="80" y="0"/>
                    <a:pt x="62" y="0"/>
                  </a:cubicBezTo>
                  <a:close/>
                  <a:moveTo>
                    <a:pt x="82" y="144"/>
                  </a:moveTo>
                  <a:cubicBezTo>
                    <a:pt x="80" y="151"/>
                    <a:pt x="77" y="156"/>
                    <a:pt x="74" y="159"/>
                  </a:cubicBezTo>
                  <a:cubicBezTo>
                    <a:pt x="70" y="162"/>
                    <a:pt x="66" y="163"/>
                    <a:pt x="62" y="163"/>
                  </a:cubicBezTo>
                  <a:cubicBezTo>
                    <a:pt x="57" y="163"/>
                    <a:pt x="53" y="162"/>
                    <a:pt x="50" y="159"/>
                  </a:cubicBezTo>
                  <a:cubicBezTo>
                    <a:pt x="47" y="157"/>
                    <a:pt x="44" y="151"/>
                    <a:pt x="42" y="143"/>
                  </a:cubicBezTo>
                  <a:cubicBezTo>
                    <a:pt x="39" y="134"/>
                    <a:pt x="38" y="119"/>
                    <a:pt x="38" y="97"/>
                  </a:cubicBezTo>
                  <a:cubicBezTo>
                    <a:pt x="38" y="75"/>
                    <a:pt x="40" y="59"/>
                    <a:pt x="42" y="50"/>
                  </a:cubicBezTo>
                  <a:cubicBezTo>
                    <a:pt x="44" y="42"/>
                    <a:pt x="47" y="37"/>
                    <a:pt x="50" y="35"/>
                  </a:cubicBezTo>
                  <a:cubicBezTo>
                    <a:pt x="53" y="32"/>
                    <a:pt x="57" y="30"/>
                    <a:pt x="62" y="30"/>
                  </a:cubicBezTo>
                  <a:cubicBezTo>
                    <a:pt x="66" y="30"/>
                    <a:pt x="70" y="32"/>
                    <a:pt x="73" y="35"/>
                  </a:cubicBezTo>
                  <a:cubicBezTo>
                    <a:pt x="77" y="37"/>
                    <a:pt x="80" y="43"/>
                    <a:pt x="82" y="51"/>
                  </a:cubicBezTo>
                  <a:cubicBezTo>
                    <a:pt x="84" y="59"/>
                    <a:pt x="85" y="75"/>
                    <a:pt x="85" y="97"/>
                  </a:cubicBezTo>
                  <a:cubicBezTo>
                    <a:pt x="85" y="119"/>
                    <a:pt x="84" y="135"/>
                    <a:pt x="82" y="144"/>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dirty="0">
                <a:solidFill>
                  <a:srgbClr val="2C2C2C"/>
                </a:solidFill>
                <a:latin typeface="+mj-lt"/>
              </a:endParaRPr>
            </a:p>
          </p:txBody>
        </p:sp>
        <p:sp>
          <p:nvSpPr>
            <p:cNvPr id="247" name="Freeform 123"/>
            <p:cNvSpPr>
              <a:spLocks/>
            </p:cNvSpPr>
            <p:nvPr/>
          </p:nvSpPr>
          <p:spPr bwMode="auto">
            <a:xfrm>
              <a:off x="2790" y="1357"/>
              <a:ext cx="196" cy="449"/>
            </a:xfrm>
            <a:custGeom>
              <a:avLst/>
              <a:gdLst>
                <a:gd name="T0" fmla="*/ 83 w 83"/>
                <a:gd name="T1" fmla="*/ 190 h 190"/>
                <a:gd name="T2" fmla="*/ 83 w 83"/>
                <a:gd name="T3" fmla="*/ 0 h 190"/>
                <a:gd name="T4" fmla="*/ 54 w 83"/>
                <a:gd name="T5" fmla="*/ 0 h 190"/>
                <a:gd name="T6" fmla="*/ 31 w 83"/>
                <a:gd name="T7" fmla="*/ 30 h 190"/>
                <a:gd name="T8" fmla="*/ 0 w 83"/>
                <a:gd name="T9" fmla="*/ 47 h 190"/>
                <a:gd name="T10" fmla="*/ 0 w 83"/>
                <a:gd name="T11" fmla="*/ 80 h 190"/>
                <a:gd name="T12" fmla="*/ 47 w 83"/>
                <a:gd name="T13" fmla="*/ 53 h 190"/>
                <a:gd name="T14" fmla="*/ 47 w 83"/>
                <a:gd name="T15" fmla="*/ 190 h 190"/>
                <a:gd name="T16" fmla="*/ 83 w 83"/>
                <a:gd name="T17" fmla="*/ 19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190">
                  <a:moveTo>
                    <a:pt x="83" y="190"/>
                  </a:moveTo>
                  <a:cubicBezTo>
                    <a:pt x="83" y="0"/>
                    <a:pt x="83" y="0"/>
                    <a:pt x="83" y="0"/>
                  </a:cubicBezTo>
                  <a:cubicBezTo>
                    <a:pt x="54" y="0"/>
                    <a:pt x="54" y="0"/>
                    <a:pt x="54" y="0"/>
                  </a:cubicBezTo>
                  <a:cubicBezTo>
                    <a:pt x="50" y="11"/>
                    <a:pt x="42" y="21"/>
                    <a:pt x="31" y="30"/>
                  </a:cubicBezTo>
                  <a:cubicBezTo>
                    <a:pt x="20" y="38"/>
                    <a:pt x="10" y="44"/>
                    <a:pt x="0" y="47"/>
                  </a:cubicBezTo>
                  <a:cubicBezTo>
                    <a:pt x="0" y="80"/>
                    <a:pt x="0" y="80"/>
                    <a:pt x="0" y="80"/>
                  </a:cubicBezTo>
                  <a:cubicBezTo>
                    <a:pt x="18" y="74"/>
                    <a:pt x="34" y="65"/>
                    <a:pt x="47" y="53"/>
                  </a:cubicBezTo>
                  <a:cubicBezTo>
                    <a:pt x="47" y="190"/>
                    <a:pt x="47" y="190"/>
                    <a:pt x="47" y="190"/>
                  </a:cubicBezTo>
                  <a:lnTo>
                    <a:pt x="83" y="19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dirty="0">
                <a:solidFill>
                  <a:srgbClr val="2C2C2C"/>
                </a:solidFill>
                <a:latin typeface="+mj-lt"/>
              </a:endParaRPr>
            </a:p>
          </p:txBody>
        </p:sp>
        <p:sp>
          <p:nvSpPr>
            <p:cNvPr id="248" name="Freeform 124"/>
            <p:cNvSpPr>
              <a:spLocks noEditPoints="1"/>
            </p:cNvSpPr>
            <p:nvPr/>
          </p:nvSpPr>
          <p:spPr bwMode="auto">
            <a:xfrm>
              <a:off x="2766" y="2106"/>
              <a:ext cx="291" cy="456"/>
            </a:xfrm>
            <a:custGeom>
              <a:avLst/>
              <a:gdLst>
                <a:gd name="T0" fmla="*/ 62 w 123"/>
                <a:gd name="T1" fmla="*/ 0 h 193"/>
                <a:gd name="T2" fmla="*/ 19 w 123"/>
                <a:gd name="T3" fmla="*/ 19 h 193"/>
                <a:gd name="T4" fmla="*/ 0 w 123"/>
                <a:gd name="T5" fmla="*/ 96 h 193"/>
                <a:gd name="T6" fmla="*/ 17 w 123"/>
                <a:gd name="T7" fmla="*/ 172 h 193"/>
                <a:gd name="T8" fmla="*/ 62 w 123"/>
                <a:gd name="T9" fmla="*/ 193 h 193"/>
                <a:gd name="T10" fmla="*/ 105 w 123"/>
                <a:gd name="T11" fmla="*/ 174 h 193"/>
                <a:gd name="T12" fmla="*/ 123 w 123"/>
                <a:gd name="T13" fmla="*/ 96 h 193"/>
                <a:gd name="T14" fmla="*/ 105 w 123"/>
                <a:gd name="T15" fmla="*/ 19 h 193"/>
                <a:gd name="T16" fmla="*/ 62 w 123"/>
                <a:gd name="T17" fmla="*/ 0 h 193"/>
                <a:gd name="T18" fmla="*/ 82 w 123"/>
                <a:gd name="T19" fmla="*/ 144 h 193"/>
                <a:gd name="T20" fmla="*/ 74 w 123"/>
                <a:gd name="T21" fmla="*/ 159 h 193"/>
                <a:gd name="T22" fmla="*/ 62 w 123"/>
                <a:gd name="T23" fmla="*/ 163 h 193"/>
                <a:gd name="T24" fmla="*/ 50 w 123"/>
                <a:gd name="T25" fmla="*/ 159 h 193"/>
                <a:gd name="T26" fmla="*/ 42 w 123"/>
                <a:gd name="T27" fmla="*/ 142 h 193"/>
                <a:gd name="T28" fmla="*/ 38 w 123"/>
                <a:gd name="T29" fmla="*/ 96 h 193"/>
                <a:gd name="T30" fmla="*/ 42 w 123"/>
                <a:gd name="T31" fmla="*/ 49 h 193"/>
                <a:gd name="T32" fmla="*/ 50 w 123"/>
                <a:gd name="T33" fmla="*/ 34 h 193"/>
                <a:gd name="T34" fmla="*/ 62 w 123"/>
                <a:gd name="T35" fmla="*/ 30 h 193"/>
                <a:gd name="T36" fmla="*/ 73 w 123"/>
                <a:gd name="T37" fmla="*/ 34 h 193"/>
                <a:gd name="T38" fmla="*/ 82 w 123"/>
                <a:gd name="T39" fmla="*/ 51 h 193"/>
                <a:gd name="T40" fmla="*/ 85 w 123"/>
                <a:gd name="T41" fmla="*/ 96 h 193"/>
                <a:gd name="T42" fmla="*/ 82 w 123"/>
                <a:gd name="T43" fmla="*/ 144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3" h="193">
                  <a:moveTo>
                    <a:pt x="62" y="0"/>
                  </a:moveTo>
                  <a:cubicBezTo>
                    <a:pt x="43" y="0"/>
                    <a:pt x="29" y="6"/>
                    <a:pt x="19" y="19"/>
                  </a:cubicBezTo>
                  <a:cubicBezTo>
                    <a:pt x="7" y="35"/>
                    <a:pt x="0" y="60"/>
                    <a:pt x="0" y="96"/>
                  </a:cubicBezTo>
                  <a:cubicBezTo>
                    <a:pt x="0" y="132"/>
                    <a:pt x="6" y="158"/>
                    <a:pt x="17" y="172"/>
                  </a:cubicBezTo>
                  <a:cubicBezTo>
                    <a:pt x="28" y="186"/>
                    <a:pt x="43" y="193"/>
                    <a:pt x="62" y="193"/>
                  </a:cubicBezTo>
                  <a:cubicBezTo>
                    <a:pt x="80" y="193"/>
                    <a:pt x="94" y="187"/>
                    <a:pt x="105" y="174"/>
                  </a:cubicBezTo>
                  <a:cubicBezTo>
                    <a:pt x="117" y="158"/>
                    <a:pt x="123" y="132"/>
                    <a:pt x="123" y="96"/>
                  </a:cubicBezTo>
                  <a:cubicBezTo>
                    <a:pt x="123" y="61"/>
                    <a:pt x="117" y="35"/>
                    <a:pt x="105" y="19"/>
                  </a:cubicBezTo>
                  <a:cubicBezTo>
                    <a:pt x="94" y="6"/>
                    <a:pt x="80" y="0"/>
                    <a:pt x="62" y="0"/>
                  </a:cubicBezTo>
                  <a:close/>
                  <a:moveTo>
                    <a:pt x="82" y="144"/>
                  </a:moveTo>
                  <a:cubicBezTo>
                    <a:pt x="80" y="151"/>
                    <a:pt x="77" y="156"/>
                    <a:pt x="74" y="159"/>
                  </a:cubicBezTo>
                  <a:cubicBezTo>
                    <a:pt x="70" y="162"/>
                    <a:pt x="66" y="163"/>
                    <a:pt x="62" y="163"/>
                  </a:cubicBezTo>
                  <a:cubicBezTo>
                    <a:pt x="57" y="163"/>
                    <a:pt x="53" y="162"/>
                    <a:pt x="50" y="159"/>
                  </a:cubicBezTo>
                  <a:cubicBezTo>
                    <a:pt x="47" y="156"/>
                    <a:pt x="44" y="151"/>
                    <a:pt x="42" y="142"/>
                  </a:cubicBezTo>
                  <a:cubicBezTo>
                    <a:pt x="39" y="134"/>
                    <a:pt x="38" y="119"/>
                    <a:pt x="38" y="96"/>
                  </a:cubicBezTo>
                  <a:cubicBezTo>
                    <a:pt x="38" y="74"/>
                    <a:pt x="40" y="58"/>
                    <a:pt x="42" y="49"/>
                  </a:cubicBezTo>
                  <a:cubicBezTo>
                    <a:pt x="44" y="42"/>
                    <a:pt x="47" y="37"/>
                    <a:pt x="50" y="34"/>
                  </a:cubicBezTo>
                  <a:cubicBezTo>
                    <a:pt x="53" y="31"/>
                    <a:pt x="57" y="30"/>
                    <a:pt x="62" y="30"/>
                  </a:cubicBezTo>
                  <a:cubicBezTo>
                    <a:pt x="66" y="30"/>
                    <a:pt x="70" y="31"/>
                    <a:pt x="73" y="34"/>
                  </a:cubicBezTo>
                  <a:cubicBezTo>
                    <a:pt x="77" y="37"/>
                    <a:pt x="80" y="42"/>
                    <a:pt x="82" y="51"/>
                  </a:cubicBezTo>
                  <a:cubicBezTo>
                    <a:pt x="84" y="59"/>
                    <a:pt x="85" y="74"/>
                    <a:pt x="85" y="96"/>
                  </a:cubicBezTo>
                  <a:cubicBezTo>
                    <a:pt x="85" y="119"/>
                    <a:pt x="84" y="134"/>
                    <a:pt x="82" y="144"/>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dirty="0">
                <a:solidFill>
                  <a:srgbClr val="2C2C2C"/>
                </a:solidFill>
                <a:latin typeface="+mj-lt"/>
              </a:endParaRPr>
            </a:p>
          </p:txBody>
        </p:sp>
        <p:sp>
          <p:nvSpPr>
            <p:cNvPr id="249" name="Freeform 125"/>
            <p:cNvSpPr>
              <a:spLocks noEditPoints="1"/>
            </p:cNvSpPr>
            <p:nvPr/>
          </p:nvSpPr>
          <p:spPr bwMode="auto">
            <a:xfrm>
              <a:off x="2766" y="2855"/>
              <a:ext cx="291" cy="456"/>
            </a:xfrm>
            <a:custGeom>
              <a:avLst/>
              <a:gdLst>
                <a:gd name="T0" fmla="*/ 62 w 123"/>
                <a:gd name="T1" fmla="*/ 0 h 193"/>
                <a:gd name="T2" fmla="*/ 19 w 123"/>
                <a:gd name="T3" fmla="*/ 19 h 193"/>
                <a:gd name="T4" fmla="*/ 0 w 123"/>
                <a:gd name="T5" fmla="*/ 96 h 193"/>
                <a:gd name="T6" fmla="*/ 17 w 123"/>
                <a:gd name="T7" fmla="*/ 172 h 193"/>
                <a:gd name="T8" fmla="*/ 62 w 123"/>
                <a:gd name="T9" fmla="*/ 193 h 193"/>
                <a:gd name="T10" fmla="*/ 105 w 123"/>
                <a:gd name="T11" fmla="*/ 174 h 193"/>
                <a:gd name="T12" fmla="*/ 123 w 123"/>
                <a:gd name="T13" fmla="*/ 97 h 193"/>
                <a:gd name="T14" fmla="*/ 105 w 123"/>
                <a:gd name="T15" fmla="*/ 20 h 193"/>
                <a:gd name="T16" fmla="*/ 62 w 123"/>
                <a:gd name="T17" fmla="*/ 0 h 193"/>
                <a:gd name="T18" fmla="*/ 82 w 123"/>
                <a:gd name="T19" fmla="*/ 144 h 193"/>
                <a:gd name="T20" fmla="*/ 74 w 123"/>
                <a:gd name="T21" fmla="*/ 159 h 193"/>
                <a:gd name="T22" fmla="*/ 62 w 123"/>
                <a:gd name="T23" fmla="*/ 163 h 193"/>
                <a:gd name="T24" fmla="*/ 50 w 123"/>
                <a:gd name="T25" fmla="*/ 159 h 193"/>
                <a:gd name="T26" fmla="*/ 42 w 123"/>
                <a:gd name="T27" fmla="*/ 142 h 193"/>
                <a:gd name="T28" fmla="*/ 38 w 123"/>
                <a:gd name="T29" fmla="*/ 97 h 193"/>
                <a:gd name="T30" fmla="*/ 42 w 123"/>
                <a:gd name="T31" fmla="*/ 49 h 193"/>
                <a:gd name="T32" fmla="*/ 50 w 123"/>
                <a:gd name="T33" fmla="*/ 34 h 193"/>
                <a:gd name="T34" fmla="*/ 62 w 123"/>
                <a:gd name="T35" fmla="*/ 30 h 193"/>
                <a:gd name="T36" fmla="*/ 73 w 123"/>
                <a:gd name="T37" fmla="*/ 34 h 193"/>
                <a:gd name="T38" fmla="*/ 82 w 123"/>
                <a:gd name="T39" fmla="*/ 51 h 193"/>
                <a:gd name="T40" fmla="*/ 85 w 123"/>
                <a:gd name="T41" fmla="*/ 97 h 193"/>
                <a:gd name="T42" fmla="*/ 82 w 123"/>
                <a:gd name="T43" fmla="*/ 144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3" h="193">
                  <a:moveTo>
                    <a:pt x="62" y="0"/>
                  </a:moveTo>
                  <a:cubicBezTo>
                    <a:pt x="43" y="0"/>
                    <a:pt x="29" y="6"/>
                    <a:pt x="19" y="19"/>
                  </a:cubicBezTo>
                  <a:cubicBezTo>
                    <a:pt x="7" y="35"/>
                    <a:pt x="0" y="61"/>
                    <a:pt x="0" y="96"/>
                  </a:cubicBezTo>
                  <a:cubicBezTo>
                    <a:pt x="0" y="133"/>
                    <a:pt x="6" y="158"/>
                    <a:pt x="17" y="172"/>
                  </a:cubicBezTo>
                  <a:cubicBezTo>
                    <a:pt x="28" y="186"/>
                    <a:pt x="43" y="193"/>
                    <a:pt x="62" y="193"/>
                  </a:cubicBezTo>
                  <a:cubicBezTo>
                    <a:pt x="80" y="193"/>
                    <a:pt x="94" y="187"/>
                    <a:pt x="105" y="174"/>
                  </a:cubicBezTo>
                  <a:cubicBezTo>
                    <a:pt x="117" y="158"/>
                    <a:pt x="123" y="132"/>
                    <a:pt x="123" y="97"/>
                  </a:cubicBezTo>
                  <a:cubicBezTo>
                    <a:pt x="123" y="61"/>
                    <a:pt x="117" y="35"/>
                    <a:pt x="105" y="20"/>
                  </a:cubicBezTo>
                  <a:cubicBezTo>
                    <a:pt x="94" y="7"/>
                    <a:pt x="80" y="0"/>
                    <a:pt x="62" y="0"/>
                  </a:cubicBezTo>
                  <a:close/>
                  <a:moveTo>
                    <a:pt x="82" y="144"/>
                  </a:moveTo>
                  <a:cubicBezTo>
                    <a:pt x="80" y="151"/>
                    <a:pt x="77" y="156"/>
                    <a:pt x="74" y="159"/>
                  </a:cubicBezTo>
                  <a:cubicBezTo>
                    <a:pt x="70" y="162"/>
                    <a:pt x="66" y="163"/>
                    <a:pt x="62" y="163"/>
                  </a:cubicBezTo>
                  <a:cubicBezTo>
                    <a:pt x="57" y="163"/>
                    <a:pt x="53" y="162"/>
                    <a:pt x="50" y="159"/>
                  </a:cubicBezTo>
                  <a:cubicBezTo>
                    <a:pt x="47" y="156"/>
                    <a:pt x="44" y="151"/>
                    <a:pt x="42" y="142"/>
                  </a:cubicBezTo>
                  <a:cubicBezTo>
                    <a:pt x="39" y="134"/>
                    <a:pt x="38" y="119"/>
                    <a:pt x="38" y="97"/>
                  </a:cubicBezTo>
                  <a:cubicBezTo>
                    <a:pt x="38" y="74"/>
                    <a:pt x="40" y="59"/>
                    <a:pt x="42" y="49"/>
                  </a:cubicBezTo>
                  <a:cubicBezTo>
                    <a:pt x="44" y="42"/>
                    <a:pt x="47" y="37"/>
                    <a:pt x="50" y="34"/>
                  </a:cubicBezTo>
                  <a:cubicBezTo>
                    <a:pt x="53" y="31"/>
                    <a:pt x="57" y="30"/>
                    <a:pt x="62" y="30"/>
                  </a:cubicBezTo>
                  <a:cubicBezTo>
                    <a:pt x="66" y="30"/>
                    <a:pt x="70" y="31"/>
                    <a:pt x="73" y="34"/>
                  </a:cubicBezTo>
                  <a:cubicBezTo>
                    <a:pt x="77" y="37"/>
                    <a:pt x="80" y="43"/>
                    <a:pt x="82" y="51"/>
                  </a:cubicBezTo>
                  <a:cubicBezTo>
                    <a:pt x="84" y="59"/>
                    <a:pt x="85" y="74"/>
                    <a:pt x="85" y="97"/>
                  </a:cubicBezTo>
                  <a:cubicBezTo>
                    <a:pt x="85" y="119"/>
                    <a:pt x="84" y="135"/>
                    <a:pt x="82" y="144"/>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dirty="0">
                <a:solidFill>
                  <a:srgbClr val="2C2C2C"/>
                </a:solidFill>
                <a:latin typeface="+mj-lt"/>
              </a:endParaRPr>
            </a:p>
          </p:txBody>
        </p:sp>
        <p:sp>
          <p:nvSpPr>
            <p:cNvPr id="250" name="Freeform 126"/>
            <p:cNvSpPr>
              <a:spLocks/>
            </p:cNvSpPr>
            <p:nvPr/>
          </p:nvSpPr>
          <p:spPr bwMode="auto">
            <a:xfrm>
              <a:off x="3338" y="630"/>
              <a:ext cx="196" cy="430"/>
            </a:xfrm>
            <a:custGeom>
              <a:avLst/>
              <a:gdLst>
                <a:gd name="T0" fmla="*/ 30 w 83"/>
                <a:gd name="T1" fmla="*/ 22 h 182"/>
                <a:gd name="T2" fmla="*/ 0 w 83"/>
                <a:gd name="T3" fmla="*/ 40 h 182"/>
                <a:gd name="T4" fmla="*/ 0 w 83"/>
                <a:gd name="T5" fmla="*/ 73 h 182"/>
                <a:gd name="T6" fmla="*/ 46 w 83"/>
                <a:gd name="T7" fmla="*/ 45 h 182"/>
                <a:gd name="T8" fmla="*/ 46 w 83"/>
                <a:gd name="T9" fmla="*/ 182 h 182"/>
                <a:gd name="T10" fmla="*/ 83 w 83"/>
                <a:gd name="T11" fmla="*/ 182 h 182"/>
                <a:gd name="T12" fmla="*/ 83 w 83"/>
                <a:gd name="T13" fmla="*/ 42 h 182"/>
                <a:gd name="T14" fmla="*/ 68 w 83"/>
                <a:gd name="T15" fmla="*/ 23 h 182"/>
                <a:gd name="T16" fmla="*/ 50 w 83"/>
                <a:gd name="T17" fmla="*/ 0 h 182"/>
                <a:gd name="T18" fmla="*/ 30 w 83"/>
                <a:gd name="T19" fmla="*/ 2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182">
                  <a:moveTo>
                    <a:pt x="30" y="22"/>
                  </a:moveTo>
                  <a:cubicBezTo>
                    <a:pt x="19" y="31"/>
                    <a:pt x="9" y="37"/>
                    <a:pt x="0" y="40"/>
                  </a:cubicBezTo>
                  <a:cubicBezTo>
                    <a:pt x="0" y="73"/>
                    <a:pt x="0" y="73"/>
                    <a:pt x="0" y="73"/>
                  </a:cubicBezTo>
                  <a:cubicBezTo>
                    <a:pt x="18" y="67"/>
                    <a:pt x="33" y="58"/>
                    <a:pt x="46" y="45"/>
                  </a:cubicBezTo>
                  <a:cubicBezTo>
                    <a:pt x="46" y="182"/>
                    <a:pt x="46" y="182"/>
                    <a:pt x="46" y="182"/>
                  </a:cubicBezTo>
                  <a:cubicBezTo>
                    <a:pt x="83" y="182"/>
                    <a:pt x="83" y="182"/>
                    <a:pt x="83" y="182"/>
                  </a:cubicBezTo>
                  <a:cubicBezTo>
                    <a:pt x="83" y="42"/>
                    <a:pt x="83" y="42"/>
                    <a:pt x="83" y="42"/>
                  </a:cubicBezTo>
                  <a:cubicBezTo>
                    <a:pt x="68" y="23"/>
                    <a:pt x="68" y="23"/>
                    <a:pt x="68" y="23"/>
                  </a:cubicBezTo>
                  <a:cubicBezTo>
                    <a:pt x="50" y="0"/>
                    <a:pt x="50" y="0"/>
                    <a:pt x="50" y="0"/>
                  </a:cubicBezTo>
                  <a:cubicBezTo>
                    <a:pt x="45" y="8"/>
                    <a:pt x="39" y="16"/>
                    <a:pt x="30" y="2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dirty="0">
                <a:solidFill>
                  <a:srgbClr val="2C2C2C"/>
                </a:solidFill>
                <a:latin typeface="+mj-lt"/>
              </a:endParaRPr>
            </a:p>
          </p:txBody>
        </p:sp>
        <p:sp>
          <p:nvSpPr>
            <p:cNvPr id="251" name="Freeform 127"/>
            <p:cNvSpPr>
              <a:spLocks noEditPoints="1"/>
            </p:cNvSpPr>
            <p:nvPr/>
          </p:nvSpPr>
          <p:spPr bwMode="auto">
            <a:xfrm>
              <a:off x="3314" y="1359"/>
              <a:ext cx="277" cy="456"/>
            </a:xfrm>
            <a:custGeom>
              <a:avLst/>
              <a:gdLst>
                <a:gd name="T0" fmla="*/ 61 w 117"/>
                <a:gd name="T1" fmla="*/ 0 h 193"/>
                <a:gd name="T2" fmla="*/ 18 w 117"/>
                <a:gd name="T3" fmla="*/ 19 h 193"/>
                <a:gd name="T4" fmla="*/ 0 w 117"/>
                <a:gd name="T5" fmla="*/ 96 h 193"/>
                <a:gd name="T6" fmla="*/ 17 w 117"/>
                <a:gd name="T7" fmla="*/ 172 h 193"/>
                <a:gd name="T8" fmla="*/ 61 w 117"/>
                <a:gd name="T9" fmla="*/ 193 h 193"/>
                <a:gd name="T10" fmla="*/ 95 w 117"/>
                <a:gd name="T11" fmla="*/ 183 h 193"/>
                <a:gd name="T12" fmla="*/ 95 w 117"/>
                <a:gd name="T13" fmla="*/ 45 h 193"/>
                <a:gd name="T14" fmla="*/ 117 w 117"/>
                <a:gd name="T15" fmla="*/ 45 h 193"/>
                <a:gd name="T16" fmla="*/ 104 w 117"/>
                <a:gd name="T17" fmla="*/ 20 h 193"/>
                <a:gd name="T18" fmla="*/ 61 w 117"/>
                <a:gd name="T19" fmla="*/ 0 h 193"/>
                <a:gd name="T20" fmla="*/ 81 w 117"/>
                <a:gd name="T21" fmla="*/ 144 h 193"/>
                <a:gd name="T22" fmla="*/ 73 w 117"/>
                <a:gd name="T23" fmla="*/ 159 h 193"/>
                <a:gd name="T24" fmla="*/ 61 w 117"/>
                <a:gd name="T25" fmla="*/ 163 h 193"/>
                <a:gd name="T26" fmla="*/ 50 w 117"/>
                <a:gd name="T27" fmla="*/ 159 h 193"/>
                <a:gd name="T28" fmla="*/ 41 w 117"/>
                <a:gd name="T29" fmla="*/ 143 h 193"/>
                <a:gd name="T30" fmla="*/ 38 w 117"/>
                <a:gd name="T31" fmla="*/ 97 h 193"/>
                <a:gd name="T32" fmla="*/ 42 w 117"/>
                <a:gd name="T33" fmla="*/ 49 h 193"/>
                <a:gd name="T34" fmla="*/ 50 w 117"/>
                <a:gd name="T35" fmla="*/ 34 h 193"/>
                <a:gd name="T36" fmla="*/ 61 w 117"/>
                <a:gd name="T37" fmla="*/ 30 h 193"/>
                <a:gd name="T38" fmla="*/ 73 w 117"/>
                <a:gd name="T39" fmla="*/ 34 h 193"/>
                <a:gd name="T40" fmla="*/ 81 w 117"/>
                <a:gd name="T41" fmla="*/ 51 h 193"/>
                <a:gd name="T42" fmla="*/ 85 w 117"/>
                <a:gd name="T43" fmla="*/ 97 h 193"/>
                <a:gd name="T44" fmla="*/ 81 w 117"/>
                <a:gd name="T45" fmla="*/ 144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7" h="193">
                  <a:moveTo>
                    <a:pt x="61" y="0"/>
                  </a:moveTo>
                  <a:cubicBezTo>
                    <a:pt x="43" y="0"/>
                    <a:pt x="29" y="7"/>
                    <a:pt x="18" y="19"/>
                  </a:cubicBezTo>
                  <a:cubicBezTo>
                    <a:pt x="6" y="35"/>
                    <a:pt x="0" y="61"/>
                    <a:pt x="0" y="96"/>
                  </a:cubicBezTo>
                  <a:cubicBezTo>
                    <a:pt x="0" y="133"/>
                    <a:pt x="5" y="158"/>
                    <a:pt x="17" y="172"/>
                  </a:cubicBezTo>
                  <a:cubicBezTo>
                    <a:pt x="28" y="186"/>
                    <a:pt x="43" y="193"/>
                    <a:pt x="61" y="193"/>
                  </a:cubicBezTo>
                  <a:cubicBezTo>
                    <a:pt x="74" y="193"/>
                    <a:pt x="86" y="190"/>
                    <a:pt x="95" y="183"/>
                  </a:cubicBezTo>
                  <a:cubicBezTo>
                    <a:pt x="95" y="45"/>
                    <a:pt x="95" y="45"/>
                    <a:pt x="95" y="45"/>
                  </a:cubicBezTo>
                  <a:cubicBezTo>
                    <a:pt x="117" y="45"/>
                    <a:pt x="117" y="45"/>
                    <a:pt x="117" y="45"/>
                  </a:cubicBezTo>
                  <a:cubicBezTo>
                    <a:pt x="114" y="35"/>
                    <a:pt x="109" y="26"/>
                    <a:pt x="104" y="20"/>
                  </a:cubicBezTo>
                  <a:cubicBezTo>
                    <a:pt x="94" y="7"/>
                    <a:pt x="80" y="0"/>
                    <a:pt x="61" y="0"/>
                  </a:cubicBezTo>
                  <a:close/>
                  <a:moveTo>
                    <a:pt x="81" y="144"/>
                  </a:moveTo>
                  <a:cubicBezTo>
                    <a:pt x="79" y="151"/>
                    <a:pt x="76" y="156"/>
                    <a:pt x="73" y="159"/>
                  </a:cubicBezTo>
                  <a:cubicBezTo>
                    <a:pt x="70" y="162"/>
                    <a:pt x="66" y="163"/>
                    <a:pt x="61" y="163"/>
                  </a:cubicBezTo>
                  <a:cubicBezTo>
                    <a:pt x="57" y="163"/>
                    <a:pt x="53" y="162"/>
                    <a:pt x="50" y="159"/>
                  </a:cubicBezTo>
                  <a:cubicBezTo>
                    <a:pt x="46" y="156"/>
                    <a:pt x="43" y="151"/>
                    <a:pt x="41" y="143"/>
                  </a:cubicBezTo>
                  <a:cubicBezTo>
                    <a:pt x="39" y="134"/>
                    <a:pt x="38" y="119"/>
                    <a:pt x="38" y="97"/>
                  </a:cubicBezTo>
                  <a:cubicBezTo>
                    <a:pt x="38" y="75"/>
                    <a:pt x="39" y="59"/>
                    <a:pt x="42" y="49"/>
                  </a:cubicBezTo>
                  <a:cubicBezTo>
                    <a:pt x="43" y="42"/>
                    <a:pt x="46" y="37"/>
                    <a:pt x="50" y="34"/>
                  </a:cubicBezTo>
                  <a:cubicBezTo>
                    <a:pt x="53" y="32"/>
                    <a:pt x="57" y="30"/>
                    <a:pt x="61" y="30"/>
                  </a:cubicBezTo>
                  <a:cubicBezTo>
                    <a:pt x="66" y="30"/>
                    <a:pt x="70" y="32"/>
                    <a:pt x="73" y="34"/>
                  </a:cubicBezTo>
                  <a:cubicBezTo>
                    <a:pt x="76" y="37"/>
                    <a:pt x="79" y="43"/>
                    <a:pt x="81" y="51"/>
                  </a:cubicBezTo>
                  <a:cubicBezTo>
                    <a:pt x="84" y="59"/>
                    <a:pt x="85" y="75"/>
                    <a:pt x="85" y="97"/>
                  </a:cubicBezTo>
                  <a:cubicBezTo>
                    <a:pt x="85" y="119"/>
                    <a:pt x="84" y="135"/>
                    <a:pt x="81" y="144"/>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dirty="0">
                <a:solidFill>
                  <a:srgbClr val="2C2C2C"/>
                </a:solidFill>
                <a:latin typeface="+mj-lt"/>
              </a:endParaRPr>
            </a:p>
          </p:txBody>
        </p:sp>
        <p:sp>
          <p:nvSpPr>
            <p:cNvPr id="252" name="Freeform 128"/>
            <p:cNvSpPr>
              <a:spLocks/>
            </p:cNvSpPr>
            <p:nvPr/>
          </p:nvSpPr>
          <p:spPr bwMode="auto">
            <a:xfrm>
              <a:off x="3338" y="2108"/>
              <a:ext cx="196" cy="449"/>
            </a:xfrm>
            <a:custGeom>
              <a:avLst/>
              <a:gdLst>
                <a:gd name="T0" fmla="*/ 46 w 83"/>
                <a:gd name="T1" fmla="*/ 190 h 190"/>
                <a:gd name="T2" fmla="*/ 83 w 83"/>
                <a:gd name="T3" fmla="*/ 190 h 190"/>
                <a:gd name="T4" fmla="*/ 83 w 83"/>
                <a:gd name="T5" fmla="*/ 0 h 190"/>
                <a:gd name="T6" fmla="*/ 53 w 83"/>
                <a:gd name="T7" fmla="*/ 0 h 190"/>
                <a:gd name="T8" fmla="*/ 30 w 83"/>
                <a:gd name="T9" fmla="*/ 31 h 190"/>
                <a:gd name="T10" fmla="*/ 0 w 83"/>
                <a:gd name="T11" fmla="*/ 48 h 190"/>
                <a:gd name="T12" fmla="*/ 0 w 83"/>
                <a:gd name="T13" fmla="*/ 81 h 190"/>
                <a:gd name="T14" fmla="*/ 46 w 83"/>
                <a:gd name="T15" fmla="*/ 54 h 190"/>
                <a:gd name="T16" fmla="*/ 46 w 83"/>
                <a:gd name="T17" fmla="*/ 19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190">
                  <a:moveTo>
                    <a:pt x="46" y="190"/>
                  </a:moveTo>
                  <a:cubicBezTo>
                    <a:pt x="83" y="190"/>
                    <a:pt x="83" y="190"/>
                    <a:pt x="83" y="190"/>
                  </a:cubicBezTo>
                  <a:cubicBezTo>
                    <a:pt x="83" y="0"/>
                    <a:pt x="83" y="0"/>
                    <a:pt x="83" y="0"/>
                  </a:cubicBezTo>
                  <a:cubicBezTo>
                    <a:pt x="53" y="0"/>
                    <a:pt x="53" y="0"/>
                    <a:pt x="53" y="0"/>
                  </a:cubicBezTo>
                  <a:cubicBezTo>
                    <a:pt x="49" y="12"/>
                    <a:pt x="42" y="22"/>
                    <a:pt x="30" y="31"/>
                  </a:cubicBezTo>
                  <a:cubicBezTo>
                    <a:pt x="19" y="39"/>
                    <a:pt x="9" y="45"/>
                    <a:pt x="0" y="48"/>
                  </a:cubicBezTo>
                  <a:cubicBezTo>
                    <a:pt x="0" y="81"/>
                    <a:pt x="0" y="81"/>
                    <a:pt x="0" y="81"/>
                  </a:cubicBezTo>
                  <a:cubicBezTo>
                    <a:pt x="18" y="75"/>
                    <a:pt x="33" y="66"/>
                    <a:pt x="46" y="54"/>
                  </a:cubicBezTo>
                  <a:lnTo>
                    <a:pt x="46" y="19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dirty="0">
                <a:solidFill>
                  <a:srgbClr val="2C2C2C"/>
                </a:solidFill>
                <a:latin typeface="+mj-lt"/>
              </a:endParaRPr>
            </a:p>
          </p:txBody>
        </p:sp>
        <p:sp>
          <p:nvSpPr>
            <p:cNvPr id="253" name="Freeform 129"/>
            <p:cNvSpPr>
              <a:spLocks noEditPoints="1"/>
            </p:cNvSpPr>
            <p:nvPr/>
          </p:nvSpPr>
          <p:spPr bwMode="auto">
            <a:xfrm>
              <a:off x="3314" y="2859"/>
              <a:ext cx="225" cy="456"/>
            </a:xfrm>
            <a:custGeom>
              <a:avLst/>
              <a:gdLst>
                <a:gd name="T0" fmla="*/ 18 w 95"/>
                <a:gd name="T1" fmla="*/ 19 h 193"/>
                <a:gd name="T2" fmla="*/ 0 w 95"/>
                <a:gd name="T3" fmla="*/ 96 h 193"/>
                <a:gd name="T4" fmla="*/ 17 w 95"/>
                <a:gd name="T5" fmla="*/ 172 h 193"/>
                <a:gd name="T6" fmla="*/ 61 w 95"/>
                <a:gd name="T7" fmla="*/ 193 h 193"/>
                <a:gd name="T8" fmla="*/ 95 w 95"/>
                <a:gd name="T9" fmla="*/ 183 h 193"/>
                <a:gd name="T10" fmla="*/ 95 w 95"/>
                <a:gd name="T11" fmla="*/ 10 h 193"/>
                <a:gd name="T12" fmla="*/ 61 w 95"/>
                <a:gd name="T13" fmla="*/ 0 h 193"/>
                <a:gd name="T14" fmla="*/ 18 w 95"/>
                <a:gd name="T15" fmla="*/ 19 h 193"/>
                <a:gd name="T16" fmla="*/ 81 w 95"/>
                <a:gd name="T17" fmla="*/ 51 h 193"/>
                <a:gd name="T18" fmla="*/ 85 w 95"/>
                <a:gd name="T19" fmla="*/ 96 h 193"/>
                <a:gd name="T20" fmla="*/ 81 w 95"/>
                <a:gd name="T21" fmla="*/ 144 h 193"/>
                <a:gd name="T22" fmla="*/ 73 w 95"/>
                <a:gd name="T23" fmla="*/ 159 h 193"/>
                <a:gd name="T24" fmla="*/ 61 w 95"/>
                <a:gd name="T25" fmla="*/ 163 h 193"/>
                <a:gd name="T26" fmla="*/ 50 w 95"/>
                <a:gd name="T27" fmla="*/ 159 h 193"/>
                <a:gd name="T28" fmla="*/ 41 w 95"/>
                <a:gd name="T29" fmla="*/ 142 h 193"/>
                <a:gd name="T30" fmla="*/ 38 w 95"/>
                <a:gd name="T31" fmla="*/ 96 h 193"/>
                <a:gd name="T32" fmla="*/ 42 w 95"/>
                <a:gd name="T33" fmla="*/ 49 h 193"/>
                <a:gd name="T34" fmla="*/ 50 w 95"/>
                <a:gd name="T35" fmla="*/ 34 h 193"/>
                <a:gd name="T36" fmla="*/ 61 w 95"/>
                <a:gd name="T37" fmla="*/ 30 h 193"/>
                <a:gd name="T38" fmla="*/ 73 w 95"/>
                <a:gd name="T39" fmla="*/ 34 h 193"/>
                <a:gd name="T40" fmla="*/ 81 w 95"/>
                <a:gd name="T41" fmla="*/ 51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5" h="193">
                  <a:moveTo>
                    <a:pt x="18" y="19"/>
                  </a:moveTo>
                  <a:cubicBezTo>
                    <a:pt x="6" y="35"/>
                    <a:pt x="0" y="60"/>
                    <a:pt x="0" y="96"/>
                  </a:cubicBezTo>
                  <a:cubicBezTo>
                    <a:pt x="0" y="132"/>
                    <a:pt x="5" y="157"/>
                    <a:pt x="17" y="172"/>
                  </a:cubicBezTo>
                  <a:cubicBezTo>
                    <a:pt x="28" y="186"/>
                    <a:pt x="43" y="193"/>
                    <a:pt x="61" y="193"/>
                  </a:cubicBezTo>
                  <a:cubicBezTo>
                    <a:pt x="74" y="193"/>
                    <a:pt x="86" y="189"/>
                    <a:pt x="95" y="183"/>
                  </a:cubicBezTo>
                  <a:cubicBezTo>
                    <a:pt x="95" y="10"/>
                    <a:pt x="95" y="10"/>
                    <a:pt x="95" y="10"/>
                  </a:cubicBezTo>
                  <a:cubicBezTo>
                    <a:pt x="85" y="3"/>
                    <a:pt x="74" y="0"/>
                    <a:pt x="61" y="0"/>
                  </a:cubicBezTo>
                  <a:cubicBezTo>
                    <a:pt x="43" y="0"/>
                    <a:pt x="29" y="6"/>
                    <a:pt x="18" y="19"/>
                  </a:cubicBezTo>
                  <a:close/>
                  <a:moveTo>
                    <a:pt x="81" y="51"/>
                  </a:moveTo>
                  <a:cubicBezTo>
                    <a:pt x="84" y="59"/>
                    <a:pt x="85" y="74"/>
                    <a:pt x="85" y="96"/>
                  </a:cubicBezTo>
                  <a:cubicBezTo>
                    <a:pt x="85" y="118"/>
                    <a:pt x="84" y="134"/>
                    <a:pt x="81" y="144"/>
                  </a:cubicBezTo>
                  <a:cubicBezTo>
                    <a:pt x="79" y="151"/>
                    <a:pt x="76" y="156"/>
                    <a:pt x="73" y="159"/>
                  </a:cubicBezTo>
                  <a:cubicBezTo>
                    <a:pt x="70" y="161"/>
                    <a:pt x="66" y="163"/>
                    <a:pt x="61" y="163"/>
                  </a:cubicBezTo>
                  <a:cubicBezTo>
                    <a:pt x="57" y="163"/>
                    <a:pt x="53" y="161"/>
                    <a:pt x="50" y="159"/>
                  </a:cubicBezTo>
                  <a:cubicBezTo>
                    <a:pt x="46" y="156"/>
                    <a:pt x="43" y="150"/>
                    <a:pt x="41" y="142"/>
                  </a:cubicBezTo>
                  <a:cubicBezTo>
                    <a:pt x="39" y="134"/>
                    <a:pt x="38" y="118"/>
                    <a:pt x="38" y="96"/>
                  </a:cubicBezTo>
                  <a:cubicBezTo>
                    <a:pt x="38" y="74"/>
                    <a:pt x="39" y="58"/>
                    <a:pt x="42" y="49"/>
                  </a:cubicBezTo>
                  <a:cubicBezTo>
                    <a:pt x="43" y="42"/>
                    <a:pt x="46" y="37"/>
                    <a:pt x="50" y="34"/>
                  </a:cubicBezTo>
                  <a:cubicBezTo>
                    <a:pt x="53" y="31"/>
                    <a:pt x="57" y="30"/>
                    <a:pt x="61" y="30"/>
                  </a:cubicBezTo>
                  <a:cubicBezTo>
                    <a:pt x="66" y="30"/>
                    <a:pt x="70" y="31"/>
                    <a:pt x="73" y="34"/>
                  </a:cubicBezTo>
                  <a:cubicBezTo>
                    <a:pt x="76" y="37"/>
                    <a:pt x="79" y="42"/>
                    <a:pt x="81" y="5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dirty="0">
                <a:solidFill>
                  <a:srgbClr val="2C2C2C"/>
                </a:solidFill>
                <a:latin typeface="+mj-lt"/>
              </a:endParaRPr>
            </a:p>
          </p:txBody>
        </p:sp>
        <p:sp>
          <p:nvSpPr>
            <p:cNvPr id="254" name="Freeform 130"/>
            <p:cNvSpPr>
              <a:spLocks/>
            </p:cNvSpPr>
            <p:nvPr/>
          </p:nvSpPr>
          <p:spPr bwMode="auto">
            <a:xfrm>
              <a:off x="3921" y="1362"/>
              <a:ext cx="197" cy="104"/>
            </a:xfrm>
            <a:custGeom>
              <a:avLst/>
              <a:gdLst>
                <a:gd name="T0" fmla="*/ 44 w 83"/>
                <a:gd name="T1" fmla="*/ 33 h 44"/>
                <a:gd name="T2" fmla="*/ 55 w 83"/>
                <a:gd name="T3" fmla="*/ 29 h 44"/>
                <a:gd name="T4" fmla="*/ 67 w 83"/>
                <a:gd name="T5" fmla="*/ 33 h 44"/>
                <a:gd name="T6" fmla="*/ 74 w 83"/>
                <a:gd name="T7" fmla="*/ 44 h 44"/>
                <a:gd name="T8" fmla="*/ 83 w 83"/>
                <a:gd name="T9" fmla="*/ 44 h 44"/>
                <a:gd name="T10" fmla="*/ 48 w 83"/>
                <a:gd name="T11" fmla="*/ 0 h 44"/>
                <a:gd name="T12" fmla="*/ 12 w 83"/>
                <a:gd name="T13" fmla="*/ 18 h 44"/>
                <a:gd name="T14" fmla="*/ 0 w 83"/>
                <a:gd name="T15" fmla="*/ 44 h 44"/>
                <a:gd name="T16" fmla="*/ 37 w 83"/>
                <a:gd name="T17" fmla="*/ 44 h 44"/>
                <a:gd name="T18" fmla="*/ 44 w 83"/>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44">
                  <a:moveTo>
                    <a:pt x="44" y="33"/>
                  </a:moveTo>
                  <a:cubicBezTo>
                    <a:pt x="47" y="31"/>
                    <a:pt x="51" y="29"/>
                    <a:pt x="55" y="29"/>
                  </a:cubicBezTo>
                  <a:cubicBezTo>
                    <a:pt x="60" y="29"/>
                    <a:pt x="64" y="31"/>
                    <a:pt x="67" y="33"/>
                  </a:cubicBezTo>
                  <a:cubicBezTo>
                    <a:pt x="69" y="35"/>
                    <a:pt x="72" y="39"/>
                    <a:pt x="74" y="44"/>
                  </a:cubicBezTo>
                  <a:cubicBezTo>
                    <a:pt x="83" y="44"/>
                    <a:pt x="83" y="44"/>
                    <a:pt x="83" y="44"/>
                  </a:cubicBezTo>
                  <a:cubicBezTo>
                    <a:pt x="48" y="0"/>
                    <a:pt x="48" y="0"/>
                    <a:pt x="48" y="0"/>
                  </a:cubicBezTo>
                  <a:cubicBezTo>
                    <a:pt x="33" y="1"/>
                    <a:pt x="21" y="7"/>
                    <a:pt x="12" y="18"/>
                  </a:cubicBezTo>
                  <a:cubicBezTo>
                    <a:pt x="7" y="25"/>
                    <a:pt x="3" y="34"/>
                    <a:pt x="0" y="44"/>
                  </a:cubicBezTo>
                  <a:cubicBezTo>
                    <a:pt x="37" y="44"/>
                    <a:pt x="37" y="44"/>
                    <a:pt x="37" y="44"/>
                  </a:cubicBezTo>
                  <a:cubicBezTo>
                    <a:pt x="39" y="39"/>
                    <a:pt x="41" y="36"/>
                    <a:pt x="44"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dirty="0">
                <a:solidFill>
                  <a:srgbClr val="2C2C2C"/>
                </a:solidFill>
                <a:latin typeface="+mj-lt"/>
              </a:endParaRPr>
            </a:p>
          </p:txBody>
        </p:sp>
        <p:sp>
          <p:nvSpPr>
            <p:cNvPr id="255" name="Freeform 131"/>
            <p:cNvSpPr>
              <a:spLocks/>
            </p:cNvSpPr>
            <p:nvPr/>
          </p:nvSpPr>
          <p:spPr bwMode="auto">
            <a:xfrm>
              <a:off x="1641" y="1352"/>
              <a:ext cx="244" cy="114"/>
            </a:xfrm>
            <a:custGeom>
              <a:avLst/>
              <a:gdLst>
                <a:gd name="T0" fmla="*/ 47 w 103"/>
                <a:gd name="T1" fmla="*/ 0 h 48"/>
                <a:gd name="T2" fmla="*/ 37 w 103"/>
                <a:gd name="T3" fmla="*/ 1 h 48"/>
                <a:gd name="T4" fmla="*/ 0 w 103"/>
                <a:gd name="T5" fmla="*/ 48 h 48"/>
                <a:gd name="T6" fmla="*/ 27 w 103"/>
                <a:gd name="T7" fmla="*/ 48 h 48"/>
                <a:gd name="T8" fmla="*/ 35 w 103"/>
                <a:gd name="T9" fmla="*/ 34 h 48"/>
                <a:gd name="T10" fmla="*/ 47 w 103"/>
                <a:gd name="T11" fmla="*/ 30 h 48"/>
                <a:gd name="T12" fmla="*/ 58 w 103"/>
                <a:gd name="T13" fmla="*/ 34 h 48"/>
                <a:gd name="T14" fmla="*/ 66 w 103"/>
                <a:gd name="T15" fmla="*/ 48 h 48"/>
                <a:gd name="T16" fmla="*/ 103 w 103"/>
                <a:gd name="T17" fmla="*/ 48 h 48"/>
                <a:gd name="T18" fmla="*/ 90 w 103"/>
                <a:gd name="T19" fmla="*/ 20 h 48"/>
                <a:gd name="T20" fmla="*/ 47 w 103"/>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 h="48">
                  <a:moveTo>
                    <a:pt x="47" y="0"/>
                  </a:moveTo>
                  <a:cubicBezTo>
                    <a:pt x="43" y="0"/>
                    <a:pt x="40" y="0"/>
                    <a:pt x="37" y="1"/>
                  </a:cubicBezTo>
                  <a:cubicBezTo>
                    <a:pt x="0" y="48"/>
                    <a:pt x="0" y="48"/>
                    <a:pt x="0" y="48"/>
                  </a:cubicBezTo>
                  <a:cubicBezTo>
                    <a:pt x="27" y="48"/>
                    <a:pt x="27" y="48"/>
                    <a:pt x="27" y="48"/>
                  </a:cubicBezTo>
                  <a:cubicBezTo>
                    <a:pt x="29" y="41"/>
                    <a:pt x="32" y="37"/>
                    <a:pt x="35" y="34"/>
                  </a:cubicBezTo>
                  <a:cubicBezTo>
                    <a:pt x="38" y="31"/>
                    <a:pt x="42" y="30"/>
                    <a:pt x="47" y="30"/>
                  </a:cubicBezTo>
                  <a:cubicBezTo>
                    <a:pt x="51" y="30"/>
                    <a:pt x="55" y="31"/>
                    <a:pt x="58" y="34"/>
                  </a:cubicBezTo>
                  <a:cubicBezTo>
                    <a:pt x="61" y="37"/>
                    <a:pt x="64" y="41"/>
                    <a:pt x="66" y="48"/>
                  </a:cubicBezTo>
                  <a:cubicBezTo>
                    <a:pt x="103" y="48"/>
                    <a:pt x="103" y="48"/>
                    <a:pt x="103" y="48"/>
                  </a:cubicBezTo>
                  <a:cubicBezTo>
                    <a:pt x="100" y="36"/>
                    <a:pt x="95" y="27"/>
                    <a:pt x="90" y="20"/>
                  </a:cubicBezTo>
                  <a:cubicBezTo>
                    <a:pt x="79" y="6"/>
                    <a:pt x="65" y="0"/>
                    <a:pt x="4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dirty="0">
                <a:solidFill>
                  <a:srgbClr val="2C2C2C"/>
                </a:solidFill>
                <a:latin typeface="+mj-lt"/>
              </a:endParaRPr>
            </a:p>
          </p:txBody>
        </p:sp>
        <p:sp>
          <p:nvSpPr>
            <p:cNvPr id="256" name="Freeform 132"/>
            <p:cNvSpPr>
              <a:spLocks noEditPoints="1"/>
            </p:cNvSpPr>
            <p:nvPr/>
          </p:nvSpPr>
          <p:spPr bwMode="auto">
            <a:xfrm>
              <a:off x="1623" y="-110"/>
              <a:ext cx="2513" cy="3461"/>
            </a:xfrm>
            <a:custGeom>
              <a:avLst/>
              <a:gdLst>
                <a:gd name="T0" fmla="*/ 1925 w 2513"/>
                <a:gd name="T1" fmla="*/ 3461 h 3461"/>
                <a:gd name="T2" fmla="*/ 588 w 2513"/>
                <a:gd name="T3" fmla="*/ 3461 h 3461"/>
                <a:gd name="T4" fmla="*/ 588 w 2513"/>
                <a:gd name="T5" fmla="*/ 1585 h 3461"/>
                <a:gd name="T6" fmla="*/ 0 w 2513"/>
                <a:gd name="T7" fmla="*/ 1585 h 3461"/>
                <a:gd name="T8" fmla="*/ 1257 w 2513"/>
                <a:gd name="T9" fmla="*/ 0 h 3461"/>
                <a:gd name="T10" fmla="*/ 2513 w 2513"/>
                <a:gd name="T11" fmla="*/ 1585 h 3461"/>
                <a:gd name="T12" fmla="*/ 1925 w 2513"/>
                <a:gd name="T13" fmla="*/ 1585 h 3461"/>
                <a:gd name="T14" fmla="*/ 1925 w 2513"/>
                <a:gd name="T15" fmla="*/ 3461 h 3461"/>
                <a:gd name="T16" fmla="*/ 607 w 2513"/>
                <a:gd name="T17" fmla="*/ 3442 h 3461"/>
                <a:gd name="T18" fmla="*/ 1906 w 2513"/>
                <a:gd name="T19" fmla="*/ 3442 h 3461"/>
                <a:gd name="T20" fmla="*/ 1906 w 2513"/>
                <a:gd name="T21" fmla="*/ 1566 h 3461"/>
                <a:gd name="T22" fmla="*/ 2476 w 2513"/>
                <a:gd name="T23" fmla="*/ 1566 h 3461"/>
                <a:gd name="T24" fmla="*/ 1257 w 2513"/>
                <a:gd name="T25" fmla="*/ 29 h 3461"/>
                <a:gd name="T26" fmla="*/ 37 w 2513"/>
                <a:gd name="T27" fmla="*/ 1566 h 3461"/>
                <a:gd name="T28" fmla="*/ 607 w 2513"/>
                <a:gd name="T29" fmla="*/ 1566 h 3461"/>
                <a:gd name="T30" fmla="*/ 607 w 2513"/>
                <a:gd name="T31" fmla="*/ 3442 h 3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13" h="3461">
                  <a:moveTo>
                    <a:pt x="1925" y="3461"/>
                  </a:moveTo>
                  <a:lnTo>
                    <a:pt x="588" y="3461"/>
                  </a:lnTo>
                  <a:lnTo>
                    <a:pt x="588" y="1585"/>
                  </a:lnTo>
                  <a:lnTo>
                    <a:pt x="0" y="1585"/>
                  </a:lnTo>
                  <a:lnTo>
                    <a:pt x="1257" y="0"/>
                  </a:lnTo>
                  <a:lnTo>
                    <a:pt x="2513" y="1585"/>
                  </a:lnTo>
                  <a:lnTo>
                    <a:pt x="1925" y="1585"/>
                  </a:lnTo>
                  <a:lnTo>
                    <a:pt x="1925" y="3461"/>
                  </a:lnTo>
                  <a:close/>
                  <a:moveTo>
                    <a:pt x="607" y="3442"/>
                  </a:moveTo>
                  <a:lnTo>
                    <a:pt x="1906" y="3442"/>
                  </a:lnTo>
                  <a:lnTo>
                    <a:pt x="1906" y="1566"/>
                  </a:lnTo>
                  <a:lnTo>
                    <a:pt x="2476" y="1566"/>
                  </a:lnTo>
                  <a:lnTo>
                    <a:pt x="1257" y="29"/>
                  </a:lnTo>
                  <a:lnTo>
                    <a:pt x="37" y="1566"/>
                  </a:lnTo>
                  <a:lnTo>
                    <a:pt x="607" y="1566"/>
                  </a:lnTo>
                  <a:lnTo>
                    <a:pt x="607" y="34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dirty="0">
                <a:solidFill>
                  <a:srgbClr val="2C2C2C"/>
                </a:solidFill>
                <a:latin typeface="+mj-lt"/>
              </a:endParaRPr>
            </a:p>
          </p:txBody>
        </p:sp>
      </p:grpSp>
      <p:sp>
        <p:nvSpPr>
          <p:cNvPr id="7" name="Arrow: Down 6"/>
          <p:cNvSpPr/>
          <p:nvPr/>
        </p:nvSpPr>
        <p:spPr>
          <a:xfrm flipV="1">
            <a:off x="5962771" y="1263242"/>
            <a:ext cx="285667" cy="421634"/>
          </a:xfrm>
          <a:prstGeom prst="downArrow">
            <a:avLst>
              <a:gd name="adj1" fmla="val 58740"/>
              <a:gd name="adj2" fmla="val 66386"/>
            </a:avLst>
          </a:prstGeom>
          <a:noFill/>
          <a:ln w="9525">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mj-lt"/>
            </a:endParaRPr>
          </a:p>
        </p:txBody>
      </p:sp>
      <p:grpSp>
        <p:nvGrpSpPr>
          <p:cNvPr id="16" name="Group 15"/>
          <p:cNvGrpSpPr/>
          <p:nvPr/>
        </p:nvGrpSpPr>
        <p:grpSpPr>
          <a:xfrm>
            <a:off x="1909885" y="4165654"/>
            <a:ext cx="1710418" cy="466308"/>
            <a:chOff x="1742974" y="4461892"/>
            <a:chExt cx="1710418" cy="466308"/>
          </a:xfrm>
        </p:grpSpPr>
        <p:sp>
          <p:nvSpPr>
            <p:cNvPr id="49" name="Rectangle 48"/>
            <p:cNvSpPr/>
            <p:nvPr/>
          </p:nvSpPr>
          <p:spPr>
            <a:xfrm>
              <a:off x="2310201" y="4498103"/>
              <a:ext cx="1143191" cy="430097"/>
            </a:xfrm>
            <a:prstGeom prst="rect">
              <a:avLst/>
            </a:prstGeom>
          </p:spPr>
          <p:txBody>
            <a:bodyPr wrap="none" anchor="b">
              <a:noAutofit/>
            </a:bodyPr>
            <a:lstStyle/>
            <a:p>
              <a:pPr marL="0" lvl="2" algn="just"/>
              <a:r>
                <a:rPr lang="en-US" sz="1100" dirty="0">
                  <a:latin typeface="+mj-lt"/>
                </a:rPr>
                <a:t>Lower Ongoing</a:t>
              </a:r>
            </a:p>
            <a:p>
              <a:pPr marL="0" lvl="2" algn="just"/>
              <a:r>
                <a:rPr lang="en-US" sz="1100" dirty="0">
                  <a:latin typeface="+mj-lt"/>
                </a:rPr>
                <a:t> Management</a:t>
              </a:r>
            </a:p>
          </p:txBody>
        </p:sp>
        <p:sp>
          <p:nvSpPr>
            <p:cNvPr id="50" name="Rectangle 49"/>
            <p:cNvSpPr/>
            <p:nvPr/>
          </p:nvSpPr>
          <p:spPr>
            <a:xfrm>
              <a:off x="1742974" y="4461892"/>
              <a:ext cx="662874" cy="461665"/>
            </a:xfrm>
            <a:prstGeom prst="rect">
              <a:avLst/>
            </a:prstGeom>
          </p:spPr>
          <p:txBody>
            <a:bodyPr wrap="none">
              <a:spAutoFit/>
            </a:bodyPr>
            <a:lstStyle/>
            <a:p>
              <a:pPr marL="0" lvl="2"/>
              <a:r>
                <a:rPr lang="en-US" sz="2400" dirty="0">
                  <a:solidFill>
                    <a:schemeClr val="bg1"/>
                  </a:solidFill>
                  <a:latin typeface="+mj-lt"/>
                </a:rPr>
                <a:t>80</a:t>
              </a:r>
              <a:r>
                <a:rPr lang="en-US" spc="-200" baseline="55000" dirty="0">
                  <a:solidFill>
                    <a:schemeClr val="bg1"/>
                  </a:solidFill>
                  <a:latin typeface="+mj-lt"/>
                </a:rPr>
                <a:t>%</a:t>
              </a:r>
            </a:p>
          </p:txBody>
        </p:sp>
      </p:grpSp>
      <p:grpSp>
        <p:nvGrpSpPr>
          <p:cNvPr id="17" name="Group 16"/>
          <p:cNvGrpSpPr/>
          <p:nvPr/>
        </p:nvGrpSpPr>
        <p:grpSpPr>
          <a:xfrm>
            <a:off x="4066036" y="4165654"/>
            <a:ext cx="1662955" cy="461665"/>
            <a:chOff x="4058779" y="4461892"/>
            <a:chExt cx="1662955" cy="461665"/>
          </a:xfrm>
        </p:grpSpPr>
        <p:sp>
          <p:nvSpPr>
            <p:cNvPr id="52" name="Rectangle 51"/>
            <p:cNvSpPr/>
            <p:nvPr/>
          </p:nvSpPr>
          <p:spPr>
            <a:xfrm>
              <a:off x="4578543" y="4475998"/>
              <a:ext cx="1143191" cy="430097"/>
            </a:xfrm>
            <a:prstGeom prst="rect">
              <a:avLst/>
            </a:prstGeom>
          </p:spPr>
          <p:txBody>
            <a:bodyPr wrap="none" anchor="b">
              <a:noAutofit/>
            </a:bodyPr>
            <a:lstStyle/>
            <a:p>
              <a:pPr marL="0" lvl="2" algn="just"/>
              <a:r>
                <a:rPr lang="en-US" sz="1100" dirty="0">
                  <a:latin typeface="+mj-lt"/>
                </a:rPr>
                <a:t>Less </a:t>
              </a:r>
            </a:p>
            <a:p>
              <a:pPr marL="0" lvl="2" algn="just"/>
              <a:r>
                <a:rPr lang="en-US" sz="1100" dirty="0">
                  <a:latin typeface="+mj-lt"/>
                </a:rPr>
                <a:t>Cabling</a:t>
              </a:r>
            </a:p>
          </p:txBody>
        </p:sp>
        <p:sp>
          <p:nvSpPr>
            <p:cNvPr id="53" name="Rectangle 52"/>
            <p:cNvSpPr/>
            <p:nvPr/>
          </p:nvSpPr>
          <p:spPr>
            <a:xfrm>
              <a:off x="4058779" y="4461892"/>
              <a:ext cx="662874" cy="461665"/>
            </a:xfrm>
            <a:prstGeom prst="rect">
              <a:avLst/>
            </a:prstGeom>
          </p:spPr>
          <p:txBody>
            <a:bodyPr wrap="none">
              <a:spAutoFit/>
            </a:bodyPr>
            <a:lstStyle/>
            <a:p>
              <a:pPr marL="0" lvl="2"/>
              <a:r>
                <a:rPr lang="en-US" sz="2400" dirty="0">
                  <a:solidFill>
                    <a:schemeClr val="bg1"/>
                  </a:solidFill>
                  <a:latin typeface="+mj-lt"/>
                </a:rPr>
                <a:t>70</a:t>
              </a:r>
              <a:r>
                <a:rPr lang="en-US" spc="-200" baseline="55000" dirty="0">
                  <a:solidFill>
                    <a:schemeClr val="bg1"/>
                  </a:solidFill>
                  <a:latin typeface="+mj-lt"/>
                </a:rPr>
                <a:t>%</a:t>
              </a:r>
            </a:p>
          </p:txBody>
        </p:sp>
      </p:grpSp>
      <p:grpSp>
        <p:nvGrpSpPr>
          <p:cNvPr id="18" name="Group 17"/>
          <p:cNvGrpSpPr/>
          <p:nvPr/>
        </p:nvGrpSpPr>
        <p:grpSpPr>
          <a:xfrm>
            <a:off x="5859316" y="4165654"/>
            <a:ext cx="1665501" cy="461665"/>
            <a:chOff x="5852059" y="4461892"/>
            <a:chExt cx="1665501" cy="461665"/>
          </a:xfrm>
        </p:grpSpPr>
        <p:sp>
          <p:nvSpPr>
            <p:cNvPr id="55" name="Rectangle 54"/>
            <p:cNvSpPr/>
            <p:nvPr/>
          </p:nvSpPr>
          <p:spPr>
            <a:xfrm>
              <a:off x="6374369" y="4484152"/>
              <a:ext cx="1143191" cy="430097"/>
            </a:xfrm>
            <a:prstGeom prst="rect">
              <a:avLst/>
            </a:prstGeom>
          </p:spPr>
          <p:txBody>
            <a:bodyPr wrap="none" anchor="b">
              <a:noAutofit/>
            </a:bodyPr>
            <a:lstStyle/>
            <a:p>
              <a:pPr marL="0" lvl="2" algn="just"/>
              <a:r>
                <a:rPr lang="en-US" sz="1100" dirty="0">
                  <a:latin typeface="+mj-lt"/>
                </a:rPr>
                <a:t>Less </a:t>
              </a:r>
            </a:p>
            <a:p>
              <a:pPr marL="0" lvl="2" algn="just"/>
              <a:r>
                <a:rPr lang="en-US" sz="1100" dirty="0">
                  <a:latin typeface="+mj-lt"/>
                </a:rPr>
                <a:t>Space</a:t>
              </a:r>
              <a:endParaRPr lang="en-US" sz="1200" dirty="0">
                <a:latin typeface="+mj-lt"/>
              </a:endParaRPr>
            </a:p>
          </p:txBody>
        </p:sp>
        <p:sp>
          <p:nvSpPr>
            <p:cNvPr id="56" name="Rectangle 55"/>
            <p:cNvSpPr/>
            <p:nvPr/>
          </p:nvSpPr>
          <p:spPr>
            <a:xfrm>
              <a:off x="5852059" y="4461892"/>
              <a:ext cx="662874" cy="461665"/>
            </a:xfrm>
            <a:prstGeom prst="rect">
              <a:avLst/>
            </a:prstGeom>
          </p:spPr>
          <p:txBody>
            <a:bodyPr wrap="none">
              <a:spAutoFit/>
            </a:bodyPr>
            <a:lstStyle/>
            <a:p>
              <a:pPr marL="0" lvl="2"/>
              <a:r>
                <a:rPr lang="en-US" sz="2400" dirty="0">
                  <a:solidFill>
                    <a:schemeClr val="bg1"/>
                  </a:solidFill>
                  <a:latin typeface="+mj-lt"/>
                </a:rPr>
                <a:t>60</a:t>
              </a:r>
              <a:r>
                <a:rPr lang="en-US" spc="-200" baseline="55000" dirty="0">
                  <a:solidFill>
                    <a:schemeClr val="bg1"/>
                  </a:solidFill>
                  <a:latin typeface="+mj-lt"/>
                </a:rPr>
                <a:t>%</a:t>
              </a:r>
            </a:p>
          </p:txBody>
        </p:sp>
      </p:grpSp>
      <p:grpSp>
        <p:nvGrpSpPr>
          <p:cNvPr id="19" name="Group 18"/>
          <p:cNvGrpSpPr/>
          <p:nvPr/>
        </p:nvGrpSpPr>
        <p:grpSpPr>
          <a:xfrm>
            <a:off x="7529230" y="4165654"/>
            <a:ext cx="1539973" cy="485124"/>
            <a:chOff x="7521973" y="4461892"/>
            <a:chExt cx="1539973" cy="485124"/>
          </a:xfrm>
        </p:grpSpPr>
        <p:sp>
          <p:nvSpPr>
            <p:cNvPr id="58" name="Rectangle 57"/>
            <p:cNvSpPr/>
            <p:nvPr/>
          </p:nvSpPr>
          <p:spPr>
            <a:xfrm>
              <a:off x="8116237" y="4479285"/>
              <a:ext cx="945709" cy="467731"/>
            </a:xfrm>
            <a:prstGeom prst="rect">
              <a:avLst/>
            </a:prstGeom>
          </p:spPr>
          <p:txBody>
            <a:bodyPr wrap="none" anchor="b">
              <a:noAutofit/>
            </a:bodyPr>
            <a:lstStyle/>
            <a:p>
              <a:pPr marL="0" lvl="2" algn="just"/>
              <a:r>
                <a:rPr lang="en-US" sz="1100" dirty="0">
                  <a:latin typeface="+mj-lt"/>
                </a:rPr>
                <a:t>Lower </a:t>
              </a:r>
            </a:p>
            <a:p>
              <a:pPr marL="0" lvl="2" algn="just"/>
              <a:r>
                <a:rPr lang="en-US" sz="1100" dirty="0">
                  <a:latin typeface="+mj-lt"/>
                </a:rPr>
                <a:t>Power</a:t>
              </a:r>
              <a:endParaRPr lang="en-US" sz="1200" dirty="0">
                <a:latin typeface="+mj-lt"/>
              </a:endParaRPr>
            </a:p>
          </p:txBody>
        </p:sp>
        <p:sp>
          <p:nvSpPr>
            <p:cNvPr id="59" name="Rectangle 58"/>
            <p:cNvSpPr/>
            <p:nvPr/>
          </p:nvSpPr>
          <p:spPr>
            <a:xfrm>
              <a:off x="7521973" y="4461892"/>
              <a:ext cx="662874" cy="461665"/>
            </a:xfrm>
            <a:prstGeom prst="rect">
              <a:avLst/>
            </a:prstGeom>
          </p:spPr>
          <p:txBody>
            <a:bodyPr wrap="none">
              <a:spAutoFit/>
            </a:bodyPr>
            <a:lstStyle/>
            <a:p>
              <a:pPr marL="0" lvl="2"/>
              <a:r>
                <a:rPr lang="en-US" sz="2400" dirty="0">
                  <a:solidFill>
                    <a:schemeClr val="bg1"/>
                  </a:solidFill>
                  <a:latin typeface="+mj-lt"/>
                </a:rPr>
                <a:t>59</a:t>
              </a:r>
              <a:r>
                <a:rPr lang="en-US" spc="-200" baseline="55000" dirty="0">
                  <a:solidFill>
                    <a:schemeClr val="bg1"/>
                  </a:solidFill>
                  <a:latin typeface="+mj-lt"/>
                </a:rPr>
                <a:t>%</a:t>
              </a:r>
            </a:p>
          </p:txBody>
        </p:sp>
      </p:grpSp>
      <p:cxnSp>
        <p:nvCxnSpPr>
          <p:cNvPr id="13" name="Straight Connector 12"/>
          <p:cNvCxnSpPr/>
          <p:nvPr/>
        </p:nvCxnSpPr>
        <p:spPr>
          <a:xfrm>
            <a:off x="1796466" y="4123303"/>
            <a:ext cx="0" cy="522575"/>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3893785" y="4123303"/>
            <a:ext cx="0" cy="522575"/>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5641907" y="4123303"/>
            <a:ext cx="0" cy="522575"/>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7318305" y="4123303"/>
            <a:ext cx="0" cy="522575"/>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24" name="Oval 123"/>
          <p:cNvSpPr/>
          <p:nvPr/>
        </p:nvSpPr>
        <p:spPr>
          <a:xfrm>
            <a:off x="2674893" y="1152746"/>
            <a:ext cx="697368" cy="693096"/>
          </a:xfrm>
          <a:prstGeom prst="ellipse">
            <a:avLst/>
          </a:prstGeom>
          <a:solidFill>
            <a:schemeClr val="accent1"/>
          </a:solidFill>
          <a:ln w="15875" cap="flat" cmpd="sng" algn="ctr">
            <a:noFill/>
            <a:prstDash val="solid"/>
          </a:ln>
          <a:effectLst/>
        </p:spPr>
        <p:txBody>
          <a:bodyPr lIns="68586" tIns="34294" rIns="68586" bIns="34294" rtlCol="0" anchor="ctr"/>
          <a:lstStyle/>
          <a:p>
            <a:pPr algn="ctr" defTabSz="685580">
              <a:lnSpc>
                <a:spcPct val="90000"/>
              </a:lnSpc>
            </a:pPr>
            <a:endParaRPr lang="en-US" sz="1500" kern="0" dirty="0">
              <a:solidFill>
                <a:prstClr val="white"/>
              </a:solidFill>
              <a:latin typeface="+mj-lt"/>
              <a:ea typeface="Apple LiGothic Medium"/>
              <a:cs typeface="Apple LiGothic Medium"/>
            </a:endParaRPr>
          </a:p>
        </p:txBody>
      </p:sp>
      <p:sp>
        <p:nvSpPr>
          <p:cNvPr id="2" name="Rectangle 1"/>
          <p:cNvSpPr/>
          <p:nvPr/>
        </p:nvSpPr>
        <p:spPr>
          <a:xfrm>
            <a:off x="2471943" y="3893125"/>
            <a:ext cx="4333238" cy="267766"/>
          </a:xfrm>
          <a:prstGeom prst="rect">
            <a:avLst/>
          </a:prstGeom>
        </p:spPr>
        <p:txBody>
          <a:bodyPr wrap="none">
            <a:spAutoFit/>
          </a:bodyPr>
          <a:lstStyle/>
          <a:p>
            <a:pPr>
              <a:lnSpc>
                <a:spcPct val="95000"/>
              </a:lnSpc>
            </a:pPr>
            <a:r>
              <a:rPr lang="en-US" sz="1200" dirty="0">
                <a:latin typeface="+mj-lt"/>
              </a:rPr>
              <a:t>Significant Benefits Compared to Conventional 2RU Servers</a:t>
            </a:r>
          </a:p>
        </p:txBody>
      </p:sp>
      <p:grpSp>
        <p:nvGrpSpPr>
          <p:cNvPr id="10" name="Group 5"/>
          <p:cNvGrpSpPr>
            <a:grpSpLocks noChangeAspect="1"/>
          </p:cNvGrpSpPr>
          <p:nvPr/>
        </p:nvGrpSpPr>
        <p:grpSpPr bwMode="auto">
          <a:xfrm>
            <a:off x="2850124" y="1343230"/>
            <a:ext cx="365587" cy="298944"/>
            <a:chOff x="-1504" y="1353"/>
            <a:chExt cx="384" cy="314"/>
          </a:xfrm>
        </p:grpSpPr>
        <p:sp>
          <p:nvSpPr>
            <p:cNvPr id="11" name="AutoShape 4"/>
            <p:cNvSpPr>
              <a:spLocks noChangeAspect="1" noChangeArrowheads="1" noTextEdit="1"/>
            </p:cNvSpPr>
            <p:nvPr/>
          </p:nvSpPr>
          <p:spPr bwMode="auto">
            <a:xfrm>
              <a:off x="-1504" y="1353"/>
              <a:ext cx="384" cy="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6"/>
            <p:cNvSpPr>
              <a:spLocks noEditPoints="1"/>
            </p:cNvSpPr>
            <p:nvPr/>
          </p:nvSpPr>
          <p:spPr bwMode="auto">
            <a:xfrm>
              <a:off x="-1492" y="1469"/>
              <a:ext cx="372" cy="198"/>
            </a:xfrm>
            <a:custGeom>
              <a:avLst/>
              <a:gdLst>
                <a:gd name="T0" fmla="*/ 78 w 372"/>
                <a:gd name="T1" fmla="*/ 0 h 198"/>
                <a:gd name="T2" fmla="*/ 78 w 372"/>
                <a:gd name="T3" fmla="*/ 0 h 198"/>
                <a:gd name="T4" fmla="*/ 76 w 372"/>
                <a:gd name="T5" fmla="*/ 0 h 198"/>
                <a:gd name="T6" fmla="*/ 74 w 372"/>
                <a:gd name="T7" fmla="*/ 2 h 198"/>
                <a:gd name="T8" fmla="*/ 0 w 372"/>
                <a:gd name="T9" fmla="*/ 184 h 198"/>
                <a:gd name="T10" fmla="*/ 0 w 372"/>
                <a:gd name="T11" fmla="*/ 192 h 198"/>
                <a:gd name="T12" fmla="*/ 0 w 372"/>
                <a:gd name="T13" fmla="*/ 192 h 198"/>
                <a:gd name="T14" fmla="*/ 2 w 372"/>
                <a:gd name="T15" fmla="*/ 196 h 198"/>
                <a:gd name="T16" fmla="*/ 4 w 372"/>
                <a:gd name="T17" fmla="*/ 198 h 198"/>
                <a:gd name="T18" fmla="*/ 290 w 372"/>
                <a:gd name="T19" fmla="*/ 198 h 198"/>
                <a:gd name="T20" fmla="*/ 290 w 372"/>
                <a:gd name="T21" fmla="*/ 198 h 198"/>
                <a:gd name="T22" fmla="*/ 296 w 372"/>
                <a:gd name="T23" fmla="*/ 196 h 198"/>
                <a:gd name="T24" fmla="*/ 300 w 372"/>
                <a:gd name="T25" fmla="*/ 194 h 198"/>
                <a:gd name="T26" fmla="*/ 304 w 372"/>
                <a:gd name="T27" fmla="*/ 190 h 198"/>
                <a:gd name="T28" fmla="*/ 306 w 372"/>
                <a:gd name="T29" fmla="*/ 186 h 198"/>
                <a:gd name="T30" fmla="*/ 372 w 372"/>
                <a:gd name="T31" fmla="*/ 6 h 198"/>
                <a:gd name="T32" fmla="*/ 372 w 372"/>
                <a:gd name="T33" fmla="*/ 0 h 198"/>
                <a:gd name="T34" fmla="*/ 78 w 372"/>
                <a:gd name="T35" fmla="*/ 0 h 198"/>
                <a:gd name="T36" fmla="*/ 78 w 372"/>
                <a:gd name="T37" fmla="*/ 0 h 198"/>
                <a:gd name="T38" fmla="*/ 78 w 372"/>
                <a:gd name="T39"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198">
                  <a:moveTo>
                    <a:pt x="78" y="0"/>
                  </a:moveTo>
                  <a:lnTo>
                    <a:pt x="78" y="0"/>
                  </a:lnTo>
                  <a:lnTo>
                    <a:pt x="76" y="0"/>
                  </a:lnTo>
                  <a:lnTo>
                    <a:pt x="74" y="2"/>
                  </a:lnTo>
                  <a:lnTo>
                    <a:pt x="0" y="184"/>
                  </a:lnTo>
                  <a:lnTo>
                    <a:pt x="0" y="192"/>
                  </a:lnTo>
                  <a:lnTo>
                    <a:pt x="0" y="192"/>
                  </a:lnTo>
                  <a:lnTo>
                    <a:pt x="2" y="196"/>
                  </a:lnTo>
                  <a:lnTo>
                    <a:pt x="4" y="198"/>
                  </a:lnTo>
                  <a:lnTo>
                    <a:pt x="290" y="198"/>
                  </a:lnTo>
                  <a:lnTo>
                    <a:pt x="290" y="198"/>
                  </a:lnTo>
                  <a:lnTo>
                    <a:pt x="296" y="196"/>
                  </a:lnTo>
                  <a:lnTo>
                    <a:pt x="300" y="194"/>
                  </a:lnTo>
                  <a:lnTo>
                    <a:pt x="304" y="190"/>
                  </a:lnTo>
                  <a:lnTo>
                    <a:pt x="306" y="186"/>
                  </a:lnTo>
                  <a:lnTo>
                    <a:pt x="372" y="6"/>
                  </a:lnTo>
                  <a:lnTo>
                    <a:pt x="372" y="0"/>
                  </a:lnTo>
                  <a:lnTo>
                    <a:pt x="78" y="0"/>
                  </a:lnTo>
                  <a:close/>
                  <a:moveTo>
                    <a:pt x="78" y="0"/>
                  </a:moveTo>
                  <a:lnTo>
                    <a:pt x="7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7"/>
            <p:cNvSpPr>
              <a:spLocks/>
            </p:cNvSpPr>
            <p:nvPr/>
          </p:nvSpPr>
          <p:spPr bwMode="auto">
            <a:xfrm>
              <a:off x="-1492" y="1469"/>
              <a:ext cx="372" cy="198"/>
            </a:xfrm>
            <a:custGeom>
              <a:avLst/>
              <a:gdLst>
                <a:gd name="T0" fmla="*/ 78 w 372"/>
                <a:gd name="T1" fmla="*/ 0 h 198"/>
                <a:gd name="T2" fmla="*/ 78 w 372"/>
                <a:gd name="T3" fmla="*/ 0 h 198"/>
                <a:gd name="T4" fmla="*/ 76 w 372"/>
                <a:gd name="T5" fmla="*/ 0 h 198"/>
                <a:gd name="T6" fmla="*/ 74 w 372"/>
                <a:gd name="T7" fmla="*/ 2 h 198"/>
                <a:gd name="T8" fmla="*/ 0 w 372"/>
                <a:gd name="T9" fmla="*/ 184 h 198"/>
                <a:gd name="T10" fmla="*/ 0 w 372"/>
                <a:gd name="T11" fmla="*/ 192 h 198"/>
                <a:gd name="T12" fmla="*/ 0 w 372"/>
                <a:gd name="T13" fmla="*/ 192 h 198"/>
                <a:gd name="T14" fmla="*/ 2 w 372"/>
                <a:gd name="T15" fmla="*/ 196 h 198"/>
                <a:gd name="T16" fmla="*/ 4 w 372"/>
                <a:gd name="T17" fmla="*/ 198 h 198"/>
                <a:gd name="T18" fmla="*/ 290 w 372"/>
                <a:gd name="T19" fmla="*/ 198 h 198"/>
                <a:gd name="T20" fmla="*/ 290 w 372"/>
                <a:gd name="T21" fmla="*/ 198 h 198"/>
                <a:gd name="T22" fmla="*/ 296 w 372"/>
                <a:gd name="T23" fmla="*/ 196 h 198"/>
                <a:gd name="T24" fmla="*/ 300 w 372"/>
                <a:gd name="T25" fmla="*/ 194 h 198"/>
                <a:gd name="T26" fmla="*/ 304 w 372"/>
                <a:gd name="T27" fmla="*/ 190 h 198"/>
                <a:gd name="T28" fmla="*/ 306 w 372"/>
                <a:gd name="T29" fmla="*/ 186 h 198"/>
                <a:gd name="T30" fmla="*/ 372 w 372"/>
                <a:gd name="T31" fmla="*/ 6 h 198"/>
                <a:gd name="T32" fmla="*/ 372 w 372"/>
                <a:gd name="T33" fmla="*/ 0 h 198"/>
                <a:gd name="T34" fmla="*/ 78 w 372"/>
                <a:gd name="T35"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2" h="198">
                  <a:moveTo>
                    <a:pt x="78" y="0"/>
                  </a:moveTo>
                  <a:lnTo>
                    <a:pt x="78" y="0"/>
                  </a:lnTo>
                  <a:lnTo>
                    <a:pt x="76" y="0"/>
                  </a:lnTo>
                  <a:lnTo>
                    <a:pt x="74" y="2"/>
                  </a:lnTo>
                  <a:lnTo>
                    <a:pt x="0" y="184"/>
                  </a:lnTo>
                  <a:lnTo>
                    <a:pt x="0" y="192"/>
                  </a:lnTo>
                  <a:lnTo>
                    <a:pt x="0" y="192"/>
                  </a:lnTo>
                  <a:lnTo>
                    <a:pt x="2" y="196"/>
                  </a:lnTo>
                  <a:lnTo>
                    <a:pt x="4" y="198"/>
                  </a:lnTo>
                  <a:lnTo>
                    <a:pt x="290" y="198"/>
                  </a:lnTo>
                  <a:lnTo>
                    <a:pt x="290" y="198"/>
                  </a:lnTo>
                  <a:lnTo>
                    <a:pt x="296" y="196"/>
                  </a:lnTo>
                  <a:lnTo>
                    <a:pt x="300" y="194"/>
                  </a:lnTo>
                  <a:lnTo>
                    <a:pt x="304" y="190"/>
                  </a:lnTo>
                  <a:lnTo>
                    <a:pt x="306" y="186"/>
                  </a:lnTo>
                  <a:lnTo>
                    <a:pt x="372" y="6"/>
                  </a:lnTo>
                  <a:lnTo>
                    <a:pt x="372" y="0"/>
                  </a:lnTo>
                  <a:lnTo>
                    <a:pt x="7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Line 8"/>
            <p:cNvSpPr>
              <a:spLocks noChangeShapeType="1"/>
            </p:cNvSpPr>
            <p:nvPr/>
          </p:nvSpPr>
          <p:spPr bwMode="auto">
            <a:xfrm>
              <a:off x="-1414" y="146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9"/>
            <p:cNvSpPr>
              <a:spLocks noEditPoints="1"/>
            </p:cNvSpPr>
            <p:nvPr/>
          </p:nvSpPr>
          <p:spPr bwMode="auto">
            <a:xfrm>
              <a:off x="-1504" y="1353"/>
              <a:ext cx="346" cy="284"/>
            </a:xfrm>
            <a:custGeom>
              <a:avLst/>
              <a:gdLst>
                <a:gd name="T0" fmla="*/ 82 w 346"/>
                <a:gd name="T1" fmla="*/ 102 h 284"/>
                <a:gd name="T2" fmla="*/ 346 w 346"/>
                <a:gd name="T3" fmla="*/ 102 h 284"/>
                <a:gd name="T4" fmla="*/ 346 w 346"/>
                <a:gd name="T5" fmla="*/ 62 h 284"/>
                <a:gd name="T6" fmla="*/ 346 w 346"/>
                <a:gd name="T7" fmla="*/ 62 h 284"/>
                <a:gd name="T8" fmla="*/ 344 w 346"/>
                <a:gd name="T9" fmla="*/ 56 h 284"/>
                <a:gd name="T10" fmla="*/ 340 w 346"/>
                <a:gd name="T11" fmla="*/ 50 h 284"/>
                <a:gd name="T12" fmla="*/ 334 w 346"/>
                <a:gd name="T13" fmla="*/ 46 h 284"/>
                <a:gd name="T14" fmla="*/ 328 w 346"/>
                <a:gd name="T15" fmla="*/ 44 h 284"/>
                <a:gd name="T16" fmla="*/ 170 w 346"/>
                <a:gd name="T17" fmla="*/ 44 h 284"/>
                <a:gd name="T18" fmla="*/ 138 w 346"/>
                <a:gd name="T19" fmla="*/ 0 h 284"/>
                <a:gd name="T20" fmla="*/ 18 w 346"/>
                <a:gd name="T21" fmla="*/ 0 h 284"/>
                <a:gd name="T22" fmla="*/ 18 w 346"/>
                <a:gd name="T23" fmla="*/ 0 h 284"/>
                <a:gd name="T24" fmla="*/ 10 w 346"/>
                <a:gd name="T25" fmla="*/ 2 h 284"/>
                <a:gd name="T26" fmla="*/ 6 w 346"/>
                <a:gd name="T27" fmla="*/ 6 h 284"/>
                <a:gd name="T28" fmla="*/ 2 w 346"/>
                <a:gd name="T29" fmla="*/ 10 h 284"/>
                <a:gd name="T30" fmla="*/ 0 w 346"/>
                <a:gd name="T31" fmla="*/ 18 h 284"/>
                <a:gd name="T32" fmla="*/ 0 w 346"/>
                <a:gd name="T33" fmla="*/ 284 h 284"/>
                <a:gd name="T34" fmla="*/ 66 w 346"/>
                <a:gd name="T35" fmla="*/ 114 h 284"/>
                <a:gd name="T36" fmla="*/ 66 w 346"/>
                <a:gd name="T37" fmla="*/ 114 h 284"/>
                <a:gd name="T38" fmla="*/ 68 w 346"/>
                <a:gd name="T39" fmla="*/ 110 h 284"/>
                <a:gd name="T40" fmla="*/ 72 w 346"/>
                <a:gd name="T41" fmla="*/ 106 h 284"/>
                <a:gd name="T42" fmla="*/ 76 w 346"/>
                <a:gd name="T43" fmla="*/ 104 h 284"/>
                <a:gd name="T44" fmla="*/ 82 w 346"/>
                <a:gd name="T45" fmla="*/ 102 h 284"/>
                <a:gd name="T46" fmla="*/ 82 w 346"/>
                <a:gd name="T47" fmla="*/ 102 h 284"/>
                <a:gd name="T48" fmla="*/ 82 w 346"/>
                <a:gd name="T49" fmla="*/ 102 h 284"/>
                <a:gd name="T50" fmla="*/ 82 w 346"/>
                <a:gd name="T51" fmla="*/ 102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46" h="284">
                  <a:moveTo>
                    <a:pt x="82" y="102"/>
                  </a:moveTo>
                  <a:lnTo>
                    <a:pt x="346" y="102"/>
                  </a:lnTo>
                  <a:lnTo>
                    <a:pt x="346" y="62"/>
                  </a:lnTo>
                  <a:lnTo>
                    <a:pt x="346" y="62"/>
                  </a:lnTo>
                  <a:lnTo>
                    <a:pt x="344" y="56"/>
                  </a:lnTo>
                  <a:lnTo>
                    <a:pt x="340" y="50"/>
                  </a:lnTo>
                  <a:lnTo>
                    <a:pt x="334" y="46"/>
                  </a:lnTo>
                  <a:lnTo>
                    <a:pt x="328" y="44"/>
                  </a:lnTo>
                  <a:lnTo>
                    <a:pt x="170" y="44"/>
                  </a:lnTo>
                  <a:lnTo>
                    <a:pt x="138" y="0"/>
                  </a:lnTo>
                  <a:lnTo>
                    <a:pt x="18" y="0"/>
                  </a:lnTo>
                  <a:lnTo>
                    <a:pt x="18" y="0"/>
                  </a:lnTo>
                  <a:lnTo>
                    <a:pt x="10" y="2"/>
                  </a:lnTo>
                  <a:lnTo>
                    <a:pt x="6" y="6"/>
                  </a:lnTo>
                  <a:lnTo>
                    <a:pt x="2" y="10"/>
                  </a:lnTo>
                  <a:lnTo>
                    <a:pt x="0" y="18"/>
                  </a:lnTo>
                  <a:lnTo>
                    <a:pt x="0" y="284"/>
                  </a:lnTo>
                  <a:lnTo>
                    <a:pt x="66" y="114"/>
                  </a:lnTo>
                  <a:lnTo>
                    <a:pt x="66" y="114"/>
                  </a:lnTo>
                  <a:lnTo>
                    <a:pt x="68" y="110"/>
                  </a:lnTo>
                  <a:lnTo>
                    <a:pt x="72" y="106"/>
                  </a:lnTo>
                  <a:lnTo>
                    <a:pt x="76" y="104"/>
                  </a:lnTo>
                  <a:lnTo>
                    <a:pt x="82" y="102"/>
                  </a:lnTo>
                  <a:lnTo>
                    <a:pt x="82" y="102"/>
                  </a:lnTo>
                  <a:close/>
                  <a:moveTo>
                    <a:pt x="82" y="102"/>
                  </a:moveTo>
                  <a:lnTo>
                    <a:pt x="82" y="10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0"/>
            <p:cNvSpPr>
              <a:spLocks/>
            </p:cNvSpPr>
            <p:nvPr/>
          </p:nvSpPr>
          <p:spPr bwMode="auto">
            <a:xfrm>
              <a:off x="-1504" y="1353"/>
              <a:ext cx="346" cy="284"/>
            </a:xfrm>
            <a:custGeom>
              <a:avLst/>
              <a:gdLst>
                <a:gd name="T0" fmla="*/ 82 w 346"/>
                <a:gd name="T1" fmla="*/ 102 h 284"/>
                <a:gd name="T2" fmla="*/ 346 w 346"/>
                <a:gd name="T3" fmla="*/ 102 h 284"/>
                <a:gd name="T4" fmla="*/ 346 w 346"/>
                <a:gd name="T5" fmla="*/ 62 h 284"/>
                <a:gd name="T6" fmla="*/ 346 w 346"/>
                <a:gd name="T7" fmla="*/ 62 h 284"/>
                <a:gd name="T8" fmla="*/ 344 w 346"/>
                <a:gd name="T9" fmla="*/ 56 h 284"/>
                <a:gd name="T10" fmla="*/ 340 w 346"/>
                <a:gd name="T11" fmla="*/ 50 h 284"/>
                <a:gd name="T12" fmla="*/ 334 w 346"/>
                <a:gd name="T13" fmla="*/ 46 h 284"/>
                <a:gd name="T14" fmla="*/ 328 w 346"/>
                <a:gd name="T15" fmla="*/ 44 h 284"/>
                <a:gd name="T16" fmla="*/ 170 w 346"/>
                <a:gd name="T17" fmla="*/ 44 h 284"/>
                <a:gd name="T18" fmla="*/ 138 w 346"/>
                <a:gd name="T19" fmla="*/ 0 h 284"/>
                <a:gd name="T20" fmla="*/ 18 w 346"/>
                <a:gd name="T21" fmla="*/ 0 h 284"/>
                <a:gd name="T22" fmla="*/ 18 w 346"/>
                <a:gd name="T23" fmla="*/ 0 h 284"/>
                <a:gd name="T24" fmla="*/ 10 w 346"/>
                <a:gd name="T25" fmla="*/ 2 h 284"/>
                <a:gd name="T26" fmla="*/ 6 w 346"/>
                <a:gd name="T27" fmla="*/ 6 h 284"/>
                <a:gd name="T28" fmla="*/ 2 w 346"/>
                <a:gd name="T29" fmla="*/ 10 h 284"/>
                <a:gd name="T30" fmla="*/ 0 w 346"/>
                <a:gd name="T31" fmla="*/ 18 h 284"/>
                <a:gd name="T32" fmla="*/ 0 w 346"/>
                <a:gd name="T33" fmla="*/ 284 h 284"/>
                <a:gd name="T34" fmla="*/ 66 w 346"/>
                <a:gd name="T35" fmla="*/ 114 h 284"/>
                <a:gd name="T36" fmla="*/ 66 w 346"/>
                <a:gd name="T37" fmla="*/ 114 h 284"/>
                <a:gd name="T38" fmla="*/ 68 w 346"/>
                <a:gd name="T39" fmla="*/ 110 h 284"/>
                <a:gd name="T40" fmla="*/ 72 w 346"/>
                <a:gd name="T41" fmla="*/ 106 h 284"/>
                <a:gd name="T42" fmla="*/ 76 w 346"/>
                <a:gd name="T43" fmla="*/ 104 h 284"/>
                <a:gd name="T44" fmla="*/ 82 w 346"/>
                <a:gd name="T45" fmla="*/ 102 h 284"/>
                <a:gd name="T46" fmla="*/ 82 w 346"/>
                <a:gd name="T47" fmla="*/ 102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6" h="284">
                  <a:moveTo>
                    <a:pt x="82" y="102"/>
                  </a:moveTo>
                  <a:lnTo>
                    <a:pt x="346" y="102"/>
                  </a:lnTo>
                  <a:lnTo>
                    <a:pt x="346" y="62"/>
                  </a:lnTo>
                  <a:lnTo>
                    <a:pt x="346" y="62"/>
                  </a:lnTo>
                  <a:lnTo>
                    <a:pt x="344" y="56"/>
                  </a:lnTo>
                  <a:lnTo>
                    <a:pt x="340" y="50"/>
                  </a:lnTo>
                  <a:lnTo>
                    <a:pt x="334" y="46"/>
                  </a:lnTo>
                  <a:lnTo>
                    <a:pt x="328" y="44"/>
                  </a:lnTo>
                  <a:lnTo>
                    <a:pt x="170" y="44"/>
                  </a:lnTo>
                  <a:lnTo>
                    <a:pt x="138" y="0"/>
                  </a:lnTo>
                  <a:lnTo>
                    <a:pt x="18" y="0"/>
                  </a:lnTo>
                  <a:lnTo>
                    <a:pt x="18" y="0"/>
                  </a:lnTo>
                  <a:lnTo>
                    <a:pt x="10" y="2"/>
                  </a:lnTo>
                  <a:lnTo>
                    <a:pt x="6" y="6"/>
                  </a:lnTo>
                  <a:lnTo>
                    <a:pt x="2" y="10"/>
                  </a:lnTo>
                  <a:lnTo>
                    <a:pt x="0" y="18"/>
                  </a:lnTo>
                  <a:lnTo>
                    <a:pt x="0" y="284"/>
                  </a:lnTo>
                  <a:lnTo>
                    <a:pt x="66" y="114"/>
                  </a:lnTo>
                  <a:lnTo>
                    <a:pt x="66" y="114"/>
                  </a:lnTo>
                  <a:lnTo>
                    <a:pt x="68" y="110"/>
                  </a:lnTo>
                  <a:lnTo>
                    <a:pt x="72" y="106"/>
                  </a:lnTo>
                  <a:lnTo>
                    <a:pt x="76" y="104"/>
                  </a:lnTo>
                  <a:lnTo>
                    <a:pt x="82" y="102"/>
                  </a:lnTo>
                  <a:lnTo>
                    <a:pt x="82" y="10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Line 11"/>
            <p:cNvSpPr>
              <a:spLocks noChangeShapeType="1"/>
            </p:cNvSpPr>
            <p:nvPr/>
          </p:nvSpPr>
          <p:spPr bwMode="auto">
            <a:xfrm>
              <a:off x="-1422" y="145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2"/>
            <p:cNvSpPr>
              <a:spLocks noEditPoints="1"/>
            </p:cNvSpPr>
            <p:nvPr/>
          </p:nvSpPr>
          <p:spPr bwMode="auto">
            <a:xfrm>
              <a:off x="-1370" y="1565"/>
              <a:ext cx="130" cy="38"/>
            </a:xfrm>
            <a:custGeom>
              <a:avLst/>
              <a:gdLst>
                <a:gd name="T0" fmla="*/ 72 w 130"/>
                <a:gd name="T1" fmla="*/ 12 h 38"/>
                <a:gd name="T2" fmla="*/ 72 w 130"/>
                <a:gd name="T3" fmla="*/ 12 h 38"/>
                <a:gd name="T4" fmla="*/ 64 w 130"/>
                <a:gd name="T5" fmla="*/ 12 h 38"/>
                <a:gd name="T6" fmla="*/ 64 w 130"/>
                <a:gd name="T7" fmla="*/ 12 h 38"/>
                <a:gd name="T8" fmla="*/ 58 w 130"/>
                <a:gd name="T9" fmla="*/ 12 h 38"/>
                <a:gd name="T10" fmla="*/ 58 w 130"/>
                <a:gd name="T11" fmla="*/ 12 h 38"/>
                <a:gd name="T12" fmla="*/ 32 w 130"/>
                <a:gd name="T13" fmla="*/ 10 h 38"/>
                <a:gd name="T14" fmla="*/ 12 w 130"/>
                <a:gd name="T15" fmla="*/ 6 h 38"/>
                <a:gd name="T16" fmla="*/ 12 w 130"/>
                <a:gd name="T17" fmla="*/ 6 h 38"/>
                <a:gd name="T18" fmla="*/ 0 w 130"/>
                <a:gd name="T19" fmla="*/ 0 h 38"/>
                <a:gd name="T20" fmla="*/ 0 w 130"/>
                <a:gd name="T21" fmla="*/ 24 h 38"/>
                <a:gd name="T22" fmla="*/ 0 w 130"/>
                <a:gd name="T23" fmla="*/ 24 h 38"/>
                <a:gd name="T24" fmla="*/ 8 w 130"/>
                <a:gd name="T25" fmla="*/ 30 h 38"/>
                <a:gd name="T26" fmla="*/ 22 w 130"/>
                <a:gd name="T27" fmla="*/ 34 h 38"/>
                <a:gd name="T28" fmla="*/ 42 w 130"/>
                <a:gd name="T29" fmla="*/ 38 h 38"/>
                <a:gd name="T30" fmla="*/ 64 w 130"/>
                <a:gd name="T31" fmla="*/ 38 h 38"/>
                <a:gd name="T32" fmla="*/ 64 w 130"/>
                <a:gd name="T33" fmla="*/ 38 h 38"/>
                <a:gd name="T34" fmla="*/ 88 w 130"/>
                <a:gd name="T35" fmla="*/ 38 h 38"/>
                <a:gd name="T36" fmla="*/ 106 w 130"/>
                <a:gd name="T37" fmla="*/ 34 h 38"/>
                <a:gd name="T38" fmla="*/ 120 w 130"/>
                <a:gd name="T39" fmla="*/ 30 h 38"/>
                <a:gd name="T40" fmla="*/ 130 w 130"/>
                <a:gd name="T41" fmla="*/ 24 h 38"/>
                <a:gd name="T42" fmla="*/ 130 w 130"/>
                <a:gd name="T43" fmla="*/ 0 h 38"/>
                <a:gd name="T44" fmla="*/ 130 w 130"/>
                <a:gd name="T45" fmla="*/ 0 h 38"/>
                <a:gd name="T46" fmla="*/ 116 w 130"/>
                <a:gd name="T47" fmla="*/ 6 h 38"/>
                <a:gd name="T48" fmla="*/ 116 w 130"/>
                <a:gd name="T49" fmla="*/ 6 h 38"/>
                <a:gd name="T50" fmla="*/ 96 w 130"/>
                <a:gd name="T51" fmla="*/ 10 h 38"/>
                <a:gd name="T52" fmla="*/ 72 w 130"/>
                <a:gd name="T53" fmla="*/ 12 h 38"/>
                <a:gd name="T54" fmla="*/ 72 w 130"/>
                <a:gd name="T55" fmla="*/ 12 h 38"/>
                <a:gd name="T56" fmla="*/ 72 w 130"/>
                <a:gd name="T57" fmla="*/ 12 h 38"/>
                <a:gd name="T58" fmla="*/ 72 w 130"/>
                <a:gd name="T59" fmla="*/ 1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0" h="38">
                  <a:moveTo>
                    <a:pt x="72" y="12"/>
                  </a:moveTo>
                  <a:lnTo>
                    <a:pt x="72" y="12"/>
                  </a:lnTo>
                  <a:lnTo>
                    <a:pt x="64" y="12"/>
                  </a:lnTo>
                  <a:lnTo>
                    <a:pt x="64" y="12"/>
                  </a:lnTo>
                  <a:lnTo>
                    <a:pt x="58" y="12"/>
                  </a:lnTo>
                  <a:lnTo>
                    <a:pt x="58" y="12"/>
                  </a:lnTo>
                  <a:lnTo>
                    <a:pt x="32" y="10"/>
                  </a:lnTo>
                  <a:lnTo>
                    <a:pt x="12" y="6"/>
                  </a:lnTo>
                  <a:lnTo>
                    <a:pt x="12" y="6"/>
                  </a:lnTo>
                  <a:lnTo>
                    <a:pt x="0" y="0"/>
                  </a:lnTo>
                  <a:lnTo>
                    <a:pt x="0" y="24"/>
                  </a:lnTo>
                  <a:lnTo>
                    <a:pt x="0" y="24"/>
                  </a:lnTo>
                  <a:lnTo>
                    <a:pt x="8" y="30"/>
                  </a:lnTo>
                  <a:lnTo>
                    <a:pt x="22" y="34"/>
                  </a:lnTo>
                  <a:lnTo>
                    <a:pt x="42" y="38"/>
                  </a:lnTo>
                  <a:lnTo>
                    <a:pt x="64" y="38"/>
                  </a:lnTo>
                  <a:lnTo>
                    <a:pt x="64" y="38"/>
                  </a:lnTo>
                  <a:lnTo>
                    <a:pt x="88" y="38"/>
                  </a:lnTo>
                  <a:lnTo>
                    <a:pt x="106" y="34"/>
                  </a:lnTo>
                  <a:lnTo>
                    <a:pt x="120" y="30"/>
                  </a:lnTo>
                  <a:lnTo>
                    <a:pt x="130" y="24"/>
                  </a:lnTo>
                  <a:lnTo>
                    <a:pt x="130" y="0"/>
                  </a:lnTo>
                  <a:lnTo>
                    <a:pt x="130" y="0"/>
                  </a:lnTo>
                  <a:lnTo>
                    <a:pt x="116" y="6"/>
                  </a:lnTo>
                  <a:lnTo>
                    <a:pt x="116" y="6"/>
                  </a:lnTo>
                  <a:lnTo>
                    <a:pt x="96" y="10"/>
                  </a:lnTo>
                  <a:lnTo>
                    <a:pt x="72" y="12"/>
                  </a:lnTo>
                  <a:lnTo>
                    <a:pt x="72" y="12"/>
                  </a:lnTo>
                  <a:close/>
                  <a:moveTo>
                    <a:pt x="72" y="12"/>
                  </a:moveTo>
                  <a:lnTo>
                    <a:pt x="72" y="1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3"/>
            <p:cNvSpPr>
              <a:spLocks/>
            </p:cNvSpPr>
            <p:nvPr/>
          </p:nvSpPr>
          <p:spPr bwMode="auto">
            <a:xfrm>
              <a:off x="-1370" y="1565"/>
              <a:ext cx="130" cy="38"/>
            </a:xfrm>
            <a:custGeom>
              <a:avLst/>
              <a:gdLst>
                <a:gd name="T0" fmla="*/ 72 w 130"/>
                <a:gd name="T1" fmla="*/ 12 h 38"/>
                <a:gd name="T2" fmla="*/ 72 w 130"/>
                <a:gd name="T3" fmla="*/ 12 h 38"/>
                <a:gd name="T4" fmla="*/ 64 w 130"/>
                <a:gd name="T5" fmla="*/ 12 h 38"/>
                <a:gd name="T6" fmla="*/ 64 w 130"/>
                <a:gd name="T7" fmla="*/ 12 h 38"/>
                <a:gd name="T8" fmla="*/ 58 w 130"/>
                <a:gd name="T9" fmla="*/ 12 h 38"/>
                <a:gd name="T10" fmla="*/ 58 w 130"/>
                <a:gd name="T11" fmla="*/ 12 h 38"/>
                <a:gd name="T12" fmla="*/ 32 w 130"/>
                <a:gd name="T13" fmla="*/ 10 h 38"/>
                <a:gd name="T14" fmla="*/ 12 w 130"/>
                <a:gd name="T15" fmla="*/ 6 h 38"/>
                <a:gd name="T16" fmla="*/ 12 w 130"/>
                <a:gd name="T17" fmla="*/ 6 h 38"/>
                <a:gd name="T18" fmla="*/ 0 w 130"/>
                <a:gd name="T19" fmla="*/ 0 h 38"/>
                <a:gd name="T20" fmla="*/ 0 w 130"/>
                <a:gd name="T21" fmla="*/ 24 h 38"/>
                <a:gd name="T22" fmla="*/ 0 w 130"/>
                <a:gd name="T23" fmla="*/ 24 h 38"/>
                <a:gd name="T24" fmla="*/ 8 w 130"/>
                <a:gd name="T25" fmla="*/ 30 h 38"/>
                <a:gd name="T26" fmla="*/ 22 w 130"/>
                <a:gd name="T27" fmla="*/ 34 h 38"/>
                <a:gd name="T28" fmla="*/ 42 w 130"/>
                <a:gd name="T29" fmla="*/ 38 h 38"/>
                <a:gd name="T30" fmla="*/ 64 w 130"/>
                <a:gd name="T31" fmla="*/ 38 h 38"/>
                <a:gd name="T32" fmla="*/ 64 w 130"/>
                <a:gd name="T33" fmla="*/ 38 h 38"/>
                <a:gd name="T34" fmla="*/ 88 w 130"/>
                <a:gd name="T35" fmla="*/ 38 h 38"/>
                <a:gd name="T36" fmla="*/ 106 w 130"/>
                <a:gd name="T37" fmla="*/ 34 h 38"/>
                <a:gd name="T38" fmla="*/ 120 w 130"/>
                <a:gd name="T39" fmla="*/ 30 h 38"/>
                <a:gd name="T40" fmla="*/ 130 w 130"/>
                <a:gd name="T41" fmla="*/ 24 h 38"/>
                <a:gd name="T42" fmla="*/ 130 w 130"/>
                <a:gd name="T43" fmla="*/ 0 h 38"/>
                <a:gd name="T44" fmla="*/ 130 w 130"/>
                <a:gd name="T45" fmla="*/ 0 h 38"/>
                <a:gd name="T46" fmla="*/ 116 w 130"/>
                <a:gd name="T47" fmla="*/ 6 h 38"/>
                <a:gd name="T48" fmla="*/ 116 w 130"/>
                <a:gd name="T49" fmla="*/ 6 h 38"/>
                <a:gd name="T50" fmla="*/ 96 w 130"/>
                <a:gd name="T51" fmla="*/ 10 h 38"/>
                <a:gd name="T52" fmla="*/ 72 w 130"/>
                <a:gd name="T53" fmla="*/ 12 h 38"/>
                <a:gd name="T54" fmla="*/ 72 w 130"/>
                <a:gd name="T55" fmla="*/ 1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0" h="38">
                  <a:moveTo>
                    <a:pt x="72" y="12"/>
                  </a:moveTo>
                  <a:lnTo>
                    <a:pt x="72" y="12"/>
                  </a:lnTo>
                  <a:lnTo>
                    <a:pt x="64" y="12"/>
                  </a:lnTo>
                  <a:lnTo>
                    <a:pt x="64" y="12"/>
                  </a:lnTo>
                  <a:lnTo>
                    <a:pt x="58" y="12"/>
                  </a:lnTo>
                  <a:lnTo>
                    <a:pt x="58" y="12"/>
                  </a:lnTo>
                  <a:lnTo>
                    <a:pt x="32" y="10"/>
                  </a:lnTo>
                  <a:lnTo>
                    <a:pt x="12" y="6"/>
                  </a:lnTo>
                  <a:lnTo>
                    <a:pt x="12" y="6"/>
                  </a:lnTo>
                  <a:lnTo>
                    <a:pt x="0" y="0"/>
                  </a:lnTo>
                  <a:lnTo>
                    <a:pt x="0" y="24"/>
                  </a:lnTo>
                  <a:lnTo>
                    <a:pt x="0" y="24"/>
                  </a:lnTo>
                  <a:lnTo>
                    <a:pt x="8" y="30"/>
                  </a:lnTo>
                  <a:lnTo>
                    <a:pt x="22" y="34"/>
                  </a:lnTo>
                  <a:lnTo>
                    <a:pt x="42" y="38"/>
                  </a:lnTo>
                  <a:lnTo>
                    <a:pt x="64" y="38"/>
                  </a:lnTo>
                  <a:lnTo>
                    <a:pt x="64" y="38"/>
                  </a:lnTo>
                  <a:lnTo>
                    <a:pt x="88" y="38"/>
                  </a:lnTo>
                  <a:lnTo>
                    <a:pt x="106" y="34"/>
                  </a:lnTo>
                  <a:lnTo>
                    <a:pt x="120" y="30"/>
                  </a:lnTo>
                  <a:lnTo>
                    <a:pt x="130" y="24"/>
                  </a:lnTo>
                  <a:lnTo>
                    <a:pt x="130" y="0"/>
                  </a:lnTo>
                  <a:lnTo>
                    <a:pt x="130" y="0"/>
                  </a:lnTo>
                  <a:lnTo>
                    <a:pt x="116" y="6"/>
                  </a:lnTo>
                  <a:lnTo>
                    <a:pt x="116" y="6"/>
                  </a:lnTo>
                  <a:lnTo>
                    <a:pt x="96" y="10"/>
                  </a:lnTo>
                  <a:lnTo>
                    <a:pt x="72" y="12"/>
                  </a:lnTo>
                  <a:lnTo>
                    <a:pt x="72" y="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Line 14"/>
            <p:cNvSpPr>
              <a:spLocks noChangeShapeType="1"/>
            </p:cNvSpPr>
            <p:nvPr/>
          </p:nvSpPr>
          <p:spPr bwMode="auto">
            <a:xfrm>
              <a:off x="-1298" y="157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5"/>
            <p:cNvSpPr>
              <a:spLocks noEditPoints="1"/>
            </p:cNvSpPr>
            <p:nvPr/>
          </p:nvSpPr>
          <p:spPr bwMode="auto">
            <a:xfrm>
              <a:off x="-1370" y="1531"/>
              <a:ext cx="130" cy="38"/>
            </a:xfrm>
            <a:custGeom>
              <a:avLst/>
              <a:gdLst>
                <a:gd name="T0" fmla="*/ 0 w 130"/>
                <a:gd name="T1" fmla="*/ 0 h 38"/>
                <a:gd name="T2" fmla="*/ 0 w 130"/>
                <a:gd name="T3" fmla="*/ 24 h 38"/>
                <a:gd name="T4" fmla="*/ 0 w 130"/>
                <a:gd name="T5" fmla="*/ 24 h 38"/>
                <a:gd name="T6" fmla="*/ 8 w 130"/>
                <a:gd name="T7" fmla="*/ 30 h 38"/>
                <a:gd name="T8" fmla="*/ 20 w 130"/>
                <a:gd name="T9" fmla="*/ 34 h 38"/>
                <a:gd name="T10" fmla="*/ 36 w 130"/>
                <a:gd name="T11" fmla="*/ 36 h 38"/>
                <a:gd name="T12" fmla="*/ 58 w 130"/>
                <a:gd name="T13" fmla="*/ 38 h 38"/>
                <a:gd name="T14" fmla="*/ 58 w 130"/>
                <a:gd name="T15" fmla="*/ 38 h 38"/>
                <a:gd name="T16" fmla="*/ 58 w 130"/>
                <a:gd name="T17" fmla="*/ 38 h 38"/>
                <a:gd name="T18" fmla="*/ 58 w 130"/>
                <a:gd name="T19" fmla="*/ 38 h 38"/>
                <a:gd name="T20" fmla="*/ 60 w 130"/>
                <a:gd name="T21" fmla="*/ 38 h 38"/>
                <a:gd name="T22" fmla="*/ 60 w 130"/>
                <a:gd name="T23" fmla="*/ 38 h 38"/>
                <a:gd name="T24" fmla="*/ 64 w 130"/>
                <a:gd name="T25" fmla="*/ 38 h 38"/>
                <a:gd name="T26" fmla="*/ 64 w 130"/>
                <a:gd name="T27" fmla="*/ 38 h 38"/>
                <a:gd name="T28" fmla="*/ 68 w 130"/>
                <a:gd name="T29" fmla="*/ 38 h 38"/>
                <a:gd name="T30" fmla="*/ 68 w 130"/>
                <a:gd name="T31" fmla="*/ 38 h 38"/>
                <a:gd name="T32" fmla="*/ 70 w 130"/>
                <a:gd name="T33" fmla="*/ 38 h 38"/>
                <a:gd name="T34" fmla="*/ 70 w 130"/>
                <a:gd name="T35" fmla="*/ 38 h 38"/>
                <a:gd name="T36" fmla="*/ 72 w 130"/>
                <a:gd name="T37" fmla="*/ 38 h 38"/>
                <a:gd name="T38" fmla="*/ 72 w 130"/>
                <a:gd name="T39" fmla="*/ 38 h 38"/>
                <a:gd name="T40" fmla="*/ 92 w 130"/>
                <a:gd name="T41" fmla="*/ 36 h 38"/>
                <a:gd name="T42" fmla="*/ 108 w 130"/>
                <a:gd name="T43" fmla="*/ 34 h 38"/>
                <a:gd name="T44" fmla="*/ 122 w 130"/>
                <a:gd name="T45" fmla="*/ 30 h 38"/>
                <a:gd name="T46" fmla="*/ 130 w 130"/>
                <a:gd name="T47" fmla="*/ 24 h 38"/>
                <a:gd name="T48" fmla="*/ 130 w 130"/>
                <a:gd name="T49" fmla="*/ 0 h 38"/>
                <a:gd name="T50" fmla="*/ 130 w 130"/>
                <a:gd name="T51" fmla="*/ 0 h 38"/>
                <a:gd name="T52" fmla="*/ 118 w 130"/>
                <a:gd name="T53" fmla="*/ 6 h 38"/>
                <a:gd name="T54" fmla="*/ 102 w 130"/>
                <a:gd name="T55" fmla="*/ 10 h 38"/>
                <a:gd name="T56" fmla="*/ 84 w 130"/>
                <a:gd name="T57" fmla="*/ 12 h 38"/>
                <a:gd name="T58" fmla="*/ 64 w 130"/>
                <a:gd name="T59" fmla="*/ 12 h 38"/>
                <a:gd name="T60" fmla="*/ 64 w 130"/>
                <a:gd name="T61" fmla="*/ 12 h 38"/>
                <a:gd name="T62" fmla="*/ 46 w 130"/>
                <a:gd name="T63" fmla="*/ 12 h 38"/>
                <a:gd name="T64" fmla="*/ 28 w 130"/>
                <a:gd name="T65" fmla="*/ 10 h 38"/>
                <a:gd name="T66" fmla="*/ 12 w 130"/>
                <a:gd name="T67" fmla="*/ 6 h 38"/>
                <a:gd name="T68" fmla="*/ 0 w 130"/>
                <a:gd name="T69" fmla="*/ 0 h 38"/>
                <a:gd name="T70" fmla="*/ 0 w 130"/>
                <a:gd name="T71" fmla="*/ 0 h 38"/>
                <a:gd name="T72" fmla="*/ 0 w 130"/>
                <a:gd name="T73" fmla="*/ 0 h 38"/>
                <a:gd name="T74" fmla="*/ 0 w 130"/>
                <a:gd name="T75"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38">
                  <a:moveTo>
                    <a:pt x="0" y="0"/>
                  </a:moveTo>
                  <a:lnTo>
                    <a:pt x="0" y="24"/>
                  </a:lnTo>
                  <a:lnTo>
                    <a:pt x="0" y="24"/>
                  </a:lnTo>
                  <a:lnTo>
                    <a:pt x="8" y="30"/>
                  </a:lnTo>
                  <a:lnTo>
                    <a:pt x="20" y="34"/>
                  </a:lnTo>
                  <a:lnTo>
                    <a:pt x="36" y="36"/>
                  </a:lnTo>
                  <a:lnTo>
                    <a:pt x="58" y="38"/>
                  </a:lnTo>
                  <a:lnTo>
                    <a:pt x="58" y="38"/>
                  </a:lnTo>
                  <a:lnTo>
                    <a:pt x="58" y="38"/>
                  </a:lnTo>
                  <a:lnTo>
                    <a:pt x="58" y="38"/>
                  </a:lnTo>
                  <a:lnTo>
                    <a:pt x="60" y="38"/>
                  </a:lnTo>
                  <a:lnTo>
                    <a:pt x="60" y="38"/>
                  </a:lnTo>
                  <a:lnTo>
                    <a:pt x="64" y="38"/>
                  </a:lnTo>
                  <a:lnTo>
                    <a:pt x="64" y="38"/>
                  </a:lnTo>
                  <a:lnTo>
                    <a:pt x="68" y="38"/>
                  </a:lnTo>
                  <a:lnTo>
                    <a:pt x="68" y="38"/>
                  </a:lnTo>
                  <a:lnTo>
                    <a:pt x="70" y="38"/>
                  </a:lnTo>
                  <a:lnTo>
                    <a:pt x="70" y="38"/>
                  </a:lnTo>
                  <a:lnTo>
                    <a:pt x="72" y="38"/>
                  </a:lnTo>
                  <a:lnTo>
                    <a:pt x="72" y="38"/>
                  </a:lnTo>
                  <a:lnTo>
                    <a:pt x="92" y="36"/>
                  </a:lnTo>
                  <a:lnTo>
                    <a:pt x="108" y="34"/>
                  </a:lnTo>
                  <a:lnTo>
                    <a:pt x="122" y="30"/>
                  </a:lnTo>
                  <a:lnTo>
                    <a:pt x="130" y="24"/>
                  </a:lnTo>
                  <a:lnTo>
                    <a:pt x="130" y="0"/>
                  </a:lnTo>
                  <a:lnTo>
                    <a:pt x="130" y="0"/>
                  </a:lnTo>
                  <a:lnTo>
                    <a:pt x="118" y="6"/>
                  </a:lnTo>
                  <a:lnTo>
                    <a:pt x="102" y="10"/>
                  </a:lnTo>
                  <a:lnTo>
                    <a:pt x="84" y="12"/>
                  </a:lnTo>
                  <a:lnTo>
                    <a:pt x="64" y="12"/>
                  </a:lnTo>
                  <a:lnTo>
                    <a:pt x="64" y="12"/>
                  </a:lnTo>
                  <a:lnTo>
                    <a:pt x="46" y="12"/>
                  </a:lnTo>
                  <a:lnTo>
                    <a:pt x="28" y="10"/>
                  </a:lnTo>
                  <a:lnTo>
                    <a:pt x="12" y="6"/>
                  </a:lnTo>
                  <a:lnTo>
                    <a:pt x="0" y="0"/>
                  </a:lnTo>
                  <a:lnTo>
                    <a:pt x="0" y="0"/>
                  </a:lnTo>
                  <a:close/>
                  <a:moveTo>
                    <a:pt x="0" y="0"/>
                  </a:move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6"/>
            <p:cNvSpPr>
              <a:spLocks/>
            </p:cNvSpPr>
            <p:nvPr/>
          </p:nvSpPr>
          <p:spPr bwMode="auto">
            <a:xfrm>
              <a:off x="-1370" y="1531"/>
              <a:ext cx="130" cy="38"/>
            </a:xfrm>
            <a:custGeom>
              <a:avLst/>
              <a:gdLst>
                <a:gd name="T0" fmla="*/ 0 w 130"/>
                <a:gd name="T1" fmla="*/ 0 h 38"/>
                <a:gd name="T2" fmla="*/ 0 w 130"/>
                <a:gd name="T3" fmla="*/ 24 h 38"/>
                <a:gd name="T4" fmla="*/ 0 w 130"/>
                <a:gd name="T5" fmla="*/ 24 h 38"/>
                <a:gd name="T6" fmla="*/ 8 w 130"/>
                <a:gd name="T7" fmla="*/ 30 h 38"/>
                <a:gd name="T8" fmla="*/ 20 w 130"/>
                <a:gd name="T9" fmla="*/ 34 h 38"/>
                <a:gd name="T10" fmla="*/ 36 w 130"/>
                <a:gd name="T11" fmla="*/ 36 h 38"/>
                <a:gd name="T12" fmla="*/ 58 w 130"/>
                <a:gd name="T13" fmla="*/ 38 h 38"/>
                <a:gd name="T14" fmla="*/ 58 w 130"/>
                <a:gd name="T15" fmla="*/ 38 h 38"/>
                <a:gd name="T16" fmla="*/ 58 w 130"/>
                <a:gd name="T17" fmla="*/ 38 h 38"/>
                <a:gd name="T18" fmla="*/ 58 w 130"/>
                <a:gd name="T19" fmla="*/ 38 h 38"/>
                <a:gd name="T20" fmla="*/ 60 w 130"/>
                <a:gd name="T21" fmla="*/ 38 h 38"/>
                <a:gd name="T22" fmla="*/ 60 w 130"/>
                <a:gd name="T23" fmla="*/ 38 h 38"/>
                <a:gd name="T24" fmla="*/ 64 w 130"/>
                <a:gd name="T25" fmla="*/ 38 h 38"/>
                <a:gd name="T26" fmla="*/ 64 w 130"/>
                <a:gd name="T27" fmla="*/ 38 h 38"/>
                <a:gd name="T28" fmla="*/ 68 w 130"/>
                <a:gd name="T29" fmla="*/ 38 h 38"/>
                <a:gd name="T30" fmla="*/ 68 w 130"/>
                <a:gd name="T31" fmla="*/ 38 h 38"/>
                <a:gd name="T32" fmla="*/ 70 w 130"/>
                <a:gd name="T33" fmla="*/ 38 h 38"/>
                <a:gd name="T34" fmla="*/ 70 w 130"/>
                <a:gd name="T35" fmla="*/ 38 h 38"/>
                <a:gd name="T36" fmla="*/ 72 w 130"/>
                <a:gd name="T37" fmla="*/ 38 h 38"/>
                <a:gd name="T38" fmla="*/ 72 w 130"/>
                <a:gd name="T39" fmla="*/ 38 h 38"/>
                <a:gd name="T40" fmla="*/ 92 w 130"/>
                <a:gd name="T41" fmla="*/ 36 h 38"/>
                <a:gd name="T42" fmla="*/ 108 w 130"/>
                <a:gd name="T43" fmla="*/ 34 h 38"/>
                <a:gd name="T44" fmla="*/ 122 w 130"/>
                <a:gd name="T45" fmla="*/ 30 h 38"/>
                <a:gd name="T46" fmla="*/ 130 w 130"/>
                <a:gd name="T47" fmla="*/ 24 h 38"/>
                <a:gd name="T48" fmla="*/ 130 w 130"/>
                <a:gd name="T49" fmla="*/ 0 h 38"/>
                <a:gd name="T50" fmla="*/ 130 w 130"/>
                <a:gd name="T51" fmla="*/ 0 h 38"/>
                <a:gd name="T52" fmla="*/ 118 w 130"/>
                <a:gd name="T53" fmla="*/ 6 h 38"/>
                <a:gd name="T54" fmla="*/ 102 w 130"/>
                <a:gd name="T55" fmla="*/ 10 h 38"/>
                <a:gd name="T56" fmla="*/ 84 w 130"/>
                <a:gd name="T57" fmla="*/ 12 h 38"/>
                <a:gd name="T58" fmla="*/ 64 w 130"/>
                <a:gd name="T59" fmla="*/ 12 h 38"/>
                <a:gd name="T60" fmla="*/ 64 w 130"/>
                <a:gd name="T61" fmla="*/ 12 h 38"/>
                <a:gd name="T62" fmla="*/ 46 w 130"/>
                <a:gd name="T63" fmla="*/ 12 h 38"/>
                <a:gd name="T64" fmla="*/ 28 w 130"/>
                <a:gd name="T65" fmla="*/ 10 h 38"/>
                <a:gd name="T66" fmla="*/ 12 w 130"/>
                <a:gd name="T67" fmla="*/ 6 h 38"/>
                <a:gd name="T68" fmla="*/ 0 w 130"/>
                <a:gd name="T69" fmla="*/ 0 h 38"/>
                <a:gd name="T70" fmla="*/ 0 w 130"/>
                <a:gd name="T71"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0" h="38">
                  <a:moveTo>
                    <a:pt x="0" y="0"/>
                  </a:moveTo>
                  <a:lnTo>
                    <a:pt x="0" y="24"/>
                  </a:lnTo>
                  <a:lnTo>
                    <a:pt x="0" y="24"/>
                  </a:lnTo>
                  <a:lnTo>
                    <a:pt x="8" y="30"/>
                  </a:lnTo>
                  <a:lnTo>
                    <a:pt x="20" y="34"/>
                  </a:lnTo>
                  <a:lnTo>
                    <a:pt x="36" y="36"/>
                  </a:lnTo>
                  <a:lnTo>
                    <a:pt x="58" y="38"/>
                  </a:lnTo>
                  <a:lnTo>
                    <a:pt x="58" y="38"/>
                  </a:lnTo>
                  <a:lnTo>
                    <a:pt x="58" y="38"/>
                  </a:lnTo>
                  <a:lnTo>
                    <a:pt x="58" y="38"/>
                  </a:lnTo>
                  <a:lnTo>
                    <a:pt x="60" y="38"/>
                  </a:lnTo>
                  <a:lnTo>
                    <a:pt x="60" y="38"/>
                  </a:lnTo>
                  <a:lnTo>
                    <a:pt x="64" y="38"/>
                  </a:lnTo>
                  <a:lnTo>
                    <a:pt x="64" y="38"/>
                  </a:lnTo>
                  <a:lnTo>
                    <a:pt x="68" y="38"/>
                  </a:lnTo>
                  <a:lnTo>
                    <a:pt x="68" y="38"/>
                  </a:lnTo>
                  <a:lnTo>
                    <a:pt x="70" y="38"/>
                  </a:lnTo>
                  <a:lnTo>
                    <a:pt x="70" y="38"/>
                  </a:lnTo>
                  <a:lnTo>
                    <a:pt x="72" y="38"/>
                  </a:lnTo>
                  <a:lnTo>
                    <a:pt x="72" y="38"/>
                  </a:lnTo>
                  <a:lnTo>
                    <a:pt x="92" y="36"/>
                  </a:lnTo>
                  <a:lnTo>
                    <a:pt x="108" y="34"/>
                  </a:lnTo>
                  <a:lnTo>
                    <a:pt x="122" y="30"/>
                  </a:lnTo>
                  <a:lnTo>
                    <a:pt x="130" y="24"/>
                  </a:lnTo>
                  <a:lnTo>
                    <a:pt x="130" y="0"/>
                  </a:lnTo>
                  <a:lnTo>
                    <a:pt x="130" y="0"/>
                  </a:lnTo>
                  <a:lnTo>
                    <a:pt x="118" y="6"/>
                  </a:lnTo>
                  <a:lnTo>
                    <a:pt x="102" y="10"/>
                  </a:lnTo>
                  <a:lnTo>
                    <a:pt x="84" y="12"/>
                  </a:lnTo>
                  <a:lnTo>
                    <a:pt x="64" y="12"/>
                  </a:lnTo>
                  <a:lnTo>
                    <a:pt x="64" y="12"/>
                  </a:lnTo>
                  <a:lnTo>
                    <a:pt x="46" y="12"/>
                  </a:lnTo>
                  <a:lnTo>
                    <a:pt x="28" y="10"/>
                  </a:lnTo>
                  <a:lnTo>
                    <a:pt x="12" y="6"/>
                  </a:lnTo>
                  <a:lnTo>
                    <a:pt x="0" y="0"/>
                  </a:lnTo>
                  <a:lnTo>
                    <a:pt x="0" y="0"/>
                  </a:ln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Line 17"/>
            <p:cNvSpPr>
              <a:spLocks noChangeShapeType="1"/>
            </p:cNvSpPr>
            <p:nvPr/>
          </p:nvSpPr>
          <p:spPr bwMode="auto">
            <a:xfrm>
              <a:off x="-1370" y="153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4" name="Freeform 18"/>
            <p:cNvSpPr>
              <a:spLocks noEditPoints="1"/>
            </p:cNvSpPr>
            <p:nvPr/>
          </p:nvSpPr>
          <p:spPr bwMode="auto">
            <a:xfrm>
              <a:off x="-1370" y="1491"/>
              <a:ext cx="130" cy="44"/>
            </a:xfrm>
            <a:custGeom>
              <a:avLst/>
              <a:gdLst>
                <a:gd name="T0" fmla="*/ 128 w 130"/>
                <a:gd name="T1" fmla="*/ 22 h 44"/>
                <a:gd name="T2" fmla="*/ 128 w 130"/>
                <a:gd name="T3" fmla="*/ 22 h 44"/>
                <a:gd name="T4" fmla="*/ 126 w 130"/>
                <a:gd name="T5" fmla="*/ 18 h 44"/>
                <a:gd name="T6" fmla="*/ 124 w 130"/>
                <a:gd name="T7" fmla="*/ 14 h 44"/>
                <a:gd name="T8" fmla="*/ 118 w 130"/>
                <a:gd name="T9" fmla="*/ 12 h 44"/>
                <a:gd name="T10" fmla="*/ 110 w 130"/>
                <a:gd name="T11" fmla="*/ 8 h 44"/>
                <a:gd name="T12" fmla="*/ 90 w 130"/>
                <a:gd name="T13" fmla="*/ 2 h 44"/>
                <a:gd name="T14" fmla="*/ 64 w 130"/>
                <a:gd name="T15" fmla="*/ 0 h 44"/>
                <a:gd name="T16" fmla="*/ 64 w 130"/>
                <a:gd name="T17" fmla="*/ 0 h 44"/>
                <a:gd name="T18" fmla="*/ 38 w 130"/>
                <a:gd name="T19" fmla="*/ 2 h 44"/>
                <a:gd name="T20" fmla="*/ 18 w 130"/>
                <a:gd name="T21" fmla="*/ 8 h 44"/>
                <a:gd name="T22" fmla="*/ 12 w 130"/>
                <a:gd name="T23" fmla="*/ 12 h 44"/>
                <a:gd name="T24" fmla="*/ 6 w 130"/>
                <a:gd name="T25" fmla="*/ 14 h 44"/>
                <a:gd name="T26" fmla="*/ 2 w 130"/>
                <a:gd name="T27" fmla="*/ 18 h 44"/>
                <a:gd name="T28" fmla="*/ 0 w 130"/>
                <a:gd name="T29" fmla="*/ 22 h 44"/>
                <a:gd name="T30" fmla="*/ 0 w 130"/>
                <a:gd name="T31" fmla="*/ 22 h 44"/>
                <a:gd name="T32" fmla="*/ 0 w 130"/>
                <a:gd name="T33" fmla="*/ 24 h 44"/>
                <a:gd name="T34" fmla="*/ 0 w 130"/>
                <a:gd name="T35" fmla="*/ 30 h 44"/>
                <a:gd name="T36" fmla="*/ 0 w 130"/>
                <a:gd name="T37" fmla="*/ 30 h 44"/>
                <a:gd name="T38" fmla="*/ 8 w 130"/>
                <a:gd name="T39" fmla="*/ 36 h 44"/>
                <a:gd name="T40" fmla="*/ 22 w 130"/>
                <a:gd name="T41" fmla="*/ 40 h 44"/>
                <a:gd name="T42" fmla="*/ 42 w 130"/>
                <a:gd name="T43" fmla="*/ 44 h 44"/>
                <a:gd name="T44" fmla="*/ 64 w 130"/>
                <a:gd name="T45" fmla="*/ 44 h 44"/>
                <a:gd name="T46" fmla="*/ 64 w 130"/>
                <a:gd name="T47" fmla="*/ 44 h 44"/>
                <a:gd name="T48" fmla="*/ 88 w 130"/>
                <a:gd name="T49" fmla="*/ 44 h 44"/>
                <a:gd name="T50" fmla="*/ 106 w 130"/>
                <a:gd name="T51" fmla="*/ 40 h 44"/>
                <a:gd name="T52" fmla="*/ 120 w 130"/>
                <a:gd name="T53" fmla="*/ 36 h 44"/>
                <a:gd name="T54" fmla="*/ 130 w 130"/>
                <a:gd name="T55" fmla="*/ 30 h 44"/>
                <a:gd name="T56" fmla="*/ 130 w 130"/>
                <a:gd name="T57" fmla="*/ 24 h 44"/>
                <a:gd name="T58" fmla="*/ 130 w 130"/>
                <a:gd name="T59" fmla="*/ 24 h 44"/>
                <a:gd name="T60" fmla="*/ 128 w 130"/>
                <a:gd name="T61" fmla="*/ 22 h 44"/>
                <a:gd name="T62" fmla="*/ 128 w 130"/>
                <a:gd name="T63" fmla="*/ 22 h 44"/>
                <a:gd name="T64" fmla="*/ 128 w 130"/>
                <a:gd name="T65" fmla="*/ 22 h 44"/>
                <a:gd name="T66" fmla="*/ 128 w 130"/>
                <a:gd name="T67" fmla="*/ 2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0" h="44">
                  <a:moveTo>
                    <a:pt x="128" y="22"/>
                  </a:moveTo>
                  <a:lnTo>
                    <a:pt x="128" y="22"/>
                  </a:lnTo>
                  <a:lnTo>
                    <a:pt x="126" y="18"/>
                  </a:lnTo>
                  <a:lnTo>
                    <a:pt x="124" y="14"/>
                  </a:lnTo>
                  <a:lnTo>
                    <a:pt x="118" y="12"/>
                  </a:lnTo>
                  <a:lnTo>
                    <a:pt x="110" y="8"/>
                  </a:lnTo>
                  <a:lnTo>
                    <a:pt x="90" y="2"/>
                  </a:lnTo>
                  <a:lnTo>
                    <a:pt x="64" y="0"/>
                  </a:lnTo>
                  <a:lnTo>
                    <a:pt x="64" y="0"/>
                  </a:lnTo>
                  <a:lnTo>
                    <a:pt x="38" y="2"/>
                  </a:lnTo>
                  <a:lnTo>
                    <a:pt x="18" y="8"/>
                  </a:lnTo>
                  <a:lnTo>
                    <a:pt x="12" y="12"/>
                  </a:lnTo>
                  <a:lnTo>
                    <a:pt x="6" y="14"/>
                  </a:lnTo>
                  <a:lnTo>
                    <a:pt x="2" y="18"/>
                  </a:lnTo>
                  <a:lnTo>
                    <a:pt x="0" y="22"/>
                  </a:lnTo>
                  <a:lnTo>
                    <a:pt x="0" y="22"/>
                  </a:lnTo>
                  <a:lnTo>
                    <a:pt x="0" y="24"/>
                  </a:lnTo>
                  <a:lnTo>
                    <a:pt x="0" y="30"/>
                  </a:lnTo>
                  <a:lnTo>
                    <a:pt x="0" y="30"/>
                  </a:lnTo>
                  <a:lnTo>
                    <a:pt x="8" y="36"/>
                  </a:lnTo>
                  <a:lnTo>
                    <a:pt x="22" y="40"/>
                  </a:lnTo>
                  <a:lnTo>
                    <a:pt x="42" y="44"/>
                  </a:lnTo>
                  <a:lnTo>
                    <a:pt x="64" y="44"/>
                  </a:lnTo>
                  <a:lnTo>
                    <a:pt x="64" y="44"/>
                  </a:lnTo>
                  <a:lnTo>
                    <a:pt x="88" y="44"/>
                  </a:lnTo>
                  <a:lnTo>
                    <a:pt x="106" y="40"/>
                  </a:lnTo>
                  <a:lnTo>
                    <a:pt x="120" y="36"/>
                  </a:lnTo>
                  <a:lnTo>
                    <a:pt x="130" y="30"/>
                  </a:lnTo>
                  <a:lnTo>
                    <a:pt x="130" y="24"/>
                  </a:lnTo>
                  <a:lnTo>
                    <a:pt x="130" y="24"/>
                  </a:lnTo>
                  <a:lnTo>
                    <a:pt x="128" y="22"/>
                  </a:lnTo>
                  <a:lnTo>
                    <a:pt x="128" y="22"/>
                  </a:lnTo>
                  <a:close/>
                  <a:moveTo>
                    <a:pt x="128" y="22"/>
                  </a:moveTo>
                  <a:lnTo>
                    <a:pt x="128" y="2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5" name="Freeform 19"/>
            <p:cNvSpPr>
              <a:spLocks/>
            </p:cNvSpPr>
            <p:nvPr/>
          </p:nvSpPr>
          <p:spPr bwMode="auto">
            <a:xfrm>
              <a:off x="-1370" y="1491"/>
              <a:ext cx="130" cy="44"/>
            </a:xfrm>
            <a:custGeom>
              <a:avLst/>
              <a:gdLst>
                <a:gd name="T0" fmla="*/ 128 w 130"/>
                <a:gd name="T1" fmla="*/ 22 h 44"/>
                <a:gd name="T2" fmla="*/ 128 w 130"/>
                <a:gd name="T3" fmla="*/ 22 h 44"/>
                <a:gd name="T4" fmla="*/ 126 w 130"/>
                <a:gd name="T5" fmla="*/ 18 h 44"/>
                <a:gd name="T6" fmla="*/ 124 w 130"/>
                <a:gd name="T7" fmla="*/ 14 h 44"/>
                <a:gd name="T8" fmla="*/ 118 w 130"/>
                <a:gd name="T9" fmla="*/ 12 h 44"/>
                <a:gd name="T10" fmla="*/ 110 w 130"/>
                <a:gd name="T11" fmla="*/ 8 h 44"/>
                <a:gd name="T12" fmla="*/ 90 w 130"/>
                <a:gd name="T13" fmla="*/ 2 h 44"/>
                <a:gd name="T14" fmla="*/ 64 w 130"/>
                <a:gd name="T15" fmla="*/ 0 h 44"/>
                <a:gd name="T16" fmla="*/ 64 w 130"/>
                <a:gd name="T17" fmla="*/ 0 h 44"/>
                <a:gd name="T18" fmla="*/ 38 w 130"/>
                <a:gd name="T19" fmla="*/ 2 h 44"/>
                <a:gd name="T20" fmla="*/ 18 w 130"/>
                <a:gd name="T21" fmla="*/ 8 h 44"/>
                <a:gd name="T22" fmla="*/ 12 w 130"/>
                <a:gd name="T23" fmla="*/ 12 h 44"/>
                <a:gd name="T24" fmla="*/ 6 w 130"/>
                <a:gd name="T25" fmla="*/ 14 h 44"/>
                <a:gd name="T26" fmla="*/ 2 w 130"/>
                <a:gd name="T27" fmla="*/ 18 h 44"/>
                <a:gd name="T28" fmla="*/ 0 w 130"/>
                <a:gd name="T29" fmla="*/ 22 h 44"/>
                <a:gd name="T30" fmla="*/ 0 w 130"/>
                <a:gd name="T31" fmla="*/ 22 h 44"/>
                <a:gd name="T32" fmla="*/ 0 w 130"/>
                <a:gd name="T33" fmla="*/ 24 h 44"/>
                <a:gd name="T34" fmla="*/ 0 w 130"/>
                <a:gd name="T35" fmla="*/ 30 h 44"/>
                <a:gd name="T36" fmla="*/ 0 w 130"/>
                <a:gd name="T37" fmla="*/ 30 h 44"/>
                <a:gd name="T38" fmla="*/ 8 w 130"/>
                <a:gd name="T39" fmla="*/ 36 h 44"/>
                <a:gd name="T40" fmla="*/ 22 w 130"/>
                <a:gd name="T41" fmla="*/ 40 h 44"/>
                <a:gd name="T42" fmla="*/ 42 w 130"/>
                <a:gd name="T43" fmla="*/ 44 h 44"/>
                <a:gd name="T44" fmla="*/ 64 w 130"/>
                <a:gd name="T45" fmla="*/ 44 h 44"/>
                <a:gd name="T46" fmla="*/ 64 w 130"/>
                <a:gd name="T47" fmla="*/ 44 h 44"/>
                <a:gd name="T48" fmla="*/ 88 w 130"/>
                <a:gd name="T49" fmla="*/ 44 h 44"/>
                <a:gd name="T50" fmla="*/ 106 w 130"/>
                <a:gd name="T51" fmla="*/ 40 h 44"/>
                <a:gd name="T52" fmla="*/ 120 w 130"/>
                <a:gd name="T53" fmla="*/ 36 h 44"/>
                <a:gd name="T54" fmla="*/ 130 w 130"/>
                <a:gd name="T55" fmla="*/ 30 h 44"/>
                <a:gd name="T56" fmla="*/ 130 w 130"/>
                <a:gd name="T57" fmla="*/ 24 h 44"/>
                <a:gd name="T58" fmla="*/ 130 w 130"/>
                <a:gd name="T59" fmla="*/ 24 h 44"/>
                <a:gd name="T60" fmla="*/ 128 w 130"/>
                <a:gd name="T61" fmla="*/ 22 h 44"/>
                <a:gd name="T62" fmla="*/ 128 w 130"/>
                <a:gd name="T63" fmla="*/ 2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0" h="44">
                  <a:moveTo>
                    <a:pt x="128" y="22"/>
                  </a:moveTo>
                  <a:lnTo>
                    <a:pt x="128" y="22"/>
                  </a:lnTo>
                  <a:lnTo>
                    <a:pt x="126" y="18"/>
                  </a:lnTo>
                  <a:lnTo>
                    <a:pt x="124" y="14"/>
                  </a:lnTo>
                  <a:lnTo>
                    <a:pt x="118" y="12"/>
                  </a:lnTo>
                  <a:lnTo>
                    <a:pt x="110" y="8"/>
                  </a:lnTo>
                  <a:lnTo>
                    <a:pt x="90" y="2"/>
                  </a:lnTo>
                  <a:lnTo>
                    <a:pt x="64" y="0"/>
                  </a:lnTo>
                  <a:lnTo>
                    <a:pt x="64" y="0"/>
                  </a:lnTo>
                  <a:lnTo>
                    <a:pt x="38" y="2"/>
                  </a:lnTo>
                  <a:lnTo>
                    <a:pt x="18" y="8"/>
                  </a:lnTo>
                  <a:lnTo>
                    <a:pt x="12" y="12"/>
                  </a:lnTo>
                  <a:lnTo>
                    <a:pt x="6" y="14"/>
                  </a:lnTo>
                  <a:lnTo>
                    <a:pt x="2" y="18"/>
                  </a:lnTo>
                  <a:lnTo>
                    <a:pt x="0" y="22"/>
                  </a:lnTo>
                  <a:lnTo>
                    <a:pt x="0" y="22"/>
                  </a:lnTo>
                  <a:lnTo>
                    <a:pt x="0" y="24"/>
                  </a:lnTo>
                  <a:lnTo>
                    <a:pt x="0" y="30"/>
                  </a:lnTo>
                  <a:lnTo>
                    <a:pt x="0" y="30"/>
                  </a:lnTo>
                  <a:lnTo>
                    <a:pt x="8" y="36"/>
                  </a:lnTo>
                  <a:lnTo>
                    <a:pt x="22" y="40"/>
                  </a:lnTo>
                  <a:lnTo>
                    <a:pt x="42" y="44"/>
                  </a:lnTo>
                  <a:lnTo>
                    <a:pt x="64" y="44"/>
                  </a:lnTo>
                  <a:lnTo>
                    <a:pt x="64" y="44"/>
                  </a:lnTo>
                  <a:lnTo>
                    <a:pt x="88" y="44"/>
                  </a:lnTo>
                  <a:lnTo>
                    <a:pt x="106" y="40"/>
                  </a:lnTo>
                  <a:lnTo>
                    <a:pt x="120" y="36"/>
                  </a:lnTo>
                  <a:lnTo>
                    <a:pt x="130" y="30"/>
                  </a:lnTo>
                  <a:lnTo>
                    <a:pt x="130" y="24"/>
                  </a:lnTo>
                  <a:lnTo>
                    <a:pt x="130" y="24"/>
                  </a:lnTo>
                  <a:lnTo>
                    <a:pt x="128" y="22"/>
                  </a:lnTo>
                  <a:lnTo>
                    <a:pt x="128" y="2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6" name="Line 20"/>
            <p:cNvSpPr>
              <a:spLocks noChangeShapeType="1"/>
            </p:cNvSpPr>
            <p:nvPr/>
          </p:nvSpPr>
          <p:spPr bwMode="auto">
            <a:xfrm>
              <a:off x="-1242" y="151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7" name="Freeform 21"/>
            <p:cNvSpPr>
              <a:spLocks noEditPoints="1"/>
            </p:cNvSpPr>
            <p:nvPr/>
          </p:nvSpPr>
          <p:spPr bwMode="auto">
            <a:xfrm>
              <a:off x="-1370" y="1599"/>
              <a:ext cx="130" cy="44"/>
            </a:xfrm>
            <a:custGeom>
              <a:avLst/>
              <a:gdLst>
                <a:gd name="T0" fmla="*/ 0 w 130"/>
                <a:gd name="T1" fmla="*/ 0 h 44"/>
                <a:gd name="T2" fmla="*/ 0 w 130"/>
                <a:gd name="T3" fmla="*/ 20 h 44"/>
                <a:gd name="T4" fmla="*/ 0 w 130"/>
                <a:gd name="T5" fmla="*/ 20 h 44"/>
                <a:gd name="T6" fmla="*/ 0 w 130"/>
                <a:gd name="T7" fmla="*/ 22 h 44"/>
                <a:gd name="T8" fmla="*/ 0 w 130"/>
                <a:gd name="T9" fmla="*/ 22 h 44"/>
                <a:gd name="T10" fmla="*/ 2 w 130"/>
                <a:gd name="T11" fmla="*/ 26 h 44"/>
                <a:gd name="T12" fmla="*/ 6 w 130"/>
                <a:gd name="T13" fmla="*/ 30 h 44"/>
                <a:gd name="T14" fmla="*/ 12 w 130"/>
                <a:gd name="T15" fmla="*/ 34 h 44"/>
                <a:gd name="T16" fmla="*/ 20 w 130"/>
                <a:gd name="T17" fmla="*/ 38 h 44"/>
                <a:gd name="T18" fmla="*/ 40 w 130"/>
                <a:gd name="T19" fmla="*/ 42 h 44"/>
                <a:gd name="T20" fmla="*/ 64 w 130"/>
                <a:gd name="T21" fmla="*/ 44 h 44"/>
                <a:gd name="T22" fmla="*/ 64 w 130"/>
                <a:gd name="T23" fmla="*/ 44 h 44"/>
                <a:gd name="T24" fmla="*/ 88 w 130"/>
                <a:gd name="T25" fmla="*/ 42 h 44"/>
                <a:gd name="T26" fmla="*/ 108 w 130"/>
                <a:gd name="T27" fmla="*/ 38 h 44"/>
                <a:gd name="T28" fmla="*/ 116 w 130"/>
                <a:gd name="T29" fmla="*/ 34 h 44"/>
                <a:gd name="T30" fmla="*/ 122 w 130"/>
                <a:gd name="T31" fmla="*/ 30 h 44"/>
                <a:gd name="T32" fmla="*/ 126 w 130"/>
                <a:gd name="T33" fmla="*/ 26 h 44"/>
                <a:gd name="T34" fmla="*/ 128 w 130"/>
                <a:gd name="T35" fmla="*/ 22 h 44"/>
                <a:gd name="T36" fmla="*/ 128 w 130"/>
                <a:gd name="T37" fmla="*/ 22 h 44"/>
                <a:gd name="T38" fmla="*/ 130 w 130"/>
                <a:gd name="T39" fmla="*/ 20 h 44"/>
                <a:gd name="T40" fmla="*/ 130 w 130"/>
                <a:gd name="T41" fmla="*/ 0 h 44"/>
                <a:gd name="T42" fmla="*/ 130 w 130"/>
                <a:gd name="T43" fmla="*/ 0 h 44"/>
                <a:gd name="T44" fmla="*/ 120 w 130"/>
                <a:gd name="T45" fmla="*/ 4 h 44"/>
                <a:gd name="T46" fmla="*/ 104 w 130"/>
                <a:gd name="T47" fmla="*/ 8 h 44"/>
                <a:gd name="T48" fmla="*/ 86 w 130"/>
                <a:gd name="T49" fmla="*/ 12 h 44"/>
                <a:gd name="T50" fmla="*/ 64 w 130"/>
                <a:gd name="T51" fmla="*/ 12 h 44"/>
                <a:gd name="T52" fmla="*/ 64 w 130"/>
                <a:gd name="T53" fmla="*/ 12 h 44"/>
                <a:gd name="T54" fmla="*/ 42 w 130"/>
                <a:gd name="T55" fmla="*/ 12 h 44"/>
                <a:gd name="T56" fmla="*/ 24 w 130"/>
                <a:gd name="T57" fmla="*/ 8 h 44"/>
                <a:gd name="T58" fmla="*/ 10 w 130"/>
                <a:gd name="T59" fmla="*/ 4 h 44"/>
                <a:gd name="T60" fmla="*/ 0 w 130"/>
                <a:gd name="T61" fmla="*/ 0 h 44"/>
                <a:gd name="T62" fmla="*/ 0 w 130"/>
                <a:gd name="T63" fmla="*/ 0 h 44"/>
                <a:gd name="T64" fmla="*/ 0 w 130"/>
                <a:gd name="T65" fmla="*/ 0 h 44"/>
                <a:gd name="T66" fmla="*/ 0 w 130"/>
                <a:gd name="T67"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0" h="44">
                  <a:moveTo>
                    <a:pt x="0" y="0"/>
                  </a:moveTo>
                  <a:lnTo>
                    <a:pt x="0" y="20"/>
                  </a:lnTo>
                  <a:lnTo>
                    <a:pt x="0" y="20"/>
                  </a:lnTo>
                  <a:lnTo>
                    <a:pt x="0" y="22"/>
                  </a:lnTo>
                  <a:lnTo>
                    <a:pt x="0" y="22"/>
                  </a:lnTo>
                  <a:lnTo>
                    <a:pt x="2" y="26"/>
                  </a:lnTo>
                  <a:lnTo>
                    <a:pt x="6" y="30"/>
                  </a:lnTo>
                  <a:lnTo>
                    <a:pt x="12" y="34"/>
                  </a:lnTo>
                  <a:lnTo>
                    <a:pt x="20" y="38"/>
                  </a:lnTo>
                  <a:lnTo>
                    <a:pt x="40" y="42"/>
                  </a:lnTo>
                  <a:lnTo>
                    <a:pt x="64" y="44"/>
                  </a:lnTo>
                  <a:lnTo>
                    <a:pt x="64" y="44"/>
                  </a:lnTo>
                  <a:lnTo>
                    <a:pt x="88" y="42"/>
                  </a:lnTo>
                  <a:lnTo>
                    <a:pt x="108" y="38"/>
                  </a:lnTo>
                  <a:lnTo>
                    <a:pt x="116" y="34"/>
                  </a:lnTo>
                  <a:lnTo>
                    <a:pt x="122" y="30"/>
                  </a:lnTo>
                  <a:lnTo>
                    <a:pt x="126" y="26"/>
                  </a:lnTo>
                  <a:lnTo>
                    <a:pt x="128" y="22"/>
                  </a:lnTo>
                  <a:lnTo>
                    <a:pt x="128" y="22"/>
                  </a:lnTo>
                  <a:lnTo>
                    <a:pt x="130" y="20"/>
                  </a:lnTo>
                  <a:lnTo>
                    <a:pt x="130" y="0"/>
                  </a:lnTo>
                  <a:lnTo>
                    <a:pt x="130" y="0"/>
                  </a:lnTo>
                  <a:lnTo>
                    <a:pt x="120" y="4"/>
                  </a:lnTo>
                  <a:lnTo>
                    <a:pt x="104" y="8"/>
                  </a:lnTo>
                  <a:lnTo>
                    <a:pt x="86" y="12"/>
                  </a:lnTo>
                  <a:lnTo>
                    <a:pt x="64" y="12"/>
                  </a:lnTo>
                  <a:lnTo>
                    <a:pt x="64" y="12"/>
                  </a:lnTo>
                  <a:lnTo>
                    <a:pt x="42" y="12"/>
                  </a:lnTo>
                  <a:lnTo>
                    <a:pt x="24" y="8"/>
                  </a:lnTo>
                  <a:lnTo>
                    <a:pt x="10" y="4"/>
                  </a:lnTo>
                  <a:lnTo>
                    <a:pt x="0" y="0"/>
                  </a:lnTo>
                  <a:lnTo>
                    <a:pt x="0" y="0"/>
                  </a:lnTo>
                  <a:close/>
                  <a:moveTo>
                    <a:pt x="0" y="0"/>
                  </a:move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8" name="Freeform 22"/>
            <p:cNvSpPr>
              <a:spLocks/>
            </p:cNvSpPr>
            <p:nvPr/>
          </p:nvSpPr>
          <p:spPr bwMode="auto">
            <a:xfrm>
              <a:off x="-1370" y="1599"/>
              <a:ext cx="130" cy="44"/>
            </a:xfrm>
            <a:custGeom>
              <a:avLst/>
              <a:gdLst>
                <a:gd name="T0" fmla="*/ 0 w 130"/>
                <a:gd name="T1" fmla="*/ 0 h 44"/>
                <a:gd name="T2" fmla="*/ 0 w 130"/>
                <a:gd name="T3" fmla="*/ 20 h 44"/>
                <a:gd name="T4" fmla="*/ 0 w 130"/>
                <a:gd name="T5" fmla="*/ 20 h 44"/>
                <a:gd name="T6" fmla="*/ 0 w 130"/>
                <a:gd name="T7" fmla="*/ 22 h 44"/>
                <a:gd name="T8" fmla="*/ 0 w 130"/>
                <a:gd name="T9" fmla="*/ 22 h 44"/>
                <a:gd name="T10" fmla="*/ 2 w 130"/>
                <a:gd name="T11" fmla="*/ 26 h 44"/>
                <a:gd name="T12" fmla="*/ 6 w 130"/>
                <a:gd name="T13" fmla="*/ 30 h 44"/>
                <a:gd name="T14" fmla="*/ 12 w 130"/>
                <a:gd name="T15" fmla="*/ 34 h 44"/>
                <a:gd name="T16" fmla="*/ 20 w 130"/>
                <a:gd name="T17" fmla="*/ 38 h 44"/>
                <a:gd name="T18" fmla="*/ 40 w 130"/>
                <a:gd name="T19" fmla="*/ 42 h 44"/>
                <a:gd name="T20" fmla="*/ 64 w 130"/>
                <a:gd name="T21" fmla="*/ 44 h 44"/>
                <a:gd name="T22" fmla="*/ 64 w 130"/>
                <a:gd name="T23" fmla="*/ 44 h 44"/>
                <a:gd name="T24" fmla="*/ 88 w 130"/>
                <a:gd name="T25" fmla="*/ 42 h 44"/>
                <a:gd name="T26" fmla="*/ 108 w 130"/>
                <a:gd name="T27" fmla="*/ 38 h 44"/>
                <a:gd name="T28" fmla="*/ 116 w 130"/>
                <a:gd name="T29" fmla="*/ 34 h 44"/>
                <a:gd name="T30" fmla="*/ 122 w 130"/>
                <a:gd name="T31" fmla="*/ 30 h 44"/>
                <a:gd name="T32" fmla="*/ 126 w 130"/>
                <a:gd name="T33" fmla="*/ 26 h 44"/>
                <a:gd name="T34" fmla="*/ 128 w 130"/>
                <a:gd name="T35" fmla="*/ 22 h 44"/>
                <a:gd name="T36" fmla="*/ 128 w 130"/>
                <a:gd name="T37" fmla="*/ 22 h 44"/>
                <a:gd name="T38" fmla="*/ 130 w 130"/>
                <a:gd name="T39" fmla="*/ 20 h 44"/>
                <a:gd name="T40" fmla="*/ 130 w 130"/>
                <a:gd name="T41" fmla="*/ 0 h 44"/>
                <a:gd name="T42" fmla="*/ 130 w 130"/>
                <a:gd name="T43" fmla="*/ 0 h 44"/>
                <a:gd name="T44" fmla="*/ 120 w 130"/>
                <a:gd name="T45" fmla="*/ 4 h 44"/>
                <a:gd name="T46" fmla="*/ 104 w 130"/>
                <a:gd name="T47" fmla="*/ 8 h 44"/>
                <a:gd name="T48" fmla="*/ 86 w 130"/>
                <a:gd name="T49" fmla="*/ 12 h 44"/>
                <a:gd name="T50" fmla="*/ 64 w 130"/>
                <a:gd name="T51" fmla="*/ 12 h 44"/>
                <a:gd name="T52" fmla="*/ 64 w 130"/>
                <a:gd name="T53" fmla="*/ 12 h 44"/>
                <a:gd name="T54" fmla="*/ 42 w 130"/>
                <a:gd name="T55" fmla="*/ 12 h 44"/>
                <a:gd name="T56" fmla="*/ 24 w 130"/>
                <a:gd name="T57" fmla="*/ 8 h 44"/>
                <a:gd name="T58" fmla="*/ 10 w 130"/>
                <a:gd name="T59" fmla="*/ 4 h 44"/>
                <a:gd name="T60" fmla="*/ 0 w 130"/>
                <a:gd name="T61" fmla="*/ 0 h 44"/>
                <a:gd name="T62" fmla="*/ 0 w 130"/>
                <a:gd name="T6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0" h="44">
                  <a:moveTo>
                    <a:pt x="0" y="0"/>
                  </a:moveTo>
                  <a:lnTo>
                    <a:pt x="0" y="20"/>
                  </a:lnTo>
                  <a:lnTo>
                    <a:pt x="0" y="20"/>
                  </a:lnTo>
                  <a:lnTo>
                    <a:pt x="0" y="22"/>
                  </a:lnTo>
                  <a:lnTo>
                    <a:pt x="0" y="22"/>
                  </a:lnTo>
                  <a:lnTo>
                    <a:pt x="2" y="26"/>
                  </a:lnTo>
                  <a:lnTo>
                    <a:pt x="6" y="30"/>
                  </a:lnTo>
                  <a:lnTo>
                    <a:pt x="12" y="34"/>
                  </a:lnTo>
                  <a:lnTo>
                    <a:pt x="20" y="38"/>
                  </a:lnTo>
                  <a:lnTo>
                    <a:pt x="40" y="42"/>
                  </a:lnTo>
                  <a:lnTo>
                    <a:pt x="64" y="44"/>
                  </a:lnTo>
                  <a:lnTo>
                    <a:pt x="64" y="44"/>
                  </a:lnTo>
                  <a:lnTo>
                    <a:pt x="88" y="42"/>
                  </a:lnTo>
                  <a:lnTo>
                    <a:pt x="108" y="38"/>
                  </a:lnTo>
                  <a:lnTo>
                    <a:pt x="116" y="34"/>
                  </a:lnTo>
                  <a:lnTo>
                    <a:pt x="122" y="30"/>
                  </a:lnTo>
                  <a:lnTo>
                    <a:pt x="126" y="26"/>
                  </a:lnTo>
                  <a:lnTo>
                    <a:pt x="128" y="22"/>
                  </a:lnTo>
                  <a:lnTo>
                    <a:pt x="128" y="22"/>
                  </a:lnTo>
                  <a:lnTo>
                    <a:pt x="130" y="20"/>
                  </a:lnTo>
                  <a:lnTo>
                    <a:pt x="130" y="0"/>
                  </a:lnTo>
                  <a:lnTo>
                    <a:pt x="130" y="0"/>
                  </a:lnTo>
                  <a:lnTo>
                    <a:pt x="120" y="4"/>
                  </a:lnTo>
                  <a:lnTo>
                    <a:pt x="104" y="8"/>
                  </a:lnTo>
                  <a:lnTo>
                    <a:pt x="86" y="12"/>
                  </a:lnTo>
                  <a:lnTo>
                    <a:pt x="64" y="12"/>
                  </a:lnTo>
                  <a:lnTo>
                    <a:pt x="64" y="12"/>
                  </a:lnTo>
                  <a:lnTo>
                    <a:pt x="42" y="12"/>
                  </a:lnTo>
                  <a:lnTo>
                    <a:pt x="24" y="8"/>
                  </a:lnTo>
                  <a:lnTo>
                    <a:pt x="10" y="4"/>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9" name="Line 23"/>
            <p:cNvSpPr>
              <a:spLocks noChangeShapeType="1"/>
            </p:cNvSpPr>
            <p:nvPr/>
          </p:nvSpPr>
          <p:spPr bwMode="auto">
            <a:xfrm>
              <a:off x="-1370" y="159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230" name="Group 27"/>
          <p:cNvGrpSpPr>
            <a:grpSpLocks noChangeAspect="1"/>
          </p:cNvGrpSpPr>
          <p:nvPr/>
        </p:nvGrpSpPr>
        <p:grpSpPr bwMode="auto">
          <a:xfrm>
            <a:off x="5937543" y="2892425"/>
            <a:ext cx="381000" cy="482600"/>
            <a:chOff x="3209" y="1896"/>
            <a:chExt cx="240" cy="304"/>
          </a:xfrm>
        </p:grpSpPr>
        <p:sp>
          <p:nvSpPr>
            <p:cNvPr id="232" name="AutoShape 26"/>
            <p:cNvSpPr>
              <a:spLocks noChangeAspect="1" noChangeArrowheads="1" noTextEdit="1"/>
            </p:cNvSpPr>
            <p:nvPr/>
          </p:nvSpPr>
          <p:spPr bwMode="auto">
            <a:xfrm>
              <a:off x="3209" y="1896"/>
              <a:ext cx="240"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5" name="Freeform 30"/>
            <p:cNvSpPr>
              <a:spLocks noEditPoints="1"/>
            </p:cNvSpPr>
            <p:nvPr/>
          </p:nvSpPr>
          <p:spPr bwMode="auto">
            <a:xfrm>
              <a:off x="3209" y="1896"/>
              <a:ext cx="240" cy="304"/>
            </a:xfrm>
            <a:custGeom>
              <a:avLst/>
              <a:gdLst>
                <a:gd name="T0" fmla="*/ 38 w 240"/>
                <a:gd name="T1" fmla="*/ 0 h 304"/>
                <a:gd name="T2" fmla="*/ 30 w 240"/>
                <a:gd name="T3" fmla="*/ 0 h 304"/>
                <a:gd name="T4" fmla="*/ 17 w 240"/>
                <a:gd name="T5" fmla="*/ 6 h 304"/>
                <a:gd name="T6" fmla="*/ 6 w 240"/>
                <a:gd name="T7" fmla="*/ 17 h 304"/>
                <a:gd name="T8" fmla="*/ 0 w 240"/>
                <a:gd name="T9" fmla="*/ 30 h 304"/>
                <a:gd name="T10" fmla="*/ 0 w 240"/>
                <a:gd name="T11" fmla="*/ 266 h 304"/>
                <a:gd name="T12" fmla="*/ 0 w 240"/>
                <a:gd name="T13" fmla="*/ 274 h 304"/>
                <a:gd name="T14" fmla="*/ 6 w 240"/>
                <a:gd name="T15" fmla="*/ 287 h 304"/>
                <a:gd name="T16" fmla="*/ 17 w 240"/>
                <a:gd name="T17" fmla="*/ 298 h 304"/>
                <a:gd name="T18" fmla="*/ 30 w 240"/>
                <a:gd name="T19" fmla="*/ 303 h 304"/>
                <a:gd name="T20" fmla="*/ 202 w 240"/>
                <a:gd name="T21" fmla="*/ 304 h 304"/>
                <a:gd name="T22" fmla="*/ 209 w 240"/>
                <a:gd name="T23" fmla="*/ 303 h 304"/>
                <a:gd name="T24" fmla="*/ 223 w 240"/>
                <a:gd name="T25" fmla="*/ 298 h 304"/>
                <a:gd name="T26" fmla="*/ 233 w 240"/>
                <a:gd name="T27" fmla="*/ 287 h 304"/>
                <a:gd name="T28" fmla="*/ 239 w 240"/>
                <a:gd name="T29" fmla="*/ 274 h 304"/>
                <a:gd name="T30" fmla="*/ 240 w 240"/>
                <a:gd name="T31" fmla="*/ 69 h 304"/>
                <a:gd name="T32" fmla="*/ 228 w 240"/>
                <a:gd name="T33" fmla="*/ 260 h 304"/>
                <a:gd name="T34" fmla="*/ 227 w 240"/>
                <a:gd name="T35" fmla="*/ 267 h 304"/>
                <a:gd name="T36" fmla="*/ 222 w 240"/>
                <a:gd name="T37" fmla="*/ 280 h 304"/>
                <a:gd name="T38" fmla="*/ 211 w 240"/>
                <a:gd name="T39" fmla="*/ 290 h 304"/>
                <a:gd name="T40" fmla="*/ 199 w 240"/>
                <a:gd name="T41" fmla="*/ 294 h 304"/>
                <a:gd name="T42" fmla="*/ 48 w 240"/>
                <a:gd name="T43" fmla="*/ 296 h 304"/>
                <a:gd name="T44" fmla="*/ 41 w 240"/>
                <a:gd name="T45" fmla="*/ 294 h 304"/>
                <a:gd name="T46" fmla="*/ 28 w 240"/>
                <a:gd name="T47" fmla="*/ 290 h 304"/>
                <a:gd name="T48" fmla="*/ 18 w 240"/>
                <a:gd name="T49" fmla="*/ 280 h 304"/>
                <a:gd name="T50" fmla="*/ 12 w 240"/>
                <a:gd name="T51" fmla="*/ 267 h 304"/>
                <a:gd name="T52" fmla="*/ 12 w 240"/>
                <a:gd name="T53" fmla="*/ 59 h 304"/>
                <a:gd name="T54" fmla="*/ 12 w 240"/>
                <a:gd name="T55" fmla="*/ 51 h 304"/>
                <a:gd name="T56" fmla="*/ 18 w 240"/>
                <a:gd name="T57" fmla="*/ 38 h 304"/>
                <a:gd name="T58" fmla="*/ 28 w 240"/>
                <a:gd name="T59" fmla="*/ 29 h 304"/>
                <a:gd name="T60" fmla="*/ 41 w 240"/>
                <a:gd name="T61" fmla="*/ 24 h 304"/>
                <a:gd name="T62" fmla="*/ 167 w 240"/>
                <a:gd name="T63" fmla="*/ 23 h 304"/>
                <a:gd name="T64" fmla="*/ 228 w 240"/>
                <a:gd name="T65" fmla="*/ 26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0" h="304">
                  <a:moveTo>
                    <a:pt x="173" y="0"/>
                  </a:moveTo>
                  <a:lnTo>
                    <a:pt x="38" y="0"/>
                  </a:lnTo>
                  <a:lnTo>
                    <a:pt x="38" y="0"/>
                  </a:lnTo>
                  <a:lnTo>
                    <a:pt x="30" y="0"/>
                  </a:lnTo>
                  <a:lnTo>
                    <a:pt x="23" y="2"/>
                  </a:lnTo>
                  <a:lnTo>
                    <a:pt x="17" y="6"/>
                  </a:lnTo>
                  <a:lnTo>
                    <a:pt x="11" y="11"/>
                  </a:lnTo>
                  <a:lnTo>
                    <a:pt x="6" y="17"/>
                  </a:lnTo>
                  <a:lnTo>
                    <a:pt x="2" y="23"/>
                  </a:lnTo>
                  <a:lnTo>
                    <a:pt x="0" y="30"/>
                  </a:lnTo>
                  <a:lnTo>
                    <a:pt x="0" y="38"/>
                  </a:lnTo>
                  <a:lnTo>
                    <a:pt x="0" y="266"/>
                  </a:lnTo>
                  <a:lnTo>
                    <a:pt x="0" y="266"/>
                  </a:lnTo>
                  <a:lnTo>
                    <a:pt x="0" y="274"/>
                  </a:lnTo>
                  <a:lnTo>
                    <a:pt x="2" y="281"/>
                  </a:lnTo>
                  <a:lnTo>
                    <a:pt x="6" y="287"/>
                  </a:lnTo>
                  <a:lnTo>
                    <a:pt x="11" y="293"/>
                  </a:lnTo>
                  <a:lnTo>
                    <a:pt x="17" y="298"/>
                  </a:lnTo>
                  <a:lnTo>
                    <a:pt x="23" y="302"/>
                  </a:lnTo>
                  <a:lnTo>
                    <a:pt x="30" y="303"/>
                  </a:lnTo>
                  <a:lnTo>
                    <a:pt x="38" y="304"/>
                  </a:lnTo>
                  <a:lnTo>
                    <a:pt x="202" y="304"/>
                  </a:lnTo>
                  <a:lnTo>
                    <a:pt x="202" y="304"/>
                  </a:lnTo>
                  <a:lnTo>
                    <a:pt x="209" y="303"/>
                  </a:lnTo>
                  <a:lnTo>
                    <a:pt x="216" y="302"/>
                  </a:lnTo>
                  <a:lnTo>
                    <a:pt x="223" y="298"/>
                  </a:lnTo>
                  <a:lnTo>
                    <a:pt x="228" y="293"/>
                  </a:lnTo>
                  <a:lnTo>
                    <a:pt x="233" y="287"/>
                  </a:lnTo>
                  <a:lnTo>
                    <a:pt x="236" y="281"/>
                  </a:lnTo>
                  <a:lnTo>
                    <a:pt x="239" y="274"/>
                  </a:lnTo>
                  <a:lnTo>
                    <a:pt x="240" y="266"/>
                  </a:lnTo>
                  <a:lnTo>
                    <a:pt x="240" y="69"/>
                  </a:lnTo>
                  <a:lnTo>
                    <a:pt x="173" y="0"/>
                  </a:lnTo>
                  <a:close/>
                  <a:moveTo>
                    <a:pt x="228" y="260"/>
                  </a:moveTo>
                  <a:lnTo>
                    <a:pt x="228" y="260"/>
                  </a:lnTo>
                  <a:lnTo>
                    <a:pt x="227" y="267"/>
                  </a:lnTo>
                  <a:lnTo>
                    <a:pt x="224" y="274"/>
                  </a:lnTo>
                  <a:lnTo>
                    <a:pt x="222" y="280"/>
                  </a:lnTo>
                  <a:lnTo>
                    <a:pt x="217" y="285"/>
                  </a:lnTo>
                  <a:lnTo>
                    <a:pt x="211" y="290"/>
                  </a:lnTo>
                  <a:lnTo>
                    <a:pt x="205" y="293"/>
                  </a:lnTo>
                  <a:lnTo>
                    <a:pt x="199" y="294"/>
                  </a:lnTo>
                  <a:lnTo>
                    <a:pt x="192" y="296"/>
                  </a:lnTo>
                  <a:lnTo>
                    <a:pt x="48" y="296"/>
                  </a:lnTo>
                  <a:lnTo>
                    <a:pt x="48" y="296"/>
                  </a:lnTo>
                  <a:lnTo>
                    <a:pt x="41" y="294"/>
                  </a:lnTo>
                  <a:lnTo>
                    <a:pt x="34" y="293"/>
                  </a:lnTo>
                  <a:lnTo>
                    <a:pt x="28" y="290"/>
                  </a:lnTo>
                  <a:lnTo>
                    <a:pt x="23" y="285"/>
                  </a:lnTo>
                  <a:lnTo>
                    <a:pt x="18" y="280"/>
                  </a:lnTo>
                  <a:lnTo>
                    <a:pt x="14" y="274"/>
                  </a:lnTo>
                  <a:lnTo>
                    <a:pt x="12" y="267"/>
                  </a:lnTo>
                  <a:lnTo>
                    <a:pt x="12" y="260"/>
                  </a:lnTo>
                  <a:lnTo>
                    <a:pt x="12" y="59"/>
                  </a:lnTo>
                  <a:lnTo>
                    <a:pt x="12" y="59"/>
                  </a:lnTo>
                  <a:lnTo>
                    <a:pt x="12" y="51"/>
                  </a:lnTo>
                  <a:lnTo>
                    <a:pt x="14" y="45"/>
                  </a:lnTo>
                  <a:lnTo>
                    <a:pt x="18" y="38"/>
                  </a:lnTo>
                  <a:lnTo>
                    <a:pt x="23" y="34"/>
                  </a:lnTo>
                  <a:lnTo>
                    <a:pt x="28" y="29"/>
                  </a:lnTo>
                  <a:lnTo>
                    <a:pt x="34" y="26"/>
                  </a:lnTo>
                  <a:lnTo>
                    <a:pt x="41" y="24"/>
                  </a:lnTo>
                  <a:lnTo>
                    <a:pt x="48" y="23"/>
                  </a:lnTo>
                  <a:lnTo>
                    <a:pt x="167" y="23"/>
                  </a:lnTo>
                  <a:lnTo>
                    <a:pt x="228" y="85"/>
                  </a:lnTo>
                  <a:lnTo>
                    <a:pt x="228" y="2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6" name="Freeform 31"/>
            <p:cNvSpPr>
              <a:spLocks/>
            </p:cNvSpPr>
            <p:nvPr/>
          </p:nvSpPr>
          <p:spPr bwMode="auto">
            <a:xfrm>
              <a:off x="3289" y="2017"/>
              <a:ext cx="117" cy="44"/>
            </a:xfrm>
            <a:custGeom>
              <a:avLst/>
              <a:gdLst>
                <a:gd name="T0" fmla="*/ 0 w 117"/>
                <a:gd name="T1" fmla="*/ 9 h 44"/>
                <a:gd name="T2" fmla="*/ 10 w 117"/>
                <a:gd name="T3" fmla="*/ 17 h 44"/>
                <a:gd name="T4" fmla="*/ 100 w 117"/>
                <a:gd name="T5" fmla="*/ 17 h 44"/>
                <a:gd name="T6" fmla="*/ 100 w 117"/>
                <a:gd name="T7" fmla="*/ 43 h 44"/>
                <a:gd name="T8" fmla="*/ 107 w 117"/>
                <a:gd name="T9" fmla="*/ 33 h 44"/>
                <a:gd name="T10" fmla="*/ 117 w 117"/>
                <a:gd name="T11" fmla="*/ 44 h 44"/>
                <a:gd name="T12" fmla="*/ 117 w 117"/>
                <a:gd name="T13" fmla="*/ 14 h 44"/>
                <a:gd name="T14" fmla="*/ 117 w 117"/>
                <a:gd name="T15" fmla="*/ 14 h 44"/>
                <a:gd name="T16" fmla="*/ 116 w 117"/>
                <a:gd name="T17" fmla="*/ 9 h 44"/>
                <a:gd name="T18" fmla="*/ 112 w 117"/>
                <a:gd name="T19" fmla="*/ 5 h 44"/>
                <a:gd name="T20" fmla="*/ 107 w 117"/>
                <a:gd name="T21" fmla="*/ 1 h 44"/>
                <a:gd name="T22" fmla="*/ 102 w 117"/>
                <a:gd name="T23" fmla="*/ 0 h 44"/>
                <a:gd name="T24" fmla="*/ 11 w 117"/>
                <a:gd name="T25" fmla="*/ 0 h 44"/>
                <a:gd name="T26" fmla="*/ 0 w 117"/>
                <a:gd name="T27" fmla="*/ 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7" h="44">
                  <a:moveTo>
                    <a:pt x="0" y="9"/>
                  </a:moveTo>
                  <a:lnTo>
                    <a:pt x="10" y="17"/>
                  </a:lnTo>
                  <a:lnTo>
                    <a:pt x="100" y="17"/>
                  </a:lnTo>
                  <a:lnTo>
                    <a:pt x="100" y="43"/>
                  </a:lnTo>
                  <a:lnTo>
                    <a:pt x="107" y="33"/>
                  </a:lnTo>
                  <a:lnTo>
                    <a:pt x="117" y="44"/>
                  </a:lnTo>
                  <a:lnTo>
                    <a:pt x="117" y="14"/>
                  </a:lnTo>
                  <a:lnTo>
                    <a:pt x="117" y="14"/>
                  </a:lnTo>
                  <a:lnTo>
                    <a:pt x="116" y="9"/>
                  </a:lnTo>
                  <a:lnTo>
                    <a:pt x="112" y="5"/>
                  </a:lnTo>
                  <a:lnTo>
                    <a:pt x="107" y="1"/>
                  </a:lnTo>
                  <a:lnTo>
                    <a:pt x="102" y="0"/>
                  </a:lnTo>
                  <a:lnTo>
                    <a:pt x="11" y="0"/>
                  </a:lnTo>
                  <a:lnTo>
                    <a:pt x="0" y="9"/>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32"/>
            <p:cNvSpPr>
              <a:spLocks/>
            </p:cNvSpPr>
            <p:nvPr/>
          </p:nvSpPr>
          <p:spPr bwMode="auto">
            <a:xfrm>
              <a:off x="3249" y="2017"/>
              <a:ext cx="38" cy="108"/>
            </a:xfrm>
            <a:custGeom>
              <a:avLst/>
              <a:gdLst>
                <a:gd name="T0" fmla="*/ 7 w 38"/>
                <a:gd name="T1" fmla="*/ 108 h 108"/>
                <a:gd name="T2" fmla="*/ 16 w 38"/>
                <a:gd name="T3" fmla="*/ 97 h 108"/>
                <a:gd name="T4" fmla="*/ 16 w 38"/>
                <a:gd name="T5" fmla="*/ 17 h 108"/>
                <a:gd name="T6" fmla="*/ 37 w 38"/>
                <a:gd name="T7" fmla="*/ 17 h 108"/>
                <a:gd name="T8" fmla="*/ 28 w 38"/>
                <a:gd name="T9" fmla="*/ 9 h 108"/>
                <a:gd name="T10" fmla="*/ 38 w 38"/>
                <a:gd name="T11" fmla="*/ 0 h 108"/>
                <a:gd name="T12" fmla="*/ 14 w 38"/>
                <a:gd name="T13" fmla="*/ 0 h 108"/>
                <a:gd name="T14" fmla="*/ 14 w 38"/>
                <a:gd name="T15" fmla="*/ 0 h 108"/>
                <a:gd name="T16" fmla="*/ 8 w 38"/>
                <a:gd name="T17" fmla="*/ 1 h 108"/>
                <a:gd name="T18" fmla="*/ 4 w 38"/>
                <a:gd name="T19" fmla="*/ 5 h 108"/>
                <a:gd name="T20" fmla="*/ 1 w 38"/>
                <a:gd name="T21" fmla="*/ 9 h 108"/>
                <a:gd name="T22" fmla="*/ 0 w 38"/>
                <a:gd name="T23" fmla="*/ 14 h 108"/>
                <a:gd name="T24" fmla="*/ 0 w 38"/>
                <a:gd name="T25" fmla="*/ 98 h 108"/>
                <a:gd name="T26" fmla="*/ 7 w 38"/>
                <a:gd name="T2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108">
                  <a:moveTo>
                    <a:pt x="7" y="108"/>
                  </a:moveTo>
                  <a:lnTo>
                    <a:pt x="16" y="97"/>
                  </a:lnTo>
                  <a:lnTo>
                    <a:pt x="16" y="17"/>
                  </a:lnTo>
                  <a:lnTo>
                    <a:pt x="37" y="17"/>
                  </a:lnTo>
                  <a:lnTo>
                    <a:pt x="28" y="9"/>
                  </a:lnTo>
                  <a:lnTo>
                    <a:pt x="38" y="0"/>
                  </a:lnTo>
                  <a:lnTo>
                    <a:pt x="14" y="0"/>
                  </a:lnTo>
                  <a:lnTo>
                    <a:pt x="14" y="0"/>
                  </a:lnTo>
                  <a:lnTo>
                    <a:pt x="8" y="1"/>
                  </a:lnTo>
                  <a:lnTo>
                    <a:pt x="4" y="5"/>
                  </a:lnTo>
                  <a:lnTo>
                    <a:pt x="1" y="9"/>
                  </a:lnTo>
                  <a:lnTo>
                    <a:pt x="0" y="14"/>
                  </a:lnTo>
                  <a:lnTo>
                    <a:pt x="0" y="98"/>
                  </a:lnTo>
                  <a:lnTo>
                    <a:pt x="7" y="108"/>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33"/>
            <p:cNvSpPr>
              <a:spLocks/>
            </p:cNvSpPr>
            <p:nvPr/>
          </p:nvSpPr>
          <p:spPr bwMode="auto">
            <a:xfrm>
              <a:off x="3353" y="2064"/>
              <a:ext cx="53" cy="105"/>
            </a:xfrm>
            <a:custGeom>
              <a:avLst/>
              <a:gdLst>
                <a:gd name="T0" fmla="*/ 43 w 53"/>
                <a:gd name="T1" fmla="*/ 0 h 105"/>
                <a:gd name="T2" fmla="*/ 36 w 53"/>
                <a:gd name="T3" fmla="*/ 9 h 105"/>
                <a:gd name="T4" fmla="*/ 36 w 53"/>
                <a:gd name="T5" fmla="*/ 89 h 105"/>
                <a:gd name="T6" fmla="*/ 0 w 53"/>
                <a:gd name="T7" fmla="*/ 89 h 105"/>
                <a:gd name="T8" fmla="*/ 13 w 53"/>
                <a:gd name="T9" fmla="*/ 99 h 105"/>
                <a:gd name="T10" fmla="*/ 6 w 53"/>
                <a:gd name="T11" fmla="*/ 105 h 105"/>
                <a:gd name="T12" fmla="*/ 38 w 53"/>
                <a:gd name="T13" fmla="*/ 105 h 105"/>
                <a:gd name="T14" fmla="*/ 38 w 53"/>
                <a:gd name="T15" fmla="*/ 105 h 105"/>
                <a:gd name="T16" fmla="*/ 43 w 53"/>
                <a:gd name="T17" fmla="*/ 104 h 105"/>
                <a:gd name="T18" fmla="*/ 48 w 53"/>
                <a:gd name="T19" fmla="*/ 101 h 105"/>
                <a:gd name="T20" fmla="*/ 52 w 53"/>
                <a:gd name="T21" fmla="*/ 97 h 105"/>
                <a:gd name="T22" fmla="*/ 53 w 53"/>
                <a:gd name="T23" fmla="*/ 91 h 105"/>
                <a:gd name="T24" fmla="*/ 53 w 53"/>
                <a:gd name="T25" fmla="*/ 9 h 105"/>
                <a:gd name="T26" fmla="*/ 43 w 53"/>
                <a:gd name="T27"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 h="105">
                  <a:moveTo>
                    <a:pt x="43" y="0"/>
                  </a:moveTo>
                  <a:lnTo>
                    <a:pt x="36" y="9"/>
                  </a:lnTo>
                  <a:lnTo>
                    <a:pt x="36" y="89"/>
                  </a:lnTo>
                  <a:lnTo>
                    <a:pt x="0" y="89"/>
                  </a:lnTo>
                  <a:lnTo>
                    <a:pt x="13" y="99"/>
                  </a:lnTo>
                  <a:lnTo>
                    <a:pt x="6" y="105"/>
                  </a:lnTo>
                  <a:lnTo>
                    <a:pt x="38" y="105"/>
                  </a:lnTo>
                  <a:lnTo>
                    <a:pt x="38" y="105"/>
                  </a:lnTo>
                  <a:lnTo>
                    <a:pt x="43" y="104"/>
                  </a:lnTo>
                  <a:lnTo>
                    <a:pt x="48" y="101"/>
                  </a:lnTo>
                  <a:lnTo>
                    <a:pt x="52" y="97"/>
                  </a:lnTo>
                  <a:lnTo>
                    <a:pt x="53" y="91"/>
                  </a:lnTo>
                  <a:lnTo>
                    <a:pt x="53" y="9"/>
                  </a:lnTo>
                  <a:lnTo>
                    <a:pt x="43"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34"/>
            <p:cNvSpPr>
              <a:spLocks/>
            </p:cNvSpPr>
            <p:nvPr/>
          </p:nvSpPr>
          <p:spPr bwMode="auto">
            <a:xfrm>
              <a:off x="3249" y="2126"/>
              <a:ext cx="104" cy="43"/>
            </a:xfrm>
            <a:custGeom>
              <a:avLst/>
              <a:gdLst>
                <a:gd name="T0" fmla="*/ 104 w 104"/>
                <a:gd name="T1" fmla="*/ 37 h 43"/>
                <a:gd name="T2" fmla="*/ 91 w 104"/>
                <a:gd name="T3" fmla="*/ 27 h 43"/>
                <a:gd name="T4" fmla="*/ 16 w 104"/>
                <a:gd name="T5" fmla="*/ 27 h 43"/>
                <a:gd name="T6" fmla="*/ 16 w 104"/>
                <a:gd name="T7" fmla="*/ 0 h 43"/>
                <a:gd name="T8" fmla="*/ 6 w 104"/>
                <a:gd name="T9" fmla="*/ 13 h 43"/>
                <a:gd name="T10" fmla="*/ 0 w 104"/>
                <a:gd name="T11" fmla="*/ 3 h 43"/>
                <a:gd name="T12" fmla="*/ 0 w 104"/>
                <a:gd name="T13" fmla="*/ 29 h 43"/>
                <a:gd name="T14" fmla="*/ 0 w 104"/>
                <a:gd name="T15" fmla="*/ 29 h 43"/>
                <a:gd name="T16" fmla="*/ 1 w 104"/>
                <a:gd name="T17" fmla="*/ 35 h 43"/>
                <a:gd name="T18" fmla="*/ 4 w 104"/>
                <a:gd name="T19" fmla="*/ 39 h 43"/>
                <a:gd name="T20" fmla="*/ 8 w 104"/>
                <a:gd name="T21" fmla="*/ 42 h 43"/>
                <a:gd name="T22" fmla="*/ 14 w 104"/>
                <a:gd name="T23" fmla="*/ 43 h 43"/>
                <a:gd name="T24" fmla="*/ 97 w 104"/>
                <a:gd name="T25" fmla="*/ 43 h 43"/>
                <a:gd name="T26" fmla="*/ 104 w 104"/>
                <a:gd name="T27" fmla="*/ 37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43">
                  <a:moveTo>
                    <a:pt x="104" y="37"/>
                  </a:moveTo>
                  <a:lnTo>
                    <a:pt x="91" y="27"/>
                  </a:lnTo>
                  <a:lnTo>
                    <a:pt x="16" y="27"/>
                  </a:lnTo>
                  <a:lnTo>
                    <a:pt x="16" y="0"/>
                  </a:lnTo>
                  <a:lnTo>
                    <a:pt x="6" y="13"/>
                  </a:lnTo>
                  <a:lnTo>
                    <a:pt x="0" y="3"/>
                  </a:lnTo>
                  <a:lnTo>
                    <a:pt x="0" y="29"/>
                  </a:lnTo>
                  <a:lnTo>
                    <a:pt x="0" y="29"/>
                  </a:lnTo>
                  <a:lnTo>
                    <a:pt x="1" y="35"/>
                  </a:lnTo>
                  <a:lnTo>
                    <a:pt x="4" y="39"/>
                  </a:lnTo>
                  <a:lnTo>
                    <a:pt x="8" y="42"/>
                  </a:lnTo>
                  <a:lnTo>
                    <a:pt x="14" y="43"/>
                  </a:lnTo>
                  <a:lnTo>
                    <a:pt x="97" y="43"/>
                  </a:lnTo>
                  <a:lnTo>
                    <a:pt x="104" y="37"/>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35"/>
            <p:cNvSpPr>
              <a:spLocks noEditPoints="1"/>
            </p:cNvSpPr>
            <p:nvPr/>
          </p:nvSpPr>
          <p:spPr bwMode="auto">
            <a:xfrm>
              <a:off x="3289" y="2056"/>
              <a:ext cx="76" cy="75"/>
            </a:xfrm>
            <a:custGeom>
              <a:avLst/>
              <a:gdLst>
                <a:gd name="T0" fmla="*/ 76 w 76"/>
                <a:gd name="T1" fmla="*/ 35 h 75"/>
                <a:gd name="T2" fmla="*/ 64 w 76"/>
                <a:gd name="T3" fmla="*/ 28 h 75"/>
                <a:gd name="T4" fmla="*/ 63 w 76"/>
                <a:gd name="T5" fmla="*/ 24 h 75"/>
                <a:gd name="T6" fmla="*/ 65 w 76"/>
                <a:gd name="T7" fmla="*/ 11 h 75"/>
                <a:gd name="T8" fmla="*/ 52 w 76"/>
                <a:gd name="T9" fmla="*/ 14 h 75"/>
                <a:gd name="T10" fmla="*/ 48 w 76"/>
                <a:gd name="T11" fmla="*/ 11 h 75"/>
                <a:gd name="T12" fmla="*/ 42 w 76"/>
                <a:gd name="T13" fmla="*/ 0 h 75"/>
                <a:gd name="T14" fmla="*/ 33 w 76"/>
                <a:gd name="T15" fmla="*/ 10 h 75"/>
                <a:gd name="T16" fmla="*/ 28 w 76"/>
                <a:gd name="T17" fmla="*/ 11 h 75"/>
                <a:gd name="T18" fmla="*/ 17 w 76"/>
                <a:gd name="T19" fmla="*/ 6 h 75"/>
                <a:gd name="T20" fmla="*/ 16 w 76"/>
                <a:gd name="T21" fmla="*/ 20 h 75"/>
                <a:gd name="T22" fmla="*/ 12 w 76"/>
                <a:gd name="T23" fmla="*/ 28 h 75"/>
                <a:gd name="T24" fmla="*/ 0 w 76"/>
                <a:gd name="T25" fmla="*/ 35 h 75"/>
                <a:gd name="T26" fmla="*/ 11 w 76"/>
                <a:gd name="T27" fmla="*/ 37 h 75"/>
                <a:gd name="T28" fmla="*/ 4 w 76"/>
                <a:gd name="T29" fmla="*/ 53 h 75"/>
                <a:gd name="T30" fmla="*/ 17 w 76"/>
                <a:gd name="T31" fmla="*/ 55 h 75"/>
                <a:gd name="T32" fmla="*/ 23 w 76"/>
                <a:gd name="T33" fmla="*/ 60 h 75"/>
                <a:gd name="T34" fmla="*/ 28 w 76"/>
                <a:gd name="T35" fmla="*/ 75 h 75"/>
                <a:gd name="T36" fmla="*/ 34 w 76"/>
                <a:gd name="T37" fmla="*/ 64 h 75"/>
                <a:gd name="T38" fmla="*/ 39 w 76"/>
                <a:gd name="T39" fmla="*/ 65 h 75"/>
                <a:gd name="T40" fmla="*/ 47 w 76"/>
                <a:gd name="T41" fmla="*/ 75 h 75"/>
                <a:gd name="T42" fmla="*/ 52 w 76"/>
                <a:gd name="T43" fmla="*/ 61 h 75"/>
                <a:gd name="T44" fmla="*/ 58 w 76"/>
                <a:gd name="T45" fmla="*/ 55 h 75"/>
                <a:gd name="T46" fmla="*/ 72 w 76"/>
                <a:gd name="T47" fmla="*/ 54 h 75"/>
                <a:gd name="T48" fmla="*/ 64 w 76"/>
                <a:gd name="T49" fmla="*/ 47 h 75"/>
                <a:gd name="T50" fmla="*/ 66 w 76"/>
                <a:gd name="T51" fmla="*/ 39 h 75"/>
                <a:gd name="T52" fmla="*/ 24 w 76"/>
                <a:gd name="T53" fmla="*/ 37 h 75"/>
                <a:gd name="T54" fmla="*/ 24 w 76"/>
                <a:gd name="T55" fmla="*/ 31 h 75"/>
                <a:gd name="T56" fmla="*/ 33 w 76"/>
                <a:gd name="T57" fmla="*/ 24 h 75"/>
                <a:gd name="T58" fmla="*/ 39 w 76"/>
                <a:gd name="T59" fmla="*/ 23 h 75"/>
                <a:gd name="T60" fmla="*/ 48 w 76"/>
                <a:gd name="T61" fmla="*/ 27 h 75"/>
                <a:gd name="T62" fmla="*/ 53 w 76"/>
                <a:gd name="T63" fmla="*/ 37 h 75"/>
                <a:gd name="T64" fmla="*/ 52 w 76"/>
                <a:gd name="T65" fmla="*/ 42 h 75"/>
                <a:gd name="T66" fmla="*/ 44 w 76"/>
                <a:gd name="T67" fmla="*/ 51 h 75"/>
                <a:gd name="T68" fmla="*/ 39 w 76"/>
                <a:gd name="T69" fmla="*/ 52 h 75"/>
                <a:gd name="T70" fmla="*/ 28 w 76"/>
                <a:gd name="T71" fmla="*/ 47 h 75"/>
                <a:gd name="T72" fmla="*/ 24 w 76"/>
                <a:gd name="T73" fmla="*/ 3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75">
                  <a:moveTo>
                    <a:pt x="66" y="39"/>
                  </a:moveTo>
                  <a:lnTo>
                    <a:pt x="76" y="35"/>
                  </a:lnTo>
                  <a:lnTo>
                    <a:pt x="75" y="28"/>
                  </a:lnTo>
                  <a:lnTo>
                    <a:pt x="64" y="28"/>
                  </a:lnTo>
                  <a:lnTo>
                    <a:pt x="64" y="28"/>
                  </a:lnTo>
                  <a:lnTo>
                    <a:pt x="63" y="24"/>
                  </a:lnTo>
                  <a:lnTo>
                    <a:pt x="60" y="20"/>
                  </a:lnTo>
                  <a:lnTo>
                    <a:pt x="65" y="11"/>
                  </a:lnTo>
                  <a:lnTo>
                    <a:pt x="59" y="8"/>
                  </a:lnTo>
                  <a:lnTo>
                    <a:pt x="52" y="14"/>
                  </a:lnTo>
                  <a:lnTo>
                    <a:pt x="52" y="14"/>
                  </a:lnTo>
                  <a:lnTo>
                    <a:pt x="48" y="11"/>
                  </a:lnTo>
                  <a:lnTo>
                    <a:pt x="44" y="10"/>
                  </a:lnTo>
                  <a:lnTo>
                    <a:pt x="42" y="0"/>
                  </a:lnTo>
                  <a:lnTo>
                    <a:pt x="35" y="0"/>
                  </a:lnTo>
                  <a:lnTo>
                    <a:pt x="33" y="10"/>
                  </a:lnTo>
                  <a:lnTo>
                    <a:pt x="33" y="10"/>
                  </a:lnTo>
                  <a:lnTo>
                    <a:pt x="28" y="11"/>
                  </a:lnTo>
                  <a:lnTo>
                    <a:pt x="24" y="14"/>
                  </a:lnTo>
                  <a:lnTo>
                    <a:pt x="17" y="6"/>
                  </a:lnTo>
                  <a:lnTo>
                    <a:pt x="11" y="11"/>
                  </a:lnTo>
                  <a:lnTo>
                    <a:pt x="16" y="20"/>
                  </a:lnTo>
                  <a:lnTo>
                    <a:pt x="16" y="20"/>
                  </a:lnTo>
                  <a:lnTo>
                    <a:pt x="12" y="28"/>
                  </a:lnTo>
                  <a:lnTo>
                    <a:pt x="2" y="28"/>
                  </a:lnTo>
                  <a:lnTo>
                    <a:pt x="0" y="35"/>
                  </a:lnTo>
                  <a:lnTo>
                    <a:pt x="11" y="37"/>
                  </a:lnTo>
                  <a:lnTo>
                    <a:pt x="11" y="37"/>
                  </a:lnTo>
                  <a:lnTo>
                    <a:pt x="12" y="46"/>
                  </a:lnTo>
                  <a:lnTo>
                    <a:pt x="4" y="53"/>
                  </a:lnTo>
                  <a:lnTo>
                    <a:pt x="8" y="59"/>
                  </a:lnTo>
                  <a:lnTo>
                    <a:pt x="17" y="55"/>
                  </a:lnTo>
                  <a:lnTo>
                    <a:pt x="17" y="55"/>
                  </a:lnTo>
                  <a:lnTo>
                    <a:pt x="23" y="60"/>
                  </a:lnTo>
                  <a:lnTo>
                    <a:pt x="22" y="72"/>
                  </a:lnTo>
                  <a:lnTo>
                    <a:pt x="28" y="75"/>
                  </a:lnTo>
                  <a:lnTo>
                    <a:pt x="34" y="64"/>
                  </a:lnTo>
                  <a:lnTo>
                    <a:pt x="34" y="64"/>
                  </a:lnTo>
                  <a:lnTo>
                    <a:pt x="39" y="65"/>
                  </a:lnTo>
                  <a:lnTo>
                    <a:pt x="39" y="65"/>
                  </a:lnTo>
                  <a:lnTo>
                    <a:pt x="41" y="65"/>
                  </a:lnTo>
                  <a:lnTo>
                    <a:pt x="47" y="75"/>
                  </a:lnTo>
                  <a:lnTo>
                    <a:pt x="54" y="72"/>
                  </a:lnTo>
                  <a:lnTo>
                    <a:pt x="52" y="61"/>
                  </a:lnTo>
                  <a:lnTo>
                    <a:pt x="52" y="61"/>
                  </a:lnTo>
                  <a:lnTo>
                    <a:pt x="58" y="55"/>
                  </a:lnTo>
                  <a:lnTo>
                    <a:pt x="69" y="60"/>
                  </a:lnTo>
                  <a:lnTo>
                    <a:pt x="72" y="54"/>
                  </a:lnTo>
                  <a:lnTo>
                    <a:pt x="64" y="47"/>
                  </a:lnTo>
                  <a:lnTo>
                    <a:pt x="64" y="47"/>
                  </a:lnTo>
                  <a:lnTo>
                    <a:pt x="65" y="43"/>
                  </a:lnTo>
                  <a:lnTo>
                    <a:pt x="66" y="39"/>
                  </a:lnTo>
                  <a:lnTo>
                    <a:pt x="66" y="39"/>
                  </a:lnTo>
                  <a:close/>
                  <a:moveTo>
                    <a:pt x="24" y="37"/>
                  </a:moveTo>
                  <a:lnTo>
                    <a:pt x="24" y="37"/>
                  </a:lnTo>
                  <a:lnTo>
                    <a:pt x="24" y="31"/>
                  </a:lnTo>
                  <a:lnTo>
                    <a:pt x="28" y="27"/>
                  </a:lnTo>
                  <a:lnTo>
                    <a:pt x="33" y="24"/>
                  </a:lnTo>
                  <a:lnTo>
                    <a:pt x="39" y="23"/>
                  </a:lnTo>
                  <a:lnTo>
                    <a:pt x="39" y="23"/>
                  </a:lnTo>
                  <a:lnTo>
                    <a:pt x="44" y="24"/>
                  </a:lnTo>
                  <a:lnTo>
                    <a:pt x="48" y="27"/>
                  </a:lnTo>
                  <a:lnTo>
                    <a:pt x="52" y="31"/>
                  </a:lnTo>
                  <a:lnTo>
                    <a:pt x="53" y="37"/>
                  </a:lnTo>
                  <a:lnTo>
                    <a:pt x="53" y="37"/>
                  </a:lnTo>
                  <a:lnTo>
                    <a:pt x="52" y="42"/>
                  </a:lnTo>
                  <a:lnTo>
                    <a:pt x="48" y="47"/>
                  </a:lnTo>
                  <a:lnTo>
                    <a:pt x="44" y="51"/>
                  </a:lnTo>
                  <a:lnTo>
                    <a:pt x="39" y="52"/>
                  </a:lnTo>
                  <a:lnTo>
                    <a:pt x="39" y="52"/>
                  </a:lnTo>
                  <a:lnTo>
                    <a:pt x="33" y="51"/>
                  </a:lnTo>
                  <a:lnTo>
                    <a:pt x="28" y="47"/>
                  </a:lnTo>
                  <a:lnTo>
                    <a:pt x="24" y="42"/>
                  </a:lnTo>
                  <a:lnTo>
                    <a:pt x="24" y="37"/>
                  </a:lnTo>
                  <a:lnTo>
                    <a:pt x="24"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3654831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bwMode="auto">
          <a:xfrm>
            <a:off x="4635500" y="280550"/>
            <a:ext cx="4470333" cy="2504037"/>
          </a:xfrm>
          <a:prstGeom prst="rect">
            <a:avLst/>
          </a:prstGeom>
          <a:solidFill>
            <a:schemeClr val="bg2">
              <a:lumMod val="95000"/>
            </a:schemeClr>
          </a:solidFill>
          <a:ln w="12700" cap="flat">
            <a:noFill/>
            <a:miter lim="800000"/>
            <a:headEnd type="none" w="med" len="med"/>
            <a:tailEnd type="none" w="med" len="med"/>
          </a:ln>
        </p:spPr>
        <p:txBody>
          <a:bodyPr lIns="121888" tIns="60944" rIns="121888" bIns="60944" rtlCol="0" anchor="ctr"/>
          <a:lstStyle/>
          <a:p>
            <a:pPr algn="ctr" defTabSz="685629"/>
            <a:endParaRPr lang="en-US" sz="1466" dirty="0">
              <a:solidFill>
                <a:srgbClr val="FFFFFF"/>
              </a:solidFill>
              <a:latin typeface="+mj-lt"/>
              <a:ea typeface="Arial" pitchFamily="-107" charset="0"/>
              <a:cs typeface="Arial" pitchFamily="-107" charset="0"/>
              <a:sym typeface="Arial" pitchFamily="-107" charset="0"/>
            </a:endParaRPr>
          </a:p>
        </p:txBody>
      </p:sp>
      <p:sp>
        <p:nvSpPr>
          <p:cNvPr id="3" name="Text Placeholder 2"/>
          <p:cNvSpPr>
            <a:spLocks noGrp="1"/>
          </p:cNvSpPr>
          <p:nvPr>
            <p:ph type="body" sz="quarter" idx="10"/>
          </p:nvPr>
        </p:nvSpPr>
        <p:spPr>
          <a:xfrm>
            <a:off x="381020" y="2000462"/>
            <a:ext cx="3835379" cy="2263672"/>
          </a:xfrm>
          <a:prstGeom prst="rect">
            <a:avLst/>
          </a:prstGeom>
        </p:spPr>
        <p:txBody>
          <a:bodyPr/>
          <a:lstStyle/>
          <a:p>
            <a:pPr>
              <a:lnSpc>
                <a:spcPct val="114000"/>
              </a:lnSpc>
              <a:buClrTx/>
            </a:pPr>
            <a:r>
              <a:rPr lang="en-US" sz="1200" dirty="0">
                <a:latin typeface="+mj-lt"/>
              </a:rPr>
              <a:t>3-Year Analysis of S-Series vs. Amazon AWS S3</a:t>
            </a:r>
          </a:p>
          <a:p>
            <a:pPr>
              <a:lnSpc>
                <a:spcPct val="114000"/>
              </a:lnSpc>
              <a:buClrTx/>
            </a:pPr>
            <a:r>
              <a:rPr lang="en-US" sz="1200" dirty="0">
                <a:latin typeface="+mj-lt"/>
              </a:rPr>
              <a:t>420TB AWS capacity, 600TB Raw on S3260</a:t>
            </a:r>
          </a:p>
          <a:p>
            <a:pPr>
              <a:lnSpc>
                <a:spcPct val="114000"/>
              </a:lnSpc>
              <a:buClrTx/>
            </a:pPr>
            <a:r>
              <a:rPr lang="en-US" sz="1200" dirty="0">
                <a:latin typeface="+mj-lt"/>
              </a:rPr>
              <a:t>Comprehensive model of all OPEX and CAPEX elements for on-prem and cloud scenarios</a:t>
            </a:r>
          </a:p>
          <a:p>
            <a:pPr>
              <a:lnSpc>
                <a:spcPct val="114000"/>
              </a:lnSpc>
              <a:buClrTx/>
            </a:pPr>
            <a:r>
              <a:rPr lang="en-US" sz="1200" dirty="0">
                <a:latin typeface="+mj-lt"/>
              </a:rPr>
              <a:t>16 month break-even</a:t>
            </a:r>
          </a:p>
          <a:p>
            <a:pPr>
              <a:lnSpc>
                <a:spcPct val="114000"/>
              </a:lnSpc>
              <a:buClrTx/>
            </a:pPr>
            <a:r>
              <a:rPr lang="en-US" sz="1200" dirty="0">
                <a:latin typeface="+mj-lt"/>
              </a:rPr>
              <a:t>S3260 and AWS S3 US West Oregon pricing as of 2017-02-03</a:t>
            </a:r>
          </a:p>
        </p:txBody>
      </p:sp>
      <p:sp>
        <p:nvSpPr>
          <p:cNvPr id="34" name="Title 33"/>
          <p:cNvSpPr>
            <a:spLocks noGrp="1"/>
          </p:cNvSpPr>
          <p:nvPr>
            <p:ph type="title"/>
          </p:nvPr>
        </p:nvSpPr>
        <p:spPr/>
        <p:txBody>
          <a:bodyPr/>
          <a:lstStyle/>
          <a:p>
            <a:r>
              <a:rPr lang="en-US" dirty="0"/>
              <a:t>S-Series advantage</a:t>
            </a:r>
          </a:p>
        </p:txBody>
      </p:sp>
      <p:sp>
        <p:nvSpPr>
          <p:cNvPr id="39" name="Rectangle 38"/>
          <p:cNvSpPr/>
          <p:nvPr/>
        </p:nvSpPr>
        <p:spPr bwMode="auto">
          <a:xfrm>
            <a:off x="4790007" y="280550"/>
            <a:ext cx="4315826" cy="2504037"/>
          </a:xfrm>
          <a:prstGeom prst="rect">
            <a:avLst/>
          </a:prstGeom>
          <a:solidFill>
            <a:schemeClr val="bg2">
              <a:lumMod val="95000"/>
            </a:schemeClr>
          </a:solidFill>
          <a:ln w="12700" cap="flat">
            <a:noFill/>
            <a:miter lim="800000"/>
            <a:headEnd type="none" w="med" len="med"/>
            <a:tailEnd type="none" w="med" len="med"/>
          </a:ln>
        </p:spPr>
        <p:txBody>
          <a:bodyPr lIns="121888" tIns="60944" rIns="121888" bIns="60944" rtlCol="0" anchor="ctr"/>
          <a:lstStyle/>
          <a:p>
            <a:pPr algn="ctr" defTabSz="685629"/>
            <a:endParaRPr lang="en-US" sz="1466" dirty="0">
              <a:solidFill>
                <a:srgbClr val="FFFFFF"/>
              </a:solidFill>
              <a:latin typeface="+mj-lt"/>
              <a:ea typeface="Arial" pitchFamily="-107" charset="0"/>
              <a:cs typeface="Arial" pitchFamily="-107" charset="0"/>
              <a:sym typeface="Arial" pitchFamily="-107" charset="0"/>
            </a:endParaRPr>
          </a:p>
        </p:txBody>
      </p:sp>
      <p:graphicFrame>
        <p:nvGraphicFramePr>
          <p:cNvPr id="5" name="Chart 4"/>
          <p:cNvGraphicFramePr>
            <a:graphicFrameLocks/>
          </p:cNvGraphicFramePr>
          <p:nvPr>
            <p:extLst>
              <p:ext uri="{D42A27DB-BD31-4B8C-83A1-F6EECF244321}">
                <p14:modId xmlns:p14="http://schemas.microsoft.com/office/powerpoint/2010/main" val="2066562152"/>
              </p:ext>
            </p:extLst>
          </p:nvPr>
        </p:nvGraphicFramePr>
        <p:xfrm>
          <a:off x="4670843" y="224702"/>
          <a:ext cx="4554154" cy="2615732"/>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7632178" y="672508"/>
            <a:ext cx="893194" cy="184666"/>
          </a:xfrm>
          <a:prstGeom prst="rect">
            <a:avLst/>
          </a:prstGeom>
          <a:noFill/>
        </p:spPr>
        <p:txBody>
          <a:bodyPr wrap="none" rtlCol="0">
            <a:spAutoFit/>
          </a:bodyPr>
          <a:lstStyle/>
          <a:p>
            <a:pPr algn="ctr"/>
            <a:r>
              <a:rPr lang="en-US" sz="600" dirty="0">
                <a:solidFill>
                  <a:schemeClr val="tx2"/>
                </a:solidFill>
                <a:latin typeface="+mj-lt"/>
              </a:rPr>
              <a:t>Network Connection</a:t>
            </a:r>
          </a:p>
        </p:txBody>
      </p:sp>
      <p:sp>
        <p:nvSpPr>
          <p:cNvPr id="18" name="TextBox 17"/>
          <p:cNvSpPr txBox="1"/>
          <p:nvPr/>
        </p:nvSpPr>
        <p:spPr>
          <a:xfrm>
            <a:off x="7661574" y="885059"/>
            <a:ext cx="854721" cy="184666"/>
          </a:xfrm>
          <a:prstGeom prst="rect">
            <a:avLst/>
          </a:prstGeom>
          <a:noFill/>
        </p:spPr>
        <p:txBody>
          <a:bodyPr wrap="none" rtlCol="0">
            <a:spAutoFit/>
          </a:bodyPr>
          <a:lstStyle/>
          <a:p>
            <a:pPr algn="ctr"/>
            <a:r>
              <a:rPr lang="en-US" sz="600" dirty="0">
                <a:solidFill>
                  <a:srgbClr val="FFFFFF"/>
                </a:solidFill>
                <a:latin typeface="+mj-lt"/>
              </a:rPr>
              <a:t>Support Labor Cost</a:t>
            </a:r>
          </a:p>
        </p:txBody>
      </p:sp>
      <p:sp>
        <p:nvSpPr>
          <p:cNvPr id="19" name="TextBox 18"/>
          <p:cNvSpPr txBox="1"/>
          <p:nvPr/>
        </p:nvSpPr>
        <p:spPr>
          <a:xfrm>
            <a:off x="7710454" y="1364811"/>
            <a:ext cx="726482" cy="307777"/>
          </a:xfrm>
          <a:prstGeom prst="rect">
            <a:avLst/>
          </a:prstGeom>
          <a:noFill/>
        </p:spPr>
        <p:txBody>
          <a:bodyPr wrap="none" rtlCol="0">
            <a:spAutoFit/>
          </a:bodyPr>
          <a:lstStyle/>
          <a:p>
            <a:pPr algn="ctr"/>
            <a:r>
              <a:rPr lang="en-US" sz="700" dirty="0">
                <a:latin typeface="+mj-lt"/>
              </a:rPr>
              <a:t>Standard</a:t>
            </a:r>
            <a:br>
              <a:rPr lang="en-US" sz="700" dirty="0">
                <a:latin typeface="+mj-lt"/>
              </a:rPr>
            </a:br>
            <a:r>
              <a:rPr lang="en-US" sz="700" dirty="0">
                <a:latin typeface="+mj-lt"/>
              </a:rPr>
              <a:t>Storage Fees</a:t>
            </a:r>
          </a:p>
        </p:txBody>
      </p:sp>
      <p:sp>
        <p:nvSpPr>
          <p:cNvPr id="20" name="TextBox 19"/>
          <p:cNvSpPr txBox="1"/>
          <p:nvPr/>
        </p:nvSpPr>
        <p:spPr>
          <a:xfrm>
            <a:off x="6794846" y="2093724"/>
            <a:ext cx="849294" cy="535531"/>
          </a:xfrm>
          <a:prstGeom prst="rect">
            <a:avLst/>
          </a:prstGeom>
          <a:noFill/>
        </p:spPr>
        <p:txBody>
          <a:bodyPr wrap="square" rtlCol="0">
            <a:spAutoFit/>
          </a:bodyPr>
          <a:lstStyle/>
          <a:p>
            <a:pPr>
              <a:lnSpc>
                <a:spcPct val="120000"/>
              </a:lnSpc>
            </a:pPr>
            <a:r>
              <a:rPr lang="en-US" sz="600" dirty="0">
                <a:latin typeface="+mj-lt"/>
              </a:rPr>
              <a:t>Power &amp; cooling</a:t>
            </a:r>
          </a:p>
          <a:p>
            <a:pPr>
              <a:lnSpc>
                <a:spcPct val="120000"/>
              </a:lnSpc>
            </a:pPr>
            <a:br>
              <a:rPr lang="en-US" sz="600" dirty="0">
                <a:latin typeface="+mj-lt"/>
              </a:rPr>
            </a:br>
            <a:r>
              <a:rPr lang="en-US" sz="600" dirty="0">
                <a:latin typeface="+mj-lt"/>
              </a:rPr>
              <a:t>Sys Admin Labor Cost</a:t>
            </a:r>
          </a:p>
        </p:txBody>
      </p:sp>
      <p:sp>
        <p:nvSpPr>
          <p:cNvPr id="21" name="TextBox 20"/>
          <p:cNvSpPr txBox="1"/>
          <p:nvPr/>
        </p:nvSpPr>
        <p:spPr>
          <a:xfrm>
            <a:off x="5938135" y="2173720"/>
            <a:ext cx="923651" cy="184666"/>
          </a:xfrm>
          <a:prstGeom prst="rect">
            <a:avLst/>
          </a:prstGeom>
          <a:noFill/>
        </p:spPr>
        <p:txBody>
          <a:bodyPr wrap="none" rtlCol="0">
            <a:spAutoFit/>
          </a:bodyPr>
          <a:lstStyle/>
          <a:p>
            <a:pPr algn="ctr"/>
            <a:r>
              <a:rPr lang="en-US" sz="600" dirty="0">
                <a:solidFill>
                  <a:schemeClr val="tx2"/>
                </a:solidFill>
                <a:latin typeface="+mj-lt"/>
              </a:rPr>
              <a:t>Datacenter Overhead</a:t>
            </a:r>
          </a:p>
        </p:txBody>
      </p:sp>
      <p:sp>
        <p:nvSpPr>
          <p:cNvPr id="23" name="TextBox 22"/>
          <p:cNvSpPr txBox="1"/>
          <p:nvPr/>
        </p:nvSpPr>
        <p:spPr>
          <a:xfrm>
            <a:off x="5950004" y="1909366"/>
            <a:ext cx="910502" cy="200055"/>
          </a:xfrm>
          <a:prstGeom prst="rect">
            <a:avLst/>
          </a:prstGeom>
          <a:noFill/>
        </p:spPr>
        <p:txBody>
          <a:bodyPr wrap="square" rtlCol="0">
            <a:spAutoFit/>
          </a:bodyPr>
          <a:lstStyle/>
          <a:p>
            <a:pPr algn="ctr"/>
            <a:r>
              <a:rPr lang="en-US" sz="700" dirty="0">
                <a:solidFill>
                  <a:srgbClr val="FFFFFF"/>
                </a:solidFill>
                <a:latin typeface="+mj-lt"/>
              </a:rPr>
              <a:t>Hardware Capital</a:t>
            </a:r>
          </a:p>
        </p:txBody>
      </p:sp>
      <p:sp>
        <p:nvSpPr>
          <p:cNvPr id="24" name="TextBox 23"/>
          <p:cNvSpPr txBox="1"/>
          <p:nvPr/>
        </p:nvSpPr>
        <p:spPr>
          <a:xfrm>
            <a:off x="6745112" y="1242507"/>
            <a:ext cx="804387" cy="424732"/>
          </a:xfrm>
          <a:prstGeom prst="rect">
            <a:avLst/>
          </a:prstGeom>
          <a:noFill/>
        </p:spPr>
        <p:txBody>
          <a:bodyPr wrap="square" rtlCol="0">
            <a:spAutoFit/>
          </a:bodyPr>
          <a:lstStyle/>
          <a:p>
            <a:pPr>
              <a:lnSpc>
                <a:spcPct val="120000"/>
              </a:lnSpc>
            </a:pPr>
            <a:r>
              <a:rPr lang="en-US" sz="600" dirty="0">
                <a:latin typeface="+mj-lt"/>
              </a:rPr>
              <a:t>RHEL License</a:t>
            </a:r>
          </a:p>
          <a:p>
            <a:pPr>
              <a:lnSpc>
                <a:spcPct val="120000"/>
              </a:lnSpc>
            </a:pPr>
            <a:r>
              <a:rPr lang="en-US" sz="600" dirty="0">
                <a:latin typeface="+mj-lt"/>
              </a:rPr>
              <a:t>Hardware Warranty</a:t>
            </a:r>
          </a:p>
        </p:txBody>
      </p:sp>
      <p:cxnSp>
        <p:nvCxnSpPr>
          <p:cNvPr id="8" name="Straight Connector 7"/>
          <p:cNvCxnSpPr/>
          <p:nvPr/>
        </p:nvCxnSpPr>
        <p:spPr>
          <a:xfrm flipH="1">
            <a:off x="6687888" y="1459845"/>
            <a:ext cx="108917" cy="0"/>
          </a:xfrm>
          <a:prstGeom prst="line">
            <a:avLst/>
          </a:prstGeom>
          <a:ln w="6350">
            <a:solidFill>
              <a:schemeClr val="tx1"/>
            </a:solidFill>
            <a:tailEnd type="none" w="sm" len="med"/>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815292" y="2414565"/>
            <a:ext cx="962508" cy="393954"/>
          </a:xfrm>
          <a:prstGeom prst="rect">
            <a:avLst/>
          </a:prstGeom>
          <a:noFill/>
        </p:spPr>
        <p:txBody>
          <a:bodyPr wrap="square" rtlCol="0">
            <a:spAutoFit/>
          </a:bodyPr>
          <a:lstStyle/>
          <a:p>
            <a:pPr algn="ctr">
              <a:lnSpc>
                <a:spcPct val="98000"/>
              </a:lnSpc>
            </a:pPr>
            <a:r>
              <a:rPr lang="en-US" sz="1000" b="1" dirty="0">
                <a:latin typeface="+mj-lt"/>
              </a:rPr>
              <a:t>UCS S3260 </a:t>
            </a:r>
            <a:br>
              <a:rPr lang="en-US" sz="1000" b="1" dirty="0">
                <a:latin typeface="+mj-lt"/>
              </a:rPr>
            </a:br>
            <a:r>
              <a:rPr lang="en-US" sz="1000" b="1" dirty="0">
                <a:latin typeface="+mj-lt"/>
              </a:rPr>
              <a:t>On-Premises</a:t>
            </a:r>
          </a:p>
        </p:txBody>
      </p:sp>
      <p:cxnSp>
        <p:nvCxnSpPr>
          <p:cNvPr id="29" name="Straight Connector 28"/>
          <p:cNvCxnSpPr/>
          <p:nvPr/>
        </p:nvCxnSpPr>
        <p:spPr>
          <a:xfrm flipH="1">
            <a:off x="6685929" y="2393745"/>
            <a:ext cx="108917" cy="0"/>
          </a:xfrm>
          <a:prstGeom prst="line">
            <a:avLst/>
          </a:prstGeom>
          <a:ln w="6350">
            <a:solidFill>
              <a:schemeClr val="tx1"/>
            </a:solidFill>
            <a:tailEnd type="none" w="sm" len="med"/>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6687888" y="2192167"/>
            <a:ext cx="108917" cy="0"/>
          </a:xfrm>
          <a:prstGeom prst="line">
            <a:avLst/>
          </a:prstGeom>
          <a:ln w="6350">
            <a:solidFill>
              <a:schemeClr val="tx1"/>
            </a:solidFill>
            <a:tailEnd type="none" w="sm" len="med"/>
          </a:ln>
        </p:spPr>
        <p:style>
          <a:lnRef idx="1">
            <a:schemeClr val="accent1"/>
          </a:lnRef>
          <a:fillRef idx="0">
            <a:schemeClr val="accent1"/>
          </a:fillRef>
          <a:effectRef idx="0">
            <a:schemeClr val="accent1"/>
          </a:effectRef>
          <a:fontRef idx="minor">
            <a:schemeClr val="tx1"/>
          </a:fontRef>
        </p:style>
      </p:cxnSp>
      <p:sp>
        <p:nvSpPr>
          <p:cNvPr id="32" name="Freeform: Shape 31"/>
          <p:cNvSpPr/>
          <p:nvPr/>
        </p:nvSpPr>
        <p:spPr>
          <a:xfrm>
            <a:off x="6687888" y="1336122"/>
            <a:ext cx="108917" cy="91721"/>
          </a:xfrm>
          <a:custGeom>
            <a:avLst/>
            <a:gdLst>
              <a:gd name="connsiteX0" fmla="*/ 0 w 467360"/>
              <a:gd name="connsiteY0" fmla="*/ 467360 h 467360"/>
              <a:gd name="connsiteX1" fmla="*/ 355600 w 467360"/>
              <a:gd name="connsiteY1" fmla="*/ 0 h 467360"/>
              <a:gd name="connsiteX2" fmla="*/ 467360 w 467360"/>
              <a:gd name="connsiteY2" fmla="*/ 0 h 467360"/>
            </a:gdLst>
            <a:ahLst/>
            <a:cxnLst>
              <a:cxn ang="0">
                <a:pos x="connsiteX0" y="connsiteY0"/>
              </a:cxn>
              <a:cxn ang="0">
                <a:pos x="connsiteX1" y="connsiteY1"/>
              </a:cxn>
              <a:cxn ang="0">
                <a:pos x="connsiteX2" y="connsiteY2"/>
              </a:cxn>
            </a:cxnLst>
            <a:rect l="l" t="t" r="r" b="b"/>
            <a:pathLst>
              <a:path w="467360" h="467360">
                <a:moveTo>
                  <a:pt x="0" y="467360"/>
                </a:moveTo>
                <a:lnTo>
                  <a:pt x="355600" y="0"/>
                </a:lnTo>
                <a:lnTo>
                  <a:pt x="467360" y="0"/>
                </a:lnTo>
              </a:path>
            </a:pathLst>
          </a:custGeom>
          <a:ln w="6350">
            <a:solidFill>
              <a:schemeClr val="tx1"/>
            </a:solidFill>
            <a:tailEnd type="none"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58585B"/>
              </a:solidFill>
              <a:latin typeface="+mj-lt"/>
            </a:endParaRPr>
          </a:p>
        </p:txBody>
      </p:sp>
      <p:sp>
        <p:nvSpPr>
          <p:cNvPr id="25" name="TextBox 24"/>
          <p:cNvSpPr txBox="1"/>
          <p:nvPr/>
        </p:nvSpPr>
        <p:spPr>
          <a:xfrm>
            <a:off x="7544221" y="2463072"/>
            <a:ext cx="892715" cy="243143"/>
          </a:xfrm>
          <a:prstGeom prst="rect">
            <a:avLst/>
          </a:prstGeom>
          <a:noFill/>
        </p:spPr>
        <p:txBody>
          <a:bodyPr wrap="square" rtlCol="0">
            <a:spAutoFit/>
          </a:bodyPr>
          <a:lstStyle/>
          <a:p>
            <a:pPr>
              <a:lnSpc>
                <a:spcPct val="98000"/>
              </a:lnSpc>
            </a:pPr>
            <a:r>
              <a:rPr lang="en-US" sz="1000" b="1" dirty="0">
                <a:solidFill>
                  <a:srgbClr val="58585B"/>
                </a:solidFill>
                <a:latin typeface="+mj-lt"/>
              </a:rPr>
              <a:t>Amazon S3</a:t>
            </a:r>
          </a:p>
        </p:txBody>
      </p:sp>
      <p:sp>
        <p:nvSpPr>
          <p:cNvPr id="38" name="Rectangle 37"/>
          <p:cNvSpPr/>
          <p:nvPr/>
        </p:nvSpPr>
        <p:spPr bwMode="auto">
          <a:xfrm>
            <a:off x="4635499" y="2904519"/>
            <a:ext cx="4470333" cy="2048671"/>
          </a:xfrm>
          <a:prstGeom prst="rect">
            <a:avLst/>
          </a:prstGeom>
          <a:solidFill>
            <a:schemeClr val="bg2">
              <a:lumMod val="95000"/>
            </a:schemeClr>
          </a:solidFill>
          <a:ln w="12700" cap="flat">
            <a:noFill/>
            <a:miter lim="800000"/>
            <a:headEnd type="none" w="med" len="med"/>
            <a:tailEnd type="none" w="med" len="med"/>
          </a:ln>
        </p:spPr>
        <p:txBody>
          <a:bodyPr lIns="121888" tIns="60944" rIns="121888" bIns="60944" rtlCol="0" anchor="ctr"/>
          <a:lstStyle/>
          <a:p>
            <a:pPr algn="ctr" defTabSz="685629"/>
            <a:endParaRPr lang="en-US" sz="1466" dirty="0">
              <a:solidFill>
                <a:srgbClr val="FFFFFF"/>
              </a:solidFill>
              <a:latin typeface="+mj-lt"/>
              <a:ea typeface="Arial" pitchFamily="-107" charset="0"/>
              <a:cs typeface="Arial" pitchFamily="-107" charset="0"/>
              <a:sym typeface="Arial" pitchFamily="-107" charset="0"/>
            </a:endParaRPr>
          </a:p>
        </p:txBody>
      </p:sp>
      <p:graphicFrame>
        <p:nvGraphicFramePr>
          <p:cNvPr id="27" name="Chart 26"/>
          <p:cNvGraphicFramePr>
            <a:graphicFrameLocks/>
          </p:cNvGraphicFramePr>
          <p:nvPr>
            <p:extLst>
              <p:ext uri="{D42A27DB-BD31-4B8C-83A1-F6EECF244321}">
                <p14:modId xmlns:p14="http://schemas.microsoft.com/office/powerpoint/2010/main" val="1591274307"/>
              </p:ext>
            </p:extLst>
          </p:nvPr>
        </p:nvGraphicFramePr>
        <p:xfrm>
          <a:off x="4688839" y="2940355"/>
          <a:ext cx="4470333" cy="1998294"/>
        </p:xfrm>
        <a:graphic>
          <a:graphicData uri="http://schemas.openxmlformats.org/drawingml/2006/chart">
            <c:chart xmlns:c="http://schemas.openxmlformats.org/drawingml/2006/chart" xmlns:r="http://schemas.openxmlformats.org/officeDocument/2006/relationships" r:id="rId4"/>
          </a:graphicData>
        </a:graphic>
      </p:graphicFrame>
      <p:sp>
        <p:nvSpPr>
          <p:cNvPr id="42" name="TextBox 41"/>
          <p:cNvSpPr txBox="1"/>
          <p:nvPr/>
        </p:nvSpPr>
        <p:spPr>
          <a:xfrm>
            <a:off x="8435800" y="4628795"/>
            <a:ext cx="672907" cy="230832"/>
          </a:xfrm>
          <a:prstGeom prst="rect">
            <a:avLst/>
          </a:prstGeom>
          <a:noFill/>
        </p:spPr>
        <p:txBody>
          <a:bodyPr wrap="square" rtlCol="0">
            <a:spAutoFit/>
          </a:bodyPr>
          <a:lstStyle/>
          <a:p>
            <a:r>
              <a:rPr lang="en-US" sz="900" b="1" dirty="0">
                <a:latin typeface="+mj-lt"/>
              </a:rPr>
              <a:t>Months</a:t>
            </a:r>
          </a:p>
        </p:txBody>
      </p:sp>
      <p:sp>
        <p:nvSpPr>
          <p:cNvPr id="28" name="Round Same Side Corner Rectangle 27"/>
          <p:cNvSpPr/>
          <p:nvPr/>
        </p:nvSpPr>
        <p:spPr>
          <a:xfrm rot="5400000">
            <a:off x="1407324" y="-117387"/>
            <a:ext cx="612826" cy="3440684"/>
          </a:xfrm>
          <a:prstGeom prst="round2SameRect">
            <a:avLst>
              <a:gd name="adj1" fmla="val 50000"/>
              <a:gd name="adj2" fmla="val 0"/>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lIns="91440" bIns="548640" rtlCol="0" anchor="ctr"/>
          <a:lstStyle/>
          <a:p>
            <a:pPr lvl="0"/>
            <a:r>
              <a:rPr lang="en-US" dirty="0">
                <a:solidFill>
                  <a:schemeClr val="bg2"/>
                </a:solidFill>
              </a:rPr>
              <a:t>46% TCO savings over Amazon S3</a:t>
            </a:r>
          </a:p>
        </p:txBody>
      </p:sp>
    </p:spTree>
    <p:extLst>
      <p:ext uri="{BB962C8B-B14F-4D97-AF65-F5344CB8AC3E}">
        <p14:creationId xmlns:p14="http://schemas.microsoft.com/office/powerpoint/2010/main" val="32250024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ext uri="{D42A27DB-BD31-4B8C-83A1-F6EECF244321}">
                <p14:modId xmlns:p14="http://schemas.microsoft.com/office/powerpoint/2010/main" val="104710928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136" name="think-cell Slide" r:id="rId5" imgW="216" imgH="216" progId="TCLayout.ActiveDocument.1">
                  <p:embed/>
                </p:oleObj>
              </mc:Choice>
              <mc:Fallback>
                <p:oleObj name="think-cell Slide" r:id="rId5" imgW="216" imgH="216"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12" name="Picture 2" descr="Y:\Production\Cisco Projects\C97 Presentation (PPT-PDF)\C97-739610-01\Supporting Files\A20423x03C.jp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877208" y="1"/>
            <a:ext cx="6266792" cy="470916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0" y="-2"/>
            <a:ext cx="3032567" cy="4714875"/>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 Same Side Corner Rectangle 17"/>
          <p:cNvSpPr/>
          <p:nvPr/>
        </p:nvSpPr>
        <p:spPr>
          <a:xfrm rot="16200000">
            <a:off x="6587341" y="1510297"/>
            <a:ext cx="1143200" cy="3970117"/>
          </a:xfrm>
          <a:prstGeom prst="round2SameRect">
            <a:avLst>
              <a:gd name="adj1" fmla="val 50000"/>
              <a:gd name="adj2" fmla="val 0"/>
            </a:avLst>
          </a:prstGeom>
          <a:solidFill>
            <a:schemeClr val="bg2">
              <a:alpha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3500" dirty="0"/>
              <a:t>Infrastructure</a:t>
            </a:r>
            <a:br>
              <a:rPr lang="en-US" sz="3500" dirty="0"/>
            </a:br>
            <a:r>
              <a:rPr lang="en-US" sz="3500" dirty="0"/>
              <a:t>and cabling</a:t>
            </a:r>
          </a:p>
        </p:txBody>
      </p:sp>
      <p:sp>
        <p:nvSpPr>
          <p:cNvPr id="19" name="Rounded Rectangle 18"/>
          <p:cNvSpPr/>
          <p:nvPr/>
        </p:nvSpPr>
        <p:spPr>
          <a:xfrm>
            <a:off x="174582" y="358461"/>
            <a:ext cx="2683403" cy="368558"/>
          </a:xfrm>
          <a:prstGeom prst="roundRect">
            <a:avLst>
              <a:gd name="adj" fmla="val 50000"/>
            </a:avLst>
          </a:prstGeom>
          <a:solidFill>
            <a:schemeClr val="tx2"/>
          </a:solidFill>
          <a:ln w="3175">
            <a:solidFill>
              <a:schemeClr val="tx2">
                <a:lumMod val="20000"/>
                <a:lumOff val="80000"/>
              </a:schemeClr>
            </a:solidFill>
            <a:round/>
          </a:ln>
          <a:effectLst/>
        </p:spPr>
        <p:style>
          <a:lnRef idx="1">
            <a:schemeClr val="accent5"/>
          </a:lnRef>
          <a:fillRef idx="3">
            <a:schemeClr val="accent5"/>
          </a:fillRef>
          <a:effectRef idx="2">
            <a:schemeClr val="accent5"/>
          </a:effectRef>
          <a:fontRef idx="minor">
            <a:schemeClr val="lt1"/>
          </a:fontRef>
        </p:style>
        <p:txBody>
          <a:bodyPr lIns="91440" tIns="0" rIns="0" bIns="0" rtlCol="0" anchor="ctr" anchorCtr="0"/>
          <a:lstStyle/>
          <a:p>
            <a:pPr defTabSz="456968"/>
            <a:r>
              <a:rPr lang="en-US" sz="1200" dirty="0">
                <a:solidFill>
                  <a:schemeClr val="tx2">
                    <a:lumMod val="20000"/>
                    <a:lumOff val="80000"/>
                  </a:schemeClr>
                </a:solidFill>
              </a:rPr>
              <a:t>Provisioning</a:t>
            </a:r>
          </a:p>
        </p:txBody>
      </p:sp>
      <p:sp>
        <p:nvSpPr>
          <p:cNvPr id="20" name="Rounded Rectangle 19"/>
          <p:cNvSpPr/>
          <p:nvPr/>
        </p:nvSpPr>
        <p:spPr>
          <a:xfrm>
            <a:off x="174582" y="986081"/>
            <a:ext cx="2683403" cy="368558"/>
          </a:xfrm>
          <a:prstGeom prst="roundRect">
            <a:avLst>
              <a:gd name="adj" fmla="val 50000"/>
            </a:avLst>
          </a:prstGeom>
          <a:solidFill>
            <a:schemeClr val="tx2"/>
          </a:solidFill>
          <a:ln w="3175">
            <a:solidFill>
              <a:schemeClr val="tx2">
                <a:lumMod val="20000"/>
                <a:lumOff val="80000"/>
              </a:schemeClr>
            </a:solidFill>
            <a:round/>
          </a:ln>
          <a:effectLst/>
        </p:spPr>
        <p:style>
          <a:lnRef idx="1">
            <a:schemeClr val="accent5"/>
          </a:lnRef>
          <a:fillRef idx="3">
            <a:schemeClr val="accent5"/>
          </a:fillRef>
          <a:effectRef idx="2">
            <a:schemeClr val="accent5"/>
          </a:effectRef>
          <a:fontRef idx="minor">
            <a:schemeClr val="lt1"/>
          </a:fontRef>
        </p:style>
        <p:txBody>
          <a:bodyPr lIns="91440" tIns="0" rIns="0" bIns="0" rtlCol="0" anchor="ctr" anchorCtr="0"/>
          <a:lstStyle/>
          <a:p>
            <a:pPr defTabSz="456968"/>
            <a:r>
              <a:rPr lang="en-US" sz="1200" dirty="0">
                <a:solidFill>
                  <a:schemeClr val="tx2">
                    <a:lumMod val="20000"/>
                    <a:lumOff val="80000"/>
                  </a:schemeClr>
                </a:solidFill>
              </a:rPr>
              <a:t>Ongoing administration</a:t>
            </a:r>
          </a:p>
        </p:txBody>
      </p:sp>
      <p:sp>
        <p:nvSpPr>
          <p:cNvPr id="29" name="Rounded Rectangle 28"/>
          <p:cNvSpPr/>
          <p:nvPr/>
        </p:nvSpPr>
        <p:spPr>
          <a:xfrm>
            <a:off x="174582" y="1613701"/>
            <a:ext cx="2683403" cy="368558"/>
          </a:xfrm>
          <a:prstGeom prst="roundRect">
            <a:avLst>
              <a:gd name="adj" fmla="val 50000"/>
            </a:avLst>
          </a:prstGeom>
          <a:solidFill>
            <a:schemeClr val="tx2"/>
          </a:solidFill>
          <a:ln w="3175">
            <a:solidFill>
              <a:schemeClr val="tx2">
                <a:lumMod val="20000"/>
                <a:lumOff val="80000"/>
              </a:schemeClr>
            </a:solidFill>
            <a:round/>
          </a:ln>
          <a:effectLst/>
        </p:spPr>
        <p:style>
          <a:lnRef idx="1">
            <a:schemeClr val="accent5"/>
          </a:lnRef>
          <a:fillRef idx="3">
            <a:schemeClr val="accent5"/>
          </a:fillRef>
          <a:effectRef idx="2">
            <a:schemeClr val="accent5"/>
          </a:effectRef>
          <a:fontRef idx="minor">
            <a:schemeClr val="lt1"/>
          </a:fontRef>
        </p:style>
        <p:txBody>
          <a:bodyPr lIns="91440" tIns="0" rIns="0" bIns="0" rtlCol="0" anchor="ctr" anchorCtr="0"/>
          <a:lstStyle/>
          <a:p>
            <a:pPr defTabSz="456968"/>
            <a:r>
              <a:rPr lang="en-US" sz="1200" dirty="0">
                <a:solidFill>
                  <a:schemeClr val="tx2">
                    <a:lumMod val="20000"/>
                    <a:lumOff val="80000"/>
                  </a:schemeClr>
                </a:solidFill>
              </a:rPr>
              <a:t>Servers</a:t>
            </a:r>
          </a:p>
        </p:txBody>
      </p:sp>
      <p:sp>
        <p:nvSpPr>
          <p:cNvPr id="30" name="Rounded Rectangle 29"/>
          <p:cNvSpPr/>
          <p:nvPr/>
        </p:nvSpPr>
        <p:spPr>
          <a:xfrm>
            <a:off x="174582" y="2241321"/>
            <a:ext cx="2683403" cy="368558"/>
          </a:xfrm>
          <a:prstGeom prst="roundRect">
            <a:avLst>
              <a:gd name="adj" fmla="val 50000"/>
            </a:avLst>
          </a:prstGeom>
          <a:solidFill>
            <a:schemeClr val="bg2"/>
          </a:solidFill>
          <a:ln w="22225">
            <a:noFill/>
            <a:round/>
          </a:ln>
          <a:effectLst/>
        </p:spPr>
        <p:style>
          <a:lnRef idx="1">
            <a:schemeClr val="accent5"/>
          </a:lnRef>
          <a:fillRef idx="3">
            <a:schemeClr val="accent5"/>
          </a:fillRef>
          <a:effectRef idx="2">
            <a:schemeClr val="accent5"/>
          </a:effectRef>
          <a:fontRef idx="minor">
            <a:schemeClr val="lt1"/>
          </a:fontRef>
        </p:style>
        <p:txBody>
          <a:bodyPr lIns="91440" tIns="0" rIns="0" bIns="0" rtlCol="0" anchor="ctr" anchorCtr="0"/>
          <a:lstStyle/>
          <a:p>
            <a:pPr defTabSz="456968"/>
            <a:r>
              <a:rPr lang="en-US" sz="1200" dirty="0">
                <a:solidFill>
                  <a:schemeClr val="bg1"/>
                </a:solidFill>
              </a:rPr>
              <a:t>Infrastructure and cabling</a:t>
            </a:r>
          </a:p>
        </p:txBody>
      </p:sp>
      <p:sp>
        <p:nvSpPr>
          <p:cNvPr id="31" name="Rounded Rectangle 30"/>
          <p:cNvSpPr/>
          <p:nvPr/>
        </p:nvSpPr>
        <p:spPr>
          <a:xfrm>
            <a:off x="174582" y="2868941"/>
            <a:ext cx="2683403" cy="368558"/>
          </a:xfrm>
          <a:prstGeom prst="roundRect">
            <a:avLst>
              <a:gd name="adj" fmla="val 50000"/>
            </a:avLst>
          </a:prstGeom>
          <a:solidFill>
            <a:schemeClr val="tx2"/>
          </a:solidFill>
          <a:ln w="3175">
            <a:solidFill>
              <a:schemeClr val="tx2">
                <a:lumMod val="20000"/>
                <a:lumOff val="80000"/>
              </a:schemeClr>
            </a:solidFill>
            <a:round/>
          </a:ln>
          <a:effectLst/>
        </p:spPr>
        <p:style>
          <a:lnRef idx="1">
            <a:schemeClr val="accent5"/>
          </a:lnRef>
          <a:fillRef idx="3">
            <a:schemeClr val="accent5"/>
          </a:fillRef>
          <a:effectRef idx="2">
            <a:schemeClr val="accent5"/>
          </a:effectRef>
          <a:fontRef idx="minor">
            <a:schemeClr val="lt1"/>
          </a:fontRef>
        </p:style>
        <p:txBody>
          <a:bodyPr lIns="91440" tIns="0" rIns="0" bIns="0" rtlCol="0" anchor="ctr" anchorCtr="0"/>
          <a:lstStyle/>
          <a:p>
            <a:pPr defTabSz="456968"/>
            <a:r>
              <a:rPr lang="en-US" sz="1200" dirty="0">
                <a:solidFill>
                  <a:schemeClr val="tx2">
                    <a:lumMod val="20000"/>
                    <a:lumOff val="80000"/>
                  </a:schemeClr>
                </a:solidFill>
              </a:rPr>
              <a:t>Power and cooling</a:t>
            </a:r>
          </a:p>
        </p:txBody>
      </p:sp>
      <p:sp>
        <p:nvSpPr>
          <p:cNvPr id="32" name="Rounded Rectangle 31"/>
          <p:cNvSpPr/>
          <p:nvPr/>
        </p:nvSpPr>
        <p:spPr>
          <a:xfrm>
            <a:off x="174582" y="3496561"/>
            <a:ext cx="2683403" cy="368558"/>
          </a:xfrm>
          <a:prstGeom prst="roundRect">
            <a:avLst>
              <a:gd name="adj" fmla="val 50000"/>
            </a:avLst>
          </a:prstGeom>
          <a:solidFill>
            <a:schemeClr val="tx2"/>
          </a:solidFill>
          <a:ln w="3175">
            <a:solidFill>
              <a:schemeClr val="tx2">
                <a:lumMod val="20000"/>
                <a:lumOff val="80000"/>
              </a:schemeClr>
            </a:solidFill>
            <a:round/>
          </a:ln>
          <a:effectLst/>
        </p:spPr>
        <p:style>
          <a:lnRef idx="1">
            <a:schemeClr val="accent5"/>
          </a:lnRef>
          <a:fillRef idx="3">
            <a:schemeClr val="accent5"/>
          </a:fillRef>
          <a:effectRef idx="2">
            <a:schemeClr val="accent5"/>
          </a:effectRef>
          <a:fontRef idx="minor">
            <a:schemeClr val="lt1"/>
          </a:fontRef>
        </p:style>
        <p:txBody>
          <a:bodyPr lIns="91440" tIns="0" rIns="0" bIns="0" rtlCol="0" anchor="ctr" anchorCtr="0"/>
          <a:lstStyle/>
          <a:p>
            <a:pPr defTabSz="456968"/>
            <a:r>
              <a:rPr lang="en-US" sz="1200" dirty="0">
                <a:solidFill>
                  <a:schemeClr val="tx2">
                    <a:lumMod val="20000"/>
                    <a:lumOff val="80000"/>
                  </a:schemeClr>
                </a:solidFill>
              </a:rPr>
              <a:t>System management</a:t>
            </a:r>
          </a:p>
        </p:txBody>
      </p:sp>
      <p:sp>
        <p:nvSpPr>
          <p:cNvPr id="33" name="Rounded Rectangle 32"/>
          <p:cNvSpPr/>
          <p:nvPr/>
        </p:nvSpPr>
        <p:spPr>
          <a:xfrm>
            <a:off x="174581" y="4124180"/>
            <a:ext cx="2683403" cy="368558"/>
          </a:xfrm>
          <a:prstGeom prst="roundRect">
            <a:avLst>
              <a:gd name="adj" fmla="val 50000"/>
            </a:avLst>
          </a:prstGeom>
          <a:solidFill>
            <a:schemeClr val="tx2"/>
          </a:solidFill>
          <a:ln w="3175">
            <a:solidFill>
              <a:schemeClr val="tx2">
                <a:lumMod val="20000"/>
                <a:lumOff val="80000"/>
              </a:schemeClr>
            </a:solidFill>
            <a:round/>
          </a:ln>
          <a:effectLst/>
        </p:spPr>
        <p:style>
          <a:lnRef idx="1">
            <a:schemeClr val="accent5"/>
          </a:lnRef>
          <a:fillRef idx="3">
            <a:schemeClr val="accent5"/>
          </a:fillRef>
          <a:effectRef idx="2">
            <a:schemeClr val="accent5"/>
          </a:effectRef>
          <a:fontRef idx="minor">
            <a:schemeClr val="lt1"/>
          </a:fontRef>
        </p:style>
        <p:txBody>
          <a:bodyPr lIns="91440" tIns="0" rIns="0" bIns="0" rtlCol="0" anchor="ctr" anchorCtr="0"/>
          <a:lstStyle/>
          <a:p>
            <a:pPr defTabSz="456968"/>
            <a:r>
              <a:rPr lang="en-US" sz="1200" dirty="0">
                <a:solidFill>
                  <a:schemeClr val="tx2">
                    <a:lumMod val="20000"/>
                    <a:lumOff val="80000"/>
                  </a:schemeClr>
                </a:solidFill>
              </a:rPr>
              <a:t>Real world TCO examples</a:t>
            </a:r>
          </a:p>
        </p:txBody>
      </p:sp>
    </p:spTree>
    <p:extLst>
      <p:ext uri="{BB962C8B-B14F-4D97-AF65-F5344CB8AC3E}">
        <p14:creationId xmlns:p14="http://schemas.microsoft.com/office/powerpoint/2010/main" val="15144100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Infrastructure cost reduction</a:t>
            </a:r>
          </a:p>
        </p:txBody>
      </p:sp>
      <p:sp>
        <p:nvSpPr>
          <p:cNvPr id="30" name="Rectangle 29"/>
          <p:cNvSpPr/>
          <p:nvPr/>
        </p:nvSpPr>
        <p:spPr>
          <a:xfrm>
            <a:off x="3669854" y="1938739"/>
            <a:ext cx="5016510" cy="1556301"/>
          </a:xfrm>
          <a:prstGeom prst="rect">
            <a:avLst/>
          </a:prstGeom>
          <a:solidFill>
            <a:schemeClr val="bg2"/>
          </a:solidFill>
          <a:ln w="31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8" tIns="34285" rIns="68568" bIns="34285" numCol="1" spcCol="0" rtlCol="0" fromWordArt="0" anchor="ctr" anchorCtr="0" forceAA="0" compatLnSpc="1">
            <a:prstTxWarp prst="textNoShape">
              <a:avLst/>
            </a:prstTxWarp>
            <a:noAutofit/>
          </a:bodyPr>
          <a:lstStyle/>
          <a:p>
            <a:pPr algn="ctr" defTabSz="456284"/>
            <a:endParaRPr lang="en-US" dirty="0">
              <a:solidFill>
                <a:srgbClr val="FFFFFF"/>
              </a:solidFill>
              <a:latin typeface="+mj-lt"/>
            </a:endParaRPr>
          </a:p>
        </p:txBody>
      </p:sp>
      <p:sp>
        <p:nvSpPr>
          <p:cNvPr id="31" name="Isosceles Triangle 7"/>
          <p:cNvSpPr/>
          <p:nvPr/>
        </p:nvSpPr>
        <p:spPr>
          <a:xfrm rot="5400000">
            <a:off x="1871858" y="1498915"/>
            <a:ext cx="1556308" cy="2435957"/>
          </a:xfrm>
          <a:custGeom>
            <a:avLst/>
            <a:gdLst/>
            <a:ahLst/>
            <a:cxnLst/>
            <a:rect l="l" t="t" r="r" b="b"/>
            <a:pathLst>
              <a:path w="3490565" h="3107769">
                <a:moveTo>
                  <a:pt x="0" y="3107769"/>
                </a:moveTo>
                <a:lnTo>
                  <a:pt x="0" y="139088"/>
                </a:lnTo>
                <a:lnTo>
                  <a:pt x="1592699" y="139088"/>
                </a:lnTo>
                <a:lnTo>
                  <a:pt x="1745283" y="0"/>
                </a:lnTo>
                <a:lnTo>
                  <a:pt x="1897867" y="139088"/>
                </a:lnTo>
                <a:lnTo>
                  <a:pt x="3490565" y="139088"/>
                </a:lnTo>
                <a:lnTo>
                  <a:pt x="3490565" y="3107769"/>
                </a:lnTo>
                <a:close/>
              </a:path>
            </a:pathLst>
          </a:custGeom>
          <a:solidFill>
            <a:schemeClr val="accent1"/>
          </a:solidFill>
          <a:ln w="31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8" tIns="34285" rIns="68568" bIns="34285" numCol="1" spcCol="0" rtlCol="0" fromWordArt="0" anchor="ctr" anchorCtr="0" forceAA="0" compatLnSpc="1">
            <a:prstTxWarp prst="textNoShape">
              <a:avLst/>
            </a:prstTxWarp>
            <a:noAutofit/>
          </a:bodyPr>
          <a:lstStyle/>
          <a:p>
            <a:pPr algn="ctr" defTabSz="456284"/>
            <a:endParaRPr lang="en-US" dirty="0">
              <a:solidFill>
                <a:srgbClr val="FFFFFF"/>
              </a:solidFill>
              <a:latin typeface="+mj-lt"/>
            </a:endParaRPr>
          </a:p>
        </p:txBody>
      </p:sp>
      <p:sp>
        <p:nvSpPr>
          <p:cNvPr id="32" name="TextBox 16"/>
          <p:cNvSpPr txBox="1">
            <a:spLocks noChangeArrowheads="1"/>
          </p:cNvSpPr>
          <p:nvPr/>
        </p:nvSpPr>
        <p:spPr bwMode="auto">
          <a:xfrm>
            <a:off x="4026391" y="2138340"/>
            <a:ext cx="4659974" cy="546924"/>
          </a:xfrm>
          <a:prstGeom prst="rect">
            <a:avLst/>
          </a:prstGeom>
        </p:spPr>
        <p:txBody>
          <a:bodyPr lIns="91359" tIns="45679" rIns="45679" bIns="45679" anchor="ctr" anchorCtr="0">
            <a:noAutofit/>
          </a:bodyPr>
          <a:lstStyle/>
          <a:p>
            <a:pPr lvl="0">
              <a:lnSpc>
                <a:spcPct val="95000"/>
              </a:lnSpc>
              <a:spcBef>
                <a:spcPts val="1200"/>
              </a:spcBef>
            </a:pPr>
            <a:r>
              <a:rPr lang="en-US" sz="1200" dirty="0">
                <a:solidFill>
                  <a:schemeClr val="tx2"/>
                </a:solidFill>
                <a:latin typeface="+mj-lt"/>
              </a:rPr>
              <a:t>Unified Fabric for Blade and Rack Servers</a:t>
            </a:r>
          </a:p>
        </p:txBody>
      </p:sp>
      <p:cxnSp>
        <p:nvCxnSpPr>
          <p:cNvPr id="33" name="Straight Connector 32"/>
          <p:cNvCxnSpPr/>
          <p:nvPr/>
        </p:nvCxnSpPr>
        <p:spPr>
          <a:xfrm>
            <a:off x="3994380" y="2769578"/>
            <a:ext cx="4608855" cy="0"/>
          </a:xfrm>
          <a:prstGeom prst="line">
            <a:avLst/>
          </a:prstGeom>
          <a:ln w="15875"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34" name="TextBox 16"/>
          <p:cNvSpPr txBox="1">
            <a:spLocks noChangeArrowheads="1"/>
          </p:cNvSpPr>
          <p:nvPr/>
        </p:nvSpPr>
        <p:spPr bwMode="auto">
          <a:xfrm>
            <a:off x="4026390" y="2773400"/>
            <a:ext cx="4659975" cy="620040"/>
          </a:xfrm>
          <a:prstGeom prst="rect">
            <a:avLst/>
          </a:prstGeom>
        </p:spPr>
        <p:txBody>
          <a:bodyPr lIns="91359" tIns="45679" rIns="45679" bIns="45679" anchor="ctr" anchorCtr="0">
            <a:noAutofit/>
          </a:bodyPr>
          <a:lstStyle/>
          <a:p>
            <a:pPr lvl="0">
              <a:lnSpc>
                <a:spcPct val="95000"/>
              </a:lnSpc>
              <a:spcBef>
                <a:spcPts val="300"/>
              </a:spcBef>
              <a:spcAft>
                <a:spcPts val="300"/>
              </a:spcAft>
            </a:pPr>
            <a:r>
              <a:rPr lang="en-US" sz="1200" dirty="0">
                <a:solidFill>
                  <a:schemeClr val="tx2"/>
                </a:solidFill>
                <a:latin typeface="+mj-lt"/>
              </a:rPr>
              <a:t>Fewer Switches = Fewer Cables</a:t>
            </a:r>
          </a:p>
        </p:txBody>
      </p:sp>
      <p:sp>
        <p:nvSpPr>
          <p:cNvPr id="35" name="TextBox 34"/>
          <p:cNvSpPr txBox="1"/>
          <p:nvPr/>
        </p:nvSpPr>
        <p:spPr>
          <a:xfrm>
            <a:off x="1629465" y="2128968"/>
            <a:ext cx="1832400" cy="565668"/>
          </a:xfrm>
          <a:prstGeom prst="rect">
            <a:avLst/>
          </a:prstGeom>
          <a:noFill/>
          <a:ln>
            <a:noFill/>
          </a:ln>
        </p:spPr>
        <p:txBody>
          <a:bodyPr wrap="square" lIns="91400" tIns="45700" rIns="91400" bIns="45700" rtlCol="0" anchor="ctr" anchorCtr="0">
            <a:noAutofit/>
          </a:bodyPr>
          <a:lstStyle/>
          <a:p>
            <a:pPr algn="ctr" defTabSz="407978">
              <a:lnSpc>
                <a:spcPts val="1800"/>
              </a:lnSpc>
              <a:spcBef>
                <a:spcPts val="0"/>
              </a:spcBef>
            </a:pPr>
            <a:r>
              <a:rPr lang="en-US" sz="1200" dirty="0">
                <a:solidFill>
                  <a:schemeClr val="bg1"/>
                </a:solidFill>
                <a:latin typeface="+mj-lt"/>
                <a:ea typeface="+mn-ea"/>
                <a:cs typeface="+mn-cs"/>
              </a:rPr>
              <a:t>Eliminate switches</a:t>
            </a:r>
          </a:p>
        </p:txBody>
      </p:sp>
      <p:cxnSp>
        <p:nvCxnSpPr>
          <p:cNvPr id="37" name="Straight Connector 36"/>
          <p:cNvCxnSpPr/>
          <p:nvPr/>
        </p:nvCxnSpPr>
        <p:spPr>
          <a:xfrm>
            <a:off x="1707929" y="2769578"/>
            <a:ext cx="1760511" cy="0"/>
          </a:xfrm>
          <a:prstGeom prst="line">
            <a:avLst/>
          </a:prstGeom>
          <a:ln w="15875"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1528761" y="2763078"/>
            <a:ext cx="2139165" cy="565668"/>
          </a:xfrm>
          <a:prstGeom prst="rect">
            <a:avLst/>
          </a:prstGeom>
          <a:noFill/>
          <a:ln>
            <a:noFill/>
          </a:ln>
        </p:spPr>
        <p:txBody>
          <a:bodyPr wrap="square" lIns="91400" tIns="45700" rIns="91400" bIns="45700" rtlCol="0" anchor="ctr" anchorCtr="0">
            <a:noAutofit/>
          </a:bodyPr>
          <a:lstStyle/>
          <a:p>
            <a:pPr algn="ctr" defTabSz="407978">
              <a:lnSpc>
                <a:spcPts val="1800"/>
              </a:lnSpc>
              <a:spcBef>
                <a:spcPts val="0"/>
              </a:spcBef>
            </a:pPr>
            <a:r>
              <a:rPr lang="en-US" sz="1200" dirty="0">
                <a:solidFill>
                  <a:schemeClr val="bg1"/>
                </a:solidFill>
                <a:latin typeface="+mj-lt"/>
                <a:ea typeface="+mn-ea"/>
                <a:cs typeface="+mn-cs"/>
              </a:rPr>
              <a:t>Eliminate cables</a:t>
            </a:r>
          </a:p>
        </p:txBody>
      </p:sp>
    </p:spTree>
    <p:extLst>
      <p:ext uri="{BB962C8B-B14F-4D97-AF65-F5344CB8AC3E}">
        <p14:creationId xmlns:p14="http://schemas.microsoft.com/office/powerpoint/2010/main" val="8507464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Rectangle 90"/>
          <p:cNvSpPr/>
          <p:nvPr/>
        </p:nvSpPr>
        <p:spPr>
          <a:xfrm>
            <a:off x="6318634" y="1607535"/>
            <a:ext cx="2217935" cy="2874874"/>
          </a:xfrm>
          <a:prstGeom prst="rect">
            <a:avLst/>
          </a:prstGeom>
          <a:solidFill>
            <a:schemeClr val="accent2"/>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68486" tIns="34243" rIns="68486" bIns="34243" rtlCol="0" anchor="ctr"/>
          <a:lstStyle/>
          <a:p>
            <a:pPr algn="ctr" defTabSz="684708"/>
            <a:endParaRPr lang="en-US" dirty="0">
              <a:solidFill>
                <a:srgbClr val="272848"/>
              </a:solidFill>
            </a:endParaRPr>
          </a:p>
        </p:txBody>
      </p:sp>
      <p:pic>
        <p:nvPicPr>
          <p:cNvPr id="26" name="UCS"/>
          <p:cNvPicPr>
            <a:picLocks noGrp="1"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6318635" y="1607535"/>
            <a:ext cx="2217934" cy="2448476"/>
          </a:xfrm>
          <a:prstGeom prst="rect">
            <a:avLst/>
          </a:prstGeom>
          <a:noFill/>
        </p:spPr>
      </p:pic>
      <p:sp>
        <p:nvSpPr>
          <p:cNvPr id="2" name="Title 1"/>
          <p:cNvSpPr>
            <a:spLocks noGrp="1"/>
          </p:cNvSpPr>
          <p:nvPr>
            <p:ph type="title"/>
          </p:nvPr>
        </p:nvSpPr>
        <p:spPr/>
        <p:txBody>
          <a:bodyPr/>
          <a:lstStyle/>
          <a:p>
            <a:r>
              <a:rPr lang="en-US" dirty="0"/>
              <a:t>UCS cabling: Radical simplification</a:t>
            </a:r>
          </a:p>
        </p:txBody>
      </p:sp>
      <p:sp>
        <p:nvSpPr>
          <p:cNvPr id="3" name="Rectangle 2"/>
          <p:cNvSpPr/>
          <p:nvPr/>
        </p:nvSpPr>
        <p:spPr>
          <a:xfrm>
            <a:off x="1637097" y="1607535"/>
            <a:ext cx="2217935" cy="2874874"/>
          </a:xfrm>
          <a:prstGeom prst="rect">
            <a:avLst/>
          </a:prstGeom>
          <a:solidFill>
            <a:schemeClr val="accent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68486" tIns="34243" rIns="68486" bIns="34243" rtlCol="0" anchor="ctr"/>
          <a:lstStyle/>
          <a:p>
            <a:pPr algn="ctr" defTabSz="684708"/>
            <a:endParaRPr lang="en-US" dirty="0">
              <a:solidFill>
                <a:srgbClr val="272848"/>
              </a:solidFill>
            </a:endParaRPr>
          </a:p>
        </p:txBody>
      </p:sp>
      <p:pic>
        <p:nvPicPr>
          <p:cNvPr id="78" name="Traditional Rack" descr="pa2_bad_2ru_cabled_rack.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1637098" y="1607535"/>
            <a:ext cx="2217934" cy="2448476"/>
          </a:xfrm>
          <a:prstGeom prst="rect">
            <a:avLst/>
          </a:prstGeom>
          <a:noFill/>
          <a:ln>
            <a:noFill/>
          </a:ln>
        </p:spPr>
      </p:pic>
      <p:sp>
        <p:nvSpPr>
          <p:cNvPr id="5" name="TextBox 4"/>
          <p:cNvSpPr txBox="1"/>
          <p:nvPr/>
        </p:nvSpPr>
        <p:spPr>
          <a:xfrm>
            <a:off x="1623431" y="1248387"/>
            <a:ext cx="2224932" cy="297004"/>
          </a:xfrm>
          <a:prstGeom prst="rect">
            <a:avLst/>
          </a:prstGeom>
          <a:noFill/>
        </p:spPr>
        <p:txBody>
          <a:bodyPr wrap="square" rtlCol="0">
            <a:spAutoFit/>
          </a:bodyPr>
          <a:lstStyle/>
          <a:p>
            <a:pPr marL="57136" algn="ctr" defTabSz="684213" fontAlgn="b">
              <a:lnSpc>
                <a:spcPct val="95000"/>
              </a:lnSpc>
              <a:spcBef>
                <a:spcPts val="800"/>
              </a:spcBef>
              <a:buClr>
                <a:schemeClr val="tx1"/>
              </a:buClr>
              <a:buSzPct val="80000"/>
            </a:pPr>
            <a:r>
              <a:rPr lang="en-US" sz="1400" b="1" dirty="0">
                <a:latin typeface="+mn-lt"/>
                <a:cs typeface="CiscoSans ExtraLight"/>
              </a:rPr>
              <a:t>Traditional Rack</a:t>
            </a:r>
          </a:p>
        </p:txBody>
      </p:sp>
      <p:sp>
        <p:nvSpPr>
          <p:cNvPr id="13" name="Text Placeholder 2"/>
          <p:cNvSpPr txBox="1">
            <a:spLocks/>
          </p:cNvSpPr>
          <p:nvPr/>
        </p:nvSpPr>
        <p:spPr>
          <a:xfrm>
            <a:off x="1684658" y="4077934"/>
            <a:ext cx="2122812" cy="385958"/>
          </a:xfrm>
          <a:prstGeom prst="rect">
            <a:avLst/>
          </a:prstGeom>
        </p:spPr>
        <p:txBody>
          <a:bodyPr lIns="0" tIns="0" rIns="0" bIns="0" anchor="ctr">
            <a:noAutofit/>
          </a:bodyPr>
          <a:lstStyle>
            <a:lvl1pPr marL="280928" indent="-223792" algn="l" defTabSz="684213" rtl="0" eaLnBrk="1" fontAlgn="base" hangingPunct="1">
              <a:lnSpc>
                <a:spcPct val="95000"/>
              </a:lnSpc>
              <a:spcBef>
                <a:spcPts val="1110"/>
              </a:spcBef>
              <a:spcAft>
                <a:spcPct val="0"/>
              </a:spcAft>
              <a:buClr>
                <a:schemeClr val="tx1"/>
              </a:buClr>
              <a:buSzPct val="80000"/>
              <a:buFont typeface="Arial"/>
              <a:buChar char="•"/>
              <a:defRPr lang="en-US" sz="3700" b="0" i="0" kern="1200">
                <a:solidFill>
                  <a:srgbClr val="676767"/>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rgbClr val="676767"/>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rgbClr val="676767"/>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rgbClr val="676767"/>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57136" indent="0" algn="ctr" fontAlgn="b">
              <a:spcBef>
                <a:spcPts val="800"/>
              </a:spcBef>
              <a:buClr>
                <a:srgbClr val="676767"/>
              </a:buClr>
              <a:buNone/>
            </a:pPr>
            <a:r>
              <a:rPr lang="en-US" sz="1200" b="1" dirty="0">
                <a:solidFill>
                  <a:schemeClr val="tx2"/>
                </a:solidFill>
              </a:rPr>
              <a:t>Ad Hoc and Inconsistent</a:t>
            </a:r>
          </a:p>
        </p:txBody>
      </p:sp>
      <p:sp>
        <p:nvSpPr>
          <p:cNvPr id="85" name="Rectangle 84"/>
          <p:cNvSpPr/>
          <p:nvPr/>
        </p:nvSpPr>
        <p:spPr>
          <a:xfrm>
            <a:off x="3977866" y="1607535"/>
            <a:ext cx="2217935" cy="2874874"/>
          </a:xfrm>
          <a:prstGeom prst="rect">
            <a:avLst/>
          </a:prstGeom>
          <a:solidFill>
            <a:schemeClr val="tx2"/>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68486" tIns="34243" rIns="68486" bIns="34243" rtlCol="0" anchor="ctr"/>
          <a:lstStyle/>
          <a:p>
            <a:pPr algn="ctr" defTabSz="684708"/>
            <a:endParaRPr lang="en-US" dirty="0">
              <a:solidFill>
                <a:schemeClr val="bg2"/>
              </a:solidFill>
            </a:endParaRPr>
          </a:p>
        </p:txBody>
      </p:sp>
      <p:pic>
        <p:nvPicPr>
          <p:cNvPr id="98" name="Traditional Blade" descr="pa3_structured_classc_bladeserver.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bwMode="auto">
          <a:xfrm>
            <a:off x="3977868" y="1607535"/>
            <a:ext cx="2217934" cy="2448476"/>
          </a:xfrm>
          <a:prstGeom prst="rect">
            <a:avLst/>
          </a:prstGeom>
          <a:noFill/>
          <a:ln>
            <a:noFill/>
          </a:ln>
        </p:spPr>
      </p:pic>
      <p:sp>
        <p:nvSpPr>
          <p:cNvPr id="87" name="TextBox 86"/>
          <p:cNvSpPr txBox="1"/>
          <p:nvPr/>
        </p:nvSpPr>
        <p:spPr>
          <a:xfrm>
            <a:off x="3964200" y="1248387"/>
            <a:ext cx="2224932" cy="297004"/>
          </a:xfrm>
          <a:prstGeom prst="rect">
            <a:avLst/>
          </a:prstGeom>
          <a:noFill/>
        </p:spPr>
        <p:txBody>
          <a:bodyPr wrap="square" rtlCol="0">
            <a:spAutoFit/>
          </a:bodyPr>
          <a:lstStyle/>
          <a:p>
            <a:pPr marL="57136" algn="ctr" defTabSz="684213" fontAlgn="b">
              <a:lnSpc>
                <a:spcPct val="95000"/>
              </a:lnSpc>
              <a:spcBef>
                <a:spcPts val="800"/>
              </a:spcBef>
              <a:buClr>
                <a:schemeClr val="tx1"/>
              </a:buClr>
              <a:buSzPct val="80000"/>
            </a:pPr>
            <a:r>
              <a:rPr lang="en-US" sz="1400" b="1" dirty="0">
                <a:latin typeface="+mn-lt"/>
                <a:cs typeface="CiscoSans ExtraLight"/>
              </a:rPr>
              <a:t>Traditional Blade</a:t>
            </a:r>
          </a:p>
        </p:txBody>
      </p:sp>
      <p:sp>
        <p:nvSpPr>
          <p:cNvPr id="89" name="Text Placeholder 2"/>
          <p:cNvSpPr txBox="1">
            <a:spLocks/>
          </p:cNvSpPr>
          <p:nvPr/>
        </p:nvSpPr>
        <p:spPr>
          <a:xfrm>
            <a:off x="4025427" y="4077934"/>
            <a:ext cx="2122812" cy="385958"/>
          </a:xfrm>
          <a:prstGeom prst="rect">
            <a:avLst/>
          </a:prstGeom>
        </p:spPr>
        <p:txBody>
          <a:bodyPr lIns="91420" tIns="45710" rIns="91420" bIns="45710" anchor="ctr">
            <a:noAutofit/>
          </a:bodyPr>
          <a:lstStyle>
            <a:lvl1pPr marL="280928" indent="-223792" algn="l" defTabSz="684213" rtl="0" eaLnBrk="1" fontAlgn="base" hangingPunct="1">
              <a:lnSpc>
                <a:spcPct val="95000"/>
              </a:lnSpc>
              <a:spcBef>
                <a:spcPts val="1110"/>
              </a:spcBef>
              <a:spcAft>
                <a:spcPct val="0"/>
              </a:spcAft>
              <a:buClr>
                <a:schemeClr val="tx1"/>
              </a:buClr>
              <a:buSzPct val="80000"/>
              <a:buFont typeface="Arial"/>
              <a:buChar char="•"/>
              <a:defRPr lang="en-US" sz="3700" b="0" i="0" kern="1200">
                <a:solidFill>
                  <a:srgbClr val="676767"/>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rgbClr val="676767"/>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rgbClr val="676767"/>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rgbClr val="676767"/>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57136" indent="0" algn="ctr" fontAlgn="b">
              <a:spcBef>
                <a:spcPts val="800"/>
              </a:spcBef>
              <a:buClr>
                <a:srgbClr val="676767"/>
              </a:buClr>
              <a:buNone/>
            </a:pPr>
            <a:r>
              <a:rPr lang="en-US" sz="1200" b="1" dirty="0">
                <a:solidFill>
                  <a:schemeClr val="bg2"/>
                </a:solidFill>
              </a:rPr>
              <a:t>Structured, but</a:t>
            </a:r>
            <a:br>
              <a:rPr lang="en-US" sz="1200" b="1" dirty="0">
                <a:solidFill>
                  <a:schemeClr val="bg2"/>
                </a:solidFill>
              </a:rPr>
            </a:br>
            <a:r>
              <a:rPr lang="en-US" sz="1200" b="1" dirty="0">
                <a:solidFill>
                  <a:schemeClr val="bg2"/>
                </a:solidFill>
              </a:rPr>
              <a:t>Siloed and Complicated</a:t>
            </a:r>
          </a:p>
        </p:txBody>
      </p:sp>
      <p:sp>
        <p:nvSpPr>
          <p:cNvPr id="93" name="TextBox 92"/>
          <p:cNvSpPr txBox="1"/>
          <p:nvPr/>
        </p:nvSpPr>
        <p:spPr>
          <a:xfrm>
            <a:off x="6304968" y="1248387"/>
            <a:ext cx="2224932" cy="297004"/>
          </a:xfrm>
          <a:prstGeom prst="rect">
            <a:avLst/>
          </a:prstGeom>
          <a:noFill/>
        </p:spPr>
        <p:txBody>
          <a:bodyPr wrap="square" rtlCol="0">
            <a:spAutoFit/>
          </a:bodyPr>
          <a:lstStyle/>
          <a:p>
            <a:pPr marL="57136" algn="ctr" defTabSz="684213" fontAlgn="b">
              <a:lnSpc>
                <a:spcPct val="95000"/>
              </a:lnSpc>
              <a:spcBef>
                <a:spcPts val="800"/>
              </a:spcBef>
              <a:buClr>
                <a:schemeClr val="tx1"/>
              </a:buClr>
              <a:buSzPct val="80000"/>
            </a:pPr>
            <a:r>
              <a:rPr lang="en-US" sz="1400" b="1" dirty="0">
                <a:latin typeface="+mn-lt"/>
                <a:cs typeface="CiscoSans ExtraLight"/>
              </a:rPr>
              <a:t>Cisco UCS</a:t>
            </a:r>
          </a:p>
        </p:txBody>
      </p:sp>
      <p:sp>
        <p:nvSpPr>
          <p:cNvPr id="95" name="Text Placeholder 2"/>
          <p:cNvSpPr txBox="1">
            <a:spLocks/>
          </p:cNvSpPr>
          <p:nvPr/>
        </p:nvSpPr>
        <p:spPr>
          <a:xfrm>
            <a:off x="6366195" y="4077934"/>
            <a:ext cx="2122812" cy="385958"/>
          </a:xfrm>
          <a:prstGeom prst="rect">
            <a:avLst/>
          </a:prstGeom>
        </p:spPr>
        <p:txBody>
          <a:bodyPr lIns="91420" tIns="45710" rIns="91420" bIns="45710" anchor="ctr">
            <a:noAutofit/>
          </a:bodyPr>
          <a:lstStyle>
            <a:lvl1pPr marL="280928" indent="-223792" algn="l" defTabSz="684213" rtl="0" eaLnBrk="1" fontAlgn="base" hangingPunct="1">
              <a:lnSpc>
                <a:spcPct val="95000"/>
              </a:lnSpc>
              <a:spcBef>
                <a:spcPts val="1110"/>
              </a:spcBef>
              <a:spcAft>
                <a:spcPct val="0"/>
              </a:spcAft>
              <a:buClr>
                <a:schemeClr val="tx1"/>
              </a:buClr>
              <a:buSzPct val="80000"/>
              <a:buFont typeface="Arial"/>
              <a:buChar char="•"/>
              <a:defRPr lang="en-US" sz="3700" b="0" i="0" kern="1200">
                <a:solidFill>
                  <a:srgbClr val="676767"/>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rgbClr val="676767"/>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rgbClr val="676767"/>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rgbClr val="676767"/>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57136" indent="0" algn="ctr" fontAlgn="b">
              <a:spcBef>
                <a:spcPts val="800"/>
              </a:spcBef>
              <a:buClr>
                <a:srgbClr val="676767"/>
              </a:buClr>
              <a:buNone/>
            </a:pPr>
            <a:r>
              <a:rPr lang="en-US" sz="1200" b="1" dirty="0">
                <a:solidFill>
                  <a:schemeClr val="tx2"/>
                </a:solidFill>
              </a:rPr>
              <a:t>Simplified</a:t>
            </a:r>
          </a:p>
        </p:txBody>
      </p:sp>
    </p:spTree>
    <p:extLst>
      <p:ext uri="{BB962C8B-B14F-4D97-AF65-F5344CB8AC3E}">
        <p14:creationId xmlns:p14="http://schemas.microsoft.com/office/powerpoint/2010/main" val="24309782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Evolution of complexity</a:t>
            </a:r>
          </a:p>
        </p:txBody>
      </p:sp>
      <p:sp>
        <p:nvSpPr>
          <p:cNvPr id="30" name="Rectangle 29"/>
          <p:cNvSpPr/>
          <p:nvPr/>
        </p:nvSpPr>
        <p:spPr>
          <a:xfrm>
            <a:off x="1176528" y="1090614"/>
            <a:ext cx="3837432" cy="3630612"/>
          </a:xfrm>
          <a:prstGeom prst="rect">
            <a:avLst/>
          </a:prstGeom>
          <a:solidFill>
            <a:schemeClr val="bg2">
              <a:lumMod val="95000"/>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2" name="Group 41"/>
          <p:cNvGrpSpPr/>
          <p:nvPr/>
        </p:nvGrpSpPr>
        <p:grpSpPr>
          <a:xfrm>
            <a:off x="2090858" y="1579050"/>
            <a:ext cx="1636261" cy="2981073"/>
            <a:chOff x="1695913" y="1528250"/>
            <a:chExt cx="1636261" cy="2981073"/>
          </a:xfrm>
        </p:grpSpPr>
        <p:sp>
          <p:nvSpPr>
            <p:cNvPr id="43" name="Left Bracket 42"/>
            <p:cNvSpPr/>
            <p:nvPr/>
          </p:nvSpPr>
          <p:spPr bwMode="auto">
            <a:xfrm>
              <a:off x="1695913" y="1567723"/>
              <a:ext cx="263703" cy="461357"/>
            </a:xfrm>
            <a:prstGeom prst="leftBracket">
              <a:avLst>
                <a:gd name="adj" fmla="val 0"/>
              </a:avLst>
            </a:prstGeom>
            <a:ln w="15875">
              <a:solidFill>
                <a:schemeClr val="tx2"/>
              </a:solidFill>
              <a:prstDash val="sysDot"/>
            </a:ln>
          </p:spPr>
          <p:style>
            <a:lnRef idx="1">
              <a:schemeClr val="accent1"/>
            </a:lnRef>
            <a:fillRef idx="0">
              <a:schemeClr val="accent1"/>
            </a:fillRef>
            <a:effectRef idx="0">
              <a:schemeClr val="accent1"/>
            </a:effectRef>
            <a:fontRef idx="minor">
              <a:schemeClr val="tx1"/>
            </a:fontRef>
          </p:style>
          <p:txBody>
            <a:bodyPr vert="horz" wrap="square" lIns="81948" tIns="40973" rIns="81948" bIns="40973" numCol="1" rtlCol="0" anchor="t" anchorCtr="0" compatLnSpc="1">
              <a:prstTxWarp prst="textNoShape">
                <a:avLst/>
              </a:prstTxWarp>
            </a:bodyPr>
            <a:lstStyle/>
            <a:p>
              <a:pPr eaLnBrk="0" fontAlgn="base" hangingPunct="0">
                <a:spcBef>
                  <a:spcPct val="0"/>
                </a:spcBef>
                <a:spcAft>
                  <a:spcPct val="0"/>
                </a:spcAft>
              </a:pPr>
              <a:endParaRPr lang="en-US" sz="600" b="1" dirty="0">
                <a:solidFill>
                  <a:srgbClr val="000000"/>
                </a:solidFill>
                <a:latin typeface="+mj-lt"/>
              </a:endParaRPr>
            </a:p>
          </p:txBody>
        </p:sp>
        <p:pic>
          <p:nvPicPr>
            <p:cNvPr id="44"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26319"/>
            <a:stretch/>
          </p:blipFill>
          <p:spPr bwMode="auto">
            <a:xfrm>
              <a:off x="2270100" y="1528250"/>
              <a:ext cx="1062074" cy="2981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Left Bracket 44"/>
            <p:cNvSpPr/>
            <p:nvPr/>
          </p:nvSpPr>
          <p:spPr bwMode="auto">
            <a:xfrm>
              <a:off x="1695913" y="2029080"/>
              <a:ext cx="263703" cy="2366578"/>
            </a:xfrm>
            <a:prstGeom prst="leftBracket">
              <a:avLst>
                <a:gd name="adj" fmla="val 0"/>
              </a:avLst>
            </a:prstGeom>
            <a:ln w="15875">
              <a:solidFill>
                <a:schemeClr val="tx2"/>
              </a:solidFill>
              <a:prstDash val="sysDot"/>
            </a:ln>
          </p:spPr>
          <p:style>
            <a:lnRef idx="1">
              <a:schemeClr val="accent1"/>
            </a:lnRef>
            <a:fillRef idx="0">
              <a:schemeClr val="accent1"/>
            </a:fillRef>
            <a:effectRef idx="0">
              <a:schemeClr val="accent1"/>
            </a:effectRef>
            <a:fontRef idx="minor">
              <a:schemeClr val="tx1"/>
            </a:fontRef>
          </p:style>
          <p:txBody>
            <a:bodyPr vert="horz" wrap="square" lIns="81948" tIns="40973" rIns="81948" bIns="40973" numCol="1" rtlCol="0" anchor="t" anchorCtr="0" compatLnSpc="1">
              <a:prstTxWarp prst="textNoShape">
                <a:avLst/>
              </a:prstTxWarp>
            </a:bodyPr>
            <a:lstStyle/>
            <a:p>
              <a:pPr eaLnBrk="0" fontAlgn="base" hangingPunct="0">
                <a:spcBef>
                  <a:spcPct val="0"/>
                </a:spcBef>
                <a:spcAft>
                  <a:spcPct val="0"/>
                </a:spcAft>
              </a:pPr>
              <a:endParaRPr lang="en-US" sz="600" b="1" dirty="0">
                <a:solidFill>
                  <a:srgbClr val="000000"/>
                </a:solidFill>
                <a:latin typeface="+mj-lt"/>
              </a:endParaRPr>
            </a:p>
          </p:txBody>
        </p:sp>
        <p:sp>
          <p:nvSpPr>
            <p:cNvPr id="46" name="TextBox 45"/>
            <p:cNvSpPr txBox="1"/>
            <p:nvPr/>
          </p:nvSpPr>
          <p:spPr>
            <a:xfrm>
              <a:off x="1793819" y="1759688"/>
              <a:ext cx="545341" cy="161583"/>
            </a:xfrm>
            <a:prstGeom prst="rect">
              <a:avLst/>
            </a:prstGeom>
            <a:noFill/>
          </p:spPr>
          <p:txBody>
            <a:bodyPr wrap="none" rtlCol="0" anchor="ctr">
              <a:spAutoFit/>
            </a:bodyPr>
            <a:lstStyle/>
            <a:p>
              <a:pPr algn="r">
                <a:lnSpc>
                  <a:spcPct val="90000"/>
                </a:lnSpc>
              </a:pPr>
              <a:r>
                <a:rPr lang="en-US" sz="500" b="1" dirty="0">
                  <a:solidFill>
                    <a:schemeClr val="tx2"/>
                  </a:solidFill>
                  <a:latin typeface="+mj-lt"/>
                </a:rPr>
                <a:t>Enet Switch</a:t>
              </a:r>
            </a:p>
          </p:txBody>
        </p:sp>
        <p:grpSp>
          <p:nvGrpSpPr>
            <p:cNvPr id="47" name="Group 46"/>
            <p:cNvGrpSpPr/>
            <p:nvPr/>
          </p:nvGrpSpPr>
          <p:grpSpPr>
            <a:xfrm>
              <a:off x="1748935" y="1604046"/>
              <a:ext cx="590226" cy="1721728"/>
              <a:chOff x="1193335" y="1604046"/>
              <a:chExt cx="590226" cy="1721728"/>
            </a:xfrm>
          </p:grpSpPr>
          <p:sp>
            <p:nvSpPr>
              <p:cNvPr id="49" name="TextBox 48"/>
              <p:cNvSpPr txBox="1"/>
              <p:nvPr/>
            </p:nvSpPr>
            <p:spPr>
              <a:xfrm>
                <a:off x="1291118" y="1604046"/>
                <a:ext cx="492443" cy="161583"/>
              </a:xfrm>
              <a:prstGeom prst="rect">
                <a:avLst/>
              </a:prstGeom>
              <a:noFill/>
            </p:spPr>
            <p:txBody>
              <a:bodyPr wrap="none" rtlCol="0" anchor="ctr">
                <a:spAutoFit/>
              </a:bodyPr>
              <a:lstStyle/>
              <a:p>
                <a:pPr algn="r">
                  <a:lnSpc>
                    <a:spcPct val="90000"/>
                  </a:lnSpc>
                </a:pPr>
                <a:r>
                  <a:rPr lang="en-US" sz="500" b="1" dirty="0">
                    <a:solidFill>
                      <a:schemeClr val="accent2"/>
                    </a:solidFill>
                    <a:latin typeface="+mj-lt"/>
                  </a:rPr>
                  <a:t>FC Switch</a:t>
                </a:r>
              </a:p>
            </p:txBody>
          </p:sp>
          <p:sp>
            <p:nvSpPr>
              <p:cNvPr id="50" name="TextBox 49"/>
              <p:cNvSpPr txBox="1"/>
              <p:nvPr/>
            </p:nvSpPr>
            <p:spPr>
              <a:xfrm>
                <a:off x="1276691" y="1876984"/>
                <a:ext cx="506869" cy="161583"/>
              </a:xfrm>
              <a:prstGeom prst="rect">
                <a:avLst/>
              </a:prstGeom>
              <a:noFill/>
            </p:spPr>
            <p:txBody>
              <a:bodyPr wrap="none" rtlCol="0" anchor="ctr">
                <a:spAutoFit/>
              </a:bodyPr>
              <a:lstStyle/>
              <a:p>
                <a:pPr algn="r">
                  <a:lnSpc>
                    <a:spcPct val="90000"/>
                  </a:lnSpc>
                </a:pPr>
                <a:r>
                  <a:rPr lang="en-US" sz="500" b="1" dirty="0">
                    <a:solidFill>
                      <a:schemeClr val="accent5"/>
                    </a:solidFill>
                    <a:latin typeface="+mj-lt"/>
                  </a:rPr>
                  <a:t>Rack Mgrs</a:t>
                </a:r>
              </a:p>
            </p:txBody>
          </p:sp>
          <p:sp>
            <p:nvSpPr>
              <p:cNvPr id="51" name="TextBox 50"/>
              <p:cNvSpPr txBox="1"/>
              <p:nvPr/>
            </p:nvSpPr>
            <p:spPr>
              <a:xfrm>
                <a:off x="1193335" y="3094942"/>
                <a:ext cx="590225" cy="230832"/>
              </a:xfrm>
              <a:prstGeom prst="rect">
                <a:avLst/>
              </a:prstGeom>
              <a:noFill/>
            </p:spPr>
            <p:txBody>
              <a:bodyPr wrap="none" rtlCol="0" anchor="ctr">
                <a:spAutoFit/>
              </a:bodyPr>
              <a:lstStyle/>
              <a:p>
                <a:pPr algn="r">
                  <a:lnSpc>
                    <a:spcPct val="90000"/>
                  </a:lnSpc>
                </a:pPr>
                <a:r>
                  <a:rPr lang="en-US" sz="500" b="1" dirty="0">
                    <a:latin typeface="+mj-lt"/>
                  </a:rPr>
                  <a:t>40 x </a:t>
                </a:r>
                <a:br>
                  <a:rPr lang="en-US" sz="500" b="1" dirty="0">
                    <a:latin typeface="+mj-lt"/>
                  </a:rPr>
                </a:br>
                <a:r>
                  <a:rPr lang="en-US" sz="500" b="1" dirty="0">
                    <a:latin typeface="+mj-lt"/>
                  </a:rPr>
                  <a:t>Rack Servers</a:t>
                </a:r>
              </a:p>
            </p:txBody>
          </p:sp>
        </p:grpSp>
        <p:sp>
          <p:nvSpPr>
            <p:cNvPr id="48" name="TextBox 47"/>
            <p:cNvSpPr txBox="1"/>
            <p:nvPr/>
          </p:nvSpPr>
          <p:spPr>
            <a:xfrm>
              <a:off x="2525037" y="3040088"/>
              <a:ext cx="633872" cy="421292"/>
            </a:xfrm>
            <a:prstGeom prst="rect">
              <a:avLst/>
            </a:prstGeom>
            <a:solidFill>
              <a:schemeClr val="bg2"/>
            </a:solidFill>
          </p:spPr>
          <p:txBody>
            <a:bodyPr wrap="square" lIns="0" rIns="0" rtlCol="0" anchor="ctr">
              <a:noAutofit/>
            </a:bodyPr>
            <a:lstStyle/>
            <a:p>
              <a:pPr algn="ctr">
                <a:lnSpc>
                  <a:spcPct val="150000"/>
                </a:lnSpc>
                <a:spcBef>
                  <a:spcPts val="0"/>
                </a:spcBef>
              </a:pPr>
              <a:r>
                <a:rPr lang="en-US" sz="500" b="1" dirty="0">
                  <a:latin typeface="+mj-lt"/>
                </a:rPr>
                <a:t>2 x FC Switches</a:t>
              </a:r>
            </a:p>
            <a:p>
              <a:pPr algn="ctr">
                <a:lnSpc>
                  <a:spcPct val="150000"/>
                </a:lnSpc>
                <a:spcBef>
                  <a:spcPts val="0"/>
                </a:spcBef>
              </a:pPr>
              <a:r>
                <a:rPr lang="en-US" sz="500" b="1" dirty="0">
                  <a:latin typeface="+mj-lt"/>
                </a:rPr>
                <a:t>2 x Enet Switches</a:t>
              </a:r>
            </a:p>
            <a:p>
              <a:pPr algn="ctr">
                <a:lnSpc>
                  <a:spcPct val="150000"/>
                </a:lnSpc>
                <a:spcBef>
                  <a:spcPts val="0"/>
                </a:spcBef>
              </a:pPr>
              <a:r>
                <a:rPr lang="en-US" sz="500" b="1" dirty="0">
                  <a:latin typeface="+mj-lt"/>
                </a:rPr>
                <a:t>2 x Rack Mgrs for </a:t>
              </a:r>
              <a:br>
                <a:rPr lang="en-US" sz="500" b="1" dirty="0">
                  <a:latin typeface="+mj-lt"/>
                </a:rPr>
              </a:br>
              <a:r>
                <a:rPr lang="en-US" sz="500" b="1" dirty="0">
                  <a:latin typeface="+mj-lt"/>
                </a:rPr>
                <a:t>40 Rack Servers</a:t>
              </a:r>
            </a:p>
          </p:txBody>
        </p:sp>
      </p:grpSp>
      <p:sp>
        <p:nvSpPr>
          <p:cNvPr id="63" name="TextBox 62"/>
          <p:cNvSpPr txBox="1"/>
          <p:nvPr/>
        </p:nvSpPr>
        <p:spPr>
          <a:xfrm>
            <a:off x="1176528" y="1108201"/>
            <a:ext cx="3837431" cy="297004"/>
          </a:xfrm>
          <a:prstGeom prst="rect">
            <a:avLst/>
          </a:prstGeom>
          <a:noFill/>
        </p:spPr>
        <p:txBody>
          <a:bodyPr wrap="square" rtlCol="0" anchor="t">
            <a:spAutoFit/>
          </a:bodyPr>
          <a:lstStyle/>
          <a:p>
            <a:pPr marL="57136" algn="ctr" defTabSz="684213" fontAlgn="b">
              <a:lnSpc>
                <a:spcPct val="95000"/>
              </a:lnSpc>
              <a:spcBef>
                <a:spcPts val="800"/>
              </a:spcBef>
              <a:buClr>
                <a:schemeClr val="tx1"/>
              </a:buClr>
              <a:buSzPct val="80000"/>
            </a:pPr>
            <a:r>
              <a:rPr lang="en-US" sz="1400" b="1" dirty="0">
                <a:latin typeface="+mj-lt"/>
                <a:cs typeface="CiscoSans ExtraLight"/>
              </a:rPr>
              <a:t>Traditional Rack</a:t>
            </a:r>
          </a:p>
        </p:txBody>
      </p:sp>
      <p:sp>
        <p:nvSpPr>
          <p:cNvPr id="64" name="TOR SAN Text"/>
          <p:cNvSpPr txBox="1"/>
          <p:nvPr/>
        </p:nvSpPr>
        <p:spPr>
          <a:xfrm>
            <a:off x="1071023" y="3158539"/>
            <a:ext cx="1019835" cy="207757"/>
          </a:xfrm>
          <a:prstGeom prst="rect">
            <a:avLst/>
          </a:prstGeom>
          <a:noFill/>
        </p:spPr>
        <p:txBody>
          <a:bodyPr wrap="square" lIns="68586" tIns="34294" rIns="68586" bIns="34294" rtlCol="0">
            <a:spAutoFit/>
          </a:bodyPr>
          <a:lstStyle/>
          <a:p>
            <a:pPr algn="r" defTabSz="456968"/>
            <a:r>
              <a:rPr lang="en-US" sz="900" dirty="0">
                <a:latin typeface="+mj-lt"/>
              </a:rPr>
              <a:t>Servers</a:t>
            </a:r>
          </a:p>
        </p:txBody>
      </p:sp>
      <p:sp>
        <p:nvSpPr>
          <p:cNvPr id="65" name="TOR SAN Text"/>
          <p:cNvSpPr txBox="1"/>
          <p:nvPr/>
        </p:nvSpPr>
        <p:spPr>
          <a:xfrm>
            <a:off x="1071023" y="1798401"/>
            <a:ext cx="1019835" cy="207757"/>
          </a:xfrm>
          <a:prstGeom prst="rect">
            <a:avLst/>
          </a:prstGeom>
          <a:noFill/>
        </p:spPr>
        <p:txBody>
          <a:bodyPr wrap="square" lIns="68586" tIns="34294" rIns="68586" bIns="34294" rtlCol="0">
            <a:spAutoFit/>
          </a:bodyPr>
          <a:lstStyle/>
          <a:p>
            <a:pPr algn="r" defTabSz="456968"/>
            <a:r>
              <a:rPr lang="en-US" sz="900" dirty="0">
                <a:latin typeface="+mj-lt"/>
              </a:rPr>
              <a:t>Infrastructure</a:t>
            </a:r>
          </a:p>
        </p:txBody>
      </p:sp>
    </p:spTree>
    <p:extLst>
      <p:ext uri="{BB962C8B-B14F-4D97-AF65-F5344CB8AC3E}">
        <p14:creationId xmlns:p14="http://schemas.microsoft.com/office/powerpoint/2010/main" val="13580102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76528" y="1090614"/>
            <a:ext cx="3837432" cy="3630612"/>
          </a:xfrm>
          <a:prstGeom prst="rect">
            <a:avLst/>
          </a:prstGeom>
          <a:solidFill>
            <a:schemeClr val="bg2">
              <a:lumMod val="95000"/>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t>Evolution of complexity</a:t>
            </a:r>
          </a:p>
        </p:txBody>
      </p:sp>
      <p:sp>
        <p:nvSpPr>
          <p:cNvPr id="35" name="TOR SAN Text"/>
          <p:cNvSpPr txBox="1"/>
          <p:nvPr/>
        </p:nvSpPr>
        <p:spPr>
          <a:xfrm>
            <a:off x="1071023" y="3158539"/>
            <a:ext cx="1019835" cy="207757"/>
          </a:xfrm>
          <a:prstGeom prst="rect">
            <a:avLst/>
          </a:prstGeom>
          <a:noFill/>
        </p:spPr>
        <p:txBody>
          <a:bodyPr wrap="square" lIns="68586" tIns="34294" rIns="68586" bIns="34294" rtlCol="0">
            <a:spAutoFit/>
          </a:bodyPr>
          <a:lstStyle/>
          <a:p>
            <a:pPr algn="r" defTabSz="456968"/>
            <a:r>
              <a:rPr lang="en-US" sz="900" dirty="0">
                <a:latin typeface="+mj-lt"/>
              </a:rPr>
              <a:t>Servers</a:t>
            </a:r>
          </a:p>
        </p:txBody>
      </p:sp>
      <p:grpSp>
        <p:nvGrpSpPr>
          <p:cNvPr id="6" name="Group 5"/>
          <p:cNvGrpSpPr/>
          <p:nvPr/>
        </p:nvGrpSpPr>
        <p:grpSpPr>
          <a:xfrm>
            <a:off x="2090858" y="1579050"/>
            <a:ext cx="1636261" cy="2981073"/>
            <a:chOff x="1695913" y="1528250"/>
            <a:chExt cx="1636261" cy="2981073"/>
          </a:xfrm>
        </p:grpSpPr>
        <p:sp>
          <p:nvSpPr>
            <p:cNvPr id="31" name="Left Bracket 30"/>
            <p:cNvSpPr/>
            <p:nvPr/>
          </p:nvSpPr>
          <p:spPr bwMode="auto">
            <a:xfrm>
              <a:off x="1695913" y="1567723"/>
              <a:ext cx="263703" cy="461357"/>
            </a:xfrm>
            <a:prstGeom prst="leftBracket">
              <a:avLst>
                <a:gd name="adj" fmla="val 0"/>
              </a:avLst>
            </a:prstGeom>
            <a:ln w="15875">
              <a:solidFill>
                <a:schemeClr val="tx2"/>
              </a:solidFill>
              <a:prstDash val="sysDot"/>
            </a:ln>
          </p:spPr>
          <p:style>
            <a:lnRef idx="1">
              <a:schemeClr val="accent1"/>
            </a:lnRef>
            <a:fillRef idx="0">
              <a:schemeClr val="accent1"/>
            </a:fillRef>
            <a:effectRef idx="0">
              <a:schemeClr val="accent1"/>
            </a:effectRef>
            <a:fontRef idx="minor">
              <a:schemeClr val="tx1"/>
            </a:fontRef>
          </p:style>
          <p:txBody>
            <a:bodyPr vert="horz" wrap="square" lIns="81948" tIns="40973" rIns="81948" bIns="40973" numCol="1" rtlCol="0" anchor="t" anchorCtr="0" compatLnSpc="1">
              <a:prstTxWarp prst="textNoShape">
                <a:avLst/>
              </a:prstTxWarp>
            </a:bodyPr>
            <a:lstStyle/>
            <a:p>
              <a:pPr eaLnBrk="0" fontAlgn="base" hangingPunct="0">
                <a:spcBef>
                  <a:spcPct val="0"/>
                </a:spcBef>
                <a:spcAft>
                  <a:spcPct val="0"/>
                </a:spcAft>
              </a:pPr>
              <a:endParaRPr lang="en-US" sz="600" b="1" dirty="0">
                <a:solidFill>
                  <a:srgbClr val="000000"/>
                </a:solidFill>
                <a:latin typeface="+mj-lt"/>
              </a:endParaRPr>
            </a:p>
          </p:txBody>
        </p:sp>
        <p:pic>
          <p:nvPicPr>
            <p:cNvPr id="32"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26319"/>
            <a:stretch/>
          </p:blipFill>
          <p:spPr bwMode="auto">
            <a:xfrm>
              <a:off x="2270100" y="1528250"/>
              <a:ext cx="1062074" cy="2981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Left Bracket 32"/>
            <p:cNvSpPr/>
            <p:nvPr/>
          </p:nvSpPr>
          <p:spPr bwMode="auto">
            <a:xfrm>
              <a:off x="1695913" y="2029080"/>
              <a:ext cx="263703" cy="2366578"/>
            </a:xfrm>
            <a:prstGeom prst="leftBracket">
              <a:avLst>
                <a:gd name="adj" fmla="val 0"/>
              </a:avLst>
            </a:prstGeom>
            <a:ln w="15875">
              <a:solidFill>
                <a:schemeClr val="tx2"/>
              </a:solidFill>
              <a:prstDash val="sysDot"/>
            </a:ln>
          </p:spPr>
          <p:style>
            <a:lnRef idx="1">
              <a:schemeClr val="accent1"/>
            </a:lnRef>
            <a:fillRef idx="0">
              <a:schemeClr val="accent1"/>
            </a:fillRef>
            <a:effectRef idx="0">
              <a:schemeClr val="accent1"/>
            </a:effectRef>
            <a:fontRef idx="minor">
              <a:schemeClr val="tx1"/>
            </a:fontRef>
          </p:style>
          <p:txBody>
            <a:bodyPr vert="horz" wrap="square" lIns="81948" tIns="40973" rIns="81948" bIns="40973" numCol="1" rtlCol="0" anchor="t" anchorCtr="0" compatLnSpc="1">
              <a:prstTxWarp prst="textNoShape">
                <a:avLst/>
              </a:prstTxWarp>
            </a:bodyPr>
            <a:lstStyle/>
            <a:p>
              <a:pPr eaLnBrk="0" fontAlgn="base" hangingPunct="0">
                <a:spcBef>
                  <a:spcPct val="0"/>
                </a:spcBef>
                <a:spcAft>
                  <a:spcPct val="0"/>
                </a:spcAft>
              </a:pPr>
              <a:endParaRPr lang="en-US" sz="600" b="1" dirty="0">
                <a:solidFill>
                  <a:srgbClr val="000000"/>
                </a:solidFill>
                <a:latin typeface="+mj-lt"/>
              </a:endParaRPr>
            </a:p>
          </p:txBody>
        </p:sp>
        <p:sp>
          <p:nvSpPr>
            <p:cNvPr id="36" name="TextBox 35"/>
            <p:cNvSpPr txBox="1"/>
            <p:nvPr/>
          </p:nvSpPr>
          <p:spPr>
            <a:xfrm>
              <a:off x="1793819" y="1759688"/>
              <a:ext cx="545341" cy="161583"/>
            </a:xfrm>
            <a:prstGeom prst="rect">
              <a:avLst/>
            </a:prstGeom>
            <a:noFill/>
          </p:spPr>
          <p:txBody>
            <a:bodyPr wrap="none" rtlCol="0" anchor="ctr">
              <a:spAutoFit/>
            </a:bodyPr>
            <a:lstStyle/>
            <a:p>
              <a:pPr algn="r">
                <a:lnSpc>
                  <a:spcPct val="90000"/>
                </a:lnSpc>
              </a:pPr>
              <a:r>
                <a:rPr lang="en-US" sz="500" b="1" dirty="0">
                  <a:solidFill>
                    <a:schemeClr val="tx2"/>
                  </a:solidFill>
                  <a:latin typeface="+mj-lt"/>
                </a:rPr>
                <a:t>Enet Switch</a:t>
              </a:r>
            </a:p>
          </p:txBody>
        </p:sp>
        <p:grpSp>
          <p:nvGrpSpPr>
            <p:cNvPr id="37" name="Group 36"/>
            <p:cNvGrpSpPr/>
            <p:nvPr/>
          </p:nvGrpSpPr>
          <p:grpSpPr>
            <a:xfrm>
              <a:off x="1748935" y="1604046"/>
              <a:ext cx="590226" cy="1721728"/>
              <a:chOff x="1193335" y="1604046"/>
              <a:chExt cx="590226" cy="1721728"/>
            </a:xfrm>
          </p:grpSpPr>
          <p:sp>
            <p:nvSpPr>
              <p:cNvPr id="38" name="TextBox 37"/>
              <p:cNvSpPr txBox="1"/>
              <p:nvPr/>
            </p:nvSpPr>
            <p:spPr>
              <a:xfrm>
                <a:off x="1291118" y="1604046"/>
                <a:ext cx="492443" cy="161583"/>
              </a:xfrm>
              <a:prstGeom prst="rect">
                <a:avLst/>
              </a:prstGeom>
              <a:noFill/>
            </p:spPr>
            <p:txBody>
              <a:bodyPr wrap="none" rtlCol="0" anchor="ctr">
                <a:spAutoFit/>
              </a:bodyPr>
              <a:lstStyle/>
              <a:p>
                <a:pPr algn="r">
                  <a:lnSpc>
                    <a:spcPct val="90000"/>
                  </a:lnSpc>
                </a:pPr>
                <a:r>
                  <a:rPr lang="en-US" sz="500" b="1" dirty="0">
                    <a:solidFill>
                      <a:schemeClr val="accent2"/>
                    </a:solidFill>
                    <a:latin typeface="+mj-lt"/>
                  </a:rPr>
                  <a:t>FC Switch</a:t>
                </a:r>
              </a:p>
            </p:txBody>
          </p:sp>
          <p:sp>
            <p:nvSpPr>
              <p:cNvPr id="39" name="TextBox 38"/>
              <p:cNvSpPr txBox="1"/>
              <p:nvPr/>
            </p:nvSpPr>
            <p:spPr>
              <a:xfrm>
                <a:off x="1276691" y="1876984"/>
                <a:ext cx="506869" cy="161583"/>
              </a:xfrm>
              <a:prstGeom prst="rect">
                <a:avLst/>
              </a:prstGeom>
              <a:noFill/>
            </p:spPr>
            <p:txBody>
              <a:bodyPr wrap="none" rtlCol="0" anchor="ctr">
                <a:spAutoFit/>
              </a:bodyPr>
              <a:lstStyle/>
              <a:p>
                <a:pPr algn="r">
                  <a:lnSpc>
                    <a:spcPct val="90000"/>
                  </a:lnSpc>
                </a:pPr>
                <a:r>
                  <a:rPr lang="en-US" sz="500" b="1" dirty="0">
                    <a:solidFill>
                      <a:schemeClr val="accent5"/>
                    </a:solidFill>
                    <a:latin typeface="+mj-lt"/>
                  </a:rPr>
                  <a:t>Rack Mgrs</a:t>
                </a:r>
              </a:p>
            </p:txBody>
          </p:sp>
          <p:sp>
            <p:nvSpPr>
              <p:cNvPr id="40" name="TextBox 39"/>
              <p:cNvSpPr txBox="1"/>
              <p:nvPr/>
            </p:nvSpPr>
            <p:spPr>
              <a:xfrm>
                <a:off x="1193335" y="3094942"/>
                <a:ext cx="590225" cy="230832"/>
              </a:xfrm>
              <a:prstGeom prst="rect">
                <a:avLst/>
              </a:prstGeom>
              <a:noFill/>
            </p:spPr>
            <p:txBody>
              <a:bodyPr wrap="none" rtlCol="0" anchor="ctr">
                <a:spAutoFit/>
              </a:bodyPr>
              <a:lstStyle/>
              <a:p>
                <a:pPr algn="r">
                  <a:lnSpc>
                    <a:spcPct val="90000"/>
                  </a:lnSpc>
                </a:pPr>
                <a:r>
                  <a:rPr lang="en-US" sz="500" b="1" dirty="0">
                    <a:latin typeface="+mj-lt"/>
                  </a:rPr>
                  <a:t>40 x </a:t>
                </a:r>
                <a:br>
                  <a:rPr lang="en-US" sz="500" b="1" dirty="0">
                    <a:latin typeface="+mj-lt"/>
                  </a:rPr>
                </a:br>
                <a:r>
                  <a:rPr lang="en-US" sz="500" b="1" dirty="0">
                    <a:latin typeface="+mj-lt"/>
                  </a:rPr>
                  <a:t>Rack Servers</a:t>
                </a:r>
              </a:p>
            </p:txBody>
          </p:sp>
        </p:grpSp>
        <p:sp>
          <p:nvSpPr>
            <p:cNvPr id="41" name="TextBox 40"/>
            <p:cNvSpPr txBox="1"/>
            <p:nvPr/>
          </p:nvSpPr>
          <p:spPr>
            <a:xfrm>
              <a:off x="2525037" y="3040088"/>
              <a:ext cx="633872" cy="421292"/>
            </a:xfrm>
            <a:prstGeom prst="rect">
              <a:avLst/>
            </a:prstGeom>
            <a:solidFill>
              <a:schemeClr val="bg2"/>
            </a:solidFill>
          </p:spPr>
          <p:txBody>
            <a:bodyPr wrap="square" lIns="0" rIns="0" rtlCol="0" anchor="ctr">
              <a:noAutofit/>
            </a:bodyPr>
            <a:lstStyle/>
            <a:p>
              <a:pPr algn="ctr">
                <a:lnSpc>
                  <a:spcPct val="150000"/>
                </a:lnSpc>
                <a:spcBef>
                  <a:spcPts val="0"/>
                </a:spcBef>
              </a:pPr>
              <a:r>
                <a:rPr lang="en-US" sz="500" b="1" dirty="0">
                  <a:latin typeface="+mj-lt"/>
                </a:rPr>
                <a:t>2 x FC Switches</a:t>
              </a:r>
            </a:p>
            <a:p>
              <a:pPr algn="ctr">
                <a:lnSpc>
                  <a:spcPct val="150000"/>
                </a:lnSpc>
                <a:spcBef>
                  <a:spcPts val="0"/>
                </a:spcBef>
              </a:pPr>
              <a:r>
                <a:rPr lang="en-US" sz="500" b="1" dirty="0">
                  <a:latin typeface="+mj-lt"/>
                </a:rPr>
                <a:t>2 x Enet Switches</a:t>
              </a:r>
            </a:p>
            <a:p>
              <a:pPr algn="ctr">
                <a:lnSpc>
                  <a:spcPct val="150000"/>
                </a:lnSpc>
                <a:spcBef>
                  <a:spcPts val="0"/>
                </a:spcBef>
              </a:pPr>
              <a:r>
                <a:rPr lang="en-US" sz="500" b="1" dirty="0">
                  <a:latin typeface="+mj-lt"/>
                </a:rPr>
                <a:t>2 x Rack Mgrs for </a:t>
              </a:r>
              <a:br>
                <a:rPr lang="en-US" sz="500" b="1" dirty="0">
                  <a:latin typeface="+mj-lt"/>
                </a:rPr>
              </a:br>
              <a:r>
                <a:rPr lang="en-US" sz="500" b="1" dirty="0">
                  <a:latin typeface="+mj-lt"/>
                </a:rPr>
                <a:t>40 Rack Servers</a:t>
              </a:r>
            </a:p>
          </p:txBody>
        </p:sp>
      </p:grpSp>
      <p:sp>
        <p:nvSpPr>
          <p:cNvPr id="62" name="TextBox 61"/>
          <p:cNvSpPr txBox="1"/>
          <p:nvPr/>
        </p:nvSpPr>
        <p:spPr>
          <a:xfrm>
            <a:off x="1176528" y="1108201"/>
            <a:ext cx="3837431" cy="297004"/>
          </a:xfrm>
          <a:prstGeom prst="rect">
            <a:avLst/>
          </a:prstGeom>
          <a:noFill/>
        </p:spPr>
        <p:txBody>
          <a:bodyPr wrap="square" rtlCol="0" anchor="t">
            <a:spAutoFit/>
          </a:bodyPr>
          <a:lstStyle/>
          <a:p>
            <a:pPr marL="57136" algn="ctr" defTabSz="684213" fontAlgn="b">
              <a:lnSpc>
                <a:spcPct val="95000"/>
              </a:lnSpc>
              <a:spcBef>
                <a:spcPts val="800"/>
              </a:spcBef>
              <a:buClr>
                <a:schemeClr val="tx1"/>
              </a:buClr>
              <a:buSzPct val="80000"/>
            </a:pPr>
            <a:r>
              <a:rPr lang="en-US" sz="1400" b="1" dirty="0">
                <a:latin typeface="+mj-lt"/>
                <a:cs typeface="CiscoSans ExtraLight"/>
              </a:rPr>
              <a:t>Traditional Rack</a:t>
            </a:r>
          </a:p>
        </p:txBody>
      </p:sp>
      <p:sp>
        <p:nvSpPr>
          <p:cNvPr id="17" name="Rectangle 16"/>
          <p:cNvSpPr/>
          <p:nvPr/>
        </p:nvSpPr>
        <p:spPr>
          <a:xfrm>
            <a:off x="5094288" y="1090614"/>
            <a:ext cx="3775075" cy="3630612"/>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p:cNvGrpSpPr/>
          <p:nvPr/>
        </p:nvGrpSpPr>
        <p:grpSpPr>
          <a:xfrm>
            <a:off x="6334126" y="1635033"/>
            <a:ext cx="2377449" cy="2987431"/>
            <a:chOff x="6416375" y="1746314"/>
            <a:chExt cx="2199949" cy="2764390"/>
          </a:xfrm>
        </p:grpSpPr>
        <p:pic>
          <p:nvPicPr>
            <p:cNvPr id="19"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416375" y="1746314"/>
              <a:ext cx="1074395" cy="2764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 name="Group 19"/>
            <p:cNvGrpSpPr/>
            <p:nvPr/>
          </p:nvGrpSpPr>
          <p:grpSpPr>
            <a:xfrm>
              <a:off x="7490770" y="2264216"/>
              <a:ext cx="1125554" cy="418659"/>
              <a:chOff x="7490770" y="2213713"/>
              <a:chExt cx="1125554" cy="418659"/>
            </a:xfrm>
          </p:grpSpPr>
          <p:grpSp>
            <p:nvGrpSpPr>
              <p:cNvPr id="53" name="Group 52"/>
              <p:cNvGrpSpPr/>
              <p:nvPr/>
            </p:nvGrpSpPr>
            <p:grpSpPr>
              <a:xfrm>
                <a:off x="7490770" y="2213713"/>
                <a:ext cx="1125554" cy="194390"/>
                <a:chOff x="7490770" y="2253162"/>
                <a:chExt cx="1125554" cy="194390"/>
              </a:xfrm>
            </p:grpSpPr>
            <p:sp>
              <p:nvSpPr>
                <p:cNvPr id="57" name="Left Bracket 56"/>
                <p:cNvSpPr/>
                <p:nvPr/>
              </p:nvSpPr>
              <p:spPr bwMode="auto">
                <a:xfrm flipH="1">
                  <a:off x="7490770" y="2253162"/>
                  <a:ext cx="189940" cy="194390"/>
                </a:xfrm>
                <a:prstGeom prst="leftBracket">
                  <a:avLst>
                    <a:gd name="adj" fmla="val 0"/>
                  </a:avLst>
                </a:prstGeom>
                <a:ln w="15875">
                  <a:solidFill>
                    <a:schemeClr val="accent4"/>
                  </a:solidFill>
                  <a:prstDash val="sysDot"/>
                </a:ln>
              </p:spPr>
              <p:style>
                <a:lnRef idx="1">
                  <a:schemeClr val="accent1"/>
                </a:lnRef>
                <a:fillRef idx="0">
                  <a:schemeClr val="accent1"/>
                </a:fillRef>
                <a:effectRef idx="0">
                  <a:schemeClr val="accent1"/>
                </a:effectRef>
                <a:fontRef idx="minor">
                  <a:schemeClr val="tx1"/>
                </a:fontRef>
              </p:style>
              <p:txBody>
                <a:bodyPr vert="horz" wrap="square" lIns="81948" tIns="40973" rIns="81948" bIns="40973" numCol="1" rtlCol="0" anchor="t" anchorCtr="0" compatLnSpc="1">
                  <a:prstTxWarp prst="textNoShape">
                    <a:avLst/>
                  </a:prstTxWarp>
                </a:bodyPr>
                <a:lstStyle/>
                <a:p>
                  <a:pPr eaLnBrk="0" hangingPunct="0"/>
                  <a:endParaRPr lang="en-US" sz="600" b="1" dirty="0">
                    <a:solidFill>
                      <a:srgbClr val="000000"/>
                    </a:solidFill>
                    <a:latin typeface="+mj-lt"/>
                  </a:endParaRPr>
                </a:p>
              </p:txBody>
            </p:sp>
            <p:sp>
              <p:nvSpPr>
                <p:cNvPr id="58" name="TOR SAN Text"/>
                <p:cNvSpPr txBox="1"/>
                <p:nvPr/>
              </p:nvSpPr>
              <p:spPr>
                <a:xfrm>
                  <a:off x="7664416" y="2254173"/>
                  <a:ext cx="951908" cy="178006"/>
                </a:xfrm>
                <a:prstGeom prst="rect">
                  <a:avLst/>
                </a:prstGeom>
                <a:noFill/>
              </p:spPr>
              <p:txBody>
                <a:bodyPr wrap="square" lIns="68586" tIns="34294" rIns="68586" bIns="34294" rtlCol="0">
                  <a:spAutoFit/>
                </a:bodyPr>
                <a:lstStyle/>
                <a:p>
                  <a:pPr defTabSz="456968"/>
                  <a:r>
                    <a:rPr lang="en-US" sz="800" dirty="0">
                      <a:latin typeface="+mj-lt"/>
                    </a:rPr>
                    <a:t>Infrastructure</a:t>
                  </a:r>
                </a:p>
              </p:txBody>
            </p:sp>
          </p:grpSp>
          <p:grpSp>
            <p:nvGrpSpPr>
              <p:cNvPr id="54" name="Group 53"/>
              <p:cNvGrpSpPr/>
              <p:nvPr/>
            </p:nvGrpSpPr>
            <p:grpSpPr>
              <a:xfrm>
                <a:off x="7490770" y="2437982"/>
                <a:ext cx="1125554" cy="194390"/>
                <a:chOff x="7490770" y="2253162"/>
                <a:chExt cx="1125554" cy="194390"/>
              </a:xfrm>
            </p:grpSpPr>
            <p:sp>
              <p:nvSpPr>
                <p:cNvPr id="55" name="Left Bracket 54"/>
                <p:cNvSpPr/>
                <p:nvPr/>
              </p:nvSpPr>
              <p:spPr bwMode="auto">
                <a:xfrm flipH="1">
                  <a:off x="7490770" y="2253162"/>
                  <a:ext cx="189940" cy="194390"/>
                </a:xfrm>
                <a:prstGeom prst="leftBracket">
                  <a:avLst>
                    <a:gd name="adj" fmla="val 0"/>
                  </a:avLst>
                </a:prstGeom>
                <a:ln w="15875">
                  <a:solidFill>
                    <a:schemeClr val="accent4"/>
                  </a:solidFill>
                  <a:prstDash val="sysDot"/>
                </a:ln>
              </p:spPr>
              <p:style>
                <a:lnRef idx="1">
                  <a:schemeClr val="accent1"/>
                </a:lnRef>
                <a:fillRef idx="0">
                  <a:schemeClr val="accent1"/>
                </a:fillRef>
                <a:effectRef idx="0">
                  <a:schemeClr val="accent1"/>
                </a:effectRef>
                <a:fontRef idx="minor">
                  <a:schemeClr val="tx1"/>
                </a:fontRef>
              </p:style>
              <p:txBody>
                <a:bodyPr vert="horz" wrap="square" lIns="81948" tIns="40973" rIns="81948" bIns="40973" numCol="1" rtlCol="0" anchor="t" anchorCtr="0" compatLnSpc="1">
                  <a:prstTxWarp prst="textNoShape">
                    <a:avLst/>
                  </a:prstTxWarp>
                </a:bodyPr>
                <a:lstStyle/>
                <a:p>
                  <a:pPr eaLnBrk="0" hangingPunct="0"/>
                  <a:endParaRPr lang="en-US" sz="600" b="1" dirty="0">
                    <a:solidFill>
                      <a:srgbClr val="000000"/>
                    </a:solidFill>
                    <a:latin typeface="+mj-lt"/>
                  </a:endParaRPr>
                </a:p>
              </p:txBody>
            </p:sp>
            <p:sp>
              <p:nvSpPr>
                <p:cNvPr id="56" name="TOR SAN Text"/>
                <p:cNvSpPr txBox="1"/>
                <p:nvPr/>
              </p:nvSpPr>
              <p:spPr>
                <a:xfrm>
                  <a:off x="7664416" y="2254173"/>
                  <a:ext cx="951908" cy="178006"/>
                </a:xfrm>
                <a:prstGeom prst="rect">
                  <a:avLst/>
                </a:prstGeom>
                <a:noFill/>
              </p:spPr>
              <p:txBody>
                <a:bodyPr wrap="square" lIns="68586" tIns="34294" rIns="68586" bIns="34294" rtlCol="0">
                  <a:spAutoFit/>
                </a:bodyPr>
                <a:lstStyle/>
                <a:p>
                  <a:pPr defTabSz="456968"/>
                  <a:r>
                    <a:rPr lang="en-US" sz="800" dirty="0">
                      <a:latin typeface="+mj-lt"/>
                    </a:rPr>
                    <a:t>Servers</a:t>
                  </a:r>
                </a:p>
              </p:txBody>
            </p:sp>
          </p:grpSp>
        </p:grpSp>
        <p:grpSp>
          <p:nvGrpSpPr>
            <p:cNvPr id="21" name="Group 20"/>
            <p:cNvGrpSpPr/>
            <p:nvPr/>
          </p:nvGrpSpPr>
          <p:grpSpPr>
            <a:xfrm>
              <a:off x="7490770" y="2814567"/>
              <a:ext cx="1125554" cy="423933"/>
              <a:chOff x="7490770" y="2211076"/>
              <a:chExt cx="1125554" cy="423933"/>
            </a:xfrm>
          </p:grpSpPr>
          <p:grpSp>
            <p:nvGrpSpPr>
              <p:cNvPr id="47" name="Group 46"/>
              <p:cNvGrpSpPr/>
              <p:nvPr/>
            </p:nvGrpSpPr>
            <p:grpSpPr>
              <a:xfrm>
                <a:off x="7490770" y="2211076"/>
                <a:ext cx="1125554" cy="199664"/>
                <a:chOff x="7490770" y="2250525"/>
                <a:chExt cx="1125554" cy="199664"/>
              </a:xfrm>
            </p:grpSpPr>
            <p:sp>
              <p:nvSpPr>
                <p:cNvPr id="51" name="Left Bracket 50"/>
                <p:cNvSpPr/>
                <p:nvPr/>
              </p:nvSpPr>
              <p:spPr bwMode="auto">
                <a:xfrm flipH="1">
                  <a:off x="7490770" y="2250525"/>
                  <a:ext cx="189940" cy="199664"/>
                </a:xfrm>
                <a:prstGeom prst="leftBracket">
                  <a:avLst>
                    <a:gd name="adj" fmla="val 0"/>
                  </a:avLst>
                </a:prstGeom>
                <a:ln w="15875">
                  <a:solidFill>
                    <a:schemeClr val="accent4"/>
                  </a:solidFill>
                  <a:prstDash val="sysDot"/>
                </a:ln>
              </p:spPr>
              <p:style>
                <a:lnRef idx="1">
                  <a:schemeClr val="accent1"/>
                </a:lnRef>
                <a:fillRef idx="0">
                  <a:schemeClr val="accent1"/>
                </a:fillRef>
                <a:effectRef idx="0">
                  <a:schemeClr val="accent1"/>
                </a:effectRef>
                <a:fontRef idx="minor">
                  <a:schemeClr val="tx1"/>
                </a:fontRef>
              </p:style>
              <p:txBody>
                <a:bodyPr vert="horz" wrap="square" lIns="81948" tIns="40973" rIns="81948" bIns="40973" numCol="1" rtlCol="0" anchor="t" anchorCtr="0" compatLnSpc="1">
                  <a:prstTxWarp prst="textNoShape">
                    <a:avLst/>
                  </a:prstTxWarp>
                </a:bodyPr>
                <a:lstStyle/>
                <a:p>
                  <a:pPr eaLnBrk="0" hangingPunct="0"/>
                  <a:endParaRPr lang="en-US" sz="600" b="1" dirty="0">
                    <a:solidFill>
                      <a:srgbClr val="000000"/>
                    </a:solidFill>
                    <a:latin typeface="+mj-lt"/>
                  </a:endParaRPr>
                </a:p>
              </p:txBody>
            </p:sp>
            <p:sp>
              <p:nvSpPr>
                <p:cNvPr id="52" name="TOR SAN Text"/>
                <p:cNvSpPr txBox="1"/>
                <p:nvPr/>
              </p:nvSpPr>
              <p:spPr>
                <a:xfrm>
                  <a:off x="7664416" y="2254173"/>
                  <a:ext cx="951908" cy="178006"/>
                </a:xfrm>
                <a:prstGeom prst="rect">
                  <a:avLst/>
                </a:prstGeom>
                <a:noFill/>
              </p:spPr>
              <p:txBody>
                <a:bodyPr wrap="square" lIns="68586" tIns="34294" rIns="68586" bIns="34294" rtlCol="0">
                  <a:spAutoFit/>
                </a:bodyPr>
                <a:lstStyle/>
                <a:p>
                  <a:pPr defTabSz="456968"/>
                  <a:r>
                    <a:rPr lang="en-US" sz="800" dirty="0">
                      <a:latin typeface="+mj-lt"/>
                    </a:rPr>
                    <a:t>Infrastructure</a:t>
                  </a:r>
                </a:p>
              </p:txBody>
            </p:sp>
          </p:grpSp>
          <p:grpSp>
            <p:nvGrpSpPr>
              <p:cNvPr id="48" name="Group 47"/>
              <p:cNvGrpSpPr/>
              <p:nvPr/>
            </p:nvGrpSpPr>
            <p:grpSpPr>
              <a:xfrm>
                <a:off x="7490770" y="2435345"/>
                <a:ext cx="1125554" cy="199664"/>
                <a:chOff x="7490770" y="2250525"/>
                <a:chExt cx="1125554" cy="199664"/>
              </a:xfrm>
            </p:grpSpPr>
            <p:sp>
              <p:nvSpPr>
                <p:cNvPr id="49" name="Left Bracket 48"/>
                <p:cNvSpPr/>
                <p:nvPr/>
              </p:nvSpPr>
              <p:spPr bwMode="auto">
                <a:xfrm flipH="1">
                  <a:off x="7490770" y="2250525"/>
                  <a:ext cx="189940" cy="199664"/>
                </a:xfrm>
                <a:prstGeom prst="leftBracket">
                  <a:avLst>
                    <a:gd name="adj" fmla="val 1869"/>
                  </a:avLst>
                </a:prstGeom>
                <a:ln w="15875">
                  <a:solidFill>
                    <a:schemeClr val="accent4"/>
                  </a:solidFill>
                  <a:prstDash val="sysDot"/>
                </a:ln>
              </p:spPr>
              <p:style>
                <a:lnRef idx="1">
                  <a:schemeClr val="accent1"/>
                </a:lnRef>
                <a:fillRef idx="0">
                  <a:schemeClr val="accent1"/>
                </a:fillRef>
                <a:effectRef idx="0">
                  <a:schemeClr val="accent1"/>
                </a:effectRef>
                <a:fontRef idx="minor">
                  <a:schemeClr val="tx1"/>
                </a:fontRef>
              </p:style>
              <p:txBody>
                <a:bodyPr vert="horz" wrap="square" lIns="81948" tIns="40973" rIns="81948" bIns="40973" numCol="1" rtlCol="0" anchor="t" anchorCtr="0" compatLnSpc="1">
                  <a:prstTxWarp prst="textNoShape">
                    <a:avLst/>
                  </a:prstTxWarp>
                </a:bodyPr>
                <a:lstStyle/>
                <a:p>
                  <a:pPr eaLnBrk="0" hangingPunct="0"/>
                  <a:endParaRPr lang="en-US" sz="600" b="1" dirty="0">
                    <a:solidFill>
                      <a:srgbClr val="000000"/>
                    </a:solidFill>
                    <a:latin typeface="+mj-lt"/>
                  </a:endParaRPr>
                </a:p>
              </p:txBody>
            </p:sp>
            <p:sp>
              <p:nvSpPr>
                <p:cNvPr id="50" name="TOR SAN Text"/>
                <p:cNvSpPr txBox="1"/>
                <p:nvPr/>
              </p:nvSpPr>
              <p:spPr>
                <a:xfrm>
                  <a:off x="7664416" y="2254173"/>
                  <a:ext cx="951908" cy="178006"/>
                </a:xfrm>
                <a:prstGeom prst="rect">
                  <a:avLst/>
                </a:prstGeom>
                <a:noFill/>
              </p:spPr>
              <p:txBody>
                <a:bodyPr wrap="square" lIns="68586" tIns="34294" rIns="68586" bIns="34294" rtlCol="0">
                  <a:spAutoFit/>
                </a:bodyPr>
                <a:lstStyle/>
                <a:p>
                  <a:pPr defTabSz="456968"/>
                  <a:r>
                    <a:rPr lang="en-US" sz="800" dirty="0">
                      <a:latin typeface="+mj-lt"/>
                    </a:rPr>
                    <a:t>Servers</a:t>
                  </a:r>
                </a:p>
              </p:txBody>
            </p:sp>
          </p:grpSp>
        </p:grpSp>
        <p:grpSp>
          <p:nvGrpSpPr>
            <p:cNvPr id="22" name="Group 21"/>
            <p:cNvGrpSpPr/>
            <p:nvPr/>
          </p:nvGrpSpPr>
          <p:grpSpPr>
            <a:xfrm>
              <a:off x="7490770" y="3368675"/>
              <a:ext cx="1125554" cy="431523"/>
              <a:chOff x="7490770" y="2207281"/>
              <a:chExt cx="1125554" cy="431523"/>
            </a:xfrm>
          </p:grpSpPr>
          <p:grpSp>
            <p:nvGrpSpPr>
              <p:cNvPr id="30" name="Group 29"/>
              <p:cNvGrpSpPr/>
              <p:nvPr/>
            </p:nvGrpSpPr>
            <p:grpSpPr>
              <a:xfrm>
                <a:off x="7490770" y="2207281"/>
                <a:ext cx="1125554" cy="207254"/>
                <a:chOff x="7490770" y="2246730"/>
                <a:chExt cx="1125554" cy="207254"/>
              </a:xfrm>
            </p:grpSpPr>
            <p:sp>
              <p:nvSpPr>
                <p:cNvPr id="45" name="Left Bracket 44"/>
                <p:cNvSpPr/>
                <p:nvPr/>
              </p:nvSpPr>
              <p:spPr bwMode="auto">
                <a:xfrm flipH="1">
                  <a:off x="7490770" y="2246730"/>
                  <a:ext cx="189940" cy="207254"/>
                </a:xfrm>
                <a:prstGeom prst="leftBracket">
                  <a:avLst>
                    <a:gd name="adj" fmla="val 0"/>
                  </a:avLst>
                </a:prstGeom>
                <a:ln w="15875">
                  <a:solidFill>
                    <a:schemeClr val="accent4"/>
                  </a:solidFill>
                  <a:prstDash val="sysDot"/>
                </a:ln>
              </p:spPr>
              <p:style>
                <a:lnRef idx="1">
                  <a:schemeClr val="accent1"/>
                </a:lnRef>
                <a:fillRef idx="0">
                  <a:schemeClr val="accent1"/>
                </a:fillRef>
                <a:effectRef idx="0">
                  <a:schemeClr val="accent1"/>
                </a:effectRef>
                <a:fontRef idx="minor">
                  <a:schemeClr val="tx1"/>
                </a:fontRef>
              </p:style>
              <p:txBody>
                <a:bodyPr vert="horz" wrap="square" lIns="81948" tIns="40973" rIns="81948" bIns="40973" numCol="1" rtlCol="0" anchor="t" anchorCtr="0" compatLnSpc="1">
                  <a:prstTxWarp prst="textNoShape">
                    <a:avLst/>
                  </a:prstTxWarp>
                </a:bodyPr>
                <a:lstStyle/>
                <a:p>
                  <a:pPr eaLnBrk="0" hangingPunct="0"/>
                  <a:endParaRPr lang="en-US" sz="600" b="1" dirty="0">
                    <a:solidFill>
                      <a:srgbClr val="000000"/>
                    </a:solidFill>
                    <a:latin typeface="+mj-lt"/>
                  </a:endParaRPr>
                </a:p>
              </p:txBody>
            </p:sp>
            <p:sp>
              <p:nvSpPr>
                <p:cNvPr id="46" name="TOR SAN Text"/>
                <p:cNvSpPr txBox="1"/>
                <p:nvPr/>
              </p:nvSpPr>
              <p:spPr>
                <a:xfrm>
                  <a:off x="7664416" y="2254173"/>
                  <a:ext cx="951908" cy="178006"/>
                </a:xfrm>
                <a:prstGeom prst="rect">
                  <a:avLst/>
                </a:prstGeom>
                <a:noFill/>
              </p:spPr>
              <p:txBody>
                <a:bodyPr wrap="square" lIns="68586" tIns="34294" rIns="68586" bIns="34294" rtlCol="0">
                  <a:spAutoFit/>
                </a:bodyPr>
                <a:lstStyle/>
                <a:p>
                  <a:pPr defTabSz="456968"/>
                  <a:r>
                    <a:rPr lang="en-US" sz="800" dirty="0">
                      <a:latin typeface="+mj-lt"/>
                    </a:rPr>
                    <a:t>Infrastructure</a:t>
                  </a:r>
                </a:p>
              </p:txBody>
            </p:sp>
          </p:grpSp>
          <p:grpSp>
            <p:nvGrpSpPr>
              <p:cNvPr id="42" name="Group 41"/>
              <p:cNvGrpSpPr/>
              <p:nvPr/>
            </p:nvGrpSpPr>
            <p:grpSpPr>
              <a:xfrm>
                <a:off x="7490770" y="2431550"/>
                <a:ext cx="1125554" cy="207254"/>
                <a:chOff x="7490770" y="2246730"/>
                <a:chExt cx="1125554" cy="207254"/>
              </a:xfrm>
            </p:grpSpPr>
            <p:sp>
              <p:nvSpPr>
                <p:cNvPr id="43" name="Left Bracket 42"/>
                <p:cNvSpPr/>
                <p:nvPr/>
              </p:nvSpPr>
              <p:spPr bwMode="auto">
                <a:xfrm flipH="1">
                  <a:off x="7490770" y="2246730"/>
                  <a:ext cx="189940" cy="207254"/>
                </a:xfrm>
                <a:prstGeom prst="leftBracket">
                  <a:avLst>
                    <a:gd name="adj" fmla="val 0"/>
                  </a:avLst>
                </a:prstGeom>
                <a:ln w="15875">
                  <a:solidFill>
                    <a:schemeClr val="accent4"/>
                  </a:solidFill>
                  <a:prstDash val="sysDot"/>
                </a:ln>
              </p:spPr>
              <p:style>
                <a:lnRef idx="1">
                  <a:schemeClr val="accent1"/>
                </a:lnRef>
                <a:fillRef idx="0">
                  <a:schemeClr val="accent1"/>
                </a:fillRef>
                <a:effectRef idx="0">
                  <a:schemeClr val="accent1"/>
                </a:effectRef>
                <a:fontRef idx="minor">
                  <a:schemeClr val="tx1"/>
                </a:fontRef>
              </p:style>
              <p:txBody>
                <a:bodyPr vert="horz" wrap="square" lIns="81948" tIns="40973" rIns="81948" bIns="40973" numCol="1" rtlCol="0" anchor="t" anchorCtr="0" compatLnSpc="1">
                  <a:prstTxWarp prst="textNoShape">
                    <a:avLst/>
                  </a:prstTxWarp>
                </a:bodyPr>
                <a:lstStyle/>
                <a:p>
                  <a:pPr eaLnBrk="0" hangingPunct="0"/>
                  <a:endParaRPr lang="en-US" sz="600" b="1" dirty="0">
                    <a:solidFill>
                      <a:srgbClr val="000000"/>
                    </a:solidFill>
                    <a:latin typeface="+mj-lt"/>
                  </a:endParaRPr>
                </a:p>
              </p:txBody>
            </p:sp>
            <p:sp>
              <p:nvSpPr>
                <p:cNvPr id="44" name="TOR SAN Text"/>
                <p:cNvSpPr txBox="1"/>
                <p:nvPr/>
              </p:nvSpPr>
              <p:spPr>
                <a:xfrm>
                  <a:off x="7664416" y="2254173"/>
                  <a:ext cx="951908" cy="178006"/>
                </a:xfrm>
                <a:prstGeom prst="rect">
                  <a:avLst/>
                </a:prstGeom>
                <a:noFill/>
              </p:spPr>
              <p:txBody>
                <a:bodyPr wrap="square" lIns="68586" tIns="34294" rIns="68586" bIns="34294" rtlCol="0">
                  <a:spAutoFit/>
                </a:bodyPr>
                <a:lstStyle/>
                <a:p>
                  <a:pPr defTabSz="456968"/>
                  <a:r>
                    <a:rPr lang="en-US" sz="800" dirty="0">
                      <a:latin typeface="+mj-lt"/>
                    </a:rPr>
                    <a:t>Servers</a:t>
                  </a:r>
                </a:p>
              </p:txBody>
            </p:sp>
          </p:grpSp>
        </p:grpSp>
        <p:grpSp>
          <p:nvGrpSpPr>
            <p:cNvPr id="23" name="Group 22"/>
            <p:cNvGrpSpPr/>
            <p:nvPr/>
          </p:nvGrpSpPr>
          <p:grpSpPr>
            <a:xfrm>
              <a:off x="7490770" y="3921125"/>
              <a:ext cx="1125554" cy="427315"/>
              <a:chOff x="7490770" y="2209385"/>
              <a:chExt cx="1125554" cy="427315"/>
            </a:xfrm>
          </p:grpSpPr>
          <p:grpSp>
            <p:nvGrpSpPr>
              <p:cNvPr id="24" name="Group 23"/>
              <p:cNvGrpSpPr/>
              <p:nvPr/>
            </p:nvGrpSpPr>
            <p:grpSpPr>
              <a:xfrm>
                <a:off x="7490770" y="2209385"/>
                <a:ext cx="1125554" cy="203046"/>
                <a:chOff x="7490770" y="2248834"/>
                <a:chExt cx="1125554" cy="203046"/>
              </a:xfrm>
            </p:grpSpPr>
            <p:sp>
              <p:nvSpPr>
                <p:cNvPr id="28" name="Left Bracket 27"/>
                <p:cNvSpPr/>
                <p:nvPr/>
              </p:nvSpPr>
              <p:spPr bwMode="auto">
                <a:xfrm flipH="1">
                  <a:off x="7490770" y="2248834"/>
                  <a:ext cx="189940" cy="203046"/>
                </a:xfrm>
                <a:prstGeom prst="leftBracket">
                  <a:avLst>
                    <a:gd name="adj" fmla="val 0"/>
                  </a:avLst>
                </a:prstGeom>
                <a:ln w="15875">
                  <a:solidFill>
                    <a:schemeClr val="accent4"/>
                  </a:solidFill>
                  <a:prstDash val="sysDot"/>
                </a:ln>
              </p:spPr>
              <p:style>
                <a:lnRef idx="1">
                  <a:schemeClr val="accent1"/>
                </a:lnRef>
                <a:fillRef idx="0">
                  <a:schemeClr val="accent1"/>
                </a:fillRef>
                <a:effectRef idx="0">
                  <a:schemeClr val="accent1"/>
                </a:effectRef>
                <a:fontRef idx="minor">
                  <a:schemeClr val="tx1"/>
                </a:fontRef>
              </p:style>
              <p:txBody>
                <a:bodyPr vert="horz" wrap="square" lIns="81948" tIns="40973" rIns="81948" bIns="40973" numCol="1" rtlCol="0" anchor="t" anchorCtr="0" compatLnSpc="1">
                  <a:prstTxWarp prst="textNoShape">
                    <a:avLst/>
                  </a:prstTxWarp>
                </a:bodyPr>
                <a:lstStyle/>
                <a:p>
                  <a:pPr eaLnBrk="0" hangingPunct="0"/>
                  <a:endParaRPr lang="en-US" sz="600" b="1" dirty="0">
                    <a:solidFill>
                      <a:srgbClr val="000000"/>
                    </a:solidFill>
                    <a:latin typeface="+mj-lt"/>
                  </a:endParaRPr>
                </a:p>
              </p:txBody>
            </p:sp>
            <p:sp>
              <p:nvSpPr>
                <p:cNvPr id="29" name="TOR SAN Text"/>
                <p:cNvSpPr txBox="1"/>
                <p:nvPr/>
              </p:nvSpPr>
              <p:spPr>
                <a:xfrm>
                  <a:off x="7664416" y="2254173"/>
                  <a:ext cx="951908" cy="178006"/>
                </a:xfrm>
                <a:prstGeom prst="rect">
                  <a:avLst/>
                </a:prstGeom>
                <a:noFill/>
              </p:spPr>
              <p:txBody>
                <a:bodyPr wrap="square" lIns="68586" tIns="34294" rIns="68586" bIns="34294" rtlCol="0">
                  <a:spAutoFit/>
                </a:bodyPr>
                <a:lstStyle/>
                <a:p>
                  <a:pPr defTabSz="456968"/>
                  <a:r>
                    <a:rPr lang="en-US" sz="800" dirty="0">
                      <a:latin typeface="+mj-lt"/>
                    </a:rPr>
                    <a:t>Infrastructure</a:t>
                  </a:r>
                </a:p>
              </p:txBody>
            </p:sp>
          </p:grpSp>
          <p:grpSp>
            <p:nvGrpSpPr>
              <p:cNvPr id="25" name="Group 24"/>
              <p:cNvGrpSpPr/>
              <p:nvPr/>
            </p:nvGrpSpPr>
            <p:grpSpPr>
              <a:xfrm>
                <a:off x="7490770" y="2433654"/>
                <a:ext cx="1125554" cy="203046"/>
                <a:chOff x="7490770" y="2248834"/>
                <a:chExt cx="1125554" cy="203046"/>
              </a:xfrm>
            </p:grpSpPr>
            <p:sp>
              <p:nvSpPr>
                <p:cNvPr id="26" name="Left Bracket 25"/>
                <p:cNvSpPr/>
                <p:nvPr/>
              </p:nvSpPr>
              <p:spPr bwMode="auto">
                <a:xfrm flipH="1">
                  <a:off x="7490770" y="2248834"/>
                  <a:ext cx="189940" cy="203046"/>
                </a:xfrm>
                <a:prstGeom prst="leftBracket">
                  <a:avLst>
                    <a:gd name="adj" fmla="val 0"/>
                  </a:avLst>
                </a:prstGeom>
                <a:ln w="15875">
                  <a:solidFill>
                    <a:schemeClr val="accent4"/>
                  </a:solidFill>
                  <a:prstDash val="sysDot"/>
                </a:ln>
              </p:spPr>
              <p:style>
                <a:lnRef idx="1">
                  <a:schemeClr val="accent1"/>
                </a:lnRef>
                <a:fillRef idx="0">
                  <a:schemeClr val="accent1"/>
                </a:fillRef>
                <a:effectRef idx="0">
                  <a:schemeClr val="accent1"/>
                </a:effectRef>
                <a:fontRef idx="minor">
                  <a:schemeClr val="tx1"/>
                </a:fontRef>
              </p:style>
              <p:txBody>
                <a:bodyPr vert="horz" wrap="square" lIns="81948" tIns="40973" rIns="81948" bIns="40973" numCol="1" rtlCol="0" anchor="t" anchorCtr="0" compatLnSpc="1">
                  <a:prstTxWarp prst="textNoShape">
                    <a:avLst/>
                  </a:prstTxWarp>
                </a:bodyPr>
                <a:lstStyle/>
                <a:p>
                  <a:pPr eaLnBrk="0" hangingPunct="0"/>
                  <a:endParaRPr lang="en-US" sz="600" b="1" dirty="0">
                    <a:solidFill>
                      <a:srgbClr val="000000"/>
                    </a:solidFill>
                    <a:latin typeface="+mj-lt"/>
                  </a:endParaRPr>
                </a:p>
              </p:txBody>
            </p:sp>
            <p:sp>
              <p:nvSpPr>
                <p:cNvPr id="27" name="TOR SAN Text"/>
                <p:cNvSpPr txBox="1"/>
                <p:nvPr/>
              </p:nvSpPr>
              <p:spPr>
                <a:xfrm>
                  <a:off x="7664416" y="2254173"/>
                  <a:ext cx="951908" cy="178006"/>
                </a:xfrm>
                <a:prstGeom prst="rect">
                  <a:avLst/>
                </a:prstGeom>
                <a:noFill/>
              </p:spPr>
              <p:txBody>
                <a:bodyPr wrap="square" lIns="68586" tIns="34294" rIns="68586" bIns="34294" rtlCol="0">
                  <a:spAutoFit/>
                </a:bodyPr>
                <a:lstStyle/>
                <a:p>
                  <a:pPr defTabSz="456968"/>
                  <a:r>
                    <a:rPr lang="en-US" sz="800" dirty="0">
                      <a:latin typeface="+mj-lt"/>
                    </a:rPr>
                    <a:t>Servers</a:t>
                  </a:r>
                </a:p>
              </p:txBody>
            </p:sp>
          </p:grpSp>
        </p:grpSp>
      </p:grpSp>
      <p:sp>
        <p:nvSpPr>
          <p:cNvPr id="59" name="Rounded Rectangle 58"/>
          <p:cNvSpPr/>
          <p:nvPr/>
        </p:nvSpPr>
        <p:spPr bwMode="auto">
          <a:xfrm>
            <a:off x="6569849" y="2310428"/>
            <a:ext cx="816472" cy="549754"/>
          </a:xfrm>
          <a:prstGeom prst="roundRect">
            <a:avLst>
              <a:gd name="adj" fmla="val 6704"/>
            </a:avLst>
          </a:prstGeom>
          <a:solidFill>
            <a:schemeClr val="bg2">
              <a:alpha val="83000"/>
            </a:schemeClr>
          </a:solidFill>
          <a:ln w="9525">
            <a:noFill/>
          </a:ln>
          <a:effectLst/>
        </p:spPr>
        <p:txBody>
          <a:bodyPr vert="horz" wrap="square" lIns="81948" tIns="40973" rIns="81948" bIns="40973" numCol="1" rtlCol="0" anchor="ctr" anchorCtr="0" compatLnSpc="1">
            <a:prstTxWarp prst="textNoShape">
              <a:avLst/>
            </a:prstTxWarp>
          </a:bodyPr>
          <a:lstStyle/>
          <a:p>
            <a:pPr algn="ctr" eaLnBrk="0" fontAlgn="base" hangingPunct="0">
              <a:spcBef>
                <a:spcPct val="0"/>
              </a:spcBef>
              <a:spcAft>
                <a:spcPct val="0"/>
              </a:spcAft>
            </a:pPr>
            <a:r>
              <a:rPr lang="en-US" sz="900" dirty="0">
                <a:solidFill>
                  <a:srgbClr val="676767">
                    <a:lumMod val="50000"/>
                  </a:srgbClr>
                </a:solidFill>
                <a:latin typeface="+mj-lt"/>
                <a:cs typeface="CiscoSans ExtraLight"/>
              </a:rPr>
              <a:t>Mini-Rack</a:t>
            </a:r>
          </a:p>
          <a:p>
            <a:pPr algn="ctr" eaLnBrk="0" fontAlgn="base" hangingPunct="0">
              <a:spcBef>
                <a:spcPct val="0"/>
              </a:spcBef>
              <a:spcAft>
                <a:spcPct val="0"/>
              </a:spcAft>
            </a:pPr>
            <a:r>
              <a:rPr lang="en-US" sz="900" b="1" dirty="0">
                <a:solidFill>
                  <a:srgbClr val="676767">
                    <a:lumMod val="50000"/>
                  </a:srgbClr>
                </a:solidFill>
                <a:latin typeface="+mj-lt"/>
                <a:cs typeface="CiscoSans ExtraLight"/>
              </a:rPr>
              <a:t>1</a:t>
            </a:r>
          </a:p>
        </p:txBody>
      </p:sp>
      <p:sp>
        <p:nvSpPr>
          <p:cNvPr id="60" name="Rounded Rectangle 59"/>
          <p:cNvSpPr/>
          <p:nvPr/>
        </p:nvSpPr>
        <p:spPr bwMode="auto">
          <a:xfrm>
            <a:off x="6569849" y="2865150"/>
            <a:ext cx="816472" cy="546287"/>
          </a:xfrm>
          <a:prstGeom prst="roundRect">
            <a:avLst>
              <a:gd name="adj" fmla="val 6641"/>
            </a:avLst>
          </a:prstGeom>
          <a:solidFill>
            <a:schemeClr val="bg2">
              <a:alpha val="83000"/>
            </a:schemeClr>
          </a:solidFill>
          <a:ln w="9525">
            <a:noFill/>
          </a:ln>
          <a:effectLst/>
        </p:spPr>
        <p:txBody>
          <a:bodyPr vert="horz" wrap="square" lIns="81948" tIns="40973" rIns="81948" bIns="40973" numCol="1" rtlCol="0" anchor="ctr" anchorCtr="0" compatLnSpc="1">
            <a:prstTxWarp prst="textNoShape">
              <a:avLst/>
            </a:prstTxWarp>
          </a:bodyPr>
          <a:lstStyle/>
          <a:p>
            <a:pPr algn="ctr" eaLnBrk="0" hangingPunct="0"/>
            <a:r>
              <a:rPr lang="en-US" sz="900" dirty="0">
                <a:solidFill>
                  <a:srgbClr val="676767">
                    <a:lumMod val="50000"/>
                  </a:srgbClr>
                </a:solidFill>
                <a:latin typeface="+mj-lt"/>
                <a:cs typeface="CiscoSans ExtraLight"/>
              </a:rPr>
              <a:t>Mini-Rack</a:t>
            </a:r>
          </a:p>
          <a:p>
            <a:pPr algn="ctr" eaLnBrk="0" hangingPunct="0"/>
            <a:r>
              <a:rPr lang="en-US" sz="900" b="1" dirty="0">
                <a:solidFill>
                  <a:srgbClr val="676767">
                    <a:lumMod val="50000"/>
                  </a:srgbClr>
                </a:solidFill>
                <a:latin typeface="+mj-lt"/>
                <a:cs typeface="CiscoSans ExtraLight"/>
              </a:rPr>
              <a:t>2</a:t>
            </a:r>
          </a:p>
        </p:txBody>
      </p:sp>
      <p:sp>
        <p:nvSpPr>
          <p:cNvPr id="61" name="Rounded Rectangle 60"/>
          <p:cNvSpPr/>
          <p:nvPr/>
        </p:nvSpPr>
        <p:spPr bwMode="auto">
          <a:xfrm>
            <a:off x="6569849" y="3416405"/>
            <a:ext cx="816472" cy="559582"/>
          </a:xfrm>
          <a:prstGeom prst="roundRect">
            <a:avLst>
              <a:gd name="adj" fmla="val 6454"/>
            </a:avLst>
          </a:prstGeom>
          <a:solidFill>
            <a:schemeClr val="bg2">
              <a:alpha val="83000"/>
            </a:schemeClr>
          </a:solidFill>
          <a:ln w="9525">
            <a:noFill/>
          </a:ln>
          <a:effectLst/>
        </p:spPr>
        <p:txBody>
          <a:bodyPr vert="horz" wrap="square" lIns="81948" tIns="40973" rIns="81948" bIns="40973" numCol="1" rtlCol="0" anchor="ctr" anchorCtr="0" compatLnSpc="1">
            <a:prstTxWarp prst="textNoShape">
              <a:avLst/>
            </a:prstTxWarp>
          </a:bodyPr>
          <a:lstStyle/>
          <a:p>
            <a:pPr algn="ctr" eaLnBrk="0" hangingPunct="0"/>
            <a:r>
              <a:rPr lang="en-US" sz="900" dirty="0">
                <a:solidFill>
                  <a:srgbClr val="676767">
                    <a:lumMod val="50000"/>
                  </a:srgbClr>
                </a:solidFill>
                <a:latin typeface="+mj-lt"/>
                <a:cs typeface="CiscoSans ExtraLight"/>
              </a:rPr>
              <a:t>Mini-Rack</a:t>
            </a:r>
          </a:p>
          <a:p>
            <a:pPr algn="ctr" eaLnBrk="0" hangingPunct="0"/>
            <a:r>
              <a:rPr lang="en-US" sz="900" b="1" dirty="0">
                <a:solidFill>
                  <a:srgbClr val="676767">
                    <a:lumMod val="50000"/>
                  </a:srgbClr>
                </a:solidFill>
                <a:latin typeface="+mj-lt"/>
                <a:cs typeface="CiscoSans ExtraLight"/>
              </a:rPr>
              <a:t>3</a:t>
            </a:r>
          </a:p>
        </p:txBody>
      </p:sp>
      <p:sp>
        <p:nvSpPr>
          <p:cNvPr id="63" name="Rounded Rectangle 62"/>
          <p:cNvSpPr/>
          <p:nvPr/>
        </p:nvSpPr>
        <p:spPr bwMode="auto">
          <a:xfrm>
            <a:off x="6569848" y="3980954"/>
            <a:ext cx="816472" cy="531177"/>
          </a:xfrm>
          <a:prstGeom prst="roundRect">
            <a:avLst>
              <a:gd name="adj" fmla="val 6804"/>
            </a:avLst>
          </a:prstGeom>
          <a:solidFill>
            <a:schemeClr val="bg2">
              <a:alpha val="83000"/>
            </a:schemeClr>
          </a:solidFill>
          <a:ln w="9525">
            <a:noFill/>
          </a:ln>
          <a:effectLst/>
        </p:spPr>
        <p:txBody>
          <a:bodyPr vert="horz" wrap="square" lIns="81948" tIns="40973" rIns="81948" bIns="40973" numCol="1" rtlCol="0" anchor="ctr" anchorCtr="0" compatLnSpc="1">
            <a:prstTxWarp prst="textNoShape">
              <a:avLst/>
            </a:prstTxWarp>
          </a:bodyPr>
          <a:lstStyle/>
          <a:p>
            <a:pPr algn="ctr" eaLnBrk="0" hangingPunct="0"/>
            <a:r>
              <a:rPr lang="en-US" sz="900" dirty="0">
                <a:solidFill>
                  <a:srgbClr val="676767">
                    <a:lumMod val="50000"/>
                  </a:srgbClr>
                </a:solidFill>
                <a:latin typeface="+mj-lt"/>
                <a:cs typeface="CiscoSans ExtraLight"/>
              </a:rPr>
              <a:t>Mini-Rack</a:t>
            </a:r>
          </a:p>
          <a:p>
            <a:pPr algn="ctr" eaLnBrk="0" hangingPunct="0"/>
            <a:r>
              <a:rPr lang="en-US" sz="900" b="1" dirty="0">
                <a:solidFill>
                  <a:srgbClr val="676767">
                    <a:lumMod val="50000"/>
                  </a:srgbClr>
                </a:solidFill>
                <a:latin typeface="+mj-lt"/>
                <a:cs typeface="CiscoSans ExtraLight"/>
              </a:rPr>
              <a:t>4</a:t>
            </a:r>
          </a:p>
        </p:txBody>
      </p:sp>
      <p:sp>
        <p:nvSpPr>
          <p:cNvPr id="64" name="TextBox 63"/>
          <p:cNvSpPr txBox="1"/>
          <p:nvPr/>
        </p:nvSpPr>
        <p:spPr>
          <a:xfrm>
            <a:off x="5094287" y="1056665"/>
            <a:ext cx="3775075" cy="501676"/>
          </a:xfrm>
          <a:prstGeom prst="rect">
            <a:avLst/>
          </a:prstGeom>
          <a:noFill/>
        </p:spPr>
        <p:txBody>
          <a:bodyPr wrap="square" rtlCol="0" anchor="t">
            <a:spAutoFit/>
          </a:bodyPr>
          <a:lstStyle/>
          <a:p>
            <a:pPr marL="57136" algn="ctr" defTabSz="684213" fontAlgn="b">
              <a:lnSpc>
                <a:spcPct val="95000"/>
              </a:lnSpc>
              <a:spcBef>
                <a:spcPts val="800"/>
              </a:spcBef>
              <a:buClr>
                <a:schemeClr val="tx1"/>
              </a:buClr>
              <a:buSzPct val="80000"/>
            </a:pPr>
            <a:r>
              <a:rPr lang="en-US" sz="1400" b="1" dirty="0">
                <a:latin typeface="+mj-lt"/>
                <a:cs typeface="CiscoSans ExtraLight"/>
              </a:rPr>
              <a:t>Replicate Complexity</a:t>
            </a:r>
            <a:br>
              <a:rPr lang="en-US" sz="1400" b="1" dirty="0">
                <a:latin typeface="+mj-lt"/>
                <a:cs typeface="CiscoSans ExtraLight"/>
              </a:rPr>
            </a:br>
            <a:r>
              <a:rPr lang="en-US" sz="1400" b="1" dirty="0">
                <a:latin typeface="+mj-lt"/>
                <a:cs typeface="CiscoSans ExtraLight"/>
              </a:rPr>
              <a:t>for Every 16 Servers</a:t>
            </a:r>
          </a:p>
        </p:txBody>
      </p:sp>
      <p:grpSp>
        <p:nvGrpSpPr>
          <p:cNvPr id="65" name="Group 64"/>
          <p:cNvGrpSpPr/>
          <p:nvPr/>
        </p:nvGrpSpPr>
        <p:grpSpPr>
          <a:xfrm>
            <a:off x="5605976" y="2117148"/>
            <a:ext cx="772100" cy="2310508"/>
            <a:chOff x="5605976" y="2005388"/>
            <a:chExt cx="772100" cy="2310508"/>
          </a:xfrm>
        </p:grpSpPr>
        <p:sp>
          <p:nvSpPr>
            <p:cNvPr id="66" name="TextBox 65"/>
            <p:cNvSpPr txBox="1"/>
            <p:nvPr/>
          </p:nvSpPr>
          <p:spPr>
            <a:xfrm>
              <a:off x="5709302" y="2093870"/>
              <a:ext cx="668774" cy="161583"/>
            </a:xfrm>
            <a:prstGeom prst="rect">
              <a:avLst/>
            </a:prstGeom>
            <a:noFill/>
          </p:spPr>
          <p:txBody>
            <a:bodyPr wrap="none" rtlCol="0" anchor="ctr">
              <a:spAutoFit/>
            </a:bodyPr>
            <a:lstStyle/>
            <a:p>
              <a:pPr algn="r">
                <a:lnSpc>
                  <a:spcPct val="90000"/>
                </a:lnSpc>
              </a:pPr>
              <a:r>
                <a:rPr lang="en-US" sz="500" b="1" dirty="0">
                  <a:solidFill>
                    <a:schemeClr val="accent2"/>
                  </a:solidFill>
                  <a:latin typeface="+mj-lt"/>
                </a:rPr>
                <a:t>2 x FC Switches</a:t>
              </a:r>
            </a:p>
          </p:txBody>
        </p:sp>
        <p:sp>
          <p:nvSpPr>
            <p:cNvPr id="67" name="TextBox 66"/>
            <p:cNvSpPr txBox="1"/>
            <p:nvPr/>
          </p:nvSpPr>
          <p:spPr>
            <a:xfrm>
              <a:off x="5638770" y="2005388"/>
              <a:ext cx="739305" cy="161583"/>
            </a:xfrm>
            <a:prstGeom prst="rect">
              <a:avLst/>
            </a:prstGeom>
            <a:noFill/>
          </p:spPr>
          <p:txBody>
            <a:bodyPr wrap="none" rtlCol="0" anchor="ctr">
              <a:spAutoFit/>
            </a:bodyPr>
            <a:lstStyle/>
            <a:p>
              <a:pPr algn="r">
                <a:lnSpc>
                  <a:spcPct val="90000"/>
                </a:lnSpc>
              </a:pPr>
              <a:r>
                <a:rPr lang="en-US" sz="500" b="1" dirty="0">
                  <a:solidFill>
                    <a:schemeClr val="accent1"/>
                  </a:solidFill>
                  <a:latin typeface="+mj-lt"/>
                </a:rPr>
                <a:t> 2 x Enet Switches</a:t>
              </a:r>
            </a:p>
          </p:txBody>
        </p:sp>
        <p:sp>
          <p:nvSpPr>
            <p:cNvPr id="68" name="TextBox 67"/>
            <p:cNvSpPr txBox="1"/>
            <p:nvPr/>
          </p:nvSpPr>
          <p:spPr>
            <a:xfrm>
              <a:off x="5674036" y="2366071"/>
              <a:ext cx="704039" cy="161583"/>
            </a:xfrm>
            <a:prstGeom prst="rect">
              <a:avLst/>
            </a:prstGeom>
            <a:noFill/>
          </p:spPr>
          <p:txBody>
            <a:bodyPr wrap="none" rtlCol="0" anchor="ctr">
              <a:spAutoFit/>
            </a:bodyPr>
            <a:lstStyle/>
            <a:p>
              <a:pPr algn="r">
                <a:lnSpc>
                  <a:spcPct val="90000"/>
                </a:lnSpc>
              </a:pPr>
              <a:r>
                <a:rPr lang="en-US" sz="500" b="1" dirty="0">
                  <a:solidFill>
                    <a:schemeClr val="accent5"/>
                  </a:solidFill>
                  <a:latin typeface="+mj-lt"/>
                </a:rPr>
                <a:t>2 x Chassis Mgrs</a:t>
              </a:r>
            </a:p>
          </p:txBody>
        </p:sp>
        <p:sp>
          <p:nvSpPr>
            <p:cNvPr id="69" name="TextBox 68"/>
            <p:cNvSpPr txBox="1"/>
            <p:nvPr/>
          </p:nvSpPr>
          <p:spPr>
            <a:xfrm>
              <a:off x="5605976" y="2219253"/>
              <a:ext cx="772099" cy="161583"/>
            </a:xfrm>
            <a:prstGeom prst="rect">
              <a:avLst/>
            </a:prstGeom>
            <a:noFill/>
          </p:spPr>
          <p:txBody>
            <a:bodyPr wrap="square" rtlCol="0" anchor="ctr">
              <a:spAutoFit/>
            </a:bodyPr>
            <a:lstStyle/>
            <a:p>
              <a:pPr algn="r">
                <a:lnSpc>
                  <a:spcPct val="90000"/>
                </a:lnSpc>
              </a:pPr>
              <a:r>
                <a:rPr lang="en-US" sz="500" b="1" dirty="0">
                  <a:latin typeface="+mj-lt"/>
                </a:rPr>
                <a:t>16 x Blade Servers</a:t>
              </a:r>
            </a:p>
          </p:txBody>
        </p:sp>
        <p:sp>
          <p:nvSpPr>
            <p:cNvPr id="70" name="TextBox 69"/>
            <p:cNvSpPr txBox="1"/>
            <p:nvPr/>
          </p:nvSpPr>
          <p:spPr>
            <a:xfrm>
              <a:off x="5709302" y="2701558"/>
              <a:ext cx="668774" cy="161583"/>
            </a:xfrm>
            <a:prstGeom prst="rect">
              <a:avLst/>
            </a:prstGeom>
            <a:noFill/>
          </p:spPr>
          <p:txBody>
            <a:bodyPr wrap="none" rtlCol="0" anchor="ctr">
              <a:spAutoFit/>
            </a:bodyPr>
            <a:lstStyle/>
            <a:p>
              <a:pPr algn="r">
                <a:lnSpc>
                  <a:spcPct val="90000"/>
                </a:lnSpc>
              </a:pPr>
              <a:r>
                <a:rPr lang="en-US" sz="500" b="1" dirty="0">
                  <a:solidFill>
                    <a:schemeClr val="accent2"/>
                  </a:solidFill>
                  <a:latin typeface="+mj-lt"/>
                </a:rPr>
                <a:t>2 x FC Switches</a:t>
              </a:r>
            </a:p>
          </p:txBody>
        </p:sp>
        <p:sp>
          <p:nvSpPr>
            <p:cNvPr id="71" name="TextBox 70"/>
            <p:cNvSpPr txBox="1"/>
            <p:nvPr/>
          </p:nvSpPr>
          <p:spPr>
            <a:xfrm>
              <a:off x="5638770" y="2613076"/>
              <a:ext cx="739305" cy="161583"/>
            </a:xfrm>
            <a:prstGeom prst="rect">
              <a:avLst/>
            </a:prstGeom>
            <a:noFill/>
          </p:spPr>
          <p:txBody>
            <a:bodyPr wrap="none" rtlCol="0" anchor="ctr">
              <a:spAutoFit/>
            </a:bodyPr>
            <a:lstStyle/>
            <a:p>
              <a:pPr algn="r">
                <a:lnSpc>
                  <a:spcPct val="90000"/>
                </a:lnSpc>
              </a:pPr>
              <a:r>
                <a:rPr lang="en-US" sz="500" b="1" dirty="0">
                  <a:solidFill>
                    <a:schemeClr val="tx2"/>
                  </a:solidFill>
                  <a:latin typeface="+mj-lt"/>
                </a:rPr>
                <a:t> </a:t>
              </a:r>
              <a:r>
                <a:rPr lang="en-US" sz="500" b="1" dirty="0">
                  <a:solidFill>
                    <a:schemeClr val="accent1"/>
                  </a:solidFill>
                  <a:latin typeface="+mj-lt"/>
                </a:rPr>
                <a:t>2 x Enet Switches</a:t>
              </a:r>
            </a:p>
          </p:txBody>
        </p:sp>
        <p:sp>
          <p:nvSpPr>
            <p:cNvPr id="72" name="TextBox 71"/>
            <p:cNvSpPr txBox="1"/>
            <p:nvPr/>
          </p:nvSpPr>
          <p:spPr>
            <a:xfrm>
              <a:off x="5674036" y="2960362"/>
              <a:ext cx="704039" cy="161583"/>
            </a:xfrm>
            <a:prstGeom prst="rect">
              <a:avLst/>
            </a:prstGeom>
            <a:noFill/>
          </p:spPr>
          <p:txBody>
            <a:bodyPr wrap="none" rtlCol="0" anchor="ctr">
              <a:spAutoFit/>
            </a:bodyPr>
            <a:lstStyle/>
            <a:p>
              <a:pPr algn="r">
                <a:lnSpc>
                  <a:spcPct val="90000"/>
                </a:lnSpc>
              </a:pPr>
              <a:r>
                <a:rPr lang="en-US" sz="500" b="1" dirty="0">
                  <a:solidFill>
                    <a:schemeClr val="accent5"/>
                  </a:solidFill>
                  <a:latin typeface="+mj-lt"/>
                </a:rPr>
                <a:t>2 x Chassis Mgrs</a:t>
              </a:r>
            </a:p>
          </p:txBody>
        </p:sp>
        <p:sp>
          <p:nvSpPr>
            <p:cNvPr id="73" name="TextBox 72"/>
            <p:cNvSpPr txBox="1"/>
            <p:nvPr/>
          </p:nvSpPr>
          <p:spPr>
            <a:xfrm>
              <a:off x="5605976" y="2852724"/>
              <a:ext cx="772099" cy="161583"/>
            </a:xfrm>
            <a:prstGeom prst="rect">
              <a:avLst/>
            </a:prstGeom>
            <a:noFill/>
          </p:spPr>
          <p:txBody>
            <a:bodyPr wrap="square" rtlCol="0" anchor="ctr">
              <a:spAutoFit/>
            </a:bodyPr>
            <a:lstStyle/>
            <a:p>
              <a:pPr algn="r">
                <a:lnSpc>
                  <a:spcPct val="90000"/>
                </a:lnSpc>
              </a:pPr>
              <a:r>
                <a:rPr lang="en-US" sz="500" b="1" dirty="0">
                  <a:latin typeface="+mj-lt"/>
                </a:rPr>
                <a:t>16 x Blade Servers</a:t>
              </a:r>
            </a:p>
          </p:txBody>
        </p:sp>
        <p:sp>
          <p:nvSpPr>
            <p:cNvPr id="74" name="TextBox 73"/>
            <p:cNvSpPr txBox="1"/>
            <p:nvPr/>
          </p:nvSpPr>
          <p:spPr>
            <a:xfrm>
              <a:off x="5709302" y="3296307"/>
              <a:ext cx="668774" cy="161583"/>
            </a:xfrm>
            <a:prstGeom prst="rect">
              <a:avLst/>
            </a:prstGeom>
            <a:noFill/>
          </p:spPr>
          <p:txBody>
            <a:bodyPr wrap="none" rtlCol="0" anchor="ctr">
              <a:spAutoFit/>
            </a:bodyPr>
            <a:lstStyle/>
            <a:p>
              <a:pPr algn="r">
                <a:lnSpc>
                  <a:spcPct val="90000"/>
                </a:lnSpc>
              </a:pPr>
              <a:r>
                <a:rPr lang="en-US" sz="500" b="1" dirty="0">
                  <a:solidFill>
                    <a:schemeClr val="accent2"/>
                  </a:solidFill>
                  <a:latin typeface="+mj-lt"/>
                </a:rPr>
                <a:t>2 x FC Switches</a:t>
              </a:r>
            </a:p>
          </p:txBody>
        </p:sp>
        <p:sp>
          <p:nvSpPr>
            <p:cNvPr id="75" name="TextBox 74"/>
            <p:cNvSpPr txBox="1"/>
            <p:nvPr/>
          </p:nvSpPr>
          <p:spPr>
            <a:xfrm>
              <a:off x="5638770" y="3207825"/>
              <a:ext cx="739305" cy="161583"/>
            </a:xfrm>
            <a:prstGeom prst="rect">
              <a:avLst/>
            </a:prstGeom>
            <a:noFill/>
          </p:spPr>
          <p:txBody>
            <a:bodyPr wrap="none" rtlCol="0" anchor="ctr">
              <a:spAutoFit/>
            </a:bodyPr>
            <a:lstStyle/>
            <a:p>
              <a:pPr algn="r">
                <a:lnSpc>
                  <a:spcPct val="90000"/>
                </a:lnSpc>
              </a:pPr>
              <a:r>
                <a:rPr lang="en-US" sz="500" b="1" dirty="0">
                  <a:solidFill>
                    <a:schemeClr val="tx2"/>
                  </a:solidFill>
                  <a:latin typeface="+mj-lt"/>
                </a:rPr>
                <a:t> </a:t>
              </a:r>
              <a:r>
                <a:rPr lang="en-US" sz="500" b="1" dirty="0">
                  <a:solidFill>
                    <a:schemeClr val="accent1"/>
                  </a:solidFill>
                  <a:latin typeface="+mj-lt"/>
                </a:rPr>
                <a:t>2 x Enet Switches</a:t>
              </a:r>
            </a:p>
          </p:txBody>
        </p:sp>
        <p:sp>
          <p:nvSpPr>
            <p:cNvPr id="76" name="TextBox 75"/>
            <p:cNvSpPr txBox="1"/>
            <p:nvPr/>
          </p:nvSpPr>
          <p:spPr>
            <a:xfrm>
              <a:off x="5674036" y="3555111"/>
              <a:ext cx="704039" cy="161583"/>
            </a:xfrm>
            <a:prstGeom prst="rect">
              <a:avLst/>
            </a:prstGeom>
            <a:noFill/>
          </p:spPr>
          <p:txBody>
            <a:bodyPr wrap="none" rtlCol="0" anchor="ctr">
              <a:spAutoFit/>
            </a:bodyPr>
            <a:lstStyle/>
            <a:p>
              <a:pPr algn="r">
                <a:lnSpc>
                  <a:spcPct val="90000"/>
                </a:lnSpc>
              </a:pPr>
              <a:r>
                <a:rPr lang="en-US" sz="500" b="1" dirty="0">
                  <a:solidFill>
                    <a:schemeClr val="accent5"/>
                  </a:solidFill>
                  <a:latin typeface="+mj-lt"/>
                </a:rPr>
                <a:t>2 x Chassis Mgrs</a:t>
              </a:r>
            </a:p>
          </p:txBody>
        </p:sp>
        <p:sp>
          <p:nvSpPr>
            <p:cNvPr id="77" name="TextBox 76"/>
            <p:cNvSpPr txBox="1"/>
            <p:nvPr/>
          </p:nvSpPr>
          <p:spPr>
            <a:xfrm>
              <a:off x="5605976" y="3447473"/>
              <a:ext cx="772099" cy="161583"/>
            </a:xfrm>
            <a:prstGeom prst="rect">
              <a:avLst/>
            </a:prstGeom>
            <a:noFill/>
          </p:spPr>
          <p:txBody>
            <a:bodyPr wrap="square" rtlCol="0" anchor="ctr">
              <a:spAutoFit/>
            </a:bodyPr>
            <a:lstStyle/>
            <a:p>
              <a:pPr algn="r">
                <a:lnSpc>
                  <a:spcPct val="90000"/>
                </a:lnSpc>
              </a:pPr>
              <a:r>
                <a:rPr lang="en-US" sz="500" b="1" dirty="0">
                  <a:latin typeface="+mj-lt"/>
                </a:rPr>
                <a:t>16 x Blade Servers</a:t>
              </a:r>
            </a:p>
          </p:txBody>
        </p:sp>
        <p:sp>
          <p:nvSpPr>
            <p:cNvPr id="78" name="TextBox 77"/>
            <p:cNvSpPr txBox="1"/>
            <p:nvPr/>
          </p:nvSpPr>
          <p:spPr>
            <a:xfrm>
              <a:off x="5709302" y="3895509"/>
              <a:ext cx="668774" cy="161583"/>
            </a:xfrm>
            <a:prstGeom prst="rect">
              <a:avLst/>
            </a:prstGeom>
            <a:noFill/>
          </p:spPr>
          <p:txBody>
            <a:bodyPr wrap="none" rtlCol="0" anchor="ctr">
              <a:spAutoFit/>
            </a:bodyPr>
            <a:lstStyle/>
            <a:p>
              <a:pPr algn="r">
                <a:lnSpc>
                  <a:spcPct val="90000"/>
                </a:lnSpc>
              </a:pPr>
              <a:r>
                <a:rPr lang="en-US" sz="500" b="1" dirty="0">
                  <a:solidFill>
                    <a:schemeClr val="accent2"/>
                  </a:solidFill>
                  <a:latin typeface="+mj-lt"/>
                </a:rPr>
                <a:t>2 x FC Switches</a:t>
              </a:r>
            </a:p>
          </p:txBody>
        </p:sp>
        <p:sp>
          <p:nvSpPr>
            <p:cNvPr id="79" name="TextBox 78"/>
            <p:cNvSpPr txBox="1"/>
            <p:nvPr/>
          </p:nvSpPr>
          <p:spPr>
            <a:xfrm>
              <a:off x="5638770" y="3807027"/>
              <a:ext cx="739305" cy="161583"/>
            </a:xfrm>
            <a:prstGeom prst="rect">
              <a:avLst/>
            </a:prstGeom>
            <a:noFill/>
          </p:spPr>
          <p:txBody>
            <a:bodyPr wrap="none" rtlCol="0" anchor="ctr">
              <a:spAutoFit/>
            </a:bodyPr>
            <a:lstStyle/>
            <a:p>
              <a:pPr algn="r">
                <a:lnSpc>
                  <a:spcPct val="90000"/>
                </a:lnSpc>
              </a:pPr>
              <a:r>
                <a:rPr lang="en-US" sz="500" b="1" dirty="0">
                  <a:solidFill>
                    <a:schemeClr val="tx2"/>
                  </a:solidFill>
                  <a:latin typeface="+mj-lt"/>
                </a:rPr>
                <a:t> </a:t>
              </a:r>
              <a:r>
                <a:rPr lang="en-US" sz="500" b="1" dirty="0">
                  <a:solidFill>
                    <a:schemeClr val="accent1"/>
                  </a:solidFill>
                  <a:latin typeface="+mj-lt"/>
                </a:rPr>
                <a:t>2 x Enet Switches</a:t>
              </a:r>
            </a:p>
          </p:txBody>
        </p:sp>
        <p:sp>
          <p:nvSpPr>
            <p:cNvPr id="80" name="TextBox 79"/>
            <p:cNvSpPr txBox="1"/>
            <p:nvPr/>
          </p:nvSpPr>
          <p:spPr>
            <a:xfrm>
              <a:off x="5674036" y="4154313"/>
              <a:ext cx="704039" cy="161583"/>
            </a:xfrm>
            <a:prstGeom prst="rect">
              <a:avLst/>
            </a:prstGeom>
            <a:noFill/>
          </p:spPr>
          <p:txBody>
            <a:bodyPr wrap="none" rtlCol="0" anchor="ctr">
              <a:spAutoFit/>
            </a:bodyPr>
            <a:lstStyle/>
            <a:p>
              <a:pPr algn="r">
                <a:lnSpc>
                  <a:spcPct val="90000"/>
                </a:lnSpc>
              </a:pPr>
              <a:r>
                <a:rPr lang="en-US" sz="500" b="1" dirty="0">
                  <a:solidFill>
                    <a:schemeClr val="accent5"/>
                  </a:solidFill>
                  <a:latin typeface="+mj-lt"/>
                </a:rPr>
                <a:t>2 x Chassis Mgrs</a:t>
              </a:r>
            </a:p>
          </p:txBody>
        </p:sp>
        <p:sp>
          <p:nvSpPr>
            <p:cNvPr id="81" name="TextBox 80"/>
            <p:cNvSpPr txBox="1"/>
            <p:nvPr/>
          </p:nvSpPr>
          <p:spPr>
            <a:xfrm>
              <a:off x="5605976" y="4046675"/>
              <a:ext cx="772099" cy="161583"/>
            </a:xfrm>
            <a:prstGeom prst="rect">
              <a:avLst/>
            </a:prstGeom>
            <a:noFill/>
          </p:spPr>
          <p:txBody>
            <a:bodyPr wrap="square" rtlCol="0" anchor="ctr">
              <a:spAutoFit/>
            </a:bodyPr>
            <a:lstStyle/>
            <a:p>
              <a:pPr algn="r">
                <a:lnSpc>
                  <a:spcPct val="90000"/>
                </a:lnSpc>
              </a:pPr>
              <a:r>
                <a:rPr lang="en-US" sz="500" b="1" dirty="0">
                  <a:latin typeface="+mj-lt"/>
                </a:rPr>
                <a:t>16 x Blade Servers</a:t>
              </a:r>
            </a:p>
          </p:txBody>
        </p:sp>
        <p:sp>
          <p:nvSpPr>
            <p:cNvPr id="82" name="Rectangle 81"/>
            <p:cNvSpPr/>
            <p:nvPr/>
          </p:nvSpPr>
          <p:spPr>
            <a:xfrm>
              <a:off x="6310882" y="2061118"/>
              <a:ext cx="67193" cy="62962"/>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83" name="Rectangle 82"/>
            <p:cNvSpPr/>
            <p:nvPr/>
          </p:nvSpPr>
          <p:spPr>
            <a:xfrm>
              <a:off x="6299645" y="2412332"/>
              <a:ext cx="45719" cy="67839"/>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84" name="Rectangle 83"/>
            <p:cNvSpPr/>
            <p:nvPr/>
          </p:nvSpPr>
          <p:spPr>
            <a:xfrm>
              <a:off x="6310882" y="2654078"/>
              <a:ext cx="67193" cy="62962"/>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85" name="Rectangle 84"/>
            <p:cNvSpPr/>
            <p:nvPr/>
          </p:nvSpPr>
          <p:spPr>
            <a:xfrm>
              <a:off x="6299645" y="3003125"/>
              <a:ext cx="45719" cy="67839"/>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86" name="Rectangle 85"/>
            <p:cNvSpPr/>
            <p:nvPr/>
          </p:nvSpPr>
          <p:spPr>
            <a:xfrm>
              <a:off x="6310882" y="3256954"/>
              <a:ext cx="67193" cy="62962"/>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87" name="Rectangle 86"/>
            <p:cNvSpPr/>
            <p:nvPr/>
          </p:nvSpPr>
          <p:spPr>
            <a:xfrm>
              <a:off x="6299645" y="3606001"/>
              <a:ext cx="45719" cy="67839"/>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88" name="Rectangle 87"/>
            <p:cNvSpPr/>
            <p:nvPr/>
          </p:nvSpPr>
          <p:spPr>
            <a:xfrm>
              <a:off x="6310882" y="3851703"/>
              <a:ext cx="67193" cy="62962"/>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89" name="Rectangle 88"/>
            <p:cNvSpPr/>
            <p:nvPr/>
          </p:nvSpPr>
          <p:spPr>
            <a:xfrm>
              <a:off x="6299645" y="4200750"/>
              <a:ext cx="45719" cy="67839"/>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grpSp>
      <p:sp>
        <p:nvSpPr>
          <p:cNvPr id="90" name="TOR SAN Text"/>
          <p:cNvSpPr txBox="1"/>
          <p:nvPr/>
        </p:nvSpPr>
        <p:spPr>
          <a:xfrm>
            <a:off x="1071023" y="1798401"/>
            <a:ext cx="1019835" cy="207757"/>
          </a:xfrm>
          <a:prstGeom prst="rect">
            <a:avLst/>
          </a:prstGeom>
          <a:noFill/>
        </p:spPr>
        <p:txBody>
          <a:bodyPr wrap="square" lIns="68586" tIns="34294" rIns="68586" bIns="34294" rtlCol="0">
            <a:spAutoFit/>
          </a:bodyPr>
          <a:lstStyle/>
          <a:p>
            <a:pPr algn="r" defTabSz="456968"/>
            <a:r>
              <a:rPr lang="en-US" sz="900" dirty="0">
                <a:latin typeface="+mj-lt"/>
              </a:rPr>
              <a:t>Infrastructure</a:t>
            </a:r>
          </a:p>
        </p:txBody>
      </p:sp>
    </p:spTree>
    <p:extLst>
      <p:ext uri="{BB962C8B-B14F-4D97-AF65-F5344CB8AC3E}">
        <p14:creationId xmlns:p14="http://schemas.microsoft.com/office/powerpoint/2010/main" val="21891010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Eliminating Complexity with Unified Fabric</a:t>
            </a:r>
          </a:p>
        </p:txBody>
      </p:sp>
      <p:sp>
        <p:nvSpPr>
          <p:cNvPr id="29" name="Right Arrow 28"/>
          <p:cNvSpPr/>
          <p:nvPr/>
        </p:nvSpPr>
        <p:spPr>
          <a:xfrm>
            <a:off x="1297398" y="2158338"/>
            <a:ext cx="2833853" cy="2117418"/>
          </a:xfrm>
          <a:prstGeom prst="rightArrow">
            <a:avLst>
              <a:gd name="adj1" fmla="val 100000"/>
              <a:gd name="adj2" fmla="val 19552"/>
            </a:avLst>
          </a:prstGeom>
          <a:solidFill>
            <a:schemeClr val="bg2">
              <a:lumMod val="95000"/>
            </a:schemeClr>
          </a:solidFill>
          <a:ln w="25400">
            <a:noFill/>
          </a:ln>
          <a:effectLst/>
        </p:spPr>
        <p:style>
          <a:lnRef idx="1">
            <a:schemeClr val="accent5"/>
          </a:lnRef>
          <a:fillRef idx="3">
            <a:schemeClr val="accent5"/>
          </a:fillRef>
          <a:effectRef idx="2">
            <a:schemeClr val="accent5"/>
          </a:effectRef>
          <a:fontRef idx="minor">
            <a:schemeClr val="lt1"/>
          </a:fontRef>
        </p:style>
        <p:txBody>
          <a:bodyPr lIns="91440" tIns="0" rIns="0" bIns="0" rtlCol="0" anchor="ctr" anchorCtr="0"/>
          <a:lstStyle/>
          <a:p>
            <a:pPr defTabSz="456968"/>
            <a:endParaRPr lang="en-US" sz="900" dirty="0">
              <a:solidFill>
                <a:srgbClr val="7F7F7F"/>
              </a:solidFill>
              <a:latin typeface="+mj-lt"/>
            </a:endParaRPr>
          </a:p>
        </p:txBody>
      </p:sp>
      <p:sp>
        <p:nvSpPr>
          <p:cNvPr id="30" name="Rectangle 29"/>
          <p:cNvSpPr/>
          <p:nvPr/>
        </p:nvSpPr>
        <p:spPr>
          <a:xfrm>
            <a:off x="1613648" y="2386624"/>
            <a:ext cx="1927129" cy="430887"/>
          </a:xfrm>
          <a:prstGeom prst="rect">
            <a:avLst/>
          </a:prstGeom>
        </p:spPr>
        <p:txBody>
          <a:bodyPr wrap="square" anchor="t">
            <a:spAutoFit/>
          </a:bodyPr>
          <a:lstStyle/>
          <a:p>
            <a:pPr algn="ctr"/>
            <a:r>
              <a:rPr lang="en-US" sz="1100" b="1" dirty="0">
                <a:latin typeface="+mj-lt"/>
                <a:cs typeface="CiscoSans ExtraLight"/>
              </a:rPr>
              <a:t>Complexity in Traditional</a:t>
            </a:r>
            <a:br>
              <a:rPr lang="en-US" sz="1100" b="1" dirty="0">
                <a:latin typeface="+mj-lt"/>
                <a:cs typeface="CiscoSans ExtraLight"/>
              </a:rPr>
            </a:br>
            <a:r>
              <a:rPr lang="en-US" sz="1100" b="1" dirty="0">
                <a:latin typeface="+mj-lt"/>
                <a:cs typeface="CiscoSans ExtraLight"/>
              </a:rPr>
              <a:t>Environments</a:t>
            </a:r>
          </a:p>
        </p:txBody>
      </p:sp>
      <p:sp>
        <p:nvSpPr>
          <p:cNvPr id="31" name="TextBox 30"/>
          <p:cNvSpPr txBox="1"/>
          <p:nvPr/>
        </p:nvSpPr>
        <p:spPr>
          <a:xfrm>
            <a:off x="1658908" y="3013870"/>
            <a:ext cx="715392" cy="219442"/>
          </a:xfrm>
          <a:prstGeom prst="rect">
            <a:avLst/>
          </a:prstGeom>
          <a:noFill/>
        </p:spPr>
        <p:txBody>
          <a:bodyPr wrap="square" rIns="45720" rtlCol="0" anchor="ctr">
            <a:spAutoFit/>
          </a:bodyPr>
          <a:lstStyle/>
          <a:p>
            <a:pPr algn="r" defTabSz="456968"/>
            <a:r>
              <a:rPr lang="en-US" sz="1050" dirty="0">
                <a:latin typeface="+mj-lt"/>
              </a:rPr>
              <a:t>Ethernet</a:t>
            </a:r>
          </a:p>
        </p:txBody>
      </p:sp>
      <p:sp>
        <p:nvSpPr>
          <p:cNvPr id="32" name="TextBox 31"/>
          <p:cNvSpPr txBox="1"/>
          <p:nvPr/>
        </p:nvSpPr>
        <p:spPr>
          <a:xfrm>
            <a:off x="1442185" y="3358636"/>
            <a:ext cx="932115" cy="219442"/>
          </a:xfrm>
          <a:prstGeom prst="rect">
            <a:avLst/>
          </a:prstGeom>
          <a:noFill/>
        </p:spPr>
        <p:txBody>
          <a:bodyPr wrap="square" rIns="45720" rtlCol="0" anchor="ctr">
            <a:spAutoFit/>
          </a:bodyPr>
          <a:lstStyle/>
          <a:p>
            <a:pPr algn="r" defTabSz="456968"/>
            <a:r>
              <a:rPr lang="en-US" sz="1050" dirty="0">
                <a:latin typeface="+mj-lt"/>
              </a:rPr>
              <a:t>Fibre Channel</a:t>
            </a:r>
          </a:p>
        </p:txBody>
      </p:sp>
      <p:sp>
        <p:nvSpPr>
          <p:cNvPr id="33" name="TextBox 32"/>
          <p:cNvSpPr txBox="1"/>
          <p:nvPr/>
        </p:nvSpPr>
        <p:spPr>
          <a:xfrm>
            <a:off x="1426933" y="3703401"/>
            <a:ext cx="947367" cy="219442"/>
          </a:xfrm>
          <a:prstGeom prst="rect">
            <a:avLst/>
          </a:prstGeom>
          <a:noFill/>
        </p:spPr>
        <p:txBody>
          <a:bodyPr wrap="square" rIns="45720" rtlCol="0" anchor="ctr">
            <a:spAutoFit/>
          </a:bodyPr>
          <a:lstStyle/>
          <a:p>
            <a:pPr algn="r" defTabSz="456968"/>
            <a:r>
              <a:rPr lang="en-US" sz="1050" dirty="0">
                <a:latin typeface="+mj-lt"/>
              </a:rPr>
              <a:t>Management</a:t>
            </a:r>
          </a:p>
        </p:txBody>
      </p:sp>
      <p:grpSp>
        <p:nvGrpSpPr>
          <p:cNvPr id="39" name="Group 38"/>
          <p:cNvGrpSpPr/>
          <p:nvPr/>
        </p:nvGrpSpPr>
        <p:grpSpPr>
          <a:xfrm>
            <a:off x="2405022" y="2977643"/>
            <a:ext cx="1111610" cy="981428"/>
            <a:chOff x="1419165" y="2925862"/>
            <a:chExt cx="1286242" cy="1135609"/>
          </a:xfrm>
        </p:grpSpPr>
        <p:sp>
          <p:nvSpPr>
            <p:cNvPr id="40" name="Rounded Rectangle 39"/>
            <p:cNvSpPr/>
            <p:nvPr/>
          </p:nvSpPr>
          <p:spPr>
            <a:xfrm>
              <a:off x="1419165" y="2925862"/>
              <a:ext cx="386483" cy="337754"/>
            </a:xfrm>
            <a:prstGeom prst="roundRect">
              <a:avLst/>
            </a:prstGeom>
            <a:solidFill>
              <a:schemeClr val="bg2">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8C8C8C"/>
                </a:solidFill>
                <a:latin typeface="+mj-lt"/>
              </a:endParaRPr>
            </a:p>
          </p:txBody>
        </p:sp>
        <p:sp>
          <p:nvSpPr>
            <p:cNvPr id="51" name="Rounded Rectangle 50"/>
            <p:cNvSpPr/>
            <p:nvPr/>
          </p:nvSpPr>
          <p:spPr>
            <a:xfrm>
              <a:off x="1869045" y="2925862"/>
              <a:ext cx="386483" cy="337754"/>
            </a:xfrm>
            <a:prstGeom prst="roundRect">
              <a:avLst/>
            </a:prstGeom>
            <a:solidFill>
              <a:schemeClr val="bg2">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8C8C8C"/>
                </a:solidFill>
                <a:latin typeface="+mj-lt"/>
              </a:endParaRPr>
            </a:p>
          </p:txBody>
        </p:sp>
        <p:sp>
          <p:nvSpPr>
            <p:cNvPr id="52" name="Rounded Rectangle 51"/>
            <p:cNvSpPr/>
            <p:nvPr/>
          </p:nvSpPr>
          <p:spPr>
            <a:xfrm>
              <a:off x="2318924" y="2925862"/>
              <a:ext cx="386483" cy="337754"/>
            </a:xfrm>
            <a:prstGeom prst="roundRect">
              <a:avLst/>
            </a:prstGeom>
            <a:solidFill>
              <a:schemeClr val="bg2">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8C8C8C"/>
                </a:solidFill>
                <a:latin typeface="+mj-lt"/>
              </a:endParaRPr>
            </a:p>
          </p:txBody>
        </p:sp>
        <p:sp>
          <p:nvSpPr>
            <p:cNvPr id="53" name="Rounded Rectangle 52"/>
            <p:cNvSpPr/>
            <p:nvPr/>
          </p:nvSpPr>
          <p:spPr>
            <a:xfrm>
              <a:off x="1419165" y="3324790"/>
              <a:ext cx="386483" cy="337754"/>
            </a:xfrm>
            <a:prstGeom prst="roundRect">
              <a:avLst/>
            </a:pr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8C8C8C"/>
                </a:solidFill>
                <a:latin typeface="+mj-lt"/>
              </a:endParaRPr>
            </a:p>
          </p:txBody>
        </p:sp>
        <p:sp>
          <p:nvSpPr>
            <p:cNvPr id="54" name="Rounded Rectangle 53"/>
            <p:cNvSpPr/>
            <p:nvPr/>
          </p:nvSpPr>
          <p:spPr>
            <a:xfrm>
              <a:off x="1869045" y="3324790"/>
              <a:ext cx="386483" cy="337754"/>
            </a:xfrm>
            <a:prstGeom prst="roundRect">
              <a:avLst/>
            </a:pr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8C8C8C"/>
                </a:solidFill>
                <a:latin typeface="+mj-lt"/>
              </a:endParaRPr>
            </a:p>
          </p:txBody>
        </p:sp>
        <p:sp>
          <p:nvSpPr>
            <p:cNvPr id="55" name="Rounded Rectangle 54"/>
            <p:cNvSpPr/>
            <p:nvPr/>
          </p:nvSpPr>
          <p:spPr>
            <a:xfrm>
              <a:off x="2318924" y="3324790"/>
              <a:ext cx="386483" cy="337754"/>
            </a:xfrm>
            <a:prstGeom prst="roundRect">
              <a:avLst/>
            </a:pr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8C8C8C"/>
                </a:solidFill>
                <a:latin typeface="+mj-lt"/>
              </a:endParaRPr>
            </a:p>
          </p:txBody>
        </p:sp>
        <p:sp>
          <p:nvSpPr>
            <p:cNvPr id="56" name="Rounded Rectangle 55"/>
            <p:cNvSpPr/>
            <p:nvPr/>
          </p:nvSpPr>
          <p:spPr>
            <a:xfrm>
              <a:off x="1419165" y="3723717"/>
              <a:ext cx="386483" cy="337754"/>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8C8C8C"/>
                </a:solidFill>
                <a:latin typeface="+mj-lt"/>
              </a:endParaRPr>
            </a:p>
          </p:txBody>
        </p:sp>
        <p:sp>
          <p:nvSpPr>
            <p:cNvPr id="57" name="Rounded Rectangle 56"/>
            <p:cNvSpPr/>
            <p:nvPr/>
          </p:nvSpPr>
          <p:spPr>
            <a:xfrm>
              <a:off x="1869045" y="3723717"/>
              <a:ext cx="386483" cy="337754"/>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8C8C8C"/>
                </a:solidFill>
                <a:latin typeface="+mj-lt"/>
              </a:endParaRPr>
            </a:p>
          </p:txBody>
        </p:sp>
        <p:sp>
          <p:nvSpPr>
            <p:cNvPr id="58" name="Rounded Rectangle 57"/>
            <p:cNvSpPr/>
            <p:nvPr/>
          </p:nvSpPr>
          <p:spPr>
            <a:xfrm>
              <a:off x="2318924" y="3723717"/>
              <a:ext cx="386483" cy="337754"/>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8C8C8C"/>
                </a:solidFill>
                <a:latin typeface="+mj-lt"/>
              </a:endParaRPr>
            </a:p>
          </p:txBody>
        </p:sp>
      </p:grpSp>
    </p:spTree>
    <p:extLst>
      <p:ext uri="{BB962C8B-B14F-4D97-AF65-F5344CB8AC3E}">
        <p14:creationId xmlns:p14="http://schemas.microsoft.com/office/powerpoint/2010/main" val="11781739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Eliminating Complexity with Unified Fabric</a:t>
            </a:r>
          </a:p>
        </p:txBody>
      </p:sp>
      <p:sp>
        <p:nvSpPr>
          <p:cNvPr id="36" name="Right Arrow 35"/>
          <p:cNvSpPr/>
          <p:nvPr/>
        </p:nvSpPr>
        <p:spPr>
          <a:xfrm>
            <a:off x="1297398" y="2158338"/>
            <a:ext cx="2833853" cy="2117418"/>
          </a:xfrm>
          <a:prstGeom prst="rightArrow">
            <a:avLst>
              <a:gd name="adj1" fmla="val 100000"/>
              <a:gd name="adj2" fmla="val 19552"/>
            </a:avLst>
          </a:prstGeom>
          <a:solidFill>
            <a:schemeClr val="bg2">
              <a:lumMod val="95000"/>
            </a:schemeClr>
          </a:solidFill>
          <a:ln w="25400">
            <a:noFill/>
          </a:ln>
          <a:effectLst/>
        </p:spPr>
        <p:style>
          <a:lnRef idx="1">
            <a:schemeClr val="accent5"/>
          </a:lnRef>
          <a:fillRef idx="3">
            <a:schemeClr val="accent5"/>
          </a:fillRef>
          <a:effectRef idx="2">
            <a:schemeClr val="accent5"/>
          </a:effectRef>
          <a:fontRef idx="minor">
            <a:schemeClr val="lt1"/>
          </a:fontRef>
        </p:style>
        <p:txBody>
          <a:bodyPr lIns="91440" tIns="0" rIns="0" bIns="0" rtlCol="0" anchor="ctr" anchorCtr="0"/>
          <a:lstStyle/>
          <a:p>
            <a:pPr defTabSz="456968"/>
            <a:endParaRPr lang="en-US" sz="900" dirty="0">
              <a:solidFill>
                <a:srgbClr val="7F7F7F"/>
              </a:solidFill>
              <a:latin typeface="+mj-lt"/>
            </a:endParaRPr>
          </a:p>
        </p:txBody>
      </p:sp>
      <p:sp>
        <p:nvSpPr>
          <p:cNvPr id="37" name="Chevron 36"/>
          <p:cNvSpPr/>
          <p:nvPr/>
        </p:nvSpPr>
        <p:spPr>
          <a:xfrm>
            <a:off x="3773596" y="2158335"/>
            <a:ext cx="1838752" cy="2117424"/>
          </a:xfrm>
          <a:prstGeom prst="chevron">
            <a:avLst>
              <a:gd name="adj" fmla="val 22637"/>
            </a:avLst>
          </a:prstGeom>
          <a:solidFill>
            <a:schemeClr val="bg2">
              <a:lumMod val="95000"/>
            </a:schemeClr>
          </a:solidFill>
          <a:ln w="25400">
            <a:noFill/>
          </a:ln>
          <a:effectLst/>
        </p:spPr>
        <p:style>
          <a:lnRef idx="1">
            <a:schemeClr val="accent5"/>
          </a:lnRef>
          <a:fillRef idx="3">
            <a:schemeClr val="accent5"/>
          </a:fillRef>
          <a:effectRef idx="2">
            <a:schemeClr val="accent5"/>
          </a:effectRef>
          <a:fontRef idx="minor">
            <a:schemeClr val="lt1"/>
          </a:fontRef>
        </p:style>
        <p:txBody>
          <a:bodyPr lIns="91440" tIns="0" rIns="0" bIns="0" rtlCol="0" anchor="ctr" anchorCtr="0"/>
          <a:lstStyle/>
          <a:p>
            <a:pPr defTabSz="456968"/>
            <a:endParaRPr lang="en-US" sz="900" dirty="0">
              <a:solidFill>
                <a:srgbClr val="7F7F7F"/>
              </a:solidFill>
              <a:latin typeface="+mj-lt"/>
            </a:endParaRPr>
          </a:p>
        </p:txBody>
      </p:sp>
      <p:sp>
        <p:nvSpPr>
          <p:cNvPr id="38" name="Rectangle 37"/>
          <p:cNvSpPr/>
          <p:nvPr/>
        </p:nvSpPr>
        <p:spPr>
          <a:xfrm>
            <a:off x="1613648" y="2386624"/>
            <a:ext cx="1927129" cy="430887"/>
          </a:xfrm>
          <a:prstGeom prst="rect">
            <a:avLst/>
          </a:prstGeom>
        </p:spPr>
        <p:txBody>
          <a:bodyPr wrap="square" anchor="t">
            <a:spAutoFit/>
          </a:bodyPr>
          <a:lstStyle/>
          <a:p>
            <a:pPr algn="ctr"/>
            <a:r>
              <a:rPr lang="en-US" sz="1100" b="1" dirty="0">
                <a:latin typeface="+mj-lt"/>
                <a:cs typeface="CiscoSans ExtraLight"/>
              </a:rPr>
              <a:t>Complexity in Traditional</a:t>
            </a:r>
            <a:br>
              <a:rPr lang="en-US" sz="1100" b="1" dirty="0">
                <a:latin typeface="+mj-lt"/>
                <a:cs typeface="CiscoSans ExtraLight"/>
              </a:rPr>
            </a:br>
            <a:r>
              <a:rPr lang="en-US" sz="1100" b="1" dirty="0">
                <a:latin typeface="+mj-lt"/>
                <a:cs typeface="CiscoSans ExtraLight"/>
              </a:rPr>
              <a:t>Environments</a:t>
            </a:r>
          </a:p>
        </p:txBody>
      </p:sp>
      <p:sp>
        <p:nvSpPr>
          <p:cNvPr id="39" name="TextBox 38"/>
          <p:cNvSpPr txBox="1"/>
          <p:nvPr/>
        </p:nvSpPr>
        <p:spPr>
          <a:xfrm>
            <a:off x="1658908" y="3013870"/>
            <a:ext cx="715392" cy="219442"/>
          </a:xfrm>
          <a:prstGeom prst="rect">
            <a:avLst/>
          </a:prstGeom>
          <a:noFill/>
        </p:spPr>
        <p:txBody>
          <a:bodyPr wrap="square" rIns="45720" rtlCol="0" anchor="ctr">
            <a:spAutoFit/>
          </a:bodyPr>
          <a:lstStyle/>
          <a:p>
            <a:pPr algn="r" defTabSz="456968"/>
            <a:r>
              <a:rPr lang="en-US" sz="1050" dirty="0">
                <a:latin typeface="+mj-lt"/>
              </a:rPr>
              <a:t>Ethernet</a:t>
            </a:r>
          </a:p>
        </p:txBody>
      </p:sp>
      <p:sp>
        <p:nvSpPr>
          <p:cNvPr id="40" name="TextBox 39"/>
          <p:cNvSpPr txBox="1"/>
          <p:nvPr/>
        </p:nvSpPr>
        <p:spPr>
          <a:xfrm>
            <a:off x="1442185" y="3358636"/>
            <a:ext cx="932115" cy="219442"/>
          </a:xfrm>
          <a:prstGeom prst="rect">
            <a:avLst/>
          </a:prstGeom>
          <a:noFill/>
        </p:spPr>
        <p:txBody>
          <a:bodyPr wrap="square" rIns="45720" rtlCol="0" anchor="ctr">
            <a:spAutoFit/>
          </a:bodyPr>
          <a:lstStyle/>
          <a:p>
            <a:pPr algn="r" defTabSz="456968"/>
            <a:r>
              <a:rPr lang="en-US" sz="1050" dirty="0">
                <a:latin typeface="+mj-lt"/>
              </a:rPr>
              <a:t>Fibre Channel</a:t>
            </a:r>
          </a:p>
        </p:txBody>
      </p:sp>
      <p:sp>
        <p:nvSpPr>
          <p:cNvPr id="41" name="TextBox 40"/>
          <p:cNvSpPr txBox="1"/>
          <p:nvPr/>
        </p:nvSpPr>
        <p:spPr>
          <a:xfrm>
            <a:off x="1426933" y="3703401"/>
            <a:ext cx="947367" cy="219442"/>
          </a:xfrm>
          <a:prstGeom prst="rect">
            <a:avLst/>
          </a:prstGeom>
          <a:noFill/>
        </p:spPr>
        <p:txBody>
          <a:bodyPr wrap="square" rIns="45720" rtlCol="0" anchor="ctr">
            <a:spAutoFit/>
          </a:bodyPr>
          <a:lstStyle/>
          <a:p>
            <a:pPr algn="r" defTabSz="456968"/>
            <a:r>
              <a:rPr lang="en-US" sz="1050" dirty="0">
                <a:latin typeface="+mj-lt"/>
              </a:rPr>
              <a:t>Management</a:t>
            </a:r>
          </a:p>
        </p:txBody>
      </p:sp>
      <p:sp>
        <p:nvSpPr>
          <p:cNvPr id="42" name="TextBox 41"/>
          <p:cNvSpPr txBox="1"/>
          <p:nvPr/>
        </p:nvSpPr>
        <p:spPr>
          <a:xfrm>
            <a:off x="3872692" y="2227030"/>
            <a:ext cx="1447114" cy="600164"/>
          </a:xfrm>
          <a:prstGeom prst="rect">
            <a:avLst/>
          </a:prstGeom>
          <a:noFill/>
        </p:spPr>
        <p:txBody>
          <a:bodyPr wrap="square" rtlCol="0" anchor="t">
            <a:spAutoFit/>
          </a:bodyPr>
          <a:lstStyle/>
          <a:p>
            <a:pPr algn="ctr"/>
            <a:r>
              <a:rPr lang="en-US" sz="1100" b="1" dirty="0">
                <a:latin typeface="+mj-lt"/>
                <a:cs typeface="CiscoSans ExtraLight"/>
              </a:rPr>
              <a:t>Single, Multi- Protocol Fabric</a:t>
            </a:r>
          </a:p>
          <a:p>
            <a:pPr algn="ctr"/>
            <a:r>
              <a:rPr lang="en-US" sz="1100" b="1" dirty="0">
                <a:latin typeface="+mj-lt"/>
                <a:cs typeface="CiscoSans ExtraLight"/>
              </a:rPr>
              <a:t>SingleConnect</a:t>
            </a:r>
          </a:p>
        </p:txBody>
      </p:sp>
      <p:sp>
        <p:nvSpPr>
          <p:cNvPr id="43" name="Right Arrow 42"/>
          <p:cNvSpPr/>
          <p:nvPr/>
        </p:nvSpPr>
        <p:spPr>
          <a:xfrm>
            <a:off x="1297397" y="1627783"/>
            <a:ext cx="3470674" cy="479213"/>
          </a:xfrm>
          <a:prstGeom prst="rightArrow">
            <a:avLst>
              <a:gd name="adj1" fmla="val 100000"/>
              <a:gd name="adj2" fmla="val 31004"/>
            </a:avLst>
          </a:prstGeom>
          <a:solidFill>
            <a:schemeClr val="bg2">
              <a:lumMod val="95000"/>
            </a:schemeClr>
          </a:solidFill>
          <a:ln w="25400">
            <a:noFill/>
          </a:ln>
          <a:effectLst/>
        </p:spPr>
        <p:style>
          <a:lnRef idx="1">
            <a:schemeClr val="accent5"/>
          </a:lnRef>
          <a:fillRef idx="3">
            <a:schemeClr val="accent5"/>
          </a:fillRef>
          <a:effectRef idx="2">
            <a:schemeClr val="accent5"/>
          </a:effectRef>
          <a:fontRef idx="minor">
            <a:schemeClr val="lt1"/>
          </a:fontRef>
        </p:style>
        <p:txBody>
          <a:bodyPr lIns="91440" tIns="0" rIns="0" bIns="0" rtlCol="0" anchor="ctr" anchorCtr="0"/>
          <a:lstStyle/>
          <a:p>
            <a:pPr defTabSz="456968"/>
            <a:endParaRPr lang="en-US" sz="900" dirty="0">
              <a:solidFill>
                <a:srgbClr val="7F7F7F"/>
              </a:solidFill>
              <a:latin typeface="+mj-lt"/>
            </a:endParaRPr>
          </a:p>
        </p:txBody>
      </p:sp>
      <p:sp>
        <p:nvSpPr>
          <p:cNvPr id="44" name="TextBox 43"/>
          <p:cNvSpPr txBox="1"/>
          <p:nvPr/>
        </p:nvSpPr>
        <p:spPr>
          <a:xfrm>
            <a:off x="2731949" y="1751973"/>
            <a:ext cx="1492523" cy="230832"/>
          </a:xfrm>
          <a:prstGeom prst="rect">
            <a:avLst/>
          </a:prstGeom>
          <a:noFill/>
        </p:spPr>
        <p:txBody>
          <a:bodyPr wrap="square" rtlCol="0" anchor="ctr" anchorCtr="0">
            <a:spAutoFit/>
          </a:bodyPr>
          <a:lstStyle/>
          <a:p>
            <a:pPr algn="r" defTabSz="456968"/>
            <a:r>
              <a:rPr lang="en-US" sz="900" b="1" dirty="0">
                <a:latin typeface="+mj-lt"/>
              </a:rPr>
              <a:t>Unified Fabric</a:t>
            </a:r>
          </a:p>
        </p:txBody>
      </p:sp>
      <p:grpSp>
        <p:nvGrpSpPr>
          <p:cNvPr id="45" name="Group 44"/>
          <p:cNvGrpSpPr/>
          <p:nvPr/>
        </p:nvGrpSpPr>
        <p:grpSpPr>
          <a:xfrm>
            <a:off x="4248822" y="1685631"/>
            <a:ext cx="363516" cy="363516"/>
            <a:chOff x="3552623" y="1348585"/>
            <a:chExt cx="420624" cy="420624"/>
          </a:xfrm>
        </p:grpSpPr>
        <p:sp>
          <p:nvSpPr>
            <p:cNvPr id="46" name="Oval 45"/>
            <p:cNvSpPr/>
            <p:nvPr/>
          </p:nvSpPr>
          <p:spPr>
            <a:xfrm>
              <a:off x="3552623" y="1348585"/>
              <a:ext cx="420624" cy="420624"/>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8C8C8C"/>
                </a:solidFill>
                <a:latin typeface="+mj-lt"/>
              </a:endParaRPr>
            </a:p>
          </p:txBody>
        </p:sp>
        <p:sp>
          <p:nvSpPr>
            <p:cNvPr id="47" name="Freeform 11"/>
            <p:cNvSpPr>
              <a:spLocks noEditPoints="1"/>
            </p:cNvSpPr>
            <p:nvPr/>
          </p:nvSpPr>
          <p:spPr bwMode="auto">
            <a:xfrm>
              <a:off x="3638024" y="1431365"/>
              <a:ext cx="249823" cy="255064"/>
            </a:xfrm>
            <a:custGeom>
              <a:avLst/>
              <a:gdLst/>
              <a:ahLst/>
              <a:cxnLst>
                <a:cxn ang="0">
                  <a:pos x="495" y="3"/>
                </a:cxn>
                <a:cxn ang="0">
                  <a:pos x="327" y="146"/>
                </a:cxn>
                <a:cxn ang="0">
                  <a:pos x="425" y="182"/>
                </a:cxn>
                <a:cxn ang="0">
                  <a:pos x="746" y="183"/>
                </a:cxn>
                <a:cxn ang="0">
                  <a:pos x="558" y="0"/>
                </a:cxn>
                <a:cxn ang="0">
                  <a:pos x="1036" y="320"/>
                </a:cxn>
                <a:cxn ang="0">
                  <a:pos x="1011" y="232"/>
                </a:cxn>
                <a:cxn ang="0">
                  <a:pos x="985" y="371"/>
                </a:cxn>
                <a:cxn ang="0">
                  <a:pos x="564" y="805"/>
                </a:cxn>
                <a:cxn ang="0">
                  <a:pos x="857" y="835"/>
                </a:cxn>
                <a:cxn ang="0">
                  <a:pos x="1093" y="401"/>
                </a:cxn>
                <a:cxn ang="0">
                  <a:pos x="985" y="371"/>
                </a:cxn>
                <a:cxn ang="0">
                  <a:pos x="958" y="364"/>
                </a:cxn>
                <a:cxn ang="0">
                  <a:pos x="796" y="259"/>
                </a:cxn>
                <a:cxn ang="0">
                  <a:pos x="553" y="783"/>
                </a:cxn>
                <a:cxn ang="0">
                  <a:pos x="515" y="768"/>
                </a:cxn>
                <a:cxn ang="0">
                  <a:pos x="731" y="281"/>
                </a:cxn>
                <a:cxn ang="0">
                  <a:pos x="425" y="206"/>
                </a:cxn>
                <a:cxn ang="0">
                  <a:pos x="327" y="249"/>
                </a:cxn>
                <a:cxn ang="0">
                  <a:pos x="148" y="602"/>
                </a:cxn>
                <a:cxn ang="0">
                  <a:pos x="225" y="701"/>
                </a:cxn>
                <a:cxn ang="0">
                  <a:pos x="945" y="288"/>
                </a:cxn>
                <a:cxn ang="0">
                  <a:pos x="986" y="200"/>
                </a:cxn>
                <a:cxn ang="0">
                  <a:pos x="769" y="186"/>
                </a:cxn>
                <a:cxn ang="0">
                  <a:pos x="883" y="890"/>
                </a:cxn>
                <a:cxn ang="0">
                  <a:pos x="1037" y="841"/>
                </a:cxn>
                <a:cxn ang="0">
                  <a:pos x="865" y="873"/>
                </a:cxn>
                <a:cxn ang="0">
                  <a:pos x="561" y="840"/>
                </a:cxn>
                <a:cxn ang="0">
                  <a:pos x="369" y="1005"/>
                </a:cxn>
                <a:cxn ang="0">
                  <a:pos x="807" y="931"/>
                </a:cxn>
                <a:cxn ang="0">
                  <a:pos x="948" y="813"/>
                </a:cxn>
                <a:cxn ang="0">
                  <a:pos x="1115" y="557"/>
                </a:cxn>
                <a:cxn ang="0">
                  <a:pos x="463" y="819"/>
                </a:cxn>
                <a:cxn ang="0">
                  <a:pos x="127" y="698"/>
                </a:cxn>
                <a:cxn ang="0">
                  <a:pos x="142" y="929"/>
                </a:cxn>
                <a:cxn ang="0">
                  <a:pos x="74" y="647"/>
                </a:cxn>
                <a:cxn ang="0">
                  <a:pos x="0" y="557"/>
                </a:cxn>
                <a:cxn ang="0">
                  <a:pos x="74" y="647"/>
                </a:cxn>
                <a:cxn ang="0">
                  <a:pos x="182" y="430"/>
                </a:cxn>
                <a:cxn ang="0">
                  <a:pos x="93" y="250"/>
                </a:cxn>
                <a:cxn ang="0">
                  <a:pos x="125" y="596"/>
                </a:cxn>
                <a:cxn ang="0">
                  <a:pos x="462" y="856"/>
                </a:cxn>
                <a:cxn ang="0">
                  <a:pos x="353" y="987"/>
                </a:cxn>
              </a:cxnLst>
              <a:rect l="0" t="0" r="r" b="b"/>
              <a:pathLst>
                <a:path w="1115" h="1114">
                  <a:moveTo>
                    <a:pt x="327" y="146"/>
                  </a:moveTo>
                  <a:cubicBezTo>
                    <a:pt x="335" y="146"/>
                    <a:pt x="342" y="148"/>
                    <a:pt x="348" y="151"/>
                  </a:cubicBezTo>
                  <a:cubicBezTo>
                    <a:pt x="394" y="94"/>
                    <a:pt x="443" y="44"/>
                    <a:pt x="495" y="3"/>
                  </a:cubicBezTo>
                  <a:cubicBezTo>
                    <a:pt x="340" y="21"/>
                    <a:pt x="204" y="101"/>
                    <a:pt x="114" y="219"/>
                  </a:cubicBezTo>
                  <a:cubicBezTo>
                    <a:pt x="166" y="206"/>
                    <a:pt x="221" y="197"/>
                    <a:pt x="277" y="190"/>
                  </a:cubicBezTo>
                  <a:cubicBezTo>
                    <a:pt x="280" y="165"/>
                    <a:pt x="301" y="146"/>
                    <a:pt x="327" y="146"/>
                  </a:cubicBezTo>
                  <a:close/>
                  <a:moveTo>
                    <a:pt x="367" y="165"/>
                  </a:moveTo>
                  <a:cubicBezTo>
                    <a:pt x="371" y="170"/>
                    <a:pt x="374" y="176"/>
                    <a:pt x="376" y="183"/>
                  </a:cubicBezTo>
                  <a:cubicBezTo>
                    <a:pt x="392" y="182"/>
                    <a:pt x="409" y="182"/>
                    <a:pt x="425" y="182"/>
                  </a:cubicBezTo>
                  <a:cubicBezTo>
                    <a:pt x="445" y="182"/>
                    <a:pt x="464" y="182"/>
                    <a:pt x="484" y="183"/>
                  </a:cubicBezTo>
                  <a:cubicBezTo>
                    <a:pt x="560" y="186"/>
                    <a:pt x="635" y="196"/>
                    <a:pt x="705" y="211"/>
                  </a:cubicBezTo>
                  <a:cubicBezTo>
                    <a:pt x="713" y="196"/>
                    <a:pt x="728" y="185"/>
                    <a:pt x="746" y="183"/>
                  </a:cubicBezTo>
                  <a:cubicBezTo>
                    <a:pt x="750" y="145"/>
                    <a:pt x="752" y="108"/>
                    <a:pt x="752" y="72"/>
                  </a:cubicBezTo>
                  <a:cubicBezTo>
                    <a:pt x="752" y="59"/>
                    <a:pt x="751" y="47"/>
                    <a:pt x="751" y="34"/>
                  </a:cubicBezTo>
                  <a:cubicBezTo>
                    <a:pt x="691" y="12"/>
                    <a:pt x="626" y="0"/>
                    <a:pt x="558" y="0"/>
                  </a:cubicBezTo>
                  <a:cubicBezTo>
                    <a:pt x="551" y="0"/>
                    <a:pt x="545" y="0"/>
                    <a:pt x="539" y="0"/>
                  </a:cubicBezTo>
                  <a:cubicBezTo>
                    <a:pt x="478" y="44"/>
                    <a:pt x="420" y="99"/>
                    <a:pt x="367" y="165"/>
                  </a:cubicBezTo>
                  <a:close/>
                  <a:moveTo>
                    <a:pt x="1036" y="320"/>
                  </a:moveTo>
                  <a:cubicBezTo>
                    <a:pt x="1036" y="325"/>
                    <a:pt x="1035" y="329"/>
                    <a:pt x="1034" y="333"/>
                  </a:cubicBezTo>
                  <a:cubicBezTo>
                    <a:pt x="1050" y="341"/>
                    <a:pt x="1064" y="350"/>
                    <a:pt x="1079" y="359"/>
                  </a:cubicBezTo>
                  <a:cubicBezTo>
                    <a:pt x="1062" y="314"/>
                    <a:pt x="1038" y="271"/>
                    <a:pt x="1011" y="232"/>
                  </a:cubicBezTo>
                  <a:cubicBezTo>
                    <a:pt x="1010" y="246"/>
                    <a:pt x="1009" y="260"/>
                    <a:pt x="1007" y="274"/>
                  </a:cubicBezTo>
                  <a:cubicBezTo>
                    <a:pt x="1024" y="282"/>
                    <a:pt x="1036" y="300"/>
                    <a:pt x="1036" y="320"/>
                  </a:cubicBezTo>
                  <a:close/>
                  <a:moveTo>
                    <a:pt x="985" y="371"/>
                  </a:moveTo>
                  <a:cubicBezTo>
                    <a:pt x="983" y="371"/>
                    <a:pt x="982" y="371"/>
                    <a:pt x="981" y="371"/>
                  </a:cubicBezTo>
                  <a:cubicBezTo>
                    <a:pt x="955" y="437"/>
                    <a:pt x="914" y="504"/>
                    <a:pt x="860" y="567"/>
                  </a:cubicBezTo>
                  <a:cubicBezTo>
                    <a:pt x="784" y="655"/>
                    <a:pt x="683" y="737"/>
                    <a:pt x="564" y="805"/>
                  </a:cubicBezTo>
                  <a:cubicBezTo>
                    <a:pt x="565" y="808"/>
                    <a:pt x="566" y="812"/>
                    <a:pt x="566" y="817"/>
                  </a:cubicBezTo>
                  <a:cubicBezTo>
                    <a:pt x="641" y="829"/>
                    <a:pt x="720" y="836"/>
                    <a:pt x="802" y="836"/>
                  </a:cubicBezTo>
                  <a:cubicBezTo>
                    <a:pt x="821" y="836"/>
                    <a:pt x="839" y="836"/>
                    <a:pt x="857" y="835"/>
                  </a:cubicBezTo>
                  <a:cubicBezTo>
                    <a:pt x="862" y="811"/>
                    <a:pt x="883" y="793"/>
                    <a:pt x="908" y="793"/>
                  </a:cubicBezTo>
                  <a:cubicBezTo>
                    <a:pt x="915" y="793"/>
                    <a:pt x="923" y="795"/>
                    <a:pt x="930" y="798"/>
                  </a:cubicBezTo>
                  <a:cubicBezTo>
                    <a:pt x="1025" y="673"/>
                    <a:pt x="1081" y="533"/>
                    <a:pt x="1093" y="401"/>
                  </a:cubicBezTo>
                  <a:cubicBezTo>
                    <a:pt x="1092" y="399"/>
                    <a:pt x="1092" y="398"/>
                    <a:pt x="1091" y="396"/>
                  </a:cubicBezTo>
                  <a:cubicBezTo>
                    <a:pt x="1070" y="381"/>
                    <a:pt x="1047" y="367"/>
                    <a:pt x="1023" y="354"/>
                  </a:cubicBezTo>
                  <a:cubicBezTo>
                    <a:pt x="1014" y="365"/>
                    <a:pt x="1000" y="371"/>
                    <a:pt x="985" y="371"/>
                  </a:cubicBezTo>
                  <a:close/>
                  <a:moveTo>
                    <a:pt x="553" y="783"/>
                  </a:moveTo>
                  <a:cubicBezTo>
                    <a:pt x="670" y="717"/>
                    <a:pt x="768" y="637"/>
                    <a:pt x="841" y="552"/>
                  </a:cubicBezTo>
                  <a:cubicBezTo>
                    <a:pt x="894" y="490"/>
                    <a:pt x="933" y="426"/>
                    <a:pt x="958" y="364"/>
                  </a:cubicBezTo>
                  <a:cubicBezTo>
                    <a:pt x="943" y="355"/>
                    <a:pt x="934" y="339"/>
                    <a:pt x="934" y="320"/>
                  </a:cubicBezTo>
                  <a:cubicBezTo>
                    <a:pt x="934" y="317"/>
                    <a:pt x="934" y="313"/>
                    <a:pt x="935" y="310"/>
                  </a:cubicBezTo>
                  <a:cubicBezTo>
                    <a:pt x="891" y="290"/>
                    <a:pt x="844" y="273"/>
                    <a:pt x="796" y="259"/>
                  </a:cubicBezTo>
                  <a:cubicBezTo>
                    <a:pt x="788" y="274"/>
                    <a:pt x="772" y="284"/>
                    <a:pt x="754" y="285"/>
                  </a:cubicBezTo>
                  <a:cubicBezTo>
                    <a:pt x="737" y="377"/>
                    <a:pt x="708" y="473"/>
                    <a:pt x="667" y="569"/>
                  </a:cubicBezTo>
                  <a:cubicBezTo>
                    <a:pt x="634" y="646"/>
                    <a:pt x="596" y="718"/>
                    <a:pt x="553" y="783"/>
                  </a:cubicBezTo>
                  <a:close/>
                  <a:moveTo>
                    <a:pt x="225" y="701"/>
                  </a:moveTo>
                  <a:cubicBezTo>
                    <a:pt x="295" y="740"/>
                    <a:pt x="377" y="773"/>
                    <a:pt x="469" y="796"/>
                  </a:cubicBezTo>
                  <a:cubicBezTo>
                    <a:pt x="477" y="779"/>
                    <a:pt x="495" y="768"/>
                    <a:pt x="515" y="768"/>
                  </a:cubicBezTo>
                  <a:cubicBezTo>
                    <a:pt x="521" y="768"/>
                    <a:pt x="527" y="769"/>
                    <a:pt x="532" y="771"/>
                  </a:cubicBezTo>
                  <a:cubicBezTo>
                    <a:pt x="574" y="707"/>
                    <a:pt x="612" y="636"/>
                    <a:pt x="645" y="559"/>
                  </a:cubicBezTo>
                  <a:cubicBezTo>
                    <a:pt x="685" y="465"/>
                    <a:pt x="713" y="371"/>
                    <a:pt x="731" y="281"/>
                  </a:cubicBezTo>
                  <a:cubicBezTo>
                    <a:pt x="713" y="273"/>
                    <a:pt x="700" y="255"/>
                    <a:pt x="700" y="234"/>
                  </a:cubicBezTo>
                  <a:cubicBezTo>
                    <a:pt x="631" y="220"/>
                    <a:pt x="558" y="210"/>
                    <a:pt x="483" y="207"/>
                  </a:cubicBezTo>
                  <a:cubicBezTo>
                    <a:pt x="464" y="206"/>
                    <a:pt x="444" y="206"/>
                    <a:pt x="425" y="206"/>
                  </a:cubicBezTo>
                  <a:cubicBezTo>
                    <a:pt x="425" y="206"/>
                    <a:pt x="425" y="206"/>
                    <a:pt x="425" y="206"/>
                  </a:cubicBezTo>
                  <a:cubicBezTo>
                    <a:pt x="409" y="206"/>
                    <a:pt x="393" y="206"/>
                    <a:pt x="378" y="207"/>
                  </a:cubicBezTo>
                  <a:cubicBezTo>
                    <a:pt x="373" y="231"/>
                    <a:pt x="352" y="249"/>
                    <a:pt x="327" y="249"/>
                  </a:cubicBezTo>
                  <a:cubicBezTo>
                    <a:pt x="321" y="249"/>
                    <a:pt x="314" y="247"/>
                    <a:pt x="309" y="245"/>
                  </a:cubicBezTo>
                  <a:cubicBezTo>
                    <a:pt x="270" y="304"/>
                    <a:pt x="234" y="369"/>
                    <a:pt x="204" y="439"/>
                  </a:cubicBezTo>
                  <a:cubicBezTo>
                    <a:pt x="181" y="493"/>
                    <a:pt x="163" y="548"/>
                    <a:pt x="148" y="602"/>
                  </a:cubicBezTo>
                  <a:cubicBezTo>
                    <a:pt x="165" y="610"/>
                    <a:pt x="176" y="627"/>
                    <a:pt x="176" y="647"/>
                  </a:cubicBezTo>
                  <a:cubicBezTo>
                    <a:pt x="176" y="654"/>
                    <a:pt x="174" y="661"/>
                    <a:pt x="172" y="667"/>
                  </a:cubicBezTo>
                  <a:cubicBezTo>
                    <a:pt x="189" y="679"/>
                    <a:pt x="206" y="690"/>
                    <a:pt x="225" y="701"/>
                  </a:cubicBezTo>
                  <a:close/>
                  <a:moveTo>
                    <a:pt x="802" y="234"/>
                  </a:moveTo>
                  <a:cubicBezTo>
                    <a:pt x="802" y="235"/>
                    <a:pt x="802" y="235"/>
                    <a:pt x="802" y="236"/>
                  </a:cubicBezTo>
                  <a:cubicBezTo>
                    <a:pt x="852" y="250"/>
                    <a:pt x="900" y="268"/>
                    <a:pt x="945" y="288"/>
                  </a:cubicBezTo>
                  <a:cubicBezTo>
                    <a:pt x="954" y="277"/>
                    <a:pt x="968" y="270"/>
                    <a:pt x="983" y="269"/>
                  </a:cubicBezTo>
                  <a:cubicBezTo>
                    <a:pt x="986" y="253"/>
                    <a:pt x="987" y="237"/>
                    <a:pt x="987" y="221"/>
                  </a:cubicBezTo>
                  <a:cubicBezTo>
                    <a:pt x="987" y="214"/>
                    <a:pt x="986" y="207"/>
                    <a:pt x="986" y="200"/>
                  </a:cubicBezTo>
                  <a:cubicBezTo>
                    <a:pt x="930" y="133"/>
                    <a:pt x="857" y="79"/>
                    <a:pt x="775" y="44"/>
                  </a:cubicBezTo>
                  <a:cubicBezTo>
                    <a:pt x="776" y="53"/>
                    <a:pt x="776" y="63"/>
                    <a:pt x="776" y="72"/>
                  </a:cubicBezTo>
                  <a:cubicBezTo>
                    <a:pt x="776" y="109"/>
                    <a:pt x="774" y="147"/>
                    <a:pt x="769" y="186"/>
                  </a:cubicBezTo>
                  <a:cubicBezTo>
                    <a:pt x="789" y="194"/>
                    <a:pt x="802" y="212"/>
                    <a:pt x="802" y="234"/>
                  </a:cubicBezTo>
                  <a:close/>
                  <a:moveTo>
                    <a:pt x="908" y="896"/>
                  </a:moveTo>
                  <a:cubicBezTo>
                    <a:pt x="899" y="896"/>
                    <a:pt x="890" y="894"/>
                    <a:pt x="883" y="890"/>
                  </a:cubicBezTo>
                  <a:cubicBezTo>
                    <a:pt x="864" y="910"/>
                    <a:pt x="844" y="929"/>
                    <a:pt x="822" y="948"/>
                  </a:cubicBezTo>
                  <a:cubicBezTo>
                    <a:pt x="741" y="1021"/>
                    <a:pt x="652" y="1076"/>
                    <a:pt x="560" y="1114"/>
                  </a:cubicBezTo>
                  <a:cubicBezTo>
                    <a:pt x="763" y="1113"/>
                    <a:pt x="940" y="1004"/>
                    <a:pt x="1037" y="841"/>
                  </a:cubicBezTo>
                  <a:cubicBezTo>
                    <a:pt x="1011" y="846"/>
                    <a:pt x="985" y="849"/>
                    <a:pt x="958" y="852"/>
                  </a:cubicBezTo>
                  <a:cubicBezTo>
                    <a:pt x="955" y="877"/>
                    <a:pt x="933" y="896"/>
                    <a:pt x="908" y="896"/>
                  </a:cubicBezTo>
                  <a:close/>
                  <a:moveTo>
                    <a:pt x="865" y="873"/>
                  </a:moveTo>
                  <a:cubicBezTo>
                    <a:pt x="862" y="869"/>
                    <a:pt x="860" y="864"/>
                    <a:pt x="859" y="859"/>
                  </a:cubicBezTo>
                  <a:cubicBezTo>
                    <a:pt x="840" y="860"/>
                    <a:pt x="821" y="860"/>
                    <a:pt x="802" y="860"/>
                  </a:cubicBezTo>
                  <a:cubicBezTo>
                    <a:pt x="718" y="860"/>
                    <a:pt x="638" y="853"/>
                    <a:pt x="561" y="840"/>
                  </a:cubicBezTo>
                  <a:cubicBezTo>
                    <a:pt x="553" y="858"/>
                    <a:pt x="535" y="870"/>
                    <a:pt x="515" y="870"/>
                  </a:cubicBezTo>
                  <a:cubicBezTo>
                    <a:pt x="508" y="870"/>
                    <a:pt x="501" y="869"/>
                    <a:pt x="495" y="866"/>
                  </a:cubicBezTo>
                  <a:cubicBezTo>
                    <a:pt x="455" y="918"/>
                    <a:pt x="413" y="965"/>
                    <a:pt x="369" y="1005"/>
                  </a:cubicBezTo>
                  <a:cubicBezTo>
                    <a:pt x="349" y="1023"/>
                    <a:pt x="329" y="1040"/>
                    <a:pt x="309" y="1056"/>
                  </a:cubicBezTo>
                  <a:cubicBezTo>
                    <a:pt x="367" y="1085"/>
                    <a:pt x="432" y="1104"/>
                    <a:pt x="500" y="1111"/>
                  </a:cubicBezTo>
                  <a:cubicBezTo>
                    <a:pt x="607" y="1075"/>
                    <a:pt x="712" y="1015"/>
                    <a:pt x="807" y="931"/>
                  </a:cubicBezTo>
                  <a:cubicBezTo>
                    <a:pt x="827" y="912"/>
                    <a:pt x="847" y="893"/>
                    <a:pt x="865" y="873"/>
                  </a:cubicBezTo>
                  <a:close/>
                  <a:moveTo>
                    <a:pt x="1108" y="467"/>
                  </a:moveTo>
                  <a:cubicBezTo>
                    <a:pt x="1085" y="585"/>
                    <a:pt x="1031" y="705"/>
                    <a:pt x="948" y="813"/>
                  </a:cubicBezTo>
                  <a:cubicBezTo>
                    <a:pt x="952" y="818"/>
                    <a:pt x="954" y="823"/>
                    <a:pt x="956" y="828"/>
                  </a:cubicBezTo>
                  <a:cubicBezTo>
                    <a:pt x="989" y="824"/>
                    <a:pt x="1021" y="820"/>
                    <a:pt x="1052" y="814"/>
                  </a:cubicBezTo>
                  <a:cubicBezTo>
                    <a:pt x="1092" y="737"/>
                    <a:pt x="1115" y="650"/>
                    <a:pt x="1115" y="557"/>
                  </a:cubicBezTo>
                  <a:cubicBezTo>
                    <a:pt x="1115" y="526"/>
                    <a:pt x="1112" y="496"/>
                    <a:pt x="1108" y="467"/>
                  </a:cubicBezTo>
                  <a:close/>
                  <a:moveTo>
                    <a:pt x="464" y="829"/>
                  </a:moveTo>
                  <a:cubicBezTo>
                    <a:pt x="464" y="826"/>
                    <a:pt x="464" y="823"/>
                    <a:pt x="463" y="819"/>
                  </a:cubicBezTo>
                  <a:cubicBezTo>
                    <a:pt x="370" y="796"/>
                    <a:pt x="285" y="762"/>
                    <a:pt x="213" y="722"/>
                  </a:cubicBezTo>
                  <a:cubicBezTo>
                    <a:pt x="194" y="711"/>
                    <a:pt x="175" y="699"/>
                    <a:pt x="157" y="687"/>
                  </a:cubicBezTo>
                  <a:cubicBezTo>
                    <a:pt x="149" y="693"/>
                    <a:pt x="138" y="698"/>
                    <a:pt x="127" y="698"/>
                  </a:cubicBezTo>
                  <a:cubicBezTo>
                    <a:pt x="117" y="757"/>
                    <a:pt x="111" y="815"/>
                    <a:pt x="111" y="871"/>
                  </a:cubicBezTo>
                  <a:cubicBezTo>
                    <a:pt x="111" y="878"/>
                    <a:pt x="111" y="884"/>
                    <a:pt x="112" y="891"/>
                  </a:cubicBezTo>
                  <a:cubicBezTo>
                    <a:pt x="121" y="904"/>
                    <a:pt x="132" y="917"/>
                    <a:pt x="142" y="929"/>
                  </a:cubicBezTo>
                  <a:cubicBezTo>
                    <a:pt x="242" y="913"/>
                    <a:pt x="348" y="882"/>
                    <a:pt x="452" y="834"/>
                  </a:cubicBezTo>
                  <a:cubicBezTo>
                    <a:pt x="456" y="832"/>
                    <a:pt x="460" y="831"/>
                    <a:pt x="464" y="829"/>
                  </a:cubicBezTo>
                  <a:close/>
                  <a:moveTo>
                    <a:pt x="74" y="647"/>
                  </a:moveTo>
                  <a:cubicBezTo>
                    <a:pt x="74" y="638"/>
                    <a:pt x="76" y="630"/>
                    <a:pt x="80" y="623"/>
                  </a:cubicBezTo>
                  <a:cubicBezTo>
                    <a:pt x="47" y="591"/>
                    <a:pt x="21" y="556"/>
                    <a:pt x="1" y="520"/>
                  </a:cubicBezTo>
                  <a:cubicBezTo>
                    <a:pt x="1" y="532"/>
                    <a:pt x="0" y="544"/>
                    <a:pt x="0" y="557"/>
                  </a:cubicBezTo>
                  <a:cubicBezTo>
                    <a:pt x="0" y="667"/>
                    <a:pt x="32" y="770"/>
                    <a:pt x="88" y="857"/>
                  </a:cubicBezTo>
                  <a:cubicBezTo>
                    <a:pt x="88" y="804"/>
                    <a:pt x="94" y="749"/>
                    <a:pt x="103" y="694"/>
                  </a:cubicBezTo>
                  <a:cubicBezTo>
                    <a:pt x="86" y="685"/>
                    <a:pt x="74" y="668"/>
                    <a:pt x="74" y="647"/>
                  </a:cubicBezTo>
                  <a:close/>
                  <a:moveTo>
                    <a:pt x="125" y="596"/>
                  </a:moveTo>
                  <a:cubicBezTo>
                    <a:pt x="125" y="596"/>
                    <a:pt x="125" y="596"/>
                    <a:pt x="125" y="596"/>
                  </a:cubicBezTo>
                  <a:cubicBezTo>
                    <a:pt x="140" y="541"/>
                    <a:pt x="159" y="485"/>
                    <a:pt x="182" y="430"/>
                  </a:cubicBezTo>
                  <a:cubicBezTo>
                    <a:pt x="213" y="358"/>
                    <a:pt x="249" y="292"/>
                    <a:pt x="289" y="232"/>
                  </a:cubicBezTo>
                  <a:cubicBezTo>
                    <a:pt x="285" y="227"/>
                    <a:pt x="281" y="221"/>
                    <a:pt x="279" y="214"/>
                  </a:cubicBezTo>
                  <a:cubicBezTo>
                    <a:pt x="214" y="221"/>
                    <a:pt x="152" y="233"/>
                    <a:pt x="93" y="250"/>
                  </a:cubicBezTo>
                  <a:cubicBezTo>
                    <a:pt x="49" y="315"/>
                    <a:pt x="19" y="391"/>
                    <a:pt x="7" y="472"/>
                  </a:cubicBezTo>
                  <a:cubicBezTo>
                    <a:pt x="24" y="519"/>
                    <a:pt x="54" y="564"/>
                    <a:pt x="96" y="605"/>
                  </a:cubicBezTo>
                  <a:cubicBezTo>
                    <a:pt x="104" y="599"/>
                    <a:pt x="114" y="596"/>
                    <a:pt x="125" y="596"/>
                  </a:cubicBezTo>
                  <a:close/>
                  <a:moveTo>
                    <a:pt x="476" y="852"/>
                  </a:moveTo>
                  <a:cubicBezTo>
                    <a:pt x="475" y="852"/>
                    <a:pt x="475" y="851"/>
                    <a:pt x="474" y="851"/>
                  </a:cubicBezTo>
                  <a:cubicBezTo>
                    <a:pt x="470" y="852"/>
                    <a:pt x="466" y="854"/>
                    <a:pt x="462" y="856"/>
                  </a:cubicBezTo>
                  <a:cubicBezTo>
                    <a:pt x="361" y="902"/>
                    <a:pt x="260" y="933"/>
                    <a:pt x="162" y="950"/>
                  </a:cubicBezTo>
                  <a:cubicBezTo>
                    <a:pt x="198" y="986"/>
                    <a:pt x="240" y="1018"/>
                    <a:pt x="285" y="1043"/>
                  </a:cubicBezTo>
                  <a:cubicBezTo>
                    <a:pt x="308" y="1027"/>
                    <a:pt x="331" y="1008"/>
                    <a:pt x="353" y="987"/>
                  </a:cubicBezTo>
                  <a:cubicBezTo>
                    <a:pt x="395" y="948"/>
                    <a:pt x="437" y="903"/>
                    <a:pt x="476" y="852"/>
                  </a:cubicBezTo>
                  <a:close/>
                </a:path>
              </a:pathLst>
            </a:custGeom>
            <a:solidFill>
              <a:srgbClr val="FFFFFF"/>
            </a:solidFill>
            <a:ln>
              <a:noFill/>
            </a:ln>
            <a:effectLst/>
          </p:spPr>
          <p:txBody>
            <a:bodyPr vert="horz" wrap="square" lIns="68580" tIns="34290" rIns="68580" bIns="34290" numCol="1" anchor="t" anchorCtr="0" compatLnSpc="1">
              <a:prstTxWarp prst="textNoShape">
                <a:avLst/>
              </a:prstTxWarp>
            </a:bodyPr>
            <a:lstStyle/>
            <a:p>
              <a:pPr defTabSz="913783"/>
              <a:endParaRPr lang="en-US" sz="1425" kern="0" dirty="0">
                <a:solidFill>
                  <a:srgbClr val="0D868E"/>
                </a:solidFill>
                <a:latin typeface="+mj-lt"/>
                <a:ea typeface="+mn-ea"/>
                <a:cs typeface="+mn-cs"/>
              </a:endParaRPr>
            </a:p>
          </p:txBody>
        </p:sp>
      </p:grpSp>
      <p:sp>
        <p:nvSpPr>
          <p:cNvPr id="48" name="Rounded Rectangle 47"/>
          <p:cNvSpPr/>
          <p:nvPr/>
        </p:nvSpPr>
        <p:spPr>
          <a:xfrm>
            <a:off x="4577445" y="2977642"/>
            <a:ext cx="334011" cy="981428"/>
          </a:xfrm>
          <a:prstGeom prst="roundRect">
            <a:avLst/>
          </a:prstGeom>
          <a:gradFill>
            <a:gsLst>
              <a:gs pos="0">
                <a:schemeClr val="tx2"/>
              </a:gs>
              <a:gs pos="50000">
                <a:schemeClr val="accent1">
                  <a:lumMod val="20000"/>
                  <a:lumOff val="80000"/>
                </a:schemeClr>
              </a:gs>
              <a:gs pos="100000">
                <a:schemeClr val="accent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8C8C8C"/>
              </a:solidFill>
              <a:latin typeface="+mj-lt"/>
            </a:endParaRPr>
          </a:p>
        </p:txBody>
      </p:sp>
      <p:grpSp>
        <p:nvGrpSpPr>
          <p:cNvPr id="49" name="Group 48"/>
          <p:cNvGrpSpPr/>
          <p:nvPr/>
        </p:nvGrpSpPr>
        <p:grpSpPr>
          <a:xfrm>
            <a:off x="2405022" y="2977643"/>
            <a:ext cx="1111610" cy="981428"/>
            <a:chOff x="1419165" y="2925862"/>
            <a:chExt cx="1286242" cy="1135609"/>
          </a:xfrm>
        </p:grpSpPr>
        <p:sp>
          <p:nvSpPr>
            <p:cNvPr id="50" name="Rounded Rectangle 49"/>
            <p:cNvSpPr/>
            <p:nvPr/>
          </p:nvSpPr>
          <p:spPr>
            <a:xfrm>
              <a:off x="1419165" y="2925862"/>
              <a:ext cx="386483" cy="337754"/>
            </a:xfrm>
            <a:prstGeom prst="roundRect">
              <a:avLst/>
            </a:prstGeom>
            <a:solidFill>
              <a:schemeClr val="bg2">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8C8C8C"/>
                </a:solidFill>
                <a:latin typeface="+mj-lt"/>
              </a:endParaRPr>
            </a:p>
          </p:txBody>
        </p:sp>
        <p:sp>
          <p:nvSpPr>
            <p:cNvPr id="72" name="Rounded Rectangle 71"/>
            <p:cNvSpPr/>
            <p:nvPr/>
          </p:nvSpPr>
          <p:spPr>
            <a:xfrm>
              <a:off x="1869045" y="2925862"/>
              <a:ext cx="386483" cy="337754"/>
            </a:xfrm>
            <a:prstGeom prst="roundRect">
              <a:avLst/>
            </a:prstGeom>
            <a:solidFill>
              <a:schemeClr val="bg2">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8C8C8C"/>
                </a:solidFill>
                <a:latin typeface="+mj-lt"/>
              </a:endParaRPr>
            </a:p>
          </p:txBody>
        </p:sp>
        <p:sp>
          <p:nvSpPr>
            <p:cNvPr id="73" name="Rounded Rectangle 72"/>
            <p:cNvSpPr/>
            <p:nvPr/>
          </p:nvSpPr>
          <p:spPr>
            <a:xfrm>
              <a:off x="2318924" y="2925862"/>
              <a:ext cx="386483" cy="337754"/>
            </a:xfrm>
            <a:prstGeom prst="roundRect">
              <a:avLst/>
            </a:prstGeom>
            <a:solidFill>
              <a:schemeClr val="bg2">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8C8C8C"/>
                </a:solidFill>
                <a:latin typeface="+mj-lt"/>
              </a:endParaRPr>
            </a:p>
          </p:txBody>
        </p:sp>
        <p:sp>
          <p:nvSpPr>
            <p:cNvPr id="74" name="Rounded Rectangle 73"/>
            <p:cNvSpPr/>
            <p:nvPr/>
          </p:nvSpPr>
          <p:spPr>
            <a:xfrm>
              <a:off x="1419165" y="3324790"/>
              <a:ext cx="386483" cy="337754"/>
            </a:xfrm>
            <a:prstGeom prst="roundRect">
              <a:avLst/>
            </a:pr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8C8C8C"/>
                </a:solidFill>
                <a:latin typeface="+mj-lt"/>
              </a:endParaRPr>
            </a:p>
          </p:txBody>
        </p:sp>
        <p:sp>
          <p:nvSpPr>
            <p:cNvPr id="75" name="Rounded Rectangle 74"/>
            <p:cNvSpPr/>
            <p:nvPr/>
          </p:nvSpPr>
          <p:spPr>
            <a:xfrm>
              <a:off x="1869045" y="3324790"/>
              <a:ext cx="386483" cy="337754"/>
            </a:xfrm>
            <a:prstGeom prst="roundRect">
              <a:avLst/>
            </a:pr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8C8C8C"/>
                </a:solidFill>
                <a:latin typeface="+mj-lt"/>
              </a:endParaRPr>
            </a:p>
          </p:txBody>
        </p:sp>
        <p:sp>
          <p:nvSpPr>
            <p:cNvPr id="76" name="Rounded Rectangle 75"/>
            <p:cNvSpPr/>
            <p:nvPr/>
          </p:nvSpPr>
          <p:spPr>
            <a:xfrm>
              <a:off x="2318924" y="3324790"/>
              <a:ext cx="386483" cy="337754"/>
            </a:xfrm>
            <a:prstGeom prst="roundRect">
              <a:avLst/>
            </a:pr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8C8C8C"/>
                </a:solidFill>
                <a:latin typeface="+mj-lt"/>
              </a:endParaRPr>
            </a:p>
          </p:txBody>
        </p:sp>
        <p:sp>
          <p:nvSpPr>
            <p:cNvPr id="77" name="Rounded Rectangle 76"/>
            <p:cNvSpPr/>
            <p:nvPr/>
          </p:nvSpPr>
          <p:spPr>
            <a:xfrm>
              <a:off x="1419165" y="3723717"/>
              <a:ext cx="386483" cy="337754"/>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8C8C8C"/>
                </a:solidFill>
                <a:latin typeface="+mj-lt"/>
              </a:endParaRPr>
            </a:p>
          </p:txBody>
        </p:sp>
        <p:sp>
          <p:nvSpPr>
            <p:cNvPr id="78" name="Rounded Rectangle 77"/>
            <p:cNvSpPr/>
            <p:nvPr/>
          </p:nvSpPr>
          <p:spPr>
            <a:xfrm>
              <a:off x="1869045" y="3723717"/>
              <a:ext cx="386483" cy="337754"/>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8C8C8C"/>
                </a:solidFill>
                <a:latin typeface="+mj-lt"/>
              </a:endParaRPr>
            </a:p>
          </p:txBody>
        </p:sp>
        <p:sp>
          <p:nvSpPr>
            <p:cNvPr id="79" name="Rounded Rectangle 78"/>
            <p:cNvSpPr/>
            <p:nvPr/>
          </p:nvSpPr>
          <p:spPr>
            <a:xfrm>
              <a:off x="2318924" y="3723717"/>
              <a:ext cx="386483" cy="337754"/>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8C8C8C"/>
                </a:solidFill>
                <a:latin typeface="+mj-lt"/>
              </a:endParaRPr>
            </a:p>
          </p:txBody>
        </p:sp>
      </p:grpSp>
    </p:spTree>
    <p:extLst>
      <p:ext uri="{BB962C8B-B14F-4D97-AF65-F5344CB8AC3E}">
        <p14:creationId xmlns:p14="http://schemas.microsoft.com/office/powerpoint/2010/main" val="37002062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Eliminating Complexity with Unified Fabric</a:t>
            </a:r>
          </a:p>
        </p:txBody>
      </p:sp>
      <p:sp>
        <p:nvSpPr>
          <p:cNvPr id="213" name="Right Arrow 212"/>
          <p:cNvSpPr/>
          <p:nvPr/>
        </p:nvSpPr>
        <p:spPr>
          <a:xfrm>
            <a:off x="1297398" y="2158338"/>
            <a:ext cx="2833853" cy="2117418"/>
          </a:xfrm>
          <a:prstGeom prst="rightArrow">
            <a:avLst>
              <a:gd name="adj1" fmla="val 100000"/>
              <a:gd name="adj2" fmla="val 19552"/>
            </a:avLst>
          </a:prstGeom>
          <a:solidFill>
            <a:schemeClr val="bg2">
              <a:lumMod val="95000"/>
            </a:schemeClr>
          </a:solidFill>
          <a:ln w="25400">
            <a:noFill/>
          </a:ln>
          <a:effectLst/>
        </p:spPr>
        <p:style>
          <a:lnRef idx="1">
            <a:schemeClr val="accent5"/>
          </a:lnRef>
          <a:fillRef idx="3">
            <a:schemeClr val="accent5"/>
          </a:fillRef>
          <a:effectRef idx="2">
            <a:schemeClr val="accent5"/>
          </a:effectRef>
          <a:fontRef idx="minor">
            <a:schemeClr val="lt1"/>
          </a:fontRef>
        </p:style>
        <p:txBody>
          <a:bodyPr lIns="91440" tIns="0" rIns="0" bIns="0" rtlCol="0" anchor="ctr" anchorCtr="0"/>
          <a:lstStyle/>
          <a:p>
            <a:pPr defTabSz="456968"/>
            <a:endParaRPr lang="en-US" sz="900" dirty="0">
              <a:solidFill>
                <a:srgbClr val="7F7F7F"/>
              </a:solidFill>
              <a:latin typeface="+mj-lt"/>
            </a:endParaRPr>
          </a:p>
        </p:txBody>
      </p:sp>
      <p:sp>
        <p:nvSpPr>
          <p:cNvPr id="210" name="Chevron 209"/>
          <p:cNvSpPr/>
          <p:nvPr/>
        </p:nvSpPr>
        <p:spPr>
          <a:xfrm>
            <a:off x="3773596" y="2158335"/>
            <a:ext cx="1838752" cy="2117424"/>
          </a:xfrm>
          <a:prstGeom prst="chevron">
            <a:avLst>
              <a:gd name="adj" fmla="val 22637"/>
            </a:avLst>
          </a:prstGeom>
          <a:solidFill>
            <a:schemeClr val="bg2">
              <a:lumMod val="95000"/>
            </a:schemeClr>
          </a:solidFill>
          <a:ln w="25400">
            <a:noFill/>
          </a:ln>
          <a:effectLst/>
        </p:spPr>
        <p:style>
          <a:lnRef idx="1">
            <a:schemeClr val="accent5"/>
          </a:lnRef>
          <a:fillRef idx="3">
            <a:schemeClr val="accent5"/>
          </a:fillRef>
          <a:effectRef idx="2">
            <a:schemeClr val="accent5"/>
          </a:effectRef>
          <a:fontRef idx="minor">
            <a:schemeClr val="lt1"/>
          </a:fontRef>
        </p:style>
        <p:txBody>
          <a:bodyPr lIns="91440" tIns="0" rIns="0" bIns="0" rtlCol="0" anchor="ctr" anchorCtr="0"/>
          <a:lstStyle/>
          <a:p>
            <a:pPr defTabSz="456968"/>
            <a:endParaRPr lang="en-US" sz="900" dirty="0">
              <a:solidFill>
                <a:srgbClr val="7F7F7F"/>
              </a:solidFill>
              <a:latin typeface="+mj-lt"/>
            </a:endParaRPr>
          </a:p>
        </p:txBody>
      </p:sp>
      <p:sp>
        <p:nvSpPr>
          <p:cNvPr id="233" name="Rectangle 232"/>
          <p:cNvSpPr/>
          <p:nvPr/>
        </p:nvSpPr>
        <p:spPr>
          <a:xfrm>
            <a:off x="1613648" y="2386624"/>
            <a:ext cx="1927129" cy="430887"/>
          </a:xfrm>
          <a:prstGeom prst="rect">
            <a:avLst/>
          </a:prstGeom>
        </p:spPr>
        <p:txBody>
          <a:bodyPr wrap="square" anchor="t">
            <a:spAutoFit/>
          </a:bodyPr>
          <a:lstStyle/>
          <a:p>
            <a:pPr algn="ctr"/>
            <a:r>
              <a:rPr lang="en-US" sz="1100" b="1" dirty="0">
                <a:latin typeface="+mj-lt"/>
                <a:cs typeface="CiscoSans ExtraLight"/>
              </a:rPr>
              <a:t>Complexity in Traditional</a:t>
            </a:r>
            <a:br>
              <a:rPr lang="en-US" sz="1100" b="1" dirty="0">
                <a:latin typeface="+mj-lt"/>
                <a:cs typeface="CiscoSans ExtraLight"/>
              </a:rPr>
            </a:br>
            <a:r>
              <a:rPr lang="en-US" sz="1100" b="1" dirty="0">
                <a:latin typeface="+mj-lt"/>
                <a:cs typeface="CiscoSans ExtraLight"/>
              </a:rPr>
              <a:t>Environments</a:t>
            </a:r>
          </a:p>
        </p:txBody>
      </p:sp>
      <p:grpSp>
        <p:nvGrpSpPr>
          <p:cNvPr id="288" name="Group 287"/>
          <p:cNvGrpSpPr/>
          <p:nvPr/>
        </p:nvGrpSpPr>
        <p:grpSpPr>
          <a:xfrm>
            <a:off x="7230498" y="2251924"/>
            <a:ext cx="1783653" cy="1797750"/>
            <a:chOff x="8434070" y="-2342089"/>
            <a:chExt cx="1858914" cy="1858914"/>
          </a:xfrm>
        </p:grpSpPr>
        <p:sp>
          <p:nvSpPr>
            <p:cNvPr id="289" name="Freeform 288"/>
            <p:cNvSpPr/>
            <p:nvPr/>
          </p:nvSpPr>
          <p:spPr>
            <a:xfrm>
              <a:off x="8434070" y="-2342089"/>
              <a:ext cx="1858914" cy="1858914"/>
            </a:xfrm>
            <a:custGeom>
              <a:avLst/>
              <a:gdLst>
                <a:gd name="connsiteX0" fmla="*/ 0 w 1527210"/>
                <a:gd name="connsiteY0" fmla="*/ 763605 h 1527210"/>
                <a:gd name="connsiteX1" fmla="*/ 763605 w 1527210"/>
                <a:gd name="connsiteY1" fmla="*/ 0 h 1527210"/>
                <a:gd name="connsiteX2" fmla="*/ 1527210 w 1527210"/>
                <a:gd name="connsiteY2" fmla="*/ 763605 h 1527210"/>
                <a:gd name="connsiteX3" fmla="*/ 763605 w 1527210"/>
                <a:gd name="connsiteY3" fmla="*/ 1527210 h 1527210"/>
                <a:gd name="connsiteX4" fmla="*/ 0 w 1527210"/>
                <a:gd name="connsiteY4" fmla="*/ 763605 h 1527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210" h="1527210">
                  <a:moveTo>
                    <a:pt x="0" y="763605"/>
                  </a:moveTo>
                  <a:cubicBezTo>
                    <a:pt x="0" y="341878"/>
                    <a:pt x="341878" y="0"/>
                    <a:pt x="763605" y="0"/>
                  </a:cubicBezTo>
                  <a:cubicBezTo>
                    <a:pt x="1185332" y="0"/>
                    <a:pt x="1527210" y="341878"/>
                    <a:pt x="1527210" y="763605"/>
                  </a:cubicBezTo>
                  <a:cubicBezTo>
                    <a:pt x="1527210" y="1185332"/>
                    <a:pt x="1185332" y="1527210"/>
                    <a:pt x="763605" y="1527210"/>
                  </a:cubicBezTo>
                  <a:cubicBezTo>
                    <a:pt x="341878" y="1527210"/>
                    <a:pt x="0" y="1185332"/>
                    <a:pt x="0" y="763605"/>
                  </a:cubicBezTo>
                  <a:close/>
                </a:path>
              </a:pathLst>
            </a:custGeom>
            <a:solidFill>
              <a:schemeClr val="accent1">
                <a:alpha val="26000"/>
              </a:schemeClr>
            </a:solidFill>
          </p:spPr>
          <p:style>
            <a:lnRef idx="0">
              <a:schemeClr val="lt1">
                <a:hueOff val="0"/>
                <a:satOff val="0"/>
                <a:lumOff val="0"/>
                <a:alphaOff val="0"/>
              </a:schemeClr>
            </a:lnRef>
            <a:fillRef idx="3">
              <a:scrgbClr r="0" g="0" b="0"/>
            </a:fillRef>
            <a:effectRef idx="0">
              <a:schemeClr val="accent4">
                <a:alpha val="50000"/>
                <a:hueOff val="0"/>
                <a:satOff val="0"/>
                <a:lumOff val="0"/>
                <a:alphaOff val="0"/>
              </a:schemeClr>
            </a:effectRef>
            <a:fontRef idx="minor">
              <a:schemeClr val="tx1"/>
            </a:fontRef>
          </p:style>
          <p:txBody>
            <a:bodyPr spcFirstLastPara="0" vert="horz" wrap="square" lIns="241435" tIns="241435" rIns="241435" bIns="241435" numCol="1" spcCol="1270" anchor="ctr" anchorCtr="0">
              <a:noAutofit/>
            </a:bodyPr>
            <a:lstStyle/>
            <a:p>
              <a:pPr algn="ctr" defTabSz="622300">
                <a:lnSpc>
                  <a:spcPct val="90000"/>
                </a:lnSpc>
                <a:spcAft>
                  <a:spcPct val="35000"/>
                </a:spcAft>
              </a:pPr>
              <a:endParaRPr lang="en-US" sz="1400" b="1" dirty="0">
                <a:solidFill>
                  <a:srgbClr val="FFFFFF"/>
                </a:solidFill>
                <a:latin typeface="+mj-lt"/>
              </a:endParaRPr>
            </a:p>
          </p:txBody>
        </p:sp>
        <p:grpSp>
          <p:nvGrpSpPr>
            <p:cNvPr id="290" name="Group 289"/>
            <p:cNvGrpSpPr/>
            <p:nvPr/>
          </p:nvGrpSpPr>
          <p:grpSpPr>
            <a:xfrm>
              <a:off x="8568877" y="-2215462"/>
              <a:ext cx="1593490" cy="1593490"/>
              <a:chOff x="3765047" y="2159564"/>
              <a:chExt cx="1587614" cy="1587614"/>
            </a:xfrm>
          </p:grpSpPr>
          <p:sp>
            <p:nvSpPr>
              <p:cNvPr id="291" name="Freeform 290"/>
              <p:cNvSpPr/>
              <p:nvPr/>
            </p:nvSpPr>
            <p:spPr>
              <a:xfrm>
                <a:off x="3765047" y="2159564"/>
                <a:ext cx="1587614" cy="1587614"/>
              </a:xfrm>
              <a:custGeom>
                <a:avLst/>
                <a:gdLst>
                  <a:gd name="connsiteX0" fmla="*/ 0 w 1527210"/>
                  <a:gd name="connsiteY0" fmla="*/ 763605 h 1527210"/>
                  <a:gd name="connsiteX1" fmla="*/ 763605 w 1527210"/>
                  <a:gd name="connsiteY1" fmla="*/ 0 h 1527210"/>
                  <a:gd name="connsiteX2" fmla="*/ 1527210 w 1527210"/>
                  <a:gd name="connsiteY2" fmla="*/ 763605 h 1527210"/>
                  <a:gd name="connsiteX3" fmla="*/ 763605 w 1527210"/>
                  <a:gd name="connsiteY3" fmla="*/ 1527210 h 1527210"/>
                  <a:gd name="connsiteX4" fmla="*/ 0 w 1527210"/>
                  <a:gd name="connsiteY4" fmla="*/ 763605 h 1527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210" h="1527210">
                    <a:moveTo>
                      <a:pt x="0" y="763605"/>
                    </a:moveTo>
                    <a:cubicBezTo>
                      <a:pt x="0" y="341878"/>
                      <a:pt x="341878" y="0"/>
                      <a:pt x="763605" y="0"/>
                    </a:cubicBezTo>
                    <a:cubicBezTo>
                      <a:pt x="1185332" y="0"/>
                      <a:pt x="1527210" y="341878"/>
                      <a:pt x="1527210" y="763605"/>
                    </a:cubicBezTo>
                    <a:cubicBezTo>
                      <a:pt x="1527210" y="1185332"/>
                      <a:pt x="1185332" y="1527210"/>
                      <a:pt x="763605" y="1527210"/>
                    </a:cubicBezTo>
                    <a:cubicBezTo>
                      <a:pt x="341878" y="1527210"/>
                      <a:pt x="0" y="1185332"/>
                      <a:pt x="0" y="763605"/>
                    </a:cubicBezTo>
                    <a:close/>
                  </a:path>
                </a:pathLst>
              </a:custGeom>
              <a:solidFill>
                <a:schemeClr val="accent1"/>
              </a:solidFill>
              <a:ln w="60325">
                <a:solidFill>
                  <a:schemeClr val="accent1"/>
                </a:solidFill>
              </a:ln>
            </p:spPr>
            <p:style>
              <a:lnRef idx="0">
                <a:schemeClr val="lt1">
                  <a:hueOff val="0"/>
                  <a:satOff val="0"/>
                  <a:lumOff val="0"/>
                  <a:alphaOff val="0"/>
                </a:schemeClr>
              </a:lnRef>
              <a:fillRef idx="3">
                <a:scrgbClr r="0" g="0" b="0"/>
              </a:fillRef>
              <a:effectRef idx="0">
                <a:schemeClr val="accent4">
                  <a:alpha val="50000"/>
                  <a:hueOff val="0"/>
                  <a:satOff val="0"/>
                  <a:lumOff val="0"/>
                  <a:alphaOff val="0"/>
                </a:schemeClr>
              </a:effectRef>
              <a:fontRef idx="minor">
                <a:schemeClr val="tx1"/>
              </a:fontRef>
            </p:style>
            <p:txBody>
              <a:bodyPr spcFirstLastPara="0" vert="horz" wrap="square" lIns="241435" tIns="241435" rIns="241435" bIns="241435" numCol="1" spcCol="1270" anchor="ctr" anchorCtr="0">
                <a:noAutofit/>
              </a:bodyPr>
              <a:lstStyle/>
              <a:p>
                <a:pPr algn="ctr" defTabSz="622300">
                  <a:lnSpc>
                    <a:spcPct val="90000"/>
                  </a:lnSpc>
                  <a:spcAft>
                    <a:spcPct val="35000"/>
                  </a:spcAft>
                </a:pPr>
                <a:endParaRPr lang="en-US" sz="1400" b="1" dirty="0">
                  <a:solidFill>
                    <a:srgbClr val="FFFFFF"/>
                  </a:solidFill>
                  <a:latin typeface="+mj-lt"/>
                </a:endParaRPr>
              </a:p>
            </p:txBody>
          </p:sp>
          <p:sp>
            <p:nvSpPr>
              <p:cNvPr id="292" name="Freeform 291"/>
              <p:cNvSpPr/>
              <p:nvPr/>
            </p:nvSpPr>
            <p:spPr>
              <a:xfrm>
                <a:off x="3842451" y="2243211"/>
                <a:ext cx="1437405" cy="1437404"/>
              </a:xfrm>
              <a:custGeom>
                <a:avLst/>
                <a:gdLst>
                  <a:gd name="connsiteX0" fmla="*/ 0 w 1377005"/>
                  <a:gd name="connsiteY0" fmla="*/ 688503 h 1377005"/>
                  <a:gd name="connsiteX1" fmla="*/ 688503 w 1377005"/>
                  <a:gd name="connsiteY1" fmla="*/ 0 h 1377005"/>
                  <a:gd name="connsiteX2" fmla="*/ 1377006 w 1377005"/>
                  <a:gd name="connsiteY2" fmla="*/ 688503 h 1377005"/>
                  <a:gd name="connsiteX3" fmla="*/ 688503 w 1377005"/>
                  <a:gd name="connsiteY3" fmla="*/ 1377006 h 1377005"/>
                  <a:gd name="connsiteX4" fmla="*/ 0 w 1377005"/>
                  <a:gd name="connsiteY4" fmla="*/ 688503 h 1377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7005" h="1377005">
                    <a:moveTo>
                      <a:pt x="0" y="688503"/>
                    </a:moveTo>
                    <a:cubicBezTo>
                      <a:pt x="0" y="308253"/>
                      <a:pt x="308253" y="0"/>
                      <a:pt x="688503" y="0"/>
                    </a:cubicBezTo>
                    <a:cubicBezTo>
                      <a:pt x="1068753" y="0"/>
                      <a:pt x="1377006" y="308253"/>
                      <a:pt x="1377006" y="688503"/>
                    </a:cubicBezTo>
                    <a:cubicBezTo>
                      <a:pt x="1377006" y="1068753"/>
                      <a:pt x="1068753" y="1377006"/>
                      <a:pt x="688503" y="1377006"/>
                    </a:cubicBezTo>
                    <a:cubicBezTo>
                      <a:pt x="308253" y="1377006"/>
                      <a:pt x="0" y="1068753"/>
                      <a:pt x="0" y="688503"/>
                    </a:cubicBezTo>
                    <a:close/>
                  </a:path>
                </a:pathLst>
              </a:custGeom>
              <a:noFill/>
            </p:spPr>
            <p:style>
              <a:lnRef idx="0">
                <a:schemeClr val="lt1">
                  <a:hueOff val="0"/>
                  <a:satOff val="0"/>
                  <a:lumOff val="0"/>
                  <a:alphaOff val="0"/>
                </a:schemeClr>
              </a:lnRef>
              <a:fillRef idx="3">
                <a:scrgbClr r="0" g="0" b="0"/>
              </a:fillRef>
              <a:effectRef idx="0">
                <a:schemeClr val="accent4">
                  <a:alpha val="50000"/>
                  <a:hueOff val="0"/>
                  <a:satOff val="0"/>
                  <a:lumOff val="0"/>
                  <a:alphaOff val="0"/>
                </a:schemeClr>
              </a:effectRef>
              <a:fontRef idx="minor">
                <a:schemeClr val="tx1"/>
              </a:fontRef>
            </p:style>
            <p:txBody>
              <a:bodyPr spcFirstLastPara="0" vert="horz" wrap="square" lIns="219438" tIns="219438" rIns="219438" bIns="274320" numCol="1" spcCol="1270" anchor="ctr" anchorCtr="0">
                <a:noAutofit/>
              </a:bodyPr>
              <a:lstStyle/>
              <a:p>
                <a:pPr algn="ctr" defTabSz="622300">
                  <a:lnSpc>
                    <a:spcPct val="90000"/>
                  </a:lnSpc>
                  <a:spcBef>
                    <a:spcPts val="600"/>
                  </a:spcBef>
                  <a:spcAft>
                    <a:spcPts val="0"/>
                  </a:spcAft>
                </a:pPr>
                <a:r>
                  <a:rPr lang="en-US" sz="1100" b="1" dirty="0">
                    <a:solidFill>
                      <a:schemeClr val="tx2"/>
                    </a:solidFill>
                    <a:latin typeface="+mj-lt"/>
                  </a:rPr>
                  <a:t>One Network Fabric</a:t>
                </a:r>
              </a:p>
              <a:p>
                <a:pPr algn="ctr" defTabSz="622300">
                  <a:lnSpc>
                    <a:spcPct val="90000"/>
                  </a:lnSpc>
                  <a:spcBef>
                    <a:spcPts val="600"/>
                  </a:spcBef>
                  <a:spcAft>
                    <a:spcPts val="0"/>
                  </a:spcAft>
                </a:pPr>
                <a:r>
                  <a:rPr lang="en-US" sz="1100" b="1" dirty="0">
                    <a:solidFill>
                      <a:schemeClr val="tx2"/>
                    </a:solidFill>
                    <a:latin typeface="+mj-lt"/>
                  </a:rPr>
                  <a:t>One Network</a:t>
                </a:r>
              </a:p>
              <a:p>
                <a:pPr algn="ctr" defTabSz="622300">
                  <a:lnSpc>
                    <a:spcPct val="90000"/>
                  </a:lnSpc>
                  <a:spcBef>
                    <a:spcPts val="600"/>
                  </a:spcBef>
                  <a:spcAft>
                    <a:spcPts val="0"/>
                  </a:spcAft>
                </a:pPr>
                <a:r>
                  <a:rPr lang="en-US" sz="1100" b="1" dirty="0">
                    <a:solidFill>
                      <a:schemeClr val="tx2"/>
                    </a:solidFill>
                    <a:latin typeface="+mj-lt"/>
                  </a:rPr>
                  <a:t>One Layer</a:t>
                </a:r>
              </a:p>
              <a:p>
                <a:pPr algn="ctr" defTabSz="622300">
                  <a:lnSpc>
                    <a:spcPct val="90000"/>
                  </a:lnSpc>
                  <a:spcBef>
                    <a:spcPts val="600"/>
                  </a:spcBef>
                  <a:spcAft>
                    <a:spcPts val="0"/>
                  </a:spcAft>
                </a:pPr>
                <a:r>
                  <a:rPr lang="en-US" sz="1100" b="1" dirty="0">
                    <a:solidFill>
                      <a:schemeClr val="tx2"/>
                    </a:solidFill>
                    <a:latin typeface="+mj-lt"/>
                  </a:rPr>
                  <a:t>SingleConnect</a:t>
                </a:r>
              </a:p>
            </p:txBody>
          </p:sp>
        </p:grpSp>
      </p:grpSp>
      <p:sp>
        <p:nvSpPr>
          <p:cNvPr id="223" name="TextBox 222"/>
          <p:cNvSpPr txBox="1"/>
          <p:nvPr/>
        </p:nvSpPr>
        <p:spPr>
          <a:xfrm>
            <a:off x="1658908" y="3013870"/>
            <a:ext cx="715392" cy="219442"/>
          </a:xfrm>
          <a:prstGeom prst="rect">
            <a:avLst/>
          </a:prstGeom>
          <a:noFill/>
        </p:spPr>
        <p:txBody>
          <a:bodyPr wrap="square" rIns="45720" rtlCol="0" anchor="ctr">
            <a:spAutoFit/>
          </a:bodyPr>
          <a:lstStyle/>
          <a:p>
            <a:pPr algn="r" defTabSz="456968"/>
            <a:r>
              <a:rPr lang="en-US" sz="1050" dirty="0">
                <a:latin typeface="+mj-lt"/>
              </a:rPr>
              <a:t>Ethernet</a:t>
            </a:r>
          </a:p>
        </p:txBody>
      </p:sp>
      <p:sp>
        <p:nvSpPr>
          <p:cNvPr id="224" name="TextBox 223"/>
          <p:cNvSpPr txBox="1"/>
          <p:nvPr/>
        </p:nvSpPr>
        <p:spPr>
          <a:xfrm>
            <a:off x="1442185" y="3358636"/>
            <a:ext cx="932115" cy="219442"/>
          </a:xfrm>
          <a:prstGeom prst="rect">
            <a:avLst/>
          </a:prstGeom>
          <a:noFill/>
        </p:spPr>
        <p:txBody>
          <a:bodyPr wrap="square" rIns="45720" rtlCol="0" anchor="ctr">
            <a:spAutoFit/>
          </a:bodyPr>
          <a:lstStyle/>
          <a:p>
            <a:pPr algn="r" defTabSz="456968"/>
            <a:r>
              <a:rPr lang="en-US" sz="1050" dirty="0">
                <a:latin typeface="+mj-lt"/>
              </a:rPr>
              <a:t>Fibre Channel</a:t>
            </a:r>
          </a:p>
        </p:txBody>
      </p:sp>
      <p:sp>
        <p:nvSpPr>
          <p:cNvPr id="225" name="TextBox 224"/>
          <p:cNvSpPr txBox="1"/>
          <p:nvPr/>
        </p:nvSpPr>
        <p:spPr>
          <a:xfrm>
            <a:off x="1426933" y="3703401"/>
            <a:ext cx="947367" cy="219442"/>
          </a:xfrm>
          <a:prstGeom prst="rect">
            <a:avLst/>
          </a:prstGeom>
          <a:noFill/>
        </p:spPr>
        <p:txBody>
          <a:bodyPr wrap="square" rIns="45720" rtlCol="0" anchor="ctr">
            <a:spAutoFit/>
          </a:bodyPr>
          <a:lstStyle/>
          <a:p>
            <a:pPr algn="r" defTabSz="456968"/>
            <a:r>
              <a:rPr lang="en-US" sz="1050" dirty="0">
                <a:latin typeface="+mj-lt"/>
              </a:rPr>
              <a:t>Management</a:t>
            </a:r>
          </a:p>
        </p:txBody>
      </p:sp>
      <p:sp>
        <p:nvSpPr>
          <p:cNvPr id="211" name="TextBox 210"/>
          <p:cNvSpPr txBox="1"/>
          <p:nvPr/>
        </p:nvSpPr>
        <p:spPr>
          <a:xfrm>
            <a:off x="3872692" y="2227030"/>
            <a:ext cx="1447114" cy="600164"/>
          </a:xfrm>
          <a:prstGeom prst="rect">
            <a:avLst/>
          </a:prstGeom>
          <a:noFill/>
        </p:spPr>
        <p:txBody>
          <a:bodyPr wrap="square" rtlCol="0" anchor="t">
            <a:spAutoFit/>
          </a:bodyPr>
          <a:lstStyle/>
          <a:p>
            <a:pPr algn="ctr"/>
            <a:r>
              <a:rPr lang="en-US" sz="1100" b="1" dirty="0">
                <a:latin typeface="+mj-lt"/>
                <a:cs typeface="CiscoSans ExtraLight"/>
              </a:rPr>
              <a:t>Single, Multi- Protocol Fabric</a:t>
            </a:r>
          </a:p>
          <a:p>
            <a:pPr algn="ctr"/>
            <a:r>
              <a:rPr lang="en-US" sz="1100" b="1" dirty="0">
                <a:latin typeface="+mj-lt"/>
                <a:cs typeface="CiscoSans ExtraLight"/>
              </a:rPr>
              <a:t>SingleConnect</a:t>
            </a:r>
          </a:p>
        </p:txBody>
      </p:sp>
      <p:sp>
        <p:nvSpPr>
          <p:cNvPr id="331" name="Chevron 330"/>
          <p:cNvSpPr/>
          <p:nvPr/>
        </p:nvSpPr>
        <p:spPr>
          <a:xfrm>
            <a:off x="5254693" y="2158335"/>
            <a:ext cx="1838752" cy="2117424"/>
          </a:xfrm>
          <a:prstGeom prst="chevron">
            <a:avLst>
              <a:gd name="adj" fmla="val 22637"/>
            </a:avLst>
          </a:prstGeom>
          <a:solidFill>
            <a:schemeClr val="bg2">
              <a:lumMod val="95000"/>
            </a:schemeClr>
          </a:solidFill>
          <a:ln w="25400">
            <a:noFill/>
          </a:ln>
          <a:effectLst/>
        </p:spPr>
        <p:style>
          <a:lnRef idx="1">
            <a:schemeClr val="accent5"/>
          </a:lnRef>
          <a:fillRef idx="3">
            <a:schemeClr val="accent5"/>
          </a:fillRef>
          <a:effectRef idx="2">
            <a:schemeClr val="accent5"/>
          </a:effectRef>
          <a:fontRef idx="minor">
            <a:schemeClr val="lt1"/>
          </a:fontRef>
        </p:style>
        <p:txBody>
          <a:bodyPr lIns="91440" tIns="0" rIns="0" bIns="0" rtlCol="0" anchor="ctr" anchorCtr="0"/>
          <a:lstStyle/>
          <a:p>
            <a:pPr defTabSz="456968"/>
            <a:endParaRPr lang="en-US" sz="900" dirty="0">
              <a:solidFill>
                <a:srgbClr val="7F7F7F"/>
              </a:solidFill>
              <a:latin typeface="+mj-lt"/>
            </a:endParaRPr>
          </a:p>
        </p:txBody>
      </p:sp>
      <p:sp>
        <p:nvSpPr>
          <p:cNvPr id="208" name="TextBox 207"/>
          <p:cNvSpPr txBox="1"/>
          <p:nvPr/>
        </p:nvSpPr>
        <p:spPr>
          <a:xfrm>
            <a:off x="5442937" y="2227030"/>
            <a:ext cx="1414841" cy="600164"/>
          </a:xfrm>
          <a:prstGeom prst="rect">
            <a:avLst/>
          </a:prstGeom>
          <a:noFill/>
        </p:spPr>
        <p:txBody>
          <a:bodyPr wrap="square" rtlCol="0">
            <a:spAutoFit/>
          </a:bodyPr>
          <a:lstStyle/>
          <a:p>
            <a:pPr algn="ctr"/>
            <a:r>
              <a:rPr lang="en-US" sz="1100" b="1" dirty="0">
                <a:latin typeface="+mj-lt"/>
                <a:cs typeface="CiscoSans ExtraLight"/>
              </a:rPr>
              <a:t>Physically Distributed, Centrally Managed </a:t>
            </a:r>
          </a:p>
        </p:txBody>
      </p:sp>
      <p:sp>
        <p:nvSpPr>
          <p:cNvPr id="334" name="Rounded Rectangle 333"/>
          <p:cNvSpPr/>
          <p:nvPr/>
        </p:nvSpPr>
        <p:spPr>
          <a:xfrm>
            <a:off x="6129653" y="3322408"/>
            <a:ext cx="334011" cy="291897"/>
          </a:xfrm>
          <a:prstGeom prst="roundRect">
            <a:avLst/>
          </a:prstGeom>
          <a:solidFill>
            <a:schemeClr val="tx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8C8C8C"/>
              </a:solidFill>
              <a:latin typeface="+mj-lt"/>
            </a:endParaRPr>
          </a:p>
        </p:txBody>
      </p:sp>
      <p:sp>
        <p:nvSpPr>
          <p:cNvPr id="336" name="Right Arrow 335"/>
          <p:cNvSpPr/>
          <p:nvPr/>
        </p:nvSpPr>
        <p:spPr>
          <a:xfrm>
            <a:off x="1297397" y="1627783"/>
            <a:ext cx="3470674" cy="479213"/>
          </a:xfrm>
          <a:prstGeom prst="rightArrow">
            <a:avLst>
              <a:gd name="adj1" fmla="val 100000"/>
              <a:gd name="adj2" fmla="val 31004"/>
            </a:avLst>
          </a:prstGeom>
          <a:solidFill>
            <a:schemeClr val="bg2">
              <a:lumMod val="95000"/>
            </a:schemeClr>
          </a:solidFill>
          <a:ln w="25400">
            <a:noFill/>
          </a:ln>
          <a:effectLst/>
        </p:spPr>
        <p:style>
          <a:lnRef idx="1">
            <a:schemeClr val="accent5"/>
          </a:lnRef>
          <a:fillRef idx="3">
            <a:schemeClr val="accent5"/>
          </a:fillRef>
          <a:effectRef idx="2">
            <a:schemeClr val="accent5"/>
          </a:effectRef>
          <a:fontRef idx="minor">
            <a:schemeClr val="lt1"/>
          </a:fontRef>
        </p:style>
        <p:txBody>
          <a:bodyPr lIns="91440" tIns="0" rIns="0" bIns="0" rtlCol="0" anchor="ctr" anchorCtr="0"/>
          <a:lstStyle/>
          <a:p>
            <a:pPr defTabSz="456968"/>
            <a:endParaRPr lang="en-US" sz="900" dirty="0">
              <a:solidFill>
                <a:srgbClr val="7F7F7F"/>
              </a:solidFill>
              <a:latin typeface="+mj-lt"/>
            </a:endParaRPr>
          </a:p>
        </p:txBody>
      </p:sp>
      <p:sp>
        <p:nvSpPr>
          <p:cNvPr id="337" name="Chevron 336"/>
          <p:cNvSpPr/>
          <p:nvPr/>
        </p:nvSpPr>
        <p:spPr>
          <a:xfrm>
            <a:off x="4673876" y="1627783"/>
            <a:ext cx="2082554" cy="479213"/>
          </a:xfrm>
          <a:prstGeom prst="chevron">
            <a:avLst>
              <a:gd name="adj" fmla="val 30532"/>
            </a:avLst>
          </a:prstGeom>
          <a:solidFill>
            <a:schemeClr val="bg2">
              <a:lumMod val="95000"/>
            </a:schemeClr>
          </a:solidFill>
          <a:ln w="25400">
            <a:noFill/>
          </a:ln>
          <a:effectLst/>
        </p:spPr>
        <p:style>
          <a:lnRef idx="1">
            <a:schemeClr val="accent5"/>
          </a:lnRef>
          <a:fillRef idx="3">
            <a:schemeClr val="accent5"/>
          </a:fillRef>
          <a:effectRef idx="2">
            <a:schemeClr val="accent5"/>
          </a:effectRef>
          <a:fontRef idx="minor">
            <a:schemeClr val="lt1"/>
          </a:fontRef>
        </p:style>
        <p:txBody>
          <a:bodyPr lIns="91440" tIns="0" rIns="0" bIns="0" rtlCol="0" anchor="ctr" anchorCtr="0"/>
          <a:lstStyle/>
          <a:p>
            <a:pPr defTabSz="456968"/>
            <a:endParaRPr lang="en-US" sz="900" dirty="0">
              <a:solidFill>
                <a:srgbClr val="7F7F7F"/>
              </a:solidFill>
              <a:latin typeface="+mj-lt"/>
            </a:endParaRPr>
          </a:p>
        </p:txBody>
      </p:sp>
      <p:sp>
        <p:nvSpPr>
          <p:cNvPr id="342" name="TextBox 341"/>
          <p:cNvSpPr txBox="1"/>
          <p:nvPr/>
        </p:nvSpPr>
        <p:spPr>
          <a:xfrm>
            <a:off x="4685205" y="1682723"/>
            <a:ext cx="1492523" cy="369332"/>
          </a:xfrm>
          <a:prstGeom prst="rect">
            <a:avLst/>
          </a:prstGeom>
          <a:noFill/>
        </p:spPr>
        <p:txBody>
          <a:bodyPr wrap="square" rtlCol="0" anchor="ctr" anchorCtr="0">
            <a:spAutoFit/>
          </a:bodyPr>
          <a:lstStyle/>
          <a:p>
            <a:pPr algn="r" defTabSz="456968"/>
            <a:r>
              <a:rPr lang="en-US" sz="900" b="1" dirty="0">
                <a:latin typeface="+mj-lt"/>
              </a:rPr>
              <a:t>Cisco Fabric </a:t>
            </a:r>
          </a:p>
          <a:p>
            <a:pPr algn="r" defTabSz="456968"/>
            <a:r>
              <a:rPr lang="en-US" sz="900" b="1" dirty="0">
                <a:latin typeface="+mj-lt"/>
              </a:rPr>
              <a:t>Extender Architecture</a:t>
            </a:r>
          </a:p>
        </p:txBody>
      </p:sp>
      <p:sp>
        <p:nvSpPr>
          <p:cNvPr id="344" name="TextBox 343"/>
          <p:cNvSpPr txBox="1"/>
          <p:nvPr/>
        </p:nvSpPr>
        <p:spPr>
          <a:xfrm>
            <a:off x="2731949" y="1751973"/>
            <a:ext cx="1492523" cy="230832"/>
          </a:xfrm>
          <a:prstGeom prst="rect">
            <a:avLst/>
          </a:prstGeom>
          <a:noFill/>
        </p:spPr>
        <p:txBody>
          <a:bodyPr wrap="square" rtlCol="0" anchor="ctr" anchorCtr="0">
            <a:spAutoFit/>
          </a:bodyPr>
          <a:lstStyle/>
          <a:p>
            <a:pPr algn="r" defTabSz="456968"/>
            <a:r>
              <a:rPr lang="en-US" sz="900" b="1" dirty="0">
                <a:latin typeface="+mj-lt"/>
              </a:rPr>
              <a:t>Unified Fabric</a:t>
            </a:r>
          </a:p>
        </p:txBody>
      </p:sp>
      <p:grpSp>
        <p:nvGrpSpPr>
          <p:cNvPr id="345" name="Group 344"/>
          <p:cNvGrpSpPr/>
          <p:nvPr/>
        </p:nvGrpSpPr>
        <p:grpSpPr>
          <a:xfrm>
            <a:off x="4248822" y="1685631"/>
            <a:ext cx="363516" cy="363516"/>
            <a:chOff x="3552623" y="1348585"/>
            <a:chExt cx="420624" cy="420624"/>
          </a:xfrm>
        </p:grpSpPr>
        <p:sp>
          <p:nvSpPr>
            <p:cNvPr id="343" name="Oval 342"/>
            <p:cNvSpPr/>
            <p:nvPr/>
          </p:nvSpPr>
          <p:spPr>
            <a:xfrm>
              <a:off x="3552623" y="1348585"/>
              <a:ext cx="420624" cy="420624"/>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8C8C8C"/>
                </a:solidFill>
                <a:latin typeface="+mj-lt"/>
              </a:endParaRPr>
            </a:p>
          </p:txBody>
        </p:sp>
        <p:sp>
          <p:nvSpPr>
            <p:cNvPr id="256" name="Freeform 11"/>
            <p:cNvSpPr>
              <a:spLocks noEditPoints="1"/>
            </p:cNvSpPr>
            <p:nvPr/>
          </p:nvSpPr>
          <p:spPr bwMode="auto">
            <a:xfrm>
              <a:off x="3638024" y="1431365"/>
              <a:ext cx="249823" cy="255064"/>
            </a:xfrm>
            <a:custGeom>
              <a:avLst/>
              <a:gdLst/>
              <a:ahLst/>
              <a:cxnLst>
                <a:cxn ang="0">
                  <a:pos x="495" y="3"/>
                </a:cxn>
                <a:cxn ang="0">
                  <a:pos x="327" y="146"/>
                </a:cxn>
                <a:cxn ang="0">
                  <a:pos x="425" y="182"/>
                </a:cxn>
                <a:cxn ang="0">
                  <a:pos x="746" y="183"/>
                </a:cxn>
                <a:cxn ang="0">
                  <a:pos x="558" y="0"/>
                </a:cxn>
                <a:cxn ang="0">
                  <a:pos x="1036" y="320"/>
                </a:cxn>
                <a:cxn ang="0">
                  <a:pos x="1011" y="232"/>
                </a:cxn>
                <a:cxn ang="0">
                  <a:pos x="985" y="371"/>
                </a:cxn>
                <a:cxn ang="0">
                  <a:pos x="564" y="805"/>
                </a:cxn>
                <a:cxn ang="0">
                  <a:pos x="857" y="835"/>
                </a:cxn>
                <a:cxn ang="0">
                  <a:pos x="1093" y="401"/>
                </a:cxn>
                <a:cxn ang="0">
                  <a:pos x="985" y="371"/>
                </a:cxn>
                <a:cxn ang="0">
                  <a:pos x="958" y="364"/>
                </a:cxn>
                <a:cxn ang="0">
                  <a:pos x="796" y="259"/>
                </a:cxn>
                <a:cxn ang="0">
                  <a:pos x="553" y="783"/>
                </a:cxn>
                <a:cxn ang="0">
                  <a:pos x="515" y="768"/>
                </a:cxn>
                <a:cxn ang="0">
                  <a:pos x="731" y="281"/>
                </a:cxn>
                <a:cxn ang="0">
                  <a:pos x="425" y="206"/>
                </a:cxn>
                <a:cxn ang="0">
                  <a:pos x="327" y="249"/>
                </a:cxn>
                <a:cxn ang="0">
                  <a:pos x="148" y="602"/>
                </a:cxn>
                <a:cxn ang="0">
                  <a:pos x="225" y="701"/>
                </a:cxn>
                <a:cxn ang="0">
                  <a:pos x="945" y="288"/>
                </a:cxn>
                <a:cxn ang="0">
                  <a:pos x="986" y="200"/>
                </a:cxn>
                <a:cxn ang="0">
                  <a:pos x="769" y="186"/>
                </a:cxn>
                <a:cxn ang="0">
                  <a:pos x="883" y="890"/>
                </a:cxn>
                <a:cxn ang="0">
                  <a:pos x="1037" y="841"/>
                </a:cxn>
                <a:cxn ang="0">
                  <a:pos x="865" y="873"/>
                </a:cxn>
                <a:cxn ang="0">
                  <a:pos x="561" y="840"/>
                </a:cxn>
                <a:cxn ang="0">
                  <a:pos x="369" y="1005"/>
                </a:cxn>
                <a:cxn ang="0">
                  <a:pos x="807" y="931"/>
                </a:cxn>
                <a:cxn ang="0">
                  <a:pos x="948" y="813"/>
                </a:cxn>
                <a:cxn ang="0">
                  <a:pos x="1115" y="557"/>
                </a:cxn>
                <a:cxn ang="0">
                  <a:pos x="463" y="819"/>
                </a:cxn>
                <a:cxn ang="0">
                  <a:pos x="127" y="698"/>
                </a:cxn>
                <a:cxn ang="0">
                  <a:pos x="142" y="929"/>
                </a:cxn>
                <a:cxn ang="0">
                  <a:pos x="74" y="647"/>
                </a:cxn>
                <a:cxn ang="0">
                  <a:pos x="0" y="557"/>
                </a:cxn>
                <a:cxn ang="0">
                  <a:pos x="74" y="647"/>
                </a:cxn>
                <a:cxn ang="0">
                  <a:pos x="182" y="430"/>
                </a:cxn>
                <a:cxn ang="0">
                  <a:pos x="93" y="250"/>
                </a:cxn>
                <a:cxn ang="0">
                  <a:pos x="125" y="596"/>
                </a:cxn>
                <a:cxn ang="0">
                  <a:pos x="462" y="856"/>
                </a:cxn>
                <a:cxn ang="0">
                  <a:pos x="353" y="987"/>
                </a:cxn>
              </a:cxnLst>
              <a:rect l="0" t="0" r="r" b="b"/>
              <a:pathLst>
                <a:path w="1115" h="1114">
                  <a:moveTo>
                    <a:pt x="327" y="146"/>
                  </a:moveTo>
                  <a:cubicBezTo>
                    <a:pt x="335" y="146"/>
                    <a:pt x="342" y="148"/>
                    <a:pt x="348" y="151"/>
                  </a:cubicBezTo>
                  <a:cubicBezTo>
                    <a:pt x="394" y="94"/>
                    <a:pt x="443" y="44"/>
                    <a:pt x="495" y="3"/>
                  </a:cubicBezTo>
                  <a:cubicBezTo>
                    <a:pt x="340" y="21"/>
                    <a:pt x="204" y="101"/>
                    <a:pt x="114" y="219"/>
                  </a:cubicBezTo>
                  <a:cubicBezTo>
                    <a:pt x="166" y="206"/>
                    <a:pt x="221" y="197"/>
                    <a:pt x="277" y="190"/>
                  </a:cubicBezTo>
                  <a:cubicBezTo>
                    <a:pt x="280" y="165"/>
                    <a:pt x="301" y="146"/>
                    <a:pt x="327" y="146"/>
                  </a:cubicBezTo>
                  <a:close/>
                  <a:moveTo>
                    <a:pt x="367" y="165"/>
                  </a:moveTo>
                  <a:cubicBezTo>
                    <a:pt x="371" y="170"/>
                    <a:pt x="374" y="176"/>
                    <a:pt x="376" y="183"/>
                  </a:cubicBezTo>
                  <a:cubicBezTo>
                    <a:pt x="392" y="182"/>
                    <a:pt x="409" y="182"/>
                    <a:pt x="425" y="182"/>
                  </a:cubicBezTo>
                  <a:cubicBezTo>
                    <a:pt x="445" y="182"/>
                    <a:pt x="464" y="182"/>
                    <a:pt x="484" y="183"/>
                  </a:cubicBezTo>
                  <a:cubicBezTo>
                    <a:pt x="560" y="186"/>
                    <a:pt x="635" y="196"/>
                    <a:pt x="705" y="211"/>
                  </a:cubicBezTo>
                  <a:cubicBezTo>
                    <a:pt x="713" y="196"/>
                    <a:pt x="728" y="185"/>
                    <a:pt x="746" y="183"/>
                  </a:cubicBezTo>
                  <a:cubicBezTo>
                    <a:pt x="750" y="145"/>
                    <a:pt x="752" y="108"/>
                    <a:pt x="752" y="72"/>
                  </a:cubicBezTo>
                  <a:cubicBezTo>
                    <a:pt x="752" y="59"/>
                    <a:pt x="751" y="47"/>
                    <a:pt x="751" y="34"/>
                  </a:cubicBezTo>
                  <a:cubicBezTo>
                    <a:pt x="691" y="12"/>
                    <a:pt x="626" y="0"/>
                    <a:pt x="558" y="0"/>
                  </a:cubicBezTo>
                  <a:cubicBezTo>
                    <a:pt x="551" y="0"/>
                    <a:pt x="545" y="0"/>
                    <a:pt x="539" y="0"/>
                  </a:cubicBezTo>
                  <a:cubicBezTo>
                    <a:pt x="478" y="44"/>
                    <a:pt x="420" y="99"/>
                    <a:pt x="367" y="165"/>
                  </a:cubicBezTo>
                  <a:close/>
                  <a:moveTo>
                    <a:pt x="1036" y="320"/>
                  </a:moveTo>
                  <a:cubicBezTo>
                    <a:pt x="1036" y="325"/>
                    <a:pt x="1035" y="329"/>
                    <a:pt x="1034" y="333"/>
                  </a:cubicBezTo>
                  <a:cubicBezTo>
                    <a:pt x="1050" y="341"/>
                    <a:pt x="1064" y="350"/>
                    <a:pt x="1079" y="359"/>
                  </a:cubicBezTo>
                  <a:cubicBezTo>
                    <a:pt x="1062" y="314"/>
                    <a:pt x="1038" y="271"/>
                    <a:pt x="1011" y="232"/>
                  </a:cubicBezTo>
                  <a:cubicBezTo>
                    <a:pt x="1010" y="246"/>
                    <a:pt x="1009" y="260"/>
                    <a:pt x="1007" y="274"/>
                  </a:cubicBezTo>
                  <a:cubicBezTo>
                    <a:pt x="1024" y="282"/>
                    <a:pt x="1036" y="300"/>
                    <a:pt x="1036" y="320"/>
                  </a:cubicBezTo>
                  <a:close/>
                  <a:moveTo>
                    <a:pt x="985" y="371"/>
                  </a:moveTo>
                  <a:cubicBezTo>
                    <a:pt x="983" y="371"/>
                    <a:pt x="982" y="371"/>
                    <a:pt x="981" y="371"/>
                  </a:cubicBezTo>
                  <a:cubicBezTo>
                    <a:pt x="955" y="437"/>
                    <a:pt x="914" y="504"/>
                    <a:pt x="860" y="567"/>
                  </a:cubicBezTo>
                  <a:cubicBezTo>
                    <a:pt x="784" y="655"/>
                    <a:pt x="683" y="737"/>
                    <a:pt x="564" y="805"/>
                  </a:cubicBezTo>
                  <a:cubicBezTo>
                    <a:pt x="565" y="808"/>
                    <a:pt x="566" y="812"/>
                    <a:pt x="566" y="817"/>
                  </a:cubicBezTo>
                  <a:cubicBezTo>
                    <a:pt x="641" y="829"/>
                    <a:pt x="720" y="836"/>
                    <a:pt x="802" y="836"/>
                  </a:cubicBezTo>
                  <a:cubicBezTo>
                    <a:pt x="821" y="836"/>
                    <a:pt x="839" y="836"/>
                    <a:pt x="857" y="835"/>
                  </a:cubicBezTo>
                  <a:cubicBezTo>
                    <a:pt x="862" y="811"/>
                    <a:pt x="883" y="793"/>
                    <a:pt x="908" y="793"/>
                  </a:cubicBezTo>
                  <a:cubicBezTo>
                    <a:pt x="915" y="793"/>
                    <a:pt x="923" y="795"/>
                    <a:pt x="930" y="798"/>
                  </a:cubicBezTo>
                  <a:cubicBezTo>
                    <a:pt x="1025" y="673"/>
                    <a:pt x="1081" y="533"/>
                    <a:pt x="1093" y="401"/>
                  </a:cubicBezTo>
                  <a:cubicBezTo>
                    <a:pt x="1092" y="399"/>
                    <a:pt x="1092" y="398"/>
                    <a:pt x="1091" y="396"/>
                  </a:cubicBezTo>
                  <a:cubicBezTo>
                    <a:pt x="1070" y="381"/>
                    <a:pt x="1047" y="367"/>
                    <a:pt x="1023" y="354"/>
                  </a:cubicBezTo>
                  <a:cubicBezTo>
                    <a:pt x="1014" y="365"/>
                    <a:pt x="1000" y="371"/>
                    <a:pt x="985" y="371"/>
                  </a:cubicBezTo>
                  <a:close/>
                  <a:moveTo>
                    <a:pt x="553" y="783"/>
                  </a:moveTo>
                  <a:cubicBezTo>
                    <a:pt x="670" y="717"/>
                    <a:pt x="768" y="637"/>
                    <a:pt x="841" y="552"/>
                  </a:cubicBezTo>
                  <a:cubicBezTo>
                    <a:pt x="894" y="490"/>
                    <a:pt x="933" y="426"/>
                    <a:pt x="958" y="364"/>
                  </a:cubicBezTo>
                  <a:cubicBezTo>
                    <a:pt x="943" y="355"/>
                    <a:pt x="934" y="339"/>
                    <a:pt x="934" y="320"/>
                  </a:cubicBezTo>
                  <a:cubicBezTo>
                    <a:pt x="934" y="317"/>
                    <a:pt x="934" y="313"/>
                    <a:pt x="935" y="310"/>
                  </a:cubicBezTo>
                  <a:cubicBezTo>
                    <a:pt x="891" y="290"/>
                    <a:pt x="844" y="273"/>
                    <a:pt x="796" y="259"/>
                  </a:cubicBezTo>
                  <a:cubicBezTo>
                    <a:pt x="788" y="274"/>
                    <a:pt x="772" y="284"/>
                    <a:pt x="754" y="285"/>
                  </a:cubicBezTo>
                  <a:cubicBezTo>
                    <a:pt x="737" y="377"/>
                    <a:pt x="708" y="473"/>
                    <a:pt x="667" y="569"/>
                  </a:cubicBezTo>
                  <a:cubicBezTo>
                    <a:pt x="634" y="646"/>
                    <a:pt x="596" y="718"/>
                    <a:pt x="553" y="783"/>
                  </a:cubicBezTo>
                  <a:close/>
                  <a:moveTo>
                    <a:pt x="225" y="701"/>
                  </a:moveTo>
                  <a:cubicBezTo>
                    <a:pt x="295" y="740"/>
                    <a:pt x="377" y="773"/>
                    <a:pt x="469" y="796"/>
                  </a:cubicBezTo>
                  <a:cubicBezTo>
                    <a:pt x="477" y="779"/>
                    <a:pt x="495" y="768"/>
                    <a:pt x="515" y="768"/>
                  </a:cubicBezTo>
                  <a:cubicBezTo>
                    <a:pt x="521" y="768"/>
                    <a:pt x="527" y="769"/>
                    <a:pt x="532" y="771"/>
                  </a:cubicBezTo>
                  <a:cubicBezTo>
                    <a:pt x="574" y="707"/>
                    <a:pt x="612" y="636"/>
                    <a:pt x="645" y="559"/>
                  </a:cubicBezTo>
                  <a:cubicBezTo>
                    <a:pt x="685" y="465"/>
                    <a:pt x="713" y="371"/>
                    <a:pt x="731" y="281"/>
                  </a:cubicBezTo>
                  <a:cubicBezTo>
                    <a:pt x="713" y="273"/>
                    <a:pt x="700" y="255"/>
                    <a:pt x="700" y="234"/>
                  </a:cubicBezTo>
                  <a:cubicBezTo>
                    <a:pt x="631" y="220"/>
                    <a:pt x="558" y="210"/>
                    <a:pt x="483" y="207"/>
                  </a:cubicBezTo>
                  <a:cubicBezTo>
                    <a:pt x="464" y="206"/>
                    <a:pt x="444" y="206"/>
                    <a:pt x="425" y="206"/>
                  </a:cubicBezTo>
                  <a:cubicBezTo>
                    <a:pt x="425" y="206"/>
                    <a:pt x="425" y="206"/>
                    <a:pt x="425" y="206"/>
                  </a:cubicBezTo>
                  <a:cubicBezTo>
                    <a:pt x="409" y="206"/>
                    <a:pt x="393" y="206"/>
                    <a:pt x="378" y="207"/>
                  </a:cubicBezTo>
                  <a:cubicBezTo>
                    <a:pt x="373" y="231"/>
                    <a:pt x="352" y="249"/>
                    <a:pt x="327" y="249"/>
                  </a:cubicBezTo>
                  <a:cubicBezTo>
                    <a:pt x="321" y="249"/>
                    <a:pt x="314" y="247"/>
                    <a:pt x="309" y="245"/>
                  </a:cubicBezTo>
                  <a:cubicBezTo>
                    <a:pt x="270" y="304"/>
                    <a:pt x="234" y="369"/>
                    <a:pt x="204" y="439"/>
                  </a:cubicBezTo>
                  <a:cubicBezTo>
                    <a:pt x="181" y="493"/>
                    <a:pt x="163" y="548"/>
                    <a:pt x="148" y="602"/>
                  </a:cubicBezTo>
                  <a:cubicBezTo>
                    <a:pt x="165" y="610"/>
                    <a:pt x="176" y="627"/>
                    <a:pt x="176" y="647"/>
                  </a:cubicBezTo>
                  <a:cubicBezTo>
                    <a:pt x="176" y="654"/>
                    <a:pt x="174" y="661"/>
                    <a:pt x="172" y="667"/>
                  </a:cubicBezTo>
                  <a:cubicBezTo>
                    <a:pt x="189" y="679"/>
                    <a:pt x="206" y="690"/>
                    <a:pt x="225" y="701"/>
                  </a:cubicBezTo>
                  <a:close/>
                  <a:moveTo>
                    <a:pt x="802" y="234"/>
                  </a:moveTo>
                  <a:cubicBezTo>
                    <a:pt x="802" y="235"/>
                    <a:pt x="802" y="235"/>
                    <a:pt x="802" y="236"/>
                  </a:cubicBezTo>
                  <a:cubicBezTo>
                    <a:pt x="852" y="250"/>
                    <a:pt x="900" y="268"/>
                    <a:pt x="945" y="288"/>
                  </a:cubicBezTo>
                  <a:cubicBezTo>
                    <a:pt x="954" y="277"/>
                    <a:pt x="968" y="270"/>
                    <a:pt x="983" y="269"/>
                  </a:cubicBezTo>
                  <a:cubicBezTo>
                    <a:pt x="986" y="253"/>
                    <a:pt x="987" y="237"/>
                    <a:pt x="987" y="221"/>
                  </a:cubicBezTo>
                  <a:cubicBezTo>
                    <a:pt x="987" y="214"/>
                    <a:pt x="986" y="207"/>
                    <a:pt x="986" y="200"/>
                  </a:cubicBezTo>
                  <a:cubicBezTo>
                    <a:pt x="930" y="133"/>
                    <a:pt x="857" y="79"/>
                    <a:pt x="775" y="44"/>
                  </a:cubicBezTo>
                  <a:cubicBezTo>
                    <a:pt x="776" y="53"/>
                    <a:pt x="776" y="63"/>
                    <a:pt x="776" y="72"/>
                  </a:cubicBezTo>
                  <a:cubicBezTo>
                    <a:pt x="776" y="109"/>
                    <a:pt x="774" y="147"/>
                    <a:pt x="769" y="186"/>
                  </a:cubicBezTo>
                  <a:cubicBezTo>
                    <a:pt x="789" y="194"/>
                    <a:pt x="802" y="212"/>
                    <a:pt x="802" y="234"/>
                  </a:cubicBezTo>
                  <a:close/>
                  <a:moveTo>
                    <a:pt x="908" y="896"/>
                  </a:moveTo>
                  <a:cubicBezTo>
                    <a:pt x="899" y="896"/>
                    <a:pt x="890" y="894"/>
                    <a:pt x="883" y="890"/>
                  </a:cubicBezTo>
                  <a:cubicBezTo>
                    <a:pt x="864" y="910"/>
                    <a:pt x="844" y="929"/>
                    <a:pt x="822" y="948"/>
                  </a:cubicBezTo>
                  <a:cubicBezTo>
                    <a:pt x="741" y="1021"/>
                    <a:pt x="652" y="1076"/>
                    <a:pt x="560" y="1114"/>
                  </a:cubicBezTo>
                  <a:cubicBezTo>
                    <a:pt x="763" y="1113"/>
                    <a:pt x="940" y="1004"/>
                    <a:pt x="1037" y="841"/>
                  </a:cubicBezTo>
                  <a:cubicBezTo>
                    <a:pt x="1011" y="846"/>
                    <a:pt x="985" y="849"/>
                    <a:pt x="958" y="852"/>
                  </a:cubicBezTo>
                  <a:cubicBezTo>
                    <a:pt x="955" y="877"/>
                    <a:pt x="933" y="896"/>
                    <a:pt x="908" y="896"/>
                  </a:cubicBezTo>
                  <a:close/>
                  <a:moveTo>
                    <a:pt x="865" y="873"/>
                  </a:moveTo>
                  <a:cubicBezTo>
                    <a:pt x="862" y="869"/>
                    <a:pt x="860" y="864"/>
                    <a:pt x="859" y="859"/>
                  </a:cubicBezTo>
                  <a:cubicBezTo>
                    <a:pt x="840" y="860"/>
                    <a:pt x="821" y="860"/>
                    <a:pt x="802" y="860"/>
                  </a:cubicBezTo>
                  <a:cubicBezTo>
                    <a:pt x="718" y="860"/>
                    <a:pt x="638" y="853"/>
                    <a:pt x="561" y="840"/>
                  </a:cubicBezTo>
                  <a:cubicBezTo>
                    <a:pt x="553" y="858"/>
                    <a:pt x="535" y="870"/>
                    <a:pt x="515" y="870"/>
                  </a:cubicBezTo>
                  <a:cubicBezTo>
                    <a:pt x="508" y="870"/>
                    <a:pt x="501" y="869"/>
                    <a:pt x="495" y="866"/>
                  </a:cubicBezTo>
                  <a:cubicBezTo>
                    <a:pt x="455" y="918"/>
                    <a:pt x="413" y="965"/>
                    <a:pt x="369" y="1005"/>
                  </a:cubicBezTo>
                  <a:cubicBezTo>
                    <a:pt x="349" y="1023"/>
                    <a:pt x="329" y="1040"/>
                    <a:pt x="309" y="1056"/>
                  </a:cubicBezTo>
                  <a:cubicBezTo>
                    <a:pt x="367" y="1085"/>
                    <a:pt x="432" y="1104"/>
                    <a:pt x="500" y="1111"/>
                  </a:cubicBezTo>
                  <a:cubicBezTo>
                    <a:pt x="607" y="1075"/>
                    <a:pt x="712" y="1015"/>
                    <a:pt x="807" y="931"/>
                  </a:cubicBezTo>
                  <a:cubicBezTo>
                    <a:pt x="827" y="912"/>
                    <a:pt x="847" y="893"/>
                    <a:pt x="865" y="873"/>
                  </a:cubicBezTo>
                  <a:close/>
                  <a:moveTo>
                    <a:pt x="1108" y="467"/>
                  </a:moveTo>
                  <a:cubicBezTo>
                    <a:pt x="1085" y="585"/>
                    <a:pt x="1031" y="705"/>
                    <a:pt x="948" y="813"/>
                  </a:cubicBezTo>
                  <a:cubicBezTo>
                    <a:pt x="952" y="818"/>
                    <a:pt x="954" y="823"/>
                    <a:pt x="956" y="828"/>
                  </a:cubicBezTo>
                  <a:cubicBezTo>
                    <a:pt x="989" y="824"/>
                    <a:pt x="1021" y="820"/>
                    <a:pt x="1052" y="814"/>
                  </a:cubicBezTo>
                  <a:cubicBezTo>
                    <a:pt x="1092" y="737"/>
                    <a:pt x="1115" y="650"/>
                    <a:pt x="1115" y="557"/>
                  </a:cubicBezTo>
                  <a:cubicBezTo>
                    <a:pt x="1115" y="526"/>
                    <a:pt x="1112" y="496"/>
                    <a:pt x="1108" y="467"/>
                  </a:cubicBezTo>
                  <a:close/>
                  <a:moveTo>
                    <a:pt x="464" y="829"/>
                  </a:moveTo>
                  <a:cubicBezTo>
                    <a:pt x="464" y="826"/>
                    <a:pt x="464" y="823"/>
                    <a:pt x="463" y="819"/>
                  </a:cubicBezTo>
                  <a:cubicBezTo>
                    <a:pt x="370" y="796"/>
                    <a:pt x="285" y="762"/>
                    <a:pt x="213" y="722"/>
                  </a:cubicBezTo>
                  <a:cubicBezTo>
                    <a:pt x="194" y="711"/>
                    <a:pt x="175" y="699"/>
                    <a:pt x="157" y="687"/>
                  </a:cubicBezTo>
                  <a:cubicBezTo>
                    <a:pt x="149" y="693"/>
                    <a:pt x="138" y="698"/>
                    <a:pt x="127" y="698"/>
                  </a:cubicBezTo>
                  <a:cubicBezTo>
                    <a:pt x="117" y="757"/>
                    <a:pt x="111" y="815"/>
                    <a:pt x="111" y="871"/>
                  </a:cubicBezTo>
                  <a:cubicBezTo>
                    <a:pt x="111" y="878"/>
                    <a:pt x="111" y="884"/>
                    <a:pt x="112" y="891"/>
                  </a:cubicBezTo>
                  <a:cubicBezTo>
                    <a:pt x="121" y="904"/>
                    <a:pt x="132" y="917"/>
                    <a:pt x="142" y="929"/>
                  </a:cubicBezTo>
                  <a:cubicBezTo>
                    <a:pt x="242" y="913"/>
                    <a:pt x="348" y="882"/>
                    <a:pt x="452" y="834"/>
                  </a:cubicBezTo>
                  <a:cubicBezTo>
                    <a:pt x="456" y="832"/>
                    <a:pt x="460" y="831"/>
                    <a:pt x="464" y="829"/>
                  </a:cubicBezTo>
                  <a:close/>
                  <a:moveTo>
                    <a:pt x="74" y="647"/>
                  </a:moveTo>
                  <a:cubicBezTo>
                    <a:pt x="74" y="638"/>
                    <a:pt x="76" y="630"/>
                    <a:pt x="80" y="623"/>
                  </a:cubicBezTo>
                  <a:cubicBezTo>
                    <a:pt x="47" y="591"/>
                    <a:pt x="21" y="556"/>
                    <a:pt x="1" y="520"/>
                  </a:cubicBezTo>
                  <a:cubicBezTo>
                    <a:pt x="1" y="532"/>
                    <a:pt x="0" y="544"/>
                    <a:pt x="0" y="557"/>
                  </a:cubicBezTo>
                  <a:cubicBezTo>
                    <a:pt x="0" y="667"/>
                    <a:pt x="32" y="770"/>
                    <a:pt x="88" y="857"/>
                  </a:cubicBezTo>
                  <a:cubicBezTo>
                    <a:pt x="88" y="804"/>
                    <a:pt x="94" y="749"/>
                    <a:pt x="103" y="694"/>
                  </a:cubicBezTo>
                  <a:cubicBezTo>
                    <a:pt x="86" y="685"/>
                    <a:pt x="74" y="668"/>
                    <a:pt x="74" y="647"/>
                  </a:cubicBezTo>
                  <a:close/>
                  <a:moveTo>
                    <a:pt x="125" y="596"/>
                  </a:moveTo>
                  <a:cubicBezTo>
                    <a:pt x="125" y="596"/>
                    <a:pt x="125" y="596"/>
                    <a:pt x="125" y="596"/>
                  </a:cubicBezTo>
                  <a:cubicBezTo>
                    <a:pt x="140" y="541"/>
                    <a:pt x="159" y="485"/>
                    <a:pt x="182" y="430"/>
                  </a:cubicBezTo>
                  <a:cubicBezTo>
                    <a:pt x="213" y="358"/>
                    <a:pt x="249" y="292"/>
                    <a:pt x="289" y="232"/>
                  </a:cubicBezTo>
                  <a:cubicBezTo>
                    <a:pt x="285" y="227"/>
                    <a:pt x="281" y="221"/>
                    <a:pt x="279" y="214"/>
                  </a:cubicBezTo>
                  <a:cubicBezTo>
                    <a:pt x="214" y="221"/>
                    <a:pt x="152" y="233"/>
                    <a:pt x="93" y="250"/>
                  </a:cubicBezTo>
                  <a:cubicBezTo>
                    <a:pt x="49" y="315"/>
                    <a:pt x="19" y="391"/>
                    <a:pt x="7" y="472"/>
                  </a:cubicBezTo>
                  <a:cubicBezTo>
                    <a:pt x="24" y="519"/>
                    <a:pt x="54" y="564"/>
                    <a:pt x="96" y="605"/>
                  </a:cubicBezTo>
                  <a:cubicBezTo>
                    <a:pt x="104" y="599"/>
                    <a:pt x="114" y="596"/>
                    <a:pt x="125" y="596"/>
                  </a:cubicBezTo>
                  <a:close/>
                  <a:moveTo>
                    <a:pt x="476" y="852"/>
                  </a:moveTo>
                  <a:cubicBezTo>
                    <a:pt x="475" y="852"/>
                    <a:pt x="475" y="851"/>
                    <a:pt x="474" y="851"/>
                  </a:cubicBezTo>
                  <a:cubicBezTo>
                    <a:pt x="470" y="852"/>
                    <a:pt x="466" y="854"/>
                    <a:pt x="462" y="856"/>
                  </a:cubicBezTo>
                  <a:cubicBezTo>
                    <a:pt x="361" y="902"/>
                    <a:pt x="260" y="933"/>
                    <a:pt x="162" y="950"/>
                  </a:cubicBezTo>
                  <a:cubicBezTo>
                    <a:pt x="198" y="986"/>
                    <a:pt x="240" y="1018"/>
                    <a:pt x="285" y="1043"/>
                  </a:cubicBezTo>
                  <a:cubicBezTo>
                    <a:pt x="308" y="1027"/>
                    <a:pt x="331" y="1008"/>
                    <a:pt x="353" y="987"/>
                  </a:cubicBezTo>
                  <a:cubicBezTo>
                    <a:pt x="395" y="948"/>
                    <a:pt x="437" y="903"/>
                    <a:pt x="476" y="852"/>
                  </a:cubicBezTo>
                  <a:close/>
                </a:path>
              </a:pathLst>
            </a:custGeom>
            <a:solidFill>
              <a:srgbClr val="FFFFFF"/>
            </a:solidFill>
            <a:ln>
              <a:noFill/>
            </a:ln>
            <a:effectLst/>
          </p:spPr>
          <p:txBody>
            <a:bodyPr vert="horz" wrap="square" lIns="68580" tIns="34290" rIns="68580" bIns="34290" numCol="1" anchor="t" anchorCtr="0" compatLnSpc="1">
              <a:prstTxWarp prst="textNoShape">
                <a:avLst/>
              </a:prstTxWarp>
            </a:bodyPr>
            <a:lstStyle/>
            <a:p>
              <a:pPr defTabSz="913783"/>
              <a:endParaRPr lang="en-US" sz="1425" kern="0" dirty="0">
                <a:solidFill>
                  <a:srgbClr val="0D868E"/>
                </a:solidFill>
                <a:latin typeface="+mj-lt"/>
                <a:ea typeface="+mn-ea"/>
                <a:cs typeface="+mn-cs"/>
              </a:endParaRPr>
            </a:p>
          </p:txBody>
        </p:sp>
      </p:grpSp>
      <p:grpSp>
        <p:nvGrpSpPr>
          <p:cNvPr id="346" name="Group 345"/>
          <p:cNvGrpSpPr/>
          <p:nvPr/>
        </p:nvGrpSpPr>
        <p:grpSpPr>
          <a:xfrm>
            <a:off x="6202078" y="1685631"/>
            <a:ext cx="363516" cy="363516"/>
            <a:chOff x="5812732" y="1348585"/>
            <a:chExt cx="420624" cy="420624"/>
          </a:xfrm>
        </p:grpSpPr>
        <p:sp>
          <p:nvSpPr>
            <p:cNvPr id="341" name="Oval 340"/>
            <p:cNvSpPr/>
            <p:nvPr/>
          </p:nvSpPr>
          <p:spPr>
            <a:xfrm>
              <a:off x="5812732" y="1348585"/>
              <a:ext cx="420624" cy="420624"/>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8C8C8C"/>
                </a:solidFill>
                <a:latin typeface="+mj-lt"/>
              </a:endParaRPr>
            </a:p>
          </p:txBody>
        </p:sp>
        <p:grpSp>
          <p:nvGrpSpPr>
            <p:cNvPr id="279" name="Group 151"/>
            <p:cNvGrpSpPr/>
            <p:nvPr/>
          </p:nvGrpSpPr>
          <p:grpSpPr>
            <a:xfrm>
              <a:off x="5883483" y="1447888"/>
              <a:ext cx="279122" cy="222018"/>
              <a:chOff x="17761861" y="8066039"/>
              <a:chExt cx="687684" cy="729192"/>
            </a:xfrm>
          </p:grpSpPr>
          <p:sp>
            <p:nvSpPr>
              <p:cNvPr id="280" name="Rounded Rectangle 279"/>
              <p:cNvSpPr/>
              <p:nvPr/>
            </p:nvSpPr>
            <p:spPr>
              <a:xfrm>
                <a:off x="17885024" y="8276856"/>
                <a:ext cx="71834" cy="415496"/>
              </a:xfrm>
              <a:prstGeom prst="roundRect">
                <a:avLst>
                  <a:gd name="adj" fmla="val 50000"/>
                </a:avLst>
              </a:prstGeom>
              <a:solidFill>
                <a:srgbClr val="FFFFFF"/>
              </a:solidFill>
              <a:ln>
                <a:noFill/>
              </a:ln>
              <a:effectLst/>
            </p:spPr>
            <p:txBody>
              <a:bodyPr vert="horz" wrap="square" lIns="68580" tIns="34290" rIns="68580" bIns="34290" numCol="1" anchor="t" anchorCtr="0" compatLnSpc="1">
                <a:prstTxWarp prst="textNoShape">
                  <a:avLst/>
                </a:prstTxWarp>
              </a:bodyPr>
              <a:lstStyle/>
              <a:p>
                <a:pPr defTabSz="913783"/>
                <a:endParaRPr lang="en-US" sz="1425" kern="0" dirty="0">
                  <a:solidFill>
                    <a:srgbClr val="0D868E"/>
                  </a:solidFill>
                  <a:latin typeface="+mj-lt"/>
                </a:endParaRPr>
              </a:p>
            </p:txBody>
          </p:sp>
          <p:sp>
            <p:nvSpPr>
              <p:cNvPr id="281" name="Rounded Rectangle 280"/>
              <p:cNvSpPr/>
              <p:nvPr/>
            </p:nvSpPr>
            <p:spPr>
              <a:xfrm>
                <a:off x="18008195" y="8093593"/>
                <a:ext cx="71834" cy="415496"/>
              </a:xfrm>
              <a:prstGeom prst="roundRect">
                <a:avLst>
                  <a:gd name="adj" fmla="val 50000"/>
                </a:avLst>
              </a:prstGeom>
              <a:solidFill>
                <a:srgbClr val="FFFFFF"/>
              </a:solidFill>
              <a:ln>
                <a:noFill/>
              </a:ln>
              <a:effectLst/>
            </p:spPr>
            <p:txBody>
              <a:bodyPr vert="horz" wrap="square" lIns="68580" tIns="34290" rIns="68580" bIns="34290" numCol="1" anchor="t" anchorCtr="0" compatLnSpc="1">
                <a:prstTxWarp prst="textNoShape">
                  <a:avLst/>
                </a:prstTxWarp>
              </a:bodyPr>
              <a:lstStyle/>
              <a:p>
                <a:pPr defTabSz="913783"/>
                <a:endParaRPr lang="en-US" sz="1425" kern="0" dirty="0">
                  <a:solidFill>
                    <a:srgbClr val="0D868E"/>
                  </a:solidFill>
                  <a:latin typeface="+mj-lt"/>
                  <a:ea typeface="+mn-ea"/>
                  <a:cs typeface="+mn-cs"/>
                </a:endParaRPr>
              </a:p>
            </p:txBody>
          </p:sp>
          <p:sp>
            <p:nvSpPr>
              <p:cNvPr id="282" name="Rounded Rectangle 281"/>
              <p:cNvSpPr/>
              <p:nvPr/>
            </p:nvSpPr>
            <p:spPr>
              <a:xfrm>
                <a:off x="18131367" y="8301342"/>
                <a:ext cx="71834" cy="493889"/>
              </a:xfrm>
              <a:prstGeom prst="roundRect">
                <a:avLst>
                  <a:gd name="adj" fmla="val 50000"/>
                </a:avLst>
              </a:prstGeom>
              <a:solidFill>
                <a:srgbClr val="FFFFFF"/>
              </a:solidFill>
              <a:ln>
                <a:noFill/>
              </a:ln>
              <a:effectLst/>
            </p:spPr>
            <p:txBody>
              <a:bodyPr vert="horz" wrap="square" lIns="68580" tIns="34290" rIns="68580" bIns="34290" numCol="1" anchor="t" anchorCtr="0" compatLnSpc="1">
                <a:prstTxWarp prst="textNoShape">
                  <a:avLst/>
                </a:prstTxWarp>
              </a:bodyPr>
              <a:lstStyle/>
              <a:p>
                <a:pPr defTabSz="913783"/>
                <a:endParaRPr lang="en-US" sz="1425" kern="0" dirty="0">
                  <a:solidFill>
                    <a:srgbClr val="0D868E"/>
                  </a:solidFill>
                  <a:latin typeface="+mj-lt"/>
                </a:endParaRPr>
              </a:p>
            </p:txBody>
          </p:sp>
          <p:sp>
            <p:nvSpPr>
              <p:cNvPr id="283" name="Rounded Rectangle 282"/>
              <p:cNvSpPr/>
              <p:nvPr/>
            </p:nvSpPr>
            <p:spPr>
              <a:xfrm>
                <a:off x="18254538" y="8066039"/>
                <a:ext cx="71834" cy="517211"/>
              </a:xfrm>
              <a:prstGeom prst="roundRect">
                <a:avLst>
                  <a:gd name="adj" fmla="val 50000"/>
                </a:avLst>
              </a:prstGeom>
              <a:solidFill>
                <a:srgbClr val="FFFFFF"/>
              </a:solidFill>
              <a:ln>
                <a:noFill/>
              </a:ln>
              <a:effectLst/>
            </p:spPr>
            <p:txBody>
              <a:bodyPr vert="horz" wrap="square" lIns="68580" tIns="34290" rIns="68580" bIns="34290" numCol="1" anchor="t" anchorCtr="0" compatLnSpc="1">
                <a:prstTxWarp prst="textNoShape">
                  <a:avLst/>
                </a:prstTxWarp>
              </a:bodyPr>
              <a:lstStyle/>
              <a:p>
                <a:pPr defTabSz="913783"/>
                <a:endParaRPr lang="en-US" sz="1425" kern="0" dirty="0">
                  <a:solidFill>
                    <a:srgbClr val="0D868E"/>
                  </a:solidFill>
                  <a:latin typeface="+mj-lt"/>
                  <a:ea typeface="+mn-ea"/>
                  <a:cs typeface="+mn-cs"/>
                </a:endParaRPr>
              </a:p>
            </p:txBody>
          </p:sp>
          <p:sp>
            <p:nvSpPr>
              <p:cNvPr id="284" name="Rounded Rectangle 283"/>
              <p:cNvSpPr/>
              <p:nvPr/>
            </p:nvSpPr>
            <p:spPr>
              <a:xfrm>
                <a:off x="18377711" y="8278910"/>
                <a:ext cx="71834" cy="204344"/>
              </a:xfrm>
              <a:prstGeom prst="roundRect">
                <a:avLst>
                  <a:gd name="adj" fmla="val 50000"/>
                </a:avLst>
              </a:prstGeom>
              <a:solidFill>
                <a:srgbClr val="FFFFFF"/>
              </a:solidFill>
              <a:ln>
                <a:noFill/>
              </a:ln>
              <a:effectLst/>
            </p:spPr>
            <p:txBody>
              <a:bodyPr vert="horz" wrap="square" lIns="68580" tIns="34290" rIns="68580" bIns="34290" numCol="1" anchor="t" anchorCtr="0" compatLnSpc="1">
                <a:prstTxWarp prst="textNoShape">
                  <a:avLst/>
                </a:prstTxWarp>
              </a:bodyPr>
              <a:lstStyle/>
              <a:p>
                <a:pPr defTabSz="913783"/>
                <a:endParaRPr lang="en-US" sz="1425" kern="0" dirty="0">
                  <a:solidFill>
                    <a:srgbClr val="0D868E"/>
                  </a:solidFill>
                  <a:latin typeface="+mj-lt"/>
                  <a:ea typeface="+mn-ea"/>
                  <a:cs typeface="+mn-cs"/>
                </a:endParaRPr>
              </a:p>
            </p:txBody>
          </p:sp>
          <p:sp>
            <p:nvSpPr>
              <p:cNvPr id="285" name="Rounded Rectangle 284"/>
              <p:cNvSpPr/>
              <p:nvPr/>
            </p:nvSpPr>
            <p:spPr>
              <a:xfrm>
                <a:off x="17761861" y="8443973"/>
                <a:ext cx="71834" cy="204344"/>
              </a:xfrm>
              <a:prstGeom prst="roundRect">
                <a:avLst>
                  <a:gd name="adj" fmla="val 50000"/>
                </a:avLst>
              </a:prstGeom>
              <a:solidFill>
                <a:srgbClr val="FFFFFF"/>
              </a:solidFill>
              <a:ln>
                <a:noFill/>
              </a:ln>
              <a:effectLst/>
            </p:spPr>
            <p:txBody>
              <a:bodyPr vert="horz" wrap="square" lIns="68580" tIns="34290" rIns="68580" bIns="34290" numCol="1" anchor="t" anchorCtr="0" compatLnSpc="1">
                <a:prstTxWarp prst="textNoShape">
                  <a:avLst/>
                </a:prstTxWarp>
              </a:bodyPr>
              <a:lstStyle/>
              <a:p>
                <a:pPr defTabSz="913783"/>
                <a:endParaRPr lang="en-US" sz="1425" kern="0" dirty="0">
                  <a:solidFill>
                    <a:srgbClr val="0D868E"/>
                  </a:solidFill>
                  <a:latin typeface="+mj-lt"/>
                  <a:ea typeface="+mn-ea"/>
                  <a:cs typeface="+mn-cs"/>
                </a:endParaRPr>
              </a:p>
            </p:txBody>
          </p:sp>
        </p:grpSp>
      </p:grpSp>
      <p:sp>
        <p:nvSpPr>
          <p:cNvPr id="78" name="Rounded Rectangle 77"/>
          <p:cNvSpPr/>
          <p:nvPr/>
        </p:nvSpPr>
        <p:spPr>
          <a:xfrm>
            <a:off x="4577445" y="2977642"/>
            <a:ext cx="334011" cy="981428"/>
          </a:xfrm>
          <a:prstGeom prst="roundRect">
            <a:avLst/>
          </a:prstGeom>
          <a:gradFill>
            <a:gsLst>
              <a:gs pos="0">
                <a:schemeClr val="tx2"/>
              </a:gs>
              <a:gs pos="50000">
                <a:schemeClr val="accent1">
                  <a:lumMod val="20000"/>
                  <a:lumOff val="80000"/>
                </a:schemeClr>
              </a:gs>
              <a:gs pos="100000">
                <a:schemeClr val="accent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8C8C8C"/>
              </a:solidFill>
              <a:latin typeface="+mj-lt"/>
            </a:endParaRPr>
          </a:p>
        </p:txBody>
      </p:sp>
      <p:grpSp>
        <p:nvGrpSpPr>
          <p:cNvPr id="79" name="Group 78"/>
          <p:cNvGrpSpPr/>
          <p:nvPr/>
        </p:nvGrpSpPr>
        <p:grpSpPr>
          <a:xfrm>
            <a:off x="2405022" y="2977643"/>
            <a:ext cx="1111610" cy="981428"/>
            <a:chOff x="1419165" y="2925862"/>
            <a:chExt cx="1286242" cy="1135609"/>
          </a:xfrm>
        </p:grpSpPr>
        <p:sp>
          <p:nvSpPr>
            <p:cNvPr id="80" name="Rounded Rectangle 79"/>
            <p:cNvSpPr/>
            <p:nvPr/>
          </p:nvSpPr>
          <p:spPr>
            <a:xfrm>
              <a:off x="1419165" y="2925862"/>
              <a:ext cx="386483" cy="337754"/>
            </a:xfrm>
            <a:prstGeom prst="roundRect">
              <a:avLst/>
            </a:prstGeom>
            <a:solidFill>
              <a:schemeClr val="bg2">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8C8C8C"/>
                </a:solidFill>
                <a:latin typeface="+mj-lt"/>
              </a:endParaRPr>
            </a:p>
          </p:txBody>
        </p:sp>
        <p:sp>
          <p:nvSpPr>
            <p:cNvPr id="81" name="Rounded Rectangle 80"/>
            <p:cNvSpPr/>
            <p:nvPr/>
          </p:nvSpPr>
          <p:spPr>
            <a:xfrm>
              <a:off x="1869045" y="2925862"/>
              <a:ext cx="386483" cy="337754"/>
            </a:xfrm>
            <a:prstGeom prst="roundRect">
              <a:avLst/>
            </a:prstGeom>
            <a:solidFill>
              <a:schemeClr val="bg2">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8C8C8C"/>
                </a:solidFill>
                <a:latin typeface="+mj-lt"/>
              </a:endParaRPr>
            </a:p>
          </p:txBody>
        </p:sp>
        <p:sp>
          <p:nvSpPr>
            <p:cNvPr id="82" name="Rounded Rectangle 81"/>
            <p:cNvSpPr/>
            <p:nvPr/>
          </p:nvSpPr>
          <p:spPr>
            <a:xfrm>
              <a:off x="2318924" y="2925862"/>
              <a:ext cx="386483" cy="337754"/>
            </a:xfrm>
            <a:prstGeom prst="roundRect">
              <a:avLst/>
            </a:prstGeom>
            <a:solidFill>
              <a:schemeClr val="bg2">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8C8C8C"/>
                </a:solidFill>
                <a:latin typeface="+mj-lt"/>
              </a:endParaRPr>
            </a:p>
          </p:txBody>
        </p:sp>
        <p:sp>
          <p:nvSpPr>
            <p:cNvPr id="83" name="Rounded Rectangle 82"/>
            <p:cNvSpPr/>
            <p:nvPr/>
          </p:nvSpPr>
          <p:spPr>
            <a:xfrm>
              <a:off x="1419165" y="3324790"/>
              <a:ext cx="386483" cy="337754"/>
            </a:xfrm>
            <a:prstGeom prst="roundRect">
              <a:avLst/>
            </a:pr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8C8C8C"/>
                </a:solidFill>
                <a:latin typeface="+mj-lt"/>
              </a:endParaRPr>
            </a:p>
          </p:txBody>
        </p:sp>
        <p:sp>
          <p:nvSpPr>
            <p:cNvPr id="84" name="Rounded Rectangle 83"/>
            <p:cNvSpPr/>
            <p:nvPr/>
          </p:nvSpPr>
          <p:spPr>
            <a:xfrm>
              <a:off x="1869045" y="3324790"/>
              <a:ext cx="386483" cy="337754"/>
            </a:xfrm>
            <a:prstGeom prst="roundRect">
              <a:avLst/>
            </a:pr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8C8C8C"/>
                </a:solidFill>
                <a:latin typeface="+mj-lt"/>
              </a:endParaRPr>
            </a:p>
          </p:txBody>
        </p:sp>
        <p:sp>
          <p:nvSpPr>
            <p:cNvPr id="85" name="Rounded Rectangle 84"/>
            <p:cNvSpPr/>
            <p:nvPr/>
          </p:nvSpPr>
          <p:spPr>
            <a:xfrm>
              <a:off x="2318924" y="3324790"/>
              <a:ext cx="386483" cy="337754"/>
            </a:xfrm>
            <a:prstGeom prst="roundRect">
              <a:avLst/>
            </a:pr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8C8C8C"/>
                </a:solidFill>
                <a:latin typeface="+mj-lt"/>
              </a:endParaRPr>
            </a:p>
          </p:txBody>
        </p:sp>
        <p:sp>
          <p:nvSpPr>
            <p:cNvPr id="86" name="Rounded Rectangle 85"/>
            <p:cNvSpPr/>
            <p:nvPr/>
          </p:nvSpPr>
          <p:spPr>
            <a:xfrm>
              <a:off x="1419165" y="3723717"/>
              <a:ext cx="386483" cy="337754"/>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8C8C8C"/>
                </a:solidFill>
                <a:latin typeface="+mj-lt"/>
              </a:endParaRPr>
            </a:p>
          </p:txBody>
        </p:sp>
        <p:sp>
          <p:nvSpPr>
            <p:cNvPr id="87" name="Rounded Rectangle 86"/>
            <p:cNvSpPr/>
            <p:nvPr/>
          </p:nvSpPr>
          <p:spPr>
            <a:xfrm>
              <a:off x="1869045" y="3723717"/>
              <a:ext cx="386483" cy="337754"/>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8C8C8C"/>
                </a:solidFill>
                <a:latin typeface="+mj-lt"/>
              </a:endParaRPr>
            </a:p>
          </p:txBody>
        </p:sp>
        <p:sp>
          <p:nvSpPr>
            <p:cNvPr id="88" name="Rounded Rectangle 87"/>
            <p:cNvSpPr/>
            <p:nvPr/>
          </p:nvSpPr>
          <p:spPr>
            <a:xfrm>
              <a:off x="2318924" y="3723717"/>
              <a:ext cx="386483" cy="337754"/>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8C8C8C"/>
                </a:solidFill>
                <a:latin typeface="+mj-lt"/>
              </a:endParaRPr>
            </a:p>
          </p:txBody>
        </p:sp>
      </p:grpSp>
    </p:spTree>
    <p:extLst>
      <p:ext uri="{BB962C8B-B14F-4D97-AF65-F5344CB8AC3E}">
        <p14:creationId xmlns:p14="http://schemas.microsoft.com/office/powerpoint/2010/main" val="19151453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 name="Generic TCO Chart"/>
          <p:cNvGraphicFramePr>
            <a:graphicFrameLocks/>
          </p:cNvGraphicFramePr>
          <p:nvPr>
            <p:extLst>
              <p:ext uri="{D42A27DB-BD31-4B8C-83A1-F6EECF244321}">
                <p14:modId xmlns:p14="http://schemas.microsoft.com/office/powerpoint/2010/main" val="422138299"/>
              </p:ext>
            </p:extLst>
          </p:nvPr>
        </p:nvGraphicFramePr>
        <p:xfrm>
          <a:off x="386468" y="377381"/>
          <a:ext cx="8448083" cy="4442460"/>
        </p:xfrm>
        <a:graphic>
          <a:graphicData uri="http://schemas.openxmlformats.org/drawingml/2006/chart">
            <c:chart xmlns:c="http://schemas.openxmlformats.org/drawingml/2006/chart" xmlns:r="http://schemas.openxmlformats.org/officeDocument/2006/relationships" r:id="rId3"/>
          </a:graphicData>
        </a:graphic>
      </p:graphicFrame>
      <p:sp>
        <p:nvSpPr>
          <p:cNvPr id="86" name="Rectangle 85"/>
          <p:cNvSpPr/>
          <p:nvPr/>
        </p:nvSpPr>
        <p:spPr>
          <a:xfrm>
            <a:off x="1769563" y="1060315"/>
            <a:ext cx="3170798" cy="2798062"/>
          </a:xfrm>
          <a:prstGeom prst="rect">
            <a:avLst/>
          </a:prstGeom>
          <a:solidFill>
            <a:schemeClr val="tx2">
              <a:lumMod val="20000"/>
              <a:lumOff val="80000"/>
              <a:alpha val="26000"/>
            </a:schemeClr>
          </a:solidFill>
        </p:spPr>
        <p:style>
          <a:lnRef idx="0">
            <a:schemeClr val="lt1">
              <a:hueOff val="0"/>
              <a:satOff val="0"/>
              <a:lumOff val="0"/>
              <a:alphaOff val="0"/>
            </a:schemeClr>
          </a:lnRef>
          <a:fillRef idx="3">
            <a:scrgbClr r="0" g="0" b="0"/>
          </a:fillRef>
          <a:effectRef idx="0">
            <a:schemeClr val="accent4">
              <a:alpha val="50000"/>
              <a:hueOff val="0"/>
              <a:satOff val="0"/>
              <a:lumOff val="0"/>
              <a:alphaOff val="0"/>
            </a:schemeClr>
          </a:effectRef>
          <a:fontRef idx="minor">
            <a:schemeClr val="tx1"/>
          </a:fontRef>
        </p:style>
        <p:txBody>
          <a:bodyPr spcFirstLastPara="0" vert="horz" wrap="square" lIns="241435" tIns="241435" rIns="241435" bIns="241435" numCol="1" spcCol="1270" anchor="ctr" anchorCtr="0">
            <a:noAutofit/>
          </a:bodyPr>
          <a:lstStyle/>
          <a:p>
            <a:pPr algn="ctr" defTabSz="622300">
              <a:lnSpc>
                <a:spcPct val="90000"/>
              </a:lnSpc>
              <a:spcAft>
                <a:spcPct val="35000"/>
              </a:spcAft>
            </a:pPr>
            <a:endParaRPr lang="en-US" sz="1400" b="1" dirty="0">
              <a:solidFill>
                <a:srgbClr val="FFFFFF"/>
              </a:solidFill>
              <a:latin typeface="+mj-lt"/>
            </a:endParaRPr>
          </a:p>
        </p:txBody>
      </p:sp>
      <p:sp>
        <p:nvSpPr>
          <p:cNvPr id="2" name="Title 1"/>
          <p:cNvSpPr>
            <a:spLocks noGrp="1"/>
          </p:cNvSpPr>
          <p:nvPr>
            <p:ph type="title"/>
          </p:nvPr>
        </p:nvSpPr>
        <p:spPr/>
        <p:txBody>
          <a:bodyPr/>
          <a:lstStyle/>
          <a:p>
            <a:r>
              <a:rPr lang="en-US" dirty="0"/>
              <a:t>Cost categories impacted by Cisco UCS</a:t>
            </a:r>
          </a:p>
        </p:txBody>
      </p:sp>
      <p:sp>
        <p:nvSpPr>
          <p:cNvPr id="58" name="Traditional TextBox"/>
          <p:cNvSpPr txBox="1"/>
          <p:nvPr/>
        </p:nvSpPr>
        <p:spPr>
          <a:xfrm rot="16200000">
            <a:off x="-437808" y="2699709"/>
            <a:ext cx="2922968" cy="307777"/>
          </a:xfrm>
          <a:prstGeom prst="rect">
            <a:avLst/>
          </a:prstGeom>
          <a:noFill/>
        </p:spPr>
        <p:txBody>
          <a:bodyPr wrap="square" rtlCol="0" anchor="ctr">
            <a:spAutoFit/>
          </a:bodyPr>
          <a:lstStyle/>
          <a:p>
            <a:pPr algn="ctr"/>
            <a:r>
              <a:rPr lang="en-US" sz="1400" dirty="0">
                <a:solidFill>
                  <a:schemeClr val="bg1"/>
                </a:solidFill>
                <a:latin typeface="+mj-lt"/>
              </a:rPr>
              <a:t>Traditional solution</a:t>
            </a:r>
          </a:p>
        </p:txBody>
      </p:sp>
      <p:sp>
        <p:nvSpPr>
          <p:cNvPr id="59" name="UCS Solution TextBox"/>
          <p:cNvSpPr txBox="1"/>
          <p:nvPr/>
        </p:nvSpPr>
        <p:spPr>
          <a:xfrm rot="16200000">
            <a:off x="7257576" y="3704489"/>
            <a:ext cx="1617744" cy="307777"/>
          </a:xfrm>
          <a:prstGeom prst="rect">
            <a:avLst/>
          </a:prstGeom>
          <a:noFill/>
        </p:spPr>
        <p:txBody>
          <a:bodyPr wrap="square" rtlCol="0" anchor="ctr">
            <a:spAutoFit/>
          </a:bodyPr>
          <a:lstStyle/>
          <a:p>
            <a:pPr algn="ctr"/>
            <a:r>
              <a:rPr lang="en-US" sz="1400" dirty="0">
                <a:solidFill>
                  <a:schemeClr val="bg1"/>
                </a:solidFill>
                <a:latin typeface="+mj-lt"/>
              </a:rPr>
              <a:t>UCS solution</a:t>
            </a:r>
          </a:p>
        </p:txBody>
      </p:sp>
      <p:sp>
        <p:nvSpPr>
          <p:cNvPr id="63" name="Down Arrow"/>
          <p:cNvSpPr/>
          <p:nvPr/>
        </p:nvSpPr>
        <p:spPr>
          <a:xfrm>
            <a:off x="7741921" y="1057049"/>
            <a:ext cx="672752" cy="1911560"/>
          </a:xfrm>
          <a:prstGeom prst="downArrow">
            <a:avLst>
              <a:gd name="adj1" fmla="val 100000"/>
              <a:gd name="adj2" fmla="val 50000"/>
            </a:avLst>
          </a:prstGeom>
          <a:gradFill>
            <a:gsLst>
              <a:gs pos="0">
                <a:schemeClr val="tx2">
                  <a:alpha val="0"/>
                </a:schemeClr>
              </a:gs>
              <a:gs pos="100000">
                <a:schemeClr val="accent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04" tIns="45702" rIns="91404" bIns="45702" numCol="1" spcCol="0" rtlCol="0" fromWordArt="0" anchor="ctr" anchorCtr="0" forceAA="0" compatLnSpc="1">
            <a:prstTxWarp prst="textNoShape">
              <a:avLst/>
            </a:prstTxWarp>
            <a:noAutofit/>
          </a:bodyPr>
          <a:lstStyle/>
          <a:p>
            <a:pPr algn="ctr" defTabSz="457006"/>
            <a:endParaRPr lang="en-US" dirty="0">
              <a:solidFill>
                <a:srgbClr val="FFFFFF"/>
              </a:solidFill>
              <a:latin typeface="+mj-lt"/>
            </a:endParaRPr>
          </a:p>
        </p:txBody>
      </p:sp>
      <p:sp>
        <p:nvSpPr>
          <p:cNvPr id="85" name="Rounded Rectangle 84"/>
          <p:cNvSpPr/>
          <p:nvPr/>
        </p:nvSpPr>
        <p:spPr>
          <a:xfrm>
            <a:off x="1878844" y="2807699"/>
            <a:ext cx="2952236" cy="923053"/>
          </a:xfrm>
          <a:prstGeom prst="roundRect">
            <a:avLst>
              <a:gd name="adj" fmla="val 0"/>
            </a:avLst>
          </a:prstGeom>
          <a:solidFill>
            <a:schemeClr val="bg2"/>
          </a:solidFill>
          <a:ln w="3175">
            <a:solidFill>
              <a:schemeClr val="accent3">
                <a:lumMod val="40000"/>
                <a:lumOff val="60000"/>
              </a:schemeClr>
            </a:solidFill>
          </a:ln>
          <a:effectLst/>
        </p:spPr>
        <p:style>
          <a:lnRef idx="1">
            <a:schemeClr val="accent5"/>
          </a:lnRef>
          <a:fillRef idx="3">
            <a:schemeClr val="accent5"/>
          </a:fillRef>
          <a:effectRef idx="2">
            <a:schemeClr val="accent5"/>
          </a:effectRef>
          <a:fontRef idx="minor">
            <a:schemeClr val="lt1"/>
          </a:fontRef>
        </p:style>
        <p:txBody>
          <a:bodyPr lIns="91440" tIns="91440" rIns="0" bIns="0" rtlCol="0" anchor="t" anchorCtr="0"/>
          <a:lstStyle/>
          <a:p>
            <a:pPr lvl="0">
              <a:lnSpc>
                <a:spcPct val="95000"/>
              </a:lnSpc>
              <a:spcBef>
                <a:spcPts val="500"/>
              </a:spcBef>
            </a:pPr>
            <a:r>
              <a:rPr lang="en-US" sz="1200" dirty="0">
                <a:solidFill>
                  <a:schemeClr val="tx2"/>
                </a:solidFill>
                <a:latin typeface="+mj-lt"/>
              </a:rPr>
              <a:t>Unified Fabric</a:t>
            </a:r>
          </a:p>
          <a:p>
            <a:pPr marL="171450" lvl="0" indent="-171450">
              <a:lnSpc>
                <a:spcPct val="95000"/>
              </a:lnSpc>
              <a:spcBef>
                <a:spcPts val="500"/>
              </a:spcBef>
              <a:buFont typeface="Arial"/>
              <a:buChar char="•"/>
            </a:pPr>
            <a:r>
              <a:rPr lang="en-US" sz="800" dirty="0">
                <a:solidFill>
                  <a:schemeClr val="tx1"/>
                </a:solidFill>
                <a:latin typeface="+mj-lt"/>
              </a:rPr>
              <a:t>Radical infrastructure simplification</a:t>
            </a:r>
          </a:p>
          <a:p>
            <a:pPr marL="171450" lvl="0" indent="-171450">
              <a:lnSpc>
                <a:spcPct val="95000"/>
              </a:lnSpc>
              <a:spcBef>
                <a:spcPts val="500"/>
              </a:spcBef>
              <a:buFont typeface="Arial"/>
              <a:buChar char="•"/>
            </a:pPr>
            <a:r>
              <a:rPr lang="en-US" sz="800" dirty="0">
                <a:solidFill>
                  <a:schemeClr val="tx1"/>
                </a:solidFill>
                <a:latin typeface="+mj-lt"/>
              </a:rPr>
              <a:t>Efficient scaling</a:t>
            </a:r>
          </a:p>
          <a:p>
            <a:pPr marL="171450" lvl="0" indent="-171450">
              <a:lnSpc>
                <a:spcPct val="95000"/>
              </a:lnSpc>
              <a:spcBef>
                <a:spcPts val="500"/>
              </a:spcBef>
              <a:buFont typeface="Arial"/>
              <a:buChar char="•"/>
            </a:pPr>
            <a:r>
              <a:rPr lang="en-US" sz="800" dirty="0">
                <a:solidFill>
                  <a:schemeClr val="tx1"/>
                </a:solidFill>
                <a:latin typeface="+mj-lt"/>
              </a:rPr>
              <a:t>High performance</a:t>
            </a:r>
          </a:p>
        </p:txBody>
      </p:sp>
      <p:sp>
        <p:nvSpPr>
          <p:cNvPr id="54" name="Infrastructure TextBox"/>
          <p:cNvSpPr txBox="1"/>
          <p:nvPr/>
        </p:nvSpPr>
        <p:spPr>
          <a:xfrm>
            <a:off x="2558291" y="1859693"/>
            <a:ext cx="1606048" cy="525367"/>
          </a:xfrm>
          <a:prstGeom prst="rect">
            <a:avLst/>
          </a:prstGeom>
          <a:noFill/>
        </p:spPr>
        <p:txBody>
          <a:bodyPr wrap="square" lIns="0" tIns="0" rIns="0" bIns="0" rtlCol="0">
            <a:noAutofit/>
          </a:bodyPr>
          <a:lstStyle/>
          <a:p>
            <a:pPr algn="ctr"/>
            <a:r>
              <a:rPr lang="en-US" sz="900" dirty="0">
                <a:solidFill>
                  <a:schemeClr val="tx2"/>
                </a:solidFill>
                <a:latin typeface="+mj-lt"/>
              </a:rPr>
              <a:t>SingleConnect,</a:t>
            </a:r>
          </a:p>
          <a:p>
            <a:pPr algn="ctr"/>
            <a:r>
              <a:rPr lang="en-US" sz="900" dirty="0">
                <a:solidFill>
                  <a:schemeClr val="tx2"/>
                </a:solidFill>
                <a:latin typeface="+mj-lt"/>
              </a:rPr>
              <a:t>Networking, Cabling,</a:t>
            </a:r>
            <a:br>
              <a:rPr lang="en-US" sz="900" dirty="0">
                <a:solidFill>
                  <a:schemeClr val="tx2"/>
                </a:solidFill>
                <a:latin typeface="+mj-lt"/>
              </a:rPr>
            </a:br>
            <a:r>
              <a:rPr lang="en-US" sz="900" dirty="0">
                <a:solidFill>
                  <a:schemeClr val="tx2"/>
                </a:solidFill>
                <a:latin typeface="+mj-lt"/>
              </a:rPr>
              <a:t>and Warranty</a:t>
            </a:r>
          </a:p>
        </p:txBody>
      </p:sp>
      <p:sp>
        <p:nvSpPr>
          <p:cNvPr id="55" name="Power TextBox"/>
          <p:cNvSpPr txBox="1"/>
          <p:nvPr/>
        </p:nvSpPr>
        <p:spPr>
          <a:xfrm>
            <a:off x="4187126" y="2167827"/>
            <a:ext cx="753235" cy="418368"/>
          </a:xfrm>
          <a:prstGeom prst="rect">
            <a:avLst/>
          </a:prstGeom>
          <a:noFill/>
        </p:spPr>
        <p:txBody>
          <a:bodyPr wrap="square" lIns="0" tIns="0" rIns="0" bIns="0" rtlCol="0">
            <a:noAutofit/>
          </a:bodyPr>
          <a:lstStyle/>
          <a:p>
            <a:pPr algn="ctr"/>
            <a:r>
              <a:rPr lang="en-US" sz="900" dirty="0">
                <a:solidFill>
                  <a:schemeClr val="tx2"/>
                </a:solidFill>
                <a:latin typeface="+mj-lt"/>
              </a:rPr>
              <a:t>Power and</a:t>
            </a:r>
          </a:p>
          <a:p>
            <a:pPr algn="ctr"/>
            <a:r>
              <a:rPr lang="en-US" sz="900" dirty="0">
                <a:solidFill>
                  <a:schemeClr val="tx2"/>
                </a:solidFill>
                <a:latin typeface="+mj-lt"/>
              </a:rPr>
              <a:t>Cooling</a:t>
            </a:r>
          </a:p>
        </p:txBody>
      </p:sp>
      <p:sp>
        <p:nvSpPr>
          <p:cNvPr id="62" name="Servers TextBox"/>
          <p:cNvSpPr txBox="1"/>
          <p:nvPr/>
        </p:nvSpPr>
        <p:spPr>
          <a:xfrm>
            <a:off x="1769705" y="1256942"/>
            <a:ext cx="874407" cy="384642"/>
          </a:xfrm>
          <a:prstGeom prst="rect">
            <a:avLst/>
          </a:prstGeom>
          <a:noFill/>
        </p:spPr>
        <p:txBody>
          <a:bodyPr wrap="square" lIns="0" tIns="0" rIns="0" bIns="0" rtlCol="0">
            <a:noAutofit/>
          </a:bodyPr>
          <a:lstStyle/>
          <a:p>
            <a:pPr algn="ctr"/>
            <a:r>
              <a:rPr lang="en-US" sz="900" dirty="0">
                <a:solidFill>
                  <a:schemeClr val="tx2"/>
                </a:solidFill>
                <a:latin typeface="+mj-lt"/>
              </a:rPr>
              <a:t>Servers and Warranty</a:t>
            </a:r>
          </a:p>
        </p:txBody>
      </p:sp>
      <p:sp>
        <p:nvSpPr>
          <p:cNvPr id="87" name="Rectangle 86"/>
          <p:cNvSpPr/>
          <p:nvPr/>
        </p:nvSpPr>
        <p:spPr>
          <a:xfrm>
            <a:off x="4997441" y="2117725"/>
            <a:ext cx="2614567" cy="2597150"/>
          </a:xfrm>
          <a:prstGeom prst="rect">
            <a:avLst/>
          </a:prstGeom>
          <a:solidFill>
            <a:schemeClr val="tx2">
              <a:lumMod val="20000"/>
              <a:lumOff val="80000"/>
              <a:alpha val="26000"/>
            </a:schemeClr>
          </a:solidFill>
        </p:spPr>
        <p:style>
          <a:lnRef idx="0">
            <a:schemeClr val="lt1">
              <a:hueOff val="0"/>
              <a:satOff val="0"/>
              <a:lumOff val="0"/>
              <a:alphaOff val="0"/>
            </a:schemeClr>
          </a:lnRef>
          <a:fillRef idx="3">
            <a:scrgbClr r="0" g="0" b="0"/>
          </a:fillRef>
          <a:effectRef idx="0">
            <a:schemeClr val="accent4">
              <a:alpha val="50000"/>
              <a:hueOff val="0"/>
              <a:satOff val="0"/>
              <a:lumOff val="0"/>
              <a:alphaOff val="0"/>
            </a:schemeClr>
          </a:effectRef>
          <a:fontRef idx="minor">
            <a:schemeClr val="tx1"/>
          </a:fontRef>
        </p:style>
        <p:txBody>
          <a:bodyPr spcFirstLastPara="0" vert="horz" wrap="square" lIns="241435" tIns="241435" rIns="241435" bIns="241435" numCol="1" spcCol="1270" anchor="ctr" anchorCtr="0">
            <a:noAutofit/>
          </a:bodyPr>
          <a:lstStyle/>
          <a:p>
            <a:pPr algn="ctr" defTabSz="622300">
              <a:lnSpc>
                <a:spcPct val="90000"/>
              </a:lnSpc>
              <a:spcAft>
                <a:spcPct val="35000"/>
              </a:spcAft>
            </a:pPr>
            <a:endParaRPr lang="en-US" sz="1400" b="1" dirty="0">
              <a:solidFill>
                <a:srgbClr val="FFFFFF"/>
              </a:solidFill>
              <a:latin typeface="+mj-lt"/>
            </a:endParaRPr>
          </a:p>
        </p:txBody>
      </p:sp>
      <p:sp>
        <p:nvSpPr>
          <p:cNvPr id="88" name="Rounded Rectangle 87"/>
          <p:cNvSpPr/>
          <p:nvPr/>
        </p:nvSpPr>
        <p:spPr>
          <a:xfrm>
            <a:off x="5100063" y="3414705"/>
            <a:ext cx="2409323" cy="1252545"/>
          </a:xfrm>
          <a:prstGeom prst="roundRect">
            <a:avLst>
              <a:gd name="adj" fmla="val 0"/>
            </a:avLst>
          </a:prstGeom>
          <a:solidFill>
            <a:schemeClr val="bg2"/>
          </a:solidFill>
          <a:ln w="3175">
            <a:solidFill>
              <a:schemeClr val="accent3">
                <a:lumMod val="40000"/>
                <a:lumOff val="60000"/>
              </a:schemeClr>
            </a:solidFill>
          </a:ln>
          <a:effectLst/>
        </p:spPr>
        <p:style>
          <a:lnRef idx="1">
            <a:schemeClr val="accent5"/>
          </a:lnRef>
          <a:fillRef idx="3">
            <a:schemeClr val="accent5"/>
          </a:fillRef>
          <a:effectRef idx="2">
            <a:schemeClr val="accent5"/>
          </a:effectRef>
          <a:fontRef idx="minor">
            <a:schemeClr val="lt1"/>
          </a:fontRef>
        </p:style>
        <p:txBody>
          <a:bodyPr lIns="91440" tIns="91440" rIns="0" bIns="0" rtlCol="0" anchor="t" anchorCtr="0"/>
          <a:lstStyle/>
          <a:p>
            <a:pPr lvl="0">
              <a:lnSpc>
                <a:spcPct val="95000"/>
              </a:lnSpc>
              <a:spcBef>
                <a:spcPts val="500"/>
              </a:spcBef>
            </a:pPr>
            <a:r>
              <a:rPr lang="en-US" sz="1200" dirty="0">
                <a:solidFill>
                  <a:schemeClr val="tx2"/>
                </a:solidFill>
                <a:latin typeface="+mj-lt"/>
              </a:rPr>
              <a:t>Unified Management</a:t>
            </a:r>
          </a:p>
          <a:p>
            <a:pPr marL="171450" lvl="0" indent="-171450">
              <a:lnSpc>
                <a:spcPct val="95000"/>
              </a:lnSpc>
              <a:spcBef>
                <a:spcPts val="500"/>
              </a:spcBef>
              <a:buFont typeface="Arial"/>
              <a:buChar char="•"/>
            </a:pPr>
            <a:r>
              <a:rPr lang="en-US" sz="800" dirty="0">
                <a:solidFill>
                  <a:schemeClr val="tx1"/>
                </a:solidFill>
                <a:latin typeface="+mj-lt"/>
              </a:rPr>
              <a:t>Embedded device management</a:t>
            </a:r>
          </a:p>
          <a:p>
            <a:pPr marL="171450" lvl="0" indent="-171450">
              <a:lnSpc>
                <a:spcPct val="95000"/>
              </a:lnSpc>
              <a:spcBef>
                <a:spcPts val="500"/>
              </a:spcBef>
              <a:buFont typeface="Arial"/>
              <a:buChar char="•"/>
            </a:pPr>
            <a:r>
              <a:rPr lang="en-US" sz="800" dirty="0">
                <a:solidFill>
                  <a:schemeClr val="tx1"/>
                </a:solidFill>
                <a:latin typeface="+mj-lt"/>
              </a:rPr>
              <a:t>Self-integrating</a:t>
            </a:r>
          </a:p>
          <a:p>
            <a:pPr marL="171450" lvl="0" indent="-171450">
              <a:lnSpc>
                <a:spcPct val="95000"/>
              </a:lnSpc>
              <a:spcBef>
                <a:spcPts val="500"/>
              </a:spcBef>
              <a:buFont typeface="Arial"/>
              <a:buChar char="•"/>
            </a:pPr>
            <a:r>
              <a:rPr lang="en-US" sz="800" dirty="0">
                <a:solidFill>
                  <a:schemeClr val="tx1"/>
                </a:solidFill>
                <a:latin typeface="+mj-lt"/>
              </a:rPr>
              <a:t>Stateless</a:t>
            </a:r>
          </a:p>
          <a:p>
            <a:pPr marL="171450" lvl="0" indent="-171450">
              <a:lnSpc>
                <a:spcPct val="95000"/>
              </a:lnSpc>
              <a:spcBef>
                <a:spcPts val="500"/>
              </a:spcBef>
              <a:buFont typeface="Arial"/>
              <a:buChar char="•"/>
            </a:pPr>
            <a:r>
              <a:rPr lang="en-US" sz="800" dirty="0">
                <a:solidFill>
                  <a:schemeClr val="tx1"/>
                </a:solidFill>
                <a:latin typeface="+mj-lt"/>
              </a:rPr>
              <a:t>Automated</a:t>
            </a:r>
          </a:p>
          <a:p>
            <a:pPr marL="171450" lvl="0" indent="-171450">
              <a:lnSpc>
                <a:spcPct val="95000"/>
              </a:lnSpc>
              <a:spcBef>
                <a:spcPts val="500"/>
              </a:spcBef>
              <a:buFont typeface="Arial"/>
              <a:buChar char="•"/>
            </a:pPr>
            <a:r>
              <a:rPr lang="en-US" sz="800" dirty="0">
                <a:solidFill>
                  <a:schemeClr val="tx1"/>
                </a:solidFill>
                <a:latin typeface="+mj-lt"/>
              </a:rPr>
              <a:t>Programmable</a:t>
            </a:r>
          </a:p>
        </p:txBody>
      </p:sp>
      <p:sp>
        <p:nvSpPr>
          <p:cNvPr id="56" name="Provisioning TextBox"/>
          <p:cNvSpPr txBox="1"/>
          <p:nvPr/>
        </p:nvSpPr>
        <p:spPr>
          <a:xfrm>
            <a:off x="4831080" y="2752728"/>
            <a:ext cx="1823408" cy="423393"/>
          </a:xfrm>
          <a:prstGeom prst="rect">
            <a:avLst/>
          </a:prstGeom>
          <a:noFill/>
        </p:spPr>
        <p:txBody>
          <a:bodyPr wrap="square" lIns="0" tIns="0" rIns="0" bIns="0" rtlCol="0">
            <a:noAutofit/>
          </a:bodyPr>
          <a:lstStyle/>
          <a:p>
            <a:pPr algn="ctr"/>
            <a:r>
              <a:rPr lang="en-US" sz="900" dirty="0">
                <a:solidFill>
                  <a:schemeClr val="tx2"/>
                </a:solidFill>
                <a:latin typeface="+mj-lt"/>
              </a:rPr>
              <a:t>Provisioning and</a:t>
            </a:r>
            <a:br>
              <a:rPr lang="en-US" sz="900" dirty="0">
                <a:solidFill>
                  <a:schemeClr val="tx2"/>
                </a:solidFill>
                <a:latin typeface="+mj-lt"/>
              </a:rPr>
            </a:br>
            <a:r>
              <a:rPr lang="en-US" sz="900" dirty="0">
                <a:solidFill>
                  <a:schemeClr val="tx2"/>
                </a:solidFill>
                <a:latin typeface="+mj-lt"/>
              </a:rPr>
              <a:t>Ongoing Administration</a:t>
            </a:r>
          </a:p>
        </p:txBody>
      </p:sp>
      <p:sp>
        <p:nvSpPr>
          <p:cNvPr id="57" name="Systems Mgt. TextBox"/>
          <p:cNvSpPr txBox="1"/>
          <p:nvPr/>
        </p:nvSpPr>
        <p:spPr>
          <a:xfrm>
            <a:off x="5897881" y="3049506"/>
            <a:ext cx="2000164" cy="581068"/>
          </a:xfrm>
          <a:prstGeom prst="rect">
            <a:avLst/>
          </a:prstGeom>
          <a:noFill/>
        </p:spPr>
        <p:txBody>
          <a:bodyPr wrap="square" lIns="0" tIns="0" rIns="0" bIns="0" rtlCol="0">
            <a:noAutofit/>
          </a:bodyPr>
          <a:lstStyle/>
          <a:p>
            <a:pPr algn="ctr"/>
            <a:r>
              <a:rPr lang="en-US" sz="900" dirty="0">
                <a:solidFill>
                  <a:schemeClr val="tx2"/>
                </a:solidFill>
                <a:latin typeface="+mj-lt"/>
              </a:rPr>
              <a:t>Systems </a:t>
            </a:r>
          </a:p>
          <a:p>
            <a:pPr algn="ctr"/>
            <a:r>
              <a:rPr lang="en-US" sz="900" dirty="0">
                <a:solidFill>
                  <a:schemeClr val="tx2"/>
                </a:solidFill>
                <a:latin typeface="+mj-lt"/>
              </a:rPr>
              <a:t>Management Software</a:t>
            </a:r>
          </a:p>
        </p:txBody>
      </p:sp>
    </p:spTree>
    <p:extLst>
      <p:ext uri="{BB962C8B-B14F-4D97-AF65-F5344CB8AC3E}">
        <p14:creationId xmlns:p14="http://schemas.microsoft.com/office/powerpoint/2010/main" val="6972405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4084321" y="1081087"/>
            <a:ext cx="5065492" cy="3640137"/>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8" tIns="34285" rIns="68568" bIns="34285" numCol="1" spcCol="0" rtlCol="0" fromWordArt="0" anchor="ctr" anchorCtr="0" forceAA="0" compatLnSpc="1">
            <a:prstTxWarp prst="textNoShape">
              <a:avLst/>
            </a:prstTxWarp>
            <a:noAutofit/>
          </a:bodyPr>
          <a:lstStyle/>
          <a:p>
            <a:pPr algn="ctr" defTabSz="456284"/>
            <a:endParaRPr lang="en-US" dirty="0">
              <a:solidFill>
                <a:srgbClr val="FFFFFF"/>
              </a:solidFill>
            </a:endParaRPr>
          </a:p>
        </p:txBody>
      </p:sp>
      <p:sp>
        <p:nvSpPr>
          <p:cNvPr id="132" name="AutoShape 20"/>
          <p:cNvSpPr>
            <a:spLocks noChangeArrowheads="1"/>
          </p:cNvSpPr>
          <p:nvPr/>
        </p:nvSpPr>
        <p:spPr bwMode="auto">
          <a:xfrm rot="5400000">
            <a:off x="4843846" y="3116850"/>
            <a:ext cx="150908" cy="536518"/>
          </a:xfrm>
          <a:prstGeom prst="can">
            <a:avLst>
              <a:gd name="adj" fmla="val 21973"/>
            </a:avLst>
          </a:prstGeom>
          <a:solidFill>
            <a:schemeClr val="accent2"/>
          </a:solidFill>
          <a:ln w="12700">
            <a:solidFill>
              <a:schemeClr val="bg1"/>
            </a:solidFill>
            <a:round/>
            <a:headEnd/>
            <a:tailEnd/>
          </a:ln>
        </p:spPr>
        <p:txBody>
          <a:bodyPr wrap="none" lIns="145152" tIns="72576" rIns="145152" bIns="72576" anchor="ctr"/>
          <a:lstStyle/>
          <a:p>
            <a:endParaRPr lang="en-US" dirty="0"/>
          </a:p>
        </p:txBody>
      </p:sp>
      <p:sp>
        <p:nvSpPr>
          <p:cNvPr id="133" name="AutoShape 20"/>
          <p:cNvSpPr>
            <a:spLocks noChangeArrowheads="1"/>
          </p:cNvSpPr>
          <p:nvPr/>
        </p:nvSpPr>
        <p:spPr bwMode="auto">
          <a:xfrm rot="5400000">
            <a:off x="4843359" y="2982006"/>
            <a:ext cx="151882" cy="536518"/>
          </a:xfrm>
          <a:prstGeom prst="can">
            <a:avLst>
              <a:gd name="adj" fmla="val 21832"/>
            </a:avLst>
          </a:prstGeom>
          <a:solidFill>
            <a:schemeClr val="accent2"/>
          </a:solidFill>
          <a:ln w="12700">
            <a:solidFill>
              <a:schemeClr val="bg1"/>
            </a:solidFill>
            <a:round/>
            <a:headEnd/>
            <a:tailEnd/>
          </a:ln>
        </p:spPr>
        <p:txBody>
          <a:bodyPr wrap="none" lIns="145152" tIns="72576" rIns="145152" bIns="72576" anchor="ctr"/>
          <a:lstStyle/>
          <a:p>
            <a:endParaRPr lang="en-US" dirty="0"/>
          </a:p>
        </p:txBody>
      </p:sp>
      <p:sp>
        <p:nvSpPr>
          <p:cNvPr id="134" name="AutoShape 20"/>
          <p:cNvSpPr>
            <a:spLocks noChangeArrowheads="1"/>
          </p:cNvSpPr>
          <p:nvPr/>
        </p:nvSpPr>
        <p:spPr bwMode="auto">
          <a:xfrm rot="5400000">
            <a:off x="4843846" y="2759538"/>
            <a:ext cx="150909" cy="536518"/>
          </a:xfrm>
          <a:prstGeom prst="can">
            <a:avLst>
              <a:gd name="adj" fmla="val 21973"/>
            </a:avLst>
          </a:prstGeom>
          <a:solidFill>
            <a:schemeClr val="tx2"/>
          </a:solidFill>
          <a:ln w="12700">
            <a:solidFill>
              <a:schemeClr val="bg2"/>
            </a:solidFill>
            <a:round/>
            <a:headEnd/>
            <a:tailEnd/>
          </a:ln>
        </p:spPr>
        <p:txBody>
          <a:bodyPr wrap="none" lIns="145152" tIns="72576" rIns="145152" bIns="72576" anchor="ctr"/>
          <a:lstStyle/>
          <a:p>
            <a:endParaRPr lang="en-US" dirty="0"/>
          </a:p>
        </p:txBody>
      </p:sp>
      <p:sp>
        <p:nvSpPr>
          <p:cNvPr id="135" name="AutoShape 20"/>
          <p:cNvSpPr>
            <a:spLocks noChangeArrowheads="1"/>
          </p:cNvSpPr>
          <p:nvPr/>
        </p:nvSpPr>
        <p:spPr bwMode="auto">
          <a:xfrm rot="5400000">
            <a:off x="4844820" y="2489850"/>
            <a:ext cx="148962" cy="536518"/>
          </a:xfrm>
          <a:prstGeom prst="can">
            <a:avLst>
              <a:gd name="adj" fmla="val 22260"/>
            </a:avLst>
          </a:prstGeom>
          <a:solidFill>
            <a:schemeClr val="tx2"/>
          </a:solidFill>
          <a:ln w="12700">
            <a:solidFill>
              <a:schemeClr val="bg2"/>
            </a:solidFill>
            <a:round/>
            <a:headEnd/>
            <a:tailEnd/>
          </a:ln>
        </p:spPr>
        <p:txBody>
          <a:bodyPr wrap="none" lIns="145152" tIns="72576" rIns="145152" bIns="72576" anchor="ctr"/>
          <a:lstStyle/>
          <a:p>
            <a:endParaRPr lang="en-US" dirty="0"/>
          </a:p>
        </p:txBody>
      </p:sp>
      <p:sp>
        <p:nvSpPr>
          <p:cNvPr id="136" name="AutoShape 20"/>
          <p:cNvSpPr>
            <a:spLocks noChangeArrowheads="1"/>
          </p:cNvSpPr>
          <p:nvPr/>
        </p:nvSpPr>
        <p:spPr bwMode="auto">
          <a:xfrm rot="5400000">
            <a:off x="4843846" y="2279551"/>
            <a:ext cx="150908" cy="536518"/>
          </a:xfrm>
          <a:prstGeom prst="can">
            <a:avLst>
              <a:gd name="adj" fmla="val 21973"/>
            </a:avLst>
          </a:prstGeom>
          <a:solidFill>
            <a:schemeClr val="accent1"/>
          </a:solidFill>
          <a:ln w="12700">
            <a:solidFill>
              <a:schemeClr val="bg1"/>
            </a:solidFill>
            <a:round/>
            <a:headEnd/>
            <a:tailEnd/>
          </a:ln>
        </p:spPr>
        <p:txBody>
          <a:bodyPr wrap="none" lIns="145152" tIns="72576" rIns="145152" bIns="72576" anchor="ctr"/>
          <a:lstStyle/>
          <a:p>
            <a:endParaRPr lang="en-US" dirty="0"/>
          </a:p>
        </p:txBody>
      </p:sp>
      <p:sp>
        <p:nvSpPr>
          <p:cNvPr id="137" name="AutoShape 20"/>
          <p:cNvSpPr>
            <a:spLocks noChangeArrowheads="1"/>
          </p:cNvSpPr>
          <p:nvPr/>
        </p:nvSpPr>
        <p:spPr bwMode="auto">
          <a:xfrm rot="5400000">
            <a:off x="4844333" y="2145681"/>
            <a:ext cx="149935" cy="536518"/>
          </a:xfrm>
          <a:prstGeom prst="can">
            <a:avLst>
              <a:gd name="adj" fmla="val 22115"/>
            </a:avLst>
          </a:prstGeom>
          <a:solidFill>
            <a:schemeClr val="accent1"/>
          </a:solidFill>
          <a:ln w="12700">
            <a:solidFill>
              <a:schemeClr val="bg1"/>
            </a:solidFill>
            <a:round/>
            <a:headEnd/>
            <a:tailEnd/>
          </a:ln>
        </p:spPr>
        <p:txBody>
          <a:bodyPr wrap="none" lIns="145152" tIns="72576" rIns="145152" bIns="72576" anchor="ctr"/>
          <a:lstStyle/>
          <a:p>
            <a:endParaRPr lang="en-US" dirty="0"/>
          </a:p>
        </p:txBody>
      </p:sp>
      <p:sp>
        <p:nvSpPr>
          <p:cNvPr id="142" name="AutoShape 20"/>
          <p:cNvSpPr>
            <a:spLocks noChangeArrowheads="1"/>
          </p:cNvSpPr>
          <p:nvPr/>
        </p:nvSpPr>
        <p:spPr bwMode="auto">
          <a:xfrm rot="5400000">
            <a:off x="4843846" y="2624207"/>
            <a:ext cx="150908" cy="536518"/>
          </a:xfrm>
          <a:prstGeom prst="can">
            <a:avLst>
              <a:gd name="adj" fmla="val 21973"/>
            </a:avLst>
          </a:prstGeom>
          <a:solidFill>
            <a:schemeClr val="tx2"/>
          </a:solidFill>
          <a:ln w="12700">
            <a:solidFill>
              <a:schemeClr val="bg2"/>
            </a:solidFill>
            <a:round/>
            <a:headEnd/>
            <a:tailEnd/>
          </a:ln>
        </p:spPr>
        <p:txBody>
          <a:bodyPr wrap="none" lIns="145152" tIns="72576" rIns="145152" bIns="72576" anchor="ctr"/>
          <a:lstStyle/>
          <a:p>
            <a:endParaRPr lang="en-US" dirty="0"/>
          </a:p>
        </p:txBody>
      </p:sp>
      <p:sp>
        <p:nvSpPr>
          <p:cNvPr id="143" name="AutoShape 21"/>
          <p:cNvSpPr>
            <a:spLocks noChangeArrowheads="1"/>
          </p:cNvSpPr>
          <p:nvPr/>
        </p:nvSpPr>
        <p:spPr bwMode="auto">
          <a:xfrm rot="5400000">
            <a:off x="4192760" y="2472650"/>
            <a:ext cx="1365965" cy="822754"/>
          </a:xfrm>
          <a:prstGeom prst="can">
            <a:avLst>
              <a:gd name="adj" fmla="val 33463"/>
            </a:avLst>
          </a:prstGeom>
          <a:solidFill>
            <a:schemeClr val="bg2">
              <a:lumMod val="75000"/>
              <a:alpha val="80000"/>
            </a:schemeClr>
          </a:solidFill>
          <a:ln w="12700">
            <a:solidFill>
              <a:schemeClr val="bg1"/>
            </a:solidFill>
            <a:round/>
            <a:headEnd/>
            <a:tailEnd/>
          </a:ln>
        </p:spPr>
        <p:txBody>
          <a:bodyPr wrap="none" lIns="145152" tIns="72576" rIns="145152" bIns="72576" anchor="ctr"/>
          <a:lstStyle/>
          <a:p>
            <a:pPr>
              <a:defRPr/>
            </a:pPr>
            <a:endParaRPr lang="en-US" dirty="0">
              <a:latin typeface="Arial" charset="0"/>
              <a:cs typeface="Arial" charset="0"/>
            </a:endParaRPr>
          </a:p>
        </p:txBody>
      </p:sp>
      <p:sp>
        <p:nvSpPr>
          <p:cNvPr id="2" name="Title 1"/>
          <p:cNvSpPr>
            <a:spLocks noGrp="1"/>
          </p:cNvSpPr>
          <p:nvPr>
            <p:ph type="title"/>
          </p:nvPr>
        </p:nvSpPr>
        <p:spPr/>
        <p:txBody>
          <a:bodyPr/>
          <a:lstStyle/>
          <a:p>
            <a:r>
              <a:rPr lang="en-US" dirty="0"/>
              <a:t>Fabric-Based infrastructure</a:t>
            </a:r>
            <a:br>
              <a:rPr lang="en-US" dirty="0"/>
            </a:br>
            <a:r>
              <a:rPr lang="en-US" sz="1800" dirty="0"/>
              <a:t>Blade and rack</a:t>
            </a:r>
          </a:p>
        </p:txBody>
      </p:sp>
      <p:sp>
        <p:nvSpPr>
          <p:cNvPr id="138" name="AutoShape 22"/>
          <p:cNvSpPr>
            <a:spLocks noChangeArrowheads="1"/>
          </p:cNvSpPr>
          <p:nvPr/>
        </p:nvSpPr>
        <p:spPr bwMode="auto">
          <a:xfrm rot="5400000">
            <a:off x="5338394" y="2588217"/>
            <a:ext cx="151882" cy="381647"/>
          </a:xfrm>
          <a:prstGeom prst="can">
            <a:avLst>
              <a:gd name="adj" fmla="val 35811"/>
            </a:avLst>
          </a:prstGeom>
          <a:solidFill>
            <a:schemeClr val="accent1"/>
          </a:solidFill>
          <a:ln w="12700">
            <a:solidFill>
              <a:schemeClr val="bg1"/>
            </a:solidFill>
            <a:round/>
            <a:headEnd/>
            <a:tailEnd/>
          </a:ln>
        </p:spPr>
        <p:txBody>
          <a:bodyPr wrap="none" lIns="145152" tIns="72576" rIns="145152" bIns="72576" anchor="ctr"/>
          <a:lstStyle/>
          <a:p>
            <a:endParaRPr lang="en-US" dirty="0"/>
          </a:p>
        </p:txBody>
      </p:sp>
      <p:sp>
        <p:nvSpPr>
          <p:cNvPr id="139" name="AutoShape 22"/>
          <p:cNvSpPr>
            <a:spLocks noChangeArrowheads="1"/>
          </p:cNvSpPr>
          <p:nvPr/>
        </p:nvSpPr>
        <p:spPr bwMode="auto">
          <a:xfrm rot="5400000">
            <a:off x="5339368" y="2734259"/>
            <a:ext cx="149935" cy="381647"/>
          </a:xfrm>
          <a:prstGeom prst="can">
            <a:avLst>
              <a:gd name="adj" fmla="val 36276"/>
            </a:avLst>
          </a:prstGeom>
          <a:solidFill>
            <a:schemeClr val="accent1"/>
          </a:solidFill>
          <a:ln w="12700">
            <a:solidFill>
              <a:schemeClr val="bg1"/>
            </a:solidFill>
            <a:round/>
            <a:headEnd/>
            <a:tailEnd/>
          </a:ln>
        </p:spPr>
        <p:txBody>
          <a:bodyPr wrap="none" lIns="145152" tIns="72576" rIns="145152" bIns="72576" anchor="ctr"/>
          <a:lstStyle/>
          <a:p>
            <a:endParaRPr lang="en-US" dirty="0"/>
          </a:p>
        </p:txBody>
      </p:sp>
      <p:sp>
        <p:nvSpPr>
          <p:cNvPr id="144" name="AutoShape 22"/>
          <p:cNvSpPr>
            <a:spLocks noChangeArrowheads="1"/>
          </p:cNvSpPr>
          <p:nvPr/>
        </p:nvSpPr>
        <p:spPr bwMode="auto">
          <a:xfrm rot="5400000">
            <a:off x="5211179" y="2702130"/>
            <a:ext cx="151882" cy="381647"/>
          </a:xfrm>
          <a:prstGeom prst="can">
            <a:avLst>
              <a:gd name="adj" fmla="val 35811"/>
            </a:avLst>
          </a:prstGeom>
          <a:solidFill>
            <a:schemeClr val="accent1"/>
          </a:solidFill>
          <a:ln w="12700">
            <a:solidFill>
              <a:schemeClr val="bg1"/>
            </a:solidFill>
            <a:round/>
            <a:headEnd/>
            <a:tailEnd/>
          </a:ln>
        </p:spPr>
        <p:txBody>
          <a:bodyPr wrap="none" lIns="145152" tIns="72576" rIns="145152" bIns="72576" anchor="ctr"/>
          <a:lstStyle/>
          <a:p>
            <a:endParaRPr lang="en-US" dirty="0"/>
          </a:p>
        </p:txBody>
      </p:sp>
      <p:sp>
        <p:nvSpPr>
          <p:cNvPr id="145" name="AutoShape 22"/>
          <p:cNvSpPr>
            <a:spLocks noChangeArrowheads="1"/>
          </p:cNvSpPr>
          <p:nvPr/>
        </p:nvSpPr>
        <p:spPr bwMode="auto">
          <a:xfrm rot="5400000">
            <a:off x="5211665" y="2568259"/>
            <a:ext cx="150909" cy="381647"/>
          </a:xfrm>
          <a:prstGeom prst="can">
            <a:avLst>
              <a:gd name="adj" fmla="val 36042"/>
            </a:avLst>
          </a:prstGeom>
          <a:solidFill>
            <a:schemeClr val="accent1"/>
          </a:solidFill>
          <a:ln w="12700">
            <a:solidFill>
              <a:schemeClr val="bg1"/>
            </a:solidFill>
            <a:round/>
            <a:headEnd/>
            <a:tailEnd/>
          </a:ln>
        </p:spPr>
        <p:txBody>
          <a:bodyPr wrap="none" lIns="145152" tIns="72576" rIns="145152" bIns="72576" anchor="ctr"/>
          <a:lstStyle/>
          <a:p>
            <a:endParaRPr lang="en-US" dirty="0"/>
          </a:p>
        </p:txBody>
      </p:sp>
      <p:sp>
        <p:nvSpPr>
          <p:cNvPr id="146" name="AutoShape 22"/>
          <p:cNvSpPr>
            <a:spLocks noChangeArrowheads="1"/>
          </p:cNvSpPr>
          <p:nvPr/>
        </p:nvSpPr>
        <p:spPr bwMode="auto">
          <a:xfrm rot="5400000">
            <a:off x="5211665" y="2356987"/>
            <a:ext cx="150908" cy="381647"/>
          </a:xfrm>
          <a:prstGeom prst="can">
            <a:avLst>
              <a:gd name="adj" fmla="val 36042"/>
            </a:avLst>
          </a:prstGeom>
          <a:solidFill>
            <a:schemeClr val="tx2"/>
          </a:solidFill>
          <a:ln w="12700">
            <a:solidFill>
              <a:schemeClr val="bg2"/>
            </a:solidFill>
            <a:round/>
            <a:headEnd/>
            <a:tailEnd/>
          </a:ln>
        </p:spPr>
        <p:txBody>
          <a:bodyPr wrap="none" lIns="145152" tIns="72576" rIns="145152" bIns="72576" anchor="ctr"/>
          <a:lstStyle/>
          <a:p>
            <a:endParaRPr lang="en-US" dirty="0"/>
          </a:p>
        </p:txBody>
      </p:sp>
      <p:sp>
        <p:nvSpPr>
          <p:cNvPr id="147" name="AutoShape 22"/>
          <p:cNvSpPr>
            <a:spLocks noChangeArrowheads="1"/>
          </p:cNvSpPr>
          <p:nvPr/>
        </p:nvSpPr>
        <p:spPr bwMode="auto">
          <a:xfrm rot="5400000">
            <a:off x="5212152" y="2220197"/>
            <a:ext cx="149935" cy="381647"/>
          </a:xfrm>
          <a:prstGeom prst="can">
            <a:avLst>
              <a:gd name="adj" fmla="val 36276"/>
            </a:avLst>
          </a:prstGeom>
          <a:solidFill>
            <a:schemeClr val="tx2"/>
          </a:solidFill>
          <a:ln w="12700">
            <a:solidFill>
              <a:schemeClr val="bg2"/>
            </a:solidFill>
            <a:round/>
            <a:headEnd/>
            <a:tailEnd/>
          </a:ln>
        </p:spPr>
        <p:txBody>
          <a:bodyPr wrap="none" lIns="145152" tIns="72576" rIns="145152" bIns="72576" anchor="ctr"/>
          <a:lstStyle/>
          <a:p>
            <a:endParaRPr lang="en-US" dirty="0"/>
          </a:p>
        </p:txBody>
      </p:sp>
      <p:sp>
        <p:nvSpPr>
          <p:cNvPr id="148" name="AutoShape 22"/>
          <p:cNvSpPr>
            <a:spLocks noChangeArrowheads="1"/>
          </p:cNvSpPr>
          <p:nvPr/>
        </p:nvSpPr>
        <p:spPr bwMode="auto">
          <a:xfrm rot="5400000">
            <a:off x="5211179" y="2837460"/>
            <a:ext cx="151882" cy="381647"/>
          </a:xfrm>
          <a:prstGeom prst="can">
            <a:avLst>
              <a:gd name="adj" fmla="val 35811"/>
            </a:avLst>
          </a:prstGeom>
          <a:solidFill>
            <a:schemeClr val="accent1"/>
          </a:solidFill>
          <a:ln w="12700">
            <a:solidFill>
              <a:schemeClr val="bg1"/>
            </a:solidFill>
            <a:round/>
            <a:headEnd/>
            <a:tailEnd/>
          </a:ln>
        </p:spPr>
        <p:txBody>
          <a:bodyPr wrap="none" lIns="145152" tIns="72576" rIns="145152" bIns="72576" anchor="ctr"/>
          <a:lstStyle/>
          <a:p>
            <a:endParaRPr lang="en-US" dirty="0"/>
          </a:p>
        </p:txBody>
      </p:sp>
      <p:sp>
        <p:nvSpPr>
          <p:cNvPr id="149" name="AutoShape 22"/>
          <p:cNvSpPr>
            <a:spLocks noChangeArrowheads="1"/>
          </p:cNvSpPr>
          <p:nvPr/>
        </p:nvSpPr>
        <p:spPr bwMode="auto">
          <a:xfrm rot="5400000">
            <a:off x="5211179" y="3059441"/>
            <a:ext cx="151882" cy="381647"/>
          </a:xfrm>
          <a:prstGeom prst="can">
            <a:avLst>
              <a:gd name="adj" fmla="val 35811"/>
            </a:avLst>
          </a:prstGeom>
          <a:solidFill>
            <a:schemeClr val="accent2"/>
          </a:solidFill>
          <a:ln w="12700">
            <a:solidFill>
              <a:schemeClr val="bg1"/>
            </a:solidFill>
            <a:round/>
            <a:headEnd/>
            <a:tailEnd/>
          </a:ln>
        </p:spPr>
        <p:txBody>
          <a:bodyPr wrap="none" lIns="145152" tIns="72576" rIns="145152" bIns="72576" anchor="ctr"/>
          <a:lstStyle/>
          <a:p>
            <a:endParaRPr lang="en-US" dirty="0"/>
          </a:p>
        </p:txBody>
      </p:sp>
      <p:sp>
        <p:nvSpPr>
          <p:cNvPr id="150" name="AutoShape 22"/>
          <p:cNvSpPr>
            <a:spLocks noChangeArrowheads="1"/>
          </p:cNvSpPr>
          <p:nvPr/>
        </p:nvSpPr>
        <p:spPr bwMode="auto">
          <a:xfrm rot="5400000">
            <a:off x="5211179" y="3194773"/>
            <a:ext cx="151882" cy="381647"/>
          </a:xfrm>
          <a:prstGeom prst="can">
            <a:avLst>
              <a:gd name="adj" fmla="val 35811"/>
            </a:avLst>
          </a:prstGeom>
          <a:solidFill>
            <a:schemeClr val="accent2"/>
          </a:solidFill>
          <a:ln w="12700">
            <a:solidFill>
              <a:schemeClr val="bg1"/>
            </a:solidFill>
            <a:round/>
            <a:headEnd/>
            <a:tailEnd/>
          </a:ln>
        </p:spPr>
        <p:txBody>
          <a:bodyPr wrap="none" lIns="145152" tIns="72576" rIns="145152" bIns="72576" anchor="ctr"/>
          <a:lstStyle/>
          <a:p>
            <a:endParaRPr lang="en-US" dirty="0"/>
          </a:p>
        </p:txBody>
      </p:sp>
      <p:sp>
        <p:nvSpPr>
          <p:cNvPr id="189" name="TOR SAN Text"/>
          <p:cNvSpPr txBox="1"/>
          <p:nvPr/>
        </p:nvSpPr>
        <p:spPr>
          <a:xfrm>
            <a:off x="5957740" y="2374101"/>
            <a:ext cx="1412701" cy="223146"/>
          </a:xfrm>
          <a:prstGeom prst="rect">
            <a:avLst/>
          </a:prstGeom>
          <a:noFill/>
        </p:spPr>
        <p:txBody>
          <a:bodyPr wrap="square" lIns="68586" tIns="34294" rIns="68586" bIns="34294" rtlCol="0" anchor="ctr">
            <a:spAutoFit/>
          </a:bodyPr>
          <a:lstStyle/>
          <a:p>
            <a:r>
              <a:rPr lang="en-US" sz="1000" dirty="0"/>
              <a:t>Management</a:t>
            </a:r>
          </a:p>
        </p:txBody>
      </p:sp>
      <p:sp>
        <p:nvSpPr>
          <p:cNvPr id="190" name="TOR SAN Text"/>
          <p:cNvSpPr txBox="1"/>
          <p:nvPr/>
        </p:nvSpPr>
        <p:spPr>
          <a:xfrm>
            <a:off x="5957740" y="2736443"/>
            <a:ext cx="1412701" cy="223146"/>
          </a:xfrm>
          <a:prstGeom prst="rect">
            <a:avLst/>
          </a:prstGeom>
          <a:noFill/>
        </p:spPr>
        <p:txBody>
          <a:bodyPr wrap="square" lIns="68586" tIns="34294" rIns="68586" bIns="34294" rtlCol="0" anchor="ctr">
            <a:spAutoFit/>
          </a:bodyPr>
          <a:lstStyle/>
          <a:p>
            <a:r>
              <a:rPr lang="en-US" sz="1000" dirty="0"/>
              <a:t>Ethernet</a:t>
            </a:r>
          </a:p>
        </p:txBody>
      </p:sp>
      <p:sp>
        <p:nvSpPr>
          <p:cNvPr id="191" name="TOR SAN Text"/>
          <p:cNvSpPr txBox="1"/>
          <p:nvPr/>
        </p:nvSpPr>
        <p:spPr>
          <a:xfrm>
            <a:off x="5957740" y="3206682"/>
            <a:ext cx="1412701" cy="223146"/>
          </a:xfrm>
          <a:prstGeom prst="rect">
            <a:avLst/>
          </a:prstGeom>
          <a:noFill/>
        </p:spPr>
        <p:txBody>
          <a:bodyPr wrap="square" lIns="68586" tIns="34294" rIns="68586" bIns="34294" rtlCol="0" anchor="ctr">
            <a:spAutoFit/>
          </a:bodyPr>
          <a:lstStyle/>
          <a:p>
            <a:r>
              <a:rPr lang="en-US" sz="1000" dirty="0"/>
              <a:t>Storage</a:t>
            </a:r>
          </a:p>
        </p:txBody>
      </p:sp>
      <p:cxnSp>
        <p:nvCxnSpPr>
          <p:cNvPr id="198" name="Straight Arrow Connector 197"/>
          <p:cNvCxnSpPr>
            <a:stCxn id="189" idx="1"/>
          </p:cNvCxnSpPr>
          <p:nvPr/>
        </p:nvCxnSpPr>
        <p:spPr>
          <a:xfrm flipH="1">
            <a:off x="5515676" y="2485674"/>
            <a:ext cx="442064" cy="1"/>
          </a:xfrm>
          <a:prstGeom prst="straightConnector1">
            <a:avLst/>
          </a:prstGeom>
          <a:ln w="19050" cap="rnd">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00" name="Straight Arrow Connector 199"/>
          <p:cNvCxnSpPr>
            <a:stCxn id="190" idx="1"/>
          </p:cNvCxnSpPr>
          <p:nvPr/>
        </p:nvCxnSpPr>
        <p:spPr>
          <a:xfrm flipH="1">
            <a:off x="5649026" y="2848016"/>
            <a:ext cx="308714" cy="1"/>
          </a:xfrm>
          <a:prstGeom prst="straightConnector1">
            <a:avLst/>
          </a:prstGeom>
          <a:ln w="19050" cap="rnd">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02" name="Straight Arrow Connector 201"/>
          <p:cNvCxnSpPr>
            <a:stCxn id="191" idx="1"/>
          </p:cNvCxnSpPr>
          <p:nvPr/>
        </p:nvCxnSpPr>
        <p:spPr>
          <a:xfrm flipH="1">
            <a:off x="5515676" y="3318255"/>
            <a:ext cx="442064" cy="1"/>
          </a:xfrm>
          <a:prstGeom prst="straightConnector1">
            <a:avLst/>
          </a:prstGeom>
          <a:ln w="19050" cap="rnd">
            <a:solidFill>
              <a:schemeClr val="tx2"/>
            </a:solidFill>
            <a:tailEnd type="arrow"/>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13256" y="1205898"/>
            <a:ext cx="1021296" cy="3321050"/>
          </a:xfrm>
          <a:prstGeom prst="rect">
            <a:avLst/>
          </a:prstGeom>
        </p:spPr>
      </p:pic>
      <p:sp>
        <p:nvSpPr>
          <p:cNvPr id="39" name="Text Placeholder 7"/>
          <p:cNvSpPr txBox="1">
            <a:spLocks/>
          </p:cNvSpPr>
          <p:nvPr/>
        </p:nvSpPr>
        <p:spPr>
          <a:xfrm>
            <a:off x="1391920" y="1836702"/>
            <a:ext cx="2956559" cy="1847859"/>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115888" indent="-115888">
              <a:buClrTx/>
            </a:pPr>
            <a:r>
              <a:rPr lang="en-US" sz="1200" dirty="0">
                <a:latin typeface="+mj-lt"/>
              </a:rPr>
              <a:t>SingleConnect</a:t>
            </a:r>
          </a:p>
          <a:p>
            <a:pPr marL="115888" indent="-115888">
              <a:buClrTx/>
            </a:pPr>
            <a:r>
              <a:rPr lang="en-US" sz="1200" dirty="0">
                <a:latin typeface="+mj-lt"/>
              </a:rPr>
              <a:t>Common access layer</a:t>
            </a:r>
            <a:br>
              <a:rPr lang="en-US" sz="1200" dirty="0">
                <a:latin typeface="+mj-lt"/>
              </a:rPr>
            </a:br>
            <a:r>
              <a:rPr lang="en-US" sz="1200" dirty="0">
                <a:latin typeface="+mj-lt"/>
              </a:rPr>
              <a:t>networking model</a:t>
            </a:r>
          </a:p>
          <a:p>
            <a:pPr marL="115888" indent="-115888">
              <a:buClrTx/>
            </a:pPr>
            <a:r>
              <a:rPr lang="en-US" sz="1200" dirty="0">
                <a:latin typeface="+mj-lt"/>
              </a:rPr>
              <a:t>Data, storage, and management combined</a:t>
            </a:r>
          </a:p>
          <a:p>
            <a:pPr marL="115888" indent="-115888">
              <a:buClrTx/>
            </a:pPr>
            <a:r>
              <a:rPr lang="en-US" sz="1200" dirty="0">
                <a:latin typeface="+mj-lt"/>
              </a:rPr>
              <a:t>Cable for bandwidth</a:t>
            </a:r>
            <a:br>
              <a:rPr lang="en-US" sz="1200" dirty="0">
                <a:latin typeface="+mj-lt"/>
              </a:rPr>
            </a:br>
            <a:r>
              <a:rPr lang="en-US" sz="1200" dirty="0">
                <a:latin typeface="+mj-lt"/>
              </a:rPr>
              <a:t>vs. connectivity</a:t>
            </a:r>
          </a:p>
        </p:txBody>
      </p:sp>
    </p:spTree>
    <p:extLst>
      <p:ext uri="{BB962C8B-B14F-4D97-AF65-F5344CB8AC3E}">
        <p14:creationId xmlns:p14="http://schemas.microsoft.com/office/powerpoint/2010/main" val="35334627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Chart 24"/>
          <p:cNvGraphicFramePr>
            <a:graphicFrameLocks/>
          </p:cNvGraphicFramePr>
          <p:nvPr>
            <p:extLst>
              <p:ext uri="{D42A27DB-BD31-4B8C-83A1-F6EECF244321}">
                <p14:modId xmlns:p14="http://schemas.microsoft.com/office/powerpoint/2010/main" val="4106570821"/>
              </p:ext>
            </p:extLst>
          </p:nvPr>
        </p:nvGraphicFramePr>
        <p:xfrm>
          <a:off x="1349586" y="1073150"/>
          <a:ext cx="7724987" cy="2848104"/>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p:cNvSpPr>
            <a:spLocks noGrp="1"/>
          </p:cNvSpPr>
          <p:nvPr>
            <p:ph type="title"/>
          </p:nvPr>
        </p:nvSpPr>
        <p:spPr/>
        <p:txBody>
          <a:bodyPr/>
          <a:lstStyle/>
          <a:p>
            <a:r>
              <a:rPr lang="en-US" dirty="0"/>
              <a:t>Blade infrastructure costs: Chassis/switching</a:t>
            </a:r>
            <a:br>
              <a:rPr lang="en-US" dirty="0"/>
            </a:br>
            <a:r>
              <a:rPr lang="en-US" sz="1800" dirty="0"/>
              <a:t>Blade chassis savings at scale–blade slot solution</a:t>
            </a:r>
          </a:p>
        </p:txBody>
      </p:sp>
      <p:sp>
        <p:nvSpPr>
          <p:cNvPr id="100" name="TextBox 99"/>
          <p:cNvSpPr txBox="1"/>
          <p:nvPr/>
        </p:nvSpPr>
        <p:spPr>
          <a:xfrm>
            <a:off x="1196475" y="4530032"/>
            <a:ext cx="8295349" cy="199357"/>
          </a:xfrm>
          <a:prstGeom prst="rect">
            <a:avLst/>
          </a:prstGeom>
          <a:noFill/>
        </p:spPr>
        <p:txBody>
          <a:bodyPr wrap="square" lIns="0" tIns="0" rIns="0" bIns="0" rtlCol="0">
            <a:noAutofit/>
          </a:bodyPr>
          <a:lstStyle/>
          <a:p>
            <a:pPr algn="ctr"/>
            <a:r>
              <a:rPr lang="en-US" sz="650" dirty="0">
                <a:latin typeface="+mj-lt"/>
              </a:rPr>
              <a:t>Cisco and HPE c7000 pricing MSRP on October 3 2017; HPE Synergy pricing Product Bulletin on October 3 2017. All pricing is for blade chassis and networking only. Servers are not included.</a:t>
            </a:r>
          </a:p>
        </p:txBody>
      </p:sp>
      <p:cxnSp>
        <p:nvCxnSpPr>
          <p:cNvPr id="111" name="Straight Connector 110"/>
          <p:cNvCxnSpPr/>
          <p:nvPr/>
        </p:nvCxnSpPr>
        <p:spPr>
          <a:xfrm>
            <a:off x="4224157" y="3975386"/>
            <a:ext cx="0" cy="558386"/>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14" name="TextBox 113"/>
          <p:cNvSpPr txBox="1"/>
          <p:nvPr/>
        </p:nvSpPr>
        <p:spPr>
          <a:xfrm>
            <a:off x="2162576" y="4084917"/>
            <a:ext cx="1853526" cy="339324"/>
          </a:xfrm>
          <a:prstGeom prst="rect">
            <a:avLst/>
          </a:prstGeom>
          <a:noFill/>
        </p:spPr>
        <p:txBody>
          <a:bodyPr wrap="square" lIns="0" tIns="0" rIns="137160" bIns="0" rtlCol="0">
            <a:spAutoFit/>
          </a:bodyPr>
          <a:lstStyle/>
          <a:p>
            <a:pPr>
              <a:lnSpc>
                <a:spcPct val="90000"/>
              </a:lnSpc>
            </a:pPr>
            <a:r>
              <a:rPr lang="en-US" sz="850" b="1" dirty="0">
                <a:latin typeface="+mj-lt"/>
              </a:rPr>
              <a:t>Cisco UCS 5108:</a:t>
            </a:r>
          </a:p>
          <a:p>
            <a:pPr>
              <a:lnSpc>
                <a:spcPct val="90000"/>
              </a:lnSpc>
            </a:pPr>
            <a:r>
              <a:rPr lang="en-US" sz="800" dirty="0">
                <a:latin typeface="+mj-lt"/>
              </a:rPr>
              <a:t>UCS 5108 chassis with UCS 6248 FI (Two Uplinks per FEX) </a:t>
            </a:r>
          </a:p>
        </p:txBody>
      </p:sp>
      <p:sp>
        <p:nvSpPr>
          <p:cNvPr id="115" name="TextBox 114"/>
          <p:cNvSpPr txBox="1"/>
          <p:nvPr/>
        </p:nvSpPr>
        <p:spPr>
          <a:xfrm>
            <a:off x="4432212" y="4029518"/>
            <a:ext cx="1622569" cy="450123"/>
          </a:xfrm>
          <a:prstGeom prst="rect">
            <a:avLst/>
          </a:prstGeom>
          <a:noFill/>
        </p:spPr>
        <p:txBody>
          <a:bodyPr wrap="square" lIns="0" tIns="0" rIns="137160" bIns="0" rtlCol="0">
            <a:spAutoFit/>
          </a:bodyPr>
          <a:lstStyle/>
          <a:p>
            <a:pPr>
              <a:lnSpc>
                <a:spcPct val="90000"/>
              </a:lnSpc>
            </a:pPr>
            <a:r>
              <a:rPr lang="en-US" sz="850" b="1" dirty="0">
                <a:latin typeface="+mj-lt"/>
              </a:rPr>
              <a:t>HPE c7000:</a:t>
            </a:r>
          </a:p>
          <a:p>
            <a:pPr>
              <a:lnSpc>
                <a:spcPct val="90000"/>
              </a:lnSpc>
            </a:pPr>
            <a:r>
              <a:rPr lang="en-US" sz="800" dirty="0">
                <a:latin typeface="+mj-lt"/>
              </a:rPr>
              <a:t>HPE c7000 Plat Chassis with 2x VC Flex Fabric FlexFabric 10Gb/24, OneView</a:t>
            </a:r>
          </a:p>
        </p:txBody>
      </p:sp>
      <p:sp>
        <p:nvSpPr>
          <p:cNvPr id="6" name="TextBox 5"/>
          <p:cNvSpPr txBox="1"/>
          <p:nvPr/>
        </p:nvSpPr>
        <p:spPr>
          <a:xfrm>
            <a:off x="7104344" y="3640482"/>
            <a:ext cx="1317990" cy="215444"/>
          </a:xfrm>
          <a:prstGeom prst="rect">
            <a:avLst/>
          </a:prstGeom>
          <a:noFill/>
        </p:spPr>
        <p:txBody>
          <a:bodyPr wrap="none" rtlCol="0">
            <a:spAutoFit/>
          </a:bodyPr>
          <a:lstStyle/>
          <a:p>
            <a:r>
              <a:rPr lang="en-US" sz="800" dirty="0">
                <a:latin typeface="+mj-lt"/>
              </a:rPr>
              <a:t>Number of Chassis Slots</a:t>
            </a:r>
          </a:p>
        </p:txBody>
      </p:sp>
      <p:cxnSp>
        <p:nvCxnSpPr>
          <p:cNvPr id="22" name="Straight Connector 21"/>
          <p:cNvCxnSpPr/>
          <p:nvPr/>
        </p:nvCxnSpPr>
        <p:spPr>
          <a:xfrm>
            <a:off x="6262836" y="3975386"/>
            <a:ext cx="0" cy="558386"/>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470891" y="4029518"/>
            <a:ext cx="1292448" cy="450123"/>
          </a:xfrm>
          <a:prstGeom prst="rect">
            <a:avLst/>
          </a:prstGeom>
          <a:noFill/>
        </p:spPr>
        <p:txBody>
          <a:bodyPr wrap="square" lIns="0" tIns="0" rIns="137160" bIns="0" rtlCol="0">
            <a:spAutoFit/>
          </a:bodyPr>
          <a:lstStyle/>
          <a:p>
            <a:pPr>
              <a:lnSpc>
                <a:spcPct val="90000"/>
              </a:lnSpc>
            </a:pPr>
            <a:r>
              <a:rPr lang="en-US" sz="850" b="1" dirty="0">
                <a:latin typeface="+mj-lt"/>
              </a:rPr>
              <a:t>HPE Synergy:</a:t>
            </a:r>
          </a:p>
          <a:p>
            <a:pPr>
              <a:lnSpc>
                <a:spcPct val="90000"/>
              </a:lnSpc>
            </a:pPr>
            <a:r>
              <a:rPr lang="en-US" sz="800" dirty="0">
                <a:latin typeface="+mj-lt"/>
              </a:rPr>
              <a:t>HPE 12000 Frame</a:t>
            </a:r>
          </a:p>
          <a:p>
            <a:pPr>
              <a:lnSpc>
                <a:spcPct val="90000"/>
              </a:lnSpc>
            </a:pPr>
            <a:r>
              <a:rPr lang="en-US" sz="800" dirty="0">
                <a:latin typeface="+mj-lt"/>
              </a:rPr>
              <a:t>VC SE 40Gb F8 and/or </a:t>
            </a:r>
          </a:p>
          <a:p>
            <a:pPr>
              <a:lnSpc>
                <a:spcPct val="90000"/>
              </a:lnSpc>
            </a:pPr>
            <a:r>
              <a:rPr lang="en-US" sz="800" dirty="0">
                <a:latin typeface="+mj-lt"/>
              </a:rPr>
              <a:t>10Gb Interconnect</a:t>
            </a:r>
          </a:p>
        </p:txBody>
      </p:sp>
    </p:spTree>
    <p:extLst>
      <p:ext uri="{BB962C8B-B14F-4D97-AF65-F5344CB8AC3E}">
        <p14:creationId xmlns:p14="http://schemas.microsoft.com/office/powerpoint/2010/main" val="23854965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Eliminating server I/O adapters</a:t>
            </a:r>
          </a:p>
        </p:txBody>
      </p:sp>
      <p:grpSp>
        <p:nvGrpSpPr>
          <p:cNvPr id="55" name="Group 54"/>
          <p:cNvGrpSpPr/>
          <p:nvPr/>
        </p:nvGrpSpPr>
        <p:grpSpPr>
          <a:xfrm>
            <a:off x="988380" y="1238459"/>
            <a:ext cx="3841763" cy="2887432"/>
            <a:chOff x="-47940" y="1238459"/>
            <a:chExt cx="3841763" cy="2887432"/>
          </a:xfrm>
        </p:grpSpPr>
        <p:pic>
          <p:nvPicPr>
            <p:cNvPr id="56" name="Traditional Picture" descr="UF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20004" y="1255195"/>
              <a:ext cx="1873819" cy="2870696"/>
            </a:xfrm>
            <a:prstGeom prst="rect">
              <a:avLst/>
            </a:prstGeom>
            <a:noFill/>
            <a:ln>
              <a:noFill/>
            </a:ln>
          </p:spPr>
        </p:pic>
        <p:sp>
          <p:nvSpPr>
            <p:cNvPr id="57" name="Mgt TextBox"/>
            <p:cNvSpPr txBox="1"/>
            <p:nvPr/>
          </p:nvSpPr>
          <p:spPr>
            <a:xfrm>
              <a:off x="197338" y="2353018"/>
              <a:ext cx="1357281" cy="176980"/>
            </a:xfrm>
            <a:prstGeom prst="rect">
              <a:avLst/>
            </a:prstGeom>
            <a:noFill/>
          </p:spPr>
          <p:txBody>
            <a:bodyPr wrap="square" lIns="68586" tIns="34294" rIns="68586" bIns="34294" rtlCol="0">
              <a:spAutoFit/>
            </a:bodyPr>
            <a:lstStyle/>
            <a:p>
              <a:pPr algn="r"/>
              <a:r>
                <a:rPr lang="en-US" sz="700" dirty="0">
                  <a:solidFill>
                    <a:schemeClr val="tx2"/>
                  </a:solidFill>
                  <a:latin typeface="+mj-lt"/>
                </a:rPr>
                <a:t>1 x 1-Gbps Management</a:t>
              </a:r>
            </a:p>
          </p:txBody>
        </p:sp>
        <p:sp>
          <p:nvSpPr>
            <p:cNvPr id="58" name="2x Prod TextBox"/>
            <p:cNvSpPr txBox="1"/>
            <p:nvPr/>
          </p:nvSpPr>
          <p:spPr>
            <a:xfrm>
              <a:off x="197338" y="2495257"/>
              <a:ext cx="1357281" cy="176980"/>
            </a:xfrm>
            <a:prstGeom prst="rect">
              <a:avLst/>
            </a:prstGeom>
            <a:noFill/>
          </p:spPr>
          <p:txBody>
            <a:bodyPr wrap="square" lIns="68586" tIns="34294" rIns="68586" bIns="34294" rtlCol="0">
              <a:spAutoFit/>
            </a:bodyPr>
            <a:lstStyle/>
            <a:p>
              <a:pPr algn="r"/>
              <a:r>
                <a:rPr lang="en-US" sz="700" dirty="0">
                  <a:solidFill>
                    <a:schemeClr val="tx2"/>
                  </a:solidFill>
                  <a:latin typeface="+mj-lt"/>
                </a:rPr>
                <a:t>2 x 1-Gbps Production Data</a:t>
              </a:r>
            </a:p>
          </p:txBody>
        </p:sp>
        <p:sp>
          <p:nvSpPr>
            <p:cNvPr id="59" name="1x Prod TextBox"/>
            <p:cNvSpPr txBox="1"/>
            <p:nvPr/>
          </p:nvSpPr>
          <p:spPr>
            <a:xfrm>
              <a:off x="197338" y="2657270"/>
              <a:ext cx="1357281" cy="176980"/>
            </a:xfrm>
            <a:prstGeom prst="rect">
              <a:avLst/>
            </a:prstGeom>
            <a:noFill/>
          </p:spPr>
          <p:txBody>
            <a:bodyPr wrap="square" lIns="68586" tIns="34294" rIns="68586" bIns="34294" rtlCol="0">
              <a:spAutoFit/>
            </a:bodyPr>
            <a:lstStyle/>
            <a:p>
              <a:pPr algn="r"/>
              <a:r>
                <a:rPr lang="en-US" sz="700" dirty="0">
                  <a:solidFill>
                    <a:schemeClr val="tx2"/>
                  </a:solidFill>
                  <a:latin typeface="+mj-lt"/>
                </a:rPr>
                <a:t>1 x 1-Gbps Production Data</a:t>
              </a:r>
            </a:p>
          </p:txBody>
        </p:sp>
        <p:sp>
          <p:nvSpPr>
            <p:cNvPr id="60" name="vMotion TextBox"/>
            <p:cNvSpPr txBox="1"/>
            <p:nvPr/>
          </p:nvSpPr>
          <p:spPr>
            <a:xfrm>
              <a:off x="197338" y="2818854"/>
              <a:ext cx="1357281" cy="176980"/>
            </a:xfrm>
            <a:prstGeom prst="rect">
              <a:avLst/>
            </a:prstGeom>
            <a:noFill/>
          </p:spPr>
          <p:txBody>
            <a:bodyPr wrap="square" lIns="68586" tIns="34294" rIns="68586" bIns="34294" rtlCol="0">
              <a:spAutoFit/>
            </a:bodyPr>
            <a:lstStyle/>
            <a:p>
              <a:pPr algn="r"/>
              <a:r>
                <a:rPr lang="en-US" sz="700" dirty="0">
                  <a:solidFill>
                    <a:schemeClr val="tx2"/>
                  </a:solidFill>
                  <a:latin typeface="+mj-lt"/>
                </a:rPr>
                <a:t>1 x 1-Gbps vMotion</a:t>
              </a:r>
            </a:p>
          </p:txBody>
        </p:sp>
        <p:sp>
          <p:nvSpPr>
            <p:cNvPr id="61" name="vmconsole TextBox"/>
            <p:cNvSpPr txBox="1"/>
            <p:nvPr/>
          </p:nvSpPr>
          <p:spPr>
            <a:xfrm>
              <a:off x="197338" y="2980437"/>
              <a:ext cx="1357281" cy="176980"/>
            </a:xfrm>
            <a:prstGeom prst="rect">
              <a:avLst/>
            </a:prstGeom>
            <a:noFill/>
          </p:spPr>
          <p:txBody>
            <a:bodyPr wrap="square" lIns="68586" tIns="34294" rIns="68586" bIns="34294" rtlCol="0">
              <a:spAutoFit/>
            </a:bodyPr>
            <a:lstStyle/>
            <a:p>
              <a:pPr algn="r"/>
              <a:r>
                <a:rPr lang="en-US" sz="700" dirty="0">
                  <a:solidFill>
                    <a:schemeClr val="tx2"/>
                  </a:solidFill>
                  <a:latin typeface="+mj-lt"/>
                </a:rPr>
                <a:t>1 x 1-Gbps VM Console</a:t>
              </a:r>
            </a:p>
          </p:txBody>
        </p:sp>
        <p:sp>
          <p:nvSpPr>
            <p:cNvPr id="63" name="vmkernel TextBox"/>
            <p:cNvSpPr txBox="1"/>
            <p:nvPr/>
          </p:nvSpPr>
          <p:spPr>
            <a:xfrm>
              <a:off x="197338" y="3161620"/>
              <a:ext cx="1357281" cy="176980"/>
            </a:xfrm>
            <a:prstGeom prst="rect">
              <a:avLst/>
            </a:prstGeom>
            <a:noFill/>
          </p:spPr>
          <p:txBody>
            <a:bodyPr wrap="square" lIns="68586" tIns="34294" rIns="68586" bIns="34294" rtlCol="0">
              <a:spAutoFit/>
            </a:bodyPr>
            <a:lstStyle/>
            <a:p>
              <a:pPr algn="r"/>
              <a:r>
                <a:rPr lang="en-US" sz="700" dirty="0">
                  <a:solidFill>
                    <a:schemeClr val="tx2"/>
                  </a:solidFill>
                  <a:latin typeface="+mj-lt"/>
                </a:rPr>
                <a:t>1 x 1-Gbps VMkernel</a:t>
              </a:r>
            </a:p>
          </p:txBody>
        </p:sp>
        <p:sp>
          <p:nvSpPr>
            <p:cNvPr id="74" name="FC TextBox"/>
            <p:cNvSpPr txBox="1"/>
            <p:nvPr/>
          </p:nvSpPr>
          <p:spPr>
            <a:xfrm>
              <a:off x="197338" y="3323203"/>
              <a:ext cx="1357281" cy="176980"/>
            </a:xfrm>
            <a:prstGeom prst="rect">
              <a:avLst/>
            </a:prstGeom>
            <a:noFill/>
          </p:spPr>
          <p:txBody>
            <a:bodyPr wrap="square" lIns="68586" tIns="34294" rIns="68586" bIns="34294" rtlCol="0">
              <a:spAutoFit/>
            </a:bodyPr>
            <a:lstStyle/>
            <a:p>
              <a:pPr algn="r"/>
              <a:r>
                <a:rPr lang="en-US" sz="700" dirty="0">
                  <a:solidFill>
                    <a:schemeClr val="tx2"/>
                  </a:solidFill>
                  <a:latin typeface="+mj-lt"/>
                </a:rPr>
                <a:t>2 x 8-Gbps Fibre Channel</a:t>
              </a:r>
            </a:p>
          </p:txBody>
        </p:sp>
        <p:cxnSp>
          <p:nvCxnSpPr>
            <p:cNvPr id="75" name="Mgt Connector"/>
            <p:cNvCxnSpPr>
              <a:stCxn id="57" idx="3"/>
            </p:cNvCxnSpPr>
            <p:nvPr/>
          </p:nvCxnSpPr>
          <p:spPr>
            <a:xfrm flipV="1">
              <a:off x="1554619" y="2434405"/>
              <a:ext cx="1842562" cy="7103"/>
            </a:xfrm>
            <a:prstGeom prst="line">
              <a:avLst/>
            </a:prstGeom>
            <a:ln w="19050" cap="rnd">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76" name="2x Prod Connector"/>
            <p:cNvCxnSpPr>
              <a:stCxn id="58" idx="3"/>
            </p:cNvCxnSpPr>
            <p:nvPr/>
          </p:nvCxnSpPr>
          <p:spPr>
            <a:xfrm flipV="1">
              <a:off x="1554619" y="2576049"/>
              <a:ext cx="1768723" cy="7698"/>
            </a:xfrm>
            <a:prstGeom prst="line">
              <a:avLst/>
            </a:prstGeom>
            <a:ln w="19050" cap="rnd">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77" name="1x Prod Connector"/>
            <p:cNvCxnSpPr>
              <a:stCxn id="59" idx="3"/>
            </p:cNvCxnSpPr>
            <p:nvPr/>
          </p:nvCxnSpPr>
          <p:spPr>
            <a:xfrm flipV="1">
              <a:off x="1554619" y="2738062"/>
              <a:ext cx="1632958" cy="7698"/>
            </a:xfrm>
            <a:prstGeom prst="line">
              <a:avLst/>
            </a:prstGeom>
            <a:ln w="19050" cap="rnd">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78" name="vMotion Connector"/>
            <p:cNvCxnSpPr>
              <a:stCxn id="60" idx="3"/>
            </p:cNvCxnSpPr>
            <p:nvPr/>
          </p:nvCxnSpPr>
          <p:spPr>
            <a:xfrm flipV="1">
              <a:off x="1554619" y="2899651"/>
              <a:ext cx="1525773" cy="7693"/>
            </a:xfrm>
            <a:prstGeom prst="line">
              <a:avLst/>
            </a:prstGeom>
            <a:ln w="19050" cap="rnd">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79" name="vmconsole Connector"/>
            <p:cNvCxnSpPr>
              <a:stCxn id="61" idx="3"/>
            </p:cNvCxnSpPr>
            <p:nvPr/>
          </p:nvCxnSpPr>
          <p:spPr>
            <a:xfrm flipV="1">
              <a:off x="1554619" y="3061234"/>
              <a:ext cx="1409060" cy="7693"/>
            </a:xfrm>
            <a:prstGeom prst="line">
              <a:avLst/>
            </a:prstGeom>
            <a:ln w="19050" cap="rnd">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80" name="vmkernel Connector"/>
            <p:cNvCxnSpPr>
              <a:stCxn id="63" idx="3"/>
            </p:cNvCxnSpPr>
            <p:nvPr/>
          </p:nvCxnSpPr>
          <p:spPr>
            <a:xfrm flipV="1">
              <a:off x="1554619" y="3242417"/>
              <a:ext cx="1340989" cy="7693"/>
            </a:xfrm>
            <a:prstGeom prst="line">
              <a:avLst/>
            </a:prstGeom>
            <a:ln w="19050" cap="rnd">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81" name="FC Connector"/>
            <p:cNvCxnSpPr>
              <a:stCxn id="74" idx="3"/>
            </p:cNvCxnSpPr>
            <p:nvPr/>
          </p:nvCxnSpPr>
          <p:spPr>
            <a:xfrm flipV="1">
              <a:off x="1554619" y="3404000"/>
              <a:ext cx="1236074" cy="7693"/>
            </a:xfrm>
            <a:prstGeom prst="line">
              <a:avLst/>
            </a:prstGeom>
            <a:ln w="19050" cap="rnd">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82" name="TOR SAN Text"/>
            <p:cNvSpPr txBox="1"/>
            <p:nvPr/>
          </p:nvSpPr>
          <p:spPr>
            <a:xfrm>
              <a:off x="-47940" y="1848204"/>
              <a:ext cx="1951278" cy="315479"/>
            </a:xfrm>
            <a:prstGeom prst="rect">
              <a:avLst/>
            </a:prstGeom>
            <a:noFill/>
          </p:spPr>
          <p:txBody>
            <a:bodyPr wrap="square" lIns="68586" tIns="34294" rIns="68586" bIns="34294" rtlCol="0">
              <a:spAutoFit/>
            </a:bodyPr>
            <a:lstStyle/>
            <a:p>
              <a:pPr algn="r"/>
              <a:r>
                <a:rPr lang="en-US" sz="800" dirty="0">
                  <a:latin typeface="+mj-lt"/>
                </a:rPr>
                <a:t>Fibre Channel </a:t>
              </a:r>
              <a:br>
                <a:rPr lang="en-US" sz="800" dirty="0">
                  <a:latin typeface="+mj-lt"/>
                </a:rPr>
              </a:br>
              <a:r>
                <a:rPr lang="en-US" sz="800" dirty="0">
                  <a:latin typeface="+mj-lt"/>
                </a:rPr>
                <a:t>Top-of-Rack Switches</a:t>
              </a:r>
            </a:p>
          </p:txBody>
        </p:sp>
        <p:sp>
          <p:nvSpPr>
            <p:cNvPr id="83" name="TOR Eth Text"/>
            <p:cNvSpPr txBox="1"/>
            <p:nvPr/>
          </p:nvSpPr>
          <p:spPr>
            <a:xfrm>
              <a:off x="786966" y="1479706"/>
              <a:ext cx="1649555" cy="192368"/>
            </a:xfrm>
            <a:prstGeom prst="rect">
              <a:avLst/>
            </a:prstGeom>
            <a:noFill/>
          </p:spPr>
          <p:txBody>
            <a:bodyPr wrap="square" lIns="68586" tIns="34294" rIns="68586" bIns="34294" rtlCol="0">
              <a:spAutoFit/>
            </a:bodyPr>
            <a:lstStyle/>
            <a:p>
              <a:pPr algn="r"/>
              <a:r>
                <a:rPr lang="en-US" sz="800" dirty="0">
                  <a:latin typeface="+mj-lt"/>
                </a:rPr>
                <a:t>Ethernet Top-of-Rack Switches</a:t>
              </a:r>
            </a:p>
          </p:txBody>
        </p:sp>
        <p:sp>
          <p:nvSpPr>
            <p:cNvPr id="84" name="Mgt Switch Text"/>
            <p:cNvSpPr txBox="1"/>
            <p:nvPr/>
          </p:nvSpPr>
          <p:spPr>
            <a:xfrm>
              <a:off x="457201" y="1238459"/>
              <a:ext cx="2125572" cy="192368"/>
            </a:xfrm>
            <a:prstGeom prst="rect">
              <a:avLst/>
            </a:prstGeom>
            <a:noFill/>
          </p:spPr>
          <p:txBody>
            <a:bodyPr wrap="square" lIns="68586" tIns="34294" rIns="68586" bIns="34294" rtlCol="0">
              <a:spAutoFit/>
            </a:bodyPr>
            <a:lstStyle/>
            <a:p>
              <a:pPr algn="r"/>
              <a:r>
                <a:rPr lang="en-US" sz="800" dirty="0">
                  <a:latin typeface="+mj-lt"/>
                </a:rPr>
                <a:t>Ethernet Management Network Switch</a:t>
              </a:r>
            </a:p>
          </p:txBody>
        </p:sp>
      </p:grpSp>
      <p:grpSp>
        <p:nvGrpSpPr>
          <p:cNvPr id="86" name="Group 85"/>
          <p:cNvGrpSpPr/>
          <p:nvPr/>
        </p:nvGrpSpPr>
        <p:grpSpPr>
          <a:xfrm>
            <a:off x="4947870" y="1259943"/>
            <a:ext cx="3921493" cy="2344130"/>
            <a:chOff x="4616443" y="1095194"/>
            <a:chExt cx="4359294" cy="2605832"/>
          </a:xfrm>
        </p:grpSpPr>
        <p:sp>
          <p:nvSpPr>
            <p:cNvPr id="87" name="UCS FI Text"/>
            <p:cNvSpPr txBox="1"/>
            <p:nvPr/>
          </p:nvSpPr>
          <p:spPr>
            <a:xfrm>
              <a:off x="6262354" y="1095194"/>
              <a:ext cx="1197642" cy="346257"/>
            </a:xfrm>
            <a:prstGeom prst="rect">
              <a:avLst/>
            </a:prstGeom>
            <a:noFill/>
          </p:spPr>
          <p:txBody>
            <a:bodyPr wrap="square" lIns="68586" tIns="34294" rIns="68586" bIns="34294" rtlCol="0">
              <a:spAutoFit/>
            </a:bodyPr>
            <a:lstStyle/>
            <a:p>
              <a:pPr algn="ctr"/>
              <a:r>
                <a:rPr lang="en-US" sz="900" dirty="0">
                  <a:latin typeface="+mj-lt"/>
                </a:rPr>
                <a:t>Cisco UCS Fabric Interconnects</a:t>
              </a:r>
            </a:p>
          </p:txBody>
        </p:sp>
        <p:sp>
          <p:nvSpPr>
            <p:cNvPr id="88" name="UCS Uplink Text"/>
            <p:cNvSpPr txBox="1"/>
            <p:nvPr/>
          </p:nvSpPr>
          <p:spPr>
            <a:xfrm>
              <a:off x="4774618" y="3470075"/>
              <a:ext cx="4201119" cy="230951"/>
            </a:xfrm>
            <a:prstGeom prst="rect">
              <a:avLst/>
            </a:prstGeom>
            <a:noFill/>
          </p:spPr>
          <p:txBody>
            <a:bodyPr wrap="square" lIns="68586" tIns="34294" rIns="68586" bIns="34294" rtlCol="0">
              <a:spAutoFit/>
            </a:bodyPr>
            <a:lstStyle/>
            <a:p>
              <a:pPr algn="ctr"/>
              <a:r>
                <a:rPr lang="en-US" sz="900" dirty="0">
                  <a:latin typeface="+mj-lt"/>
                </a:rPr>
                <a:t>2x 10/40-Gbps Unified Fabric Data and Management </a:t>
              </a:r>
            </a:p>
          </p:txBody>
        </p:sp>
        <p:pic>
          <p:nvPicPr>
            <p:cNvPr id="89" name="Picture 8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5400000">
              <a:off x="6722269" y="2903662"/>
              <a:ext cx="366149" cy="246163"/>
            </a:xfrm>
            <a:prstGeom prst="rect">
              <a:avLst/>
            </a:prstGeom>
          </p:spPr>
        </p:pic>
        <p:sp>
          <p:nvSpPr>
            <p:cNvPr id="90" name="UCS N2K Text"/>
            <p:cNvSpPr txBox="1"/>
            <p:nvPr/>
          </p:nvSpPr>
          <p:spPr>
            <a:xfrm>
              <a:off x="6342014" y="1822523"/>
              <a:ext cx="1038322" cy="346257"/>
            </a:xfrm>
            <a:prstGeom prst="rect">
              <a:avLst/>
            </a:prstGeom>
            <a:noFill/>
          </p:spPr>
          <p:txBody>
            <a:bodyPr wrap="square" lIns="68586" tIns="34294" rIns="68586" bIns="34294" rtlCol="0">
              <a:spAutoFit/>
            </a:bodyPr>
            <a:lstStyle/>
            <a:p>
              <a:pPr algn="ctr"/>
              <a:r>
                <a:rPr lang="en-US" sz="900" dirty="0">
                  <a:latin typeface="+mj-lt"/>
                </a:rPr>
                <a:t>Cisco Nexus Fabric Extenders</a:t>
              </a:r>
            </a:p>
          </p:txBody>
        </p:sp>
        <p:cxnSp>
          <p:nvCxnSpPr>
            <p:cNvPr id="91" name="Straight Connector 90"/>
            <p:cNvCxnSpPr/>
            <p:nvPr/>
          </p:nvCxnSpPr>
          <p:spPr>
            <a:xfrm>
              <a:off x="5197744" y="1640576"/>
              <a:ext cx="1144270" cy="69681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7429056" y="1609031"/>
              <a:ext cx="1257744" cy="743987"/>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a:endCxn id="89" idx="1"/>
            </p:cNvCxnSpPr>
            <p:nvPr/>
          </p:nvCxnSpPr>
          <p:spPr>
            <a:xfrm>
              <a:off x="5197744" y="2292352"/>
              <a:ext cx="1707599" cy="551317"/>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a:endCxn id="89" idx="1"/>
            </p:cNvCxnSpPr>
            <p:nvPr/>
          </p:nvCxnSpPr>
          <p:spPr>
            <a:xfrm flipH="1">
              <a:off x="6905343" y="2292352"/>
              <a:ext cx="1268263" cy="551317"/>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95" name="Picture 94" descr="GenericSwitch.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01443" y="2194280"/>
              <a:ext cx="1551870" cy="246888"/>
            </a:xfrm>
            <a:prstGeom prst="rect">
              <a:avLst/>
            </a:prstGeom>
          </p:spPr>
        </p:pic>
        <p:pic>
          <p:nvPicPr>
            <p:cNvPr id="96" name="Picture 95" descr="GenericSwitch.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62018" y="2171704"/>
              <a:ext cx="1535100" cy="244220"/>
            </a:xfrm>
            <a:prstGeom prst="rect">
              <a:avLst/>
            </a:prstGeom>
          </p:spPr>
        </p:pic>
        <p:pic>
          <p:nvPicPr>
            <p:cNvPr id="97" name="Picture 9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158139" y="3220241"/>
              <a:ext cx="1494408" cy="271711"/>
            </a:xfrm>
            <a:prstGeom prst="rect">
              <a:avLst/>
            </a:prstGeom>
          </p:spPr>
        </p:pic>
        <p:pic>
          <p:nvPicPr>
            <p:cNvPr id="98" name="Picture 97"/>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616443" y="1465845"/>
              <a:ext cx="2008288" cy="207251"/>
            </a:xfrm>
            <a:prstGeom prst="rect">
              <a:avLst/>
            </a:prstGeom>
          </p:spPr>
        </p:pic>
        <p:pic>
          <p:nvPicPr>
            <p:cNvPr id="99" name="Picture 98"/>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862499" y="1465845"/>
              <a:ext cx="2008288" cy="207251"/>
            </a:xfrm>
            <a:prstGeom prst="rect">
              <a:avLst/>
            </a:prstGeom>
          </p:spPr>
        </p:pic>
      </p:grpSp>
    </p:spTree>
    <p:extLst>
      <p:ext uri="{BB962C8B-B14F-4D97-AF65-F5344CB8AC3E}">
        <p14:creationId xmlns:p14="http://schemas.microsoft.com/office/powerpoint/2010/main" val="7879288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Comparison of rack server I/O</a:t>
            </a:r>
          </a:p>
        </p:txBody>
      </p:sp>
      <p:graphicFrame>
        <p:nvGraphicFramePr>
          <p:cNvPr id="15" name="Table 14"/>
          <p:cNvGraphicFramePr>
            <a:graphicFrameLocks noGrp="1"/>
          </p:cNvGraphicFramePr>
          <p:nvPr>
            <p:extLst>
              <p:ext uri="{D42A27DB-BD31-4B8C-83A1-F6EECF244321}">
                <p14:modId xmlns:p14="http://schemas.microsoft.com/office/powerpoint/2010/main" val="2419817975"/>
              </p:ext>
            </p:extLst>
          </p:nvPr>
        </p:nvGraphicFramePr>
        <p:xfrm>
          <a:off x="1658851" y="1240156"/>
          <a:ext cx="7210513" cy="3342004"/>
        </p:xfrm>
        <a:graphic>
          <a:graphicData uri="http://schemas.openxmlformats.org/drawingml/2006/table">
            <a:tbl>
              <a:tblPr firstRow="1" bandRow="1">
                <a:tableStyleId>{5C22544A-7EE6-4342-B048-85BDC9FD1C3A}</a:tableStyleId>
              </a:tblPr>
              <a:tblGrid>
                <a:gridCol w="1378130">
                  <a:extLst>
                    <a:ext uri="{9D8B030D-6E8A-4147-A177-3AD203B41FA5}">
                      <a16:colId xmlns:a16="http://schemas.microsoft.com/office/drawing/2014/main" val="20000"/>
                    </a:ext>
                  </a:extLst>
                </a:gridCol>
                <a:gridCol w="2031495">
                  <a:extLst>
                    <a:ext uri="{9D8B030D-6E8A-4147-A177-3AD203B41FA5}">
                      <a16:colId xmlns:a16="http://schemas.microsoft.com/office/drawing/2014/main" val="20001"/>
                    </a:ext>
                  </a:extLst>
                </a:gridCol>
                <a:gridCol w="1900444">
                  <a:extLst>
                    <a:ext uri="{9D8B030D-6E8A-4147-A177-3AD203B41FA5}">
                      <a16:colId xmlns:a16="http://schemas.microsoft.com/office/drawing/2014/main" val="20002"/>
                    </a:ext>
                  </a:extLst>
                </a:gridCol>
                <a:gridCol w="1900444">
                  <a:extLst>
                    <a:ext uri="{9D8B030D-6E8A-4147-A177-3AD203B41FA5}">
                      <a16:colId xmlns:a16="http://schemas.microsoft.com/office/drawing/2014/main" val="20003"/>
                    </a:ext>
                  </a:extLst>
                </a:gridCol>
              </a:tblGrid>
              <a:tr h="375284">
                <a:tc>
                  <a:txBody>
                    <a:bodyPr/>
                    <a:lstStyle/>
                    <a:p>
                      <a:endParaRPr lang="en-US" sz="1200" dirty="0"/>
                    </a:p>
                  </a:txBody>
                  <a:tcPr anchor="ctr">
                    <a:lnL w="3175" cap="flat" cmpd="sng" algn="ctr">
                      <a:solidFill>
                        <a:schemeClr val="accent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a:txBody>
                    <a:bodyPr/>
                    <a:lstStyle/>
                    <a:p>
                      <a:pPr algn="ctr"/>
                      <a:r>
                        <a:rPr lang="en-US" sz="1200" dirty="0"/>
                        <a:t>Traditional Rack Server</a:t>
                      </a: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a:txBody>
                    <a:bodyPr/>
                    <a:lstStyle/>
                    <a:p>
                      <a:pPr algn="ctr"/>
                      <a:r>
                        <a:rPr lang="en-US" sz="1200" dirty="0"/>
                        <a:t>Cisco Rack Server</a:t>
                      </a: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a:txBody>
                    <a:bodyPr/>
                    <a:lstStyle/>
                    <a:p>
                      <a:pPr algn="ctr"/>
                      <a:r>
                        <a:rPr lang="en-US" sz="1200" dirty="0"/>
                        <a:t>Cisco Wins: Deltas</a:t>
                      </a:r>
                    </a:p>
                  </a:txBody>
                  <a:tcPr anchor="ctr">
                    <a:lnL w="3175" cap="flat" cmpd="sng" algn="ctr">
                      <a:solidFill>
                        <a:schemeClr val="bg2"/>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en-US" sz="1100" dirty="0"/>
                        <a:t>1 Server</a:t>
                      </a:r>
                    </a:p>
                  </a:txBody>
                  <a:tcPr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solidFill>
                      <a:schemeClr val="bg2"/>
                    </a:solidFill>
                  </a:tcPr>
                </a:tc>
                <a:tc>
                  <a:txBody>
                    <a:bodyPr/>
                    <a:lstStyle/>
                    <a:p>
                      <a:pPr algn="ctr"/>
                      <a:r>
                        <a:rPr lang="en-US" sz="1100" dirty="0"/>
                        <a:t>4 Adapters</a:t>
                      </a:r>
                    </a:p>
                  </a:txBody>
                  <a:tcPr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solidFill>
                      <a:schemeClr val="bg2"/>
                    </a:solidFill>
                  </a:tcPr>
                </a:tc>
                <a:tc>
                  <a:txBody>
                    <a:bodyPr/>
                    <a:lstStyle/>
                    <a:p>
                      <a:pPr algn="ctr"/>
                      <a:r>
                        <a:rPr lang="en-US" sz="1100" dirty="0"/>
                        <a:t>1 Adapters</a:t>
                      </a:r>
                    </a:p>
                  </a:txBody>
                  <a:tcPr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solidFill>
                      <a:schemeClr val="bg2"/>
                    </a:solidFill>
                  </a:tcPr>
                </a:tc>
                <a:tc>
                  <a:txBody>
                    <a:bodyPr/>
                    <a:lstStyle/>
                    <a:p>
                      <a:pPr algn="ctr"/>
                      <a:r>
                        <a:rPr lang="en-US" sz="1100" dirty="0"/>
                        <a:t>3</a:t>
                      </a:r>
                    </a:p>
                  </a:txBody>
                  <a:tcPr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0001"/>
                  </a:ext>
                </a:extLst>
              </a:tr>
              <a:tr h="370840">
                <a:tc>
                  <a:txBody>
                    <a:bodyPr/>
                    <a:lstStyle/>
                    <a:p>
                      <a:endParaRPr lang="en-US" sz="1100" dirty="0"/>
                    </a:p>
                  </a:txBody>
                  <a:tcPr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solidFill>
                      <a:schemeClr val="bg2"/>
                    </a:solidFill>
                  </a:tcPr>
                </a:tc>
                <a:tc>
                  <a:txBody>
                    <a:bodyPr/>
                    <a:lstStyle/>
                    <a:p>
                      <a:pPr algn="ctr"/>
                      <a:r>
                        <a:rPr lang="en-US" sz="1100" dirty="0"/>
                        <a:t>9 Cables</a:t>
                      </a:r>
                    </a:p>
                  </a:txBody>
                  <a:tcPr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solidFill>
                      <a:schemeClr val="bg2"/>
                    </a:solidFill>
                  </a:tcPr>
                </a:tc>
                <a:tc>
                  <a:txBody>
                    <a:bodyPr/>
                    <a:lstStyle/>
                    <a:p>
                      <a:pPr algn="ctr"/>
                      <a:r>
                        <a:rPr lang="en-US" sz="1100" dirty="0"/>
                        <a:t>2 Cables</a:t>
                      </a:r>
                    </a:p>
                  </a:txBody>
                  <a:tcPr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solidFill>
                      <a:schemeClr val="bg2"/>
                    </a:solidFill>
                  </a:tcPr>
                </a:tc>
                <a:tc>
                  <a:txBody>
                    <a:bodyPr/>
                    <a:lstStyle/>
                    <a:p>
                      <a:pPr algn="ctr"/>
                      <a:r>
                        <a:rPr lang="en-US" sz="1100" dirty="0"/>
                        <a:t>7</a:t>
                      </a:r>
                    </a:p>
                  </a:txBody>
                  <a:tcPr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0002"/>
                  </a:ext>
                </a:extLst>
              </a:tr>
              <a:tr h="370840">
                <a:tc>
                  <a:txBody>
                    <a:bodyPr/>
                    <a:lstStyle/>
                    <a:p>
                      <a:r>
                        <a:rPr lang="en-US" sz="1100" dirty="0"/>
                        <a:t>10 Servers</a:t>
                      </a:r>
                    </a:p>
                  </a:txBody>
                  <a:tcPr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solidFill>
                      <a:schemeClr val="bg2"/>
                    </a:solidFill>
                  </a:tcPr>
                </a:tc>
                <a:tc>
                  <a:txBody>
                    <a:bodyPr/>
                    <a:lstStyle/>
                    <a:p>
                      <a:pPr algn="ctr"/>
                      <a:r>
                        <a:rPr lang="en-US" sz="1100" dirty="0"/>
                        <a:t>40 Adapters</a:t>
                      </a:r>
                    </a:p>
                  </a:txBody>
                  <a:tcPr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solidFill>
                      <a:schemeClr val="bg2"/>
                    </a:solidFill>
                  </a:tcPr>
                </a:tc>
                <a:tc>
                  <a:txBody>
                    <a:bodyPr/>
                    <a:lstStyle/>
                    <a:p>
                      <a:pPr algn="ctr"/>
                      <a:r>
                        <a:rPr lang="en-US" sz="1100" dirty="0"/>
                        <a:t>10 Adapters</a:t>
                      </a:r>
                    </a:p>
                  </a:txBody>
                  <a:tcPr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solidFill>
                      <a:schemeClr val="bg2"/>
                    </a:solidFill>
                  </a:tcPr>
                </a:tc>
                <a:tc>
                  <a:txBody>
                    <a:bodyPr/>
                    <a:lstStyle/>
                    <a:p>
                      <a:pPr algn="ctr"/>
                      <a:r>
                        <a:rPr lang="en-US" sz="1100" dirty="0"/>
                        <a:t>30</a:t>
                      </a:r>
                    </a:p>
                  </a:txBody>
                  <a:tcPr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0003"/>
                  </a:ext>
                </a:extLst>
              </a:tr>
              <a:tr h="370840">
                <a:tc>
                  <a:txBody>
                    <a:bodyPr/>
                    <a:lstStyle/>
                    <a:p>
                      <a:endParaRPr lang="en-US" sz="1100" dirty="0"/>
                    </a:p>
                  </a:txBody>
                  <a:tcPr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solidFill>
                      <a:schemeClr val="bg2"/>
                    </a:solidFill>
                  </a:tcPr>
                </a:tc>
                <a:tc>
                  <a:txBody>
                    <a:bodyPr/>
                    <a:lstStyle/>
                    <a:p>
                      <a:pPr algn="ctr"/>
                      <a:r>
                        <a:rPr lang="en-US" sz="1100" dirty="0"/>
                        <a:t>90 Cables</a:t>
                      </a:r>
                    </a:p>
                  </a:txBody>
                  <a:tcPr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solidFill>
                      <a:schemeClr val="bg2"/>
                    </a:solidFill>
                  </a:tcPr>
                </a:tc>
                <a:tc>
                  <a:txBody>
                    <a:bodyPr/>
                    <a:lstStyle/>
                    <a:p>
                      <a:pPr algn="ctr"/>
                      <a:r>
                        <a:rPr lang="en-US" sz="1100" dirty="0"/>
                        <a:t>20 Cables</a:t>
                      </a:r>
                    </a:p>
                  </a:txBody>
                  <a:tcPr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solidFill>
                      <a:schemeClr val="bg2"/>
                    </a:solidFill>
                  </a:tcPr>
                </a:tc>
                <a:tc>
                  <a:txBody>
                    <a:bodyPr/>
                    <a:lstStyle/>
                    <a:p>
                      <a:pPr algn="ctr"/>
                      <a:r>
                        <a:rPr lang="en-US" sz="1100" dirty="0"/>
                        <a:t>70</a:t>
                      </a:r>
                    </a:p>
                  </a:txBody>
                  <a:tcPr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0004"/>
                  </a:ext>
                </a:extLst>
              </a:tr>
              <a:tr h="370840">
                <a:tc>
                  <a:txBody>
                    <a:bodyPr/>
                    <a:lstStyle/>
                    <a:p>
                      <a:r>
                        <a:rPr lang="en-US" sz="1100" dirty="0"/>
                        <a:t>50 Servers</a:t>
                      </a:r>
                    </a:p>
                  </a:txBody>
                  <a:tcPr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solidFill>
                      <a:schemeClr val="bg2"/>
                    </a:solidFill>
                  </a:tcPr>
                </a:tc>
                <a:tc>
                  <a:txBody>
                    <a:bodyPr/>
                    <a:lstStyle/>
                    <a:p>
                      <a:pPr algn="ctr"/>
                      <a:r>
                        <a:rPr lang="en-US" sz="1100" dirty="0"/>
                        <a:t>200 Adapters</a:t>
                      </a:r>
                    </a:p>
                  </a:txBody>
                  <a:tcPr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solidFill>
                      <a:schemeClr val="bg2"/>
                    </a:solidFill>
                  </a:tcPr>
                </a:tc>
                <a:tc>
                  <a:txBody>
                    <a:bodyPr/>
                    <a:lstStyle/>
                    <a:p>
                      <a:pPr algn="ctr"/>
                      <a:r>
                        <a:rPr lang="en-US" sz="1100" dirty="0"/>
                        <a:t>50 Adapters</a:t>
                      </a:r>
                    </a:p>
                  </a:txBody>
                  <a:tcPr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solidFill>
                      <a:schemeClr val="bg2"/>
                    </a:solidFill>
                  </a:tcPr>
                </a:tc>
                <a:tc>
                  <a:txBody>
                    <a:bodyPr/>
                    <a:lstStyle/>
                    <a:p>
                      <a:pPr algn="ctr"/>
                      <a:r>
                        <a:rPr lang="en-US" sz="1100" dirty="0"/>
                        <a:t>150</a:t>
                      </a:r>
                    </a:p>
                  </a:txBody>
                  <a:tcPr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0005"/>
                  </a:ext>
                </a:extLst>
              </a:tr>
              <a:tr h="370840">
                <a:tc>
                  <a:txBody>
                    <a:bodyPr/>
                    <a:lstStyle/>
                    <a:p>
                      <a:endParaRPr lang="en-US" sz="1100" dirty="0"/>
                    </a:p>
                  </a:txBody>
                  <a:tcPr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solidFill>
                      <a:schemeClr val="bg2"/>
                    </a:solidFill>
                  </a:tcPr>
                </a:tc>
                <a:tc>
                  <a:txBody>
                    <a:bodyPr/>
                    <a:lstStyle/>
                    <a:p>
                      <a:pPr algn="ctr"/>
                      <a:r>
                        <a:rPr lang="en-US" sz="1100" dirty="0"/>
                        <a:t>450 Cables</a:t>
                      </a:r>
                    </a:p>
                  </a:txBody>
                  <a:tcPr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solidFill>
                      <a:schemeClr val="bg2"/>
                    </a:solidFill>
                  </a:tcPr>
                </a:tc>
                <a:tc>
                  <a:txBody>
                    <a:bodyPr/>
                    <a:lstStyle/>
                    <a:p>
                      <a:pPr algn="ctr"/>
                      <a:r>
                        <a:rPr lang="en-US" sz="1100" dirty="0"/>
                        <a:t>100 Cables</a:t>
                      </a:r>
                    </a:p>
                  </a:txBody>
                  <a:tcPr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solidFill>
                      <a:schemeClr val="bg2"/>
                    </a:solidFill>
                  </a:tcPr>
                </a:tc>
                <a:tc>
                  <a:txBody>
                    <a:bodyPr/>
                    <a:lstStyle/>
                    <a:p>
                      <a:pPr algn="ctr"/>
                      <a:r>
                        <a:rPr lang="en-US" sz="1100" dirty="0"/>
                        <a:t>350</a:t>
                      </a:r>
                    </a:p>
                  </a:txBody>
                  <a:tcPr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0006"/>
                  </a:ext>
                </a:extLst>
              </a:tr>
              <a:tr h="370840">
                <a:tc>
                  <a:txBody>
                    <a:bodyPr/>
                    <a:lstStyle/>
                    <a:p>
                      <a:r>
                        <a:rPr lang="en-US" sz="1100" dirty="0"/>
                        <a:t>100 Servers</a:t>
                      </a:r>
                    </a:p>
                  </a:txBody>
                  <a:tcPr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solidFill>
                      <a:schemeClr val="bg2"/>
                    </a:solidFill>
                  </a:tcPr>
                </a:tc>
                <a:tc>
                  <a:txBody>
                    <a:bodyPr/>
                    <a:lstStyle/>
                    <a:p>
                      <a:pPr algn="ctr"/>
                      <a:r>
                        <a:rPr lang="en-US" sz="1100" dirty="0"/>
                        <a:t>400 Adapters</a:t>
                      </a:r>
                    </a:p>
                  </a:txBody>
                  <a:tcPr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solidFill>
                      <a:schemeClr val="bg2"/>
                    </a:solidFill>
                  </a:tcPr>
                </a:tc>
                <a:tc>
                  <a:txBody>
                    <a:bodyPr/>
                    <a:lstStyle/>
                    <a:p>
                      <a:pPr algn="ctr"/>
                      <a:r>
                        <a:rPr lang="en-US" sz="1100" dirty="0"/>
                        <a:t>100 Adapters</a:t>
                      </a:r>
                    </a:p>
                  </a:txBody>
                  <a:tcPr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solidFill>
                      <a:schemeClr val="bg2"/>
                    </a:solidFill>
                  </a:tcPr>
                </a:tc>
                <a:tc>
                  <a:txBody>
                    <a:bodyPr/>
                    <a:lstStyle/>
                    <a:p>
                      <a:pPr algn="ctr"/>
                      <a:r>
                        <a:rPr lang="en-US" sz="1100" dirty="0"/>
                        <a:t>300</a:t>
                      </a:r>
                    </a:p>
                  </a:txBody>
                  <a:tcPr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0007"/>
                  </a:ext>
                </a:extLst>
              </a:tr>
              <a:tr h="370840">
                <a:tc>
                  <a:txBody>
                    <a:bodyPr/>
                    <a:lstStyle/>
                    <a:p>
                      <a:endParaRPr lang="en-US" sz="1100" dirty="0"/>
                    </a:p>
                  </a:txBody>
                  <a:tcPr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solidFill>
                      <a:schemeClr val="bg2"/>
                    </a:solidFill>
                  </a:tcPr>
                </a:tc>
                <a:tc>
                  <a:txBody>
                    <a:bodyPr/>
                    <a:lstStyle/>
                    <a:p>
                      <a:pPr algn="ctr"/>
                      <a:r>
                        <a:rPr lang="en-US" sz="1100" dirty="0"/>
                        <a:t>900 Cables</a:t>
                      </a:r>
                    </a:p>
                  </a:txBody>
                  <a:tcPr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solidFill>
                      <a:schemeClr val="bg2"/>
                    </a:solidFill>
                  </a:tcPr>
                </a:tc>
                <a:tc>
                  <a:txBody>
                    <a:bodyPr/>
                    <a:lstStyle/>
                    <a:p>
                      <a:pPr algn="ctr"/>
                      <a:r>
                        <a:rPr lang="en-US" sz="1100" dirty="0"/>
                        <a:t>200 Cables</a:t>
                      </a:r>
                    </a:p>
                  </a:txBody>
                  <a:tcPr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solidFill>
                      <a:schemeClr val="bg2"/>
                    </a:solidFill>
                  </a:tcPr>
                </a:tc>
                <a:tc>
                  <a:txBody>
                    <a:bodyPr/>
                    <a:lstStyle/>
                    <a:p>
                      <a:pPr algn="ctr"/>
                      <a:r>
                        <a:rPr lang="en-US" sz="1100" dirty="0"/>
                        <a:t>700</a:t>
                      </a:r>
                    </a:p>
                  </a:txBody>
                  <a:tcPr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0133527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Title 138"/>
          <p:cNvSpPr>
            <a:spLocks noGrp="1"/>
          </p:cNvSpPr>
          <p:nvPr>
            <p:ph type="title"/>
          </p:nvPr>
        </p:nvSpPr>
        <p:spPr/>
        <p:txBody>
          <a:bodyPr/>
          <a:lstStyle/>
          <a:p>
            <a:r>
              <a:rPr lang="en-US" dirty="0"/>
              <a:t>Switching and cabling savings: Rack servers</a:t>
            </a:r>
            <a:br>
              <a:rPr lang="en-US" dirty="0"/>
            </a:br>
            <a:r>
              <a:rPr lang="es-ES" sz="1800" dirty="0"/>
              <a:t>Cisco UCS C240 M5 VIC VS. HPE DL380 Gen10 10Gb and FC</a:t>
            </a:r>
            <a:endParaRPr lang="en-US" sz="1800" dirty="0"/>
          </a:p>
        </p:txBody>
      </p:sp>
      <p:graphicFrame>
        <p:nvGraphicFramePr>
          <p:cNvPr id="19" name="Table 18"/>
          <p:cNvGraphicFramePr>
            <a:graphicFrameLocks noGrp="1"/>
          </p:cNvGraphicFramePr>
          <p:nvPr>
            <p:extLst>
              <p:ext uri="{D42A27DB-BD31-4B8C-83A1-F6EECF244321}">
                <p14:modId xmlns:p14="http://schemas.microsoft.com/office/powerpoint/2010/main" val="1374170470"/>
              </p:ext>
            </p:extLst>
          </p:nvPr>
        </p:nvGraphicFramePr>
        <p:xfrm>
          <a:off x="4074160" y="1386041"/>
          <a:ext cx="4701245" cy="3155478"/>
        </p:xfrm>
        <a:graphic>
          <a:graphicData uri="http://schemas.openxmlformats.org/drawingml/2006/table">
            <a:tbl>
              <a:tblPr firstRow="1" bandRow="1">
                <a:tableStyleId>{5C22544A-7EE6-4342-B048-85BDC9FD1C3A}</a:tableStyleId>
              </a:tblPr>
              <a:tblGrid>
                <a:gridCol w="3680188">
                  <a:extLst>
                    <a:ext uri="{9D8B030D-6E8A-4147-A177-3AD203B41FA5}">
                      <a16:colId xmlns:a16="http://schemas.microsoft.com/office/drawing/2014/main" val="20000"/>
                    </a:ext>
                  </a:extLst>
                </a:gridCol>
                <a:gridCol w="1021057">
                  <a:extLst>
                    <a:ext uri="{9D8B030D-6E8A-4147-A177-3AD203B41FA5}">
                      <a16:colId xmlns:a16="http://schemas.microsoft.com/office/drawing/2014/main" val="20001"/>
                    </a:ext>
                  </a:extLst>
                </a:gridCol>
              </a:tblGrid>
              <a:tr h="438762">
                <a:tc gridSpan="2">
                  <a:txBody>
                    <a:bodyPr/>
                    <a:lstStyle/>
                    <a:p>
                      <a:pPr algn="ctr"/>
                      <a:r>
                        <a:rPr lang="en-US" sz="1400" dirty="0">
                          <a:solidFill>
                            <a:schemeClr val="bg1"/>
                          </a:solidFill>
                        </a:rPr>
                        <a:t>Savings Breakdown</a:t>
                      </a:r>
                    </a:p>
                  </a:txBody>
                  <a:tcPr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hMerge="1">
                  <a:txBody>
                    <a:bodyPr/>
                    <a:lstStyle/>
                    <a:p>
                      <a:endParaRPr lang="en-US" dirty="0"/>
                    </a:p>
                  </a:txBody>
                  <a:tcPr/>
                </a:tc>
                <a:extLst>
                  <a:ext uri="{0D108BD9-81ED-4DB2-BD59-A6C34878D82A}">
                    <a16:rowId xmlns:a16="http://schemas.microsoft.com/office/drawing/2014/main" val="10000"/>
                  </a:ext>
                </a:extLst>
              </a:tr>
              <a:tr h="438762">
                <a:tc>
                  <a:txBody>
                    <a:bodyPr/>
                    <a:lstStyle/>
                    <a:p>
                      <a:r>
                        <a:rPr lang="en-US" sz="1300" dirty="0"/>
                        <a:t>Server hardware and warranty</a:t>
                      </a:r>
                    </a:p>
                  </a:txBody>
                  <a:tcPr anchor="ctr">
                    <a:lnL w="3175" cap="flat" cmpd="sng" algn="ctr">
                      <a:solidFill>
                        <a:schemeClr val="tx1">
                          <a:lumMod val="25000"/>
                          <a:lumOff val="75000"/>
                        </a:schemeClr>
                      </a:solidFill>
                      <a:prstDash val="solid"/>
                      <a:round/>
                      <a:headEnd type="none" w="med" len="med"/>
                      <a:tailEnd type="none" w="med" len="med"/>
                    </a:lnL>
                    <a:lnR w="3175" cap="flat" cmpd="sng" algn="ctr">
                      <a:solidFill>
                        <a:schemeClr val="tx1">
                          <a:lumMod val="25000"/>
                          <a:lumOff val="75000"/>
                        </a:schemeClr>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1">
                          <a:lumMod val="25000"/>
                          <a:lumOff val="75000"/>
                        </a:schemeClr>
                      </a:solidFill>
                      <a:prstDash val="solid"/>
                      <a:round/>
                      <a:headEnd type="none" w="med" len="med"/>
                      <a:tailEnd type="none" w="med" len="med"/>
                    </a:lnB>
                    <a:solidFill>
                      <a:schemeClr val="bg2"/>
                    </a:solidFill>
                  </a:tcPr>
                </a:tc>
                <a:tc>
                  <a:txBody>
                    <a:bodyPr/>
                    <a:lstStyle/>
                    <a:p>
                      <a:pPr algn="ctr"/>
                      <a:r>
                        <a:rPr lang="en-US" sz="1300" dirty="0"/>
                        <a:t>33%</a:t>
                      </a:r>
                    </a:p>
                  </a:txBody>
                  <a:tcPr anchor="ctr">
                    <a:lnL w="3175" cap="flat" cmpd="sng" algn="ctr">
                      <a:solidFill>
                        <a:schemeClr val="tx1">
                          <a:lumMod val="25000"/>
                          <a:lumOff val="75000"/>
                        </a:schemeClr>
                      </a:solidFill>
                      <a:prstDash val="solid"/>
                      <a:round/>
                      <a:headEnd type="none" w="med" len="med"/>
                      <a:tailEnd type="none" w="med" len="med"/>
                    </a:lnL>
                    <a:lnR w="3175" cap="flat" cmpd="sng" algn="ctr">
                      <a:solidFill>
                        <a:schemeClr val="tx1">
                          <a:lumMod val="25000"/>
                          <a:lumOff val="75000"/>
                        </a:schemeClr>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1">
                          <a:lumMod val="25000"/>
                          <a:lumOff val="7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0001"/>
                  </a:ext>
                </a:extLst>
              </a:tr>
              <a:tr h="613064">
                <a:tc>
                  <a:txBody>
                    <a:bodyPr/>
                    <a:lstStyle/>
                    <a:p>
                      <a:r>
                        <a:rPr lang="en-US" sz="1300" dirty="0"/>
                        <a:t>Switch hardware and warranty, cabling</a:t>
                      </a:r>
                    </a:p>
                  </a:txBody>
                  <a:tcPr anchor="ctr">
                    <a:lnL w="3175" cap="flat" cmpd="sng" algn="ctr">
                      <a:solidFill>
                        <a:schemeClr val="tx1">
                          <a:lumMod val="25000"/>
                          <a:lumOff val="75000"/>
                        </a:schemeClr>
                      </a:solidFill>
                      <a:prstDash val="solid"/>
                      <a:round/>
                      <a:headEnd type="none" w="med" len="med"/>
                      <a:tailEnd type="none" w="med" len="med"/>
                    </a:lnL>
                    <a:lnR w="3175" cap="flat" cmpd="sng" algn="ctr">
                      <a:solidFill>
                        <a:schemeClr val="tx1">
                          <a:lumMod val="25000"/>
                          <a:lumOff val="75000"/>
                        </a:schemeClr>
                      </a:solidFill>
                      <a:prstDash val="solid"/>
                      <a:round/>
                      <a:headEnd type="none" w="med" len="med"/>
                      <a:tailEnd type="none" w="med" len="med"/>
                    </a:lnR>
                    <a:lnT w="3175" cap="flat" cmpd="sng" algn="ctr">
                      <a:solidFill>
                        <a:schemeClr val="tx1">
                          <a:lumMod val="25000"/>
                          <a:lumOff val="75000"/>
                        </a:schemeClr>
                      </a:solidFill>
                      <a:prstDash val="solid"/>
                      <a:round/>
                      <a:headEnd type="none" w="med" len="med"/>
                      <a:tailEnd type="none" w="med" len="med"/>
                    </a:lnT>
                    <a:lnB w="3175" cap="flat" cmpd="sng" algn="ctr">
                      <a:solidFill>
                        <a:schemeClr val="tx1">
                          <a:lumMod val="25000"/>
                          <a:lumOff val="75000"/>
                        </a:schemeClr>
                      </a:solidFill>
                      <a:prstDash val="solid"/>
                      <a:round/>
                      <a:headEnd type="none" w="med" len="med"/>
                      <a:tailEnd type="none" w="med" len="med"/>
                    </a:lnB>
                    <a:solidFill>
                      <a:schemeClr val="bg2"/>
                    </a:solidFill>
                  </a:tcPr>
                </a:tc>
                <a:tc>
                  <a:txBody>
                    <a:bodyPr/>
                    <a:lstStyle/>
                    <a:p>
                      <a:pPr algn="ctr"/>
                      <a:r>
                        <a:rPr lang="en-US" sz="1300" dirty="0"/>
                        <a:t>61%</a:t>
                      </a:r>
                    </a:p>
                  </a:txBody>
                  <a:tcPr anchor="ctr">
                    <a:lnL w="3175" cap="flat" cmpd="sng" algn="ctr">
                      <a:solidFill>
                        <a:schemeClr val="tx1">
                          <a:lumMod val="25000"/>
                          <a:lumOff val="75000"/>
                        </a:schemeClr>
                      </a:solidFill>
                      <a:prstDash val="solid"/>
                      <a:round/>
                      <a:headEnd type="none" w="med" len="med"/>
                      <a:tailEnd type="none" w="med" len="med"/>
                    </a:lnL>
                    <a:lnR w="3175" cap="flat" cmpd="sng" algn="ctr">
                      <a:solidFill>
                        <a:schemeClr val="tx1">
                          <a:lumMod val="25000"/>
                          <a:lumOff val="75000"/>
                        </a:schemeClr>
                      </a:solidFill>
                      <a:prstDash val="solid"/>
                      <a:round/>
                      <a:headEnd type="none" w="med" len="med"/>
                      <a:tailEnd type="none" w="med" len="med"/>
                    </a:lnR>
                    <a:lnT w="3175" cap="flat" cmpd="sng" algn="ctr">
                      <a:solidFill>
                        <a:schemeClr val="tx1">
                          <a:lumMod val="25000"/>
                          <a:lumOff val="75000"/>
                        </a:schemeClr>
                      </a:solidFill>
                      <a:prstDash val="solid"/>
                      <a:round/>
                      <a:headEnd type="none" w="med" len="med"/>
                      <a:tailEnd type="none" w="med" len="med"/>
                    </a:lnT>
                    <a:lnB w="3175" cap="flat" cmpd="sng" algn="ctr">
                      <a:solidFill>
                        <a:schemeClr val="tx1">
                          <a:lumMod val="25000"/>
                          <a:lumOff val="7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0002"/>
                  </a:ext>
                </a:extLst>
              </a:tr>
              <a:tr h="438762">
                <a:tc>
                  <a:txBody>
                    <a:bodyPr/>
                    <a:lstStyle/>
                    <a:p>
                      <a:r>
                        <a:rPr lang="en-US" sz="1300" dirty="0"/>
                        <a:t>Power and cooling</a:t>
                      </a:r>
                    </a:p>
                  </a:txBody>
                  <a:tcPr anchor="ctr">
                    <a:lnL w="3175" cap="flat" cmpd="sng" algn="ctr">
                      <a:solidFill>
                        <a:schemeClr val="tx1">
                          <a:lumMod val="25000"/>
                          <a:lumOff val="75000"/>
                        </a:schemeClr>
                      </a:solidFill>
                      <a:prstDash val="solid"/>
                      <a:round/>
                      <a:headEnd type="none" w="med" len="med"/>
                      <a:tailEnd type="none" w="med" len="med"/>
                    </a:lnL>
                    <a:lnR w="3175" cap="flat" cmpd="sng" algn="ctr">
                      <a:solidFill>
                        <a:schemeClr val="tx1">
                          <a:lumMod val="25000"/>
                          <a:lumOff val="75000"/>
                        </a:schemeClr>
                      </a:solidFill>
                      <a:prstDash val="solid"/>
                      <a:round/>
                      <a:headEnd type="none" w="med" len="med"/>
                      <a:tailEnd type="none" w="med" len="med"/>
                    </a:lnR>
                    <a:lnT w="3175" cap="flat" cmpd="sng" algn="ctr">
                      <a:solidFill>
                        <a:schemeClr val="tx1">
                          <a:lumMod val="25000"/>
                          <a:lumOff val="75000"/>
                        </a:schemeClr>
                      </a:solidFill>
                      <a:prstDash val="solid"/>
                      <a:round/>
                      <a:headEnd type="none" w="med" len="med"/>
                      <a:tailEnd type="none" w="med" len="med"/>
                    </a:lnT>
                    <a:lnB w="3175" cap="flat" cmpd="sng" algn="ctr">
                      <a:solidFill>
                        <a:schemeClr val="tx1">
                          <a:lumMod val="25000"/>
                          <a:lumOff val="75000"/>
                        </a:schemeClr>
                      </a:solidFill>
                      <a:prstDash val="solid"/>
                      <a:round/>
                      <a:headEnd type="none" w="med" len="med"/>
                      <a:tailEnd type="none" w="med" len="med"/>
                    </a:lnB>
                    <a:solidFill>
                      <a:schemeClr val="bg2"/>
                    </a:solidFill>
                  </a:tcPr>
                </a:tc>
                <a:tc>
                  <a:txBody>
                    <a:bodyPr/>
                    <a:lstStyle/>
                    <a:p>
                      <a:pPr algn="ctr"/>
                      <a:r>
                        <a:rPr lang="en-US" sz="1300" dirty="0"/>
                        <a:t>12%</a:t>
                      </a:r>
                    </a:p>
                  </a:txBody>
                  <a:tcPr anchor="ctr">
                    <a:lnL w="3175" cap="flat" cmpd="sng" algn="ctr">
                      <a:solidFill>
                        <a:schemeClr val="tx1">
                          <a:lumMod val="25000"/>
                          <a:lumOff val="75000"/>
                        </a:schemeClr>
                      </a:solidFill>
                      <a:prstDash val="solid"/>
                      <a:round/>
                      <a:headEnd type="none" w="med" len="med"/>
                      <a:tailEnd type="none" w="med" len="med"/>
                    </a:lnL>
                    <a:lnR w="3175" cap="flat" cmpd="sng" algn="ctr">
                      <a:solidFill>
                        <a:schemeClr val="tx1">
                          <a:lumMod val="25000"/>
                          <a:lumOff val="75000"/>
                        </a:schemeClr>
                      </a:solidFill>
                      <a:prstDash val="solid"/>
                      <a:round/>
                      <a:headEnd type="none" w="med" len="med"/>
                      <a:tailEnd type="none" w="med" len="med"/>
                    </a:lnR>
                    <a:lnT w="3175" cap="flat" cmpd="sng" algn="ctr">
                      <a:solidFill>
                        <a:schemeClr val="tx1">
                          <a:lumMod val="25000"/>
                          <a:lumOff val="75000"/>
                        </a:schemeClr>
                      </a:solidFill>
                      <a:prstDash val="solid"/>
                      <a:round/>
                      <a:headEnd type="none" w="med" len="med"/>
                      <a:tailEnd type="none" w="med" len="med"/>
                    </a:lnT>
                    <a:lnB w="3175" cap="flat" cmpd="sng" algn="ctr">
                      <a:solidFill>
                        <a:schemeClr val="tx1">
                          <a:lumMod val="25000"/>
                          <a:lumOff val="7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0003"/>
                  </a:ext>
                </a:extLst>
              </a:tr>
              <a:tr h="613064">
                <a:tc>
                  <a:txBody>
                    <a:bodyPr/>
                    <a:lstStyle/>
                    <a:p>
                      <a:r>
                        <a:rPr lang="en-US" sz="1300" dirty="0"/>
                        <a:t>Initial provisioning and ongoing server</a:t>
                      </a:r>
                      <a:br>
                        <a:rPr lang="en-US" sz="1300" dirty="0"/>
                      </a:br>
                      <a:r>
                        <a:rPr lang="en-US" sz="1300" dirty="0"/>
                        <a:t>and networking administration</a:t>
                      </a:r>
                    </a:p>
                  </a:txBody>
                  <a:tcPr anchor="ctr">
                    <a:lnL w="3175" cap="flat" cmpd="sng" algn="ctr">
                      <a:solidFill>
                        <a:schemeClr val="tx1">
                          <a:lumMod val="25000"/>
                          <a:lumOff val="75000"/>
                        </a:schemeClr>
                      </a:solidFill>
                      <a:prstDash val="solid"/>
                      <a:round/>
                      <a:headEnd type="none" w="med" len="med"/>
                      <a:tailEnd type="none" w="med" len="med"/>
                    </a:lnL>
                    <a:lnR w="3175" cap="flat" cmpd="sng" algn="ctr">
                      <a:solidFill>
                        <a:schemeClr val="tx1">
                          <a:lumMod val="25000"/>
                          <a:lumOff val="75000"/>
                        </a:schemeClr>
                      </a:solidFill>
                      <a:prstDash val="solid"/>
                      <a:round/>
                      <a:headEnd type="none" w="med" len="med"/>
                      <a:tailEnd type="none" w="med" len="med"/>
                    </a:lnR>
                    <a:lnT w="3175" cap="flat" cmpd="sng" algn="ctr">
                      <a:solidFill>
                        <a:schemeClr val="tx1">
                          <a:lumMod val="25000"/>
                          <a:lumOff val="75000"/>
                        </a:schemeClr>
                      </a:solidFill>
                      <a:prstDash val="solid"/>
                      <a:round/>
                      <a:headEnd type="none" w="med" len="med"/>
                      <a:tailEnd type="none" w="med" len="med"/>
                    </a:lnT>
                    <a:lnB w="3175" cap="flat" cmpd="sng" algn="ctr">
                      <a:solidFill>
                        <a:schemeClr val="tx1">
                          <a:lumMod val="25000"/>
                          <a:lumOff val="75000"/>
                        </a:schemeClr>
                      </a:solidFill>
                      <a:prstDash val="solid"/>
                      <a:round/>
                      <a:headEnd type="none" w="med" len="med"/>
                      <a:tailEnd type="none" w="med" len="med"/>
                    </a:lnB>
                    <a:solidFill>
                      <a:schemeClr val="bg2"/>
                    </a:solidFill>
                  </a:tcPr>
                </a:tc>
                <a:tc>
                  <a:txBody>
                    <a:bodyPr/>
                    <a:lstStyle/>
                    <a:p>
                      <a:pPr algn="ctr"/>
                      <a:r>
                        <a:rPr lang="en-US" sz="1300" dirty="0"/>
                        <a:t>39%</a:t>
                      </a:r>
                    </a:p>
                  </a:txBody>
                  <a:tcPr anchor="ctr">
                    <a:lnL w="3175" cap="flat" cmpd="sng" algn="ctr">
                      <a:solidFill>
                        <a:schemeClr val="tx1">
                          <a:lumMod val="25000"/>
                          <a:lumOff val="75000"/>
                        </a:schemeClr>
                      </a:solidFill>
                      <a:prstDash val="solid"/>
                      <a:round/>
                      <a:headEnd type="none" w="med" len="med"/>
                      <a:tailEnd type="none" w="med" len="med"/>
                    </a:lnL>
                    <a:lnR w="3175" cap="flat" cmpd="sng" algn="ctr">
                      <a:solidFill>
                        <a:schemeClr val="tx1">
                          <a:lumMod val="25000"/>
                          <a:lumOff val="75000"/>
                        </a:schemeClr>
                      </a:solidFill>
                      <a:prstDash val="solid"/>
                      <a:round/>
                      <a:headEnd type="none" w="med" len="med"/>
                      <a:tailEnd type="none" w="med" len="med"/>
                    </a:lnR>
                    <a:lnT w="3175" cap="flat" cmpd="sng" algn="ctr">
                      <a:solidFill>
                        <a:schemeClr val="tx1">
                          <a:lumMod val="25000"/>
                          <a:lumOff val="75000"/>
                        </a:schemeClr>
                      </a:solidFill>
                      <a:prstDash val="solid"/>
                      <a:round/>
                      <a:headEnd type="none" w="med" len="med"/>
                      <a:tailEnd type="none" w="med" len="med"/>
                    </a:lnT>
                    <a:lnB w="3175" cap="flat" cmpd="sng" algn="ctr">
                      <a:solidFill>
                        <a:schemeClr val="tx1">
                          <a:lumMod val="25000"/>
                          <a:lumOff val="7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0004"/>
                  </a:ext>
                </a:extLst>
              </a:tr>
              <a:tr h="613064">
                <a:tc>
                  <a:txBody>
                    <a:bodyPr/>
                    <a:lstStyle/>
                    <a:p>
                      <a:r>
                        <a:rPr lang="en-US" sz="1300" dirty="0"/>
                        <a:t>Systems management software</a:t>
                      </a:r>
                      <a:br>
                        <a:rPr lang="en-US" sz="1300" dirty="0"/>
                      </a:br>
                      <a:r>
                        <a:rPr lang="en-US" sz="1300" dirty="0"/>
                        <a:t>licenses and warranty</a:t>
                      </a:r>
                    </a:p>
                  </a:txBody>
                  <a:tcPr anchor="ctr">
                    <a:lnL w="3175" cap="flat" cmpd="sng" algn="ctr">
                      <a:solidFill>
                        <a:schemeClr val="tx1">
                          <a:lumMod val="25000"/>
                          <a:lumOff val="75000"/>
                        </a:schemeClr>
                      </a:solidFill>
                      <a:prstDash val="solid"/>
                      <a:round/>
                      <a:headEnd type="none" w="med" len="med"/>
                      <a:tailEnd type="none" w="med" len="med"/>
                    </a:lnL>
                    <a:lnR w="3175" cap="flat" cmpd="sng" algn="ctr">
                      <a:solidFill>
                        <a:schemeClr val="tx1">
                          <a:lumMod val="25000"/>
                          <a:lumOff val="75000"/>
                        </a:schemeClr>
                      </a:solidFill>
                      <a:prstDash val="solid"/>
                      <a:round/>
                      <a:headEnd type="none" w="med" len="med"/>
                      <a:tailEnd type="none" w="med" len="med"/>
                    </a:lnR>
                    <a:lnT w="3175" cap="flat" cmpd="sng" algn="ctr">
                      <a:solidFill>
                        <a:schemeClr val="tx1">
                          <a:lumMod val="25000"/>
                          <a:lumOff val="75000"/>
                        </a:schemeClr>
                      </a:solidFill>
                      <a:prstDash val="solid"/>
                      <a:round/>
                      <a:headEnd type="none" w="med" len="med"/>
                      <a:tailEnd type="none" w="med" len="med"/>
                    </a:lnT>
                    <a:lnB w="3175" cap="flat" cmpd="sng" algn="ctr">
                      <a:solidFill>
                        <a:schemeClr val="tx1">
                          <a:lumMod val="25000"/>
                          <a:lumOff val="75000"/>
                        </a:schemeClr>
                      </a:solidFill>
                      <a:prstDash val="solid"/>
                      <a:round/>
                      <a:headEnd type="none" w="med" len="med"/>
                      <a:tailEnd type="none" w="med" len="med"/>
                    </a:lnB>
                    <a:solidFill>
                      <a:schemeClr val="bg2"/>
                    </a:solidFill>
                  </a:tcPr>
                </a:tc>
                <a:tc>
                  <a:txBody>
                    <a:bodyPr/>
                    <a:lstStyle/>
                    <a:p>
                      <a:pPr algn="ctr"/>
                      <a:r>
                        <a:rPr lang="en-US" sz="1300" dirty="0"/>
                        <a:t>100%</a:t>
                      </a:r>
                    </a:p>
                  </a:txBody>
                  <a:tcPr anchor="ctr">
                    <a:lnL w="3175" cap="flat" cmpd="sng" algn="ctr">
                      <a:solidFill>
                        <a:schemeClr val="tx1">
                          <a:lumMod val="25000"/>
                          <a:lumOff val="75000"/>
                        </a:schemeClr>
                      </a:solidFill>
                      <a:prstDash val="solid"/>
                      <a:round/>
                      <a:headEnd type="none" w="med" len="med"/>
                      <a:tailEnd type="none" w="med" len="med"/>
                    </a:lnL>
                    <a:lnR w="3175" cap="flat" cmpd="sng" algn="ctr">
                      <a:solidFill>
                        <a:schemeClr val="tx1">
                          <a:lumMod val="25000"/>
                          <a:lumOff val="75000"/>
                        </a:schemeClr>
                      </a:solidFill>
                      <a:prstDash val="solid"/>
                      <a:round/>
                      <a:headEnd type="none" w="med" len="med"/>
                      <a:tailEnd type="none" w="med" len="med"/>
                    </a:lnR>
                    <a:lnT w="3175" cap="flat" cmpd="sng" algn="ctr">
                      <a:solidFill>
                        <a:schemeClr val="tx1">
                          <a:lumMod val="25000"/>
                          <a:lumOff val="75000"/>
                        </a:schemeClr>
                      </a:solidFill>
                      <a:prstDash val="solid"/>
                      <a:round/>
                      <a:headEnd type="none" w="med" len="med"/>
                      <a:tailEnd type="none" w="med" len="med"/>
                    </a:lnT>
                    <a:lnB w="3175" cap="flat" cmpd="sng" algn="ctr">
                      <a:solidFill>
                        <a:schemeClr val="tx1">
                          <a:lumMod val="25000"/>
                          <a:lumOff val="7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0005"/>
                  </a:ext>
                </a:extLst>
              </a:tr>
            </a:tbl>
          </a:graphicData>
        </a:graphic>
      </p:graphicFrame>
      <p:sp>
        <p:nvSpPr>
          <p:cNvPr id="20" name="Text Placeholder 7"/>
          <p:cNvSpPr txBox="1">
            <a:spLocks/>
          </p:cNvSpPr>
          <p:nvPr/>
        </p:nvSpPr>
        <p:spPr>
          <a:xfrm>
            <a:off x="1391920" y="2307332"/>
            <a:ext cx="2956559" cy="1312897"/>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ClrTx/>
              <a:buNone/>
            </a:pPr>
            <a:r>
              <a:rPr lang="en-US" sz="1800" dirty="0">
                <a:latin typeface="+mj-lt"/>
              </a:rPr>
              <a:t>3-Year TCO</a:t>
            </a:r>
          </a:p>
          <a:p>
            <a:pPr marL="115888" indent="-115888">
              <a:buClrTx/>
            </a:pPr>
            <a:r>
              <a:rPr lang="en-US" sz="1400" dirty="0">
                <a:latin typeface="+mj-lt"/>
              </a:rPr>
              <a:t>36% overall savings</a:t>
            </a:r>
          </a:p>
          <a:p>
            <a:pPr marL="115888" indent="-115888">
              <a:buClrTx/>
            </a:pPr>
            <a:r>
              <a:rPr lang="en-US" sz="1400" dirty="0">
                <a:latin typeface="+mj-lt"/>
              </a:rPr>
              <a:t>$19,497 3-year per node</a:t>
            </a:r>
            <a:br>
              <a:rPr lang="en-US" sz="1400" dirty="0">
                <a:latin typeface="+mj-lt"/>
              </a:rPr>
            </a:br>
            <a:r>
              <a:rPr lang="en-US" sz="1400" dirty="0">
                <a:latin typeface="+mj-lt"/>
              </a:rPr>
              <a:t>overall savings</a:t>
            </a:r>
          </a:p>
        </p:txBody>
      </p:sp>
    </p:spTree>
    <p:extLst>
      <p:ext uri="{BB962C8B-B14F-4D97-AF65-F5344CB8AC3E}">
        <p14:creationId xmlns:p14="http://schemas.microsoft.com/office/powerpoint/2010/main" val="29232183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Rectangle 324"/>
          <p:cNvSpPr/>
          <p:nvPr/>
        </p:nvSpPr>
        <p:spPr>
          <a:xfrm>
            <a:off x="4246881" y="1137521"/>
            <a:ext cx="4902932" cy="3583703"/>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8" tIns="34285" rIns="68568" bIns="34285" numCol="1" spcCol="0" rtlCol="0" fromWordArt="0" anchor="ctr" anchorCtr="0" forceAA="0" compatLnSpc="1">
            <a:prstTxWarp prst="textNoShape">
              <a:avLst/>
            </a:prstTxWarp>
            <a:noAutofit/>
          </a:bodyPr>
          <a:lstStyle/>
          <a:p>
            <a:pPr algn="ctr" defTabSz="456284"/>
            <a:endParaRPr lang="en-US" dirty="0">
              <a:solidFill>
                <a:srgbClr val="FFFFFF"/>
              </a:solidFill>
            </a:endParaRPr>
          </a:p>
        </p:txBody>
      </p:sp>
      <p:sp>
        <p:nvSpPr>
          <p:cNvPr id="3" name="Title 2"/>
          <p:cNvSpPr>
            <a:spLocks noGrp="1"/>
          </p:cNvSpPr>
          <p:nvPr>
            <p:ph type="title"/>
          </p:nvPr>
        </p:nvSpPr>
        <p:spPr/>
        <p:txBody>
          <a:bodyPr/>
          <a:lstStyle/>
          <a:p>
            <a:r>
              <a:rPr lang="en-US" dirty="0"/>
              <a:t>Switching and cabling savings: Rack servers</a:t>
            </a:r>
            <a:br>
              <a:rPr lang="en-US" dirty="0"/>
            </a:br>
            <a:r>
              <a:rPr lang="es-ES" sz="1800" dirty="0"/>
              <a:t>Cisco UCS C240 M5 VIC VS. HPE DL380 Gen10 10Gb and FC</a:t>
            </a:r>
            <a:endParaRPr lang="en-US" sz="1800" dirty="0"/>
          </a:p>
        </p:txBody>
      </p:sp>
      <p:sp>
        <p:nvSpPr>
          <p:cNvPr id="405" name="Rounded Rectangle 404"/>
          <p:cNvSpPr/>
          <p:nvPr/>
        </p:nvSpPr>
        <p:spPr>
          <a:xfrm>
            <a:off x="7866849" y="1561655"/>
            <a:ext cx="1059299" cy="539121"/>
          </a:xfrm>
          <a:prstGeom prst="roundRect">
            <a:avLst>
              <a:gd name="adj" fmla="val 0"/>
            </a:avLst>
          </a:prstGeom>
          <a:solidFill>
            <a:schemeClr val="bg2"/>
          </a:solidFill>
          <a:ln w="25400">
            <a:noFill/>
          </a:ln>
          <a:effectLst/>
        </p:spPr>
        <p:style>
          <a:lnRef idx="1">
            <a:schemeClr val="accent5"/>
          </a:lnRef>
          <a:fillRef idx="3">
            <a:schemeClr val="accent5"/>
          </a:fillRef>
          <a:effectRef idx="2">
            <a:schemeClr val="accent5"/>
          </a:effectRef>
          <a:fontRef idx="minor">
            <a:schemeClr val="lt1"/>
          </a:fontRef>
        </p:style>
        <p:txBody>
          <a:bodyPr lIns="73152" tIns="0" rIns="0" bIns="0" rtlCol="0" anchor="ctr" anchorCtr="0"/>
          <a:lstStyle/>
          <a:p>
            <a:pPr algn="ctr" defTabSz="456968"/>
            <a:r>
              <a:rPr lang="en-US" sz="900" dirty="0">
                <a:solidFill>
                  <a:schemeClr val="tx2"/>
                </a:solidFill>
              </a:rPr>
              <a:t>10 Gb Ethernet Access</a:t>
            </a:r>
          </a:p>
        </p:txBody>
      </p:sp>
      <p:sp>
        <p:nvSpPr>
          <p:cNvPr id="407" name="Rounded Rectangle 406"/>
          <p:cNvSpPr/>
          <p:nvPr/>
        </p:nvSpPr>
        <p:spPr>
          <a:xfrm>
            <a:off x="7866849" y="2787789"/>
            <a:ext cx="1059299" cy="539121"/>
          </a:xfrm>
          <a:prstGeom prst="roundRect">
            <a:avLst>
              <a:gd name="adj" fmla="val 0"/>
            </a:avLst>
          </a:prstGeom>
          <a:solidFill>
            <a:schemeClr val="bg2"/>
          </a:solidFill>
          <a:ln w="25400">
            <a:noFill/>
          </a:ln>
          <a:effectLst/>
        </p:spPr>
        <p:style>
          <a:lnRef idx="1">
            <a:schemeClr val="accent5"/>
          </a:lnRef>
          <a:fillRef idx="3">
            <a:schemeClr val="accent5"/>
          </a:fillRef>
          <a:effectRef idx="2">
            <a:schemeClr val="accent5"/>
          </a:effectRef>
          <a:fontRef idx="minor">
            <a:schemeClr val="lt1"/>
          </a:fontRef>
        </p:style>
        <p:txBody>
          <a:bodyPr lIns="73152" tIns="0" rIns="0" bIns="0" rtlCol="0" anchor="ctr" anchorCtr="0"/>
          <a:lstStyle/>
          <a:p>
            <a:pPr algn="ctr" defTabSz="456968"/>
            <a:r>
              <a:rPr lang="en-US" sz="900" dirty="0">
                <a:solidFill>
                  <a:schemeClr val="tx2"/>
                </a:solidFill>
              </a:rPr>
              <a:t>Fibre Channel Edge</a:t>
            </a:r>
          </a:p>
        </p:txBody>
      </p:sp>
      <p:sp>
        <p:nvSpPr>
          <p:cNvPr id="409" name="Rounded Rectangle 408"/>
          <p:cNvSpPr/>
          <p:nvPr/>
        </p:nvSpPr>
        <p:spPr>
          <a:xfrm>
            <a:off x="7866849" y="4011027"/>
            <a:ext cx="1059299" cy="539121"/>
          </a:xfrm>
          <a:prstGeom prst="roundRect">
            <a:avLst>
              <a:gd name="adj" fmla="val 0"/>
            </a:avLst>
          </a:prstGeom>
          <a:solidFill>
            <a:schemeClr val="bg2"/>
          </a:solidFill>
          <a:ln w="25400">
            <a:noFill/>
          </a:ln>
          <a:effectLst/>
        </p:spPr>
        <p:style>
          <a:lnRef idx="1">
            <a:schemeClr val="accent5"/>
          </a:lnRef>
          <a:fillRef idx="3">
            <a:schemeClr val="accent5"/>
          </a:fillRef>
          <a:effectRef idx="2">
            <a:schemeClr val="accent5"/>
          </a:effectRef>
          <a:fontRef idx="minor">
            <a:schemeClr val="lt1"/>
          </a:fontRef>
        </p:style>
        <p:txBody>
          <a:bodyPr lIns="73152" tIns="0" rIns="0" bIns="0" rtlCol="0" anchor="ctr" anchorCtr="0"/>
          <a:lstStyle/>
          <a:p>
            <a:pPr algn="ctr" defTabSz="456968"/>
            <a:r>
              <a:rPr lang="en-US" sz="900" dirty="0">
                <a:solidFill>
                  <a:schemeClr val="tx2"/>
                </a:solidFill>
              </a:rPr>
              <a:t>OOB</a:t>
            </a:r>
            <a:br>
              <a:rPr lang="en-US" sz="900" dirty="0">
                <a:solidFill>
                  <a:schemeClr val="tx2"/>
                </a:solidFill>
              </a:rPr>
            </a:br>
            <a:r>
              <a:rPr lang="en-US" sz="900" dirty="0">
                <a:solidFill>
                  <a:schemeClr val="tx2"/>
                </a:solidFill>
              </a:rPr>
              <a:t>Management</a:t>
            </a:r>
          </a:p>
        </p:txBody>
      </p:sp>
      <p:sp>
        <p:nvSpPr>
          <p:cNvPr id="421" name="Rounded Rectangle 420"/>
          <p:cNvSpPr/>
          <p:nvPr/>
        </p:nvSpPr>
        <p:spPr>
          <a:xfrm>
            <a:off x="4246881" y="1086722"/>
            <a:ext cx="4902932" cy="366158"/>
          </a:xfrm>
          <a:prstGeom prst="roundRect">
            <a:avLst>
              <a:gd name="adj" fmla="val 0"/>
            </a:avLst>
          </a:prstGeom>
          <a:solidFill>
            <a:schemeClr val="accent1"/>
          </a:solidFill>
          <a:ln w="25400">
            <a:noFill/>
          </a:ln>
          <a:effectLst/>
        </p:spPr>
        <p:style>
          <a:lnRef idx="1">
            <a:schemeClr val="accent5"/>
          </a:lnRef>
          <a:fillRef idx="3">
            <a:schemeClr val="accent5"/>
          </a:fillRef>
          <a:effectRef idx="2">
            <a:schemeClr val="accent5"/>
          </a:effectRef>
          <a:fontRef idx="minor">
            <a:schemeClr val="lt1"/>
          </a:fontRef>
        </p:style>
        <p:txBody>
          <a:bodyPr lIns="73152" tIns="0" rIns="0" bIns="0" rtlCol="0" anchor="ctr" anchorCtr="0"/>
          <a:lstStyle/>
          <a:p>
            <a:pPr algn="ctr" defTabSz="456968"/>
            <a:r>
              <a:rPr lang="en-US" sz="1200" dirty="0">
                <a:solidFill>
                  <a:schemeClr val="tx2"/>
                </a:solidFill>
              </a:rPr>
              <a:t>Complexity of Traditional Rack Server Environment</a:t>
            </a:r>
          </a:p>
        </p:txBody>
      </p:sp>
      <p:grpSp>
        <p:nvGrpSpPr>
          <p:cNvPr id="4" name="Group 3"/>
          <p:cNvGrpSpPr/>
          <p:nvPr/>
        </p:nvGrpSpPr>
        <p:grpSpPr>
          <a:xfrm>
            <a:off x="4520212" y="1642522"/>
            <a:ext cx="3217960" cy="377387"/>
            <a:chOff x="4713252" y="1643229"/>
            <a:chExt cx="3217960" cy="377387"/>
          </a:xfrm>
        </p:grpSpPr>
        <p:pic>
          <p:nvPicPr>
            <p:cNvPr id="68" name="Picture 6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13252" y="1644875"/>
              <a:ext cx="1497872" cy="158885"/>
            </a:xfrm>
            <a:prstGeom prst="rect">
              <a:avLst/>
            </a:prstGeom>
          </p:spPr>
        </p:pic>
        <p:pic>
          <p:nvPicPr>
            <p:cNvPr id="70" name="Picture 6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98112" y="1643229"/>
              <a:ext cx="1497872" cy="158885"/>
            </a:xfrm>
            <a:prstGeom prst="rect">
              <a:avLst/>
            </a:prstGeom>
          </p:spPr>
        </p:pic>
        <p:pic>
          <p:nvPicPr>
            <p:cNvPr id="71" name="Picture 7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83452" y="1861731"/>
              <a:ext cx="1497872" cy="158885"/>
            </a:xfrm>
            <a:prstGeom prst="rect">
              <a:avLst/>
            </a:prstGeom>
          </p:spPr>
        </p:pic>
        <p:pic>
          <p:nvPicPr>
            <p:cNvPr id="72" name="Picture 7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33340" y="1853128"/>
              <a:ext cx="1497872" cy="158885"/>
            </a:xfrm>
            <a:prstGeom prst="rect">
              <a:avLst/>
            </a:prstGeom>
          </p:spPr>
        </p:pic>
      </p:grpSp>
      <p:grpSp>
        <p:nvGrpSpPr>
          <p:cNvPr id="8" name="Group 7"/>
          <p:cNvGrpSpPr/>
          <p:nvPr/>
        </p:nvGrpSpPr>
        <p:grpSpPr>
          <a:xfrm>
            <a:off x="4534637" y="2803574"/>
            <a:ext cx="3203535" cy="507549"/>
            <a:chOff x="4727677" y="2821677"/>
            <a:chExt cx="3203535" cy="507549"/>
          </a:xfrm>
        </p:grpSpPr>
        <p:pic>
          <p:nvPicPr>
            <p:cNvPr id="74" name="Picture 7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27677" y="2821677"/>
              <a:ext cx="1245359" cy="137160"/>
            </a:xfrm>
            <a:prstGeom prst="rect">
              <a:avLst/>
            </a:prstGeom>
          </p:spPr>
        </p:pic>
        <p:pic>
          <p:nvPicPr>
            <p:cNvPr id="75" name="Picture 7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60024" y="2821677"/>
              <a:ext cx="1245359" cy="137160"/>
            </a:xfrm>
            <a:prstGeom prst="rect">
              <a:avLst/>
            </a:prstGeom>
          </p:spPr>
        </p:pic>
        <p:pic>
          <p:nvPicPr>
            <p:cNvPr id="76" name="Picture 7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65765" y="3006871"/>
              <a:ext cx="1245359" cy="137160"/>
            </a:xfrm>
            <a:prstGeom prst="rect">
              <a:avLst/>
            </a:prstGeom>
          </p:spPr>
        </p:pic>
        <p:pic>
          <p:nvPicPr>
            <p:cNvPr id="77" name="Picture 7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98112" y="3006871"/>
              <a:ext cx="1245359" cy="137160"/>
            </a:xfrm>
            <a:prstGeom prst="rect">
              <a:avLst/>
            </a:prstGeom>
          </p:spPr>
        </p:pic>
        <p:pic>
          <p:nvPicPr>
            <p:cNvPr id="78" name="Picture 7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50356" y="3192066"/>
              <a:ext cx="1245359" cy="137160"/>
            </a:xfrm>
            <a:prstGeom prst="rect">
              <a:avLst/>
            </a:prstGeom>
          </p:spPr>
        </p:pic>
        <p:pic>
          <p:nvPicPr>
            <p:cNvPr id="79" name="Picture 7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85853" y="3192066"/>
              <a:ext cx="1245359" cy="137160"/>
            </a:xfrm>
            <a:prstGeom prst="rect">
              <a:avLst/>
            </a:prstGeom>
          </p:spPr>
        </p:pic>
      </p:grpSp>
      <p:grpSp>
        <p:nvGrpSpPr>
          <p:cNvPr id="7" name="Group 6"/>
          <p:cNvGrpSpPr/>
          <p:nvPr/>
        </p:nvGrpSpPr>
        <p:grpSpPr>
          <a:xfrm>
            <a:off x="4520212" y="4079752"/>
            <a:ext cx="3209516" cy="401671"/>
            <a:chOff x="4713252" y="4099333"/>
            <a:chExt cx="3209516" cy="401671"/>
          </a:xfrm>
        </p:grpSpPr>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13252" y="4099333"/>
              <a:ext cx="1497048" cy="167289"/>
            </a:xfrm>
            <a:prstGeom prst="rect">
              <a:avLst/>
            </a:prstGeom>
          </p:spPr>
        </p:pic>
        <p:pic>
          <p:nvPicPr>
            <p:cNvPr id="90" name="Picture 8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73585" y="4333715"/>
              <a:ext cx="1497048" cy="167289"/>
            </a:xfrm>
            <a:prstGeom prst="rect">
              <a:avLst/>
            </a:prstGeom>
          </p:spPr>
        </p:pic>
        <p:pic>
          <p:nvPicPr>
            <p:cNvPr id="91" name="Picture 9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98524" y="4099333"/>
              <a:ext cx="1497048" cy="167289"/>
            </a:xfrm>
            <a:prstGeom prst="rect">
              <a:avLst/>
            </a:prstGeom>
          </p:spPr>
        </p:pic>
        <p:pic>
          <p:nvPicPr>
            <p:cNvPr id="92" name="Picture 9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25720" y="4333715"/>
              <a:ext cx="1497048" cy="167289"/>
            </a:xfrm>
            <a:prstGeom prst="rect">
              <a:avLst/>
            </a:prstGeom>
          </p:spPr>
        </p:pic>
      </p:grpSp>
      <p:sp>
        <p:nvSpPr>
          <p:cNvPr id="40" name="Text Placeholder 7"/>
          <p:cNvSpPr txBox="1">
            <a:spLocks/>
          </p:cNvSpPr>
          <p:nvPr/>
        </p:nvSpPr>
        <p:spPr>
          <a:xfrm>
            <a:off x="1391920" y="2307332"/>
            <a:ext cx="2956559" cy="2006802"/>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ClrTx/>
              <a:buNone/>
            </a:pPr>
            <a:r>
              <a:rPr lang="en-US" sz="1800" dirty="0">
                <a:latin typeface="+mj-lt"/>
              </a:rPr>
              <a:t>3-Year TCO</a:t>
            </a:r>
          </a:p>
          <a:p>
            <a:pPr marL="115888" indent="-115888">
              <a:buClrTx/>
            </a:pPr>
            <a:r>
              <a:rPr lang="en-US" sz="1400" dirty="0">
                <a:latin typeface="+mj-lt"/>
              </a:rPr>
              <a:t>36% overall savings</a:t>
            </a:r>
          </a:p>
          <a:p>
            <a:pPr marL="115888" indent="-115888">
              <a:buClrTx/>
            </a:pPr>
            <a:r>
              <a:rPr lang="en-US" sz="1400" dirty="0">
                <a:latin typeface="+mj-lt"/>
              </a:rPr>
              <a:t>$19,497 3-year per node</a:t>
            </a:r>
            <a:br>
              <a:rPr lang="en-US" sz="1400" dirty="0">
                <a:latin typeface="+mj-lt"/>
              </a:rPr>
            </a:br>
            <a:r>
              <a:rPr lang="en-US" sz="1400" dirty="0">
                <a:latin typeface="+mj-lt"/>
              </a:rPr>
              <a:t>overall savings</a:t>
            </a:r>
          </a:p>
          <a:p>
            <a:pPr marL="0" indent="0">
              <a:buClrTx/>
              <a:buNone/>
            </a:pPr>
            <a:r>
              <a:rPr lang="en-US" sz="1400" dirty="0">
                <a:latin typeface="+mj-lt"/>
              </a:rPr>
              <a:t>Switch Hardware and</a:t>
            </a:r>
            <a:br>
              <a:rPr lang="en-US" sz="1400" dirty="0">
                <a:latin typeface="+mj-lt"/>
              </a:rPr>
            </a:br>
            <a:r>
              <a:rPr lang="en-US" sz="1400" dirty="0">
                <a:latin typeface="+mj-lt"/>
              </a:rPr>
              <a:t>Warranty, Cabling: 61%</a:t>
            </a:r>
          </a:p>
        </p:txBody>
      </p:sp>
    </p:spTree>
    <p:extLst>
      <p:ext uri="{BB962C8B-B14F-4D97-AF65-F5344CB8AC3E}">
        <p14:creationId xmlns:p14="http://schemas.microsoft.com/office/powerpoint/2010/main" val="36302227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Rectangle 153"/>
          <p:cNvSpPr/>
          <p:nvPr/>
        </p:nvSpPr>
        <p:spPr>
          <a:xfrm>
            <a:off x="4251325" y="1090613"/>
            <a:ext cx="4898487" cy="3630612"/>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8" tIns="34285" rIns="68568" bIns="34285" numCol="1" spcCol="0" rtlCol="0" fromWordArt="0" anchor="ctr" anchorCtr="0" forceAA="0" compatLnSpc="1">
            <a:prstTxWarp prst="textNoShape">
              <a:avLst/>
            </a:prstTxWarp>
            <a:noAutofit/>
          </a:bodyPr>
          <a:lstStyle/>
          <a:p>
            <a:pPr algn="ctr" defTabSz="456284"/>
            <a:endParaRPr lang="en-US" dirty="0">
              <a:solidFill>
                <a:srgbClr val="FFFFFF"/>
              </a:solidFill>
            </a:endParaRPr>
          </a:p>
        </p:txBody>
      </p:sp>
      <p:sp>
        <p:nvSpPr>
          <p:cNvPr id="139" name="Title 138"/>
          <p:cNvSpPr>
            <a:spLocks noGrp="1"/>
          </p:cNvSpPr>
          <p:nvPr>
            <p:ph type="title"/>
          </p:nvPr>
        </p:nvSpPr>
        <p:spPr/>
        <p:txBody>
          <a:bodyPr/>
          <a:lstStyle/>
          <a:p>
            <a:r>
              <a:rPr lang="en-US" dirty="0"/>
              <a:t>Switching and cabling savings: Rack servers</a:t>
            </a:r>
            <a:br>
              <a:rPr lang="en-US" dirty="0"/>
            </a:br>
            <a:r>
              <a:rPr lang="es-ES" sz="1800" dirty="0"/>
              <a:t>Cisco UCS C240 M5 VIC VS. HPE DL380 Gen10 10Gb and FC</a:t>
            </a:r>
            <a:endParaRPr lang="en-US" sz="1800" dirty="0"/>
          </a:p>
        </p:txBody>
      </p:sp>
      <p:grpSp>
        <p:nvGrpSpPr>
          <p:cNvPr id="23" name="Group 22"/>
          <p:cNvGrpSpPr/>
          <p:nvPr/>
        </p:nvGrpSpPr>
        <p:grpSpPr>
          <a:xfrm>
            <a:off x="5668637" y="1865833"/>
            <a:ext cx="2063862" cy="2080173"/>
            <a:chOff x="8434070" y="-2342089"/>
            <a:chExt cx="1858914" cy="1858914"/>
          </a:xfrm>
        </p:grpSpPr>
        <p:sp>
          <p:nvSpPr>
            <p:cNvPr id="24" name="Freeform 23"/>
            <p:cNvSpPr/>
            <p:nvPr/>
          </p:nvSpPr>
          <p:spPr>
            <a:xfrm>
              <a:off x="8434070" y="-2342089"/>
              <a:ext cx="1858914" cy="1858914"/>
            </a:xfrm>
            <a:custGeom>
              <a:avLst/>
              <a:gdLst>
                <a:gd name="connsiteX0" fmla="*/ 0 w 1527210"/>
                <a:gd name="connsiteY0" fmla="*/ 763605 h 1527210"/>
                <a:gd name="connsiteX1" fmla="*/ 763605 w 1527210"/>
                <a:gd name="connsiteY1" fmla="*/ 0 h 1527210"/>
                <a:gd name="connsiteX2" fmla="*/ 1527210 w 1527210"/>
                <a:gd name="connsiteY2" fmla="*/ 763605 h 1527210"/>
                <a:gd name="connsiteX3" fmla="*/ 763605 w 1527210"/>
                <a:gd name="connsiteY3" fmla="*/ 1527210 h 1527210"/>
                <a:gd name="connsiteX4" fmla="*/ 0 w 1527210"/>
                <a:gd name="connsiteY4" fmla="*/ 763605 h 1527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210" h="1527210">
                  <a:moveTo>
                    <a:pt x="0" y="763605"/>
                  </a:moveTo>
                  <a:cubicBezTo>
                    <a:pt x="0" y="341878"/>
                    <a:pt x="341878" y="0"/>
                    <a:pt x="763605" y="0"/>
                  </a:cubicBezTo>
                  <a:cubicBezTo>
                    <a:pt x="1185332" y="0"/>
                    <a:pt x="1527210" y="341878"/>
                    <a:pt x="1527210" y="763605"/>
                  </a:cubicBezTo>
                  <a:cubicBezTo>
                    <a:pt x="1527210" y="1185332"/>
                    <a:pt x="1185332" y="1527210"/>
                    <a:pt x="763605" y="1527210"/>
                  </a:cubicBezTo>
                  <a:cubicBezTo>
                    <a:pt x="341878" y="1527210"/>
                    <a:pt x="0" y="1185332"/>
                    <a:pt x="0" y="763605"/>
                  </a:cubicBezTo>
                  <a:close/>
                </a:path>
              </a:pathLst>
            </a:custGeom>
            <a:solidFill>
              <a:schemeClr val="accent1">
                <a:lumMod val="60000"/>
                <a:lumOff val="40000"/>
                <a:alpha val="26000"/>
              </a:schemeClr>
            </a:solidFill>
          </p:spPr>
          <p:style>
            <a:lnRef idx="0">
              <a:schemeClr val="lt1">
                <a:hueOff val="0"/>
                <a:satOff val="0"/>
                <a:lumOff val="0"/>
                <a:alphaOff val="0"/>
              </a:schemeClr>
            </a:lnRef>
            <a:fillRef idx="3">
              <a:scrgbClr r="0" g="0" b="0"/>
            </a:fillRef>
            <a:effectRef idx="0">
              <a:schemeClr val="accent4">
                <a:alpha val="50000"/>
                <a:hueOff val="0"/>
                <a:satOff val="0"/>
                <a:lumOff val="0"/>
                <a:alphaOff val="0"/>
              </a:schemeClr>
            </a:effectRef>
            <a:fontRef idx="minor">
              <a:schemeClr val="tx1"/>
            </a:fontRef>
          </p:style>
          <p:txBody>
            <a:bodyPr spcFirstLastPara="0" vert="horz" wrap="square" lIns="241435" tIns="241435" rIns="241435" bIns="241435" numCol="1" spcCol="1270" anchor="ctr" anchorCtr="0">
              <a:noAutofit/>
            </a:bodyPr>
            <a:lstStyle/>
            <a:p>
              <a:pPr algn="ctr" defTabSz="622300">
                <a:lnSpc>
                  <a:spcPct val="90000"/>
                </a:lnSpc>
                <a:spcAft>
                  <a:spcPct val="35000"/>
                </a:spcAft>
              </a:pPr>
              <a:endParaRPr lang="en-US" sz="1400" b="1" dirty="0">
                <a:solidFill>
                  <a:srgbClr val="FFFFFF"/>
                </a:solidFill>
              </a:endParaRPr>
            </a:p>
          </p:txBody>
        </p:sp>
        <p:grpSp>
          <p:nvGrpSpPr>
            <p:cNvPr id="25" name="Group 24"/>
            <p:cNvGrpSpPr/>
            <p:nvPr/>
          </p:nvGrpSpPr>
          <p:grpSpPr>
            <a:xfrm>
              <a:off x="8568877" y="-2215462"/>
              <a:ext cx="1598106" cy="1593490"/>
              <a:chOff x="3765047" y="2159564"/>
              <a:chExt cx="1592213" cy="1587614"/>
            </a:xfrm>
          </p:grpSpPr>
          <p:sp>
            <p:nvSpPr>
              <p:cNvPr id="26" name="Freeform 25"/>
              <p:cNvSpPr/>
              <p:nvPr/>
            </p:nvSpPr>
            <p:spPr>
              <a:xfrm>
                <a:off x="3765047" y="2159564"/>
                <a:ext cx="1587614" cy="1587614"/>
              </a:xfrm>
              <a:custGeom>
                <a:avLst/>
                <a:gdLst>
                  <a:gd name="connsiteX0" fmla="*/ 0 w 1527210"/>
                  <a:gd name="connsiteY0" fmla="*/ 763605 h 1527210"/>
                  <a:gd name="connsiteX1" fmla="*/ 763605 w 1527210"/>
                  <a:gd name="connsiteY1" fmla="*/ 0 h 1527210"/>
                  <a:gd name="connsiteX2" fmla="*/ 1527210 w 1527210"/>
                  <a:gd name="connsiteY2" fmla="*/ 763605 h 1527210"/>
                  <a:gd name="connsiteX3" fmla="*/ 763605 w 1527210"/>
                  <a:gd name="connsiteY3" fmla="*/ 1527210 h 1527210"/>
                  <a:gd name="connsiteX4" fmla="*/ 0 w 1527210"/>
                  <a:gd name="connsiteY4" fmla="*/ 763605 h 1527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210" h="1527210">
                    <a:moveTo>
                      <a:pt x="0" y="763605"/>
                    </a:moveTo>
                    <a:cubicBezTo>
                      <a:pt x="0" y="341878"/>
                      <a:pt x="341878" y="0"/>
                      <a:pt x="763605" y="0"/>
                    </a:cubicBezTo>
                    <a:cubicBezTo>
                      <a:pt x="1185332" y="0"/>
                      <a:pt x="1527210" y="341878"/>
                      <a:pt x="1527210" y="763605"/>
                    </a:cubicBezTo>
                    <a:cubicBezTo>
                      <a:pt x="1527210" y="1185332"/>
                      <a:pt x="1185332" y="1527210"/>
                      <a:pt x="763605" y="1527210"/>
                    </a:cubicBezTo>
                    <a:cubicBezTo>
                      <a:pt x="341878" y="1527210"/>
                      <a:pt x="0" y="1185332"/>
                      <a:pt x="0" y="763605"/>
                    </a:cubicBezTo>
                    <a:close/>
                  </a:path>
                </a:pathLst>
              </a:custGeom>
              <a:solidFill>
                <a:schemeClr val="accent1"/>
              </a:solidFill>
              <a:ln w="60325">
                <a:noFill/>
              </a:ln>
            </p:spPr>
            <p:style>
              <a:lnRef idx="0">
                <a:schemeClr val="lt1">
                  <a:hueOff val="0"/>
                  <a:satOff val="0"/>
                  <a:lumOff val="0"/>
                  <a:alphaOff val="0"/>
                </a:schemeClr>
              </a:lnRef>
              <a:fillRef idx="3">
                <a:scrgbClr r="0" g="0" b="0"/>
              </a:fillRef>
              <a:effectRef idx="0">
                <a:schemeClr val="accent4">
                  <a:alpha val="50000"/>
                  <a:hueOff val="0"/>
                  <a:satOff val="0"/>
                  <a:lumOff val="0"/>
                  <a:alphaOff val="0"/>
                </a:schemeClr>
              </a:effectRef>
              <a:fontRef idx="minor">
                <a:schemeClr val="tx1"/>
              </a:fontRef>
            </p:style>
            <p:txBody>
              <a:bodyPr spcFirstLastPara="0" vert="horz" wrap="square" lIns="241435" tIns="241435" rIns="241435" bIns="241435" numCol="1" spcCol="1270" anchor="ctr" anchorCtr="0">
                <a:noAutofit/>
              </a:bodyPr>
              <a:lstStyle/>
              <a:p>
                <a:pPr algn="ctr" defTabSz="622300">
                  <a:lnSpc>
                    <a:spcPct val="90000"/>
                  </a:lnSpc>
                  <a:spcAft>
                    <a:spcPct val="35000"/>
                  </a:spcAft>
                </a:pPr>
                <a:endParaRPr lang="en-US" sz="1400" b="1" dirty="0">
                  <a:solidFill>
                    <a:srgbClr val="FFFFFF"/>
                  </a:solidFill>
                </a:endParaRPr>
              </a:p>
            </p:txBody>
          </p:sp>
          <p:sp>
            <p:nvSpPr>
              <p:cNvPr id="27" name="Freeform 26"/>
              <p:cNvSpPr/>
              <p:nvPr/>
            </p:nvSpPr>
            <p:spPr>
              <a:xfrm>
                <a:off x="3765047" y="2243211"/>
                <a:ext cx="1592213" cy="1437404"/>
              </a:xfrm>
              <a:custGeom>
                <a:avLst/>
                <a:gdLst>
                  <a:gd name="connsiteX0" fmla="*/ 0 w 1377005"/>
                  <a:gd name="connsiteY0" fmla="*/ 688503 h 1377005"/>
                  <a:gd name="connsiteX1" fmla="*/ 688503 w 1377005"/>
                  <a:gd name="connsiteY1" fmla="*/ 0 h 1377005"/>
                  <a:gd name="connsiteX2" fmla="*/ 1377006 w 1377005"/>
                  <a:gd name="connsiteY2" fmla="*/ 688503 h 1377005"/>
                  <a:gd name="connsiteX3" fmla="*/ 688503 w 1377005"/>
                  <a:gd name="connsiteY3" fmla="*/ 1377006 h 1377005"/>
                  <a:gd name="connsiteX4" fmla="*/ 0 w 1377005"/>
                  <a:gd name="connsiteY4" fmla="*/ 688503 h 1377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7005" h="1377005">
                    <a:moveTo>
                      <a:pt x="0" y="688503"/>
                    </a:moveTo>
                    <a:cubicBezTo>
                      <a:pt x="0" y="308253"/>
                      <a:pt x="308253" y="0"/>
                      <a:pt x="688503" y="0"/>
                    </a:cubicBezTo>
                    <a:cubicBezTo>
                      <a:pt x="1068753" y="0"/>
                      <a:pt x="1377006" y="308253"/>
                      <a:pt x="1377006" y="688503"/>
                    </a:cubicBezTo>
                    <a:cubicBezTo>
                      <a:pt x="1377006" y="1068753"/>
                      <a:pt x="1068753" y="1377006"/>
                      <a:pt x="688503" y="1377006"/>
                    </a:cubicBezTo>
                    <a:cubicBezTo>
                      <a:pt x="308253" y="1377006"/>
                      <a:pt x="0" y="1068753"/>
                      <a:pt x="0" y="688503"/>
                    </a:cubicBezTo>
                    <a:close/>
                  </a:path>
                </a:pathLst>
              </a:custGeom>
              <a:noFill/>
            </p:spPr>
            <p:style>
              <a:lnRef idx="0">
                <a:schemeClr val="lt1">
                  <a:hueOff val="0"/>
                  <a:satOff val="0"/>
                  <a:lumOff val="0"/>
                  <a:alphaOff val="0"/>
                </a:schemeClr>
              </a:lnRef>
              <a:fillRef idx="3">
                <a:scrgbClr r="0" g="0" b="0"/>
              </a:fillRef>
              <a:effectRef idx="0">
                <a:schemeClr val="accent4">
                  <a:alpha val="50000"/>
                  <a:hueOff val="0"/>
                  <a:satOff val="0"/>
                  <a:lumOff val="0"/>
                  <a:alphaOff val="0"/>
                </a:schemeClr>
              </a:effectRef>
              <a:fontRef idx="minor">
                <a:schemeClr val="tx1"/>
              </a:fontRef>
            </p:style>
            <p:txBody>
              <a:bodyPr spcFirstLastPara="0" vert="horz" wrap="square" lIns="219438" tIns="219438" rIns="219438" bIns="274320" numCol="1" spcCol="1270" anchor="ctr" anchorCtr="0">
                <a:noAutofit/>
              </a:bodyPr>
              <a:lstStyle/>
              <a:p>
                <a:pPr marL="57136" lvl="0" algn="ctr">
                  <a:spcBef>
                    <a:spcPts val="0"/>
                  </a:spcBef>
                  <a:buClr>
                    <a:srgbClr val="676767"/>
                  </a:buClr>
                </a:pPr>
                <a:r>
                  <a:rPr lang="en-US" sz="6600" b="1" spc="-300" dirty="0">
                    <a:solidFill>
                      <a:schemeClr val="bg1"/>
                    </a:solidFill>
                    <a:latin typeface="+mj-lt"/>
                    <a:ea typeface="ＭＳ Ｐゴシック" charset="0"/>
                  </a:rPr>
                  <a:t>VS.</a:t>
                </a:r>
                <a:endParaRPr lang="en-US" sz="1100" b="1" dirty="0">
                  <a:solidFill>
                    <a:schemeClr val="bg1"/>
                  </a:solidFill>
                  <a:latin typeface="+mj-lt"/>
                  <a:ea typeface="ＭＳ Ｐゴシック" charset="0"/>
                </a:endParaRPr>
              </a:p>
            </p:txBody>
          </p:sp>
        </p:grpSp>
      </p:grpSp>
      <p:sp>
        <p:nvSpPr>
          <p:cNvPr id="28" name="Text Placeholder 7"/>
          <p:cNvSpPr txBox="1">
            <a:spLocks/>
          </p:cNvSpPr>
          <p:nvPr/>
        </p:nvSpPr>
        <p:spPr>
          <a:xfrm>
            <a:off x="1391920" y="2307332"/>
            <a:ext cx="2956559" cy="2006802"/>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ClrTx/>
              <a:buNone/>
            </a:pPr>
            <a:r>
              <a:rPr lang="en-US" sz="1800" dirty="0">
                <a:latin typeface="+mj-lt"/>
              </a:rPr>
              <a:t>3-Year TCO</a:t>
            </a:r>
          </a:p>
          <a:p>
            <a:pPr marL="115888" indent="-115888">
              <a:buClrTx/>
            </a:pPr>
            <a:r>
              <a:rPr lang="en-US" sz="1400" dirty="0">
                <a:latin typeface="+mj-lt"/>
              </a:rPr>
              <a:t>36% overall savings</a:t>
            </a:r>
          </a:p>
          <a:p>
            <a:pPr marL="115888" indent="-115888">
              <a:buClrTx/>
            </a:pPr>
            <a:r>
              <a:rPr lang="en-US" sz="1400" dirty="0">
                <a:latin typeface="+mj-lt"/>
              </a:rPr>
              <a:t>$19,497 3-year per node</a:t>
            </a:r>
            <a:br>
              <a:rPr lang="en-US" sz="1400" dirty="0">
                <a:latin typeface="+mj-lt"/>
              </a:rPr>
            </a:br>
            <a:r>
              <a:rPr lang="en-US" sz="1400" dirty="0">
                <a:latin typeface="+mj-lt"/>
              </a:rPr>
              <a:t>overall savings</a:t>
            </a:r>
          </a:p>
          <a:p>
            <a:pPr marL="0" indent="0">
              <a:buClrTx/>
              <a:buNone/>
            </a:pPr>
            <a:r>
              <a:rPr lang="en-US" sz="1400" dirty="0">
                <a:latin typeface="+mj-lt"/>
              </a:rPr>
              <a:t>Switch Hardware and</a:t>
            </a:r>
            <a:br>
              <a:rPr lang="en-US" sz="1400" dirty="0">
                <a:latin typeface="+mj-lt"/>
              </a:rPr>
            </a:br>
            <a:r>
              <a:rPr lang="en-US" sz="1400" dirty="0">
                <a:latin typeface="+mj-lt"/>
              </a:rPr>
              <a:t>Warranty, Cabling: 61%</a:t>
            </a:r>
          </a:p>
        </p:txBody>
      </p:sp>
    </p:spTree>
    <p:extLst>
      <p:ext uri="{BB962C8B-B14F-4D97-AF65-F5344CB8AC3E}">
        <p14:creationId xmlns:p14="http://schemas.microsoft.com/office/powerpoint/2010/main" val="21329660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Switching and cabling savings: Rack servers</a:t>
            </a:r>
            <a:br>
              <a:rPr lang="en-US" dirty="0"/>
            </a:br>
            <a:r>
              <a:rPr lang="es-ES" sz="1800" dirty="0"/>
              <a:t>Cisco UCS C240 M5 VIC VS. HPE DL380 Gen10 10Gb and FC</a:t>
            </a:r>
            <a:endParaRPr lang="en-US" sz="1800" dirty="0"/>
          </a:p>
        </p:txBody>
      </p:sp>
      <p:sp>
        <p:nvSpPr>
          <p:cNvPr id="36" name="Rectangle 35"/>
          <p:cNvSpPr/>
          <p:nvPr/>
        </p:nvSpPr>
        <p:spPr>
          <a:xfrm>
            <a:off x="4246881" y="1137521"/>
            <a:ext cx="4902932" cy="3583703"/>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8" tIns="34285" rIns="68568" bIns="34285" numCol="1" spcCol="0" rtlCol="0" fromWordArt="0" anchor="ctr" anchorCtr="0" forceAA="0" compatLnSpc="1">
            <a:prstTxWarp prst="textNoShape">
              <a:avLst/>
            </a:prstTxWarp>
            <a:noAutofit/>
          </a:bodyPr>
          <a:lstStyle/>
          <a:p>
            <a:pPr algn="ctr" defTabSz="456284"/>
            <a:endParaRPr lang="en-US" dirty="0">
              <a:solidFill>
                <a:srgbClr val="FFFFFF"/>
              </a:solidFill>
            </a:endParaRPr>
          </a:p>
        </p:txBody>
      </p:sp>
      <p:sp>
        <p:nvSpPr>
          <p:cNvPr id="40" name="Rounded Rectangle 39"/>
          <p:cNvSpPr/>
          <p:nvPr/>
        </p:nvSpPr>
        <p:spPr>
          <a:xfrm>
            <a:off x="7866849" y="1870070"/>
            <a:ext cx="1059299" cy="539121"/>
          </a:xfrm>
          <a:prstGeom prst="roundRect">
            <a:avLst>
              <a:gd name="adj" fmla="val 0"/>
            </a:avLst>
          </a:prstGeom>
          <a:solidFill>
            <a:schemeClr val="bg2"/>
          </a:solidFill>
          <a:ln w="25400">
            <a:noFill/>
          </a:ln>
          <a:effectLst/>
        </p:spPr>
        <p:style>
          <a:lnRef idx="1">
            <a:schemeClr val="accent5"/>
          </a:lnRef>
          <a:fillRef idx="3">
            <a:schemeClr val="accent5"/>
          </a:fillRef>
          <a:effectRef idx="2">
            <a:schemeClr val="accent5"/>
          </a:effectRef>
          <a:fontRef idx="minor">
            <a:schemeClr val="lt1"/>
          </a:fontRef>
        </p:style>
        <p:txBody>
          <a:bodyPr lIns="73152" tIns="0" rIns="0" bIns="0" rtlCol="0" anchor="ctr" anchorCtr="0"/>
          <a:lstStyle/>
          <a:p>
            <a:pPr algn="ctr" defTabSz="456968"/>
            <a:r>
              <a:rPr lang="en-US" sz="900" dirty="0">
                <a:solidFill>
                  <a:schemeClr val="tx2"/>
                </a:solidFill>
              </a:rPr>
              <a:t>Fabric</a:t>
            </a:r>
          </a:p>
          <a:p>
            <a:pPr algn="ctr" defTabSz="456968"/>
            <a:r>
              <a:rPr lang="en-US" sz="900" dirty="0">
                <a:solidFill>
                  <a:schemeClr val="tx2"/>
                </a:solidFill>
              </a:rPr>
              <a:t>Interconnects</a:t>
            </a:r>
          </a:p>
        </p:txBody>
      </p:sp>
      <p:sp>
        <p:nvSpPr>
          <p:cNvPr id="41" name="Rounded Rectangle 40"/>
          <p:cNvSpPr/>
          <p:nvPr/>
        </p:nvSpPr>
        <p:spPr>
          <a:xfrm>
            <a:off x="7866849" y="3010958"/>
            <a:ext cx="1059299" cy="539121"/>
          </a:xfrm>
          <a:prstGeom prst="roundRect">
            <a:avLst>
              <a:gd name="adj" fmla="val 0"/>
            </a:avLst>
          </a:prstGeom>
          <a:solidFill>
            <a:schemeClr val="bg2"/>
          </a:solidFill>
          <a:ln w="25400">
            <a:noFill/>
          </a:ln>
          <a:effectLst/>
        </p:spPr>
        <p:style>
          <a:lnRef idx="1">
            <a:schemeClr val="accent5"/>
          </a:lnRef>
          <a:fillRef idx="3">
            <a:schemeClr val="accent5"/>
          </a:fillRef>
          <a:effectRef idx="2">
            <a:schemeClr val="accent5"/>
          </a:effectRef>
          <a:fontRef idx="minor">
            <a:schemeClr val="lt1"/>
          </a:fontRef>
        </p:style>
        <p:txBody>
          <a:bodyPr lIns="73152" tIns="0" rIns="0" bIns="0" rtlCol="0" anchor="ctr" anchorCtr="0"/>
          <a:lstStyle/>
          <a:p>
            <a:pPr algn="ctr" defTabSz="456968"/>
            <a:r>
              <a:rPr lang="en-US" sz="900" dirty="0">
                <a:solidFill>
                  <a:schemeClr val="tx2"/>
                </a:solidFill>
              </a:rPr>
              <a:t>Nexus 2232</a:t>
            </a:r>
          </a:p>
        </p:txBody>
      </p:sp>
      <p:sp>
        <p:nvSpPr>
          <p:cNvPr id="43" name="Rounded Rectangle 42"/>
          <p:cNvSpPr/>
          <p:nvPr/>
        </p:nvSpPr>
        <p:spPr>
          <a:xfrm>
            <a:off x="4246881" y="1086722"/>
            <a:ext cx="4902932" cy="366158"/>
          </a:xfrm>
          <a:prstGeom prst="roundRect">
            <a:avLst>
              <a:gd name="adj" fmla="val 0"/>
            </a:avLst>
          </a:prstGeom>
          <a:solidFill>
            <a:schemeClr val="accent1"/>
          </a:solidFill>
          <a:ln w="25400">
            <a:noFill/>
          </a:ln>
          <a:effectLst/>
        </p:spPr>
        <p:style>
          <a:lnRef idx="1">
            <a:schemeClr val="accent5"/>
          </a:lnRef>
          <a:fillRef idx="3">
            <a:schemeClr val="accent5"/>
          </a:fillRef>
          <a:effectRef idx="2">
            <a:schemeClr val="accent5"/>
          </a:effectRef>
          <a:fontRef idx="minor">
            <a:schemeClr val="lt1"/>
          </a:fontRef>
        </p:style>
        <p:txBody>
          <a:bodyPr lIns="73152" tIns="0" rIns="0" bIns="0" rtlCol="0" anchor="ctr" anchorCtr="0"/>
          <a:lstStyle/>
          <a:p>
            <a:pPr algn="ctr" defTabSz="456968"/>
            <a:r>
              <a:rPr lang="en-US" sz="1200" dirty="0">
                <a:solidFill>
                  <a:schemeClr val="tx2"/>
                </a:solidFill>
              </a:rPr>
              <a:t>Simplified UCS Rack Solution</a:t>
            </a:r>
          </a:p>
        </p:txBody>
      </p:sp>
      <p:sp>
        <p:nvSpPr>
          <p:cNvPr id="75" name="Text Placeholder 7"/>
          <p:cNvSpPr txBox="1">
            <a:spLocks/>
          </p:cNvSpPr>
          <p:nvPr/>
        </p:nvSpPr>
        <p:spPr>
          <a:xfrm>
            <a:off x="1391920" y="2307332"/>
            <a:ext cx="2956559" cy="2006802"/>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ClrTx/>
              <a:buNone/>
            </a:pPr>
            <a:r>
              <a:rPr lang="en-US" sz="1800" dirty="0">
                <a:latin typeface="+mj-lt"/>
              </a:rPr>
              <a:t>3-Year TCO</a:t>
            </a:r>
          </a:p>
          <a:p>
            <a:pPr marL="115888" indent="-115888">
              <a:buClrTx/>
            </a:pPr>
            <a:r>
              <a:rPr lang="en-US" sz="1400" dirty="0">
                <a:latin typeface="+mj-lt"/>
              </a:rPr>
              <a:t>36% overall savings</a:t>
            </a:r>
          </a:p>
          <a:p>
            <a:pPr marL="115888" indent="-115888">
              <a:buClrTx/>
            </a:pPr>
            <a:r>
              <a:rPr lang="en-US" sz="1400" dirty="0">
                <a:latin typeface="+mj-lt"/>
              </a:rPr>
              <a:t>$19,497 3-year per node</a:t>
            </a:r>
            <a:br>
              <a:rPr lang="en-US" sz="1400" dirty="0">
                <a:latin typeface="+mj-lt"/>
              </a:rPr>
            </a:br>
            <a:r>
              <a:rPr lang="en-US" sz="1400" dirty="0">
                <a:latin typeface="+mj-lt"/>
              </a:rPr>
              <a:t>overall savings</a:t>
            </a:r>
          </a:p>
          <a:p>
            <a:pPr marL="0" indent="0">
              <a:buClrTx/>
              <a:buNone/>
            </a:pPr>
            <a:r>
              <a:rPr lang="en-US" sz="1400" dirty="0">
                <a:latin typeface="+mj-lt"/>
              </a:rPr>
              <a:t>Switch Hardware and</a:t>
            </a:r>
            <a:br>
              <a:rPr lang="en-US" sz="1400" dirty="0">
                <a:latin typeface="+mj-lt"/>
              </a:rPr>
            </a:br>
            <a:r>
              <a:rPr lang="en-US" sz="1400" dirty="0">
                <a:latin typeface="+mj-lt"/>
              </a:rPr>
              <a:t>Warranty, Cabling: 61%</a:t>
            </a:r>
          </a:p>
        </p:txBody>
      </p:sp>
      <p:grpSp>
        <p:nvGrpSpPr>
          <p:cNvPr id="76" name="Group 75"/>
          <p:cNvGrpSpPr/>
          <p:nvPr/>
        </p:nvGrpSpPr>
        <p:grpSpPr>
          <a:xfrm>
            <a:off x="4939480" y="1892774"/>
            <a:ext cx="2272155" cy="493712"/>
            <a:chOff x="5173160" y="1915479"/>
            <a:chExt cx="2272155" cy="493712"/>
          </a:xfrm>
        </p:grpSpPr>
        <p:pic>
          <p:nvPicPr>
            <p:cNvPr id="77" name="Picture 7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173160" y="1915479"/>
              <a:ext cx="1442420" cy="146686"/>
            </a:xfrm>
            <a:prstGeom prst="rect">
              <a:avLst/>
            </a:prstGeom>
          </p:spPr>
        </p:pic>
        <p:pic>
          <p:nvPicPr>
            <p:cNvPr id="78" name="Picture 7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02895" y="2262505"/>
              <a:ext cx="1442420" cy="146686"/>
            </a:xfrm>
            <a:prstGeom prst="rect">
              <a:avLst/>
            </a:prstGeom>
          </p:spPr>
        </p:pic>
      </p:grpSp>
      <p:grpSp>
        <p:nvGrpSpPr>
          <p:cNvPr id="79" name="Group 78"/>
          <p:cNvGrpSpPr/>
          <p:nvPr/>
        </p:nvGrpSpPr>
        <p:grpSpPr>
          <a:xfrm>
            <a:off x="4546332" y="2931183"/>
            <a:ext cx="3048961" cy="698670"/>
            <a:chOff x="4780012" y="2916700"/>
            <a:chExt cx="3048961" cy="698670"/>
          </a:xfrm>
        </p:grpSpPr>
        <p:grpSp>
          <p:nvGrpSpPr>
            <p:cNvPr id="80" name="Group 79"/>
            <p:cNvGrpSpPr/>
            <p:nvPr/>
          </p:nvGrpSpPr>
          <p:grpSpPr>
            <a:xfrm>
              <a:off x="6406511" y="2916700"/>
              <a:ext cx="1422462" cy="698670"/>
              <a:chOff x="4805412" y="2935287"/>
              <a:chExt cx="1422462" cy="698670"/>
            </a:xfrm>
          </p:grpSpPr>
          <p:pic>
            <p:nvPicPr>
              <p:cNvPr id="85" name="Picture 8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805412" y="2935287"/>
                <a:ext cx="1422462" cy="146304"/>
              </a:xfrm>
              <a:prstGeom prst="rect">
                <a:avLst/>
              </a:prstGeom>
            </p:spPr>
          </p:pic>
          <p:pic>
            <p:nvPicPr>
              <p:cNvPr id="86" name="Picture 8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805412" y="3211470"/>
                <a:ext cx="1422462" cy="146304"/>
              </a:xfrm>
              <a:prstGeom prst="rect">
                <a:avLst/>
              </a:prstGeom>
            </p:spPr>
          </p:pic>
          <p:pic>
            <p:nvPicPr>
              <p:cNvPr id="87" name="Picture 8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805412" y="3487653"/>
                <a:ext cx="1422462" cy="146304"/>
              </a:xfrm>
              <a:prstGeom prst="rect">
                <a:avLst/>
              </a:prstGeom>
            </p:spPr>
          </p:pic>
        </p:grpSp>
        <p:grpSp>
          <p:nvGrpSpPr>
            <p:cNvPr id="81" name="Group 80"/>
            <p:cNvGrpSpPr/>
            <p:nvPr/>
          </p:nvGrpSpPr>
          <p:grpSpPr>
            <a:xfrm>
              <a:off x="4780012" y="2916700"/>
              <a:ext cx="1422462" cy="698670"/>
              <a:chOff x="4805412" y="2935287"/>
              <a:chExt cx="1422462" cy="698670"/>
            </a:xfrm>
          </p:grpSpPr>
          <p:pic>
            <p:nvPicPr>
              <p:cNvPr id="82" name="Picture 8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805412" y="2935287"/>
                <a:ext cx="1422462" cy="146304"/>
              </a:xfrm>
              <a:prstGeom prst="rect">
                <a:avLst/>
              </a:prstGeom>
            </p:spPr>
          </p:pic>
          <p:pic>
            <p:nvPicPr>
              <p:cNvPr id="83" name="Picture 8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805412" y="3211470"/>
                <a:ext cx="1422462" cy="146304"/>
              </a:xfrm>
              <a:prstGeom prst="rect">
                <a:avLst/>
              </a:prstGeom>
            </p:spPr>
          </p:pic>
          <p:pic>
            <p:nvPicPr>
              <p:cNvPr id="84" name="Picture 8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805412" y="3487653"/>
                <a:ext cx="1422462" cy="146304"/>
              </a:xfrm>
              <a:prstGeom prst="rect">
                <a:avLst/>
              </a:prstGeom>
            </p:spPr>
          </p:pic>
        </p:grpSp>
      </p:grpSp>
    </p:spTree>
    <p:extLst>
      <p:ext uri="{BB962C8B-B14F-4D97-AF65-F5344CB8AC3E}">
        <p14:creationId xmlns:p14="http://schemas.microsoft.com/office/powerpoint/2010/main" val="41773761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Rectangle 153"/>
          <p:cNvSpPr/>
          <p:nvPr/>
        </p:nvSpPr>
        <p:spPr>
          <a:xfrm>
            <a:off x="4251325" y="1090613"/>
            <a:ext cx="4898487" cy="3630612"/>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8" tIns="34285" rIns="68568" bIns="34285" numCol="1" spcCol="0" rtlCol="0" fromWordArt="0" anchor="ctr" anchorCtr="0" forceAA="0" compatLnSpc="1">
            <a:prstTxWarp prst="textNoShape">
              <a:avLst/>
            </a:prstTxWarp>
            <a:noAutofit/>
          </a:bodyPr>
          <a:lstStyle/>
          <a:p>
            <a:pPr algn="ctr" defTabSz="456284"/>
            <a:endParaRPr lang="en-US" dirty="0">
              <a:solidFill>
                <a:srgbClr val="FFFFFF"/>
              </a:solidFill>
            </a:endParaRPr>
          </a:p>
        </p:txBody>
      </p:sp>
      <p:sp>
        <p:nvSpPr>
          <p:cNvPr id="139" name="Title 138"/>
          <p:cNvSpPr>
            <a:spLocks noGrp="1"/>
          </p:cNvSpPr>
          <p:nvPr>
            <p:ph type="title"/>
          </p:nvPr>
        </p:nvSpPr>
        <p:spPr/>
        <p:txBody>
          <a:bodyPr/>
          <a:lstStyle/>
          <a:p>
            <a:r>
              <a:rPr lang="en-US" dirty="0"/>
              <a:t>Switching and cabling savings: Rack servers</a:t>
            </a:r>
            <a:br>
              <a:rPr lang="en-US" dirty="0"/>
            </a:br>
            <a:r>
              <a:rPr lang="es-ES" sz="1800" dirty="0"/>
              <a:t>Cisco UCS C240 M5 VIC VS. HPE DL380 Gen10 10Gb and FC</a:t>
            </a:r>
            <a:endParaRPr lang="en-US" sz="1800" dirty="0"/>
          </a:p>
        </p:txBody>
      </p:sp>
      <p:sp>
        <p:nvSpPr>
          <p:cNvPr id="28" name="Text Placeholder 7"/>
          <p:cNvSpPr txBox="1">
            <a:spLocks/>
          </p:cNvSpPr>
          <p:nvPr/>
        </p:nvSpPr>
        <p:spPr>
          <a:xfrm>
            <a:off x="1391920" y="2307332"/>
            <a:ext cx="2956559" cy="2006802"/>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ClrTx/>
              <a:buNone/>
            </a:pPr>
            <a:r>
              <a:rPr lang="en-US" sz="1800" dirty="0">
                <a:latin typeface="+mj-lt"/>
              </a:rPr>
              <a:t>3-Year TCO</a:t>
            </a:r>
          </a:p>
          <a:p>
            <a:pPr marL="115888" indent="-115888">
              <a:buClrTx/>
            </a:pPr>
            <a:r>
              <a:rPr lang="en-US" sz="1400" dirty="0">
                <a:latin typeface="+mj-lt"/>
              </a:rPr>
              <a:t>36% overall savings</a:t>
            </a:r>
          </a:p>
          <a:p>
            <a:pPr marL="115888" indent="-115888">
              <a:buClrTx/>
            </a:pPr>
            <a:r>
              <a:rPr lang="en-US" sz="1400" dirty="0">
                <a:latin typeface="+mj-lt"/>
              </a:rPr>
              <a:t>$19,497 3-year per node</a:t>
            </a:r>
            <a:br>
              <a:rPr lang="en-US" sz="1400" dirty="0">
                <a:latin typeface="+mj-lt"/>
              </a:rPr>
            </a:br>
            <a:r>
              <a:rPr lang="en-US" sz="1400" dirty="0">
                <a:latin typeface="+mj-lt"/>
              </a:rPr>
              <a:t>overall savings</a:t>
            </a:r>
          </a:p>
          <a:p>
            <a:pPr marL="0" indent="0">
              <a:buClrTx/>
              <a:buNone/>
            </a:pPr>
            <a:r>
              <a:rPr lang="en-US" sz="1400" dirty="0">
                <a:latin typeface="+mj-lt"/>
              </a:rPr>
              <a:t>Switch Hardware and</a:t>
            </a:r>
            <a:br>
              <a:rPr lang="en-US" sz="1400" dirty="0">
                <a:latin typeface="+mj-lt"/>
              </a:rPr>
            </a:br>
            <a:r>
              <a:rPr lang="en-US" sz="1400" dirty="0">
                <a:latin typeface="+mj-lt"/>
              </a:rPr>
              <a:t>Warranty, Cabling: 61%</a:t>
            </a:r>
          </a:p>
        </p:txBody>
      </p:sp>
      <p:grpSp>
        <p:nvGrpSpPr>
          <p:cNvPr id="15" name="Group 14"/>
          <p:cNvGrpSpPr/>
          <p:nvPr/>
        </p:nvGrpSpPr>
        <p:grpSpPr>
          <a:xfrm>
            <a:off x="5627118" y="1865833"/>
            <a:ext cx="2146901" cy="2080173"/>
            <a:chOff x="8401075" y="-2342089"/>
            <a:chExt cx="1933707" cy="1858914"/>
          </a:xfrm>
        </p:grpSpPr>
        <p:sp>
          <p:nvSpPr>
            <p:cNvPr id="16" name="Freeform 15"/>
            <p:cNvSpPr/>
            <p:nvPr/>
          </p:nvSpPr>
          <p:spPr>
            <a:xfrm>
              <a:off x="8434070" y="-2342089"/>
              <a:ext cx="1858914" cy="1858914"/>
            </a:xfrm>
            <a:custGeom>
              <a:avLst/>
              <a:gdLst>
                <a:gd name="connsiteX0" fmla="*/ 0 w 1527210"/>
                <a:gd name="connsiteY0" fmla="*/ 763605 h 1527210"/>
                <a:gd name="connsiteX1" fmla="*/ 763605 w 1527210"/>
                <a:gd name="connsiteY1" fmla="*/ 0 h 1527210"/>
                <a:gd name="connsiteX2" fmla="*/ 1527210 w 1527210"/>
                <a:gd name="connsiteY2" fmla="*/ 763605 h 1527210"/>
                <a:gd name="connsiteX3" fmla="*/ 763605 w 1527210"/>
                <a:gd name="connsiteY3" fmla="*/ 1527210 h 1527210"/>
                <a:gd name="connsiteX4" fmla="*/ 0 w 1527210"/>
                <a:gd name="connsiteY4" fmla="*/ 763605 h 1527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210" h="1527210">
                  <a:moveTo>
                    <a:pt x="0" y="763605"/>
                  </a:moveTo>
                  <a:cubicBezTo>
                    <a:pt x="0" y="341878"/>
                    <a:pt x="341878" y="0"/>
                    <a:pt x="763605" y="0"/>
                  </a:cubicBezTo>
                  <a:cubicBezTo>
                    <a:pt x="1185332" y="0"/>
                    <a:pt x="1527210" y="341878"/>
                    <a:pt x="1527210" y="763605"/>
                  </a:cubicBezTo>
                  <a:cubicBezTo>
                    <a:pt x="1527210" y="1185332"/>
                    <a:pt x="1185332" y="1527210"/>
                    <a:pt x="763605" y="1527210"/>
                  </a:cubicBezTo>
                  <a:cubicBezTo>
                    <a:pt x="341878" y="1527210"/>
                    <a:pt x="0" y="1185332"/>
                    <a:pt x="0" y="763605"/>
                  </a:cubicBezTo>
                  <a:close/>
                </a:path>
              </a:pathLst>
            </a:custGeom>
            <a:solidFill>
              <a:schemeClr val="accent1">
                <a:lumMod val="60000"/>
                <a:lumOff val="40000"/>
                <a:alpha val="26000"/>
              </a:schemeClr>
            </a:solidFill>
          </p:spPr>
          <p:style>
            <a:lnRef idx="0">
              <a:schemeClr val="lt1">
                <a:hueOff val="0"/>
                <a:satOff val="0"/>
                <a:lumOff val="0"/>
                <a:alphaOff val="0"/>
              </a:schemeClr>
            </a:lnRef>
            <a:fillRef idx="3">
              <a:scrgbClr r="0" g="0" b="0"/>
            </a:fillRef>
            <a:effectRef idx="0">
              <a:schemeClr val="accent4">
                <a:alpha val="50000"/>
                <a:hueOff val="0"/>
                <a:satOff val="0"/>
                <a:lumOff val="0"/>
                <a:alphaOff val="0"/>
              </a:schemeClr>
            </a:effectRef>
            <a:fontRef idx="minor">
              <a:schemeClr val="tx1"/>
            </a:fontRef>
          </p:style>
          <p:txBody>
            <a:bodyPr spcFirstLastPara="0" vert="horz" wrap="square" lIns="241435" tIns="241435" rIns="241435" bIns="241435" numCol="1" spcCol="1270" anchor="ctr" anchorCtr="0">
              <a:noAutofit/>
            </a:bodyPr>
            <a:lstStyle/>
            <a:p>
              <a:pPr algn="ctr" defTabSz="622300">
                <a:lnSpc>
                  <a:spcPct val="90000"/>
                </a:lnSpc>
                <a:spcAft>
                  <a:spcPct val="35000"/>
                </a:spcAft>
              </a:pPr>
              <a:endParaRPr lang="en-US" sz="1400" b="1" dirty="0">
                <a:solidFill>
                  <a:srgbClr val="FFFFFF"/>
                </a:solidFill>
              </a:endParaRPr>
            </a:p>
          </p:txBody>
        </p:sp>
        <p:grpSp>
          <p:nvGrpSpPr>
            <p:cNvPr id="17" name="Group 16"/>
            <p:cNvGrpSpPr/>
            <p:nvPr/>
          </p:nvGrpSpPr>
          <p:grpSpPr>
            <a:xfrm>
              <a:off x="8401075" y="-2215462"/>
              <a:ext cx="1933707" cy="1593490"/>
              <a:chOff x="3597864" y="2159564"/>
              <a:chExt cx="1926577" cy="1587614"/>
            </a:xfrm>
          </p:grpSpPr>
          <p:sp>
            <p:nvSpPr>
              <p:cNvPr id="18" name="Freeform 17"/>
              <p:cNvSpPr/>
              <p:nvPr/>
            </p:nvSpPr>
            <p:spPr>
              <a:xfrm>
                <a:off x="3765048" y="2159564"/>
                <a:ext cx="1587614" cy="1587614"/>
              </a:xfrm>
              <a:custGeom>
                <a:avLst/>
                <a:gdLst>
                  <a:gd name="connsiteX0" fmla="*/ 0 w 1527210"/>
                  <a:gd name="connsiteY0" fmla="*/ 763605 h 1527210"/>
                  <a:gd name="connsiteX1" fmla="*/ 763605 w 1527210"/>
                  <a:gd name="connsiteY1" fmla="*/ 0 h 1527210"/>
                  <a:gd name="connsiteX2" fmla="*/ 1527210 w 1527210"/>
                  <a:gd name="connsiteY2" fmla="*/ 763605 h 1527210"/>
                  <a:gd name="connsiteX3" fmla="*/ 763605 w 1527210"/>
                  <a:gd name="connsiteY3" fmla="*/ 1527210 h 1527210"/>
                  <a:gd name="connsiteX4" fmla="*/ 0 w 1527210"/>
                  <a:gd name="connsiteY4" fmla="*/ 763605 h 1527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210" h="1527210">
                    <a:moveTo>
                      <a:pt x="0" y="763605"/>
                    </a:moveTo>
                    <a:cubicBezTo>
                      <a:pt x="0" y="341878"/>
                      <a:pt x="341878" y="0"/>
                      <a:pt x="763605" y="0"/>
                    </a:cubicBezTo>
                    <a:cubicBezTo>
                      <a:pt x="1185332" y="0"/>
                      <a:pt x="1527210" y="341878"/>
                      <a:pt x="1527210" y="763605"/>
                    </a:cubicBezTo>
                    <a:cubicBezTo>
                      <a:pt x="1527210" y="1185332"/>
                      <a:pt x="1185332" y="1527210"/>
                      <a:pt x="763605" y="1527210"/>
                    </a:cubicBezTo>
                    <a:cubicBezTo>
                      <a:pt x="341878" y="1527210"/>
                      <a:pt x="0" y="1185332"/>
                      <a:pt x="0" y="763605"/>
                    </a:cubicBezTo>
                    <a:close/>
                  </a:path>
                </a:pathLst>
              </a:custGeom>
              <a:solidFill>
                <a:schemeClr val="accent1"/>
              </a:solidFill>
              <a:ln w="60325">
                <a:noFill/>
              </a:ln>
            </p:spPr>
            <p:style>
              <a:lnRef idx="0">
                <a:schemeClr val="lt1">
                  <a:hueOff val="0"/>
                  <a:satOff val="0"/>
                  <a:lumOff val="0"/>
                  <a:alphaOff val="0"/>
                </a:schemeClr>
              </a:lnRef>
              <a:fillRef idx="3">
                <a:scrgbClr r="0" g="0" b="0"/>
              </a:fillRef>
              <a:effectRef idx="0">
                <a:schemeClr val="accent4">
                  <a:alpha val="50000"/>
                  <a:hueOff val="0"/>
                  <a:satOff val="0"/>
                  <a:lumOff val="0"/>
                  <a:alphaOff val="0"/>
                </a:schemeClr>
              </a:effectRef>
              <a:fontRef idx="minor">
                <a:schemeClr val="tx1"/>
              </a:fontRef>
            </p:style>
            <p:txBody>
              <a:bodyPr spcFirstLastPara="0" vert="horz" wrap="square" lIns="241435" tIns="241435" rIns="241435" bIns="241435" numCol="1" spcCol="1270" anchor="ctr" anchorCtr="0">
                <a:noAutofit/>
              </a:bodyPr>
              <a:lstStyle/>
              <a:p>
                <a:pPr algn="ctr" defTabSz="622300">
                  <a:lnSpc>
                    <a:spcPct val="90000"/>
                  </a:lnSpc>
                  <a:spcAft>
                    <a:spcPct val="35000"/>
                  </a:spcAft>
                </a:pPr>
                <a:endParaRPr lang="en-US" sz="1400" b="1" dirty="0">
                  <a:solidFill>
                    <a:srgbClr val="FFFFFF"/>
                  </a:solidFill>
                </a:endParaRPr>
              </a:p>
            </p:txBody>
          </p:sp>
          <p:sp>
            <p:nvSpPr>
              <p:cNvPr id="19" name="Freeform 18"/>
              <p:cNvSpPr/>
              <p:nvPr/>
            </p:nvSpPr>
            <p:spPr>
              <a:xfrm>
                <a:off x="3597864" y="2243211"/>
                <a:ext cx="1926577" cy="1437404"/>
              </a:xfrm>
              <a:custGeom>
                <a:avLst/>
                <a:gdLst>
                  <a:gd name="connsiteX0" fmla="*/ 0 w 1377005"/>
                  <a:gd name="connsiteY0" fmla="*/ 688503 h 1377005"/>
                  <a:gd name="connsiteX1" fmla="*/ 688503 w 1377005"/>
                  <a:gd name="connsiteY1" fmla="*/ 0 h 1377005"/>
                  <a:gd name="connsiteX2" fmla="*/ 1377006 w 1377005"/>
                  <a:gd name="connsiteY2" fmla="*/ 688503 h 1377005"/>
                  <a:gd name="connsiteX3" fmla="*/ 688503 w 1377005"/>
                  <a:gd name="connsiteY3" fmla="*/ 1377006 h 1377005"/>
                  <a:gd name="connsiteX4" fmla="*/ 0 w 1377005"/>
                  <a:gd name="connsiteY4" fmla="*/ 688503 h 1377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7005" h="1377005">
                    <a:moveTo>
                      <a:pt x="0" y="688503"/>
                    </a:moveTo>
                    <a:cubicBezTo>
                      <a:pt x="0" y="308253"/>
                      <a:pt x="308253" y="0"/>
                      <a:pt x="688503" y="0"/>
                    </a:cubicBezTo>
                    <a:cubicBezTo>
                      <a:pt x="1068753" y="0"/>
                      <a:pt x="1377006" y="308253"/>
                      <a:pt x="1377006" y="688503"/>
                    </a:cubicBezTo>
                    <a:cubicBezTo>
                      <a:pt x="1377006" y="1068753"/>
                      <a:pt x="1068753" y="1377006"/>
                      <a:pt x="688503" y="1377006"/>
                    </a:cubicBezTo>
                    <a:cubicBezTo>
                      <a:pt x="308253" y="1377006"/>
                      <a:pt x="0" y="1068753"/>
                      <a:pt x="0" y="688503"/>
                    </a:cubicBezTo>
                    <a:close/>
                  </a:path>
                </a:pathLst>
              </a:custGeom>
              <a:noFill/>
            </p:spPr>
            <p:style>
              <a:lnRef idx="0">
                <a:schemeClr val="lt1">
                  <a:hueOff val="0"/>
                  <a:satOff val="0"/>
                  <a:lumOff val="0"/>
                  <a:alphaOff val="0"/>
                </a:schemeClr>
              </a:lnRef>
              <a:fillRef idx="3">
                <a:scrgbClr r="0" g="0" b="0"/>
              </a:fillRef>
              <a:effectRef idx="0">
                <a:schemeClr val="accent4">
                  <a:alpha val="50000"/>
                  <a:hueOff val="0"/>
                  <a:satOff val="0"/>
                  <a:lumOff val="0"/>
                  <a:alphaOff val="0"/>
                </a:schemeClr>
              </a:effectRef>
              <a:fontRef idx="minor">
                <a:schemeClr val="tx1"/>
              </a:fontRef>
            </p:style>
            <p:txBody>
              <a:bodyPr spcFirstLastPara="0" vert="horz" wrap="square" lIns="219438" tIns="219438" rIns="219438" bIns="274320" numCol="1" spcCol="1270" anchor="ctr" anchorCtr="0">
                <a:noAutofit/>
              </a:bodyPr>
              <a:lstStyle/>
              <a:p>
                <a:pPr marL="57136" algn="ctr">
                  <a:spcBef>
                    <a:spcPts val="0"/>
                  </a:spcBef>
                  <a:buClr>
                    <a:srgbClr val="676767"/>
                  </a:buClr>
                </a:pPr>
                <a:r>
                  <a:rPr lang="en-US" sz="2800" spc="-100" dirty="0">
                    <a:solidFill>
                      <a:schemeClr val="bg1"/>
                    </a:solidFill>
                    <a:latin typeface="+mj-lt"/>
                    <a:ea typeface="ＭＳ Ｐゴシック" charset="0"/>
                  </a:rPr>
                  <a:t>12 Fewer</a:t>
                </a:r>
              </a:p>
              <a:p>
                <a:pPr marL="57136" algn="ctr">
                  <a:spcBef>
                    <a:spcPts val="0"/>
                  </a:spcBef>
                  <a:buClr>
                    <a:srgbClr val="676767"/>
                  </a:buClr>
                </a:pPr>
                <a:r>
                  <a:rPr lang="en-US" sz="2800" spc="-100" dirty="0">
                    <a:solidFill>
                      <a:schemeClr val="bg1"/>
                    </a:solidFill>
                    <a:latin typeface="+mj-lt"/>
                    <a:ea typeface="ＭＳ Ｐゴシック" charset="0"/>
                  </a:rPr>
                  <a:t>Switches</a:t>
                </a:r>
              </a:p>
            </p:txBody>
          </p:sp>
        </p:grpSp>
      </p:grpSp>
    </p:spTree>
    <p:extLst>
      <p:ext uri="{BB962C8B-B14F-4D97-AF65-F5344CB8AC3E}">
        <p14:creationId xmlns:p14="http://schemas.microsoft.com/office/powerpoint/2010/main" val="13564067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Chart 23"/>
          <p:cNvGraphicFramePr>
            <a:graphicFrameLocks/>
          </p:cNvGraphicFramePr>
          <p:nvPr>
            <p:extLst>
              <p:ext uri="{D42A27DB-BD31-4B8C-83A1-F6EECF244321}">
                <p14:modId xmlns:p14="http://schemas.microsoft.com/office/powerpoint/2010/main" val="65570737"/>
              </p:ext>
            </p:extLst>
          </p:nvPr>
        </p:nvGraphicFramePr>
        <p:xfrm>
          <a:off x="1270000" y="1160616"/>
          <a:ext cx="7680960" cy="3196508"/>
        </p:xfrm>
        <a:graphic>
          <a:graphicData uri="http://schemas.openxmlformats.org/drawingml/2006/chart">
            <c:chart xmlns:c="http://schemas.openxmlformats.org/drawingml/2006/chart" xmlns:r="http://schemas.openxmlformats.org/officeDocument/2006/relationships" r:id="rId3"/>
          </a:graphicData>
        </a:graphic>
      </p:graphicFrame>
      <p:sp>
        <p:nvSpPr>
          <p:cNvPr id="184" name="Switching Call Out"/>
          <p:cNvSpPr/>
          <p:nvPr/>
        </p:nvSpPr>
        <p:spPr>
          <a:xfrm>
            <a:off x="4063813" y="1908503"/>
            <a:ext cx="1060840" cy="764845"/>
          </a:xfrm>
          <a:prstGeom prst="rect">
            <a:avLst/>
          </a:prstGeom>
          <a:solidFill>
            <a:schemeClr val="accent1">
              <a:lumMod val="20000"/>
              <a:lumOff val="80000"/>
              <a:alpha val="26000"/>
            </a:schemeClr>
          </a:solidFill>
        </p:spPr>
        <p:style>
          <a:lnRef idx="0">
            <a:schemeClr val="lt1">
              <a:hueOff val="0"/>
              <a:satOff val="0"/>
              <a:lumOff val="0"/>
              <a:alphaOff val="0"/>
            </a:schemeClr>
          </a:lnRef>
          <a:fillRef idx="3">
            <a:scrgbClr r="0" g="0" b="0"/>
          </a:fillRef>
          <a:effectRef idx="0">
            <a:schemeClr val="accent4">
              <a:alpha val="50000"/>
              <a:hueOff val="0"/>
              <a:satOff val="0"/>
              <a:lumOff val="0"/>
              <a:alphaOff val="0"/>
            </a:schemeClr>
          </a:effectRef>
          <a:fontRef idx="minor">
            <a:schemeClr val="tx1"/>
          </a:fontRef>
        </p:style>
        <p:txBody>
          <a:bodyPr spcFirstLastPara="0" vert="horz" wrap="square" lIns="241435" tIns="241435" rIns="241435" bIns="241435" numCol="1" spcCol="1270" anchor="ctr" anchorCtr="0">
            <a:noAutofit/>
          </a:bodyPr>
          <a:lstStyle/>
          <a:p>
            <a:pPr algn="ctr" defTabSz="622300">
              <a:lnSpc>
                <a:spcPct val="90000"/>
              </a:lnSpc>
              <a:spcAft>
                <a:spcPct val="35000"/>
              </a:spcAft>
            </a:pPr>
            <a:endParaRPr lang="en-US" sz="1400" b="1" dirty="0">
              <a:solidFill>
                <a:srgbClr val="FFFFFF"/>
              </a:solidFill>
              <a:latin typeface="+mj-lt"/>
            </a:endParaRPr>
          </a:p>
        </p:txBody>
      </p:sp>
      <p:sp>
        <p:nvSpPr>
          <p:cNvPr id="2" name="Title 1"/>
          <p:cNvSpPr>
            <a:spLocks noGrp="1"/>
          </p:cNvSpPr>
          <p:nvPr>
            <p:ph type="title"/>
          </p:nvPr>
        </p:nvSpPr>
        <p:spPr/>
        <p:txBody>
          <a:bodyPr/>
          <a:lstStyle/>
          <a:p>
            <a:r>
              <a:rPr lang="en-US" dirty="0"/>
              <a:t>Switching and cabling savings: Rack servers</a:t>
            </a:r>
            <a:br>
              <a:rPr lang="en-US" dirty="0"/>
            </a:br>
            <a:r>
              <a:rPr lang="en-US" sz="1800" dirty="0"/>
              <a:t>Cisco UCS C240 M5 VIC VS. HPE DL380 Gen10 10Gb and FC</a:t>
            </a:r>
          </a:p>
        </p:txBody>
      </p:sp>
      <p:sp>
        <p:nvSpPr>
          <p:cNvPr id="54" name="Infrastructure TextBox"/>
          <p:cNvSpPr txBox="1"/>
          <p:nvPr/>
        </p:nvSpPr>
        <p:spPr>
          <a:xfrm>
            <a:off x="3986081" y="2758870"/>
            <a:ext cx="1232425" cy="403148"/>
          </a:xfrm>
          <a:prstGeom prst="rect">
            <a:avLst/>
          </a:prstGeom>
          <a:noFill/>
        </p:spPr>
        <p:txBody>
          <a:bodyPr wrap="square" lIns="0" tIns="0" rIns="0" bIns="0" rtlCol="0">
            <a:noAutofit/>
          </a:bodyPr>
          <a:lstStyle/>
          <a:p>
            <a:pPr algn="ctr"/>
            <a:r>
              <a:rPr lang="en-US" sz="800" dirty="0">
                <a:solidFill>
                  <a:schemeClr val="bg1"/>
                </a:solidFill>
                <a:latin typeface="+mj-lt"/>
              </a:rPr>
              <a:t>SingleConnect,</a:t>
            </a:r>
          </a:p>
          <a:p>
            <a:pPr algn="ctr"/>
            <a:r>
              <a:rPr lang="en-US" sz="800" dirty="0">
                <a:solidFill>
                  <a:schemeClr val="bg1"/>
                </a:solidFill>
                <a:latin typeface="+mj-lt"/>
              </a:rPr>
              <a:t>Networking, Cabling</a:t>
            </a:r>
            <a:br>
              <a:rPr lang="en-US" sz="800" dirty="0">
                <a:solidFill>
                  <a:schemeClr val="bg1"/>
                </a:solidFill>
                <a:latin typeface="+mj-lt"/>
              </a:rPr>
            </a:br>
            <a:r>
              <a:rPr lang="en-US" sz="800" dirty="0">
                <a:solidFill>
                  <a:schemeClr val="bg1"/>
                </a:solidFill>
                <a:latin typeface="+mj-lt"/>
              </a:rPr>
              <a:t>and Warranty</a:t>
            </a:r>
          </a:p>
        </p:txBody>
      </p:sp>
      <p:sp>
        <p:nvSpPr>
          <p:cNvPr id="55" name="Power TextBox"/>
          <p:cNvSpPr txBox="1"/>
          <p:nvPr/>
        </p:nvSpPr>
        <p:spPr>
          <a:xfrm>
            <a:off x="5182877" y="2466189"/>
            <a:ext cx="708617" cy="321041"/>
          </a:xfrm>
          <a:prstGeom prst="rect">
            <a:avLst/>
          </a:prstGeom>
          <a:noFill/>
        </p:spPr>
        <p:txBody>
          <a:bodyPr wrap="square" lIns="0" tIns="0" rIns="0" bIns="0" rtlCol="0">
            <a:noAutofit/>
          </a:bodyPr>
          <a:lstStyle/>
          <a:p>
            <a:pPr algn="ctr"/>
            <a:r>
              <a:rPr lang="en-US" sz="800" dirty="0">
                <a:latin typeface="+mj-lt"/>
              </a:rPr>
              <a:t>Power and</a:t>
            </a:r>
          </a:p>
          <a:p>
            <a:pPr algn="ctr"/>
            <a:r>
              <a:rPr lang="en-US" sz="800" dirty="0">
                <a:latin typeface="+mj-lt"/>
              </a:rPr>
              <a:t>Cooling</a:t>
            </a:r>
          </a:p>
        </p:txBody>
      </p:sp>
      <p:sp>
        <p:nvSpPr>
          <p:cNvPr id="62" name="Servers TextBox"/>
          <p:cNvSpPr txBox="1"/>
          <p:nvPr/>
        </p:nvSpPr>
        <p:spPr>
          <a:xfrm>
            <a:off x="3097665" y="2331548"/>
            <a:ext cx="940300" cy="295161"/>
          </a:xfrm>
          <a:prstGeom prst="rect">
            <a:avLst/>
          </a:prstGeom>
          <a:noFill/>
        </p:spPr>
        <p:txBody>
          <a:bodyPr wrap="square" lIns="0" tIns="0" rIns="0" bIns="0" rtlCol="0">
            <a:noAutofit/>
          </a:bodyPr>
          <a:lstStyle/>
          <a:p>
            <a:pPr algn="ctr"/>
            <a:r>
              <a:rPr lang="en-US" sz="800" dirty="0">
                <a:latin typeface="+mj-lt"/>
              </a:rPr>
              <a:t>Servers and Warranty</a:t>
            </a:r>
          </a:p>
        </p:txBody>
      </p:sp>
      <p:sp>
        <p:nvSpPr>
          <p:cNvPr id="56" name="Provisioning TextBox"/>
          <p:cNvSpPr txBox="1"/>
          <p:nvPr/>
        </p:nvSpPr>
        <p:spPr>
          <a:xfrm>
            <a:off x="5774498" y="2615052"/>
            <a:ext cx="1399219" cy="324897"/>
          </a:xfrm>
          <a:prstGeom prst="rect">
            <a:avLst/>
          </a:prstGeom>
          <a:noFill/>
        </p:spPr>
        <p:txBody>
          <a:bodyPr wrap="square" lIns="0" tIns="0" rIns="0" bIns="0" rtlCol="0">
            <a:noAutofit/>
          </a:bodyPr>
          <a:lstStyle/>
          <a:p>
            <a:pPr algn="ctr"/>
            <a:r>
              <a:rPr lang="en-US" sz="800" dirty="0">
                <a:latin typeface="+mj-lt"/>
              </a:rPr>
              <a:t>Provisioning and</a:t>
            </a:r>
            <a:br>
              <a:rPr lang="en-US" sz="800" dirty="0">
                <a:latin typeface="+mj-lt"/>
              </a:rPr>
            </a:br>
            <a:r>
              <a:rPr lang="en-US" sz="800" dirty="0">
                <a:latin typeface="+mj-lt"/>
              </a:rPr>
              <a:t>Administration</a:t>
            </a:r>
          </a:p>
        </p:txBody>
      </p:sp>
      <p:sp>
        <p:nvSpPr>
          <p:cNvPr id="57" name="Systems Mgt. TextBox"/>
          <p:cNvSpPr txBox="1"/>
          <p:nvPr/>
        </p:nvSpPr>
        <p:spPr>
          <a:xfrm>
            <a:off x="7072117" y="2615052"/>
            <a:ext cx="715570" cy="268835"/>
          </a:xfrm>
          <a:prstGeom prst="rect">
            <a:avLst/>
          </a:prstGeom>
          <a:noFill/>
        </p:spPr>
        <p:txBody>
          <a:bodyPr wrap="square" lIns="0" tIns="0" rIns="0" bIns="0" rtlCol="0">
            <a:noAutofit/>
          </a:bodyPr>
          <a:lstStyle/>
          <a:p>
            <a:pPr algn="ctr"/>
            <a:r>
              <a:rPr lang="en-US" sz="800" dirty="0">
                <a:latin typeface="+mj-lt"/>
              </a:rPr>
              <a:t>Systems </a:t>
            </a:r>
          </a:p>
          <a:p>
            <a:pPr algn="ctr"/>
            <a:r>
              <a:rPr lang="en-US" sz="800" dirty="0">
                <a:latin typeface="+mj-lt"/>
              </a:rPr>
              <a:t>Management</a:t>
            </a:r>
          </a:p>
        </p:txBody>
      </p:sp>
      <p:sp>
        <p:nvSpPr>
          <p:cNvPr id="33" name="Disclaimer TextBox"/>
          <p:cNvSpPr txBox="1"/>
          <p:nvPr/>
        </p:nvSpPr>
        <p:spPr>
          <a:xfrm>
            <a:off x="1270000" y="4295722"/>
            <a:ext cx="7872413" cy="415498"/>
          </a:xfrm>
          <a:prstGeom prst="rect">
            <a:avLst/>
          </a:prstGeom>
          <a:noFill/>
        </p:spPr>
        <p:txBody>
          <a:bodyPr wrap="square" rtlCol="0">
            <a:spAutoFit/>
          </a:bodyPr>
          <a:lstStyle/>
          <a:p>
            <a:r>
              <a:rPr lang="en-US" sz="700" dirty="0">
                <a:latin typeface="+mj-lt"/>
              </a:rPr>
              <a:t>This graph compares the 3-year TCO for 96 HPE ProLiant DL380 Gen10 Servers with the 3-year TCO for 96 Cisco UCS C240 M5 Rack Servers. Each server has two Intel</a:t>
            </a:r>
            <a:r>
              <a:rPr lang="en-US" sz="700" baseline="30000" dirty="0">
                <a:latin typeface="+mj-lt"/>
              </a:rPr>
              <a:t>®</a:t>
            </a:r>
            <a:r>
              <a:rPr lang="en-US" sz="700" dirty="0">
                <a:latin typeface="+mj-lt"/>
              </a:rPr>
              <a:t> Xeon</a:t>
            </a:r>
            <a:r>
              <a:rPr lang="en-US" sz="700" baseline="30000" dirty="0">
                <a:latin typeface="+mj-lt"/>
              </a:rPr>
              <a:t>®</a:t>
            </a:r>
            <a:r>
              <a:rPr lang="en-US" sz="700" dirty="0">
                <a:latin typeface="+mj-lt"/>
              </a:rPr>
              <a:t> processor Gold 6134M CPUs, 192 GB of memory. HPE networking includes two x 10 Gigabit Ethernet and two 8-Gbps Fibre Channel connections for the servers and corresponding HPE switches. This is compared with the Cisco VIC 1387 mLOM dual-port 40-Gbps Unified Fabric adapter for Cisco rack servers and corresponding switches. Pricing is as of Sept. 5, 2017.</a:t>
            </a:r>
          </a:p>
        </p:txBody>
      </p:sp>
      <p:sp>
        <p:nvSpPr>
          <p:cNvPr id="23" name="UCS Solution TextBox"/>
          <p:cNvSpPr txBox="1"/>
          <p:nvPr/>
        </p:nvSpPr>
        <p:spPr>
          <a:xfrm rot="16200000">
            <a:off x="7714264" y="3262745"/>
            <a:ext cx="1241400" cy="276999"/>
          </a:xfrm>
          <a:prstGeom prst="rect">
            <a:avLst/>
          </a:prstGeom>
          <a:noFill/>
        </p:spPr>
        <p:txBody>
          <a:bodyPr wrap="square" rtlCol="0" anchor="ctr">
            <a:spAutoFit/>
          </a:bodyPr>
          <a:lstStyle/>
          <a:p>
            <a:pPr algn="ctr"/>
            <a:r>
              <a:rPr lang="en-US" sz="1200" dirty="0">
                <a:solidFill>
                  <a:schemeClr val="tx2"/>
                </a:solidFill>
                <a:latin typeface="+mj-lt"/>
              </a:rPr>
              <a:t>UCS Solution</a:t>
            </a:r>
          </a:p>
        </p:txBody>
      </p:sp>
      <p:sp>
        <p:nvSpPr>
          <p:cNvPr id="25" name="UCS Solution TextBox"/>
          <p:cNvSpPr txBox="1"/>
          <p:nvPr/>
        </p:nvSpPr>
        <p:spPr>
          <a:xfrm rot="16200000">
            <a:off x="1660552" y="2939273"/>
            <a:ext cx="1888345" cy="276999"/>
          </a:xfrm>
          <a:prstGeom prst="rect">
            <a:avLst/>
          </a:prstGeom>
          <a:noFill/>
        </p:spPr>
        <p:txBody>
          <a:bodyPr wrap="square" rtlCol="0" anchor="ctr">
            <a:spAutoFit/>
          </a:bodyPr>
          <a:lstStyle/>
          <a:p>
            <a:pPr algn="ctr"/>
            <a:r>
              <a:rPr lang="en-US" sz="1200" dirty="0">
                <a:solidFill>
                  <a:schemeClr val="tx2"/>
                </a:solidFill>
                <a:latin typeface="+mj-lt"/>
              </a:rPr>
              <a:t>Traditional Solution</a:t>
            </a:r>
          </a:p>
        </p:txBody>
      </p:sp>
    </p:spTree>
    <p:extLst>
      <p:ext uri="{BB962C8B-B14F-4D97-AF65-F5344CB8AC3E}">
        <p14:creationId xmlns:p14="http://schemas.microsoft.com/office/powerpoint/2010/main" val="19246753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ext uri="{D42A27DB-BD31-4B8C-83A1-F6EECF244321}">
                <p14:modId xmlns:p14="http://schemas.microsoft.com/office/powerpoint/2010/main" val="413746582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41" name="think-cell Slide" r:id="rId4" imgW="216" imgH="216" progId="TCLayout.ActiveDocument.1">
                  <p:embed/>
                </p:oleObj>
              </mc:Choice>
              <mc:Fallback>
                <p:oleObj name="think-cell Slide" r:id="rId4" imgW="216" imgH="216"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7" name="Picture 2" descr="Y:\Production\Cisco Projects\C97 Presentation (PPT-PDF)\C97-739610-01\Supporting Files\A20423x03C.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877208" y="1"/>
            <a:ext cx="6266792" cy="470916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2"/>
            <a:ext cx="3032567" cy="4714875"/>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p:cNvSpPr/>
          <p:nvPr/>
        </p:nvSpPr>
        <p:spPr>
          <a:xfrm>
            <a:off x="174582" y="358461"/>
            <a:ext cx="2683403" cy="368558"/>
          </a:xfrm>
          <a:prstGeom prst="roundRect">
            <a:avLst>
              <a:gd name="adj" fmla="val 50000"/>
            </a:avLst>
          </a:prstGeom>
          <a:solidFill>
            <a:schemeClr val="bg2"/>
          </a:solidFill>
          <a:ln w="22225">
            <a:noFill/>
            <a:round/>
          </a:ln>
          <a:effectLst/>
        </p:spPr>
        <p:style>
          <a:lnRef idx="1">
            <a:schemeClr val="accent5"/>
          </a:lnRef>
          <a:fillRef idx="3">
            <a:schemeClr val="accent5"/>
          </a:fillRef>
          <a:effectRef idx="2">
            <a:schemeClr val="accent5"/>
          </a:effectRef>
          <a:fontRef idx="minor">
            <a:schemeClr val="lt1"/>
          </a:fontRef>
        </p:style>
        <p:txBody>
          <a:bodyPr lIns="91440" tIns="0" rIns="0" bIns="0" rtlCol="0" anchor="ctr" anchorCtr="0"/>
          <a:lstStyle/>
          <a:p>
            <a:pPr defTabSz="456968"/>
            <a:r>
              <a:rPr lang="en-US" sz="1200" dirty="0">
                <a:solidFill>
                  <a:schemeClr val="bg1"/>
                </a:solidFill>
              </a:rPr>
              <a:t>Provisioning</a:t>
            </a:r>
          </a:p>
        </p:txBody>
      </p:sp>
      <p:sp>
        <p:nvSpPr>
          <p:cNvPr id="26" name="Rounded Rectangle 25"/>
          <p:cNvSpPr/>
          <p:nvPr/>
        </p:nvSpPr>
        <p:spPr>
          <a:xfrm>
            <a:off x="174582" y="986081"/>
            <a:ext cx="2683403" cy="368558"/>
          </a:xfrm>
          <a:prstGeom prst="roundRect">
            <a:avLst>
              <a:gd name="adj" fmla="val 50000"/>
            </a:avLst>
          </a:prstGeom>
          <a:solidFill>
            <a:schemeClr val="tx2"/>
          </a:solidFill>
          <a:ln w="3175">
            <a:solidFill>
              <a:schemeClr val="tx2">
                <a:lumMod val="20000"/>
                <a:lumOff val="80000"/>
              </a:schemeClr>
            </a:solidFill>
            <a:round/>
          </a:ln>
          <a:effectLst/>
        </p:spPr>
        <p:style>
          <a:lnRef idx="1">
            <a:schemeClr val="accent5"/>
          </a:lnRef>
          <a:fillRef idx="3">
            <a:schemeClr val="accent5"/>
          </a:fillRef>
          <a:effectRef idx="2">
            <a:schemeClr val="accent5"/>
          </a:effectRef>
          <a:fontRef idx="minor">
            <a:schemeClr val="lt1"/>
          </a:fontRef>
        </p:style>
        <p:txBody>
          <a:bodyPr lIns="91440" tIns="0" rIns="0" bIns="0" rtlCol="0" anchor="ctr" anchorCtr="0"/>
          <a:lstStyle/>
          <a:p>
            <a:pPr defTabSz="456968"/>
            <a:r>
              <a:rPr lang="en-US" sz="1200" dirty="0">
                <a:solidFill>
                  <a:schemeClr val="tx2">
                    <a:lumMod val="20000"/>
                    <a:lumOff val="80000"/>
                  </a:schemeClr>
                </a:solidFill>
              </a:rPr>
              <a:t>Ongoing administration</a:t>
            </a:r>
          </a:p>
        </p:txBody>
      </p:sp>
      <p:sp>
        <p:nvSpPr>
          <p:cNvPr id="27" name="Rounded Rectangle 26"/>
          <p:cNvSpPr/>
          <p:nvPr/>
        </p:nvSpPr>
        <p:spPr>
          <a:xfrm>
            <a:off x="174582" y="1613701"/>
            <a:ext cx="2683403" cy="368558"/>
          </a:xfrm>
          <a:prstGeom prst="roundRect">
            <a:avLst>
              <a:gd name="adj" fmla="val 50000"/>
            </a:avLst>
          </a:prstGeom>
          <a:solidFill>
            <a:schemeClr val="tx2"/>
          </a:solidFill>
          <a:ln w="3175">
            <a:solidFill>
              <a:schemeClr val="tx2">
                <a:lumMod val="20000"/>
                <a:lumOff val="80000"/>
              </a:schemeClr>
            </a:solidFill>
            <a:round/>
          </a:ln>
          <a:effectLst/>
        </p:spPr>
        <p:style>
          <a:lnRef idx="1">
            <a:schemeClr val="accent5"/>
          </a:lnRef>
          <a:fillRef idx="3">
            <a:schemeClr val="accent5"/>
          </a:fillRef>
          <a:effectRef idx="2">
            <a:schemeClr val="accent5"/>
          </a:effectRef>
          <a:fontRef idx="minor">
            <a:schemeClr val="lt1"/>
          </a:fontRef>
        </p:style>
        <p:txBody>
          <a:bodyPr lIns="91440" tIns="0" rIns="0" bIns="0" rtlCol="0" anchor="ctr" anchorCtr="0"/>
          <a:lstStyle/>
          <a:p>
            <a:pPr defTabSz="456968"/>
            <a:r>
              <a:rPr lang="en-US" sz="1200" dirty="0">
                <a:solidFill>
                  <a:schemeClr val="tx2">
                    <a:lumMod val="20000"/>
                    <a:lumOff val="80000"/>
                  </a:schemeClr>
                </a:solidFill>
              </a:rPr>
              <a:t>Servers</a:t>
            </a:r>
          </a:p>
        </p:txBody>
      </p:sp>
      <p:sp>
        <p:nvSpPr>
          <p:cNvPr id="28" name="Rounded Rectangle 27"/>
          <p:cNvSpPr/>
          <p:nvPr/>
        </p:nvSpPr>
        <p:spPr>
          <a:xfrm>
            <a:off x="174582" y="2241321"/>
            <a:ext cx="2683403" cy="368558"/>
          </a:xfrm>
          <a:prstGeom prst="roundRect">
            <a:avLst>
              <a:gd name="adj" fmla="val 50000"/>
            </a:avLst>
          </a:prstGeom>
          <a:solidFill>
            <a:schemeClr val="tx2"/>
          </a:solidFill>
          <a:ln w="3175">
            <a:solidFill>
              <a:schemeClr val="tx2">
                <a:lumMod val="20000"/>
                <a:lumOff val="80000"/>
              </a:schemeClr>
            </a:solidFill>
            <a:round/>
          </a:ln>
          <a:effectLst/>
        </p:spPr>
        <p:style>
          <a:lnRef idx="1">
            <a:schemeClr val="accent5"/>
          </a:lnRef>
          <a:fillRef idx="3">
            <a:schemeClr val="accent5"/>
          </a:fillRef>
          <a:effectRef idx="2">
            <a:schemeClr val="accent5"/>
          </a:effectRef>
          <a:fontRef idx="minor">
            <a:schemeClr val="lt1"/>
          </a:fontRef>
        </p:style>
        <p:txBody>
          <a:bodyPr lIns="91440" tIns="0" rIns="0" bIns="0" rtlCol="0" anchor="ctr" anchorCtr="0"/>
          <a:lstStyle/>
          <a:p>
            <a:pPr defTabSz="456968"/>
            <a:r>
              <a:rPr lang="en-US" sz="1200" dirty="0">
                <a:solidFill>
                  <a:schemeClr val="tx2">
                    <a:lumMod val="20000"/>
                    <a:lumOff val="80000"/>
                  </a:schemeClr>
                </a:solidFill>
              </a:rPr>
              <a:t>Infrastructure and cabling</a:t>
            </a:r>
          </a:p>
        </p:txBody>
      </p:sp>
      <p:sp>
        <p:nvSpPr>
          <p:cNvPr id="29" name="Rounded Rectangle 28"/>
          <p:cNvSpPr/>
          <p:nvPr/>
        </p:nvSpPr>
        <p:spPr>
          <a:xfrm>
            <a:off x="174582" y="2868941"/>
            <a:ext cx="2683403" cy="368558"/>
          </a:xfrm>
          <a:prstGeom prst="roundRect">
            <a:avLst>
              <a:gd name="adj" fmla="val 50000"/>
            </a:avLst>
          </a:prstGeom>
          <a:solidFill>
            <a:schemeClr val="tx2"/>
          </a:solidFill>
          <a:ln w="3175">
            <a:solidFill>
              <a:schemeClr val="tx2">
                <a:lumMod val="20000"/>
                <a:lumOff val="80000"/>
              </a:schemeClr>
            </a:solidFill>
            <a:round/>
          </a:ln>
          <a:effectLst/>
        </p:spPr>
        <p:style>
          <a:lnRef idx="1">
            <a:schemeClr val="accent5"/>
          </a:lnRef>
          <a:fillRef idx="3">
            <a:schemeClr val="accent5"/>
          </a:fillRef>
          <a:effectRef idx="2">
            <a:schemeClr val="accent5"/>
          </a:effectRef>
          <a:fontRef idx="minor">
            <a:schemeClr val="lt1"/>
          </a:fontRef>
        </p:style>
        <p:txBody>
          <a:bodyPr lIns="91440" tIns="0" rIns="0" bIns="0" rtlCol="0" anchor="ctr" anchorCtr="0"/>
          <a:lstStyle/>
          <a:p>
            <a:pPr defTabSz="456968"/>
            <a:r>
              <a:rPr lang="en-US" sz="1200" dirty="0">
                <a:solidFill>
                  <a:schemeClr val="tx2">
                    <a:lumMod val="20000"/>
                    <a:lumOff val="80000"/>
                  </a:schemeClr>
                </a:solidFill>
              </a:rPr>
              <a:t>Power and cooling</a:t>
            </a:r>
          </a:p>
        </p:txBody>
      </p:sp>
      <p:sp>
        <p:nvSpPr>
          <p:cNvPr id="30" name="Rounded Rectangle 29"/>
          <p:cNvSpPr/>
          <p:nvPr/>
        </p:nvSpPr>
        <p:spPr>
          <a:xfrm>
            <a:off x="174582" y="3496561"/>
            <a:ext cx="2683403" cy="368558"/>
          </a:xfrm>
          <a:prstGeom prst="roundRect">
            <a:avLst>
              <a:gd name="adj" fmla="val 50000"/>
            </a:avLst>
          </a:prstGeom>
          <a:solidFill>
            <a:schemeClr val="tx2"/>
          </a:solidFill>
          <a:ln w="3175">
            <a:solidFill>
              <a:schemeClr val="tx2">
                <a:lumMod val="20000"/>
                <a:lumOff val="80000"/>
              </a:schemeClr>
            </a:solidFill>
            <a:round/>
          </a:ln>
          <a:effectLst/>
        </p:spPr>
        <p:style>
          <a:lnRef idx="1">
            <a:schemeClr val="accent5"/>
          </a:lnRef>
          <a:fillRef idx="3">
            <a:schemeClr val="accent5"/>
          </a:fillRef>
          <a:effectRef idx="2">
            <a:schemeClr val="accent5"/>
          </a:effectRef>
          <a:fontRef idx="minor">
            <a:schemeClr val="lt1"/>
          </a:fontRef>
        </p:style>
        <p:txBody>
          <a:bodyPr lIns="91440" tIns="0" rIns="0" bIns="0" rtlCol="0" anchor="ctr" anchorCtr="0"/>
          <a:lstStyle/>
          <a:p>
            <a:pPr defTabSz="456968"/>
            <a:r>
              <a:rPr lang="en-US" sz="1200" dirty="0">
                <a:solidFill>
                  <a:schemeClr val="tx2">
                    <a:lumMod val="20000"/>
                    <a:lumOff val="80000"/>
                  </a:schemeClr>
                </a:solidFill>
              </a:rPr>
              <a:t>System management</a:t>
            </a:r>
          </a:p>
        </p:txBody>
      </p:sp>
      <p:sp>
        <p:nvSpPr>
          <p:cNvPr id="31" name="Rounded Rectangle 30"/>
          <p:cNvSpPr/>
          <p:nvPr/>
        </p:nvSpPr>
        <p:spPr>
          <a:xfrm>
            <a:off x="174581" y="4124180"/>
            <a:ext cx="2683403" cy="368558"/>
          </a:xfrm>
          <a:prstGeom prst="roundRect">
            <a:avLst>
              <a:gd name="adj" fmla="val 50000"/>
            </a:avLst>
          </a:prstGeom>
          <a:solidFill>
            <a:schemeClr val="tx2"/>
          </a:solidFill>
          <a:ln w="3175">
            <a:solidFill>
              <a:schemeClr val="tx2">
                <a:lumMod val="20000"/>
                <a:lumOff val="80000"/>
              </a:schemeClr>
            </a:solidFill>
            <a:round/>
          </a:ln>
          <a:effectLst/>
        </p:spPr>
        <p:style>
          <a:lnRef idx="1">
            <a:schemeClr val="accent5"/>
          </a:lnRef>
          <a:fillRef idx="3">
            <a:schemeClr val="accent5"/>
          </a:fillRef>
          <a:effectRef idx="2">
            <a:schemeClr val="accent5"/>
          </a:effectRef>
          <a:fontRef idx="minor">
            <a:schemeClr val="lt1"/>
          </a:fontRef>
        </p:style>
        <p:txBody>
          <a:bodyPr lIns="91440" tIns="0" rIns="0" bIns="0" rtlCol="0" anchor="ctr" anchorCtr="0"/>
          <a:lstStyle/>
          <a:p>
            <a:pPr defTabSz="456968"/>
            <a:r>
              <a:rPr lang="en-US" sz="1200" dirty="0">
                <a:solidFill>
                  <a:schemeClr val="tx2">
                    <a:lumMod val="20000"/>
                    <a:lumOff val="80000"/>
                  </a:schemeClr>
                </a:solidFill>
              </a:rPr>
              <a:t>Real world TCO examples</a:t>
            </a:r>
          </a:p>
        </p:txBody>
      </p:sp>
      <p:sp>
        <p:nvSpPr>
          <p:cNvPr id="13" name="Round Same Side Corner Rectangle 12"/>
          <p:cNvSpPr/>
          <p:nvPr/>
        </p:nvSpPr>
        <p:spPr>
          <a:xfrm rot="16200000">
            <a:off x="6587342" y="1511502"/>
            <a:ext cx="1143200" cy="3970117"/>
          </a:xfrm>
          <a:prstGeom prst="round2SameRect">
            <a:avLst>
              <a:gd name="adj1" fmla="val 50000"/>
              <a:gd name="adj2" fmla="val 0"/>
            </a:avLst>
          </a:prstGeom>
          <a:solidFill>
            <a:schemeClr val="bg2">
              <a:alpha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3500" dirty="0"/>
              <a:t>Provisioning</a:t>
            </a:r>
          </a:p>
        </p:txBody>
      </p:sp>
    </p:spTree>
    <p:extLst>
      <p:ext uri="{BB962C8B-B14F-4D97-AF65-F5344CB8AC3E}">
        <p14:creationId xmlns:p14="http://schemas.microsoft.com/office/powerpoint/2010/main" val="37647963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766" y="249873"/>
            <a:ext cx="8345488" cy="731837"/>
          </a:xfrm>
        </p:spPr>
        <p:txBody>
          <a:bodyPr/>
          <a:lstStyle/>
          <a:p>
            <a:r>
              <a:rPr lang="en-US" dirty="0"/>
              <a:t>Average 78% reduction in cabling with an average cost savings of 68% </a:t>
            </a:r>
            <a:br>
              <a:rPr lang="en-US" dirty="0"/>
            </a:br>
            <a:r>
              <a:rPr lang="en-US" sz="1800" dirty="0"/>
              <a:t>Based on 34 and 10 customer case studies, respectively</a:t>
            </a:r>
          </a:p>
        </p:txBody>
      </p:sp>
      <p:grpSp>
        <p:nvGrpSpPr>
          <p:cNvPr id="33" name="Group 32"/>
          <p:cNvGrpSpPr/>
          <p:nvPr/>
        </p:nvGrpSpPr>
        <p:grpSpPr>
          <a:xfrm>
            <a:off x="1563517" y="1237206"/>
            <a:ext cx="7022807" cy="1005840"/>
            <a:chOff x="2194560" y="1220023"/>
            <a:chExt cx="7022807" cy="1005840"/>
          </a:xfrm>
        </p:grpSpPr>
        <p:sp>
          <p:nvSpPr>
            <p:cNvPr id="34" name="Round Same Side Corner Rectangle 33"/>
            <p:cNvSpPr/>
            <p:nvPr/>
          </p:nvSpPr>
          <p:spPr>
            <a:xfrm rot="5400000">
              <a:off x="2584704" y="829879"/>
              <a:ext cx="1005840" cy="1786128"/>
            </a:xfrm>
            <a:prstGeom prst="round2SameRect">
              <a:avLst>
                <a:gd name="adj1" fmla="val 0"/>
                <a:gd name="adj2" fmla="val 50000"/>
              </a:avLst>
            </a:prstGeom>
            <a:solidFill>
              <a:schemeClr val="bg2">
                <a:lumMod val="9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p:cNvSpPr/>
            <p:nvPr/>
          </p:nvSpPr>
          <p:spPr>
            <a:xfrm>
              <a:off x="3980686" y="1220023"/>
              <a:ext cx="5236681" cy="1005840"/>
            </a:xfrm>
            <a:prstGeom prst="rect">
              <a:avLst/>
            </a:prstGeom>
            <a:solidFill>
              <a:schemeClr val="accent1">
                <a:alpha val="91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1000" dirty="0">
                  <a:solidFill>
                    <a:schemeClr val="tx2"/>
                  </a:solidFill>
                </a:rPr>
                <a:t>“Where we previously needed 80 cables, we now only need eight: a reduction by the factor of ten. This not only cuts down the investment required, it also simplifies scalability. Installation and maintenance work are also substantially reduced.”</a:t>
              </a:r>
            </a:p>
          </p:txBody>
        </p:sp>
      </p:grpSp>
      <p:sp>
        <p:nvSpPr>
          <p:cNvPr id="36" name="Round Same Side Corner Rectangle 35"/>
          <p:cNvSpPr/>
          <p:nvPr/>
        </p:nvSpPr>
        <p:spPr>
          <a:xfrm rot="5400000">
            <a:off x="1953661" y="1971912"/>
            <a:ext cx="1005840" cy="1786128"/>
          </a:xfrm>
          <a:prstGeom prst="round2SameRect">
            <a:avLst>
              <a:gd name="adj1" fmla="val 0"/>
              <a:gd name="adj2" fmla="val 50000"/>
            </a:avLst>
          </a:prstGeom>
          <a:solidFill>
            <a:schemeClr val="bg2">
              <a:lumMod val="9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p:nvSpPr>
        <p:spPr>
          <a:xfrm>
            <a:off x="3349644" y="2362056"/>
            <a:ext cx="5236680" cy="1005840"/>
          </a:xfrm>
          <a:prstGeom prst="rect">
            <a:avLst/>
          </a:prstGeom>
          <a:solidFill>
            <a:schemeClr val="tx2">
              <a:alpha val="91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1000" dirty="0">
                <a:solidFill>
                  <a:schemeClr val="bg2"/>
                </a:solidFill>
              </a:rPr>
              <a:t>UCS has cut the number of cables required by more than 60 percent.</a:t>
            </a:r>
          </a:p>
        </p:txBody>
      </p:sp>
      <p:sp>
        <p:nvSpPr>
          <p:cNvPr id="38" name="Round Same Side Corner Rectangle 37"/>
          <p:cNvSpPr/>
          <p:nvPr/>
        </p:nvSpPr>
        <p:spPr>
          <a:xfrm rot="5400000">
            <a:off x="1953661" y="3096762"/>
            <a:ext cx="1005840" cy="1786128"/>
          </a:xfrm>
          <a:prstGeom prst="round2SameRect">
            <a:avLst>
              <a:gd name="adj1" fmla="val 0"/>
              <a:gd name="adj2" fmla="val 50000"/>
            </a:avLst>
          </a:prstGeom>
          <a:solidFill>
            <a:schemeClr val="bg2">
              <a:lumMod val="9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p:cNvSpPr/>
          <p:nvPr/>
        </p:nvSpPr>
        <p:spPr>
          <a:xfrm>
            <a:off x="3349643" y="3486906"/>
            <a:ext cx="5236681" cy="1005840"/>
          </a:xfrm>
          <a:prstGeom prst="rect">
            <a:avLst/>
          </a:prstGeom>
          <a:solidFill>
            <a:schemeClr val="accent2">
              <a:alpha val="91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1000" dirty="0">
                <a:solidFill>
                  <a:schemeClr val="tx2"/>
                </a:solidFill>
              </a:rPr>
              <a:t>Almaviva Tele Sistemi Ferroviari - "Cabling costs alone have dropped by about 70 percent in the new data center, a significant figure because they used to represent up to 30 percent of each new deployment." </a:t>
            </a:r>
          </a:p>
        </p:txBody>
      </p:sp>
      <p:pic>
        <p:nvPicPr>
          <p:cNvPr id="59" name="Picture 58" descr="http://logo.industrystock.com/399665.gif">
            <a:hlinkClick r:id="rId3"/>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943355" y="1485900"/>
            <a:ext cx="1108455" cy="493391"/>
          </a:xfrm>
          <a:prstGeom prst="rect">
            <a:avLst/>
          </a:prstGeom>
          <a:solidFill>
            <a:schemeClr val="bg2"/>
          </a:solidFill>
        </p:spPr>
      </p:pic>
      <p:pic>
        <p:nvPicPr>
          <p:cNvPr id="60" name="Picture 5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53435" y="2742558"/>
            <a:ext cx="1488293" cy="204640"/>
          </a:xfrm>
          <a:prstGeom prst="rect">
            <a:avLst/>
          </a:prstGeom>
        </p:spPr>
      </p:pic>
      <p:pic>
        <p:nvPicPr>
          <p:cNvPr id="62" name="Picture 61"/>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848964" y="3842022"/>
            <a:ext cx="1303430" cy="280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71731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ext uri="{D42A27DB-BD31-4B8C-83A1-F6EECF244321}">
                <p14:modId xmlns:p14="http://schemas.microsoft.com/office/powerpoint/2010/main" val="129523634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160" name="think-cell Slide" r:id="rId4" imgW="216" imgH="216" progId="TCLayout.ActiveDocument.1">
                  <p:embed/>
                </p:oleObj>
              </mc:Choice>
              <mc:Fallback>
                <p:oleObj name="think-cell Slide" r:id="rId4" imgW="216" imgH="216"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2" name="Picture 2" descr="Y:\Production\Cisco Projects\C97 Presentation (PPT-PDF)\C97-739610-01\Supporting Files\A20423x03C.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877208" y="1"/>
            <a:ext cx="6266792" cy="470916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0" y="-2"/>
            <a:ext cx="3032567" cy="4714875"/>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 Same Side Corner Rectangle 15"/>
          <p:cNvSpPr/>
          <p:nvPr/>
        </p:nvSpPr>
        <p:spPr>
          <a:xfrm rot="16200000">
            <a:off x="6587341" y="1506727"/>
            <a:ext cx="1143200" cy="3970117"/>
          </a:xfrm>
          <a:prstGeom prst="round2SameRect">
            <a:avLst>
              <a:gd name="adj1" fmla="val 50000"/>
              <a:gd name="adj2" fmla="val 0"/>
            </a:avLst>
          </a:prstGeom>
          <a:solidFill>
            <a:schemeClr val="bg2">
              <a:alpha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3500" dirty="0"/>
              <a:t>Power</a:t>
            </a:r>
            <a:br>
              <a:rPr lang="en-US" sz="3500" dirty="0"/>
            </a:br>
            <a:r>
              <a:rPr lang="en-US" sz="3500" dirty="0"/>
              <a:t>and cooling</a:t>
            </a:r>
          </a:p>
        </p:txBody>
      </p:sp>
      <p:sp>
        <p:nvSpPr>
          <p:cNvPr id="17" name="Rounded Rectangle 16"/>
          <p:cNvSpPr/>
          <p:nvPr/>
        </p:nvSpPr>
        <p:spPr>
          <a:xfrm>
            <a:off x="174582" y="358461"/>
            <a:ext cx="2683403" cy="368558"/>
          </a:xfrm>
          <a:prstGeom prst="roundRect">
            <a:avLst>
              <a:gd name="adj" fmla="val 50000"/>
            </a:avLst>
          </a:prstGeom>
          <a:solidFill>
            <a:schemeClr val="tx2"/>
          </a:solidFill>
          <a:ln w="3175">
            <a:solidFill>
              <a:schemeClr val="tx2">
                <a:lumMod val="20000"/>
                <a:lumOff val="80000"/>
              </a:schemeClr>
            </a:solidFill>
            <a:round/>
          </a:ln>
          <a:effectLst/>
        </p:spPr>
        <p:style>
          <a:lnRef idx="1">
            <a:schemeClr val="accent5"/>
          </a:lnRef>
          <a:fillRef idx="3">
            <a:schemeClr val="accent5"/>
          </a:fillRef>
          <a:effectRef idx="2">
            <a:schemeClr val="accent5"/>
          </a:effectRef>
          <a:fontRef idx="minor">
            <a:schemeClr val="lt1"/>
          </a:fontRef>
        </p:style>
        <p:txBody>
          <a:bodyPr lIns="91440" tIns="0" rIns="0" bIns="0" rtlCol="0" anchor="ctr" anchorCtr="0"/>
          <a:lstStyle/>
          <a:p>
            <a:pPr defTabSz="456968"/>
            <a:r>
              <a:rPr lang="en-US" sz="1200" dirty="0">
                <a:solidFill>
                  <a:schemeClr val="tx2">
                    <a:lumMod val="20000"/>
                    <a:lumOff val="80000"/>
                  </a:schemeClr>
                </a:solidFill>
              </a:rPr>
              <a:t>Provisioning</a:t>
            </a:r>
          </a:p>
        </p:txBody>
      </p:sp>
      <p:sp>
        <p:nvSpPr>
          <p:cNvPr id="18" name="Rounded Rectangle 17"/>
          <p:cNvSpPr/>
          <p:nvPr/>
        </p:nvSpPr>
        <p:spPr>
          <a:xfrm>
            <a:off x="174582" y="986081"/>
            <a:ext cx="2683403" cy="368558"/>
          </a:xfrm>
          <a:prstGeom prst="roundRect">
            <a:avLst>
              <a:gd name="adj" fmla="val 50000"/>
            </a:avLst>
          </a:prstGeom>
          <a:solidFill>
            <a:schemeClr val="tx2"/>
          </a:solidFill>
          <a:ln w="3175">
            <a:solidFill>
              <a:schemeClr val="tx2">
                <a:lumMod val="20000"/>
                <a:lumOff val="80000"/>
              </a:schemeClr>
            </a:solidFill>
            <a:round/>
          </a:ln>
          <a:effectLst/>
        </p:spPr>
        <p:style>
          <a:lnRef idx="1">
            <a:schemeClr val="accent5"/>
          </a:lnRef>
          <a:fillRef idx="3">
            <a:schemeClr val="accent5"/>
          </a:fillRef>
          <a:effectRef idx="2">
            <a:schemeClr val="accent5"/>
          </a:effectRef>
          <a:fontRef idx="minor">
            <a:schemeClr val="lt1"/>
          </a:fontRef>
        </p:style>
        <p:txBody>
          <a:bodyPr lIns="91440" tIns="0" rIns="0" bIns="0" rtlCol="0" anchor="ctr" anchorCtr="0"/>
          <a:lstStyle/>
          <a:p>
            <a:pPr defTabSz="456968"/>
            <a:r>
              <a:rPr lang="en-US" sz="1200" dirty="0">
                <a:solidFill>
                  <a:schemeClr val="tx2">
                    <a:lumMod val="20000"/>
                    <a:lumOff val="80000"/>
                  </a:schemeClr>
                </a:solidFill>
              </a:rPr>
              <a:t>Ongoing administration</a:t>
            </a:r>
          </a:p>
        </p:txBody>
      </p:sp>
      <p:sp>
        <p:nvSpPr>
          <p:cNvPr id="19" name="Rounded Rectangle 18"/>
          <p:cNvSpPr/>
          <p:nvPr/>
        </p:nvSpPr>
        <p:spPr>
          <a:xfrm>
            <a:off x="174582" y="1613701"/>
            <a:ext cx="2683403" cy="368558"/>
          </a:xfrm>
          <a:prstGeom prst="roundRect">
            <a:avLst>
              <a:gd name="adj" fmla="val 50000"/>
            </a:avLst>
          </a:prstGeom>
          <a:solidFill>
            <a:schemeClr val="tx2"/>
          </a:solidFill>
          <a:ln w="3175">
            <a:solidFill>
              <a:schemeClr val="tx2">
                <a:lumMod val="20000"/>
                <a:lumOff val="80000"/>
              </a:schemeClr>
            </a:solidFill>
            <a:round/>
          </a:ln>
          <a:effectLst/>
        </p:spPr>
        <p:style>
          <a:lnRef idx="1">
            <a:schemeClr val="accent5"/>
          </a:lnRef>
          <a:fillRef idx="3">
            <a:schemeClr val="accent5"/>
          </a:fillRef>
          <a:effectRef idx="2">
            <a:schemeClr val="accent5"/>
          </a:effectRef>
          <a:fontRef idx="minor">
            <a:schemeClr val="lt1"/>
          </a:fontRef>
        </p:style>
        <p:txBody>
          <a:bodyPr lIns="91440" tIns="0" rIns="0" bIns="0" rtlCol="0" anchor="ctr" anchorCtr="0"/>
          <a:lstStyle/>
          <a:p>
            <a:pPr defTabSz="456968"/>
            <a:r>
              <a:rPr lang="en-US" sz="1200" dirty="0">
                <a:solidFill>
                  <a:schemeClr val="tx2">
                    <a:lumMod val="20000"/>
                    <a:lumOff val="80000"/>
                  </a:schemeClr>
                </a:solidFill>
              </a:rPr>
              <a:t>Servers</a:t>
            </a:r>
          </a:p>
        </p:txBody>
      </p:sp>
      <p:sp>
        <p:nvSpPr>
          <p:cNvPr id="20" name="Rounded Rectangle 19"/>
          <p:cNvSpPr/>
          <p:nvPr/>
        </p:nvSpPr>
        <p:spPr>
          <a:xfrm>
            <a:off x="174582" y="2241321"/>
            <a:ext cx="2683403" cy="368558"/>
          </a:xfrm>
          <a:prstGeom prst="roundRect">
            <a:avLst>
              <a:gd name="adj" fmla="val 50000"/>
            </a:avLst>
          </a:prstGeom>
          <a:solidFill>
            <a:schemeClr val="tx2"/>
          </a:solidFill>
          <a:ln w="3175">
            <a:solidFill>
              <a:schemeClr val="tx2">
                <a:lumMod val="20000"/>
                <a:lumOff val="80000"/>
              </a:schemeClr>
            </a:solidFill>
            <a:round/>
          </a:ln>
          <a:effectLst/>
        </p:spPr>
        <p:style>
          <a:lnRef idx="1">
            <a:schemeClr val="accent5"/>
          </a:lnRef>
          <a:fillRef idx="3">
            <a:schemeClr val="accent5"/>
          </a:fillRef>
          <a:effectRef idx="2">
            <a:schemeClr val="accent5"/>
          </a:effectRef>
          <a:fontRef idx="minor">
            <a:schemeClr val="lt1"/>
          </a:fontRef>
        </p:style>
        <p:txBody>
          <a:bodyPr lIns="91440" tIns="0" rIns="0" bIns="0" rtlCol="0" anchor="ctr" anchorCtr="0"/>
          <a:lstStyle/>
          <a:p>
            <a:pPr defTabSz="456968"/>
            <a:r>
              <a:rPr lang="en-US" sz="1200" dirty="0">
                <a:solidFill>
                  <a:schemeClr val="tx2">
                    <a:lumMod val="20000"/>
                    <a:lumOff val="80000"/>
                  </a:schemeClr>
                </a:solidFill>
              </a:rPr>
              <a:t>Infrastructure and cabling</a:t>
            </a:r>
          </a:p>
        </p:txBody>
      </p:sp>
      <p:sp>
        <p:nvSpPr>
          <p:cNvPr id="29" name="Rounded Rectangle 28"/>
          <p:cNvSpPr/>
          <p:nvPr/>
        </p:nvSpPr>
        <p:spPr>
          <a:xfrm>
            <a:off x="174582" y="2868941"/>
            <a:ext cx="2683403" cy="368558"/>
          </a:xfrm>
          <a:prstGeom prst="roundRect">
            <a:avLst>
              <a:gd name="adj" fmla="val 50000"/>
            </a:avLst>
          </a:prstGeom>
          <a:solidFill>
            <a:schemeClr val="bg2"/>
          </a:solidFill>
          <a:ln w="22225">
            <a:noFill/>
            <a:round/>
          </a:ln>
          <a:effectLst/>
        </p:spPr>
        <p:style>
          <a:lnRef idx="1">
            <a:schemeClr val="accent5"/>
          </a:lnRef>
          <a:fillRef idx="3">
            <a:schemeClr val="accent5"/>
          </a:fillRef>
          <a:effectRef idx="2">
            <a:schemeClr val="accent5"/>
          </a:effectRef>
          <a:fontRef idx="minor">
            <a:schemeClr val="lt1"/>
          </a:fontRef>
        </p:style>
        <p:txBody>
          <a:bodyPr lIns="91440" tIns="0" rIns="0" bIns="0" rtlCol="0" anchor="ctr" anchorCtr="0"/>
          <a:lstStyle/>
          <a:p>
            <a:pPr defTabSz="456968"/>
            <a:r>
              <a:rPr lang="en-US" sz="1200" dirty="0">
                <a:solidFill>
                  <a:schemeClr val="bg1"/>
                </a:solidFill>
              </a:rPr>
              <a:t>Power and cooling</a:t>
            </a:r>
          </a:p>
        </p:txBody>
      </p:sp>
      <p:sp>
        <p:nvSpPr>
          <p:cNvPr id="30" name="Rounded Rectangle 29"/>
          <p:cNvSpPr/>
          <p:nvPr/>
        </p:nvSpPr>
        <p:spPr>
          <a:xfrm>
            <a:off x="174582" y="3496561"/>
            <a:ext cx="2683403" cy="368558"/>
          </a:xfrm>
          <a:prstGeom prst="roundRect">
            <a:avLst>
              <a:gd name="adj" fmla="val 50000"/>
            </a:avLst>
          </a:prstGeom>
          <a:solidFill>
            <a:schemeClr val="tx2"/>
          </a:solidFill>
          <a:ln w="3175">
            <a:solidFill>
              <a:schemeClr val="tx2">
                <a:lumMod val="20000"/>
                <a:lumOff val="80000"/>
              </a:schemeClr>
            </a:solidFill>
            <a:round/>
          </a:ln>
          <a:effectLst/>
        </p:spPr>
        <p:style>
          <a:lnRef idx="1">
            <a:schemeClr val="accent5"/>
          </a:lnRef>
          <a:fillRef idx="3">
            <a:schemeClr val="accent5"/>
          </a:fillRef>
          <a:effectRef idx="2">
            <a:schemeClr val="accent5"/>
          </a:effectRef>
          <a:fontRef idx="minor">
            <a:schemeClr val="lt1"/>
          </a:fontRef>
        </p:style>
        <p:txBody>
          <a:bodyPr lIns="91440" tIns="0" rIns="0" bIns="0" rtlCol="0" anchor="ctr" anchorCtr="0"/>
          <a:lstStyle/>
          <a:p>
            <a:pPr defTabSz="456968"/>
            <a:r>
              <a:rPr lang="en-US" sz="1200" dirty="0">
                <a:solidFill>
                  <a:schemeClr val="tx2">
                    <a:lumMod val="20000"/>
                    <a:lumOff val="80000"/>
                  </a:schemeClr>
                </a:solidFill>
              </a:rPr>
              <a:t>System management</a:t>
            </a:r>
          </a:p>
        </p:txBody>
      </p:sp>
      <p:sp>
        <p:nvSpPr>
          <p:cNvPr id="31" name="Rounded Rectangle 30"/>
          <p:cNvSpPr/>
          <p:nvPr/>
        </p:nvSpPr>
        <p:spPr>
          <a:xfrm>
            <a:off x="174581" y="4124180"/>
            <a:ext cx="2683403" cy="368558"/>
          </a:xfrm>
          <a:prstGeom prst="roundRect">
            <a:avLst>
              <a:gd name="adj" fmla="val 50000"/>
            </a:avLst>
          </a:prstGeom>
          <a:solidFill>
            <a:schemeClr val="tx2"/>
          </a:solidFill>
          <a:ln w="3175">
            <a:solidFill>
              <a:schemeClr val="tx2">
                <a:lumMod val="20000"/>
                <a:lumOff val="80000"/>
              </a:schemeClr>
            </a:solidFill>
            <a:round/>
          </a:ln>
          <a:effectLst/>
        </p:spPr>
        <p:style>
          <a:lnRef idx="1">
            <a:schemeClr val="accent5"/>
          </a:lnRef>
          <a:fillRef idx="3">
            <a:schemeClr val="accent5"/>
          </a:fillRef>
          <a:effectRef idx="2">
            <a:schemeClr val="accent5"/>
          </a:effectRef>
          <a:fontRef idx="minor">
            <a:schemeClr val="lt1"/>
          </a:fontRef>
        </p:style>
        <p:txBody>
          <a:bodyPr lIns="91440" tIns="0" rIns="0" bIns="0" rtlCol="0" anchor="ctr" anchorCtr="0"/>
          <a:lstStyle/>
          <a:p>
            <a:pPr defTabSz="456968"/>
            <a:r>
              <a:rPr lang="en-US" sz="1200" dirty="0">
                <a:solidFill>
                  <a:schemeClr val="tx2">
                    <a:lumMod val="20000"/>
                    <a:lumOff val="80000"/>
                  </a:schemeClr>
                </a:solidFill>
              </a:rPr>
              <a:t>Real world TCO examples</a:t>
            </a:r>
          </a:p>
        </p:txBody>
      </p:sp>
    </p:spTree>
    <p:extLst>
      <p:ext uri="{BB962C8B-B14F-4D97-AF65-F5344CB8AC3E}">
        <p14:creationId xmlns:p14="http://schemas.microsoft.com/office/powerpoint/2010/main" val="17591642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Power and cooling cost reduction</a:t>
            </a:r>
          </a:p>
        </p:txBody>
      </p:sp>
      <p:grpSp>
        <p:nvGrpSpPr>
          <p:cNvPr id="3" name="Group 2"/>
          <p:cNvGrpSpPr/>
          <p:nvPr/>
        </p:nvGrpSpPr>
        <p:grpSpPr>
          <a:xfrm>
            <a:off x="1432033" y="1696169"/>
            <a:ext cx="7254332" cy="2344887"/>
            <a:chOff x="1432033" y="1373675"/>
            <a:chExt cx="7254332" cy="2344887"/>
          </a:xfrm>
        </p:grpSpPr>
        <p:sp>
          <p:nvSpPr>
            <p:cNvPr id="31" name="Rectangle 30"/>
            <p:cNvSpPr/>
            <p:nvPr/>
          </p:nvSpPr>
          <p:spPr>
            <a:xfrm>
              <a:off x="3669854" y="1373675"/>
              <a:ext cx="4498786" cy="2344885"/>
            </a:xfrm>
            <a:prstGeom prst="rect">
              <a:avLst/>
            </a:prstGeom>
            <a:solidFill>
              <a:schemeClr val="bg2"/>
            </a:solidFill>
            <a:ln w="31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8" tIns="34285" rIns="68568" bIns="34285" numCol="1" spcCol="0" rtlCol="0" fromWordArt="0" anchor="ctr" anchorCtr="0" forceAA="0" compatLnSpc="1">
              <a:prstTxWarp prst="textNoShape">
                <a:avLst/>
              </a:prstTxWarp>
              <a:noAutofit/>
            </a:bodyPr>
            <a:lstStyle/>
            <a:p>
              <a:pPr algn="ctr" defTabSz="456284"/>
              <a:endParaRPr lang="en-US" dirty="0">
                <a:solidFill>
                  <a:srgbClr val="FFFFFF"/>
                </a:solidFill>
                <a:latin typeface="+mj-lt"/>
              </a:endParaRPr>
            </a:p>
          </p:txBody>
        </p:sp>
        <p:sp>
          <p:nvSpPr>
            <p:cNvPr id="32" name="Isosceles Triangle 7"/>
            <p:cNvSpPr/>
            <p:nvPr/>
          </p:nvSpPr>
          <p:spPr>
            <a:xfrm rot="5400000">
              <a:off x="1477569" y="1328140"/>
              <a:ext cx="2344886" cy="2435957"/>
            </a:xfrm>
            <a:custGeom>
              <a:avLst/>
              <a:gdLst/>
              <a:ahLst/>
              <a:cxnLst/>
              <a:rect l="l" t="t" r="r" b="b"/>
              <a:pathLst>
                <a:path w="3490565" h="3107769">
                  <a:moveTo>
                    <a:pt x="0" y="3107769"/>
                  </a:moveTo>
                  <a:lnTo>
                    <a:pt x="0" y="139088"/>
                  </a:lnTo>
                  <a:lnTo>
                    <a:pt x="1592699" y="139088"/>
                  </a:lnTo>
                  <a:lnTo>
                    <a:pt x="1745283" y="0"/>
                  </a:lnTo>
                  <a:lnTo>
                    <a:pt x="1897867" y="139088"/>
                  </a:lnTo>
                  <a:lnTo>
                    <a:pt x="3490565" y="139088"/>
                  </a:lnTo>
                  <a:lnTo>
                    <a:pt x="3490565" y="3107769"/>
                  </a:lnTo>
                  <a:close/>
                </a:path>
              </a:pathLst>
            </a:custGeom>
            <a:solidFill>
              <a:schemeClr val="accent1"/>
            </a:solidFill>
            <a:ln w="31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8" tIns="34285" rIns="68568" bIns="34285" numCol="1" spcCol="0" rtlCol="0" fromWordArt="0" anchor="ctr" anchorCtr="0" forceAA="0" compatLnSpc="1">
              <a:prstTxWarp prst="textNoShape">
                <a:avLst/>
              </a:prstTxWarp>
              <a:noAutofit/>
            </a:bodyPr>
            <a:lstStyle/>
            <a:p>
              <a:pPr algn="ctr" defTabSz="456284"/>
              <a:endParaRPr lang="en-US" dirty="0">
                <a:solidFill>
                  <a:srgbClr val="FFFFFF"/>
                </a:solidFill>
                <a:latin typeface="+mj-lt"/>
              </a:endParaRPr>
            </a:p>
          </p:txBody>
        </p:sp>
        <p:sp>
          <p:nvSpPr>
            <p:cNvPr id="33" name="TextBox 16"/>
            <p:cNvSpPr txBox="1">
              <a:spLocks noChangeArrowheads="1"/>
            </p:cNvSpPr>
            <p:nvPr/>
          </p:nvSpPr>
          <p:spPr bwMode="auto">
            <a:xfrm>
              <a:off x="4026391" y="1502156"/>
              <a:ext cx="4659974" cy="546924"/>
            </a:xfrm>
            <a:prstGeom prst="rect">
              <a:avLst/>
            </a:prstGeom>
          </p:spPr>
          <p:txBody>
            <a:bodyPr lIns="91359" tIns="45679" rIns="45679" bIns="45679" anchor="ctr" anchorCtr="0">
              <a:noAutofit/>
            </a:bodyPr>
            <a:lstStyle/>
            <a:p>
              <a:pPr lvl="0">
                <a:lnSpc>
                  <a:spcPct val="95000"/>
                </a:lnSpc>
                <a:spcBef>
                  <a:spcPts val="1200"/>
                </a:spcBef>
              </a:pPr>
              <a:r>
                <a:rPr lang="en-US" sz="1200" dirty="0">
                  <a:solidFill>
                    <a:schemeClr val="tx2"/>
                  </a:solidFill>
                  <a:latin typeface="+mj-lt"/>
                </a:rPr>
                <a:t>Unified Fabric for Blade and Rack Servers</a:t>
              </a:r>
            </a:p>
          </p:txBody>
        </p:sp>
        <p:cxnSp>
          <p:nvCxnSpPr>
            <p:cNvPr id="35" name="Straight Connector 34"/>
            <p:cNvCxnSpPr/>
            <p:nvPr/>
          </p:nvCxnSpPr>
          <p:spPr>
            <a:xfrm>
              <a:off x="3994380" y="2909907"/>
              <a:ext cx="3808500" cy="0"/>
            </a:xfrm>
            <a:prstGeom prst="line">
              <a:avLst/>
            </a:prstGeom>
            <a:ln w="15875"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994380" y="2153714"/>
              <a:ext cx="3808500" cy="0"/>
            </a:xfrm>
            <a:prstGeom prst="line">
              <a:avLst/>
            </a:prstGeom>
            <a:ln w="15875"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38" name="TextBox 16"/>
            <p:cNvSpPr txBox="1">
              <a:spLocks noChangeArrowheads="1"/>
            </p:cNvSpPr>
            <p:nvPr/>
          </p:nvSpPr>
          <p:spPr bwMode="auto">
            <a:xfrm>
              <a:off x="4026390" y="2258349"/>
              <a:ext cx="4659975" cy="546924"/>
            </a:xfrm>
            <a:prstGeom prst="rect">
              <a:avLst/>
            </a:prstGeom>
          </p:spPr>
          <p:txBody>
            <a:bodyPr lIns="91359" tIns="45679" rIns="45679" bIns="45679" anchor="ctr" anchorCtr="0">
              <a:noAutofit/>
            </a:bodyPr>
            <a:lstStyle/>
            <a:p>
              <a:pPr lvl="0">
                <a:lnSpc>
                  <a:spcPct val="95000"/>
                </a:lnSpc>
                <a:spcBef>
                  <a:spcPts val="1200"/>
                </a:spcBef>
              </a:pPr>
              <a:r>
                <a:rPr lang="en-US" sz="1200" dirty="0">
                  <a:solidFill>
                    <a:schemeClr val="tx2"/>
                  </a:solidFill>
                  <a:latin typeface="+mj-lt"/>
                </a:rPr>
                <a:t>Fewer Servers</a:t>
              </a:r>
            </a:p>
          </p:txBody>
        </p:sp>
        <p:sp>
          <p:nvSpPr>
            <p:cNvPr id="39" name="TextBox 16"/>
            <p:cNvSpPr txBox="1">
              <a:spLocks noChangeArrowheads="1"/>
            </p:cNvSpPr>
            <p:nvPr/>
          </p:nvSpPr>
          <p:spPr bwMode="auto">
            <a:xfrm>
              <a:off x="4026391" y="3014541"/>
              <a:ext cx="4659974" cy="546924"/>
            </a:xfrm>
            <a:prstGeom prst="rect">
              <a:avLst/>
            </a:prstGeom>
          </p:spPr>
          <p:txBody>
            <a:bodyPr lIns="91359" tIns="45679" rIns="45679" bIns="45679" anchor="ctr" anchorCtr="0">
              <a:noAutofit/>
            </a:bodyPr>
            <a:lstStyle/>
            <a:p>
              <a:pPr lvl="0">
                <a:lnSpc>
                  <a:spcPct val="95000"/>
                </a:lnSpc>
                <a:spcBef>
                  <a:spcPts val="1200"/>
                </a:spcBef>
              </a:pPr>
              <a:r>
                <a:rPr lang="en-US" sz="1200" dirty="0">
                  <a:solidFill>
                    <a:schemeClr val="tx2"/>
                  </a:solidFill>
                  <a:latin typeface="+mj-lt"/>
                </a:rPr>
                <a:t>Fewer Switches</a:t>
              </a:r>
            </a:p>
          </p:txBody>
        </p:sp>
        <p:sp>
          <p:nvSpPr>
            <p:cNvPr id="42" name="TextBox 41"/>
            <p:cNvSpPr txBox="1"/>
            <p:nvPr/>
          </p:nvSpPr>
          <p:spPr>
            <a:xfrm>
              <a:off x="1629465" y="2263284"/>
              <a:ext cx="1832400" cy="565668"/>
            </a:xfrm>
            <a:prstGeom prst="rect">
              <a:avLst/>
            </a:prstGeom>
            <a:noFill/>
            <a:ln>
              <a:noFill/>
            </a:ln>
          </p:spPr>
          <p:txBody>
            <a:bodyPr wrap="square" lIns="91400" tIns="45700" rIns="91400" bIns="45700" rtlCol="0" anchor="ctr" anchorCtr="0">
              <a:noAutofit/>
            </a:bodyPr>
            <a:lstStyle/>
            <a:p>
              <a:pPr algn="ctr" defTabSz="407978">
                <a:lnSpc>
                  <a:spcPts val="1800"/>
                </a:lnSpc>
                <a:spcBef>
                  <a:spcPts val="0"/>
                </a:spcBef>
              </a:pPr>
              <a:r>
                <a:rPr lang="en-US" dirty="0">
                  <a:solidFill>
                    <a:schemeClr val="bg1"/>
                  </a:solidFill>
                  <a:latin typeface="+mj-lt"/>
                  <a:ea typeface="+mn-ea"/>
                  <a:cs typeface="+mn-cs"/>
                </a:rPr>
                <a:t>Eliminate</a:t>
              </a:r>
            </a:p>
            <a:p>
              <a:pPr algn="ctr" defTabSz="407978">
                <a:lnSpc>
                  <a:spcPts val="1800"/>
                </a:lnSpc>
                <a:spcBef>
                  <a:spcPts val="0"/>
                </a:spcBef>
              </a:pPr>
              <a:r>
                <a:rPr lang="en-US" dirty="0">
                  <a:solidFill>
                    <a:schemeClr val="bg1"/>
                  </a:solidFill>
                  <a:latin typeface="+mj-lt"/>
                  <a:ea typeface="+mn-ea"/>
                  <a:cs typeface="+mn-cs"/>
                </a:rPr>
                <a:t>Infrastructure</a:t>
              </a:r>
            </a:p>
          </p:txBody>
        </p:sp>
      </p:grpSp>
    </p:spTree>
    <p:extLst>
      <p:ext uri="{BB962C8B-B14F-4D97-AF65-F5344CB8AC3E}">
        <p14:creationId xmlns:p14="http://schemas.microsoft.com/office/powerpoint/2010/main" val="16462914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176528" y="1090614"/>
            <a:ext cx="3837432" cy="3630612"/>
          </a:xfrm>
          <a:prstGeom prst="rect">
            <a:avLst/>
          </a:prstGeom>
          <a:solidFill>
            <a:schemeClr val="bg2">
              <a:lumMod val="95000"/>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5094288" y="1090614"/>
            <a:ext cx="3775075" cy="3630612"/>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t>Power and cooling</a:t>
            </a:r>
            <a:br>
              <a:rPr lang="en-US" dirty="0"/>
            </a:br>
            <a:r>
              <a:rPr lang="en-US" sz="1800" dirty="0"/>
              <a:t>System-level savings</a:t>
            </a:r>
          </a:p>
        </p:txBody>
      </p:sp>
      <p:sp>
        <p:nvSpPr>
          <p:cNvPr id="139" name="Text Placeholder 138"/>
          <p:cNvSpPr>
            <a:spLocks noGrp="1"/>
          </p:cNvSpPr>
          <p:nvPr>
            <p:ph type="body" sz="quarter" idx="4294967295"/>
          </p:nvPr>
        </p:nvSpPr>
        <p:spPr>
          <a:xfrm>
            <a:off x="1320800" y="1236663"/>
            <a:ext cx="3535680" cy="3082925"/>
          </a:xfrm>
          <a:prstGeom prst="rect">
            <a:avLst/>
          </a:prstGeom>
        </p:spPr>
        <p:txBody>
          <a:bodyPr/>
          <a:lstStyle/>
          <a:p>
            <a:pPr>
              <a:buClrTx/>
            </a:pPr>
            <a:r>
              <a:rPr lang="en-US" dirty="0"/>
              <a:t>Smaller blade server increments reduces</a:t>
            </a:r>
            <a:br>
              <a:rPr lang="en-US" dirty="0"/>
            </a:br>
            <a:r>
              <a:rPr lang="en-US" dirty="0"/>
              <a:t>“stranded capacity”</a:t>
            </a:r>
          </a:p>
          <a:p>
            <a:pPr>
              <a:buClrTx/>
            </a:pPr>
            <a:r>
              <a:rPr lang="en-US" dirty="0"/>
              <a:t>Fewer adapters to support</a:t>
            </a:r>
            <a:br>
              <a:rPr lang="en-US" dirty="0"/>
            </a:br>
            <a:r>
              <a:rPr lang="en-US" dirty="0"/>
              <a:t>I/O requirements</a:t>
            </a:r>
          </a:p>
          <a:p>
            <a:pPr>
              <a:buClrTx/>
            </a:pPr>
            <a:r>
              <a:rPr lang="en-US" dirty="0"/>
              <a:t>Easier power management with UCS Manager</a:t>
            </a:r>
          </a:p>
          <a:p>
            <a:pPr lvl="1">
              <a:buClrTx/>
            </a:pPr>
            <a:r>
              <a:rPr lang="en-US" dirty="0"/>
              <a:t>No extra software to buy saving both CapEx and OpEx</a:t>
            </a:r>
          </a:p>
        </p:txBody>
      </p:sp>
      <p:sp>
        <p:nvSpPr>
          <p:cNvPr id="141" name="Text Placeholder 140"/>
          <p:cNvSpPr>
            <a:spLocks noGrp="1"/>
          </p:cNvSpPr>
          <p:nvPr>
            <p:ph type="body" sz="quarter" idx="4294967295"/>
          </p:nvPr>
        </p:nvSpPr>
        <p:spPr>
          <a:xfrm>
            <a:off x="5257800" y="1206500"/>
            <a:ext cx="3611563" cy="3082925"/>
          </a:xfrm>
          <a:prstGeom prst="rect">
            <a:avLst/>
          </a:prstGeom>
        </p:spPr>
        <p:txBody>
          <a:bodyPr/>
          <a:lstStyle/>
          <a:p>
            <a:pPr>
              <a:buClrTx/>
            </a:pPr>
            <a:r>
              <a:rPr lang="en-US" dirty="0"/>
              <a:t>Industry-leading virtualization performance improves server consolidation ratios</a:t>
            </a:r>
          </a:p>
          <a:p>
            <a:pPr>
              <a:buClrTx/>
            </a:pPr>
            <a:r>
              <a:rPr lang="en-US" dirty="0"/>
              <a:t>Fewer switches with a</a:t>
            </a:r>
            <a:br>
              <a:rPr lang="en-US" dirty="0"/>
            </a:br>
            <a:r>
              <a:rPr lang="en-US" dirty="0"/>
              <a:t>Unified Fabric</a:t>
            </a:r>
          </a:p>
          <a:p>
            <a:pPr lvl="1">
              <a:buClrTx/>
            </a:pPr>
            <a:r>
              <a:rPr lang="en-US" dirty="0"/>
              <a:t>In the chassis and ToR</a:t>
            </a:r>
          </a:p>
          <a:p>
            <a:pPr>
              <a:buClrTx/>
            </a:pPr>
            <a:r>
              <a:rPr lang="en-US" dirty="0"/>
              <a:t>Fewer cables for better airflow through the rack</a:t>
            </a:r>
          </a:p>
        </p:txBody>
      </p:sp>
    </p:spTree>
    <p:extLst>
      <p:ext uri="{BB962C8B-B14F-4D97-AF65-F5344CB8AC3E}">
        <p14:creationId xmlns:p14="http://schemas.microsoft.com/office/powerpoint/2010/main" val="7449484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766" y="239713"/>
            <a:ext cx="8706234" cy="731837"/>
          </a:xfrm>
        </p:spPr>
        <p:txBody>
          <a:bodyPr/>
          <a:lstStyle/>
          <a:p>
            <a:r>
              <a:rPr lang="en-US" dirty="0"/>
              <a:t>Average 52% Reduction In Power And Cooling Costs</a:t>
            </a:r>
            <a:br>
              <a:rPr lang="en-US" dirty="0"/>
            </a:br>
            <a:r>
              <a:rPr lang="en-US" sz="1800" dirty="0"/>
              <a:t>Based on 75 customer case studies</a:t>
            </a:r>
          </a:p>
        </p:txBody>
      </p:sp>
      <p:grpSp>
        <p:nvGrpSpPr>
          <p:cNvPr id="33" name="Group 32"/>
          <p:cNvGrpSpPr/>
          <p:nvPr/>
        </p:nvGrpSpPr>
        <p:grpSpPr>
          <a:xfrm>
            <a:off x="1563517" y="1237206"/>
            <a:ext cx="7022807" cy="1005840"/>
            <a:chOff x="2194560" y="1220023"/>
            <a:chExt cx="7022807" cy="1005840"/>
          </a:xfrm>
        </p:grpSpPr>
        <p:sp>
          <p:nvSpPr>
            <p:cNvPr id="34" name="Round Same Side Corner Rectangle 33"/>
            <p:cNvSpPr/>
            <p:nvPr/>
          </p:nvSpPr>
          <p:spPr>
            <a:xfrm rot="5400000">
              <a:off x="2584704" y="829879"/>
              <a:ext cx="1005840" cy="1786128"/>
            </a:xfrm>
            <a:prstGeom prst="round2SameRect">
              <a:avLst>
                <a:gd name="adj1" fmla="val 0"/>
                <a:gd name="adj2" fmla="val 50000"/>
              </a:avLst>
            </a:prstGeom>
            <a:solidFill>
              <a:schemeClr val="bg2">
                <a:lumMod val="9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p:cNvSpPr/>
            <p:nvPr/>
          </p:nvSpPr>
          <p:spPr>
            <a:xfrm>
              <a:off x="3980686" y="1220023"/>
              <a:ext cx="5236681" cy="1005840"/>
            </a:xfrm>
            <a:prstGeom prst="rect">
              <a:avLst/>
            </a:prstGeom>
            <a:solidFill>
              <a:schemeClr val="accent1">
                <a:alpha val="91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1000" dirty="0">
                  <a:solidFill>
                    <a:schemeClr val="tx2"/>
                  </a:solidFill>
                </a:rPr>
                <a:t>“We funded the implementation of Cisco UCS with an energy efficiency grant from Salix Finance and The Higher Education Funding Council for England. So far, we’ve seen a 10 percent reduction in power usage, and we expect the solution to pay for itself within 12 months.”</a:t>
              </a:r>
            </a:p>
          </p:txBody>
        </p:sp>
      </p:grpSp>
      <p:sp>
        <p:nvSpPr>
          <p:cNvPr id="36" name="Round Same Side Corner Rectangle 35"/>
          <p:cNvSpPr/>
          <p:nvPr/>
        </p:nvSpPr>
        <p:spPr>
          <a:xfrm rot="5400000">
            <a:off x="1953661" y="1971912"/>
            <a:ext cx="1005840" cy="1786128"/>
          </a:xfrm>
          <a:prstGeom prst="round2SameRect">
            <a:avLst>
              <a:gd name="adj1" fmla="val 0"/>
              <a:gd name="adj2" fmla="val 50000"/>
            </a:avLst>
          </a:prstGeom>
          <a:solidFill>
            <a:schemeClr val="bg2">
              <a:lumMod val="9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p:nvSpPr>
        <p:spPr>
          <a:xfrm>
            <a:off x="3349644" y="2362056"/>
            <a:ext cx="5236680" cy="1005840"/>
          </a:xfrm>
          <a:prstGeom prst="rect">
            <a:avLst/>
          </a:prstGeom>
          <a:solidFill>
            <a:schemeClr val="tx2">
              <a:alpha val="91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1000" dirty="0">
                <a:solidFill>
                  <a:schemeClr val="bg2"/>
                </a:solidFill>
              </a:rPr>
              <a:t>“The simplified design of the Cisco UCS Servers improves airflow efficiency and can reduce the number of components that need to be powered and cooled by more than 50 percent compared to traditional blade server environments.”</a:t>
            </a:r>
          </a:p>
        </p:txBody>
      </p:sp>
      <p:sp>
        <p:nvSpPr>
          <p:cNvPr id="38" name="Round Same Side Corner Rectangle 37"/>
          <p:cNvSpPr/>
          <p:nvPr/>
        </p:nvSpPr>
        <p:spPr>
          <a:xfrm rot="5400000">
            <a:off x="1953661" y="3096762"/>
            <a:ext cx="1005840" cy="1786128"/>
          </a:xfrm>
          <a:prstGeom prst="round2SameRect">
            <a:avLst>
              <a:gd name="adj1" fmla="val 0"/>
              <a:gd name="adj2" fmla="val 50000"/>
            </a:avLst>
          </a:prstGeom>
          <a:solidFill>
            <a:schemeClr val="bg2">
              <a:lumMod val="9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p:cNvSpPr/>
          <p:nvPr/>
        </p:nvSpPr>
        <p:spPr>
          <a:xfrm>
            <a:off x="3349643" y="3486906"/>
            <a:ext cx="5236681" cy="1005840"/>
          </a:xfrm>
          <a:prstGeom prst="rect">
            <a:avLst/>
          </a:prstGeom>
          <a:solidFill>
            <a:schemeClr val="accent2">
              <a:alpha val="91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1000" dirty="0">
                <a:solidFill>
                  <a:schemeClr val="tx2"/>
                </a:solidFill>
              </a:rPr>
              <a:t>Server utilization has increased by 40 percent while data space, power, and cooling have been reduced by the same amount.</a:t>
            </a:r>
          </a:p>
        </p:txBody>
      </p:sp>
      <p:pic>
        <p:nvPicPr>
          <p:cNvPr id="55" name="Picture 7"/>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784811" y="3783869"/>
            <a:ext cx="1474010" cy="437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 name="Picture 6"/>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809344" y="2603300"/>
            <a:ext cx="1387475"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3"/>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t="6521" b="6521"/>
          <a:stretch/>
        </p:blipFill>
        <p:spPr bwMode="auto">
          <a:xfrm>
            <a:off x="2167580" y="1379692"/>
            <a:ext cx="578002" cy="720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90717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ext uri="{D42A27DB-BD31-4B8C-83A1-F6EECF244321}">
                <p14:modId xmlns:p14="http://schemas.microsoft.com/office/powerpoint/2010/main" val="163422876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184" name="think-cell Slide" r:id="rId4" imgW="216" imgH="216" progId="TCLayout.ActiveDocument.1">
                  <p:embed/>
                </p:oleObj>
              </mc:Choice>
              <mc:Fallback>
                <p:oleObj name="think-cell Slide" r:id="rId4" imgW="216" imgH="216"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2" name="Picture 2" descr="Y:\Production\Cisco Projects\C97 Presentation (PPT-PDF)\C97-739610-01\Supporting Files\A20423x03C.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877208" y="1"/>
            <a:ext cx="6266792" cy="470916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0" y="-2"/>
            <a:ext cx="3032567" cy="4714875"/>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ound Same Side Corner Rectangle 16"/>
          <p:cNvSpPr/>
          <p:nvPr/>
        </p:nvSpPr>
        <p:spPr>
          <a:xfrm rot="16200000">
            <a:off x="6587341" y="1500137"/>
            <a:ext cx="1143200" cy="3970117"/>
          </a:xfrm>
          <a:prstGeom prst="round2SameRect">
            <a:avLst>
              <a:gd name="adj1" fmla="val 50000"/>
              <a:gd name="adj2" fmla="val 0"/>
            </a:avLst>
          </a:prstGeom>
          <a:solidFill>
            <a:schemeClr val="bg2">
              <a:alpha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3500" dirty="0"/>
              <a:t>System management</a:t>
            </a:r>
          </a:p>
        </p:txBody>
      </p:sp>
      <p:sp>
        <p:nvSpPr>
          <p:cNvPr id="18" name="Rounded Rectangle 17"/>
          <p:cNvSpPr/>
          <p:nvPr/>
        </p:nvSpPr>
        <p:spPr>
          <a:xfrm>
            <a:off x="174582" y="358461"/>
            <a:ext cx="2683403" cy="368558"/>
          </a:xfrm>
          <a:prstGeom prst="roundRect">
            <a:avLst>
              <a:gd name="adj" fmla="val 50000"/>
            </a:avLst>
          </a:prstGeom>
          <a:solidFill>
            <a:schemeClr val="tx2"/>
          </a:solidFill>
          <a:ln w="3175">
            <a:solidFill>
              <a:schemeClr val="tx2">
                <a:lumMod val="20000"/>
                <a:lumOff val="80000"/>
              </a:schemeClr>
            </a:solidFill>
            <a:round/>
          </a:ln>
          <a:effectLst/>
        </p:spPr>
        <p:style>
          <a:lnRef idx="1">
            <a:schemeClr val="accent5"/>
          </a:lnRef>
          <a:fillRef idx="3">
            <a:schemeClr val="accent5"/>
          </a:fillRef>
          <a:effectRef idx="2">
            <a:schemeClr val="accent5"/>
          </a:effectRef>
          <a:fontRef idx="minor">
            <a:schemeClr val="lt1"/>
          </a:fontRef>
        </p:style>
        <p:txBody>
          <a:bodyPr lIns="91440" tIns="0" rIns="0" bIns="0" rtlCol="0" anchor="ctr" anchorCtr="0"/>
          <a:lstStyle/>
          <a:p>
            <a:pPr defTabSz="456968"/>
            <a:r>
              <a:rPr lang="en-US" sz="1200" dirty="0">
                <a:solidFill>
                  <a:schemeClr val="tx2">
                    <a:lumMod val="20000"/>
                    <a:lumOff val="80000"/>
                  </a:schemeClr>
                </a:solidFill>
              </a:rPr>
              <a:t>Provisioning</a:t>
            </a:r>
          </a:p>
        </p:txBody>
      </p:sp>
      <p:sp>
        <p:nvSpPr>
          <p:cNvPr id="19" name="Rounded Rectangle 18"/>
          <p:cNvSpPr/>
          <p:nvPr/>
        </p:nvSpPr>
        <p:spPr>
          <a:xfrm>
            <a:off x="174582" y="986081"/>
            <a:ext cx="2683403" cy="368558"/>
          </a:xfrm>
          <a:prstGeom prst="roundRect">
            <a:avLst>
              <a:gd name="adj" fmla="val 50000"/>
            </a:avLst>
          </a:prstGeom>
          <a:solidFill>
            <a:schemeClr val="tx2"/>
          </a:solidFill>
          <a:ln w="3175">
            <a:solidFill>
              <a:schemeClr val="tx2">
                <a:lumMod val="20000"/>
                <a:lumOff val="80000"/>
              </a:schemeClr>
            </a:solidFill>
            <a:round/>
          </a:ln>
          <a:effectLst/>
        </p:spPr>
        <p:style>
          <a:lnRef idx="1">
            <a:schemeClr val="accent5"/>
          </a:lnRef>
          <a:fillRef idx="3">
            <a:schemeClr val="accent5"/>
          </a:fillRef>
          <a:effectRef idx="2">
            <a:schemeClr val="accent5"/>
          </a:effectRef>
          <a:fontRef idx="minor">
            <a:schemeClr val="lt1"/>
          </a:fontRef>
        </p:style>
        <p:txBody>
          <a:bodyPr lIns="91440" tIns="0" rIns="0" bIns="0" rtlCol="0" anchor="ctr" anchorCtr="0"/>
          <a:lstStyle/>
          <a:p>
            <a:pPr defTabSz="456968"/>
            <a:r>
              <a:rPr lang="en-US" sz="1200" dirty="0">
                <a:solidFill>
                  <a:schemeClr val="tx2">
                    <a:lumMod val="20000"/>
                    <a:lumOff val="80000"/>
                  </a:schemeClr>
                </a:solidFill>
              </a:rPr>
              <a:t>Ongoing administration</a:t>
            </a:r>
          </a:p>
        </p:txBody>
      </p:sp>
      <p:sp>
        <p:nvSpPr>
          <p:cNvPr id="20" name="Rounded Rectangle 19"/>
          <p:cNvSpPr/>
          <p:nvPr/>
        </p:nvSpPr>
        <p:spPr>
          <a:xfrm>
            <a:off x="174582" y="1613701"/>
            <a:ext cx="2683403" cy="368558"/>
          </a:xfrm>
          <a:prstGeom prst="roundRect">
            <a:avLst>
              <a:gd name="adj" fmla="val 50000"/>
            </a:avLst>
          </a:prstGeom>
          <a:solidFill>
            <a:schemeClr val="tx2"/>
          </a:solidFill>
          <a:ln w="3175">
            <a:solidFill>
              <a:schemeClr val="tx2">
                <a:lumMod val="20000"/>
                <a:lumOff val="80000"/>
              </a:schemeClr>
            </a:solidFill>
            <a:round/>
          </a:ln>
          <a:effectLst/>
        </p:spPr>
        <p:style>
          <a:lnRef idx="1">
            <a:schemeClr val="accent5"/>
          </a:lnRef>
          <a:fillRef idx="3">
            <a:schemeClr val="accent5"/>
          </a:fillRef>
          <a:effectRef idx="2">
            <a:schemeClr val="accent5"/>
          </a:effectRef>
          <a:fontRef idx="minor">
            <a:schemeClr val="lt1"/>
          </a:fontRef>
        </p:style>
        <p:txBody>
          <a:bodyPr lIns="91440" tIns="0" rIns="0" bIns="0" rtlCol="0" anchor="ctr" anchorCtr="0"/>
          <a:lstStyle/>
          <a:p>
            <a:pPr defTabSz="456968"/>
            <a:r>
              <a:rPr lang="en-US" sz="1200" dirty="0">
                <a:solidFill>
                  <a:schemeClr val="tx2">
                    <a:lumMod val="20000"/>
                    <a:lumOff val="80000"/>
                  </a:schemeClr>
                </a:solidFill>
              </a:rPr>
              <a:t>Servers</a:t>
            </a:r>
          </a:p>
        </p:txBody>
      </p:sp>
      <p:sp>
        <p:nvSpPr>
          <p:cNvPr id="29" name="Rounded Rectangle 28"/>
          <p:cNvSpPr/>
          <p:nvPr/>
        </p:nvSpPr>
        <p:spPr>
          <a:xfrm>
            <a:off x="174582" y="2241321"/>
            <a:ext cx="2683403" cy="368558"/>
          </a:xfrm>
          <a:prstGeom prst="roundRect">
            <a:avLst>
              <a:gd name="adj" fmla="val 50000"/>
            </a:avLst>
          </a:prstGeom>
          <a:solidFill>
            <a:schemeClr val="tx2"/>
          </a:solidFill>
          <a:ln w="3175">
            <a:solidFill>
              <a:schemeClr val="tx2">
                <a:lumMod val="20000"/>
                <a:lumOff val="80000"/>
              </a:schemeClr>
            </a:solidFill>
            <a:round/>
          </a:ln>
          <a:effectLst/>
        </p:spPr>
        <p:style>
          <a:lnRef idx="1">
            <a:schemeClr val="accent5"/>
          </a:lnRef>
          <a:fillRef idx="3">
            <a:schemeClr val="accent5"/>
          </a:fillRef>
          <a:effectRef idx="2">
            <a:schemeClr val="accent5"/>
          </a:effectRef>
          <a:fontRef idx="minor">
            <a:schemeClr val="lt1"/>
          </a:fontRef>
        </p:style>
        <p:txBody>
          <a:bodyPr lIns="91440" tIns="0" rIns="0" bIns="0" rtlCol="0" anchor="ctr" anchorCtr="0"/>
          <a:lstStyle/>
          <a:p>
            <a:pPr defTabSz="456968"/>
            <a:r>
              <a:rPr lang="en-US" sz="1200" dirty="0">
                <a:solidFill>
                  <a:schemeClr val="tx2">
                    <a:lumMod val="20000"/>
                    <a:lumOff val="80000"/>
                  </a:schemeClr>
                </a:solidFill>
              </a:rPr>
              <a:t>Infrastructure and cabling</a:t>
            </a:r>
          </a:p>
        </p:txBody>
      </p:sp>
      <p:sp>
        <p:nvSpPr>
          <p:cNvPr id="30" name="Rounded Rectangle 29"/>
          <p:cNvSpPr/>
          <p:nvPr/>
        </p:nvSpPr>
        <p:spPr>
          <a:xfrm>
            <a:off x="174582" y="2868941"/>
            <a:ext cx="2683403" cy="368558"/>
          </a:xfrm>
          <a:prstGeom prst="roundRect">
            <a:avLst>
              <a:gd name="adj" fmla="val 50000"/>
            </a:avLst>
          </a:prstGeom>
          <a:solidFill>
            <a:schemeClr val="tx2"/>
          </a:solidFill>
          <a:ln w="3175">
            <a:solidFill>
              <a:schemeClr val="tx2">
                <a:lumMod val="20000"/>
                <a:lumOff val="80000"/>
              </a:schemeClr>
            </a:solidFill>
            <a:round/>
          </a:ln>
          <a:effectLst/>
        </p:spPr>
        <p:style>
          <a:lnRef idx="1">
            <a:schemeClr val="accent5"/>
          </a:lnRef>
          <a:fillRef idx="3">
            <a:schemeClr val="accent5"/>
          </a:fillRef>
          <a:effectRef idx="2">
            <a:schemeClr val="accent5"/>
          </a:effectRef>
          <a:fontRef idx="minor">
            <a:schemeClr val="lt1"/>
          </a:fontRef>
        </p:style>
        <p:txBody>
          <a:bodyPr lIns="91440" tIns="0" rIns="0" bIns="0" rtlCol="0" anchor="ctr" anchorCtr="0"/>
          <a:lstStyle/>
          <a:p>
            <a:pPr defTabSz="456968"/>
            <a:r>
              <a:rPr lang="en-US" sz="1200" dirty="0">
                <a:solidFill>
                  <a:schemeClr val="tx2">
                    <a:lumMod val="20000"/>
                    <a:lumOff val="80000"/>
                  </a:schemeClr>
                </a:solidFill>
              </a:rPr>
              <a:t>Power and cooling</a:t>
            </a:r>
          </a:p>
        </p:txBody>
      </p:sp>
      <p:sp>
        <p:nvSpPr>
          <p:cNvPr id="31" name="Rounded Rectangle 30"/>
          <p:cNvSpPr/>
          <p:nvPr/>
        </p:nvSpPr>
        <p:spPr>
          <a:xfrm>
            <a:off x="174582" y="3496561"/>
            <a:ext cx="2683403" cy="368558"/>
          </a:xfrm>
          <a:prstGeom prst="roundRect">
            <a:avLst>
              <a:gd name="adj" fmla="val 50000"/>
            </a:avLst>
          </a:prstGeom>
          <a:solidFill>
            <a:schemeClr val="bg2"/>
          </a:solidFill>
          <a:ln w="22225">
            <a:noFill/>
            <a:round/>
          </a:ln>
          <a:effectLst/>
        </p:spPr>
        <p:style>
          <a:lnRef idx="1">
            <a:schemeClr val="accent5"/>
          </a:lnRef>
          <a:fillRef idx="3">
            <a:schemeClr val="accent5"/>
          </a:fillRef>
          <a:effectRef idx="2">
            <a:schemeClr val="accent5"/>
          </a:effectRef>
          <a:fontRef idx="minor">
            <a:schemeClr val="lt1"/>
          </a:fontRef>
        </p:style>
        <p:txBody>
          <a:bodyPr lIns="91440" tIns="0" rIns="0" bIns="0" rtlCol="0" anchor="ctr" anchorCtr="0"/>
          <a:lstStyle/>
          <a:p>
            <a:pPr defTabSz="456968"/>
            <a:r>
              <a:rPr lang="en-US" sz="1200" dirty="0">
                <a:solidFill>
                  <a:schemeClr val="bg1"/>
                </a:solidFill>
              </a:rPr>
              <a:t>System management</a:t>
            </a:r>
          </a:p>
        </p:txBody>
      </p:sp>
      <p:sp>
        <p:nvSpPr>
          <p:cNvPr id="32" name="Rounded Rectangle 31"/>
          <p:cNvSpPr/>
          <p:nvPr/>
        </p:nvSpPr>
        <p:spPr>
          <a:xfrm>
            <a:off x="174581" y="4124180"/>
            <a:ext cx="2683403" cy="368558"/>
          </a:xfrm>
          <a:prstGeom prst="roundRect">
            <a:avLst>
              <a:gd name="adj" fmla="val 50000"/>
            </a:avLst>
          </a:prstGeom>
          <a:solidFill>
            <a:schemeClr val="tx2"/>
          </a:solidFill>
          <a:ln w="3175">
            <a:solidFill>
              <a:schemeClr val="tx2">
                <a:lumMod val="20000"/>
                <a:lumOff val="80000"/>
              </a:schemeClr>
            </a:solidFill>
            <a:round/>
          </a:ln>
          <a:effectLst/>
        </p:spPr>
        <p:style>
          <a:lnRef idx="1">
            <a:schemeClr val="accent5"/>
          </a:lnRef>
          <a:fillRef idx="3">
            <a:schemeClr val="accent5"/>
          </a:fillRef>
          <a:effectRef idx="2">
            <a:schemeClr val="accent5"/>
          </a:effectRef>
          <a:fontRef idx="minor">
            <a:schemeClr val="lt1"/>
          </a:fontRef>
        </p:style>
        <p:txBody>
          <a:bodyPr lIns="91440" tIns="0" rIns="0" bIns="0" rtlCol="0" anchor="ctr" anchorCtr="0"/>
          <a:lstStyle/>
          <a:p>
            <a:pPr defTabSz="456968"/>
            <a:r>
              <a:rPr lang="en-US" sz="1200" dirty="0">
                <a:solidFill>
                  <a:schemeClr val="tx2">
                    <a:lumMod val="20000"/>
                    <a:lumOff val="80000"/>
                  </a:schemeClr>
                </a:solidFill>
              </a:rPr>
              <a:t>Real world TCO examples</a:t>
            </a:r>
          </a:p>
        </p:txBody>
      </p:sp>
    </p:spTree>
    <p:extLst>
      <p:ext uri="{BB962C8B-B14F-4D97-AF65-F5344CB8AC3E}">
        <p14:creationId xmlns:p14="http://schemas.microsoft.com/office/powerpoint/2010/main" val="37728518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System management software</a:t>
            </a:r>
          </a:p>
        </p:txBody>
      </p:sp>
      <p:grpSp>
        <p:nvGrpSpPr>
          <p:cNvPr id="29" name="Group 28"/>
          <p:cNvGrpSpPr/>
          <p:nvPr/>
        </p:nvGrpSpPr>
        <p:grpSpPr>
          <a:xfrm>
            <a:off x="1432033" y="1938739"/>
            <a:ext cx="7254332" cy="1556309"/>
            <a:chOff x="1432033" y="1373675"/>
            <a:chExt cx="7254332" cy="1556309"/>
          </a:xfrm>
        </p:grpSpPr>
        <p:sp>
          <p:nvSpPr>
            <p:cNvPr id="30" name="Rectangle 29"/>
            <p:cNvSpPr/>
            <p:nvPr/>
          </p:nvSpPr>
          <p:spPr>
            <a:xfrm>
              <a:off x="3669854" y="1373675"/>
              <a:ext cx="5016510" cy="1556301"/>
            </a:xfrm>
            <a:prstGeom prst="rect">
              <a:avLst/>
            </a:prstGeom>
            <a:solidFill>
              <a:schemeClr val="bg2"/>
            </a:solidFill>
            <a:ln w="31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8" tIns="34285" rIns="68568" bIns="34285" numCol="1" spcCol="0" rtlCol="0" fromWordArt="0" anchor="ctr" anchorCtr="0" forceAA="0" compatLnSpc="1">
              <a:prstTxWarp prst="textNoShape">
                <a:avLst/>
              </a:prstTxWarp>
              <a:noAutofit/>
            </a:bodyPr>
            <a:lstStyle/>
            <a:p>
              <a:pPr algn="ctr" defTabSz="456284"/>
              <a:endParaRPr lang="en-US" dirty="0">
                <a:solidFill>
                  <a:srgbClr val="FFFFFF"/>
                </a:solidFill>
                <a:latin typeface="+mj-lt"/>
              </a:endParaRPr>
            </a:p>
          </p:txBody>
        </p:sp>
        <p:sp>
          <p:nvSpPr>
            <p:cNvPr id="31" name="Isosceles Triangle 7"/>
            <p:cNvSpPr/>
            <p:nvPr/>
          </p:nvSpPr>
          <p:spPr>
            <a:xfrm rot="5400000">
              <a:off x="1871858" y="933851"/>
              <a:ext cx="1556308" cy="2435957"/>
            </a:xfrm>
            <a:custGeom>
              <a:avLst/>
              <a:gdLst/>
              <a:ahLst/>
              <a:cxnLst/>
              <a:rect l="l" t="t" r="r" b="b"/>
              <a:pathLst>
                <a:path w="3490565" h="3107769">
                  <a:moveTo>
                    <a:pt x="0" y="3107769"/>
                  </a:moveTo>
                  <a:lnTo>
                    <a:pt x="0" y="139088"/>
                  </a:lnTo>
                  <a:lnTo>
                    <a:pt x="1592699" y="139088"/>
                  </a:lnTo>
                  <a:lnTo>
                    <a:pt x="1745283" y="0"/>
                  </a:lnTo>
                  <a:lnTo>
                    <a:pt x="1897867" y="139088"/>
                  </a:lnTo>
                  <a:lnTo>
                    <a:pt x="3490565" y="139088"/>
                  </a:lnTo>
                  <a:lnTo>
                    <a:pt x="3490565" y="3107769"/>
                  </a:lnTo>
                  <a:close/>
                </a:path>
              </a:pathLst>
            </a:custGeom>
            <a:solidFill>
              <a:schemeClr val="accent1"/>
            </a:solidFill>
            <a:ln w="31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8" tIns="34285" rIns="68568" bIns="34285" numCol="1" spcCol="0" rtlCol="0" fromWordArt="0" anchor="ctr" anchorCtr="0" forceAA="0" compatLnSpc="1">
              <a:prstTxWarp prst="textNoShape">
                <a:avLst/>
              </a:prstTxWarp>
              <a:noAutofit/>
            </a:bodyPr>
            <a:lstStyle/>
            <a:p>
              <a:pPr algn="ctr" defTabSz="456284"/>
              <a:endParaRPr lang="en-US" dirty="0">
                <a:solidFill>
                  <a:srgbClr val="FFFFFF"/>
                </a:solidFill>
                <a:latin typeface="+mj-lt"/>
              </a:endParaRPr>
            </a:p>
          </p:txBody>
        </p:sp>
        <p:sp>
          <p:nvSpPr>
            <p:cNvPr id="32" name="TextBox 16"/>
            <p:cNvSpPr txBox="1">
              <a:spLocks noChangeArrowheads="1"/>
            </p:cNvSpPr>
            <p:nvPr/>
          </p:nvSpPr>
          <p:spPr bwMode="auto">
            <a:xfrm>
              <a:off x="4026391" y="1573276"/>
              <a:ext cx="4659974" cy="546924"/>
            </a:xfrm>
            <a:prstGeom prst="rect">
              <a:avLst/>
            </a:prstGeom>
          </p:spPr>
          <p:txBody>
            <a:bodyPr lIns="91359" tIns="45679" rIns="45679" bIns="45679" anchor="ctr" anchorCtr="0">
              <a:noAutofit/>
            </a:bodyPr>
            <a:lstStyle/>
            <a:p>
              <a:pPr lvl="0">
                <a:lnSpc>
                  <a:spcPct val="95000"/>
                </a:lnSpc>
                <a:spcBef>
                  <a:spcPts val="1200"/>
                </a:spcBef>
              </a:pPr>
              <a:r>
                <a:rPr lang="en-US" sz="1200" dirty="0">
                  <a:solidFill>
                    <a:schemeClr val="tx2"/>
                  </a:solidFill>
                  <a:latin typeface="+mj-lt"/>
                </a:rPr>
                <a:t>UCS Manager Embedded in the Product, </a:t>
              </a:r>
              <a:br>
                <a:rPr lang="en-US" sz="1200" dirty="0">
                  <a:solidFill>
                    <a:schemeClr val="tx2"/>
                  </a:solidFill>
                  <a:latin typeface="+mj-lt"/>
                </a:rPr>
              </a:br>
              <a:r>
                <a:rPr lang="en-US" sz="1200" dirty="0">
                  <a:solidFill>
                    <a:schemeClr val="tx2"/>
                  </a:solidFill>
                  <a:latin typeface="+mj-lt"/>
                </a:rPr>
                <a:t>No Additional Charge</a:t>
              </a:r>
            </a:p>
          </p:txBody>
        </p:sp>
        <p:cxnSp>
          <p:nvCxnSpPr>
            <p:cNvPr id="33" name="Straight Connector 32"/>
            <p:cNvCxnSpPr/>
            <p:nvPr/>
          </p:nvCxnSpPr>
          <p:spPr>
            <a:xfrm>
              <a:off x="3994380" y="2204514"/>
              <a:ext cx="4608855" cy="0"/>
            </a:xfrm>
            <a:prstGeom prst="line">
              <a:avLst/>
            </a:prstGeom>
            <a:ln w="15875"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34" name="TextBox 16"/>
            <p:cNvSpPr txBox="1">
              <a:spLocks noChangeArrowheads="1"/>
            </p:cNvSpPr>
            <p:nvPr/>
          </p:nvSpPr>
          <p:spPr bwMode="auto">
            <a:xfrm>
              <a:off x="4026390" y="2208336"/>
              <a:ext cx="4659975" cy="620040"/>
            </a:xfrm>
            <a:prstGeom prst="rect">
              <a:avLst/>
            </a:prstGeom>
          </p:spPr>
          <p:txBody>
            <a:bodyPr lIns="91359" tIns="45679" rIns="45679" bIns="45679" anchor="ctr" anchorCtr="0">
              <a:noAutofit/>
            </a:bodyPr>
            <a:lstStyle/>
            <a:p>
              <a:pPr lvl="0">
                <a:lnSpc>
                  <a:spcPct val="95000"/>
                </a:lnSpc>
                <a:spcBef>
                  <a:spcPts val="300"/>
                </a:spcBef>
                <a:spcAft>
                  <a:spcPts val="300"/>
                </a:spcAft>
              </a:pPr>
              <a:r>
                <a:rPr lang="en-US" sz="1200" dirty="0">
                  <a:solidFill>
                    <a:schemeClr val="tx2"/>
                  </a:solidFill>
                  <a:latin typeface="+mj-lt"/>
                </a:rPr>
                <a:t>UCS Manager Runs in the Fabric Interconnects,</a:t>
              </a:r>
              <a:br>
                <a:rPr lang="en-US" sz="1200" dirty="0">
                  <a:solidFill>
                    <a:schemeClr val="tx2"/>
                  </a:solidFill>
                  <a:latin typeface="+mj-lt"/>
                </a:rPr>
              </a:br>
              <a:r>
                <a:rPr lang="en-US" sz="1200" dirty="0">
                  <a:solidFill>
                    <a:schemeClr val="tx2"/>
                  </a:solidFill>
                  <a:latin typeface="+mj-lt"/>
                </a:rPr>
                <a:t>Accessed via API</a:t>
              </a:r>
            </a:p>
          </p:txBody>
        </p:sp>
        <p:sp>
          <p:nvSpPr>
            <p:cNvPr id="35" name="TextBox 34"/>
            <p:cNvSpPr txBox="1"/>
            <p:nvPr/>
          </p:nvSpPr>
          <p:spPr>
            <a:xfrm>
              <a:off x="1629465" y="1563904"/>
              <a:ext cx="1832400" cy="565668"/>
            </a:xfrm>
            <a:prstGeom prst="rect">
              <a:avLst/>
            </a:prstGeom>
            <a:noFill/>
            <a:ln>
              <a:noFill/>
            </a:ln>
          </p:spPr>
          <p:txBody>
            <a:bodyPr wrap="square" lIns="91400" tIns="45700" rIns="91400" bIns="45700" rtlCol="0" anchor="ctr" anchorCtr="0">
              <a:noAutofit/>
            </a:bodyPr>
            <a:lstStyle/>
            <a:p>
              <a:pPr algn="ctr" defTabSz="407978">
                <a:spcBef>
                  <a:spcPts val="0"/>
                </a:spcBef>
              </a:pPr>
              <a:r>
                <a:rPr lang="en-US" sz="1200" dirty="0">
                  <a:solidFill>
                    <a:schemeClr val="bg1"/>
                  </a:solidFill>
                  <a:latin typeface="+mj-lt"/>
                  <a:ea typeface="+mn-ea"/>
                  <a:cs typeface="+mn-cs"/>
                </a:rPr>
                <a:t>Eliminate systems management licensing</a:t>
              </a:r>
            </a:p>
          </p:txBody>
        </p:sp>
        <p:cxnSp>
          <p:nvCxnSpPr>
            <p:cNvPr id="37" name="Straight Connector 36"/>
            <p:cNvCxnSpPr/>
            <p:nvPr/>
          </p:nvCxnSpPr>
          <p:spPr>
            <a:xfrm>
              <a:off x="1707929" y="2204514"/>
              <a:ext cx="1760511" cy="0"/>
            </a:xfrm>
            <a:prstGeom prst="line">
              <a:avLst/>
            </a:prstGeom>
            <a:ln w="15875"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1528761" y="2198014"/>
              <a:ext cx="2139165" cy="565668"/>
            </a:xfrm>
            <a:prstGeom prst="rect">
              <a:avLst/>
            </a:prstGeom>
            <a:noFill/>
            <a:ln>
              <a:noFill/>
            </a:ln>
          </p:spPr>
          <p:txBody>
            <a:bodyPr wrap="square" lIns="91400" tIns="45700" rIns="91400" bIns="45700" rtlCol="0" anchor="ctr" anchorCtr="0">
              <a:noAutofit/>
            </a:bodyPr>
            <a:lstStyle/>
            <a:p>
              <a:pPr algn="ctr" defTabSz="407978">
                <a:lnSpc>
                  <a:spcPts val="1800"/>
                </a:lnSpc>
                <a:spcBef>
                  <a:spcPts val="0"/>
                </a:spcBef>
              </a:pPr>
              <a:r>
                <a:rPr lang="en-US" sz="1200" dirty="0">
                  <a:solidFill>
                    <a:schemeClr val="bg1"/>
                  </a:solidFill>
                  <a:latin typeface="+mj-lt"/>
                  <a:ea typeface="+mn-ea"/>
                  <a:cs typeface="+mn-cs"/>
                </a:rPr>
                <a:t>Eliminate</a:t>
              </a:r>
            </a:p>
            <a:p>
              <a:pPr algn="ctr" defTabSz="407978">
                <a:lnSpc>
                  <a:spcPts val="1800"/>
                </a:lnSpc>
                <a:spcBef>
                  <a:spcPts val="0"/>
                </a:spcBef>
              </a:pPr>
              <a:r>
                <a:rPr lang="en-US" sz="1200" dirty="0">
                  <a:solidFill>
                    <a:schemeClr val="bg1"/>
                  </a:solidFill>
                  <a:latin typeface="+mj-lt"/>
                  <a:ea typeface="+mn-ea"/>
                  <a:cs typeface="+mn-cs"/>
                </a:rPr>
                <a:t>management servers</a:t>
              </a:r>
            </a:p>
          </p:txBody>
        </p:sp>
      </p:grpSp>
    </p:spTree>
    <p:extLst>
      <p:ext uri="{BB962C8B-B14F-4D97-AF65-F5344CB8AC3E}">
        <p14:creationId xmlns:p14="http://schemas.microsoft.com/office/powerpoint/2010/main" val="16140082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Complexity vs. simplicity</a:t>
            </a:r>
          </a:p>
        </p:txBody>
      </p:sp>
      <p:graphicFrame>
        <p:nvGraphicFramePr>
          <p:cNvPr id="14" name="Table 13"/>
          <p:cNvGraphicFramePr>
            <a:graphicFrameLocks noGrp="1"/>
          </p:cNvGraphicFramePr>
          <p:nvPr>
            <p:extLst>
              <p:ext uri="{D42A27DB-BD31-4B8C-83A1-F6EECF244321}">
                <p14:modId xmlns:p14="http://schemas.microsoft.com/office/powerpoint/2010/main" val="2912111510"/>
              </p:ext>
            </p:extLst>
          </p:nvPr>
        </p:nvGraphicFramePr>
        <p:xfrm>
          <a:off x="1426249" y="1198881"/>
          <a:ext cx="7443114" cy="3310229"/>
        </p:xfrm>
        <a:graphic>
          <a:graphicData uri="http://schemas.openxmlformats.org/drawingml/2006/table">
            <a:tbl>
              <a:tblPr firstRow="1" bandRow="1">
                <a:tableStyleId>{5C22544A-7EE6-4342-B048-85BDC9FD1C3A}</a:tableStyleId>
              </a:tblPr>
              <a:tblGrid>
                <a:gridCol w="2700371">
                  <a:extLst>
                    <a:ext uri="{9D8B030D-6E8A-4147-A177-3AD203B41FA5}">
                      <a16:colId xmlns:a16="http://schemas.microsoft.com/office/drawing/2014/main" val="20000"/>
                    </a:ext>
                  </a:extLst>
                </a:gridCol>
                <a:gridCol w="2261705">
                  <a:extLst>
                    <a:ext uri="{9D8B030D-6E8A-4147-A177-3AD203B41FA5}">
                      <a16:colId xmlns:a16="http://schemas.microsoft.com/office/drawing/2014/main" val="20001"/>
                    </a:ext>
                  </a:extLst>
                </a:gridCol>
                <a:gridCol w="2481038">
                  <a:extLst>
                    <a:ext uri="{9D8B030D-6E8A-4147-A177-3AD203B41FA5}">
                      <a16:colId xmlns:a16="http://schemas.microsoft.com/office/drawing/2014/main" val="20002"/>
                    </a:ext>
                  </a:extLst>
                </a:gridCol>
              </a:tblGrid>
              <a:tr h="376001">
                <a:tc>
                  <a:txBody>
                    <a:bodyPr/>
                    <a:lstStyle/>
                    <a:p>
                      <a:pPr algn="ctr"/>
                      <a:r>
                        <a:rPr lang="en-US" sz="1300" dirty="0"/>
                        <a:t>Function</a:t>
                      </a:r>
                    </a:p>
                  </a:txBody>
                  <a:tcPr marL="83014" marR="83014" marT="41507" marB="41507" anchor="ctr">
                    <a:lnL w="3175" cap="flat" cmpd="sng" algn="ctr">
                      <a:solidFill>
                        <a:schemeClr val="accent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a:txBody>
                    <a:bodyPr/>
                    <a:lstStyle/>
                    <a:p>
                      <a:pPr algn="ctr"/>
                      <a:r>
                        <a:rPr lang="en-US" sz="1300" dirty="0"/>
                        <a:t>Legacy HPE</a:t>
                      </a:r>
                    </a:p>
                  </a:txBody>
                  <a:tcPr marL="83014" marR="83014" marT="41507" marB="41507"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a:txBody>
                    <a:bodyPr/>
                    <a:lstStyle/>
                    <a:p>
                      <a:pPr algn="ctr"/>
                      <a:r>
                        <a:rPr lang="en-US" sz="1300" dirty="0"/>
                        <a:t>Cisco</a:t>
                      </a:r>
                    </a:p>
                  </a:txBody>
                  <a:tcPr marL="83014" marR="83014" marT="41507" marB="41507" anchor="ctr">
                    <a:lnL w="3175" cap="flat" cmpd="sng" algn="ctr">
                      <a:solidFill>
                        <a:schemeClr val="bg2"/>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r h="270000">
                <a:tc>
                  <a:txBody>
                    <a:bodyPr/>
                    <a:lstStyle/>
                    <a:p>
                      <a:r>
                        <a:rPr lang="en-US" sz="1000" dirty="0">
                          <a:solidFill>
                            <a:schemeClr val="tx1"/>
                          </a:solidFill>
                        </a:rPr>
                        <a:t>Local and Remote Administration</a:t>
                      </a:r>
                    </a:p>
                  </a:txBody>
                  <a:tcPr marL="83014" marR="83014" marT="41507" marB="41507"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2"/>
                    </a:solidFill>
                  </a:tcPr>
                </a:tc>
                <a:tc>
                  <a:txBody>
                    <a:bodyPr/>
                    <a:lstStyle/>
                    <a:p>
                      <a:r>
                        <a:rPr lang="en-US" sz="1000" dirty="0">
                          <a:solidFill>
                            <a:schemeClr val="tx1"/>
                          </a:solidFill>
                        </a:rPr>
                        <a:t>iLO/Onboard Administrator</a:t>
                      </a:r>
                    </a:p>
                  </a:txBody>
                  <a:tcPr marL="83014" marR="83014" marT="41507" marB="41507"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2"/>
                    </a:solidFill>
                  </a:tcPr>
                </a:tc>
                <a:tc rowSpan="9">
                  <a:txBody>
                    <a:bodyPr/>
                    <a:lstStyle/>
                    <a:p>
                      <a:pPr algn="ctr"/>
                      <a:r>
                        <a:rPr lang="en-US" sz="1500" b="0" dirty="0">
                          <a:solidFill>
                            <a:schemeClr val="tx1"/>
                          </a:solidFill>
                        </a:rPr>
                        <a:t>UCS Manager</a:t>
                      </a:r>
                    </a:p>
                  </a:txBody>
                  <a:tcPr marL="83014" marR="83014" marT="41507" marB="41507"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0001"/>
                  </a:ext>
                </a:extLst>
              </a:tr>
              <a:tr h="252693">
                <a:tc>
                  <a:txBody>
                    <a:bodyPr/>
                    <a:lstStyle/>
                    <a:p>
                      <a:r>
                        <a:rPr lang="en-US" sz="1000" dirty="0">
                          <a:solidFill>
                            <a:schemeClr val="tx1"/>
                          </a:solidFill>
                        </a:rPr>
                        <a:t>Detect Hardware Faults</a:t>
                      </a:r>
                    </a:p>
                  </a:txBody>
                  <a:tcPr marL="83014" marR="83014" marT="41507" marB="41507"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2"/>
                    </a:solidFill>
                  </a:tcPr>
                </a:tc>
                <a:tc>
                  <a:txBody>
                    <a:bodyPr/>
                    <a:lstStyle/>
                    <a:p>
                      <a:r>
                        <a:rPr lang="en-US" sz="1000" dirty="0">
                          <a:solidFill>
                            <a:schemeClr val="tx1"/>
                          </a:solidFill>
                        </a:rPr>
                        <a:t>Systems Insight Manager</a:t>
                      </a:r>
                    </a:p>
                  </a:txBody>
                  <a:tcPr marL="83014" marR="83014" marT="41507" marB="41507"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2"/>
                    </a:solidFill>
                  </a:tcPr>
                </a:tc>
                <a:tc vMerge="1">
                  <a:txBody>
                    <a:bodyPr/>
                    <a:lstStyle/>
                    <a:p>
                      <a:endParaRPr lang="en-US" dirty="0"/>
                    </a:p>
                  </a:txBody>
                  <a:tcPr/>
                </a:tc>
                <a:extLst>
                  <a:ext uri="{0D108BD9-81ED-4DB2-BD59-A6C34878D82A}">
                    <a16:rowId xmlns:a16="http://schemas.microsoft.com/office/drawing/2014/main" val="10002"/>
                  </a:ext>
                </a:extLst>
              </a:tr>
              <a:tr h="252693">
                <a:tc>
                  <a:txBody>
                    <a:bodyPr/>
                    <a:lstStyle/>
                    <a:p>
                      <a:r>
                        <a:rPr lang="en-US" sz="1000" dirty="0">
                          <a:solidFill>
                            <a:schemeClr val="tx1"/>
                          </a:solidFill>
                        </a:rPr>
                        <a:t>Update System Software</a:t>
                      </a:r>
                    </a:p>
                  </a:txBody>
                  <a:tcPr marL="83014" marR="83014" marT="41507" marB="41507"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2"/>
                    </a:solidFill>
                  </a:tcPr>
                </a:tc>
                <a:tc>
                  <a:txBody>
                    <a:bodyPr/>
                    <a:lstStyle/>
                    <a:p>
                      <a:pPr marL="0" marR="0" indent="0" algn="l" defTabSz="257175" rtl="0" eaLnBrk="1" fontAlgn="auto" latinLnBrk="0" hangingPunct="1">
                        <a:lnSpc>
                          <a:spcPct val="100000"/>
                        </a:lnSpc>
                        <a:spcBef>
                          <a:spcPts val="0"/>
                        </a:spcBef>
                        <a:spcAft>
                          <a:spcPts val="0"/>
                        </a:spcAft>
                        <a:buClrTx/>
                        <a:buSzTx/>
                        <a:buFontTx/>
                        <a:buNone/>
                        <a:tabLst/>
                        <a:defRPr/>
                      </a:pPr>
                      <a:r>
                        <a:rPr lang="en-US" sz="1000" dirty="0">
                          <a:solidFill>
                            <a:schemeClr val="tx1"/>
                          </a:solidFill>
                        </a:rPr>
                        <a:t>Systems Insight Manager</a:t>
                      </a:r>
                    </a:p>
                  </a:txBody>
                  <a:tcPr marL="83014" marR="83014" marT="41507" marB="41507"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2"/>
                    </a:solidFill>
                  </a:tcPr>
                </a:tc>
                <a:tc vMerge="1">
                  <a:txBody>
                    <a:bodyPr/>
                    <a:lstStyle/>
                    <a:p>
                      <a:endParaRPr lang="en-US"/>
                    </a:p>
                  </a:txBody>
                  <a:tcPr/>
                </a:tc>
                <a:extLst>
                  <a:ext uri="{0D108BD9-81ED-4DB2-BD59-A6C34878D82A}">
                    <a16:rowId xmlns:a16="http://schemas.microsoft.com/office/drawing/2014/main" val="10003"/>
                  </a:ext>
                </a:extLst>
              </a:tr>
              <a:tr h="252693">
                <a:tc>
                  <a:txBody>
                    <a:bodyPr/>
                    <a:lstStyle/>
                    <a:p>
                      <a:r>
                        <a:rPr lang="en-US" sz="1000" dirty="0">
                          <a:solidFill>
                            <a:schemeClr val="tx1"/>
                          </a:solidFill>
                        </a:rPr>
                        <a:t>Inventory Tracking</a:t>
                      </a:r>
                    </a:p>
                  </a:txBody>
                  <a:tcPr marL="83014" marR="83014" marT="41507" marB="41507"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2"/>
                    </a:solidFill>
                  </a:tcPr>
                </a:tc>
                <a:tc>
                  <a:txBody>
                    <a:bodyPr/>
                    <a:lstStyle/>
                    <a:p>
                      <a:pPr marL="0" marR="0" indent="0" algn="l" defTabSz="257175" rtl="0" eaLnBrk="1" fontAlgn="auto" latinLnBrk="0" hangingPunct="1">
                        <a:lnSpc>
                          <a:spcPct val="100000"/>
                        </a:lnSpc>
                        <a:spcBef>
                          <a:spcPts val="0"/>
                        </a:spcBef>
                        <a:spcAft>
                          <a:spcPts val="0"/>
                        </a:spcAft>
                        <a:buClrTx/>
                        <a:buSzTx/>
                        <a:buFontTx/>
                        <a:buNone/>
                        <a:tabLst/>
                        <a:defRPr/>
                      </a:pPr>
                      <a:r>
                        <a:rPr lang="en-US" sz="1000" dirty="0">
                          <a:solidFill>
                            <a:schemeClr val="tx1"/>
                          </a:solidFill>
                        </a:rPr>
                        <a:t>Systems Insight Manager</a:t>
                      </a:r>
                    </a:p>
                  </a:txBody>
                  <a:tcPr marL="83014" marR="83014" marT="41507" marB="41507"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2"/>
                    </a:solidFill>
                  </a:tcPr>
                </a:tc>
                <a:tc vMerge="1">
                  <a:txBody>
                    <a:bodyPr/>
                    <a:lstStyle/>
                    <a:p>
                      <a:endParaRPr lang="en-US" dirty="0"/>
                    </a:p>
                  </a:txBody>
                  <a:tcPr/>
                </a:tc>
                <a:extLst>
                  <a:ext uri="{0D108BD9-81ED-4DB2-BD59-A6C34878D82A}">
                    <a16:rowId xmlns:a16="http://schemas.microsoft.com/office/drawing/2014/main" val="10004"/>
                  </a:ext>
                </a:extLst>
              </a:tr>
              <a:tr h="270000">
                <a:tc>
                  <a:txBody>
                    <a:bodyPr/>
                    <a:lstStyle/>
                    <a:p>
                      <a:r>
                        <a:rPr lang="en-US" sz="1000" dirty="0">
                          <a:solidFill>
                            <a:schemeClr val="tx1"/>
                          </a:solidFill>
                        </a:rPr>
                        <a:t>Spot Deploy Critical Server Updates</a:t>
                      </a:r>
                    </a:p>
                  </a:txBody>
                  <a:tcPr marL="83014" marR="83014" marT="41507" marB="41507"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2"/>
                    </a:solidFill>
                  </a:tcPr>
                </a:tc>
                <a:tc>
                  <a:txBody>
                    <a:bodyPr/>
                    <a:lstStyle/>
                    <a:p>
                      <a:r>
                        <a:rPr lang="en-US" sz="1000" dirty="0">
                          <a:solidFill>
                            <a:schemeClr val="tx1"/>
                          </a:solidFill>
                        </a:rPr>
                        <a:t>Onboard Administrator</a:t>
                      </a:r>
                    </a:p>
                  </a:txBody>
                  <a:tcPr marL="83014" marR="83014" marT="41507" marB="41507"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2"/>
                    </a:solidFill>
                  </a:tcPr>
                </a:tc>
                <a:tc vMerge="1">
                  <a:txBody>
                    <a:bodyPr/>
                    <a:lstStyle/>
                    <a:p>
                      <a:endParaRPr lang="en-US"/>
                    </a:p>
                  </a:txBody>
                  <a:tcPr/>
                </a:tc>
                <a:extLst>
                  <a:ext uri="{0D108BD9-81ED-4DB2-BD59-A6C34878D82A}">
                    <a16:rowId xmlns:a16="http://schemas.microsoft.com/office/drawing/2014/main" val="10005"/>
                  </a:ext>
                </a:extLst>
              </a:tr>
              <a:tr h="373846">
                <a:tc>
                  <a:txBody>
                    <a:bodyPr/>
                    <a:lstStyle/>
                    <a:p>
                      <a:r>
                        <a:rPr lang="en-US" sz="1000" dirty="0">
                          <a:solidFill>
                            <a:schemeClr val="tx1"/>
                          </a:solidFill>
                        </a:rPr>
                        <a:t>Virtualized LAN/SAN Connectivity</a:t>
                      </a:r>
                    </a:p>
                  </a:txBody>
                  <a:tcPr marL="83014" marR="83014" marT="41507" marB="41507"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2"/>
                    </a:solidFill>
                  </a:tcPr>
                </a:tc>
                <a:tc>
                  <a:txBody>
                    <a:bodyPr/>
                    <a:lstStyle/>
                    <a:p>
                      <a:r>
                        <a:rPr lang="en-US" sz="1000" dirty="0">
                          <a:solidFill>
                            <a:schemeClr val="tx1"/>
                          </a:solidFill>
                        </a:rPr>
                        <a:t>Virtual Connect</a:t>
                      </a:r>
                    </a:p>
                  </a:txBody>
                  <a:tcPr marL="83014" marR="83014" marT="41507" marB="41507"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2"/>
                    </a:solidFill>
                  </a:tcPr>
                </a:tc>
                <a:tc vMerge="1">
                  <a:txBody>
                    <a:bodyPr/>
                    <a:lstStyle/>
                    <a:p>
                      <a:endParaRPr lang="en-US" dirty="0"/>
                    </a:p>
                  </a:txBody>
                  <a:tcPr/>
                </a:tc>
                <a:extLst>
                  <a:ext uri="{0D108BD9-81ED-4DB2-BD59-A6C34878D82A}">
                    <a16:rowId xmlns:a16="http://schemas.microsoft.com/office/drawing/2014/main" val="10006"/>
                  </a:ext>
                </a:extLst>
              </a:tr>
              <a:tr h="373846">
                <a:tc>
                  <a:txBody>
                    <a:bodyPr/>
                    <a:lstStyle/>
                    <a:p>
                      <a:r>
                        <a:rPr lang="en-US" sz="1000" dirty="0">
                          <a:solidFill>
                            <a:schemeClr val="tx1"/>
                          </a:solidFill>
                        </a:rPr>
                        <a:t>Multi-chassis Address Server Management</a:t>
                      </a:r>
                    </a:p>
                  </a:txBody>
                  <a:tcPr marL="83014" marR="83014" marT="41507" marB="41507"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2"/>
                    </a:solidFill>
                  </a:tcPr>
                </a:tc>
                <a:tc>
                  <a:txBody>
                    <a:bodyPr/>
                    <a:lstStyle/>
                    <a:p>
                      <a:r>
                        <a:rPr lang="en-US" sz="1000" dirty="0">
                          <a:solidFill>
                            <a:schemeClr val="tx1"/>
                          </a:solidFill>
                        </a:rPr>
                        <a:t>Virtual Connect Enterprise Manager</a:t>
                      </a:r>
                    </a:p>
                  </a:txBody>
                  <a:tcPr marL="83014" marR="83014" marT="41507" marB="41507"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2"/>
                    </a:solidFill>
                  </a:tcPr>
                </a:tc>
                <a:tc vMerge="1">
                  <a:txBody>
                    <a:bodyPr/>
                    <a:lstStyle/>
                    <a:p>
                      <a:endParaRPr lang="en-US" dirty="0"/>
                    </a:p>
                  </a:txBody>
                  <a:tcPr/>
                </a:tc>
                <a:extLst>
                  <a:ext uri="{0D108BD9-81ED-4DB2-BD59-A6C34878D82A}">
                    <a16:rowId xmlns:a16="http://schemas.microsoft.com/office/drawing/2014/main" val="10007"/>
                  </a:ext>
                </a:extLst>
              </a:tr>
              <a:tr h="306996">
                <a:tc>
                  <a:txBody>
                    <a:bodyPr/>
                    <a:lstStyle/>
                    <a:p>
                      <a:r>
                        <a:rPr lang="en-US" sz="1000" dirty="0">
                          <a:solidFill>
                            <a:schemeClr val="tx1"/>
                          </a:solidFill>
                        </a:rPr>
                        <a:t>Logical Server Abstraction</a:t>
                      </a:r>
                    </a:p>
                  </a:txBody>
                  <a:tcPr marL="83014" marR="83014" marT="41507" marB="41507"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2"/>
                    </a:solidFill>
                  </a:tcPr>
                </a:tc>
                <a:tc>
                  <a:txBody>
                    <a:bodyPr/>
                    <a:lstStyle/>
                    <a:p>
                      <a:r>
                        <a:rPr lang="en-US" sz="1000" dirty="0">
                          <a:solidFill>
                            <a:schemeClr val="tx1"/>
                          </a:solidFill>
                        </a:rPr>
                        <a:t>Matrix Operating Environment</a:t>
                      </a:r>
                    </a:p>
                  </a:txBody>
                  <a:tcPr marL="83014" marR="83014" marT="41507" marB="41507"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2"/>
                    </a:solidFill>
                  </a:tcPr>
                </a:tc>
                <a:tc vMerge="1">
                  <a:txBody>
                    <a:bodyPr/>
                    <a:lstStyle/>
                    <a:p>
                      <a:endParaRPr lang="en-US" dirty="0"/>
                    </a:p>
                  </a:txBody>
                  <a:tcPr/>
                </a:tc>
                <a:extLst>
                  <a:ext uri="{0D108BD9-81ED-4DB2-BD59-A6C34878D82A}">
                    <a16:rowId xmlns:a16="http://schemas.microsoft.com/office/drawing/2014/main" val="10008"/>
                  </a:ext>
                </a:extLst>
              </a:tr>
              <a:tr h="252693">
                <a:tc>
                  <a:txBody>
                    <a:bodyPr/>
                    <a:lstStyle/>
                    <a:p>
                      <a:r>
                        <a:rPr lang="en-US" sz="1000" dirty="0">
                          <a:solidFill>
                            <a:schemeClr val="tx1"/>
                          </a:solidFill>
                        </a:rPr>
                        <a:t>Power Management</a:t>
                      </a:r>
                    </a:p>
                  </a:txBody>
                  <a:tcPr marL="83014" marR="83014" marT="41507" marB="41507"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2"/>
                    </a:solidFill>
                  </a:tcPr>
                </a:tc>
                <a:tc>
                  <a:txBody>
                    <a:bodyPr/>
                    <a:lstStyle/>
                    <a:p>
                      <a:r>
                        <a:rPr lang="en-US" sz="1000" dirty="0">
                          <a:solidFill>
                            <a:schemeClr val="tx1"/>
                          </a:solidFill>
                        </a:rPr>
                        <a:t>Insight Control/iLO</a:t>
                      </a:r>
                    </a:p>
                  </a:txBody>
                  <a:tcPr marL="83014" marR="83014" marT="41507" marB="41507"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2"/>
                    </a:solidFill>
                  </a:tcPr>
                </a:tc>
                <a:tc vMerge="1">
                  <a:txBody>
                    <a:bodyPr/>
                    <a:lstStyle/>
                    <a:p>
                      <a:endParaRPr lang="en-US" dirty="0"/>
                    </a:p>
                  </a:txBody>
                  <a:tcPr/>
                </a:tc>
                <a:extLst>
                  <a:ext uri="{0D108BD9-81ED-4DB2-BD59-A6C34878D82A}">
                    <a16:rowId xmlns:a16="http://schemas.microsoft.com/office/drawing/2014/main" val="10009"/>
                  </a:ext>
                </a:extLst>
              </a:tr>
              <a:tr h="328768">
                <a:tc>
                  <a:txBody>
                    <a:bodyPr/>
                    <a:lstStyle/>
                    <a:p>
                      <a:pPr marL="0" marR="0" indent="0" algn="l" defTabSz="257175" rtl="0" eaLnBrk="1" fontAlgn="auto" latinLnBrk="0" hangingPunct="1">
                        <a:lnSpc>
                          <a:spcPct val="100000"/>
                        </a:lnSpc>
                        <a:spcBef>
                          <a:spcPts val="0"/>
                        </a:spcBef>
                        <a:spcAft>
                          <a:spcPts val="0"/>
                        </a:spcAft>
                        <a:buClrTx/>
                        <a:buSzTx/>
                        <a:buFontTx/>
                        <a:buNone/>
                        <a:tabLst/>
                        <a:defRPr/>
                      </a:pPr>
                      <a:r>
                        <a:rPr lang="en-US" sz="1000" dirty="0">
                          <a:solidFill>
                            <a:schemeClr val="tx1"/>
                          </a:solidFill>
                        </a:rPr>
                        <a:t>Required Management Interfaces</a:t>
                      </a:r>
                    </a:p>
                  </a:txBody>
                  <a:tcPr marL="83014" marR="83014" marT="41507" marB="41507"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2"/>
                    </a:solidFill>
                  </a:tcPr>
                </a:tc>
                <a:tc>
                  <a:txBody>
                    <a:bodyPr/>
                    <a:lstStyle/>
                    <a:p>
                      <a:pPr algn="ctr"/>
                      <a:r>
                        <a:rPr lang="en-US" sz="1500" dirty="0">
                          <a:solidFill>
                            <a:schemeClr val="tx1"/>
                          </a:solidFill>
                        </a:rPr>
                        <a:t>7</a:t>
                      </a:r>
                    </a:p>
                  </a:txBody>
                  <a:tcPr marL="83014" marR="83014" marT="41507" marB="41507"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2"/>
                    </a:solidFill>
                  </a:tcPr>
                </a:tc>
                <a:tc>
                  <a:txBody>
                    <a:bodyPr/>
                    <a:lstStyle/>
                    <a:p>
                      <a:pPr marL="0" marR="0" indent="0" algn="ctr" defTabSz="257175" rtl="0" eaLnBrk="1" fontAlgn="auto" latinLnBrk="0" hangingPunct="1">
                        <a:lnSpc>
                          <a:spcPct val="100000"/>
                        </a:lnSpc>
                        <a:spcBef>
                          <a:spcPts val="0"/>
                        </a:spcBef>
                        <a:spcAft>
                          <a:spcPts val="0"/>
                        </a:spcAft>
                        <a:buClrTx/>
                        <a:buSzTx/>
                        <a:buFontTx/>
                        <a:buNone/>
                        <a:tabLst/>
                        <a:defRPr/>
                      </a:pPr>
                      <a:r>
                        <a:rPr lang="en-US" sz="1500" dirty="0">
                          <a:solidFill>
                            <a:schemeClr val="tx1"/>
                          </a:solidFill>
                        </a:rPr>
                        <a:t>1</a:t>
                      </a:r>
                    </a:p>
                  </a:txBody>
                  <a:tcPr marL="83014" marR="83014" marT="41507" marB="41507"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7992779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UCS Eliminates management SW complexity</a:t>
            </a:r>
          </a:p>
        </p:txBody>
      </p:sp>
      <p:sp>
        <p:nvSpPr>
          <p:cNvPr id="13" name="Rectangle 12"/>
          <p:cNvSpPr/>
          <p:nvPr/>
        </p:nvSpPr>
        <p:spPr>
          <a:xfrm>
            <a:off x="1274062" y="1093789"/>
            <a:ext cx="3856536" cy="3627436"/>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8" tIns="34285" rIns="68568" bIns="34285" numCol="1" spcCol="0" rtlCol="0" fromWordArt="0" anchor="ctr" anchorCtr="0" forceAA="0" compatLnSpc="1">
            <a:prstTxWarp prst="textNoShape">
              <a:avLst/>
            </a:prstTxWarp>
            <a:noAutofit/>
          </a:bodyPr>
          <a:lstStyle/>
          <a:p>
            <a:pPr algn="ctr" defTabSz="456284"/>
            <a:endParaRPr lang="en-US" dirty="0">
              <a:solidFill>
                <a:srgbClr val="FFFFFF"/>
              </a:solidFill>
              <a:latin typeface="+mj-lt"/>
            </a:endParaRPr>
          </a:p>
        </p:txBody>
      </p:sp>
      <p:sp>
        <p:nvSpPr>
          <p:cNvPr id="14" name="Rounded Rectangle 13"/>
          <p:cNvSpPr/>
          <p:nvPr/>
        </p:nvSpPr>
        <p:spPr>
          <a:xfrm>
            <a:off x="1274063" y="1094155"/>
            <a:ext cx="3856536" cy="272020"/>
          </a:xfrm>
          <a:prstGeom prst="roundRect">
            <a:avLst>
              <a:gd name="adj" fmla="val 0"/>
            </a:avLst>
          </a:prstGeom>
          <a:solidFill>
            <a:schemeClr val="accent1"/>
          </a:solidFill>
          <a:ln w="25400">
            <a:noFill/>
          </a:ln>
          <a:effectLst/>
        </p:spPr>
        <p:style>
          <a:lnRef idx="1">
            <a:schemeClr val="accent5"/>
          </a:lnRef>
          <a:fillRef idx="3">
            <a:schemeClr val="accent5"/>
          </a:fillRef>
          <a:effectRef idx="2">
            <a:schemeClr val="accent5"/>
          </a:effectRef>
          <a:fontRef idx="minor">
            <a:schemeClr val="lt1"/>
          </a:fontRef>
        </p:style>
        <p:txBody>
          <a:bodyPr lIns="73152" tIns="0" rIns="0" bIns="0" rtlCol="0" anchor="ctr" anchorCtr="0"/>
          <a:lstStyle/>
          <a:p>
            <a:pPr algn="ctr" defTabSz="456968"/>
            <a:r>
              <a:rPr lang="en-US" sz="1400" dirty="0">
                <a:solidFill>
                  <a:schemeClr val="bg1"/>
                </a:solidFill>
                <a:latin typeface="+mj-lt"/>
              </a:rPr>
              <a:t>Legacy HPE c7000</a:t>
            </a:r>
          </a:p>
        </p:txBody>
      </p:sp>
      <p:sp>
        <p:nvSpPr>
          <p:cNvPr id="139" name="Rectangle 138"/>
          <p:cNvSpPr/>
          <p:nvPr/>
        </p:nvSpPr>
        <p:spPr>
          <a:xfrm>
            <a:off x="5169706" y="1093789"/>
            <a:ext cx="3856536" cy="3627436"/>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8" tIns="34285" rIns="68568" bIns="34285" numCol="1" spcCol="0" rtlCol="0" fromWordArt="0" anchor="ctr" anchorCtr="0" forceAA="0" compatLnSpc="1">
            <a:prstTxWarp prst="textNoShape">
              <a:avLst/>
            </a:prstTxWarp>
            <a:noAutofit/>
          </a:bodyPr>
          <a:lstStyle/>
          <a:p>
            <a:pPr algn="ctr" defTabSz="456284"/>
            <a:endParaRPr lang="en-US" dirty="0">
              <a:solidFill>
                <a:srgbClr val="FFFFFF"/>
              </a:solidFill>
              <a:latin typeface="+mj-lt"/>
            </a:endParaRPr>
          </a:p>
        </p:txBody>
      </p:sp>
      <p:sp>
        <p:nvSpPr>
          <p:cNvPr id="140" name="Rounded Rectangle 139"/>
          <p:cNvSpPr/>
          <p:nvPr/>
        </p:nvSpPr>
        <p:spPr>
          <a:xfrm>
            <a:off x="5169706" y="1094155"/>
            <a:ext cx="3856535" cy="272020"/>
          </a:xfrm>
          <a:prstGeom prst="roundRect">
            <a:avLst>
              <a:gd name="adj" fmla="val 0"/>
            </a:avLst>
          </a:prstGeom>
          <a:solidFill>
            <a:schemeClr val="tx2"/>
          </a:solidFill>
          <a:ln w="25400">
            <a:noFill/>
          </a:ln>
          <a:effectLst/>
        </p:spPr>
        <p:style>
          <a:lnRef idx="1">
            <a:schemeClr val="accent5"/>
          </a:lnRef>
          <a:fillRef idx="3">
            <a:schemeClr val="accent5"/>
          </a:fillRef>
          <a:effectRef idx="2">
            <a:schemeClr val="accent5"/>
          </a:effectRef>
          <a:fontRef idx="minor">
            <a:schemeClr val="lt1"/>
          </a:fontRef>
        </p:style>
        <p:txBody>
          <a:bodyPr lIns="73152" tIns="0" rIns="0" bIns="0" rtlCol="0" anchor="ctr" anchorCtr="0"/>
          <a:lstStyle/>
          <a:p>
            <a:pPr algn="ctr" defTabSz="456968"/>
            <a:r>
              <a:rPr lang="en-US" sz="1400" dirty="0">
                <a:solidFill>
                  <a:schemeClr val="bg2"/>
                </a:solidFill>
                <a:latin typeface="+mj-lt"/>
              </a:rPr>
              <a:t>Cisco UCS</a:t>
            </a:r>
          </a:p>
        </p:txBody>
      </p:sp>
      <p:sp>
        <p:nvSpPr>
          <p:cNvPr id="144" name="HP multiple layers of software"/>
          <p:cNvSpPr/>
          <p:nvPr/>
        </p:nvSpPr>
        <p:spPr>
          <a:xfrm>
            <a:off x="1488540" y="1393118"/>
            <a:ext cx="3427580" cy="36933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algn="ctr">
              <a:spcBef>
                <a:spcPts val="300"/>
              </a:spcBef>
            </a:pPr>
            <a:r>
              <a:rPr lang="en-US" sz="900" dirty="0">
                <a:solidFill>
                  <a:schemeClr val="tx1"/>
                </a:solidFill>
                <a:latin typeface="+mj-lt"/>
              </a:rPr>
              <a:t>HPE Server Hardware Management; Multiple Layers of Software Required</a:t>
            </a:r>
          </a:p>
        </p:txBody>
      </p:sp>
      <p:sp>
        <p:nvSpPr>
          <p:cNvPr id="154" name="HP IC Large"/>
          <p:cNvSpPr txBox="1">
            <a:spLocks noChangeArrowheads="1"/>
          </p:cNvSpPr>
          <p:nvPr/>
        </p:nvSpPr>
        <p:spPr bwMode="auto">
          <a:xfrm>
            <a:off x="1532324" y="2039944"/>
            <a:ext cx="3340011" cy="170618"/>
          </a:xfrm>
          <a:prstGeom prst="rect">
            <a:avLst/>
          </a:prstGeom>
          <a:solidFill>
            <a:schemeClr val="bg2"/>
          </a:solidFill>
          <a:ln w="25400">
            <a:noFill/>
          </a:ln>
          <a:effectLst/>
        </p:spPr>
        <p:style>
          <a:lnRef idx="1">
            <a:schemeClr val="accent5"/>
          </a:lnRef>
          <a:fillRef idx="3">
            <a:schemeClr val="accent5"/>
          </a:fillRef>
          <a:effectRef idx="2">
            <a:schemeClr val="accent5"/>
          </a:effectRef>
          <a:fontRef idx="minor">
            <a:schemeClr val="lt1"/>
          </a:fontRef>
        </p:style>
        <p:txBody>
          <a:bodyPr lIns="73152" tIns="0" rIns="0" bIns="0" rtlCol="0" anchor="ctr" anchorCtr="0"/>
          <a:lstStyle>
            <a:defPPr>
              <a:defRPr lang="en-US"/>
            </a:defPPr>
            <a:lvl1pPr defTabSz="456968">
              <a:defRPr sz="800">
                <a:solidFill>
                  <a:srgbClr val="7F7F7F"/>
                </a:solidFill>
              </a:defRPr>
            </a:lvl1pPr>
          </a:lstStyle>
          <a:p>
            <a:pPr algn="ctr"/>
            <a:r>
              <a:rPr lang="en-US" dirty="0">
                <a:solidFill>
                  <a:schemeClr val="tx1"/>
                </a:solidFill>
                <a:latin typeface="+mj-lt"/>
              </a:rPr>
              <a:t>Insight Control</a:t>
            </a:r>
          </a:p>
        </p:txBody>
      </p:sp>
      <p:sp>
        <p:nvSpPr>
          <p:cNvPr id="155" name="HP SIM Large"/>
          <p:cNvSpPr txBox="1">
            <a:spLocks noChangeArrowheads="1"/>
          </p:cNvSpPr>
          <p:nvPr/>
        </p:nvSpPr>
        <p:spPr bwMode="auto">
          <a:xfrm>
            <a:off x="1532324" y="2268463"/>
            <a:ext cx="3340011" cy="167704"/>
          </a:xfrm>
          <a:prstGeom prst="rect">
            <a:avLst/>
          </a:prstGeom>
          <a:solidFill>
            <a:schemeClr val="bg2"/>
          </a:solidFill>
          <a:ln w="25400">
            <a:noFill/>
          </a:ln>
          <a:effectLst/>
        </p:spPr>
        <p:style>
          <a:lnRef idx="1">
            <a:schemeClr val="accent5"/>
          </a:lnRef>
          <a:fillRef idx="3">
            <a:schemeClr val="accent5"/>
          </a:fillRef>
          <a:effectRef idx="2">
            <a:schemeClr val="accent5"/>
          </a:effectRef>
          <a:fontRef idx="minor">
            <a:schemeClr val="lt1"/>
          </a:fontRef>
        </p:style>
        <p:txBody>
          <a:bodyPr lIns="73152" tIns="0" rIns="0" bIns="0" rtlCol="0" anchor="ctr" anchorCtr="0"/>
          <a:lstStyle>
            <a:defPPr>
              <a:defRPr lang="en-US"/>
            </a:defPPr>
            <a:lvl1pPr defTabSz="456968">
              <a:defRPr sz="800">
                <a:solidFill>
                  <a:srgbClr val="7F7F7F"/>
                </a:solidFill>
              </a:defRPr>
            </a:lvl1pPr>
          </a:lstStyle>
          <a:p>
            <a:pPr algn="ctr"/>
            <a:r>
              <a:rPr lang="en-US" dirty="0">
                <a:solidFill>
                  <a:schemeClr val="tx1"/>
                </a:solidFill>
                <a:latin typeface="+mj-lt"/>
              </a:rPr>
              <a:t>System Insight Manager</a:t>
            </a:r>
          </a:p>
        </p:txBody>
      </p:sp>
      <p:sp>
        <p:nvSpPr>
          <p:cNvPr id="161" name="HP VCEM"/>
          <p:cNvSpPr txBox="1">
            <a:spLocks noChangeArrowheads="1"/>
          </p:cNvSpPr>
          <p:nvPr/>
        </p:nvSpPr>
        <p:spPr bwMode="auto">
          <a:xfrm>
            <a:off x="1532325" y="1813143"/>
            <a:ext cx="3340010" cy="168012"/>
          </a:xfrm>
          <a:prstGeom prst="rect">
            <a:avLst/>
          </a:prstGeom>
          <a:solidFill>
            <a:schemeClr val="accent1"/>
          </a:solidFill>
          <a:ln w="25400">
            <a:noFill/>
            <a:round/>
          </a:ln>
          <a:effectLst/>
        </p:spPr>
        <p:style>
          <a:lnRef idx="1">
            <a:schemeClr val="accent5"/>
          </a:lnRef>
          <a:fillRef idx="3">
            <a:schemeClr val="accent5"/>
          </a:fillRef>
          <a:effectRef idx="2">
            <a:schemeClr val="accent5"/>
          </a:effectRef>
          <a:fontRef idx="minor">
            <a:schemeClr val="lt1"/>
          </a:fontRef>
        </p:style>
        <p:txBody>
          <a:bodyPr lIns="73152" tIns="0" rIns="0" bIns="0" rtlCol="0" anchor="ctr" anchorCtr="0"/>
          <a:lstStyle>
            <a:defPPr>
              <a:defRPr lang="en-US"/>
            </a:defPPr>
            <a:lvl1pPr defTabSz="456968">
              <a:defRPr sz="800" b="1">
                <a:solidFill>
                  <a:srgbClr val="FFFFFF"/>
                </a:solidFill>
              </a:defRPr>
            </a:lvl1pPr>
          </a:lstStyle>
          <a:p>
            <a:pPr algn="ctr"/>
            <a:r>
              <a:rPr lang="en-US" dirty="0">
                <a:solidFill>
                  <a:schemeClr val="bg1"/>
                </a:solidFill>
                <a:latin typeface="+mj-lt"/>
              </a:rPr>
              <a:t> Virtual Connect Enterprise Manager   </a:t>
            </a:r>
          </a:p>
        </p:txBody>
      </p:sp>
      <p:sp>
        <p:nvSpPr>
          <p:cNvPr id="150" name="Text Box 24"/>
          <p:cNvSpPr txBox="1">
            <a:spLocks noChangeArrowheads="1"/>
          </p:cNvSpPr>
          <p:nvPr/>
        </p:nvSpPr>
        <p:spPr bwMode="auto">
          <a:xfrm>
            <a:off x="1531957" y="2924774"/>
            <a:ext cx="749418" cy="297386"/>
          </a:xfrm>
          <a:prstGeom prst="rect">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defPPr>
              <a:defRPr lang="en-US"/>
            </a:defPPr>
            <a:lvl1pPr algn="ctr" fontAlgn="base">
              <a:lnSpc>
                <a:spcPct val="90000"/>
              </a:lnSpc>
              <a:spcBef>
                <a:spcPct val="0"/>
              </a:spcBef>
              <a:spcAft>
                <a:spcPct val="0"/>
              </a:spcAft>
              <a:defRPr sz="800">
                <a:solidFill>
                  <a:schemeClr val="lt1"/>
                </a:solidFill>
                <a:effectLst>
                  <a:outerShdw blurRad="177800" algn="ctr" rotWithShape="0">
                    <a:prstClr val="black">
                      <a:alpha val="60000"/>
                    </a:prst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700" dirty="0">
                <a:solidFill>
                  <a:schemeClr val="bg1"/>
                </a:solidFill>
                <a:effectLst/>
                <a:latin typeface="+mj-lt"/>
              </a:rPr>
              <a:t>iLO Advanced </a:t>
            </a:r>
            <a:br>
              <a:rPr lang="en-US" sz="700" dirty="0">
                <a:solidFill>
                  <a:schemeClr val="bg1"/>
                </a:solidFill>
                <a:effectLst/>
                <a:latin typeface="+mj-lt"/>
              </a:rPr>
            </a:br>
            <a:r>
              <a:rPr lang="en-US" sz="700" dirty="0">
                <a:solidFill>
                  <a:schemeClr val="bg1"/>
                </a:solidFill>
                <a:effectLst/>
                <a:latin typeface="+mj-lt"/>
              </a:rPr>
              <a:t>for BladeSystem</a:t>
            </a:r>
          </a:p>
        </p:txBody>
      </p:sp>
      <p:sp>
        <p:nvSpPr>
          <p:cNvPr id="151" name="Text Box 62"/>
          <p:cNvSpPr txBox="1">
            <a:spLocks noChangeArrowheads="1"/>
          </p:cNvSpPr>
          <p:nvPr/>
        </p:nvSpPr>
        <p:spPr bwMode="auto">
          <a:xfrm>
            <a:off x="1531895" y="2510840"/>
            <a:ext cx="754023" cy="296058"/>
          </a:xfrm>
          <a:prstGeom prst="rect">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36576" tIns="18288" rIns="36576" bIns="18288" rtlCol="0" anchor="ctr"/>
          <a:lstStyle>
            <a:defPPr>
              <a:defRPr lang="en-US"/>
            </a:defPPr>
            <a:lvl1pPr algn="ctr">
              <a:lnSpc>
                <a:spcPct val="90000"/>
              </a:lnSpc>
              <a:defRPr sz="600">
                <a:effectLst/>
              </a:defRPr>
            </a:lvl1pPr>
          </a:lstStyle>
          <a:p>
            <a:r>
              <a:rPr lang="en-US" sz="700" dirty="0">
                <a:solidFill>
                  <a:schemeClr val="bg1"/>
                </a:solidFill>
                <a:latin typeface="+mj-lt"/>
              </a:rPr>
              <a:t>Virtual Connect Manager</a:t>
            </a:r>
          </a:p>
        </p:txBody>
      </p:sp>
      <p:sp>
        <p:nvSpPr>
          <p:cNvPr id="152" name="Text Box 70"/>
          <p:cNvSpPr txBox="1">
            <a:spLocks noChangeArrowheads="1"/>
          </p:cNvSpPr>
          <p:nvPr/>
        </p:nvSpPr>
        <p:spPr bwMode="auto">
          <a:xfrm>
            <a:off x="1531789" y="3333721"/>
            <a:ext cx="748791" cy="275599"/>
          </a:xfrm>
          <a:prstGeom prst="rect">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defPPr>
              <a:defRPr lang="en-US"/>
            </a:defPPr>
            <a:lvl1pPr algn="ctr" fontAlgn="base">
              <a:lnSpc>
                <a:spcPct val="90000"/>
              </a:lnSpc>
              <a:spcBef>
                <a:spcPct val="0"/>
              </a:spcBef>
              <a:spcAft>
                <a:spcPct val="0"/>
              </a:spcAft>
              <a:defRPr sz="800">
                <a:solidFill>
                  <a:schemeClr val="lt1"/>
                </a:solidFill>
                <a:effectLst>
                  <a:outerShdw blurRad="177800" algn="ctr" rotWithShape="0">
                    <a:prstClr val="black">
                      <a:alpha val="60000"/>
                    </a:prst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700" dirty="0">
                <a:solidFill>
                  <a:schemeClr val="bg1"/>
                </a:solidFill>
                <a:effectLst/>
                <a:latin typeface="+mj-lt"/>
              </a:rPr>
              <a:t>Onboard Administrator</a:t>
            </a:r>
          </a:p>
        </p:txBody>
      </p:sp>
      <p:sp>
        <p:nvSpPr>
          <p:cNvPr id="157" name="Text Box 24"/>
          <p:cNvSpPr txBox="1">
            <a:spLocks noChangeArrowheads="1"/>
          </p:cNvSpPr>
          <p:nvPr/>
        </p:nvSpPr>
        <p:spPr bwMode="auto">
          <a:xfrm>
            <a:off x="2389848" y="2924774"/>
            <a:ext cx="749418" cy="297386"/>
          </a:xfrm>
          <a:prstGeom prst="rect">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defPPr>
              <a:defRPr lang="en-US"/>
            </a:defPPr>
            <a:lvl1pPr algn="ctr" fontAlgn="base">
              <a:lnSpc>
                <a:spcPct val="90000"/>
              </a:lnSpc>
              <a:spcBef>
                <a:spcPct val="0"/>
              </a:spcBef>
              <a:spcAft>
                <a:spcPct val="0"/>
              </a:spcAft>
              <a:defRPr sz="800">
                <a:solidFill>
                  <a:schemeClr val="lt1"/>
                </a:solidFill>
                <a:effectLst>
                  <a:outerShdw blurRad="177800" algn="ctr" rotWithShape="0">
                    <a:prstClr val="black">
                      <a:alpha val="60000"/>
                    </a:prst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700" dirty="0">
                <a:solidFill>
                  <a:schemeClr val="bg1"/>
                </a:solidFill>
                <a:effectLst/>
                <a:latin typeface="+mj-lt"/>
              </a:rPr>
              <a:t>iLO Advanced </a:t>
            </a:r>
            <a:br>
              <a:rPr lang="en-US" sz="700" dirty="0">
                <a:solidFill>
                  <a:schemeClr val="bg1"/>
                </a:solidFill>
                <a:effectLst/>
                <a:latin typeface="+mj-lt"/>
              </a:rPr>
            </a:br>
            <a:r>
              <a:rPr lang="en-US" sz="700" dirty="0">
                <a:solidFill>
                  <a:schemeClr val="bg1"/>
                </a:solidFill>
                <a:effectLst/>
                <a:latin typeface="+mj-lt"/>
              </a:rPr>
              <a:t>for BladeSystem</a:t>
            </a:r>
          </a:p>
        </p:txBody>
      </p:sp>
      <p:sp>
        <p:nvSpPr>
          <p:cNvPr id="158" name="Text Box 62"/>
          <p:cNvSpPr txBox="1">
            <a:spLocks noChangeArrowheads="1"/>
          </p:cNvSpPr>
          <p:nvPr/>
        </p:nvSpPr>
        <p:spPr bwMode="auto">
          <a:xfrm>
            <a:off x="2389787" y="2510840"/>
            <a:ext cx="754023" cy="296058"/>
          </a:xfrm>
          <a:prstGeom prst="rect">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36576" tIns="18288" rIns="36576" bIns="18288" rtlCol="0" anchor="ctr"/>
          <a:lstStyle>
            <a:defPPr>
              <a:defRPr lang="en-US"/>
            </a:defPPr>
            <a:lvl1pPr algn="ctr">
              <a:lnSpc>
                <a:spcPct val="90000"/>
              </a:lnSpc>
              <a:defRPr sz="600">
                <a:effectLst/>
              </a:defRPr>
            </a:lvl1pPr>
          </a:lstStyle>
          <a:p>
            <a:r>
              <a:rPr lang="en-US" sz="700" dirty="0">
                <a:solidFill>
                  <a:schemeClr val="bg1"/>
                </a:solidFill>
                <a:latin typeface="+mj-lt"/>
              </a:rPr>
              <a:t>Virtual Connect Manager</a:t>
            </a:r>
          </a:p>
        </p:txBody>
      </p:sp>
      <p:sp>
        <p:nvSpPr>
          <p:cNvPr id="159" name="Text Box 70"/>
          <p:cNvSpPr txBox="1">
            <a:spLocks noChangeArrowheads="1"/>
          </p:cNvSpPr>
          <p:nvPr/>
        </p:nvSpPr>
        <p:spPr bwMode="auto">
          <a:xfrm>
            <a:off x="2389680" y="3333721"/>
            <a:ext cx="748791" cy="275599"/>
          </a:xfrm>
          <a:prstGeom prst="rect">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defPPr>
              <a:defRPr lang="en-US"/>
            </a:defPPr>
            <a:lvl1pPr algn="ctr" fontAlgn="base">
              <a:lnSpc>
                <a:spcPct val="90000"/>
              </a:lnSpc>
              <a:spcBef>
                <a:spcPct val="0"/>
              </a:spcBef>
              <a:spcAft>
                <a:spcPct val="0"/>
              </a:spcAft>
              <a:defRPr sz="800">
                <a:solidFill>
                  <a:schemeClr val="lt1"/>
                </a:solidFill>
                <a:effectLst>
                  <a:outerShdw blurRad="177800" algn="ctr" rotWithShape="0">
                    <a:prstClr val="black">
                      <a:alpha val="60000"/>
                    </a:prst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700" dirty="0">
                <a:solidFill>
                  <a:schemeClr val="bg1"/>
                </a:solidFill>
                <a:effectLst/>
                <a:latin typeface="+mj-lt"/>
              </a:rPr>
              <a:t>Onboard Administrator</a:t>
            </a:r>
          </a:p>
        </p:txBody>
      </p:sp>
      <p:sp>
        <p:nvSpPr>
          <p:cNvPr id="163" name="Text Box 24"/>
          <p:cNvSpPr txBox="1">
            <a:spLocks noChangeArrowheads="1"/>
          </p:cNvSpPr>
          <p:nvPr/>
        </p:nvSpPr>
        <p:spPr bwMode="auto">
          <a:xfrm>
            <a:off x="3254380" y="2924774"/>
            <a:ext cx="749418" cy="297386"/>
          </a:xfrm>
          <a:prstGeom prst="rect">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defPPr>
              <a:defRPr lang="en-US"/>
            </a:defPPr>
            <a:lvl1pPr algn="ctr" fontAlgn="base">
              <a:lnSpc>
                <a:spcPct val="90000"/>
              </a:lnSpc>
              <a:spcBef>
                <a:spcPct val="0"/>
              </a:spcBef>
              <a:spcAft>
                <a:spcPct val="0"/>
              </a:spcAft>
              <a:defRPr sz="800">
                <a:solidFill>
                  <a:schemeClr val="lt1"/>
                </a:solidFill>
                <a:effectLst>
                  <a:outerShdw blurRad="177800" algn="ctr" rotWithShape="0">
                    <a:prstClr val="black">
                      <a:alpha val="60000"/>
                    </a:prst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700" dirty="0">
                <a:solidFill>
                  <a:schemeClr val="bg1"/>
                </a:solidFill>
                <a:effectLst/>
                <a:latin typeface="+mj-lt"/>
              </a:rPr>
              <a:t>iLO Advanced </a:t>
            </a:r>
            <a:br>
              <a:rPr lang="en-US" sz="700" dirty="0">
                <a:solidFill>
                  <a:schemeClr val="bg1"/>
                </a:solidFill>
                <a:effectLst/>
                <a:latin typeface="+mj-lt"/>
              </a:rPr>
            </a:br>
            <a:r>
              <a:rPr lang="en-US" sz="700" dirty="0">
                <a:solidFill>
                  <a:schemeClr val="bg1"/>
                </a:solidFill>
                <a:effectLst/>
                <a:latin typeface="+mj-lt"/>
              </a:rPr>
              <a:t>for BladeSystem</a:t>
            </a:r>
          </a:p>
        </p:txBody>
      </p:sp>
      <p:sp>
        <p:nvSpPr>
          <p:cNvPr id="164" name="Text Box 62"/>
          <p:cNvSpPr txBox="1">
            <a:spLocks noChangeArrowheads="1"/>
          </p:cNvSpPr>
          <p:nvPr/>
        </p:nvSpPr>
        <p:spPr bwMode="auto">
          <a:xfrm>
            <a:off x="3254318" y="2510840"/>
            <a:ext cx="754023" cy="296058"/>
          </a:xfrm>
          <a:prstGeom prst="rect">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36576" tIns="18288" rIns="36576" bIns="18288" rtlCol="0" anchor="ctr"/>
          <a:lstStyle>
            <a:defPPr>
              <a:defRPr lang="en-US"/>
            </a:defPPr>
            <a:lvl1pPr algn="ctr">
              <a:lnSpc>
                <a:spcPct val="90000"/>
              </a:lnSpc>
              <a:defRPr sz="600">
                <a:effectLst/>
              </a:defRPr>
            </a:lvl1pPr>
          </a:lstStyle>
          <a:p>
            <a:r>
              <a:rPr lang="en-US" sz="700" dirty="0">
                <a:solidFill>
                  <a:schemeClr val="bg1"/>
                </a:solidFill>
                <a:latin typeface="+mj-lt"/>
              </a:rPr>
              <a:t>Virtual Connect Manager</a:t>
            </a:r>
          </a:p>
        </p:txBody>
      </p:sp>
      <p:sp>
        <p:nvSpPr>
          <p:cNvPr id="165" name="Text Box 70"/>
          <p:cNvSpPr txBox="1">
            <a:spLocks noChangeArrowheads="1"/>
          </p:cNvSpPr>
          <p:nvPr/>
        </p:nvSpPr>
        <p:spPr bwMode="auto">
          <a:xfrm>
            <a:off x="3254212" y="3333721"/>
            <a:ext cx="748791" cy="275599"/>
          </a:xfrm>
          <a:prstGeom prst="rect">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defPPr>
              <a:defRPr lang="en-US"/>
            </a:defPPr>
            <a:lvl1pPr algn="ctr" fontAlgn="base">
              <a:lnSpc>
                <a:spcPct val="90000"/>
              </a:lnSpc>
              <a:spcBef>
                <a:spcPct val="0"/>
              </a:spcBef>
              <a:spcAft>
                <a:spcPct val="0"/>
              </a:spcAft>
              <a:defRPr sz="800">
                <a:solidFill>
                  <a:schemeClr val="lt1"/>
                </a:solidFill>
                <a:effectLst>
                  <a:outerShdw blurRad="177800" algn="ctr" rotWithShape="0">
                    <a:prstClr val="black">
                      <a:alpha val="60000"/>
                    </a:prst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700" dirty="0">
                <a:solidFill>
                  <a:schemeClr val="bg1"/>
                </a:solidFill>
                <a:effectLst/>
                <a:latin typeface="+mj-lt"/>
              </a:rPr>
              <a:t>Onboard Administrator</a:t>
            </a:r>
          </a:p>
        </p:txBody>
      </p:sp>
      <p:sp>
        <p:nvSpPr>
          <p:cNvPr id="168" name="Text Box 24"/>
          <p:cNvSpPr txBox="1">
            <a:spLocks noChangeArrowheads="1"/>
          </p:cNvSpPr>
          <p:nvPr/>
        </p:nvSpPr>
        <p:spPr bwMode="auto">
          <a:xfrm>
            <a:off x="4118911" y="2924774"/>
            <a:ext cx="749418" cy="297386"/>
          </a:xfrm>
          <a:prstGeom prst="rect">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defPPr>
              <a:defRPr lang="en-US"/>
            </a:defPPr>
            <a:lvl1pPr algn="ctr" fontAlgn="base">
              <a:lnSpc>
                <a:spcPct val="90000"/>
              </a:lnSpc>
              <a:spcBef>
                <a:spcPct val="0"/>
              </a:spcBef>
              <a:spcAft>
                <a:spcPct val="0"/>
              </a:spcAft>
              <a:defRPr sz="800">
                <a:solidFill>
                  <a:schemeClr val="lt1"/>
                </a:solidFill>
                <a:effectLst>
                  <a:outerShdw blurRad="177800" algn="ctr" rotWithShape="0">
                    <a:prstClr val="black">
                      <a:alpha val="60000"/>
                    </a:prst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700" dirty="0">
                <a:solidFill>
                  <a:schemeClr val="bg1"/>
                </a:solidFill>
                <a:effectLst/>
                <a:latin typeface="+mj-lt"/>
              </a:rPr>
              <a:t>iLO Advanced </a:t>
            </a:r>
            <a:br>
              <a:rPr lang="en-US" sz="700" dirty="0">
                <a:solidFill>
                  <a:schemeClr val="bg1"/>
                </a:solidFill>
                <a:effectLst/>
                <a:latin typeface="+mj-lt"/>
              </a:rPr>
            </a:br>
            <a:r>
              <a:rPr lang="en-US" sz="700" dirty="0">
                <a:solidFill>
                  <a:schemeClr val="bg1"/>
                </a:solidFill>
                <a:effectLst/>
                <a:latin typeface="+mj-lt"/>
              </a:rPr>
              <a:t>for BladeSystem</a:t>
            </a:r>
          </a:p>
        </p:txBody>
      </p:sp>
      <p:sp>
        <p:nvSpPr>
          <p:cNvPr id="169" name="Text Box 62"/>
          <p:cNvSpPr txBox="1">
            <a:spLocks noChangeArrowheads="1"/>
          </p:cNvSpPr>
          <p:nvPr/>
        </p:nvSpPr>
        <p:spPr bwMode="auto">
          <a:xfrm>
            <a:off x="4118849" y="2510840"/>
            <a:ext cx="754023" cy="296058"/>
          </a:xfrm>
          <a:prstGeom prst="rect">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36576" tIns="18288" rIns="36576" bIns="18288" rtlCol="0" anchor="ctr"/>
          <a:lstStyle>
            <a:defPPr>
              <a:defRPr lang="en-US"/>
            </a:defPPr>
            <a:lvl1pPr algn="ctr">
              <a:lnSpc>
                <a:spcPct val="90000"/>
              </a:lnSpc>
              <a:defRPr sz="600">
                <a:effectLst/>
              </a:defRPr>
            </a:lvl1pPr>
          </a:lstStyle>
          <a:p>
            <a:r>
              <a:rPr lang="en-US" sz="700" dirty="0">
                <a:solidFill>
                  <a:schemeClr val="bg1"/>
                </a:solidFill>
                <a:latin typeface="+mj-lt"/>
              </a:rPr>
              <a:t>Virtual Connect Manager</a:t>
            </a:r>
          </a:p>
        </p:txBody>
      </p:sp>
      <p:sp>
        <p:nvSpPr>
          <p:cNvPr id="170" name="Text Box 70"/>
          <p:cNvSpPr txBox="1">
            <a:spLocks noChangeArrowheads="1"/>
          </p:cNvSpPr>
          <p:nvPr/>
        </p:nvSpPr>
        <p:spPr bwMode="auto">
          <a:xfrm>
            <a:off x="4118743" y="3333721"/>
            <a:ext cx="748791" cy="275599"/>
          </a:xfrm>
          <a:prstGeom prst="rect">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defPPr>
              <a:defRPr lang="en-US"/>
            </a:defPPr>
            <a:lvl1pPr algn="ctr" fontAlgn="base">
              <a:lnSpc>
                <a:spcPct val="90000"/>
              </a:lnSpc>
              <a:spcBef>
                <a:spcPct val="0"/>
              </a:spcBef>
              <a:spcAft>
                <a:spcPct val="0"/>
              </a:spcAft>
              <a:defRPr sz="800">
                <a:solidFill>
                  <a:schemeClr val="lt1"/>
                </a:solidFill>
                <a:effectLst>
                  <a:outerShdw blurRad="177800" algn="ctr" rotWithShape="0">
                    <a:prstClr val="black">
                      <a:alpha val="60000"/>
                    </a:prst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700" dirty="0">
                <a:solidFill>
                  <a:schemeClr val="bg1"/>
                </a:solidFill>
                <a:effectLst/>
                <a:latin typeface="+mj-lt"/>
              </a:rPr>
              <a:t>Onboard Administrator</a:t>
            </a:r>
          </a:p>
        </p:txBody>
      </p:sp>
      <p:grpSp>
        <p:nvGrpSpPr>
          <p:cNvPr id="182" name="Group 181"/>
          <p:cNvGrpSpPr/>
          <p:nvPr/>
        </p:nvGrpSpPr>
        <p:grpSpPr>
          <a:xfrm>
            <a:off x="1531789" y="3700760"/>
            <a:ext cx="3341083" cy="489887"/>
            <a:chOff x="308792" y="3470615"/>
            <a:chExt cx="3954953" cy="579896"/>
          </a:xfrm>
        </p:grpSpPr>
        <p:pic>
          <p:nvPicPr>
            <p:cNvPr id="15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8792" y="3470615"/>
              <a:ext cx="892688" cy="579896"/>
            </a:xfrm>
            <a:prstGeom prst="rect">
              <a:avLst/>
            </a:prstGeom>
            <a:ln w="38100" cap="sq">
              <a:noFill/>
              <a:prstDash val="solid"/>
              <a:miter lim="800000"/>
            </a:ln>
            <a:effectLst/>
          </p:spPr>
        </p:pic>
        <p:pic>
          <p:nvPicPr>
            <p:cNvPr id="160"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24307" y="3470615"/>
              <a:ext cx="892688" cy="579896"/>
            </a:xfrm>
            <a:prstGeom prst="rect">
              <a:avLst/>
            </a:prstGeom>
            <a:ln w="38100" cap="sq">
              <a:noFill/>
              <a:prstDash val="solid"/>
              <a:miter lim="800000"/>
            </a:ln>
            <a:effectLst/>
          </p:spPr>
        </p:pic>
        <p:pic>
          <p:nvPicPr>
            <p:cNvPr id="166"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47682" y="3470615"/>
              <a:ext cx="892688" cy="579896"/>
            </a:xfrm>
            <a:prstGeom prst="rect">
              <a:avLst/>
            </a:prstGeom>
            <a:ln w="38100" cap="sq">
              <a:noFill/>
              <a:prstDash val="solid"/>
              <a:miter lim="800000"/>
            </a:ln>
            <a:effectLst/>
          </p:spPr>
        </p:pic>
        <p:pic>
          <p:nvPicPr>
            <p:cNvPr id="171"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371057" y="3470615"/>
              <a:ext cx="892688" cy="579896"/>
            </a:xfrm>
            <a:prstGeom prst="rect">
              <a:avLst/>
            </a:prstGeom>
            <a:ln w="38100" cap="sq">
              <a:noFill/>
              <a:prstDash val="solid"/>
              <a:miter lim="800000"/>
            </a:ln>
            <a:effectLst/>
          </p:spPr>
        </p:pic>
      </p:grpSp>
      <p:sp>
        <p:nvSpPr>
          <p:cNvPr id="175" name="HP No mixing of rack and blade"/>
          <p:cNvSpPr/>
          <p:nvPr/>
        </p:nvSpPr>
        <p:spPr>
          <a:xfrm>
            <a:off x="1532326" y="4210592"/>
            <a:ext cx="3383794" cy="215444"/>
          </a:xfrm>
          <a:prstGeom prst="rect">
            <a:avLst/>
          </a:prstGeom>
          <a:no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spcBef>
                <a:spcPts val="300"/>
              </a:spcBef>
            </a:pPr>
            <a:r>
              <a:rPr lang="en-US" sz="800" b="1" dirty="0">
                <a:solidFill>
                  <a:schemeClr val="tx1"/>
                </a:solidFill>
                <a:latin typeface="+mj-lt"/>
              </a:rPr>
              <a:t>No Mixing of Rack and Blade</a:t>
            </a:r>
          </a:p>
        </p:txBody>
      </p:sp>
      <p:sp>
        <p:nvSpPr>
          <p:cNvPr id="176" name="HP Bottom Rectangle"/>
          <p:cNvSpPr/>
          <p:nvPr/>
        </p:nvSpPr>
        <p:spPr>
          <a:xfrm>
            <a:off x="1532325" y="4335546"/>
            <a:ext cx="3383795" cy="338554"/>
          </a:xfrm>
          <a:prstGeom prst="rect">
            <a:avLst/>
          </a:prstGeom>
          <a:noFill/>
          <a:ln w="25400">
            <a:noFill/>
          </a:ln>
          <a:effectLst/>
        </p:spPr>
        <p:txBody>
          <a:bodyPr wrap="square">
            <a:spAutoFit/>
          </a:bodyPr>
          <a:lstStyle/>
          <a:p>
            <a:pPr algn="ctr"/>
            <a:r>
              <a:rPr lang="en-US" sz="800" dirty="0">
                <a:latin typeface="+mj-lt"/>
                <a:ea typeface="+mn-ea"/>
                <a:cs typeface="+mn-cs"/>
              </a:rPr>
              <a:t>Separate Management: Every Chassis, All Software</a:t>
            </a:r>
          </a:p>
          <a:p>
            <a:pPr algn="ctr"/>
            <a:r>
              <a:rPr lang="en-US" sz="800" dirty="0">
                <a:latin typeface="+mj-lt"/>
                <a:ea typeface="+mn-ea"/>
                <a:cs typeface="+mn-cs"/>
              </a:rPr>
              <a:t>Separate Ethernet and Fibre Channel I/O Leaving the Chassis </a:t>
            </a:r>
          </a:p>
        </p:txBody>
      </p:sp>
      <p:sp>
        <p:nvSpPr>
          <p:cNvPr id="184" name="HP No mixing of rack and blade"/>
          <p:cNvSpPr/>
          <p:nvPr/>
        </p:nvSpPr>
        <p:spPr>
          <a:xfrm>
            <a:off x="5667018" y="3966967"/>
            <a:ext cx="2861912" cy="246221"/>
          </a:xfrm>
          <a:prstGeom prst="rect">
            <a:avLst/>
          </a:prstGeom>
          <a:no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spcBef>
                <a:spcPts val="300"/>
              </a:spcBef>
            </a:pPr>
            <a:r>
              <a:rPr lang="en-US" sz="1000" b="1" dirty="0">
                <a:solidFill>
                  <a:schemeClr val="tx1"/>
                </a:solidFill>
                <a:latin typeface="+mj-lt"/>
              </a:rPr>
              <a:t>Up to 160 Blade and Rack Servers</a:t>
            </a:r>
          </a:p>
        </p:txBody>
      </p:sp>
      <p:sp>
        <p:nvSpPr>
          <p:cNvPr id="185" name="HP Bottom Rectangle"/>
          <p:cNvSpPr/>
          <p:nvPr/>
        </p:nvSpPr>
        <p:spPr>
          <a:xfrm>
            <a:off x="5667018" y="4109471"/>
            <a:ext cx="2861912" cy="182004"/>
          </a:xfrm>
          <a:prstGeom prst="rect">
            <a:avLst/>
          </a:prstGeom>
          <a:noFill/>
          <a:ln w="25400">
            <a:noFill/>
          </a:ln>
          <a:effectLst/>
        </p:spPr>
        <p:txBody>
          <a:bodyPr wrap="square">
            <a:spAutoFit/>
          </a:bodyPr>
          <a:lstStyle/>
          <a:p>
            <a:pPr algn="ctr"/>
            <a:r>
              <a:rPr lang="en-US" sz="800" dirty="0">
                <a:latin typeface="+mj-lt"/>
                <a:ea typeface="+mn-ea"/>
                <a:cs typeface="+mn-cs"/>
              </a:rPr>
              <a:t>Unified Management and Unified Fabric</a:t>
            </a:r>
          </a:p>
        </p:txBody>
      </p:sp>
      <p:sp>
        <p:nvSpPr>
          <p:cNvPr id="44" name="HP multiple layers of software"/>
          <p:cNvSpPr/>
          <p:nvPr/>
        </p:nvSpPr>
        <p:spPr>
          <a:xfrm>
            <a:off x="5169706" y="1503253"/>
            <a:ext cx="3856535" cy="40011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algn="ctr">
              <a:spcBef>
                <a:spcPts val="200"/>
              </a:spcBef>
            </a:pPr>
            <a:r>
              <a:rPr lang="en-US" sz="1000" b="1" dirty="0">
                <a:solidFill>
                  <a:schemeClr val="tx1"/>
                </a:solidFill>
                <a:latin typeface="+mj-lt"/>
              </a:rPr>
              <a:t>UCS Manager - One Console,</a:t>
            </a:r>
            <a:br>
              <a:rPr lang="en-US" sz="1000" b="1" dirty="0">
                <a:solidFill>
                  <a:schemeClr val="tx1"/>
                </a:solidFill>
                <a:latin typeface="+mj-lt"/>
              </a:rPr>
            </a:br>
            <a:r>
              <a:rPr lang="en-US" sz="1000" b="1" dirty="0">
                <a:solidFill>
                  <a:schemeClr val="tx1"/>
                </a:solidFill>
                <a:latin typeface="+mj-lt"/>
              </a:rPr>
              <a:t>No Added Cost - Blade and Rack</a:t>
            </a:r>
          </a:p>
        </p:txBody>
      </p:sp>
      <p:pic>
        <p:nvPicPr>
          <p:cNvPr id="2" name="Picture 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274446" y="1927124"/>
            <a:ext cx="639014" cy="2077947"/>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029916" y="1927124"/>
            <a:ext cx="639014" cy="2077947"/>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785386" y="1927124"/>
            <a:ext cx="639014" cy="2077947"/>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540857" y="1927124"/>
            <a:ext cx="639014" cy="2077947"/>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296327" y="1927124"/>
            <a:ext cx="639014" cy="2077947"/>
          </a:xfrm>
          <a:prstGeom prst="rect">
            <a:avLst/>
          </a:prstGeom>
        </p:spPr>
      </p:pic>
    </p:spTree>
    <p:extLst>
      <p:ext uri="{BB962C8B-B14F-4D97-AF65-F5344CB8AC3E}">
        <p14:creationId xmlns:p14="http://schemas.microsoft.com/office/powerpoint/2010/main" val="34732308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UCS Eliminates management HW complexity</a:t>
            </a:r>
          </a:p>
        </p:txBody>
      </p:sp>
      <p:sp>
        <p:nvSpPr>
          <p:cNvPr id="45" name="Rectangle 44"/>
          <p:cNvSpPr/>
          <p:nvPr/>
        </p:nvSpPr>
        <p:spPr>
          <a:xfrm>
            <a:off x="1274062" y="1093789"/>
            <a:ext cx="3856536" cy="3627436"/>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8" tIns="34285" rIns="68568" bIns="34285" numCol="1" spcCol="0" rtlCol="0" fromWordArt="0" anchor="ctr" anchorCtr="0" forceAA="0" compatLnSpc="1">
            <a:prstTxWarp prst="textNoShape">
              <a:avLst/>
            </a:prstTxWarp>
            <a:noAutofit/>
          </a:bodyPr>
          <a:lstStyle/>
          <a:p>
            <a:pPr algn="ctr" defTabSz="456284"/>
            <a:endParaRPr lang="en-US" dirty="0">
              <a:solidFill>
                <a:srgbClr val="FFFFFF"/>
              </a:solidFill>
              <a:latin typeface="+mj-lt"/>
            </a:endParaRPr>
          </a:p>
        </p:txBody>
      </p:sp>
      <p:sp>
        <p:nvSpPr>
          <p:cNvPr id="46" name="Rounded Rectangle 45"/>
          <p:cNvSpPr/>
          <p:nvPr/>
        </p:nvSpPr>
        <p:spPr>
          <a:xfrm>
            <a:off x="1274063" y="1094155"/>
            <a:ext cx="3856536" cy="272020"/>
          </a:xfrm>
          <a:prstGeom prst="roundRect">
            <a:avLst>
              <a:gd name="adj" fmla="val 0"/>
            </a:avLst>
          </a:prstGeom>
          <a:solidFill>
            <a:schemeClr val="accent1"/>
          </a:solidFill>
          <a:ln w="25400">
            <a:noFill/>
          </a:ln>
          <a:effectLst/>
        </p:spPr>
        <p:style>
          <a:lnRef idx="1">
            <a:schemeClr val="accent5"/>
          </a:lnRef>
          <a:fillRef idx="3">
            <a:schemeClr val="accent5"/>
          </a:fillRef>
          <a:effectRef idx="2">
            <a:schemeClr val="accent5"/>
          </a:effectRef>
          <a:fontRef idx="minor">
            <a:schemeClr val="lt1"/>
          </a:fontRef>
        </p:style>
        <p:txBody>
          <a:bodyPr lIns="73152" tIns="0" rIns="0" bIns="0" rtlCol="0" anchor="ctr" anchorCtr="0"/>
          <a:lstStyle/>
          <a:p>
            <a:pPr algn="ctr" defTabSz="456968"/>
            <a:r>
              <a:rPr lang="en-US" sz="1400" dirty="0">
                <a:solidFill>
                  <a:schemeClr val="bg1"/>
                </a:solidFill>
                <a:latin typeface="+mj-lt"/>
              </a:rPr>
              <a:t>HPE OneView</a:t>
            </a:r>
          </a:p>
        </p:txBody>
      </p:sp>
      <p:sp>
        <p:nvSpPr>
          <p:cNvPr id="67" name="Rectangle 66"/>
          <p:cNvSpPr/>
          <p:nvPr/>
        </p:nvSpPr>
        <p:spPr>
          <a:xfrm>
            <a:off x="5169706" y="1093789"/>
            <a:ext cx="3856536" cy="3627436"/>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8" tIns="34285" rIns="68568" bIns="34285" numCol="1" spcCol="0" rtlCol="0" fromWordArt="0" anchor="ctr" anchorCtr="0" forceAA="0" compatLnSpc="1">
            <a:prstTxWarp prst="textNoShape">
              <a:avLst/>
            </a:prstTxWarp>
            <a:noAutofit/>
          </a:bodyPr>
          <a:lstStyle/>
          <a:p>
            <a:pPr algn="ctr" defTabSz="456284"/>
            <a:endParaRPr lang="en-US" dirty="0">
              <a:solidFill>
                <a:srgbClr val="FFFFFF"/>
              </a:solidFill>
              <a:latin typeface="+mj-lt"/>
            </a:endParaRPr>
          </a:p>
        </p:txBody>
      </p:sp>
      <p:sp>
        <p:nvSpPr>
          <p:cNvPr id="68" name="Rounded Rectangle 67"/>
          <p:cNvSpPr/>
          <p:nvPr/>
        </p:nvSpPr>
        <p:spPr>
          <a:xfrm>
            <a:off x="5169706" y="1094155"/>
            <a:ext cx="3856535" cy="272020"/>
          </a:xfrm>
          <a:prstGeom prst="roundRect">
            <a:avLst>
              <a:gd name="adj" fmla="val 0"/>
            </a:avLst>
          </a:prstGeom>
          <a:solidFill>
            <a:schemeClr val="tx2"/>
          </a:solidFill>
          <a:ln w="25400">
            <a:noFill/>
          </a:ln>
          <a:effectLst/>
        </p:spPr>
        <p:style>
          <a:lnRef idx="1">
            <a:schemeClr val="accent5"/>
          </a:lnRef>
          <a:fillRef idx="3">
            <a:schemeClr val="accent5"/>
          </a:fillRef>
          <a:effectRef idx="2">
            <a:schemeClr val="accent5"/>
          </a:effectRef>
          <a:fontRef idx="minor">
            <a:schemeClr val="lt1"/>
          </a:fontRef>
        </p:style>
        <p:txBody>
          <a:bodyPr lIns="73152" tIns="0" rIns="0" bIns="0" rtlCol="0" anchor="ctr" anchorCtr="0"/>
          <a:lstStyle/>
          <a:p>
            <a:pPr algn="ctr" defTabSz="456968"/>
            <a:r>
              <a:rPr lang="en-US" sz="1400" dirty="0">
                <a:solidFill>
                  <a:schemeClr val="bg2"/>
                </a:solidFill>
                <a:latin typeface="+mj-lt"/>
              </a:rPr>
              <a:t>Cisco UCS</a:t>
            </a:r>
          </a:p>
        </p:txBody>
      </p:sp>
      <p:sp>
        <p:nvSpPr>
          <p:cNvPr id="69" name="HP multiple layers of software"/>
          <p:cNvSpPr/>
          <p:nvPr/>
        </p:nvSpPr>
        <p:spPr>
          <a:xfrm>
            <a:off x="1488540" y="1393118"/>
            <a:ext cx="3427580" cy="36933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algn="ctr">
              <a:spcBef>
                <a:spcPts val="300"/>
              </a:spcBef>
            </a:pPr>
            <a:r>
              <a:rPr lang="en-US" sz="900" dirty="0">
                <a:solidFill>
                  <a:schemeClr val="tx1"/>
                </a:solidFill>
                <a:latin typeface="+mj-lt"/>
              </a:rPr>
              <a:t>HPE Server Hardware Management; Multiple Layers of Software Required</a:t>
            </a:r>
          </a:p>
        </p:txBody>
      </p:sp>
      <p:sp>
        <p:nvSpPr>
          <p:cNvPr id="94" name="HP multiple layers of software"/>
          <p:cNvSpPr/>
          <p:nvPr/>
        </p:nvSpPr>
        <p:spPr>
          <a:xfrm>
            <a:off x="5262299" y="1455250"/>
            <a:ext cx="3671349" cy="42575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algn="ctr">
              <a:spcBef>
                <a:spcPts val="200"/>
              </a:spcBef>
            </a:pPr>
            <a:r>
              <a:rPr lang="en-US" sz="1000" b="1" dirty="0">
                <a:solidFill>
                  <a:schemeClr val="tx1"/>
                </a:solidFill>
                <a:latin typeface="+mj-lt"/>
              </a:rPr>
              <a:t>UCS Manager - One Console, No Appliance</a:t>
            </a:r>
          </a:p>
          <a:p>
            <a:pPr algn="ctr">
              <a:spcBef>
                <a:spcPts val="200"/>
              </a:spcBef>
            </a:pPr>
            <a:r>
              <a:rPr lang="en-US" sz="1000" b="1" dirty="0">
                <a:solidFill>
                  <a:schemeClr val="tx1"/>
                </a:solidFill>
                <a:latin typeface="+mj-lt"/>
              </a:rPr>
              <a:t>No Added Cost, support for Blade and Rack</a:t>
            </a:r>
          </a:p>
        </p:txBody>
      </p:sp>
      <p:pic>
        <p:nvPicPr>
          <p:cNvPr id="100" name="Picture 9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67324" y="1951463"/>
            <a:ext cx="1061300" cy="2569464"/>
          </a:xfrm>
          <a:prstGeom prst="rect">
            <a:avLst/>
          </a:prstGeom>
        </p:spPr>
      </p:pic>
      <p:sp>
        <p:nvSpPr>
          <p:cNvPr id="101" name="HP VCEM"/>
          <p:cNvSpPr txBox="1">
            <a:spLocks noChangeArrowheads="1"/>
          </p:cNvSpPr>
          <p:nvPr/>
        </p:nvSpPr>
        <p:spPr bwMode="auto">
          <a:xfrm>
            <a:off x="1378782" y="2165616"/>
            <a:ext cx="1633044" cy="586908"/>
          </a:xfrm>
          <a:prstGeom prst="rect">
            <a:avLst/>
          </a:prstGeom>
          <a:solidFill>
            <a:schemeClr val="accent1"/>
          </a:solidFill>
          <a:ln w="25400">
            <a:noFill/>
            <a:round/>
          </a:ln>
          <a:effectLst/>
        </p:spPr>
        <p:style>
          <a:lnRef idx="1">
            <a:schemeClr val="accent5"/>
          </a:lnRef>
          <a:fillRef idx="3">
            <a:schemeClr val="accent5"/>
          </a:fillRef>
          <a:effectRef idx="2">
            <a:schemeClr val="accent5"/>
          </a:effectRef>
          <a:fontRef idx="minor">
            <a:schemeClr val="lt1"/>
          </a:fontRef>
        </p:style>
        <p:txBody>
          <a:bodyPr lIns="73152" tIns="0" rIns="0" bIns="0" rtlCol="0" anchor="ctr" anchorCtr="0"/>
          <a:lstStyle>
            <a:defPPr>
              <a:defRPr lang="en-US"/>
            </a:defPPr>
            <a:lvl1pPr defTabSz="456968">
              <a:defRPr sz="800" b="1">
                <a:solidFill>
                  <a:srgbClr val="FFFFFF"/>
                </a:solidFill>
              </a:defRPr>
            </a:lvl1pPr>
          </a:lstStyle>
          <a:p>
            <a:pPr algn="ctr"/>
            <a:r>
              <a:rPr lang="en-US" dirty="0">
                <a:solidFill>
                  <a:schemeClr val="bg1"/>
                </a:solidFill>
                <a:latin typeface="+mj-lt"/>
              </a:rPr>
              <a:t>OneView </a:t>
            </a:r>
          </a:p>
          <a:p>
            <a:pPr algn="ctr"/>
            <a:r>
              <a:rPr lang="en-US" dirty="0">
                <a:solidFill>
                  <a:schemeClr val="bg1"/>
                </a:solidFill>
                <a:latin typeface="+mj-lt"/>
              </a:rPr>
              <a:t>(Virtual Appliance)</a:t>
            </a:r>
          </a:p>
        </p:txBody>
      </p:sp>
      <p:grpSp>
        <p:nvGrpSpPr>
          <p:cNvPr id="108" name="Group 107"/>
          <p:cNvGrpSpPr/>
          <p:nvPr/>
        </p:nvGrpSpPr>
        <p:grpSpPr>
          <a:xfrm>
            <a:off x="1378237" y="3780017"/>
            <a:ext cx="1639017" cy="498091"/>
            <a:chOff x="308792" y="3470615"/>
            <a:chExt cx="1908203" cy="579896"/>
          </a:xfrm>
        </p:grpSpPr>
        <p:pic>
          <p:nvPicPr>
            <p:cNvPr id="109"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8792" y="3470615"/>
              <a:ext cx="892688" cy="579896"/>
            </a:xfrm>
            <a:prstGeom prst="rect">
              <a:avLst/>
            </a:prstGeom>
            <a:ln w="38100" cap="sq">
              <a:noFill/>
              <a:prstDash val="solid"/>
              <a:miter lim="800000"/>
            </a:ln>
            <a:effectLst/>
          </p:spPr>
        </p:pic>
        <p:pic>
          <p:nvPicPr>
            <p:cNvPr id="110"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324307" y="3470615"/>
              <a:ext cx="892688" cy="579896"/>
            </a:xfrm>
            <a:prstGeom prst="rect">
              <a:avLst/>
            </a:prstGeom>
            <a:ln w="38100" cap="sq">
              <a:noFill/>
              <a:prstDash val="solid"/>
              <a:miter lim="800000"/>
            </a:ln>
            <a:effectLst/>
          </p:spPr>
        </p:pic>
      </p:grpSp>
      <p:sp>
        <p:nvSpPr>
          <p:cNvPr id="111" name="HP VCEM"/>
          <p:cNvSpPr txBox="1">
            <a:spLocks noChangeArrowheads="1"/>
          </p:cNvSpPr>
          <p:nvPr/>
        </p:nvSpPr>
        <p:spPr bwMode="auto">
          <a:xfrm>
            <a:off x="3381824" y="2163133"/>
            <a:ext cx="1633044" cy="420598"/>
          </a:xfrm>
          <a:prstGeom prst="rect">
            <a:avLst/>
          </a:prstGeom>
          <a:solidFill>
            <a:schemeClr val="accent1"/>
          </a:solidFill>
          <a:ln w="25400">
            <a:noFill/>
            <a:round/>
          </a:ln>
          <a:effectLst/>
        </p:spPr>
        <p:style>
          <a:lnRef idx="1">
            <a:schemeClr val="accent5"/>
          </a:lnRef>
          <a:fillRef idx="3">
            <a:schemeClr val="accent5"/>
          </a:fillRef>
          <a:effectRef idx="2">
            <a:schemeClr val="accent5"/>
          </a:effectRef>
          <a:fontRef idx="minor">
            <a:schemeClr val="lt1"/>
          </a:fontRef>
        </p:style>
        <p:txBody>
          <a:bodyPr lIns="73152" tIns="0" rIns="0" bIns="0" rtlCol="0" anchor="ctr" anchorCtr="0"/>
          <a:lstStyle>
            <a:defPPr>
              <a:defRPr lang="en-US"/>
            </a:defPPr>
            <a:lvl1pPr defTabSz="456968">
              <a:defRPr sz="800" b="1">
                <a:solidFill>
                  <a:srgbClr val="FFFFFF"/>
                </a:solidFill>
              </a:defRPr>
            </a:lvl1pPr>
          </a:lstStyle>
          <a:p>
            <a:pPr algn="ctr"/>
            <a:r>
              <a:rPr lang="en-US" dirty="0">
                <a:solidFill>
                  <a:schemeClr val="bg1"/>
                </a:solidFill>
                <a:latin typeface="+mj-lt"/>
              </a:rPr>
              <a:t>Synergy OneView</a:t>
            </a:r>
          </a:p>
        </p:txBody>
      </p:sp>
      <p:pic>
        <p:nvPicPr>
          <p:cNvPr id="112" name="Picture 111"/>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297722" y="3750222"/>
            <a:ext cx="661521" cy="633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 name="Picture 112"/>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446670" y="3750222"/>
            <a:ext cx="661521" cy="633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1378237" y="2643949"/>
            <a:ext cx="3642058" cy="1088263"/>
            <a:chOff x="1378237" y="2643950"/>
            <a:chExt cx="3642058" cy="906299"/>
          </a:xfrm>
        </p:grpSpPr>
        <p:sp>
          <p:nvSpPr>
            <p:cNvPr id="102" name="Text Box 24"/>
            <p:cNvSpPr txBox="1">
              <a:spLocks noChangeArrowheads="1"/>
            </p:cNvSpPr>
            <p:nvPr/>
          </p:nvSpPr>
          <p:spPr bwMode="auto">
            <a:xfrm>
              <a:off x="1378408" y="3065880"/>
              <a:ext cx="761968" cy="182934"/>
            </a:xfrm>
            <a:prstGeom prst="rect">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defPPr>
                <a:defRPr lang="en-US"/>
              </a:defPPr>
              <a:lvl1pPr algn="ctr" fontAlgn="base">
                <a:lnSpc>
                  <a:spcPct val="90000"/>
                </a:lnSpc>
                <a:spcBef>
                  <a:spcPct val="0"/>
                </a:spcBef>
                <a:spcAft>
                  <a:spcPct val="0"/>
                </a:spcAft>
                <a:defRPr sz="800">
                  <a:solidFill>
                    <a:schemeClr val="lt1"/>
                  </a:solidFill>
                  <a:effectLst>
                    <a:outerShdw blurRad="177800" algn="ctr" rotWithShape="0">
                      <a:prstClr val="black">
                        <a:alpha val="60000"/>
                      </a:prst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600" dirty="0">
                  <a:solidFill>
                    <a:schemeClr val="bg1"/>
                  </a:solidFill>
                  <a:effectLst/>
                  <a:latin typeface="+mj-lt"/>
                </a:rPr>
                <a:t>iLO Advanced </a:t>
              </a:r>
              <a:br>
                <a:rPr lang="en-US" sz="600" dirty="0">
                  <a:solidFill>
                    <a:schemeClr val="bg1"/>
                  </a:solidFill>
                  <a:effectLst/>
                  <a:latin typeface="+mj-lt"/>
                </a:rPr>
              </a:br>
              <a:r>
                <a:rPr lang="en-US" sz="600" dirty="0">
                  <a:solidFill>
                    <a:schemeClr val="bg1"/>
                  </a:solidFill>
                  <a:effectLst/>
                  <a:latin typeface="+mj-lt"/>
                </a:rPr>
                <a:t>for BladeSystem</a:t>
              </a:r>
            </a:p>
          </p:txBody>
        </p:sp>
        <p:sp>
          <p:nvSpPr>
            <p:cNvPr id="103" name="Text Box 62"/>
            <p:cNvSpPr txBox="1">
              <a:spLocks noChangeArrowheads="1"/>
            </p:cNvSpPr>
            <p:nvPr/>
          </p:nvSpPr>
          <p:spPr bwMode="auto">
            <a:xfrm>
              <a:off x="1378345" y="2811253"/>
              <a:ext cx="766650" cy="182117"/>
            </a:xfrm>
            <a:prstGeom prst="rect">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36576" tIns="18288" rIns="36576" bIns="18288" rtlCol="0" anchor="ctr"/>
            <a:lstStyle>
              <a:defPPr>
                <a:defRPr lang="en-US"/>
              </a:defPPr>
              <a:lvl1pPr algn="ctr">
                <a:lnSpc>
                  <a:spcPct val="90000"/>
                </a:lnSpc>
                <a:defRPr sz="600">
                  <a:effectLst/>
                </a:defRPr>
              </a:lvl1pPr>
            </a:lstStyle>
            <a:p>
              <a:r>
                <a:rPr lang="en-US" dirty="0">
                  <a:solidFill>
                    <a:schemeClr val="bg1"/>
                  </a:solidFill>
                  <a:latin typeface="+mj-lt"/>
                </a:rPr>
                <a:t>Virtual Connect</a:t>
              </a:r>
            </a:p>
          </p:txBody>
        </p:sp>
        <p:sp>
          <p:nvSpPr>
            <p:cNvPr id="104" name="Text Box 70"/>
            <p:cNvSpPr txBox="1">
              <a:spLocks noChangeArrowheads="1"/>
            </p:cNvSpPr>
            <p:nvPr/>
          </p:nvSpPr>
          <p:spPr bwMode="auto">
            <a:xfrm>
              <a:off x="1378237" y="3317439"/>
              <a:ext cx="761331" cy="169532"/>
            </a:xfrm>
            <a:prstGeom prst="rect">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defPPr>
                <a:defRPr lang="en-US"/>
              </a:defPPr>
              <a:lvl1pPr algn="ctr" fontAlgn="base">
                <a:lnSpc>
                  <a:spcPct val="90000"/>
                </a:lnSpc>
                <a:spcBef>
                  <a:spcPct val="0"/>
                </a:spcBef>
                <a:spcAft>
                  <a:spcPct val="0"/>
                </a:spcAft>
                <a:defRPr sz="800">
                  <a:solidFill>
                    <a:schemeClr val="lt1"/>
                  </a:solidFill>
                  <a:effectLst>
                    <a:outerShdw blurRad="177800" algn="ctr" rotWithShape="0">
                      <a:prstClr val="black">
                        <a:alpha val="60000"/>
                      </a:prst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600" dirty="0">
                  <a:solidFill>
                    <a:schemeClr val="bg1"/>
                  </a:solidFill>
                  <a:effectLst/>
                  <a:latin typeface="+mj-lt"/>
                </a:rPr>
                <a:t>Onboard Administrator</a:t>
              </a:r>
            </a:p>
          </p:txBody>
        </p:sp>
        <p:sp>
          <p:nvSpPr>
            <p:cNvPr id="105" name="Text Box 24"/>
            <p:cNvSpPr txBox="1">
              <a:spLocks noChangeArrowheads="1"/>
            </p:cNvSpPr>
            <p:nvPr/>
          </p:nvSpPr>
          <p:spPr bwMode="auto">
            <a:xfrm>
              <a:off x="2250666" y="3065880"/>
              <a:ext cx="761968" cy="182934"/>
            </a:xfrm>
            <a:prstGeom prst="rect">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defPPr>
                <a:defRPr lang="en-US"/>
              </a:defPPr>
              <a:lvl1pPr algn="ctr" fontAlgn="base">
                <a:lnSpc>
                  <a:spcPct val="90000"/>
                </a:lnSpc>
                <a:spcBef>
                  <a:spcPct val="0"/>
                </a:spcBef>
                <a:spcAft>
                  <a:spcPct val="0"/>
                </a:spcAft>
                <a:defRPr sz="800">
                  <a:solidFill>
                    <a:schemeClr val="lt1"/>
                  </a:solidFill>
                  <a:effectLst>
                    <a:outerShdw blurRad="177800" algn="ctr" rotWithShape="0">
                      <a:prstClr val="black">
                        <a:alpha val="60000"/>
                      </a:prst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600" dirty="0">
                  <a:solidFill>
                    <a:schemeClr val="bg1"/>
                  </a:solidFill>
                  <a:effectLst/>
                  <a:latin typeface="+mj-lt"/>
                </a:rPr>
                <a:t>iLO Advanced </a:t>
              </a:r>
              <a:br>
                <a:rPr lang="en-US" sz="600" dirty="0">
                  <a:solidFill>
                    <a:schemeClr val="bg1"/>
                  </a:solidFill>
                  <a:effectLst/>
                  <a:latin typeface="+mj-lt"/>
                </a:rPr>
              </a:br>
              <a:r>
                <a:rPr lang="en-US" sz="600" dirty="0">
                  <a:solidFill>
                    <a:schemeClr val="bg1"/>
                  </a:solidFill>
                  <a:effectLst/>
                  <a:latin typeface="+mj-lt"/>
                </a:rPr>
                <a:t>for BladeSystem</a:t>
              </a:r>
            </a:p>
          </p:txBody>
        </p:sp>
        <p:sp>
          <p:nvSpPr>
            <p:cNvPr id="106" name="Text Box 62"/>
            <p:cNvSpPr txBox="1">
              <a:spLocks noChangeArrowheads="1"/>
            </p:cNvSpPr>
            <p:nvPr/>
          </p:nvSpPr>
          <p:spPr bwMode="auto">
            <a:xfrm>
              <a:off x="2250604" y="2811253"/>
              <a:ext cx="766650" cy="182117"/>
            </a:xfrm>
            <a:prstGeom prst="rect">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36576" tIns="18288" rIns="36576" bIns="18288" rtlCol="0" anchor="ctr"/>
            <a:lstStyle>
              <a:defPPr>
                <a:defRPr lang="en-US"/>
              </a:defPPr>
              <a:lvl1pPr algn="ctr">
                <a:lnSpc>
                  <a:spcPct val="90000"/>
                </a:lnSpc>
                <a:defRPr sz="600">
                  <a:effectLst/>
                </a:defRPr>
              </a:lvl1pPr>
            </a:lstStyle>
            <a:p>
              <a:r>
                <a:rPr lang="en-US" dirty="0">
                  <a:solidFill>
                    <a:schemeClr val="bg1"/>
                  </a:solidFill>
                  <a:latin typeface="+mj-lt"/>
                </a:rPr>
                <a:t>Virtual Connect</a:t>
              </a:r>
            </a:p>
          </p:txBody>
        </p:sp>
        <p:sp>
          <p:nvSpPr>
            <p:cNvPr id="107" name="Text Box 70"/>
            <p:cNvSpPr txBox="1">
              <a:spLocks noChangeArrowheads="1"/>
            </p:cNvSpPr>
            <p:nvPr/>
          </p:nvSpPr>
          <p:spPr bwMode="auto">
            <a:xfrm>
              <a:off x="2250495" y="3317439"/>
              <a:ext cx="761331" cy="169532"/>
            </a:xfrm>
            <a:prstGeom prst="rect">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defPPr>
                <a:defRPr lang="en-US"/>
              </a:defPPr>
              <a:lvl1pPr algn="ctr" fontAlgn="base">
                <a:lnSpc>
                  <a:spcPct val="90000"/>
                </a:lnSpc>
                <a:spcBef>
                  <a:spcPct val="0"/>
                </a:spcBef>
                <a:spcAft>
                  <a:spcPct val="0"/>
                </a:spcAft>
                <a:defRPr sz="800">
                  <a:solidFill>
                    <a:schemeClr val="lt1"/>
                  </a:solidFill>
                  <a:effectLst>
                    <a:outerShdw blurRad="177800" algn="ctr" rotWithShape="0">
                      <a:prstClr val="black">
                        <a:alpha val="60000"/>
                      </a:prst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600" dirty="0">
                  <a:solidFill>
                    <a:schemeClr val="bg1"/>
                  </a:solidFill>
                  <a:effectLst/>
                  <a:latin typeface="+mj-lt"/>
                </a:rPr>
                <a:t>Onboard Administrator</a:t>
              </a:r>
            </a:p>
          </p:txBody>
        </p:sp>
        <p:sp>
          <p:nvSpPr>
            <p:cNvPr id="114" name="Text Box 24"/>
            <p:cNvSpPr txBox="1">
              <a:spLocks noChangeArrowheads="1"/>
            </p:cNvSpPr>
            <p:nvPr/>
          </p:nvSpPr>
          <p:spPr bwMode="auto">
            <a:xfrm>
              <a:off x="3381449" y="3129158"/>
              <a:ext cx="761968" cy="182934"/>
            </a:xfrm>
            <a:prstGeom prst="rect">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defPPr>
                <a:defRPr lang="en-US"/>
              </a:defPPr>
              <a:lvl1pPr algn="ctr" fontAlgn="base">
                <a:lnSpc>
                  <a:spcPct val="90000"/>
                </a:lnSpc>
                <a:spcBef>
                  <a:spcPct val="0"/>
                </a:spcBef>
                <a:spcAft>
                  <a:spcPct val="0"/>
                </a:spcAft>
                <a:defRPr sz="800">
                  <a:solidFill>
                    <a:schemeClr val="lt1"/>
                  </a:solidFill>
                  <a:effectLst>
                    <a:outerShdw blurRad="177800" algn="ctr" rotWithShape="0">
                      <a:prstClr val="black">
                        <a:alpha val="60000"/>
                      </a:prst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600" dirty="0">
                  <a:solidFill>
                    <a:schemeClr val="bg1"/>
                  </a:solidFill>
                  <a:effectLst/>
                  <a:latin typeface="+mj-lt"/>
                </a:rPr>
                <a:t>Synergy Fabric Modules</a:t>
              </a:r>
            </a:p>
          </p:txBody>
        </p:sp>
        <p:sp>
          <p:nvSpPr>
            <p:cNvPr id="115" name="Text Box 62"/>
            <p:cNvSpPr txBox="1">
              <a:spLocks noChangeArrowheads="1"/>
            </p:cNvSpPr>
            <p:nvPr/>
          </p:nvSpPr>
          <p:spPr bwMode="auto">
            <a:xfrm>
              <a:off x="3380635" y="2883262"/>
              <a:ext cx="766650" cy="182117"/>
            </a:xfrm>
            <a:prstGeom prst="rect">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36576" tIns="18288" rIns="36576" bIns="18288" rtlCol="0" anchor="ctr"/>
            <a:lstStyle>
              <a:defPPr>
                <a:defRPr lang="en-US"/>
              </a:defPPr>
              <a:lvl1pPr algn="ctr">
                <a:lnSpc>
                  <a:spcPct val="90000"/>
                </a:lnSpc>
                <a:defRPr sz="600">
                  <a:effectLst/>
                </a:defRPr>
              </a:lvl1pPr>
            </a:lstStyle>
            <a:p>
              <a:r>
                <a:rPr lang="en-US" dirty="0">
                  <a:solidFill>
                    <a:schemeClr val="bg1"/>
                  </a:solidFill>
                  <a:latin typeface="+mj-lt"/>
                </a:rPr>
                <a:t>Synergy Frame Link Module (FLM)</a:t>
              </a:r>
            </a:p>
          </p:txBody>
        </p:sp>
        <p:sp>
          <p:nvSpPr>
            <p:cNvPr id="116" name="Text Box 70"/>
            <p:cNvSpPr txBox="1">
              <a:spLocks noChangeArrowheads="1"/>
            </p:cNvSpPr>
            <p:nvPr/>
          </p:nvSpPr>
          <p:spPr bwMode="auto">
            <a:xfrm>
              <a:off x="3381278" y="3380717"/>
              <a:ext cx="761331" cy="169532"/>
            </a:xfrm>
            <a:prstGeom prst="rect">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defPPr>
                <a:defRPr lang="en-US"/>
              </a:defPPr>
              <a:lvl1pPr algn="ctr" fontAlgn="base">
                <a:lnSpc>
                  <a:spcPct val="90000"/>
                </a:lnSpc>
                <a:spcBef>
                  <a:spcPct val="0"/>
                </a:spcBef>
                <a:spcAft>
                  <a:spcPct val="0"/>
                </a:spcAft>
                <a:defRPr sz="800">
                  <a:solidFill>
                    <a:schemeClr val="lt1"/>
                  </a:solidFill>
                  <a:effectLst>
                    <a:outerShdw blurRad="177800" algn="ctr" rotWithShape="0">
                      <a:prstClr val="black">
                        <a:alpha val="60000"/>
                      </a:prst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600" dirty="0">
                  <a:solidFill>
                    <a:schemeClr val="bg1"/>
                  </a:solidFill>
                  <a:effectLst/>
                  <a:latin typeface="+mj-lt"/>
                </a:rPr>
                <a:t>Interconnect Link Modules</a:t>
              </a:r>
            </a:p>
          </p:txBody>
        </p:sp>
        <p:sp>
          <p:nvSpPr>
            <p:cNvPr id="117" name="Text Box 24"/>
            <p:cNvSpPr txBox="1">
              <a:spLocks noChangeArrowheads="1"/>
            </p:cNvSpPr>
            <p:nvPr/>
          </p:nvSpPr>
          <p:spPr bwMode="auto">
            <a:xfrm>
              <a:off x="4253708" y="3129158"/>
              <a:ext cx="761968" cy="182934"/>
            </a:xfrm>
            <a:prstGeom prst="rect">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defPPr>
                <a:defRPr lang="en-US"/>
              </a:defPPr>
              <a:lvl1pPr algn="ctr" fontAlgn="base">
                <a:lnSpc>
                  <a:spcPct val="90000"/>
                </a:lnSpc>
                <a:spcBef>
                  <a:spcPct val="0"/>
                </a:spcBef>
                <a:spcAft>
                  <a:spcPct val="0"/>
                </a:spcAft>
                <a:defRPr sz="800">
                  <a:solidFill>
                    <a:schemeClr val="lt1"/>
                  </a:solidFill>
                  <a:effectLst>
                    <a:outerShdw blurRad="177800" algn="ctr" rotWithShape="0">
                      <a:prstClr val="black">
                        <a:alpha val="60000"/>
                      </a:prst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600" dirty="0">
                  <a:solidFill>
                    <a:schemeClr val="bg1"/>
                  </a:solidFill>
                  <a:effectLst/>
                  <a:latin typeface="+mj-lt"/>
                </a:rPr>
                <a:t>Synergy Fabric Modules</a:t>
              </a:r>
            </a:p>
          </p:txBody>
        </p:sp>
        <p:sp>
          <p:nvSpPr>
            <p:cNvPr id="118" name="Text Box 62"/>
            <p:cNvSpPr txBox="1">
              <a:spLocks noChangeArrowheads="1"/>
            </p:cNvSpPr>
            <p:nvPr/>
          </p:nvSpPr>
          <p:spPr bwMode="auto">
            <a:xfrm>
              <a:off x="4253645" y="2874531"/>
              <a:ext cx="766650" cy="182117"/>
            </a:xfrm>
            <a:prstGeom prst="rect">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36576" tIns="18288" rIns="36576" bIns="18288" rtlCol="0" anchor="ctr"/>
            <a:lstStyle>
              <a:defPPr>
                <a:defRPr lang="en-US"/>
              </a:defPPr>
              <a:lvl1pPr algn="ctr">
                <a:lnSpc>
                  <a:spcPct val="90000"/>
                </a:lnSpc>
                <a:defRPr sz="600">
                  <a:effectLst/>
                </a:defRPr>
              </a:lvl1pPr>
            </a:lstStyle>
            <a:p>
              <a:r>
                <a:rPr lang="en-US" dirty="0">
                  <a:solidFill>
                    <a:schemeClr val="bg1"/>
                  </a:solidFill>
                  <a:latin typeface="+mj-lt"/>
                </a:rPr>
                <a:t>Synergy Frame Link Module (FLM)</a:t>
              </a:r>
            </a:p>
          </p:txBody>
        </p:sp>
        <p:sp>
          <p:nvSpPr>
            <p:cNvPr id="119" name="Text Box 70"/>
            <p:cNvSpPr txBox="1">
              <a:spLocks noChangeArrowheads="1"/>
            </p:cNvSpPr>
            <p:nvPr/>
          </p:nvSpPr>
          <p:spPr bwMode="auto">
            <a:xfrm>
              <a:off x="4253537" y="3380717"/>
              <a:ext cx="761331" cy="169532"/>
            </a:xfrm>
            <a:prstGeom prst="rect">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defPPr>
                <a:defRPr lang="en-US"/>
              </a:defPPr>
              <a:lvl1pPr algn="ctr" fontAlgn="base">
                <a:lnSpc>
                  <a:spcPct val="90000"/>
                </a:lnSpc>
                <a:spcBef>
                  <a:spcPct val="0"/>
                </a:spcBef>
                <a:spcAft>
                  <a:spcPct val="0"/>
                </a:spcAft>
                <a:defRPr sz="800">
                  <a:solidFill>
                    <a:schemeClr val="lt1"/>
                  </a:solidFill>
                  <a:effectLst>
                    <a:outerShdw blurRad="177800" algn="ctr" rotWithShape="0">
                      <a:prstClr val="black">
                        <a:alpha val="60000"/>
                      </a:prst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600" dirty="0">
                  <a:solidFill>
                    <a:schemeClr val="bg1"/>
                  </a:solidFill>
                  <a:effectLst/>
                  <a:latin typeface="+mj-lt"/>
                </a:rPr>
                <a:t>Interconnect Link Modules</a:t>
              </a:r>
            </a:p>
          </p:txBody>
        </p:sp>
        <p:sp>
          <p:nvSpPr>
            <p:cNvPr id="120" name="Text Box 62"/>
            <p:cNvSpPr txBox="1">
              <a:spLocks noChangeArrowheads="1"/>
            </p:cNvSpPr>
            <p:nvPr/>
          </p:nvSpPr>
          <p:spPr bwMode="auto">
            <a:xfrm>
              <a:off x="3394105" y="2649495"/>
              <a:ext cx="766650" cy="182117"/>
            </a:xfrm>
            <a:prstGeom prst="rect">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algn="ctr">
                <a:lnSpc>
                  <a:spcPct val="90000"/>
                </a:lnSpc>
                <a:defRPr sz="600">
                  <a:effectLst/>
                </a:defRPr>
              </a:lvl1pPr>
            </a:lstStyle>
            <a:p>
              <a:r>
                <a:rPr lang="en-US" dirty="0">
                  <a:solidFill>
                    <a:schemeClr val="bg1"/>
                  </a:solidFill>
                  <a:latin typeface="+mj-lt"/>
                </a:rPr>
                <a:t>Synergy</a:t>
              </a:r>
              <a:br>
                <a:rPr lang="en-US" dirty="0">
                  <a:solidFill>
                    <a:schemeClr val="bg1"/>
                  </a:solidFill>
                  <a:latin typeface="+mj-lt"/>
                </a:rPr>
              </a:br>
              <a:r>
                <a:rPr lang="en-US" dirty="0">
                  <a:solidFill>
                    <a:schemeClr val="bg1"/>
                  </a:solidFill>
                  <a:latin typeface="+mj-lt"/>
                </a:rPr>
                <a:t>Composer HW</a:t>
              </a:r>
            </a:p>
          </p:txBody>
        </p:sp>
        <p:sp>
          <p:nvSpPr>
            <p:cNvPr id="121" name="Text Box 62"/>
            <p:cNvSpPr txBox="1">
              <a:spLocks noChangeArrowheads="1"/>
            </p:cNvSpPr>
            <p:nvPr/>
          </p:nvSpPr>
          <p:spPr bwMode="auto">
            <a:xfrm>
              <a:off x="4251558" y="2643950"/>
              <a:ext cx="766650" cy="182117"/>
            </a:xfrm>
            <a:prstGeom prst="rect">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36576" tIns="18288" rIns="36576" bIns="18288" rtlCol="0" anchor="ctr"/>
            <a:lstStyle>
              <a:defPPr>
                <a:defRPr lang="en-US"/>
              </a:defPPr>
              <a:lvl1pPr algn="ctr">
                <a:lnSpc>
                  <a:spcPct val="90000"/>
                </a:lnSpc>
                <a:defRPr sz="600">
                  <a:effectLst/>
                </a:defRPr>
              </a:lvl1pPr>
            </a:lstStyle>
            <a:p>
              <a:r>
                <a:rPr lang="en-US" dirty="0">
                  <a:solidFill>
                    <a:schemeClr val="bg1"/>
                  </a:solidFill>
                  <a:latin typeface="+mj-lt"/>
                </a:rPr>
                <a:t>Synergy</a:t>
              </a:r>
              <a:br>
                <a:rPr lang="en-US" dirty="0">
                  <a:solidFill>
                    <a:schemeClr val="bg1"/>
                  </a:solidFill>
                  <a:latin typeface="+mj-lt"/>
                </a:rPr>
              </a:br>
              <a:r>
                <a:rPr lang="en-US" dirty="0">
                  <a:solidFill>
                    <a:schemeClr val="bg1"/>
                  </a:solidFill>
                  <a:latin typeface="+mj-lt"/>
                </a:rPr>
                <a:t>Composer HW</a:t>
              </a:r>
            </a:p>
          </p:txBody>
        </p:sp>
      </p:grpSp>
      <p:sp>
        <p:nvSpPr>
          <p:cNvPr id="122" name="Rounded Rectangle 121"/>
          <p:cNvSpPr/>
          <p:nvPr/>
        </p:nvSpPr>
        <p:spPr>
          <a:xfrm>
            <a:off x="1694894" y="1763859"/>
            <a:ext cx="1000819" cy="309509"/>
          </a:xfrm>
          <a:prstGeom prst="roundRect">
            <a:avLst>
              <a:gd name="adj" fmla="val 50000"/>
            </a:avLst>
          </a:prstGeom>
          <a:solidFill>
            <a:schemeClr val="bg2"/>
          </a:solidFill>
          <a:ln w="15875">
            <a:solidFill>
              <a:schemeClr val="bg2">
                <a:lumMod val="75000"/>
              </a:schemeClr>
            </a:solidFill>
          </a:ln>
          <a:effectLst/>
        </p:spPr>
        <p:style>
          <a:lnRef idx="1">
            <a:schemeClr val="accent5"/>
          </a:lnRef>
          <a:fillRef idx="3">
            <a:schemeClr val="accent5"/>
          </a:fillRef>
          <a:effectRef idx="2">
            <a:schemeClr val="accent5"/>
          </a:effectRef>
          <a:fontRef idx="minor">
            <a:schemeClr val="lt1"/>
          </a:fontRef>
        </p:style>
        <p:txBody>
          <a:bodyPr lIns="0" tIns="0" rIns="0" bIns="0" rtlCol="0" anchor="ctr" anchorCtr="0"/>
          <a:lstStyle/>
          <a:p>
            <a:pPr algn="ctr" defTabSz="456968"/>
            <a:r>
              <a:rPr lang="en-US" sz="1400" b="1" dirty="0">
                <a:solidFill>
                  <a:schemeClr val="tx1"/>
                </a:solidFill>
                <a:latin typeface="+mj-lt"/>
              </a:rPr>
              <a:t>c7000</a:t>
            </a:r>
          </a:p>
        </p:txBody>
      </p:sp>
      <p:sp>
        <p:nvSpPr>
          <p:cNvPr id="123" name="Rounded Rectangle 122"/>
          <p:cNvSpPr/>
          <p:nvPr/>
        </p:nvSpPr>
        <p:spPr>
          <a:xfrm>
            <a:off x="3697936" y="1763859"/>
            <a:ext cx="1000819" cy="309509"/>
          </a:xfrm>
          <a:prstGeom prst="roundRect">
            <a:avLst>
              <a:gd name="adj" fmla="val 50000"/>
            </a:avLst>
          </a:prstGeom>
          <a:solidFill>
            <a:schemeClr val="bg2"/>
          </a:solidFill>
          <a:ln w="15875">
            <a:solidFill>
              <a:schemeClr val="bg2">
                <a:lumMod val="75000"/>
              </a:schemeClr>
            </a:solidFill>
          </a:ln>
          <a:effectLst/>
        </p:spPr>
        <p:style>
          <a:lnRef idx="1">
            <a:schemeClr val="accent5"/>
          </a:lnRef>
          <a:fillRef idx="3">
            <a:schemeClr val="accent5"/>
          </a:fillRef>
          <a:effectRef idx="2">
            <a:schemeClr val="accent5"/>
          </a:effectRef>
          <a:fontRef idx="minor">
            <a:schemeClr val="lt1"/>
          </a:fontRef>
        </p:style>
        <p:txBody>
          <a:bodyPr lIns="0" tIns="0" rIns="0" bIns="0" rtlCol="0" anchor="ctr" anchorCtr="0"/>
          <a:lstStyle/>
          <a:p>
            <a:pPr algn="ctr" defTabSz="456968"/>
            <a:r>
              <a:rPr lang="en-US" sz="1400" b="1" dirty="0">
                <a:solidFill>
                  <a:schemeClr val="tx1"/>
                </a:solidFill>
                <a:latin typeface="+mj-lt"/>
              </a:rPr>
              <a:t>Synergy</a:t>
            </a:r>
          </a:p>
        </p:txBody>
      </p:sp>
    </p:spTree>
    <p:extLst>
      <p:ext uri="{BB962C8B-B14F-4D97-AF65-F5344CB8AC3E}">
        <p14:creationId xmlns:p14="http://schemas.microsoft.com/office/powerpoint/2010/main" val="11612824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Provisioning and admin cost reduction</a:t>
            </a:r>
          </a:p>
        </p:txBody>
      </p:sp>
      <p:grpSp>
        <p:nvGrpSpPr>
          <p:cNvPr id="9" name="Group 8"/>
          <p:cNvGrpSpPr/>
          <p:nvPr/>
        </p:nvGrpSpPr>
        <p:grpSpPr>
          <a:xfrm>
            <a:off x="1432034" y="1373674"/>
            <a:ext cx="7254331" cy="3048615"/>
            <a:chOff x="1432034" y="1295676"/>
            <a:chExt cx="7254331" cy="3048615"/>
          </a:xfrm>
        </p:grpSpPr>
        <p:sp>
          <p:nvSpPr>
            <p:cNvPr id="54" name="Rectangle 53"/>
            <p:cNvSpPr/>
            <p:nvPr/>
          </p:nvSpPr>
          <p:spPr>
            <a:xfrm>
              <a:off x="3669854" y="1295676"/>
              <a:ext cx="5016510" cy="3048615"/>
            </a:xfrm>
            <a:prstGeom prst="rect">
              <a:avLst/>
            </a:prstGeom>
            <a:solidFill>
              <a:schemeClr val="bg2"/>
            </a:solidFill>
            <a:ln w="31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8" tIns="34285" rIns="68568" bIns="34285" numCol="1" spcCol="0" rtlCol="0" fromWordArt="0" anchor="ctr" anchorCtr="0" forceAA="0" compatLnSpc="1">
              <a:prstTxWarp prst="textNoShape">
                <a:avLst/>
              </a:prstTxWarp>
              <a:noAutofit/>
            </a:bodyPr>
            <a:lstStyle/>
            <a:p>
              <a:pPr algn="ctr" defTabSz="456284"/>
              <a:endParaRPr lang="en-US" dirty="0">
                <a:solidFill>
                  <a:srgbClr val="FFFFFF"/>
                </a:solidFill>
                <a:latin typeface="+mj-lt"/>
              </a:endParaRPr>
            </a:p>
          </p:txBody>
        </p:sp>
        <p:sp>
          <p:nvSpPr>
            <p:cNvPr id="57" name="Isosceles Triangle 7"/>
            <p:cNvSpPr/>
            <p:nvPr/>
          </p:nvSpPr>
          <p:spPr>
            <a:xfrm rot="5400000">
              <a:off x="1125706" y="1602005"/>
              <a:ext cx="3048614" cy="2435957"/>
            </a:xfrm>
            <a:custGeom>
              <a:avLst/>
              <a:gdLst/>
              <a:ahLst/>
              <a:cxnLst/>
              <a:rect l="l" t="t" r="r" b="b"/>
              <a:pathLst>
                <a:path w="3490565" h="3107769">
                  <a:moveTo>
                    <a:pt x="0" y="3107769"/>
                  </a:moveTo>
                  <a:lnTo>
                    <a:pt x="0" y="139088"/>
                  </a:lnTo>
                  <a:lnTo>
                    <a:pt x="1592699" y="139088"/>
                  </a:lnTo>
                  <a:lnTo>
                    <a:pt x="1745283" y="0"/>
                  </a:lnTo>
                  <a:lnTo>
                    <a:pt x="1897867" y="139088"/>
                  </a:lnTo>
                  <a:lnTo>
                    <a:pt x="3490565" y="139088"/>
                  </a:lnTo>
                  <a:lnTo>
                    <a:pt x="3490565" y="3107769"/>
                  </a:lnTo>
                  <a:close/>
                </a:path>
              </a:pathLst>
            </a:custGeom>
            <a:solidFill>
              <a:schemeClr val="accent1"/>
            </a:solidFill>
            <a:ln w="31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8" tIns="34285" rIns="68568" bIns="34285" numCol="1" spcCol="0" rtlCol="0" fromWordArt="0" anchor="ctr" anchorCtr="0" forceAA="0" compatLnSpc="1">
              <a:prstTxWarp prst="textNoShape">
                <a:avLst/>
              </a:prstTxWarp>
              <a:noAutofit/>
            </a:bodyPr>
            <a:lstStyle/>
            <a:p>
              <a:pPr algn="ctr" defTabSz="456284"/>
              <a:endParaRPr lang="en-US" dirty="0">
                <a:solidFill>
                  <a:srgbClr val="FFFFFF"/>
                </a:solidFill>
                <a:latin typeface="+mj-lt"/>
              </a:endParaRPr>
            </a:p>
          </p:txBody>
        </p:sp>
        <p:sp>
          <p:nvSpPr>
            <p:cNvPr id="67" name="TextBox 16"/>
            <p:cNvSpPr txBox="1">
              <a:spLocks noChangeArrowheads="1"/>
            </p:cNvSpPr>
            <p:nvPr/>
          </p:nvSpPr>
          <p:spPr bwMode="auto">
            <a:xfrm>
              <a:off x="4026391" y="1424158"/>
              <a:ext cx="4659974" cy="546924"/>
            </a:xfrm>
            <a:prstGeom prst="rect">
              <a:avLst/>
            </a:prstGeom>
          </p:spPr>
          <p:txBody>
            <a:bodyPr lIns="91359" tIns="45679" rIns="45679" bIns="45679" anchor="ctr" anchorCtr="0">
              <a:noAutofit/>
            </a:bodyPr>
            <a:lstStyle/>
            <a:p>
              <a:pPr lvl="0">
                <a:lnSpc>
                  <a:spcPct val="95000"/>
                </a:lnSpc>
                <a:spcBef>
                  <a:spcPts val="1200"/>
                </a:spcBef>
              </a:pPr>
              <a:r>
                <a:rPr lang="en-US" sz="1200" dirty="0">
                  <a:solidFill>
                    <a:schemeClr val="tx2"/>
                  </a:solidFill>
                  <a:latin typeface="+mj-lt"/>
                </a:rPr>
                <a:t>UCS Manager Embedded in All System Devices</a:t>
              </a:r>
            </a:p>
            <a:p>
              <a:pPr lvl="0">
                <a:lnSpc>
                  <a:spcPct val="95000"/>
                </a:lnSpc>
                <a:spcBef>
                  <a:spcPts val="1200"/>
                </a:spcBef>
              </a:pPr>
              <a:r>
                <a:rPr lang="en-US" sz="1200" dirty="0">
                  <a:solidFill>
                    <a:schemeClr val="tx2"/>
                  </a:solidFill>
                  <a:latin typeface="+mj-lt"/>
                </a:rPr>
                <a:t>UCS Manager: Auto-discovery, Self-integrating Components</a:t>
              </a:r>
            </a:p>
          </p:txBody>
        </p:sp>
        <p:cxnSp>
          <p:nvCxnSpPr>
            <p:cNvPr id="71" name="Straight Connector 70"/>
            <p:cNvCxnSpPr/>
            <p:nvPr/>
          </p:nvCxnSpPr>
          <p:spPr>
            <a:xfrm>
              <a:off x="3994380" y="3588101"/>
              <a:ext cx="4608855" cy="0"/>
            </a:xfrm>
            <a:prstGeom prst="line">
              <a:avLst/>
            </a:prstGeom>
            <a:ln w="15875"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3994380" y="2831909"/>
              <a:ext cx="4608855" cy="0"/>
            </a:xfrm>
            <a:prstGeom prst="line">
              <a:avLst/>
            </a:prstGeom>
            <a:ln w="15875"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3994380" y="2075716"/>
              <a:ext cx="4608855" cy="0"/>
            </a:xfrm>
            <a:prstGeom prst="line">
              <a:avLst/>
            </a:prstGeom>
            <a:ln w="15875"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77" name="TextBox 16"/>
            <p:cNvSpPr txBox="1">
              <a:spLocks noChangeArrowheads="1"/>
            </p:cNvSpPr>
            <p:nvPr/>
          </p:nvSpPr>
          <p:spPr bwMode="auto">
            <a:xfrm>
              <a:off x="4026390" y="2180351"/>
              <a:ext cx="4659975" cy="546924"/>
            </a:xfrm>
            <a:prstGeom prst="rect">
              <a:avLst/>
            </a:prstGeom>
          </p:spPr>
          <p:txBody>
            <a:bodyPr lIns="91359" tIns="45679" rIns="45679" bIns="45679" anchor="ctr" anchorCtr="0">
              <a:noAutofit/>
            </a:bodyPr>
            <a:lstStyle/>
            <a:p>
              <a:pPr lvl="0">
                <a:lnSpc>
                  <a:spcPct val="95000"/>
                </a:lnSpc>
                <a:spcBef>
                  <a:spcPts val="1200"/>
                </a:spcBef>
              </a:pPr>
              <a:r>
                <a:rPr lang="en-US" sz="1200" dirty="0">
                  <a:solidFill>
                    <a:schemeClr val="tx2"/>
                  </a:solidFill>
                  <a:latin typeface="+mj-lt"/>
                </a:rPr>
                <a:t>UCS Service Profiles</a:t>
              </a:r>
            </a:p>
            <a:p>
              <a:pPr lvl="0">
                <a:lnSpc>
                  <a:spcPct val="95000"/>
                </a:lnSpc>
                <a:spcBef>
                  <a:spcPts val="1200"/>
                </a:spcBef>
              </a:pPr>
              <a:r>
                <a:rPr lang="en-US" sz="1200" dirty="0">
                  <a:solidFill>
                    <a:schemeClr val="tx2"/>
                  </a:solidFill>
                  <a:latin typeface="+mj-lt"/>
                </a:rPr>
                <a:t>Policy-based Management</a:t>
              </a:r>
            </a:p>
          </p:txBody>
        </p:sp>
        <p:sp>
          <p:nvSpPr>
            <p:cNvPr id="79" name="TextBox 16"/>
            <p:cNvSpPr txBox="1">
              <a:spLocks noChangeArrowheads="1"/>
            </p:cNvSpPr>
            <p:nvPr/>
          </p:nvSpPr>
          <p:spPr bwMode="auto">
            <a:xfrm>
              <a:off x="4026391" y="2936543"/>
              <a:ext cx="4659974" cy="546924"/>
            </a:xfrm>
            <a:prstGeom prst="rect">
              <a:avLst/>
            </a:prstGeom>
          </p:spPr>
          <p:txBody>
            <a:bodyPr lIns="91359" tIns="45679" rIns="45679" bIns="45679" anchor="ctr" anchorCtr="0">
              <a:noAutofit/>
            </a:bodyPr>
            <a:lstStyle/>
            <a:p>
              <a:pPr lvl="0">
                <a:lnSpc>
                  <a:spcPct val="95000"/>
                </a:lnSpc>
                <a:spcBef>
                  <a:spcPts val="1200"/>
                </a:spcBef>
              </a:pPr>
              <a:r>
                <a:rPr lang="en-US" sz="1200" dirty="0">
                  <a:solidFill>
                    <a:schemeClr val="tx2"/>
                  </a:solidFill>
                  <a:latin typeface="+mj-lt"/>
                </a:rPr>
                <a:t>Seamless Integration with Existing Tools = No Stranded</a:t>
              </a:r>
              <a:br>
                <a:rPr lang="en-US" sz="1200" dirty="0">
                  <a:solidFill>
                    <a:schemeClr val="tx2"/>
                  </a:solidFill>
                  <a:latin typeface="+mj-lt"/>
                </a:rPr>
              </a:br>
              <a:r>
                <a:rPr lang="en-US" sz="1200" dirty="0">
                  <a:solidFill>
                    <a:schemeClr val="tx2"/>
                  </a:solidFill>
                  <a:latin typeface="+mj-lt"/>
                </a:rPr>
                <a:t>Systems Management Investments</a:t>
              </a:r>
            </a:p>
          </p:txBody>
        </p:sp>
        <p:sp>
          <p:nvSpPr>
            <p:cNvPr id="81" name="TextBox 16"/>
            <p:cNvSpPr txBox="1">
              <a:spLocks noChangeArrowheads="1"/>
            </p:cNvSpPr>
            <p:nvPr/>
          </p:nvSpPr>
          <p:spPr bwMode="auto">
            <a:xfrm>
              <a:off x="4026390" y="3692736"/>
              <a:ext cx="4659975" cy="546924"/>
            </a:xfrm>
            <a:prstGeom prst="rect">
              <a:avLst/>
            </a:prstGeom>
          </p:spPr>
          <p:txBody>
            <a:bodyPr lIns="91359" tIns="45679" rIns="45679" bIns="45679" anchor="ctr" anchorCtr="0">
              <a:noAutofit/>
            </a:bodyPr>
            <a:lstStyle/>
            <a:p>
              <a:pPr lvl="0">
                <a:lnSpc>
                  <a:spcPct val="95000"/>
                </a:lnSpc>
                <a:spcBef>
                  <a:spcPts val="1200"/>
                </a:spcBef>
              </a:pPr>
              <a:r>
                <a:rPr lang="en-US" sz="1200" dirty="0">
                  <a:solidFill>
                    <a:schemeClr val="tx2"/>
                  </a:solidFill>
                  <a:latin typeface="+mj-lt"/>
                </a:rPr>
                <a:t>UCS Manager and UCS Central Allow Administrators to Scale</a:t>
              </a:r>
              <a:br>
                <a:rPr lang="en-US" sz="1200" dirty="0">
                  <a:solidFill>
                    <a:schemeClr val="tx2"/>
                  </a:solidFill>
                  <a:latin typeface="+mj-lt"/>
                </a:rPr>
              </a:br>
              <a:r>
                <a:rPr lang="en-US" sz="1200" dirty="0">
                  <a:solidFill>
                    <a:schemeClr val="tx2"/>
                  </a:solidFill>
                  <a:latin typeface="+mj-lt"/>
                </a:rPr>
                <a:t>Across Larger Installations and Across Data Center/Geos</a:t>
              </a:r>
            </a:p>
          </p:txBody>
        </p:sp>
        <p:grpSp>
          <p:nvGrpSpPr>
            <p:cNvPr id="8" name="Group 7"/>
            <p:cNvGrpSpPr/>
            <p:nvPr/>
          </p:nvGrpSpPr>
          <p:grpSpPr>
            <a:xfrm>
              <a:off x="1518601" y="1414786"/>
              <a:ext cx="2139165" cy="2834245"/>
              <a:chOff x="1570556" y="1414786"/>
              <a:chExt cx="2139165" cy="2834245"/>
            </a:xfrm>
          </p:grpSpPr>
          <p:sp>
            <p:nvSpPr>
              <p:cNvPr id="70" name="TextBox 69"/>
              <p:cNvSpPr txBox="1"/>
              <p:nvPr/>
            </p:nvSpPr>
            <p:spPr>
              <a:xfrm>
                <a:off x="1681420" y="1414786"/>
                <a:ext cx="1832400" cy="565668"/>
              </a:xfrm>
              <a:prstGeom prst="rect">
                <a:avLst/>
              </a:prstGeom>
              <a:noFill/>
              <a:ln>
                <a:noFill/>
              </a:ln>
            </p:spPr>
            <p:txBody>
              <a:bodyPr wrap="square" lIns="91400" tIns="45700" rIns="91400" bIns="45700" rtlCol="0" anchor="ctr" anchorCtr="0">
                <a:noAutofit/>
              </a:bodyPr>
              <a:lstStyle/>
              <a:p>
                <a:pPr algn="ctr" defTabSz="407978">
                  <a:lnSpc>
                    <a:spcPts val="1800"/>
                  </a:lnSpc>
                  <a:spcBef>
                    <a:spcPts val="0"/>
                  </a:spcBef>
                </a:pPr>
                <a:r>
                  <a:rPr lang="en-US" sz="1200" dirty="0">
                    <a:solidFill>
                      <a:schemeClr val="bg1"/>
                    </a:solidFill>
                    <a:latin typeface="+mj-lt"/>
                    <a:ea typeface="+mn-ea"/>
                    <a:cs typeface="+mn-cs"/>
                  </a:rPr>
                  <a:t>Eliminate manual configuration</a:t>
                </a:r>
              </a:p>
            </p:txBody>
          </p:sp>
          <p:cxnSp>
            <p:nvCxnSpPr>
              <p:cNvPr id="72" name="Straight Connector 71"/>
              <p:cNvCxnSpPr/>
              <p:nvPr/>
            </p:nvCxnSpPr>
            <p:spPr>
              <a:xfrm>
                <a:off x="1759884" y="3588101"/>
                <a:ext cx="1760511" cy="0"/>
              </a:xfrm>
              <a:prstGeom prst="line">
                <a:avLst/>
              </a:prstGeom>
              <a:ln w="15875"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1759884" y="2831909"/>
                <a:ext cx="1760511" cy="0"/>
              </a:xfrm>
              <a:prstGeom prst="line">
                <a:avLst/>
              </a:prstGeom>
              <a:ln w="15875"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1759884" y="2075716"/>
                <a:ext cx="1760511" cy="0"/>
              </a:xfrm>
              <a:prstGeom prst="line">
                <a:avLst/>
              </a:prstGeom>
              <a:ln w="15875"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1570556" y="2170978"/>
                <a:ext cx="2139165" cy="565668"/>
              </a:xfrm>
              <a:prstGeom prst="rect">
                <a:avLst/>
              </a:prstGeom>
              <a:noFill/>
              <a:ln>
                <a:noFill/>
              </a:ln>
            </p:spPr>
            <p:txBody>
              <a:bodyPr wrap="square" lIns="91400" tIns="45700" rIns="91400" bIns="45700" rtlCol="0" anchor="ctr" anchorCtr="0">
                <a:noAutofit/>
              </a:bodyPr>
              <a:lstStyle/>
              <a:p>
                <a:pPr algn="ctr" defTabSz="407978">
                  <a:lnSpc>
                    <a:spcPts val="1800"/>
                  </a:lnSpc>
                  <a:spcBef>
                    <a:spcPts val="0"/>
                  </a:spcBef>
                </a:pPr>
                <a:r>
                  <a:rPr lang="en-US" sz="1200" dirty="0">
                    <a:solidFill>
                      <a:schemeClr val="bg1"/>
                    </a:solidFill>
                    <a:latin typeface="+mj-lt"/>
                    <a:ea typeface="+mn-ea"/>
                    <a:cs typeface="+mn-cs"/>
                  </a:rPr>
                  <a:t>Automation replaces</a:t>
                </a:r>
              </a:p>
              <a:p>
                <a:pPr algn="ctr" defTabSz="407978">
                  <a:lnSpc>
                    <a:spcPts val="1800"/>
                  </a:lnSpc>
                  <a:spcBef>
                    <a:spcPts val="0"/>
                  </a:spcBef>
                </a:pPr>
                <a:r>
                  <a:rPr lang="en-US" sz="1200" dirty="0">
                    <a:solidFill>
                      <a:schemeClr val="bg1"/>
                    </a:solidFill>
                    <a:latin typeface="+mj-lt"/>
                    <a:ea typeface="+mn-ea"/>
                    <a:cs typeface="+mn-cs"/>
                  </a:rPr>
                  <a:t>repetitive tasks</a:t>
                </a:r>
              </a:p>
            </p:txBody>
          </p:sp>
          <p:sp>
            <p:nvSpPr>
              <p:cNvPr id="80" name="TextBox 79"/>
              <p:cNvSpPr txBox="1"/>
              <p:nvPr/>
            </p:nvSpPr>
            <p:spPr>
              <a:xfrm>
                <a:off x="1681419" y="2927171"/>
                <a:ext cx="1917440" cy="565668"/>
              </a:xfrm>
              <a:prstGeom prst="rect">
                <a:avLst/>
              </a:prstGeom>
              <a:noFill/>
              <a:ln>
                <a:noFill/>
              </a:ln>
            </p:spPr>
            <p:txBody>
              <a:bodyPr wrap="square" lIns="91400" tIns="45700" rIns="91400" bIns="45700" rtlCol="0" anchor="ctr" anchorCtr="0">
                <a:noAutofit/>
              </a:bodyPr>
              <a:lstStyle/>
              <a:p>
                <a:pPr algn="ctr" defTabSz="407978">
                  <a:lnSpc>
                    <a:spcPts val="1800"/>
                  </a:lnSpc>
                  <a:spcBef>
                    <a:spcPts val="0"/>
                  </a:spcBef>
                </a:pPr>
                <a:r>
                  <a:rPr lang="en-US" sz="1200" dirty="0">
                    <a:solidFill>
                      <a:schemeClr val="bg1"/>
                    </a:solidFill>
                    <a:latin typeface="+mj-lt"/>
                    <a:ea typeface="+mn-ea"/>
                    <a:cs typeface="+mn-cs"/>
                  </a:rPr>
                  <a:t>Extend investment </a:t>
                </a:r>
                <a:br>
                  <a:rPr lang="en-US" sz="1200" dirty="0">
                    <a:solidFill>
                      <a:schemeClr val="bg1"/>
                    </a:solidFill>
                    <a:latin typeface="+mj-lt"/>
                    <a:ea typeface="+mn-ea"/>
                    <a:cs typeface="+mn-cs"/>
                  </a:rPr>
                </a:br>
                <a:r>
                  <a:rPr lang="en-US" sz="1200" dirty="0">
                    <a:solidFill>
                      <a:schemeClr val="bg1"/>
                    </a:solidFill>
                    <a:latin typeface="+mj-lt"/>
                    <a:ea typeface="+mn-ea"/>
                    <a:cs typeface="+mn-cs"/>
                  </a:rPr>
                  <a:t>in existing tools</a:t>
                </a:r>
              </a:p>
            </p:txBody>
          </p:sp>
          <p:sp>
            <p:nvSpPr>
              <p:cNvPr id="83" name="TextBox 82"/>
              <p:cNvSpPr txBox="1"/>
              <p:nvPr/>
            </p:nvSpPr>
            <p:spPr>
              <a:xfrm>
                <a:off x="1766459" y="3683363"/>
                <a:ext cx="1747361" cy="565668"/>
              </a:xfrm>
              <a:prstGeom prst="rect">
                <a:avLst/>
              </a:prstGeom>
              <a:noFill/>
              <a:ln>
                <a:noFill/>
              </a:ln>
            </p:spPr>
            <p:txBody>
              <a:bodyPr wrap="square" lIns="91400" tIns="45700" rIns="91400" bIns="45700" rtlCol="0" anchor="ctr" anchorCtr="0">
                <a:noAutofit/>
              </a:bodyPr>
              <a:lstStyle/>
              <a:p>
                <a:pPr algn="ctr" defTabSz="407978">
                  <a:lnSpc>
                    <a:spcPts val="1800"/>
                  </a:lnSpc>
                  <a:spcBef>
                    <a:spcPts val="0"/>
                  </a:spcBef>
                </a:pPr>
                <a:r>
                  <a:rPr lang="en-US" sz="1200" dirty="0">
                    <a:solidFill>
                      <a:schemeClr val="bg1"/>
                    </a:solidFill>
                    <a:latin typeface="+mj-lt"/>
                    <a:ea typeface="+mn-ea"/>
                    <a:cs typeface="+mn-cs"/>
                  </a:rPr>
                  <a:t>Extend the reach</a:t>
                </a:r>
              </a:p>
              <a:p>
                <a:pPr algn="ctr" defTabSz="407978">
                  <a:lnSpc>
                    <a:spcPts val="1800"/>
                  </a:lnSpc>
                  <a:spcBef>
                    <a:spcPts val="0"/>
                  </a:spcBef>
                </a:pPr>
                <a:r>
                  <a:rPr lang="en-US" sz="1200" dirty="0">
                    <a:solidFill>
                      <a:schemeClr val="bg1"/>
                    </a:solidFill>
                    <a:latin typeface="+mj-lt"/>
                    <a:ea typeface="+mn-ea"/>
                    <a:cs typeface="+mn-cs"/>
                  </a:rPr>
                  <a:t>of SME’s</a:t>
                </a:r>
              </a:p>
            </p:txBody>
          </p:sp>
        </p:grpSp>
      </p:grpSp>
    </p:spTree>
    <p:extLst>
      <p:ext uri="{BB962C8B-B14F-4D97-AF65-F5344CB8AC3E}">
        <p14:creationId xmlns:p14="http://schemas.microsoft.com/office/powerpoint/2010/main" val="32793927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UCS Eliminates management SW complexity</a:t>
            </a:r>
          </a:p>
        </p:txBody>
      </p:sp>
      <p:sp>
        <p:nvSpPr>
          <p:cNvPr id="57" name="Rectangle 56"/>
          <p:cNvSpPr/>
          <p:nvPr/>
        </p:nvSpPr>
        <p:spPr>
          <a:xfrm>
            <a:off x="1274062" y="1093789"/>
            <a:ext cx="3856536" cy="3627436"/>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8" tIns="34285" rIns="68568" bIns="34285" numCol="1" spcCol="0" rtlCol="0" fromWordArt="0" anchor="ctr" anchorCtr="0" forceAA="0" compatLnSpc="1">
            <a:prstTxWarp prst="textNoShape">
              <a:avLst/>
            </a:prstTxWarp>
            <a:noAutofit/>
          </a:bodyPr>
          <a:lstStyle/>
          <a:p>
            <a:pPr algn="ctr" defTabSz="456284"/>
            <a:endParaRPr lang="en-US" dirty="0">
              <a:solidFill>
                <a:srgbClr val="FFFFFF"/>
              </a:solidFill>
              <a:latin typeface="+mj-lt"/>
            </a:endParaRPr>
          </a:p>
        </p:txBody>
      </p:sp>
      <p:sp>
        <p:nvSpPr>
          <p:cNvPr id="70" name="Rounded Rectangle 69"/>
          <p:cNvSpPr/>
          <p:nvPr/>
        </p:nvSpPr>
        <p:spPr>
          <a:xfrm>
            <a:off x="1274063" y="1094155"/>
            <a:ext cx="3856536" cy="272020"/>
          </a:xfrm>
          <a:prstGeom prst="roundRect">
            <a:avLst>
              <a:gd name="adj" fmla="val 0"/>
            </a:avLst>
          </a:prstGeom>
          <a:solidFill>
            <a:schemeClr val="accent1"/>
          </a:solidFill>
          <a:ln w="25400">
            <a:noFill/>
          </a:ln>
          <a:effectLst/>
        </p:spPr>
        <p:style>
          <a:lnRef idx="1">
            <a:schemeClr val="accent5"/>
          </a:lnRef>
          <a:fillRef idx="3">
            <a:schemeClr val="accent5"/>
          </a:fillRef>
          <a:effectRef idx="2">
            <a:schemeClr val="accent5"/>
          </a:effectRef>
          <a:fontRef idx="minor">
            <a:schemeClr val="lt1"/>
          </a:fontRef>
        </p:style>
        <p:txBody>
          <a:bodyPr lIns="73152" tIns="0" rIns="0" bIns="0" rtlCol="0" anchor="ctr" anchorCtr="0"/>
          <a:lstStyle/>
          <a:p>
            <a:pPr algn="ctr" defTabSz="456968"/>
            <a:r>
              <a:rPr lang="en-US" sz="1400" dirty="0">
                <a:solidFill>
                  <a:schemeClr val="bg1"/>
                </a:solidFill>
                <a:latin typeface="+mj-lt"/>
              </a:rPr>
              <a:t>HPE OneView Dashboard</a:t>
            </a:r>
          </a:p>
        </p:txBody>
      </p:sp>
      <p:sp>
        <p:nvSpPr>
          <p:cNvPr id="71" name="Rectangle 70"/>
          <p:cNvSpPr/>
          <p:nvPr/>
        </p:nvSpPr>
        <p:spPr>
          <a:xfrm>
            <a:off x="5169706" y="1093789"/>
            <a:ext cx="3856536" cy="3627436"/>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8" tIns="34285" rIns="68568" bIns="34285" numCol="1" spcCol="0" rtlCol="0" fromWordArt="0" anchor="ctr" anchorCtr="0" forceAA="0" compatLnSpc="1">
            <a:prstTxWarp prst="textNoShape">
              <a:avLst/>
            </a:prstTxWarp>
            <a:noAutofit/>
          </a:bodyPr>
          <a:lstStyle/>
          <a:p>
            <a:pPr algn="ctr" defTabSz="456284"/>
            <a:endParaRPr lang="en-US" dirty="0">
              <a:solidFill>
                <a:srgbClr val="FFFFFF"/>
              </a:solidFill>
              <a:latin typeface="+mj-lt"/>
            </a:endParaRPr>
          </a:p>
        </p:txBody>
      </p:sp>
      <p:sp>
        <p:nvSpPr>
          <p:cNvPr id="72" name="Rounded Rectangle 71"/>
          <p:cNvSpPr/>
          <p:nvPr/>
        </p:nvSpPr>
        <p:spPr>
          <a:xfrm>
            <a:off x="5169706" y="1094155"/>
            <a:ext cx="3856535" cy="272020"/>
          </a:xfrm>
          <a:prstGeom prst="roundRect">
            <a:avLst>
              <a:gd name="adj" fmla="val 0"/>
            </a:avLst>
          </a:prstGeom>
          <a:solidFill>
            <a:schemeClr val="tx2"/>
          </a:solidFill>
          <a:ln w="25400">
            <a:noFill/>
          </a:ln>
          <a:effectLst/>
        </p:spPr>
        <p:style>
          <a:lnRef idx="1">
            <a:schemeClr val="accent5"/>
          </a:lnRef>
          <a:fillRef idx="3">
            <a:schemeClr val="accent5"/>
          </a:fillRef>
          <a:effectRef idx="2">
            <a:schemeClr val="accent5"/>
          </a:effectRef>
          <a:fontRef idx="minor">
            <a:schemeClr val="lt1"/>
          </a:fontRef>
        </p:style>
        <p:txBody>
          <a:bodyPr lIns="73152" tIns="0" rIns="0" bIns="0" rtlCol="0" anchor="ctr" anchorCtr="0"/>
          <a:lstStyle/>
          <a:p>
            <a:pPr algn="ctr" defTabSz="456968"/>
            <a:r>
              <a:rPr lang="en-US" sz="1400" dirty="0">
                <a:solidFill>
                  <a:schemeClr val="bg2"/>
                </a:solidFill>
                <a:latin typeface="+mj-lt"/>
              </a:rPr>
              <a:t>Cisco UCS Central or Cisco Intersight</a:t>
            </a:r>
          </a:p>
        </p:txBody>
      </p:sp>
      <p:grpSp>
        <p:nvGrpSpPr>
          <p:cNvPr id="9" name="Group 8"/>
          <p:cNvGrpSpPr/>
          <p:nvPr/>
        </p:nvGrpSpPr>
        <p:grpSpPr>
          <a:xfrm>
            <a:off x="1273502" y="1597809"/>
            <a:ext cx="3764755" cy="2716095"/>
            <a:chOff x="222763" y="1682924"/>
            <a:chExt cx="4164136" cy="3004230"/>
          </a:xfrm>
        </p:grpSpPr>
        <p:sp>
          <p:nvSpPr>
            <p:cNvPr id="113" name="HP VCEM"/>
            <p:cNvSpPr txBox="1">
              <a:spLocks noChangeArrowheads="1"/>
            </p:cNvSpPr>
            <p:nvPr/>
          </p:nvSpPr>
          <p:spPr bwMode="auto">
            <a:xfrm>
              <a:off x="472573" y="4417633"/>
              <a:ext cx="518471" cy="269521"/>
            </a:xfrm>
            <a:prstGeom prst="rect">
              <a:avLst/>
            </a:prstGeom>
            <a:solidFill>
              <a:schemeClr val="accent1"/>
            </a:solidFill>
            <a:ln w="25400">
              <a:noFill/>
              <a:round/>
            </a:ln>
            <a:effectLst/>
          </p:spPr>
          <p:style>
            <a:lnRef idx="1">
              <a:schemeClr val="accent5"/>
            </a:lnRef>
            <a:fillRef idx="3">
              <a:schemeClr val="accent5"/>
            </a:fillRef>
            <a:effectRef idx="2">
              <a:schemeClr val="accent5"/>
            </a:effectRef>
            <a:fontRef idx="minor">
              <a:schemeClr val="lt1"/>
            </a:fontRef>
          </p:style>
          <p:txBody>
            <a:bodyPr lIns="0" tIns="0" rIns="0" bIns="0" rtlCol="0" anchor="ctr" anchorCtr="0"/>
            <a:lstStyle>
              <a:defPPr>
                <a:defRPr lang="en-US"/>
              </a:defPPr>
              <a:lvl1pPr defTabSz="456968">
                <a:defRPr sz="800" b="1">
                  <a:solidFill>
                    <a:srgbClr val="FFFFFF"/>
                  </a:solidFill>
                </a:defRPr>
              </a:lvl1pPr>
            </a:lstStyle>
            <a:p>
              <a:pPr algn="ctr"/>
              <a:r>
                <a:rPr lang="en-US" b="0" dirty="0">
                  <a:solidFill>
                    <a:schemeClr val="bg1"/>
                  </a:solidFill>
                  <a:latin typeface="+mj-lt"/>
                </a:rPr>
                <a:t>Synergy</a:t>
              </a:r>
            </a:p>
          </p:txBody>
        </p:sp>
        <p:pic>
          <p:nvPicPr>
            <p:cNvPr id="114" name="Picture 1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9055" y="2976995"/>
              <a:ext cx="485506" cy="1359534"/>
            </a:xfrm>
            <a:prstGeom prst="rect">
              <a:avLst/>
            </a:prstGeom>
          </p:spPr>
        </p:pic>
        <p:sp>
          <p:nvSpPr>
            <p:cNvPr id="115" name="HP multiple layers of software"/>
            <p:cNvSpPr/>
            <p:nvPr/>
          </p:nvSpPr>
          <p:spPr>
            <a:xfrm>
              <a:off x="1979016" y="1682924"/>
              <a:ext cx="1263182" cy="27234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a:spcBef>
                  <a:spcPts val="200"/>
                </a:spcBef>
              </a:pPr>
              <a:r>
                <a:rPr lang="en-US" sz="1000" b="1" dirty="0">
                  <a:solidFill>
                    <a:schemeClr val="tx1"/>
                  </a:solidFill>
                  <a:latin typeface="+mj-lt"/>
                </a:rPr>
                <a:t>HPE Dashboard</a:t>
              </a:r>
            </a:p>
          </p:txBody>
        </p:sp>
        <p:pic>
          <p:nvPicPr>
            <p:cNvPr id="116" name="Picture 1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5258" y="2621037"/>
              <a:ext cx="553101" cy="433077"/>
            </a:xfrm>
            <a:prstGeom prst="rect">
              <a:avLst/>
            </a:prstGeom>
            <a:solidFill>
              <a:schemeClr val="bg2">
                <a:lumMod val="85000"/>
              </a:schemeClr>
            </a:solidFill>
            <a:ln>
              <a:noFill/>
            </a:ln>
            <a:effectLst/>
          </p:spPr>
        </p:pic>
        <p:pic>
          <p:nvPicPr>
            <p:cNvPr id="117" name="Picture 11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75506" y="2976995"/>
              <a:ext cx="438274" cy="1378615"/>
            </a:xfrm>
            <a:prstGeom prst="rect">
              <a:avLst/>
            </a:prstGeom>
          </p:spPr>
        </p:pic>
        <p:sp>
          <p:nvSpPr>
            <p:cNvPr id="118" name="HP VCEM"/>
            <p:cNvSpPr txBox="1">
              <a:spLocks noChangeArrowheads="1"/>
            </p:cNvSpPr>
            <p:nvPr/>
          </p:nvSpPr>
          <p:spPr bwMode="auto">
            <a:xfrm>
              <a:off x="1255741" y="4436265"/>
              <a:ext cx="477804" cy="225637"/>
            </a:xfrm>
            <a:prstGeom prst="rect">
              <a:avLst/>
            </a:prstGeom>
            <a:solidFill>
              <a:schemeClr val="accent1"/>
            </a:solidFill>
            <a:ln w="25400">
              <a:noFill/>
              <a:round/>
            </a:ln>
            <a:effectLst/>
          </p:spPr>
          <p:style>
            <a:lnRef idx="1">
              <a:schemeClr val="accent5"/>
            </a:lnRef>
            <a:fillRef idx="3">
              <a:schemeClr val="accent5"/>
            </a:fillRef>
            <a:effectRef idx="2">
              <a:schemeClr val="accent5"/>
            </a:effectRef>
            <a:fontRef idx="minor">
              <a:schemeClr val="lt1"/>
            </a:fontRef>
          </p:style>
          <p:txBody>
            <a:bodyPr lIns="0" tIns="0" rIns="0" bIns="0" rtlCol="0" anchor="ctr" anchorCtr="0"/>
            <a:lstStyle>
              <a:defPPr>
                <a:defRPr lang="en-US"/>
              </a:defPPr>
              <a:lvl1pPr defTabSz="456968">
                <a:defRPr sz="800" b="1">
                  <a:solidFill>
                    <a:srgbClr val="FFFFFF"/>
                  </a:solidFill>
                </a:defRPr>
              </a:lvl1pPr>
            </a:lstStyle>
            <a:p>
              <a:pPr algn="ctr"/>
              <a:r>
                <a:rPr lang="en-US" b="0" dirty="0">
                  <a:solidFill>
                    <a:schemeClr val="bg1"/>
                  </a:solidFill>
                  <a:latin typeface="+mj-lt"/>
                </a:rPr>
                <a:t>Proliant</a:t>
              </a:r>
            </a:p>
          </p:txBody>
        </p:sp>
        <p:pic>
          <p:nvPicPr>
            <p:cNvPr id="119" name="Picture 11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96552" y="2251953"/>
              <a:ext cx="596183" cy="418533"/>
            </a:xfrm>
            <a:prstGeom prst="rect">
              <a:avLst/>
            </a:prstGeom>
            <a:solidFill>
              <a:schemeClr val="bg2">
                <a:lumMod val="85000"/>
              </a:schemeClr>
            </a:solidFill>
            <a:ln>
              <a:noFill/>
            </a:ln>
            <a:effectLst/>
          </p:spPr>
        </p:pic>
        <p:sp>
          <p:nvSpPr>
            <p:cNvPr id="120" name="Text Box 70"/>
            <p:cNvSpPr txBox="1">
              <a:spLocks noChangeArrowheads="1"/>
            </p:cNvSpPr>
            <p:nvPr/>
          </p:nvSpPr>
          <p:spPr bwMode="auto">
            <a:xfrm>
              <a:off x="1136646" y="2705086"/>
              <a:ext cx="715994" cy="236155"/>
            </a:xfrm>
            <a:prstGeom prst="rect">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defPPr>
                <a:defRPr lang="en-US"/>
              </a:defPPr>
              <a:lvl1pPr algn="ctr" fontAlgn="base">
                <a:lnSpc>
                  <a:spcPct val="90000"/>
                </a:lnSpc>
                <a:spcBef>
                  <a:spcPct val="0"/>
                </a:spcBef>
                <a:spcAft>
                  <a:spcPct val="0"/>
                </a:spcAft>
                <a:defRPr sz="800">
                  <a:solidFill>
                    <a:schemeClr val="lt1"/>
                  </a:solidFill>
                  <a:effectLst>
                    <a:outerShdw blurRad="177800" algn="ctr" rotWithShape="0">
                      <a:prstClr val="black">
                        <a:alpha val="60000"/>
                      </a:prst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600" dirty="0">
                  <a:effectLst/>
                  <a:latin typeface="+mj-lt"/>
                </a:rPr>
                <a:t>OneView 3.0</a:t>
              </a:r>
            </a:p>
            <a:p>
              <a:r>
                <a:rPr lang="en-US" sz="600" dirty="0">
                  <a:effectLst/>
                  <a:latin typeface="+mj-lt"/>
                </a:rPr>
                <a:t>Virtual Appliance</a:t>
              </a:r>
            </a:p>
          </p:txBody>
        </p:sp>
        <p:pic>
          <p:nvPicPr>
            <p:cNvPr id="121" name="Picture 12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115720" y="1920861"/>
              <a:ext cx="877132" cy="496507"/>
            </a:xfrm>
            <a:prstGeom prst="rect">
              <a:avLst/>
            </a:prstGeom>
            <a:solidFill>
              <a:schemeClr val="bg2">
                <a:lumMod val="85000"/>
              </a:schemeClr>
            </a:solidFill>
            <a:ln>
              <a:noFill/>
            </a:ln>
            <a:effectLst/>
          </p:spPr>
        </p:pic>
        <p:sp>
          <p:nvSpPr>
            <p:cNvPr id="122" name="HP VCEM"/>
            <p:cNvSpPr txBox="1">
              <a:spLocks noChangeArrowheads="1"/>
            </p:cNvSpPr>
            <p:nvPr/>
          </p:nvSpPr>
          <p:spPr bwMode="auto">
            <a:xfrm>
              <a:off x="3000940" y="4439707"/>
              <a:ext cx="518471" cy="231981"/>
            </a:xfrm>
            <a:prstGeom prst="rect">
              <a:avLst/>
            </a:prstGeom>
            <a:solidFill>
              <a:schemeClr val="accent1"/>
            </a:solidFill>
            <a:ln w="25400">
              <a:noFill/>
              <a:round/>
            </a:ln>
            <a:effectLst/>
          </p:spPr>
          <p:style>
            <a:lnRef idx="1">
              <a:schemeClr val="accent5"/>
            </a:lnRef>
            <a:fillRef idx="3">
              <a:schemeClr val="accent5"/>
            </a:fillRef>
            <a:effectRef idx="2">
              <a:schemeClr val="accent5"/>
            </a:effectRef>
            <a:fontRef idx="minor">
              <a:schemeClr val="lt1"/>
            </a:fontRef>
          </p:style>
          <p:txBody>
            <a:bodyPr lIns="0" tIns="0" rIns="0" bIns="0" rtlCol="0" anchor="ctr" anchorCtr="0"/>
            <a:lstStyle>
              <a:defPPr>
                <a:defRPr lang="en-US"/>
              </a:defPPr>
              <a:lvl1pPr defTabSz="456968">
                <a:defRPr sz="800" b="1">
                  <a:solidFill>
                    <a:srgbClr val="FFFFFF"/>
                  </a:solidFill>
                </a:defRPr>
              </a:lvl1pPr>
            </a:lstStyle>
            <a:p>
              <a:pPr algn="ctr"/>
              <a:r>
                <a:rPr lang="en-US" b="0" dirty="0">
                  <a:solidFill>
                    <a:schemeClr val="bg1"/>
                  </a:solidFill>
                  <a:latin typeface="+mj-lt"/>
                </a:rPr>
                <a:t>Synergy</a:t>
              </a:r>
            </a:p>
          </p:txBody>
        </p:sp>
        <p:pic>
          <p:nvPicPr>
            <p:cNvPr id="123" name="Picture 12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021273" y="3012749"/>
              <a:ext cx="477804" cy="1359534"/>
            </a:xfrm>
            <a:prstGeom prst="rect">
              <a:avLst/>
            </a:prstGeom>
          </p:spPr>
        </p:pic>
        <p:pic>
          <p:nvPicPr>
            <p:cNvPr id="124" name="Picture 12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83625" y="2683880"/>
              <a:ext cx="553101" cy="433077"/>
            </a:xfrm>
            <a:prstGeom prst="rect">
              <a:avLst/>
            </a:prstGeom>
            <a:solidFill>
              <a:schemeClr val="bg2">
                <a:lumMod val="85000"/>
              </a:schemeClr>
            </a:solidFill>
            <a:ln>
              <a:noFill/>
            </a:ln>
            <a:effectLst/>
          </p:spPr>
        </p:pic>
        <p:pic>
          <p:nvPicPr>
            <p:cNvPr id="125" name="Picture 12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801360" y="3003208"/>
              <a:ext cx="455084" cy="1378615"/>
            </a:xfrm>
            <a:prstGeom prst="rect">
              <a:avLst/>
            </a:prstGeom>
          </p:spPr>
        </p:pic>
        <p:sp>
          <p:nvSpPr>
            <p:cNvPr id="126" name="HP VCEM"/>
            <p:cNvSpPr txBox="1">
              <a:spLocks noChangeArrowheads="1"/>
            </p:cNvSpPr>
            <p:nvPr/>
          </p:nvSpPr>
          <p:spPr bwMode="auto">
            <a:xfrm>
              <a:off x="3790000" y="4436829"/>
              <a:ext cx="477804" cy="225637"/>
            </a:xfrm>
            <a:prstGeom prst="rect">
              <a:avLst/>
            </a:prstGeom>
            <a:solidFill>
              <a:schemeClr val="accent1"/>
            </a:solidFill>
            <a:ln w="25400">
              <a:noFill/>
              <a:round/>
            </a:ln>
            <a:effectLst/>
          </p:spPr>
          <p:style>
            <a:lnRef idx="1">
              <a:schemeClr val="accent5"/>
            </a:lnRef>
            <a:fillRef idx="3">
              <a:schemeClr val="accent5"/>
            </a:fillRef>
            <a:effectRef idx="2">
              <a:schemeClr val="accent5"/>
            </a:effectRef>
            <a:fontRef idx="minor">
              <a:schemeClr val="lt1"/>
            </a:fontRef>
          </p:style>
          <p:txBody>
            <a:bodyPr lIns="0" tIns="0" rIns="0" bIns="0" rtlCol="0" anchor="ctr" anchorCtr="0"/>
            <a:lstStyle>
              <a:defPPr>
                <a:defRPr lang="en-US"/>
              </a:defPPr>
              <a:lvl1pPr defTabSz="456968">
                <a:defRPr sz="800" b="1">
                  <a:solidFill>
                    <a:srgbClr val="FFFFFF"/>
                  </a:solidFill>
                </a:defRPr>
              </a:lvl1pPr>
            </a:lstStyle>
            <a:p>
              <a:pPr algn="ctr"/>
              <a:r>
                <a:rPr lang="en-US" b="0" dirty="0">
                  <a:solidFill>
                    <a:schemeClr val="bg1"/>
                  </a:solidFill>
                  <a:latin typeface="+mj-lt"/>
                </a:rPr>
                <a:t>Proliant</a:t>
              </a:r>
            </a:p>
          </p:txBody>
        </p:sp>
        <p:pic>
          <p:nvPicPr>
            <p:cNvPr id="127" name="Picture 12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30811" y="2251953"/>
              <a:ext cx="656088" cy="418533"/>
            </a:xfrm>
            <a:prstGeom prst="rect">
              <a:avLst/>
            </a:prstGeom>
            <a:noFill/>
            <a:ln>
              <a:noFill/>
            </a:ln>
          </p:spPr>
        </p:pic>
        <p:sp>
          <p:nvSpPr>
            <p:cNvPr id="128" name="Text Box 70"/>
            <p:cNvSpPr txBox="1">
              <a:spLocks noChangeArrowheads="1"/>
            </p:cNvSpPr>
            <p:nvPr/>
          </p:nvSpPr>
          <p:spPr bwMode="auto">
            <a:xfrm>
              <a:off x="3670905" y="2705086"/>
              <a:ext cx="715994" cy="236155"/>
            </a:xfrm>
            <a:prstGeom prst="rect">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defPPr>
                <a:defRPr lang="en-US"/>
              </a:defPPr>
              <a:lvl1pPr algn="ctr" fontAlgn="base">
                <a:lnSpc>
                  <a:spcPct val="90000"/>
                </a:lnSpc>
                <a:spcBef>
                  <a:spcPct val="0"/>
                </a:spcBef>
                <a:spcAft>
                  <a:spcPct val="0"/>
                </a:spcAft>
                <a:defRPr sz="800">
                  <a:solidFill>
                    <a:schemeClr val="lt1"/>
                  </a:solidFill>
                  <a:effectLst>
                    <a:outerShdw blurRad="177800" algn="ctr" rotWithShape="0">
                      <a:prstClr val="black">
                        <a:alpha val="60000"/>
                      </a:prst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600" dirty="0">
                  <a:effectLst/>
                  <a:latin typeface="+mj-lt"/>
                </a:rPr>
                <a:t>OneView 3.0</a:t>
              </a:r>
            </a:p>
            <a:p>
              <a:r>
                <a:rPr lang="en-US" sz="600" dirty="0">
                  <a:effectLst/>
                  <a:latin typeface="+mj-lt"/>
                </a:rPr>
                <a:t>Virtual Appliance</a:t>
              </a:r>
            </a:p>
          </p:txBody>
        </p:sp>
        <p:sp>
          <p:nvSpPr>
            <p:cNvPr id="129" name="Text Box 70"/>
            <p:cNvSpPr txBox="1">
              <a:spLocks noChangeArrowheads="1"/>
            </p:cNvSpPr>
            <p:nvPr/>
          </p:nvSpPr>
          <p:spPr bwMode="auto">
            <a:xfrm>
              <a:off x="373811" y="3098241"/>
              <a:ext cx="715994" cy="396876"/>
            </a:xfrm>
            <a:prstGeom prst="rect">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defPPr>
                <a:defRPr lang="en-US"/>
              </a:defPPr>
              <a:lvl1pPr algn="ctr" fontAlgn="base">
                <a:lnSpc>
                  <a:spcPct val="90000"/>
                </a:lnSpc>
                <a:spcBef>
                  <a:spcPct val="0"/>
                </a:spcBef>
                <a:spcAft>
                  <a:spcPct val="0"/>
                </a:spcAft>
                <a:defRPr sz="800">
                  <a:solidFill>
                    <a:schemeClr val="lt1"/>
                  </a:solidFill>
                  <a:effectLst>
                    <a:outerShdw blurRad="177800" algn="ctr" rotWithShape="0">
                      <a:prstClr val="black">
                        <a:alpha val="60000"/>
                      </a:prst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600" dirty="0">
                  <a:effectLst/>
                  <a:latin typeface="+mj-lt"/>
                </a:rPr>
                <a:t>Synergy OneView </a:t>
              </a:r>
            </a:p>
            <a:p>
              <a:r>
                <a:rPr lang="en-US" sz="600" dirty="0">
                  <a:effectLst/>
                  <a:latin typeface="+mj-lt"/>
                </a:rPr>
                <a:t>Physical Appliance</a:t>
              </a:r>
            </a:p>
          </p:txBody>
        </p:sp>
        <p:sp>
          <p:nvSpPr>
            <p:cNvPr id="130" name="Text Box 70"/>
            <p:cNvSpPr txBox="1">
              <a:spLocks noChangeArrowheads="1"/>
            </p:cNvSpPr>
            <p:nvPr/>
          </p:nvSpPr>
          <p:spPr bwMode="auto">
            <a:xfrm>
              <a:off x="2902178" y="3161085"/>
              <a:ext cx="715994" cy="423675"/>
            </a:xfrm>
            <a:prstGeom prst="rect">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defPPr>
                <a:defRPr lang="en-US"/>
              </a:defPPr>
              <a:lvl1pPr algn="ctr" fontAlgn="base">
                <a:lnSpc>
                  <a:spcPct val="90000"/>
                </a:lnSpc>
                <a:spcBef>
                  <a:spcPct val="0"/>
                </a:spcBef>
                <a:spcAft>
                  <a:spcPct val="0"/>
                </a:spcAft>
                <a:defRPr sz="800">
                  <a:solidFill>
                    <a:schemeClr val="lt1"/>
                  </a:solidFill>
                  <a:effectLst>
                    <a:outerShdw blurRad="177800" algn="ctr" rotWithShape="0">
                      <a:prstClr val="black">
                        <a:alpha val="60000"/>
                      </a:prst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600" dirty="0">
                  <a:effectLst/>
                  <a:latin typeface="+mj-lt"/>
                </a:rPr>
                <a:t>Synergy OneView </a:t>
              </a:r>
            </a:p>
            <a:p>
              <a:r>
                <a:rPr lang="en-US" sz="600" dirty="0">
                  <a:effectLst/>
                  <a:latin typeface="+mj-lt"/>
                </a:rPr>
                <a:t>Physical Appliance</a:t>
              </a:r>
            </a:p>
          </p:txBody>
        </p:sp>
        <p:sp>
          <p:nvSpPr>
            <p:cNvPr id="131" name="TextBox 130"/>
            <p:cNvSpPr txBox="1"/>
            <p:nvPr/>
          </p:nvSpPr>
          <p:spPr>
            <a:xfrm>
              <a:off x="222763" y="2277520"/>
              <a:ext cx="652088" cy="289363"/>
            </a:xfrm>
            <a:prstGeom prst="rect">
              <a:avLst/>
            </a:prstGeom>
            <a:noFill/>
          </p:spPr>
          <p:txBody>
            <a:bodyPr wrap="square" rtlCol="0">
              <a:spAutoFit/>
            </a:bodyPr>
            <a:lstStyle/>
            <a:p>
              <a:r>
                <a:rPr lang="en-US" sz="1100" dirty="0">
                  <a:latin typeface="+mj-lt"/>
                </a:rPr>
                <a:t>Geo A</a:t>
              </a:r>
            </a:p>
          </p:txBody>
        </p:sp>
        <p:sp>
          <p:nvSpPr>
            <p:cNvPr id="132" name="TextBox 131"/>
            <p:cNvSpPr txBox="1"/>
            <p:nvPr/>
          </p:nvSpPr>
          <p:spPr>
            <a:xfrm>
              <a:off x="3080531" y="2305693"/>
              <a:ext cx="652088" cy="289363"/>
            </a:xfrm>
            <a:prstGeom prst="rect">
              <a:avLst/>
            </a:prstGeom>
            <a:noFill/>
          </p:spPr>
          <p:txBody>
            <a:bodyPr wrap="square" rtlCol="0">
              <a:spAutoFit/>
            </a:bodyPr>
            <a:lstStyle/>
            <a:p>
              <a:r>
                <a:rPr lang="en-US" sz="1100" dirty="0">
                  <a:latin typeface="+mj-lt"/>
                </a:rPr>
                <a:t>Geo B</a:t>
              </a:r>
            </a:p>
          </p:txBody>
        </p:sp>
      </p:grpSp>
      <p:grpSp>
        <p:nvGrpSpPr>
          <p:cNvPr id="12" name="Group 11"/>
          <p:cNvGrpSpPr/>
          <p:nvPr/>
        </p:nvGrpSpPr>
        <p:grpSpPr>
          <a:xfrm>
            <a:off x="5263860" y="1580077"/>
            <a:ext cx="3917664" cy="2886116"/>
            <a:chOff x="4971252" y="1580077"/>
            <a:chExt cx="4203622" cy="3096779"/>
          </a:xfrm>
        </p:grpSpPr>
        <p:sp>
          <p:nvSpPr>
            <p:cNvPr id="133" name="HP multiple layers of software"/>
            <p:cNvSpPr/>
            <p:nvPr/>
          </p:nvSpPr>
          <p:spPr>
            <a:xfrm>
              <a:off x="5221189" y="1601810"/>
              <a:ext cx="910419" cy="42931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a:spcBef>
                  <a:spcPts val="200"/>
                </a:spcBef>
              </a:pPr>
              <a:r>
                <a:rPr lang="en-US" sz="1000" b="1" dirty="0">
                  <a:solidFill>
                    <a:schemeClr val="tx1"/>
                  </a:solidFill>
                  <a:latin typeface="+mj-lt"/>
                </a:rPr>
                <a:t>UCS Central</a:t>
              </a:r>
            </a:p>
          </p:txBody>
        </p:sp>
        <p:pic>
          <p:nvPicPr>
            <p:cNvPr id="134" name="Picture 2"/>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235803" y="1839747"/>
              <a:ext cx="881190" cy="54302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35" name="HP VCEM"/>
            <p:cNvSpPr txBox="1">
              <a:spLocks noChangeArrowheads="1"/>
            </p:cNvSpPr>
            <p:nvPr/>
          </p:nvSpPr>
          <p:spPr bwMode="auto">
            <a:xfrm>
              <a:off x="5192216" y="4432953"/>
              <a:ext cx="978776" cy="243903"/>
            </a:xfrm>
            <a:prstGeom prst="rect">
              <a:avLst/>
            </a:prstGeom>
            <a:solidFill>
              <a:schemeClr val="tx2"/>
            </a:solidFill>
            <a:ln w="25400">
              <a:noFill/>
              <a:round/>
            </a:ln>
            <a:effectLst/>
          </p:spPr>
          <p:style>
            <a:lnRef idx="1">
              <a:schemeClr val="accent5"/>
            </a:lnRef>
            <a:fillRef idx="3">
              <a:schemeClr val="accent5"/>
            </a:fillRef>
            <a:effectRef idx="2">
              <a:schemeClr val="accent5"/>
            </a:effectRef>
            <a:fontRef idx="minor">
              <a:schemeClr val="lt1"/>
            </a:fontRef>
          </p:style>
          <p:txBody>
            <a:bodyPr lIns="73152" tIns="0" rIns="0" bIns="0" rtlCol="0" anchor="ctr" anchorCtr="0"/>
            <a:lstStyle>
              <a:defPPr>
                <a:defRPr lang="en-US"/>
              </a:defPPr>
              <a:lvl1pPr defTabSz="456968">
                <a:defRPr sz="800" b="1">
                  <a:solidFill>
                    <a:srgbClr val="FFFFFF"/>
                  </a:solidFill>
                </a:defRPr>
              </a:lvl1pPr>
            </a:lstStyle>
            <a:p>
              <a:pPr algn="ctr"/>
              <a:r>
                <a:rPr lang="en-US" b="0" dirty="0">
                  <a:solidFill>
                    <a:schemeClr val="bg2"/>
                  </a:solidFill>
                  <a:latin typeface="+mj-lt"/>
                </a:rPr>
                <a:t>UCS</a:t>
              </a:r>
            </a:p>
          </p:txBody>
        </p:sp>
        <p:sp>
          <p:nvSpPr>
            <p:cNvPr id="136" name="HP VCEM"/>
            <p:cNvSpPr txBox="1">
              <a:spLocks noChangeArrowheads="1"/>
            </p:cNvSpPr>
            <p:nvPr/>
          </p:nvSpPr>
          <p:spPr bwMode="auto">
            <a:xfrm>
              <a:off x="7672230" y="4428746"/>
              <a:ext cx="978776" cy="243903"/>
            </a:xfrm>
            <a:prstGeom prst="rect">
              <a:avLst/>
            </a:prstGeom>
            <a:solidFill>
              <a:schemeClr val="tx2"/>
            </a:solidFill>
            <a:ln w="25400">
              <a:noFill/>
              <a:round/>
            </a:ln>
            <a:effectLst/>
          </p:spPr>
          <p:style>
            <a:lnRef idx="1">
              <a:schemeClr val="accent5"/>
            </a:lnRef>
            <a:fillRef idx="3">
              <a:schemeClr val="accent5"/>
            </a:fillRef>
            <a:effectRef idx="2">
              <a:schemeClr val="accent5"/>
            </a:effectRef>
            <a:fontRef idx="minor">
              <a:schemeClr val="lt1"/>
            </a:fontRef>
          </p:style>
          <p:txBody>
            <a:bodyPr lIns="73152" tIns="0" rIns="0" bIns="0" rtlCol="0" anchor="ctr" anchorCtr="0"/>
            <a:lstStyle>
              <a:defPPr>
                <a:defRPr lang="en-US"/>
              </a:defPPr>
              <a:lvl1pPr defTabSz="456968">
                <a:defRPr sz="800" b="1">
                  <a:solidFill>
                    <a:srgbClr val="FFFFFF"/>
                  </a:solidFill>
                </a:defRPr>
              </a:lvl1pPr>
            </a:lstStyle>
            <a:p>
              <a:pPr algn="ctr"/>
              <a:r>
                <a:rPr lang="en-US" b="0" dirty="0">
                  <a:solidFill>
                    <a:schemeClr val="bg2"/>
                  </a:solidFill>
                  <a:latin typeface="+mj-lt"/>
                </a:rPr>
                <a:t>UCS</a:t>
              </a:r>
            </a:p>
          </p:txBody>
        </p:sp>
        <p:sp>
          <p:nvSpPr>
            <p:cNvPr id="137" name="TextBox 136"/>
            <p:cNvSpPr txBox="1"/>
            <p:nvPr/>
          </p:nvSpPr>
          <p:spPr>
            <a:xfrm>
              <a:off x="5386949" y="2443477"/>
              <a:ext cx="652088" cy="280705"/>
            </a:xfrm>
            <a:prstGeom prst="rect">
              <a:avLst/>
            </a:prstGeom>
            <a:noFill/>
          </p:spPr>
          <p:txBody>
            <a:bodyPr wrap="square" rtlCol="0">
              <a:spAutoFit/>
            </a:bodyPr>
            <a:lstStyle/>
            <a:p>
              <a:r>
                <a:rPr lang="en-US" sz="1100" dirty="0">
                  <a:latin typeface="+mj-lt"/>
                </a:rPr>
                <a:t>Geo A</a:t>
              </a:r>
            </a:p>
          </p:txBody>
        </p:sp>
        <p:sp>
          <p:nvSpPr>
            <p:cNvPr id="138" name="TextBox 137"/>
            <p:cNvSpPr txBox="1"/>
            <p:nvPr/>
          </p:nvSpPr>
          <p:spPr>
            <a:xfrm>
              <a:off x="7881406" y="2439634"/>
              <a:ext cx="652088" cy="280705"/>
            </a:xfrm>
            <a:prstGeom prst="rect">
              <a:avLst/>
            </a:prstGeom>
            <a:noFill/>
          </p:spPr>
          <p:txBody>
            <a:bodyPr wrap="square" rtlCol="0">
              <a:spAutoFit/>
            </a:bodyPr>
            <a:lstStyle/>
            <a:p>
              <a:r>
                <a:rPr lang="en-US" sz="1100" dirty="0">
                  <a:latin typeface="+mj-lt"/>
                </a:rPr>
                <a:t>Geo B</a:t>
              </a:r>
            </a:p>
          </p:txBody>
        </p:sp>
        <p:sp>
          <p:nvSpPr>
            <p:cNvPr id="141" name="HP multiple layers of software"/>
            <p:cNvSpPr/>
            <p:nvPr/>
          </p:nvSpPr>
          <p:spPr>
            <a:xfrm>
              <a:off x="7751246" y="1598297"/>
              <a:ext cx="1423628" cy="6825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a:spcBef>
                  <a:spcPts val="200"/>
                </a:spcBef>
              </a:pPr>
              <a:r>
                <a:rPr lang="en-US" sz="800" b="1" dirty="0">
                  <a:solidFill>
                    <a:schemeClr val="tx1"/>
                  </a:solidFill>
                  <a:latin typeface="+mj-lt"/>
                </a:rPr>
                <a:t>Global Policies</a:t>
              </a:r>
            </a:p>
            <a:p>
              <a:pPr>
                <a:spcBef>
                  <a:spcPts val="200"/>
                </a:spcBef>
              </a:pPr>
              <a:r>
                <a:rPr lang="en-US" sz="800" b="1" dirty="0">
                  <a:solidFill>
                    <a:schemeClr val="tx1"/>
                  </a:solidFill>
                  <a:latin typeface="+mj-lt"/>
                </a:rPr>
                <a:t>Global RBAC</a:t>
              </a:r>
            </a:p>
            <a:p>
              <a:pPr>
                <a:spcBef>
                  <a:spcPts val="200"/>
                </a:spcBef>
              </a:pPr>
              <a:r>
                <a:rPr lang="en-US" sz="800" b="1" dirty="0">
                  <a:solidFill>
                    <a:schemeClr val="tx1"/>
                  </a:solidFill>
                  <a:latin typeface="+mj-lt"/>
                </a:rPr>
                <a:t>Global Backup and Recovery</a:t>
              </a:r>
            </a:p>
          </p:txBody>
        </p:sp>
        <p:pic>
          <p:nvPicPr>
            <p:cNvPr id="142" name="Picture 141"/>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971252" y="2670487"/>
              <a:ext cx="700162" cy="1695130"/>
            </a:xfrm>
            <a:prstGeom prst="rect">
              <a:avLst/>
            </a:prstGeom>
          </p:spPr>
        </p:pic>
        <p:pic>
          <p:nvPicPr>
            <p:cNvPr id="143" name="Picture 142"/>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698158" y="2670487"/>
              <a:ext cx="698721" cy="1691640"/>
            </a:xfrm>
            <a:prstGeom prst="rect">
              <a:avLst/>
            </a:prstGeom>
          </p:spPr>
        </p:pic>
        <p:pic>
          <p:nvPicPr>
            <p:cNvPr id="144" name="Picture 143"/>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444301" y="2709000"/>
              <a:ext cx="700162" cy="1695130"/>
            </a:xfrm>
            <a:prstGeom prst="rect">
              <a:avLst/>
            </a:prstGeom>
          </p:spPr>
        </p:pic>
        <p:pic>
          <p:nvPicPr>
            <p:cNvPr id="145" name="Picture 144"/>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171207" y="2709000"/>
              <a:ext cx="698721" cy="1691640"/>
            </a:xfrm>
            <a:prstGeom prst="rect">
              <a:avLst/>
            </a:prstGeom>
          </p:spPr>
        </p:pic>
        <p:sp>
          <p:nvSpPr>
            <p:cNvPr id="146" name="HP multiple layers of software"/>
            <p:cNvSpPr/>
            <p:nvPr/>
          </p:nvSpPr>
          <p:spPr>
            <a:xfrm>
              <a:off x="6395134" y="1580077"/>
              <a:ext cx="1164196" cy="26419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a:spcBef>
                  <a:spcPts val="200"/>
                </a:spcBef>
              </a:pPr>
              <a:r>
                <a:rPr lang="en-US" sz="1000" b="1" dirty="0">
                  <a:solidFill>
                    <a:schemeClr val="tx1"/>
                  </a:solidFill>
                  <a:latin typeface="+mj-lt"/>
                </a:rPr>
                <a:t>Cisco Intersight</a:t>
              </a:r>
            </a:p>
          </p:txBody>
        </p:sp>
        <p:pic>
          <p:nvPicPr>
            <p:cNvPr id="147" name="Picture 146"/>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435547" y="1846285"/>
              <a:ext cx="997166" cy="539496"/>
            </a:xfrm>
            <a:prstGeom prst="rect">
              <a:avLst/>
            </a:prstGeom>
            <a:ln>
              <a:solidFill>
                <a:schemeClr val="bg2">
                  <a:lumMod val="75000"/>
                </a:schemeClr>
              </a:solidFill>
            </a:ln>
          </p:spPr>
        </p:pic>
        <p:sp>
          <p:nvSpPr>
            <p:cNvPr id="148" name="TextBox 147"/>
            <p:cNvSpPr txBox="1"/>
            <p:nvPr/>
          </p:nvSpPr>
          <p:spPr>
            <a:xfrm>
              <a:off x="6125416" y="1981286"/>
              <a:ext cx="323707" cy="264193"/>
            </a:xfrm>
            <a:prstGeom prst="rect">
              <a:avLst/>
            </a:prstGeom>
            <a:noFill/>
          </p:spPr>
          <p:txBody>
            <a:bodyPr wrap="none" rtlCol="0">
              <a:spAutoFit/>
            </a:bodyPr>
            <a:lstStyle/>
            <a:p>
              <a:r>
                <a:rPr lang="en-US" sz="1000" dirty="0">
                  <a:latin typeface="+mj-lt"/>
                </a:rPr>
                <a:t>or</a:t>
              </a:r>
            </a:p>
          </p:txBody>
        </p:sp>
      </p:grpSp>
    </p:spTree>
    <p:extLst>
      <p:ext uri="{BB962C8B-B14F-4D97-AF65-F5344CB8AC3E}">
        <p14:creationId xmlns:p14="http://schemas.microsoft.com/office/powerpoint/2010/main" val="38680761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Extend reach of SMEs globally</a:t>
            </a:r>
          </a:p>
        </p:txBody>
      </p:sp>
      <p:sp>
        <p:nvSpPr>
          <p:cNvPr id="57" name="Rectangle 56"/>
          <p:cNvSpPr/>
          <p:nvPr/>
        </p:nvSpPr>
        <p:spPr>
          <a:xfrm>
            <a:off x="1281013" y="1611240"/>
            <a:ext cx="3773992" cy="3109985"/>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8" tIns="34285" rIns="68568" bIns="34285" numCol="1" spcCol="0" rtlCol="0" fromWordArt="0" anchor="ctr" anchorCtr="0" forceAA="0" compatLnSpc="1">
            <a:prstTxWarp prst="textNoShape">
              <a:avLst/>
            </a:prstTxWarp>
            <a:noAutofit/>
          </a:bodyPr>
          <a:lstStyle/>
          <a:p>
            <a:pPr algn="ctr" defTabSz="456284"/>
            <a:endParaRPr lang="en-US" dirty="0">
              <a:solidFill>
                <a:srgbClr val="FFFFFF"/>
              </a:solidFill>
              <a:latin typeface="+mj-lt"/>
            </a:endParaRPr>
          </a:p>
        </p:txBody>
      </p:sp>
      <p:sp>
        <p:nvSpPr>
          <p:cNvPr id="58" name="Rounded Rectangle 57"/>
          <p:cNvSpPr/>
          <p:nvPr/>
        </p:nvSpPr>
        <p:spPr>
          <a:xfrm>
            <a:off x="1281013" y="1611240"/>
            <a:ext cx="3773991" cy="388016"/>
          </a:xfrm>
          <a:prstGeom prst="roundRect">
            <a:avLst>
              <a:gd name="adj" fmla="val 0"/>
            </a:avLst>
          </a:prstGeom>
          <a:solidFill>
            <a:schemeClr val="accent1"/>
          </a:solidFill>
          <a:ln w="25400">
            <a:noFill/>
          </a:ln>
          <a:effectLst/>
        </p:spPr>
        <p:style>
          <a:lnRef idx="1">
            <a:schemeClr val="accent5"/>
          </a:lnRef>
          <a:fillRef idx="3">
            <a:schemeClr val="accent5"/>
          </a:fillRef>
          <a:effectRef idx="2">
            <a:schemeClr val="accent5"/>
          </a:effectRef>
          <a:fontRef idx="minor">
            <a:schemeClr val="lt1"/>
          </a:fontRef>
        </p:style>
        <p:txBody>
          <a:bodyPr lIns="73152" tIns="0" rIns="0" bIns="0" rtlCol="0" anchor="ctr" anchorCtr="0"/>
          <a:lstStyle/>
          <a:p>
            <a:pPr algn="ctr" defTabSz="456968"/>
            <a:r>
              <a:rPr lang="en-US" sz="1400" dirty="0">
                <a:solidFill>
                  <a:schemeClr val="bg1"/>
                </a:solidFill>
                <a:latin typeface="+mj-lt"/>
              </a:rPr>
              <a:t>UCS Manager</a:t>
            </a:r>
          </a:p>
        </p:txBody>
      </p:sp>
      <p:sp>
        <p:nvSpPr>
          <p:cNvPr id="59" name="Rectangle 58"/>
          <p:cNvSpPr/>
          <p:nvPr/>
        </p:nvSpPr>
        <p:spPr>
          <a:xfrm>
            <a:off x="3790823" y="2257105"/>
            <a:ext cx="1046120" cy="843083"/>
          </a:xfrm>
          <a:prstGeom prst="rect">
            <a:avLst/>
          </a:prstGeom>
          <a:solidFill>
            <a:schemeClr val="bg2"/>
          </a:solidFill>
          <a:ln w="3175">
            <a:solidFill>
              <a:schemeClr val="accent4"/>
            </a:solidFill>
          </a:ln>
          <a:effectLst/>
        </p:spPr>
        <p:style>
          <a:lnRef idx="1">
            <a:schemeClr val="accent5"/>
          </a:lnRef>
          <a:fillRef idx="3">
            <a:schemeClr val="accent5"/>
          </a:fillRef>
          <a:effectRef idx="2">
            <a:schemeClr val="accent5"/>
          </a:effectRef>
          <a:fontRef idx="minor">
            <a:schemeClr val="lt1"/>
          </a:fontRef>
        </p:style>
        <p:txBody>
          <a:bodyPr lIns="73152" tIns="0" rIns="0" bIns="0" rtlCol="0" anchor="ctr" anchorCtr="0"/>
          <a:lstStyle/>
          <a:p>
            <a:pPr defTabSz="456968"/>
            <a:endParaRPr lang="en-US" sz="800" dirty="0">
              <a:solidFill>
                <a:srgbClr val="7F7F7F"/>
              </a:solidFill>
              <a:latin typeface="+mj-lt"/>
            </a:endParaRPr>
          </a:p>
        </p:txBody>
      </p:sp>
      <p:sp>
        <p:nvSpPr>
          <p:cNvPr id="60" name="Rectangle 59"/>
          <p:cNvSpPr/>
          <p:nvPr/>
        </p:nvSpPr>
        <p:spPr>
          <a:xfrm>
            <a:off x="2632756" y="2257105"/>
            <a:ext cx="1046120" cy="843083"/>
          </a:xfrm>
          <a:prstGeom prst="rect">
            <a:avLst/>
          </a:prstGeom>
          <a:solidFill>
            <a:schemeClr val="bg2"/>
          </a:solidFill>
          <a:ln w="3175">
            <a:solidFill>
              <a:schemeClr val="accent4"/>
            </a:solidFill>
          </a:ln>
          <a:effectLst/>
        </p:spPr>
        <p:style>
          <a:lnRef idx="1">
            <a:schemeClr val="accent5"/>
          </a:lnRef>
          <a:fillRef idx="3">
            <a:schemeClr val="accent5"/>
          </a:fillRef>
          <a:effectRef idx="2">
            <a:schemeClr val="accent5"/>
          </a:effectRef>
          <a:fontRef idx="minor">
            <a:schemeClr val="lt1"/>
          </a:fontRef>
        </p:style>
        <p:txBody>
          <a:bodyPr lIns="73152" tIns="0" rIns="0" bIns="0" rtlCol="0" anchor="ctr" anchorCtr="0"/>
          <a:lstStyle/>
          <a:p>
            <a:pPr defTabSz="456968"/>
            <a:endParaRPr lang="en-US" sz="800" dirty="0">
              <a:solidFill>
                <a:srgbClr val="7F7F7F"/>
              </a:solidFill>
              <a:latin typeface="+mj-lt"/>
            </a:endParaRPr>
          </a:p>
        </p:txBody>
      </p:sp>
      <p:sp>
        <p:nvSpPr>
          <p:cNvPr id="61" name="Rectangle 60"/>
          <p:cNvSpPr/>
          <p:nvPr/>
        </p:nvSpPr>
        <p:spPr>
          <a:xfrm>
            <a:off x="1474690" y="2257105"/>
            <a:ext cx="1046120" cy="843083"/>
          </a:xfrm>
          <a:prstGeom prst="rect">
            <a:avLst/>
          </a:prstGeom>
          <a:solidFill>
            <a:schemeClr val="bg2"/>
          </a:solidFill>
          <a:ln w="3175">
            <a:solidFill>
              <a:schemeClr val="accent4"/>
            </a:solidFill>
          </a:ln>
          <a:effectLst/>
        </p:spPr>
        <p:style>
          <a:lnRef idx="1">
            <a:schemeClr val="accent5"/>
          </a:lnRef>
          <a:fillRef idx="3">
            <a:schemeClr val="accent5"/>
          </a:fillRef>
          <a:effectRef idx="2">
            <a:schemeClr val="accent5"/>
          </a:effectRef>
          <a:fontRef idx="minor">
            <a:schemeClr val="lt1"/>
          </a:fontRef>
        </p:style>
        <p:txBody>
          <a:bodyPr lIns="73152" tIns="0" rIns="0" bIns="0" rtlCol="0" anchor="ctr" anchorCtr="0"/>
          <a:lstStyle/>
          <a:p>
            <a:pPr defTabSz="456968"/>
            <a:endParaRPr lang="en-US" sz="800" dirty="0">
              <a:solidFill>
                <a:srgbClr val="7F7F7F"/>
              </a:solidFill>
              <a:latin typeface="+mj-lt"/>
            </a:endParaRPr>
          </a:p>
        </p:txBody>
      </p:sp>
      <p:pic>
        <p:nvPicPr>
          <p:cNvPr id="62" name="Single Domain" descr="UCS Domain Chassis.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03975" y="2464486"/>
            <a:ext cx="830944" cy="423728"/>
          </a:xfrm>
          <a:prstGeom prst="rect">
            <a:avLst/>
          </a:prstGeom>
          <a:solidFill>
            <a:srgbClr val="B7D333"/>
          </a:solidFill>
          <a:effectLst/>
        </p:spPr>
        <p:style>
          <a:lnRef idx="0">
            <a:schemeClr val="accent2"/>
          </a:lnRef>
          <a:fillRef idx="3">
            <a:schemeClr val="accent2"/>
          </a:fillRef>
          <a:effectRef idx="3">
            <a:schemeClr val="accent2"/>
          </a:effectRef>
          <a:fontRef idx="minor">
            <a:schemeClr val="lt1"/>
          </a:fontRef>
        </p:style>
      </p:pic>
      <p:sp>
        <p:nvSpPr>
          <p:cNvPr id="63" name="Server TextBox"/>
          <p:cNvSpPr txBox="1"/>
          <p:nvPr/>
        </p:nvSpPr>
        <p:spPr>
          <a:xfrm>
            <a:off x="1474690" y="3179997"/>
            <a:ext cx="1046119" cy="261610"/>
          </a:xfrm>
          <a:prstGeom prst="rect">
            <a:avLst/>
          </a:prstGeom>
          <a:noFill/>
          <a:ln w="15875">
            <a:noFill/>
          </a:ln>
          <a:effectLst/>
        </p:spPr>
        <p:txBody>
          <a:bodyPr wrap="square">
            <a:spAutoFit/>
          </a:bodyPr>
          <a:lstStyle>
            <a:lvl1pPr>
              <a:defRPr sz="3000" b="1">
                <a:solidFill>
                  <a:schemeClr val="tx1"/>
                </a:solidFill>
                <a:latin typeface="Arial" charset="0"/>
                <a:ea typeface="ＭＳ Ｐゴシック" charset="0"/>
                <a:cs typeface="ＭＳ Ｐゴシック" charset="0"/>
              </a:defRPr>
            </a:lvl1pPr>
            <a:lvl2pPr marL="742950" indent="-285750">
              <a:defRPr sz="3000" b="1">
                <a:solidFill>
                  <a:schemeClr val="tx1"/>
                </a:solidFill>
                <a:latin typeface="Arial" charset="0"/>
                <a:ea typeface="ＭＳ Ｐゴシック" charset="0"/>
              </a:defRPr>
            </a:lvl2pPr>
            <a:lvl3pPr marL="1143000" indent="-228600">
              <a:defRPr sz="3000" b="1">
                <a:solidFill>
                  <a:schemeClr val="tx1"/>
                </a:solidFill>
                <a:latin typeface="Arial" charset="0"/>
                <a:ea typeface="ＭＳ Ｐゴシック" charset="0"/>
              </a:defRPr>
            </a:lvl3pPr>
            <a:lvl4pPr marL="1600200" indent="-228600">
              <a:defRPr sz="3000" b="1">
                <a:solidFill>
                  <a:schemeClr val="tx1"/>
                </a:solidFill>
                <a:latin typeface="Arial" charset="0"/>
                <a:ea typeface="ＭＳ Ｐゴシック" charset="0"/>
              </a:defRPr>
            </a:lvl4pPr>
            <a:lvl5pPr marL="2057400" indent="-228600">
              <a:defRPr sz="3000" b="1">
                <a:solidFill>
                  <a:schemeClr val="tx1"/>
                </a:solidFill>
                <a:latin typeface="Arial" charset="0"/>
                <a:ea typeface="ＭＳ Ｐゴシック" charset="0"/>
              </a:defRPr>
            </a:lvl5pPr>
            <a:lvl6pPr marL="25146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6pPr>
            <a:lvl7pPr marL="29718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7pPr>
            <a:lvl8pPr marL="34290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8pPr>
            <a:lvl9pPr marL="38862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9pPr>
          </a:lstStyle>
          <a:p>
            <a:pPr algn="ctr" defTabSz="456968"/>
            <a:r>
              <a:rPr lang="en-US" sz="1100" dirty="0">
                <a:latin typeface="+mj-lt"/>
              </a:rPr>
              <a:t>Server</a:t>
            </a:r>
          </a:p>
        </p:txBody>
      </p:sp>
      <p:sp>
        <p:nvSpPr>
          <p:cNvPr id="68" name="Chassis TextBox"/>
          <p:cNvSpPr txBox="1"/>
          <p:nvPr/>
        </p:nvSpPr>
        <p:spPr>
          <a:xfrm>
            <a:off x="2632756" y="3179997"/>
            <a:ext cx="1046120" cy="261610"/>
          </a:xfrm>
          <a:prstGeom prst="rect">
            <a:avLst/>
          </a:prstGeom>
          <a:noFill/>
          <a:ln w="15875">
            <a:noFill/>
          </a:ln>
          <a:effectLst/>
        </p:spPr>
        <p:txBody>
          <a:bodyPr wrap="square">
            <a:spAutoFit/>
          </a:bodyPr>
          <a:lstStyle>
            <a:lvl1pPr>
              <a:defRPr sz="3000" b="1">
                <a:solidFill>
                  <a:schemeClr val="tx1"/>
                </a:solidFill>
                <a:latin typeface="Arial" charset="0"/>
                <a:ea typeface="ＭＳ Ｐゴシック" charset="0"/>
                <a:cs typeface="ＭＳ Ｐゴシック" charset="0"/>
              </a:defRPr>
            </a:lvl1pPr>
            <a:lvl2pPr marL="742950" indent="-285750">
              <a:defRPr sz="3000" b="1">
                <a:solidFill>
                  <a:schemeClr val="tx1"/>
                </a:solidFill>
                <a:latin typeface="Arial" charset="0"/>
                <a:ea typeface="ＭＳ Ｐゴシック" charset="0"/>
              </a:defRPr>
            </a:lvl2pPr>
            <a:lvl3pPr marL="1143000" indent="-228600">
              <a:defRPr sz="3000" b="1">
                <a:solidFill>
                  <a:schemeClr val="tx1"/>
                </a:solidFill>
                <a:latin typeface="Arial" charset="0"/>
                <a:ea typeface="ＭＳ Ｐゴシック" charset="0"/>
              </a:defRPr>
            </a:lvl3pPr>
            <a:lvl4pPr marL="1600200" indent="-228600">
              <a:defRPr sz="3000" b="1">
                <a:solidFill>
                  <a:schemeClr val="tx1"/>
                </a:solidFill>
                <a:latin typeface="Arial" charset="0"/>
                <a:ea typeface="ＭＳ Ｐゴシック" charset="0"/>
              </a:defRPr>
            </a:lvl4pPr>
            <a:lvl5pPr marL="2057400" indent="-228600">
              <a:defRPr sz="3000" b="1">
                <a:solidFill>
                  <a:schemeClr val="tx1"/>
                </a:solidFill>
                <a:latin typeface="Arial" charset="0"/>
                <a:ea typeface="ＭＳ Ｐゴシック" charset="0"/>
              </a:defRPr>
            </a:lvl5pPr>
            <a:lvl6pPr marL="25146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6pPr>
            <a:lvl7pPr marL="29718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7pPr>
            <a:lvl8pPr marL="34290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8pPr>
            <a:lvl9pPr marL="38862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9pPr>
          </a:lstStyle>
          <a:p>
            <a:pPr algn="ctr" defTabSz="456968"/>
            <a:r>
              <a:rPr lang="en-US" sz="1100" dirty="0">
                <a:latin typeface="+mj-lt"/>
              </a:rPr>
              <a:t>Chassis</a:t>
            </a:r>
          </a:p>
        </p:txBody>
      </p:sp>
      <p:sp>
        <p:nvSpPr>
          <p:cNvPr id="70" name="Domain TextBox"/>
          <p:cNvSpPr txBox="1"/>
          <p:nvPr/>
        </p:nvSpPr>
        <p:spPr>
          <a:xfrm>
            <a:off x="3790823" y="3159137"/>
            <a:ext cx="1046120" cy="261610"/>
          </a:xfrm>
          <a:prstGeom prst="rect">
            <a:avLst/>
          </a:prstGeom>
          <a:noFill/>
          <a:ln w="15875">
            <a:noFill/>
          </a:ln>
          <a:effectLst/>
        </p:spPr>
        <p:txBody>
          <a:bodyPr wrap="square">
            <a:spAutoFit/>
          </a:bodyPr>
          <a:lstStyle>
            <a:lvl1pPr>
              <a:defRPr sz="3000" b="1">
                <a:solidFill>
                  <a:schemeClr val="tx1"/>
                </a:solidFill>
                <a:latin typeface="Arial" charset="0"/>
                <a:ea typeface="ＭＳ Ｐゴシック" charset="0"/>
                <a:cs typeface="ＭＳ Ｐゴシック" charset="0"/>
              </a:defRPr>
            </a:lvl1pPr>
            <a:lvl2pPr marL="742950" indent="-285750">
              <a:defRPr sz="3000" b="1">
                <a:solidFill>
                  <a:schemeClr val="tx1"/>
                </a:solidFill>
                <a:latin typeface="Arial" charset="0"/>
                <a:ea typeface="ＭＳ Ｐゴシック" charset="0"/>
              </a:defRPr>
            </a:lvl2pPr>
            <a:lvl3pPr marL="1143000" indent="-228600">
              <a:defRPr sz="3000" b="1">
                <a:solidFill>
                  <a:schemeClr val="tx1"/>
                </a:solidFill>
                <a:latin typeface="Arial" charset="0"/>
                <a:ea typeface="ＭＳ Ｐゴシック" charset="0"/>
              </a:defRPr>
            </a:lvl3pPr>
            <a:lvl4pPr marL="1600200" indent="-228600">
              <a:defRPr sz="3000" b="1">
                <a:solidFill>
                  <a:schemeClr val="tx1"/>
                </a:solidFill>
                <a:latin typeface="Arial" charset="0"/>
                <a:ea typeface="ＭＳ Ｐゴシック" charset="0"/>
              </a:defRPr>
            </a:lvl4pPr>
            <a:lvl5pPr marL="2057400" indent="-228600">
              <a:defRPr sz="3000" b="1">
                <a:solidFill>
                  <a:schemeClr val="tx1"/>
                </a:solidFill>
                <a:latin typeface="Arial" charset="0"/>
                <a:ea typeface="ＭＳ Ｐゴシック" charset="0"/>
              </a:defRPr>
            </a:lvl5pPr>
            <a:lvl6pPr marL="25146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6pPr>
            <a:lvl7pPr marL="29718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7pPr>
            <a:lvl8pPr marL="34290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8pPr>
            <a:lvl9pPr marL="38862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9pPr>
          </a:lstStyle>
          <a:p>
            <a:pPr algn="ctr" defTabSz="456968"/>
            <a:r>
              <a:rPr lang="en-US" sz="1100" dirty="0">
                <a:latin typeface="+mj-lt"/>
              </a:rPr>
              <a:t>Domain</a:t>
            </a:r>
          </a:p>
        </p:txBody>
      </p:sp>
      <p:pic>
        <p:nvPicPr>
          <p:cNvPr id="76" name="Picture 7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684567" y="2446138"/>
            <a:ext cx="942498" cy="520259"/>
          </a:xfrm>
          <a:prstGeom prst="rect">
            <a:avLst/>
          </a:prstGeom>
        </p:spPr>
      </p:pic>
      <p:pic>
        <p:nvPicPr>
          <p:cNvPr id="77" name="Picture 76"/>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523871" y="2457746"/>
            <a:ext cx="954826" cy="140249"/>
          </a:xfrm>
          <a:prstGeom prst="rect">
            <a:avLst/>
          </a:prstGeom>
        </p:spPr>
      </p:pic>
      <p:pic>
        <p:nvPicPr>
          <p:cNvPr id="78" name="Picture 77"/>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523871" y="2763554"/>
            <a:ext cx="954826" cy="225765"/>
          </a:xfrm>
          <a:prstGeom prst="rect">
            <a:avLst/>
          </a:prstGeom>
        </p:spPr>
      </p:pic>
    </p:spTree>
    <p:extLst>
      <p:ext uri="{BB962C8B-B14F-4D97-AF65-F5344CB8AC3E}">
        <p14:creationId xmlns:p14="http://schemas.microsoft.com/office/powerpoint/2010/main" val="38026121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Extend reach of SMEs globally</a:t>
            </a:r>
          </a:p>
        </p:txBody>
      </p:sp>
      <p:sp>
        <p:nvSpPr>
          <p:cNvPr id="172" name="Rectangle 171"/>
          <p:cNvSpPr/>
          <p:nvPr/>
        </p:nvSpPr>
        <p:spPr>
          <a:xfrm>
            <a:off x="5110715" y="1085850"/>
            <a:ext cx="3793128" cy="3635375"/>
          </a:xfrm>
          <a:prstGeom prst="rect">
            <a:avLst/>
          </a:prstGeom>
          <a:solidFill>
            <a:srgbClr val="EAEAE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8" tIns="34285" rIns="68568" bIns="34285" numCol="1" spcCol="0" rtlCol="0" fromWordArt="0" anchor="ctr" anchorCtr="0" forceAA="0" compatLnSpc="1">
            <a:prstTxWarp prst="textNoShape">
              <a:avLst/>
            </a:prstTxWarp>
            <a:noAutofit/>
          </a:bodyPr>
          <a:lstStyle/>
          <a:p>
            <a:pPr algn="ctr" defTabSz="456284"/>
            <a:endParaRPr lang="en-US" dirty="0">
              <a:solidFill>
                <a:srgbClr val="FFFFFF"/>
              </a:solidFill>
              <a:latin typeface="+mj-lt"/>
            </a:endParaRPr>
          </a:p>
        </p:txBody>
      </p:sp>
      <p:sp>
        <p:nvSpPr>
          <p:cNvPr id="173" name="Rounded Rectangle 172"/>
          <p:cNvSpPr/>
          <p:nvPr/>
        </p:nvSpPr>
        <p:spPr>
          <a:xfrm>
            <a:off x="5110715" y="1085850"/>
            <a:ext cx="3793127" cy="388016"/>
          </a:xfrm>
          <a:prstGeom prst="roundRect">
            <a:avLst>
              <a:gd name="adj" fmla="val 0"/>
            </a:avLst>
          </a:prstGeom>
          <a:solidFill>
            <a:schemeClr val="tx2"/>
          </a:solidFill>
          <a:ln w="25400">
            <a:noFill/>
          </a:ln>
          <a:effectLst/>
        </p:spPr>
        <p:style>
          <a:lnRef idx="1">
            <a:schemeClr val="accent5"/>
          </a:lnRef>
          <a:fillRef idx="3">
            <a:schemeClr val="accent5"/>
          </a:fillRef>
          <a:effectRef idx="2">
            <a:schemeClr val="accent5"/>
          </a:effectRef>
          <a:fontRef idx="minor">
            <a:schemeClr val="lt1"/>
          </a:fontRef>
        </p:style>
        <p:txBody>
          <a:bodyPr lIns="73152" tIns="0" rIns="0" bIns="0" rtlCol="0" anchor="ctr" anchorCtr="0"/>
          <a:lstStyle/>
          <a:p>
            <a:pPr algn="ctr" defTabSz="456968"/>
            <a:r>
              <a:rPr lang="en-US" sz="1400" dirty="0">
                <a:solidFill>
                  <a:schemeClr val="bg2"/>
                </a:solidFill>
                <a:latin typeface="+mj-lt"/>
              </a:rPr>
              <a:t>UCS Central or Cisco Intersight</a:t>
            </a:r>
          </a:p>
        </p:txBody>
      </p:sp>
      <p:sp>
        <p:nvSpPr>
          <p:cNvPr id="186" name="Rectangle 185"/>
          <p:cNvSpPr/>
          <p:nvPr/>
        </p:nvSpPr>
        <p:spPr>
          <a:xfrm>
            <a:off x="5336576" y="2051314"/>
            <a:ext cx="1623513" cy="1308413"/>
          </a:xfrm>
          <a:prstGeom prst="rect">
            <a:avLst/>
          </a:prstGeom>
          <a:solidFill>
            <a:schemeClr val="bg2"/>
          </a:solidFill>
          <a:ln w="3175">
            <a:solidFill>
              <a:schemeClr val="accent4"/>
            </a:solidFill>
          </a:ln>
          <a:effectLst/>
        </p:spPr>
        <p:style>
          <a:lnRef idx="1">
            <a:schemeClr val="accent5"/>
          </a:lnRef>
          <a:fillRef idx="3">
            <a:schemeClr val="accent5"/>
          </a:fillRef>
          <a:effectRef idx="2">
            <a:schemeClr val="accent5"/>
          </a:effectRef>
          <a:fontRef idx="minor">
            <a:schemeClr val="lt1"/>
          </a:fontRef>
        </p:style>
        <p:txBody>
          <a:bodyPr lIns="73152" tIns="0" rIns="0" bIns="0" rtlCol="0" anchor="ctr" anchorCtr="0"/>
          <a:lstStyle/>
          <a:p>
            <a:pPr defTabSz="456968"/>
            <a:endParaRPr lang="en-US" sz="800" dirty="0">
              <a:solidFill>
                <a:srgbClr val="7F7F7F"/>
              </a:solidFill>
              <a:latin typeface="+mj-lt"/>
            </a:endParaRPr>
          </a:p>
        </p:txBody>
      </p:sp>
      <p:sp>
        <p:nvSpPr>
          <p:cNvPr id="187" name="Domain TextBox"/>
          <p:cNvSpPr txBox="1"/>
          <p:nvPr/>
        </p:nvSpPr>
        <p:spPr>
          <a:xfrm>
            <a:off x="5336575" y="3418675"/>
            <a:ext cx="1623513" cy="261610"/>
          </a:xfrm>
          <a:prstGeom prst="rect">
            <a:avLst/>
          </a:prstGeom>
          <a:noFill/>
          <a:ln w="15875">
            <a:noFill/>
          </a:ln>
          <a:effectLst/>
        </p:spPr>
        <p:txBody>
          <a:bodyPr wrap="square">
            <a:spAutoFit/>
          </a:bodyPr>
          <a:lstStyle>
            <a:lvl1pPr>
              <a:defRPr sz="3000" b="1">
                <a:solidFill>
                  <a:schemeClr val="tx1"/>
                </a:solidFill>
                <a:latin typeface="Arial" charset="0"/>
                <a:ea typeface="ＭＳ Ｐゴシック" charset="0"/>
                <a:cs typeface="ＭＳ Ｐゴシック" charset="0"/>
              </a:defRPr>
            </a:lvl1pPr>
            <a:lvl2pPr marL="742950" indent="-285750">
              <a:defRPr sz="3000" b="1">
                <a:solidFill>
                  <a:schemeClr val="tx1"/>
                </a:solidFill>
                <a:latin typeface="Arial" charset="0"/>
                <a:ea typeface="ＭＳ Ｐゴシック" charset="0"/>
              </a:defRPr>
            </a:lvl2pPr>
            <a:lvl3pPr marL="1143000" indent="-228600">
              <a:defRPr sz="3000" b="1">
                <a:solidFill>
                  <a:schemeClr val="tx1"/>
                </a:solidFill>
                <a:latin typeface="Arial" charset="0"/>
                <a:ea typeface="ＭＳ Ｐゴシック" charset="0"/>
              </a:defRPr>
            </a:lvl3pPr>
            <a:lvl4pPr marL="1600200" indent="-228600">
              <a:defRPr sz="3000" b="1">
                <a:solidFill>
                  <a:schemeClr val="tx1"/>
                </a:solidFill>
                <a:latin typeface="Arial" charset="0"/>
                <a:ea typeface="ＭＳ Ｐゴシック" charset="0"/>
              </a:defRPr>
            </a:lvl4pPr>
            <a:lvl5pPr marL="2057400" indent="-228600">
              <a:defRPr sz="3000" b="1">
                <a:solidFill>
                  <a:schemeClr val="tx1"/>
                </a:solidFill>
                <a:latin typeface="Arial" charset="0"/>
                <a:ea typeface="ＭＳ Ｐゴシック" charset="0"/>
              </a:defRPr>
            </a:lvl5pPr>
            <a:lvl6pPr marL="25146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6pPr>
            <a:lvl7pPr marL="29718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7pPr>
            <a:lvl8pPr marL="34290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8pPr>
            <a:lvl9pPr marL="38862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9pPr>
          </a:lstStyle>
          <a:p>
            <a:pPr algn="ctr" defTabSz="456968"/>
            <a:r>
              <a:rPr lang="en-US" sz="1100" dirty="0">
                <a:latin typeface="+mj-lt"/>
              </a:rPr>
              <a:t>Single Data Center</a:t>
            </a:r>
          </a:p>
        </p:txBody>
      </p:sp>
      <p:sp>
        <p:nvSpPr>
          <p:cNvPr id="188" name="Rectangle 187"/>
          <p:cNvSpPr/>
          <p:nvPr/>
        </p:nvSpPr>
        <p:spPr>
          <a:xfrm>
            <a:off x="7085797" y="2051314"/>
            <a:ext cx="1623513" cy="1308413"/>
          </a:xfrm>
          <a:prstGeom prst="rect">
            <a:avLst/>
          </a:prstGeom>
          <a:solidFill>
            <a:schemeClr val="bg2"/>
          </a:solidFill>
          <a:ln w="3175">
            <a:solidFill>
              <a:schemeClr val="accent4"/>
            </a:solidFill>
          </a:ln>
          <a:effectLst/>
        </p:spPr>
        <p:style>
          <a:lnRef idx="1">
            <a:schemeClr val="accent5"/>
          </a:lnRef>
          <a:fillRef idx="3">
            <a:schemeClr val="accent5"/>
          </a:fillRef>
          <a:effectRef idx="2">
            <a:schemeClr val="accent5"/>
          </a:effectRef>
          <a:fontRef idx="minor">
            <a:schemeClr val="lt1"/>
          </a:fontRef>
        </p:style>
        <p:txBody>
          <a:bodyPr lIns="73152" tIns="0" rIns="0" bIns="0" rtlCol="0" anchor="ctr" anchorCtr="0"/>
          <a:lstStyle/>
          <a:p>
            <a:pPr defTabSz="456968"/>
            <a:endParaRPr lang="en-US" sz="800" dirty="0">
              <a:solidFill>
                <a:srgbClr val="7F7F7F"/>
              </a:solidFill>
              <a:latin typeface="+mj-lt"/>
            </a:endParaRPr>
          </a:p>
        </p:txBody>
      </p:sp>
      <p:sp>
        <p:nvSpPr>
          <p:cNvPr id="189" name="Domain TextBox"/>
          <p:cNvSpPr txBox="1"/>
          <p:nvPr/>
        </p:nvSpPr>
        <p:spPr>
          <a:xfrm>
            <a:off x="7085796" y="3418675"/>
            <a:ext cx="1623513" cy="261610"/>
          </a:xfrm>
          <a:prstGeom prst="rect">
            <a:avLst/>
          </a:prstGeom>
          <a:noFill/>
          <a:ln w="15875">
            <a:noFill/>
          </a:ln>
          <a:effectLst/>
        </p:spPr>
        <p:txBody>
          <a:bodyPr wrap="square">
            <a:spAutoFit/>
          </a:bodyPr>
          <a:lstStyle>
            <a:lvl1pPr>
              <a:defRPr sz="3000" b="1">
                <a:solidFill>
                  <a:schemeClr val="tx1"/>
                </a:solidFill>
                <a:latin typeface="Arial" charset="0"/>
                <a:ea typeface="ＭＳ Ｐゴシック" charset="0"/>
                <a:cs typeface="ＭＳ Ｐゴシック" charset="0"/>
              </a:defRPr>
            </a:lvl1pPr>
            <a:lvl2pPr marL="742950" indent="-285750">
              <a:defRPr sz="3000" b="1">
                <a:solidFill>
                  <a:schemeClr val="tx1"/>
                </a:solidFill>
                <a:latin typeface="Arial" charset="0"/>
                <a:ea typeface="ＭＳ Ｐゴシック" charset="0"/>
              </a:defRPr>
            </a:lvl2pPr>
            <a:lvl3pPr marL="1143000" indent="-228600">
              <a:defRPr sz="3000" b="1">
                <a:solidFill>
                  <a:schemeClr val="tx1"/>
                </a:solidFill>
                <a:latin typeface="Arial" charset="0"/>
                <a:ea typeface="ＭＳ Ｐゴシック" charset="0"/>
              </a:defRPr>
            </a:lvl3pPr>
            <a:lvl4pPr marL="1600200" indent="-228600">
              <a:defRPr sz="3000" b="1">
                <a:solidFill>
                  <a:schemeClr val="tx1"/>
                </a:solidFill>
                <a:latin typeface="Arial" charset="0"/>
                <a:ea typeface="ＭＳ Ｐゴシック" charset="0"/>
              </a:defRPr>
            </a:lvl4pPr>
            <a:lvl5pPr marL="2057400" indent="-228600">
              <a:defRPr sz="3000" b="1">
                <a:solidFill>
                  <a:schemeClr val="tx1"/>
                </a:solidFill>
                <a:latin typeface="Arial" charset="0"/>
                <a:ea typeface="ＭＳ Ｐゴシック" charset="0"/>
              </a:defRPr>
            </a:lvl5pPr>
            <a:lvl6pPr marL="25146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6pPr>
            <a:lvl7pPr marL="29718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7pPr>
            <a:lvl8pPr marL="34290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8pPr>
            <a:lvl9pPr marL="38862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9pPr>
          </a:lstStyle>
          <a:p>
            <a:pPr algn="ctr" defTabSz="456968"/>
            <a:r>
              <a:rPr lang="en-US" sz="1100" dirty="0">
                <a:latin typeface="+mj-lt"/>
              </a:rPr>
              <a:t>Global Data Centers</a:t>
            </a:r>
          </a:p>
        </p:txBody>
      </p:sp>
      <p:grpSp>
        <p:nvGrpSpPr>
          <p:cNvPr id="24" name="Group 76"/>
          <p:cNvGrpSpPr>
            <a:grpSpLocks/>
          </p:cNvGrpSpPr>
          <p:nvPr/>
        </p:nvGrpSpPr>
        <p:grpSpPr bwMode="auto">
          <a:xfrm>
            <a:off x="5504165" y="2347739"/>
            <a:ext cx="1264648" cy="727785"/>
            <a:chOff x="4012708" y="3177289"/>
            <a:chExt cx="1533180" cy="1188774"/>
          </a:xfrm>
        </p:grpSpPr>
        <p:pic>
          <p:nvPicPr>
            <p:cNvPr id="25" name="Picture 24" descr="UCS Domain Chassis.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12708" y="3177289"/>
              <a:ext cx="1075980" cy="731574"/>
            </a:xfrm>
            <a:prstGeom prst="rect">
              <a:avLst/>
            </a:prstGeom>
            <a:solidFill>
              <a:schemeClr val="tx2"/>
            </a:solidFill>
            <a:effectLst/>
          </p:spPr>
          <p:style>
            <a:lnRef idx="0">
              <a:schemeClr val="accent4"/>
            </a:lnRef>
            <a:fillRef idx="3">
              <a:schemeClr val="accent4"/>
            </a:fillRef>
            <a:effectRef idx="3">
              <a:schemeClr val="accent4"/>
            </a:effectRef>
            <a:fontRef idx="minor">
              <a:schemeClr val="lt1"/>
            </a:fontRef>
          </p:style>
        </p:pic>
        <p:pic>
          <p:nvPicPr>
            <p:cNvPr id="26" name="Picture 25" descr="UCS Domain Chassis.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65108" y="3329689"/>
              <a:ext cx="1075980" cy="731574"/>
            </a:xfrm>
            <a:prstGeom prst="rect">
              <a:avLst/>
            </a:prstGeom>
            <a:solidFill>
              <a:schemeClr val="accent3">
                <a:lumMod val="75000"/>
              </a:schemeClr>
            </a:solidFill>
            <a:effectLst/>
          </p:spPr>
          <p:style>
            <a:lnRef idx="0">
              <a:schemeClr val="accent4"/>
            </a:lnRef>
            <a:fillRef idx="3">
              <a:schemeClr val="accent4"/>
            </a:fillRef>
            <a:effectRef idx="3">
              <a:schemeClr val="accent4"/>
            </a:effectRef>
            <a:fontRef idx="minor">
              <a:schemeClr val="lt1"/>
            </a:fontRef>
          </p:style>
        </p:pic>
        <p:pic>
          <p:nvPicPr>
            <p:cNvPr id="27" name="Picture 26" descr="UCS Domain Chassis.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17508" y="3482089"/>
              <a:ext cx="1075980" cy="731574"/>
            </a:xfrm>
            <a:prstGeom prst="rect">
              <a:avLst/>
            </a:prstGeom>
            <a:solidFill>
              <a:srgbClr val="804000"/>
            </a:solidFill>
            <a:effectLst/>
          </p:spPr>
          <p:style>
            <a:lnRef idx="0">
              <a:schemeClr val="accent4"/>
            </a:lnRef>
            <a:fillRef idx="3">
              <a:schemeClr val="accent4"/>
            </a:fillRef>
            <a:effectRef idx="3">
              <a:schemeClr val="accent4"/>
            </a:effectRef>
            <a:fontRef idx="minor">
              <a:schemeClr val="lt1"/>
            </a:fontRef>
          </p:style>
        </p:pic>
        <p:pic>
          <p:nvPicPr>
            <p:cNvPr id="28" name="Picture 27" descr="UCS Domain Chassis.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69908" y="3634489"/>
              <a:ext cx="1075980" cy="731574"/>
            </a:xfrm>
            <a:prstGeom prst="rect">
              <a:avLst/>
            </a:prstGeom>
            <a:solidFill>
              <a:srgbClr val="FFCC66"/>
            </a:solidFill>
            <a:effectLst/>
          </p:spPr>
          <p:style>
            <a:lnRef idx="0">
              <a:schemeClr val="accent4"/>
            </a:lnRef>
            <a:fillRef idx="3">
              <a:schemeClr val="accent4"/>
            </a:fillRef>
            <a:effectRef idx="3">
              <a:schemeClr val="accent4"/>
            </a:effectRef>
            <a:fontRef idx="minor">
              <a:schemeClr val="lt1"/>
            </a:fontRef>
          </p:style>
        </p:pic>
      </p:grpSp>
      <p:grpSp>
        <p:nvGrpSpPr>
          <p:cNvPr id="29" name="Group 28"/>
          <p:cNvGrpSpPr/>
          <p:nvPr/>
        </p:nvGrpSpPr>
        <p:grpSpPr>
          <a:xfrm>
            <a:off x="7150350" y="2281439"/>
            <a:ext cx="1472503" cy="904282"/>
            <a:chOff x="6213095" y="1875097"/>
            <a:chExt cx="1957593" cy="1202181"/>
          </a:xfrm>
        </p:grpSpPr>
        <p:pic>
          <p:nvPicPr>
            <p:cNvPr id="30" name="Picture 29" descr="UCS Domain Chassis.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6213095" y="2531140"/>
              <a:ext cx="624806" cy="321716"/>
            </a:xfrm>
            <a:prstGeom prst="rect">
              <a:avLst/>
            </a:prstGeom>
            <a:solidFill>
              <a:schemeClr val="tx2"/>
            </a:solidFill>
            <a:effectLst/>
          </p:spPr>
          <p:style>
            <a:lnRef idx="0">
              <a:schemeClr val="accent4"/>
            </a:lnRef>
            <a:fillRef idx="3">
              <a:schemeClr val="accent4"/>
            </a:fillRef>
            <a:effectRef idx="3">
              <a:schemeClr val="accent4"/>
            </a:effectRef>
            <a:fontRef idx="minor">
              <a:schemeClr val="lt1"/>
            </a:fontRef>
          </p:style>
        </p:pic>
        <p:pic>
          <p:nvPicPr>
            <p:cNvPr id="31" name="Picture 30" descr="UCS Domain Chassis.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6301592" y="2598159"/>
              <a:ext cx="624806" cy="321716"/>
            </a:xfrm>
            <a:prstGeom prst="rect">
              <a:avLst/>
            </a:prstGeom>
            <a:solidFill>
              <a:schemeClr val="accent3">
                <a:lumMod val="75000"/>
              </a:schemeClr>
            </a:solidFill>
            <a:effectLst/>
          </p:spPr>
          <p:style>
            <a:lnRef idx="0">
              <a:schemeClr val="accent4"/>
            </a:lnRef>
            <a:fillRef idx="3">
              <a:schemeClr val="accent4"/>
            </a:fillRef>
            <a:effectRef idx="3">
              <a:schemeClr val="accent4"/>
            </a:effectRef>
            <a:fontRef idx="minor">
              <a:schemeClr val="lt1"/>
            </a:fontRef>
          </p:style>
        </p:pic>
        <p:pic>
          <p:nvPicPr>
            <p:cNvPr id="32" name="Picture 31" descr="UCS Domain Chassis.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6390088" y="2665178"/>
              <a:ext cx="624806" cy="321716"/>
            </a:xfrm>
            <a:prstGeom prst="rect">
              <a:avLst/>
            </a:prstGeom>
            <a:solidFill>
              <a:srgbClr val="804000"/>
            </a:solidFill>
            <a:effectLst/>
          </p:spPr>
          <p:style>
            <a:lnRef idx="0">
              <a:schemeClr val="accent4"/>
            </a:lnRef>
            <a:fillRef idx="3">
              <a:schemeClr val="accent4"/>
            </a:fillRef>
            <a:effectRef idx="3">
              <a:schemeClr val="accent4"/>
            </a:effectRef>
            <a:fontRef idx="minor">
              <a:schemeClr val="lt1"/>
            </a:fontRef>
          </p:style>
        </p:pic>
        <p:pic>
          <p:nvPicPr>
            <p:cNvPr id="33" name="Picture 32" descr="UCS Domain Chassis.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6478585" y="2732197"/>
              <a:ext cx="624806" cy="321716"/>
            </a:xfrm>
            <a:prstGeom prst="rect">
              <a:avLst/>
            </a:prstGeom>
            <a:solidFill>
              <a:srgbClr val="FFCC66"/>
            </a:solidFill>
            <a:effectLst/>
          </p:spPr>
          <p:style>
            <a:lnRef idx="0">
              <a:schemeClr val="accent4"/>
            </a:lnRef>
            <a:fillRef idx="3">
              <a:schemeClr val="accent4"/>
            </a:fillRef>
            <a:effectRef idx="3">
              <a:schemeClr val="accent4"/>
            </a:effectRef>
            <a:fontRef idx="minor">
              <a:schemeClr val="lt1"/>
            </a:fontRef>
          </p:style>
        </p:pic>
        <p:pic>
          <p:nvPicPr>
            <p:cNvPr id="34" name="Picture 33" descr="UCS Domain Chassis.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7280392" y="1875097"/>
              <a:ext cx="624806" cy="321716"/>
            </a:xfrm>
            <a:prstGeom prst="rect">
              <a:avLst/>
            </a:prstGeom>
            <a:solidFill>
              <a:schemeClr val="tx2"/>
            </a:solidFill>
            <a:effectLst/>
          </p:spPr>
          <p:style>
            <a:lnRef idx="0">
              <a:schemeClr val="accent4"/>
            </a:lnRef>
            <a:fillRef idx="3">
              <a:schemeClr val="accent4"/>
            </a:fillRef>
            <a:effectRef idx="3">
              <a:schemeClr val="accent4"/>
            </a:effectRef>
            <a:fontRef idx="minor">
              <a:schemeClr val="lt1"/>
            </a:fontRef>
          </p:style>
        </p:pic>
        <p:pic>
          <p:nvPicPr>
            <p:cNvPr id="35" name="Picture 34" descr="UCS Domain Chassis.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7368889" y="1942116"/>
              <a:ext cx="624806" cy="321716"/>
            </a:xfrm>
            <a:prstGeom prst="rect">
              <a:avLst/>
            </a:prstGeom>
            <a:solidFill>
              <a:schemeClr val="accent3">
                <a:lumMod val="75000"/>
              </a:schemeClr>
            </a:solidFill>
            <a:effectLst/>
          </p:spPr>
          <p:style>
            <a:lnRef idx="0">
              <a:schemeClr val="accent4"/>
            </a:lnRef>
            <a:fillRef idx="3">
              <a:schemeClr val="accent4"/>
            </a:fillRef>
            <a:effectRef idx="3">
              <a:schemeClr val="accent4"/>
            </a:effectRef>
            <a:fontRef idx="minor">
              <a:schemeClr val="lt1"/>
            </a:fontRef>
          </p:style>
        </p:pic>
        <p:pic>
          <p:nvPicPr>
            <p:cNvPr id="36" name="Picture 35" descr="UCS Domain Chassis.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7457385" y="2009135"/>
              <a:ext cx="624806" cy="321716"/>
            </a:xfrm>
            <a:prstGeom prst="rect">
              <a:avLst/>
            </a:prstGeom>
            <a:solidFill>
              <a:srgbClr val="804000"/>
            </a:solidFill>
            <a:effectLst/>
          </p:spPr>
          <p:style>
            <a:lnRef idx="0">
              <a:schemeClr val="accent4"/>
            </a:lnRef>
            <a:fillRef idx="3">
              <a:schemeClr val="accent4"/>
            </a:fillRef>
            <a:effectRef idx="3">
              <a:schemeClr val="accent4"/>
            </a:effectRef>
            <a:fontRef idx="minor">
              <a:schemeClr val="lt1"/>
            </a:fontRef>
          </p:style>
        </p:pic>
        <p:pic>
          <p:nvPicPr>
            <p:cNvPr id="37" name="Picture 36" descr="UCS Domain Chassis.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7545882" y="2076154"/>
              <a:ext cx="624806" cy="321716"/>
            </a:xfrm>
            <a:prstGeom prst="rect">
              <a:avLst/>
            </a:prstGeom>
            <a:solidFill>
              <a:srgbClr val="FFCC66"/>
            </a:solidFill>
            <a:effectLst/>
          </p:spPr>
          <p:style>
            <a:lnRef idx="0">
              <a:schemeClr val="accent4"/>
            </a:lnRef>
            <a:fillRef idx="3">
              <a:schemeClr val="accent4"/>
            </a:fillRef>
            <a:effectRef idx="3">
              <a:schemeClr val="accent4"/>
            </a:effectRef>
            <a:fontRef idx="minor">
              <a:schemeClr val="lt1"/>
            </a:fontRef>
          </p:style>
        </p:pic>
        <p:pic>
          <p:nvPicPr>
            <p:cNvPr id="38" name="Picture 37" descr="UCS Domain Chassis.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7276322" y="2554505"/>
              <a:ext cx="624806" cy="321716"/>
            </a:xfrm>
            <a:prstGeom prst="rect">
              <a:avLst/>
            </a:prstGeom>
            <a:solidFill>
              <a:schemeClr val="tx2"/>
            </a:solidFill>
            <a:effectLst/>
          </p:spPr>
          <p:style>
            <a:lnRef idx="0">
              <a:schemeClr val="accent4"/>
            </a:lnRef>
            <a:fillRef idx="3">
              <a:schemeClr val="accent4"/>
            </a:fillRef>
            <a:effectRef idx="3">
              <a:schemeClr val="accent4"/>
            </a:effectRef>
            <a:fontRef idx="minor">
              <a:schemeClr val="lt1"/>
            </a:fontRef>
          </p:style>
        </p:pic>
        <p:pic>
          <p:nvPicPr>
            <p:cNvPr id="39" name="Picture 38" descr="UCS Domain Chassis.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7364819" y="2621524"/>
              <a:ext cx="624806" cy="321716"/>
            </a:xfrm>
            <a:prstGeom prst="rect">
              <a:avLst/>
            </a:prstGeom>
            <a:solidFill>
              <a:schemeClr val="accent3">
                <a:lumMod val="75000"/>
              </a:schemeClr>
            </a:solidFill>
            <a:effectLst/>
          </p:spPr>
          <p:style>
            <a:lnRef idx="0">
              <a:schemeClr val="accent4"/>
            </a:lnRef>
            <a:fillRef idx="3">
              <a:schemeClr val="accent4"/>
            </a:fillRef>
            <a:effectRef idx="3">
              <a:schemeClr val="accent4"/>
            </a:effectRef>
            <a:fontRef idx="minor">
              <a:schemeClr val="lt1"/>
            </a:fontRef>
          </p:style>
        </p:pic>
        <p:pic>
          <p:nvPicPr>
            <p:cNvPr id="40" name="Picture 39" descr="UCS Domain Chassis.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7453315" y="2688543"/>
              <a:ext cx="624806" cy="321716"/>
            </a:xfrm>
            <a:prstGeom prst="rect">
              <a:avLst/>
            </a:prstGeom>
            <a:solidFill>
              <a:srgbClr val="804000"/>
            </a:solidFill>
            <a:effectLst/>
          </p:spPr>
          <p:style>
            <a:lnRef idx="0">
              <a:schemeClr val="accent4"/>
            </a:lnRef>
            <a:fillRef idx="3">
              <a:schemeClr val="accent4"/>
            </a:fillRef>
            <a:effectRef idx="3">
              <a:schemeClr val="accent4"/>
            </a:effectRef>
            <a:fontRef idx="minor">
              <a:schemeClr val="lt1"/>
            </a:fontRef>
          </p:style>
        </p:pic>
        <p:pic>
          <p:nvPicPr>
            <p:cNvPr id="41" name="Picture 40" descr="UCS Domain Chassis.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7541812" y="2755562"/>
              <a:ext cx="624806" cy="321716"/>
            </a:xfrm>
            <a:prstGeom prst="rect">
              <a:avLst/>
            </a:prstGeom>
            <a:solidFill>
              <a:srgbClr val="FFCC66"/>
            </a:solidFill>
            <a:effectLst/>
          </p:spPr>
          <p:style>
            <a:lnRef idx="0">
              <a:schemeClr val="accent4"/>
            </a:lnRef>
            <a:fillRef idx="3">
              <a:schemeClr val="accent4"/>
            </a:fillRef>
            <a:effectRef idx="3">
              <a:schemeClr val="accent4"/>
            </a:effectRef>
            <a:fontRef idx="minor">
              <a:schemeClr val="lt1"/>
            </a:fontRef>
          </p:style>
        </p:pic>
        <p:pic>
          <p:nvPicPr>
            <p:cNvPr id="42" name="Picture 41" descr="UCS Domain Chassis.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6213095" y="1875097"/>
              <a:ext cx="624806" cy="321716"/>
            </a:xfrm>
            <a:prstGeom prst="rect">
              <a:avLst/>
            </a:prstGeom>
            <a:solidFill>
              <a:schemeClr val="tx2"/>
            </a:solidFill>
            <a:effectLst/>
          </p:spPr>
          <p:style>
            <a:lnRef idx="0">
              <a:schemeClr val="accent4"/>
            </a:lnRef>
            <a:fillRef idx="3">
              <a:schemeClr val="accent4"/>
            </a:fillRef>
            <a:effectRef idx="3">
              <a:schemeClr val="accent4"/>
            </a:effectRef>
            <a:fontRef idx="minor">
              <a:schemeClr val="lt1"/>
            </a:fontRef>
          </p:style>
        </p:pic>
        <p:pic>
          <p:nvPicPr>
            <p:cNvPr id="43" name="Picture 42" descr="UCS Domain Chassis.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6301592" y="1942116"/>
              <a:ext cx="624806" cy="321716"/>
            </a:xfrm>
            <a:prstGeom prst="rect">
              <a:avLst/>
            </a:prstGeom>
            <a:solidFill>
              <a:schemeClr val="accent3">
                <a:lumMod val="75000"/>
              </a:schemeClr>
            </a:solidFill>
            <a:effectLst/>
          </p:spPr>
          <p:style>
            <a:lnRef idx="0">
              <a:schemeClr val="accent4"/>
            </a:lnRef>
            <a:fillRef idx="3">
              <a:schemeClr val="accent4"/>
            </a:fillRef>
            <a:effectRef idx="3">
              <a:schemeClr val="accent4"/>
            </a:effectRef>
            <a:fontRef idx="minor">
              <a:schemeClr val="lt1"/>
            </a:fontRef>
          </p:style>
        </p:pic>
        <p:pic>
          <p:nvPicPr>
            <p:cNvPr id="44" name="Picture 43" descr="UCS Domain Chassis.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6390088" y="2009135"/>
              <a:ext cx="624806" cy="321716"/>
            </a:xfrm>
            <a:prstGeom prst="rect">
              <a:avLst/>
            </a:prstGeom>
            <a:solidFill>
              <a:srgbClr val="804000"/>
            </a:solidFill>
            <a:effectLst/>
          </p:spPr>
          <p:style>
            <a:lnRef idx="0">
              <a:schemeClr val="accent4"/>
            </a:lnRef>
            <a:fillRef idx="3">
              <a:schemeClr val="accent4"/>
            </a:fillRef>
            <a:effectRef idx="3">
              <a:schemeClr val="accent4"/>
            </a:effectRef>
            <a:fontRef idx="minor">
              <a:schemeClr val="lt1"/>
            </a:fontRef>
          </p:style>
        </p:pic>
        <p:pic>
          <p:nvPicPr>
            <p:cNvPr id="45" name="Picture 44" descr="UCS Domain Chassis.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6478585" y="2076154"/>
              <a:ext cx="624806" cy="321716"/>
            </a:xfrm>
            <a:prstGeom prst="rect">
              <a:avLst/>
            </a:prstGeom>
            <a:solidFill>
              <a:srgbClr val="FFCC66"/>
            </a:solidFill>
            <a:effectLst/>
          </p:spPr>
          <p:style>
            <a:lnRef idx="0">
              <a:schemeClr val="accent4"/>
            </a:lnRef>
            <a:fillRef idx="3">
              <a:schemeClr val="accent4"/>
            </a:fillRef>
            <a:effectRef idx="3">
              <a:schemeClr val="accent4"/>
            </a:effectRef>
            <a:fontRef idx="minor">
              <a:schemeClr val="lt1"/>
            </a:fontRef>
          </p:style>
        </p:pic>
        <p:pic>
          <p:nvPicPr>
            <p:cNvPr id="46" name="Picture 101"/>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012217" y="2299065"/>
              <a:ext cx="398670" cy="3731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7" name="Rectangle 56"/>
          <p:cNvSpPr/>
          <p:nvPr/>
        </p:nvSpPr>
        <p:spPr>
          <a:xfrm>
            <a:off x="1281013" y="1611240"/>
            <a:ext cx="3773992" cy="3109985"/>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8" tIns="34285" rIns="68568" bIns="34285" numCol="1" spcCol="0" rtlCol="0" fromWordArt="0" anchor="ctr" anchorCtr="0" forceAA="0" compatLnSpc="1">
            <a:prstTxWarp prst="textNoShape">
              <a:avLst/>
            </a:prstTxWarp>
            <a:noAutofit/>
          </a:bodyPr>
          <a:lstStyle/>
          <a:p>
            <a:pPr algn="ctr" defTabSz="456284"/>
            <a:endParaRPr lang="en-US" dirty="0">
              <a:solidFill>
                <a:srgbClr val="FFFFFF"/>
              </a:solidFill>
              <a:latin typeface="+mj-lt"/>
            </a:endParaRPr>
          </a:p>
        </p:txBody>
      </p:sp>
      <p:sp>
        <p:nvSpPr>
          <p:cNvPr id="58" name="Rounded Rectangle 57"/>
          <p:cNvSpPr/>
          <p:nvPr/>
        </p:nvSpPr>
        <p:spPr>
          <a:xfrm>
            <a:off x="1281013" y="1611240"/>
            <a:ext cx="3773991" cy="388016"/>
          </a:xfrm>
          <a:prstGeom prst="roundRect">
            <a:avLst>
              <a:gd name="adj" fmla="val 0"/>
            </a:avLst>
          </a:prstGeom>
          <a:solidFill>
            <a:schemeClr val="accent1"/>
          </a:solidFill>
          <a:ln w="25400">
            <a:noFill/>
          </a:ln>
          <a:effectLst/>
        </p:spPr>
        <p:style>
          <a:lnRef idx="1">
            <a:schemeClr val="accent5"/>
          </a:lnRef>
          <a:fillRef idx="3">
            <a:schemeClr val="accent5"/>
          </a:fillRef>
          <a:effectRef idx="2">
            <a:schemeClr val="accent5"/>
          </a:effectRef>
          <a:fontRef idx="minor">
            <a:schemeClr val="lt1"/>
          </a:fontRef>
        </p:style>
        <p:txBody>
          <a:bodyPr lIns="73152" tIns="0" rIns="0" bIns="0" rtlCol="0" anchor="ctr" anchorCtr="0"/>
          <a:lstStyle/>
          <a:p>
            <a:pPr algn="ctr" defTabSz="456968"/>
            <a:r>
              <a:rPr lang="en-US" sz="1400" dirty="0">
                <a:solidFill>
                  <a:schemeClr val="bg1"/>
                </a:solidFill>
                <a:latin typeface="+mj-lt"/>
              </a:rPr>
              <a:t>UCS Manager</a:t>
            </a:r>
          </a:p>
        </p:txBody>
      </p:sp>
      <p:sp>
        <p:nvSpPr>
          <p:cNvPr id="59" name="Rectangle 58"/>
          <p:cNvSpPr/>
          <p:nvPr/>
        </p:nvSpPr>
        <p:spPr>
          <a:xfrm>
            <a:off x="3790823" y="2257105"/>
            <a:ext cx="1046120" cy="843083"/>
          </a:xfrm>
          <a:prstGeom prst="rect">
            <a:avLst/>
          </a:prstGeom>
          <a:solidFill>
            <a:schemeClr val="bg2"/>
          </a:solidFill>
          <a:ln w="3175">
            <a:solidFill>
              <a:schemeClr val="accent4"/>
            </a:solidFill>
          </a:ln>
          <a:effectLst/>
        </p:spPr>
        <p:style>
          <a:lnRef idx="1">
            <a:schemeClr val="accent5"/>
          </a:lnRef>
          <a:fillRef idx="3">
            <a:schemeClr val="accent5"/>
          </a:fillRef>
          <a:effectRef idx="2">
            <a:schemeClr val="accent5"/>
          </a:effectRef>
          <a:fontRef idx="minor">
            <a:schemeClr val="lt1"/>
          </a:fontRef>
        </p:style>
        <p:txBody>
          <a:bodyPr lIns="73152" tIns="0" rIns="0" bIns="0" rtlCol="0" anchor="ctr" anchorCtr="0"/>
          <a:lstStyle/>
          <a:p>
            <a:pPr defTabSz="456968"/>
            <a:endParaRPr lang="en-US" sz="800" dirty="0">
              <a:solidFill>
                <a:srgbClr val="7F7F7F"/>
              </a:solidFill>
              <a:latin typeface="+mj-lt"/>
            </a:endParaRPr>
          </a:p>
        </p:txBody>
      </p:sp>
      <p:sp>
        <p:nvSpPr>
          <p:cNvPr id="60" name="Rectangle 59"/>
          <p:cNvSpPr/>
          <p:nvPr/>
        </p:nvSpPr>
        <p:spPr>
          <a:xfrm>
            <a:off x="2632756" y="2257105"/>
            <a:ext cx="1046120" cy="843083"/>
          </a:xfrm>
          <a:prstGeom prst="rect">
            <a:avLst/>
          </a:prstGeom>
          <a:solidFill>
            <a:schemeClr val="bg2"/>
          </a:solidFill>
          <a:ln w="3175">
            <a:solidFill>
              <a:schemeClr val="accent4"/>
            </a:solidFill>
          </a:ln>
          <a:effectLst/>
        </p:spPr>
        <p:style>
          <a:lnRef idx="1">
            <a:schemeClr val="accent5"/>
          </a:lnRef>
          <a:fillRef idx="3">
            <a:schemeClr val="accent5"/>
          </a:fillRef>
          <a:effectRef idx="2">
            <a:schemeClr val="accent5"/>
          </a:effectRef>
          <a:fontRef idx="minor">
            <a:schemeClr val="lt1"/>
          </a:fontRef>
        </p:style>
        <p:txBody>
          <a:bodyPr lIns="73152" tIns="0" rIns="0" bIns="0" rtlCol="0" anchor="ctr" anchorCtr="0"/>
          <a:lstStyle/>
          <a:p>
            <a:pPr defTabSz="456968"/>
            <a:endParaRPr lang="en-US" sz="800" dirty="0">
              <a:solidFill>
                <a:srgbClr val="7F7F7F"/>
              </a:solidFill>
              <a:latin typeface="+mj-lt"/>
            </a:endParaRPr>
          </a:p>
        </p:txBody>
      </p:sp>
      <p:sp>
        <p:nvSpPr>
          <p:cNvPr id="61" name="Rectangle 60"/>
          <p:cNvSpPr/>
          <p:nvPr/>
        </p:nvSpPr>
        <p:spPr>
          <a:xfrm>
            <a:off x="1474690" y="2257105"/>
            <a:ext cx="1046120" cy="843083"/>
          </a:xfrm>
          <a:prstGeom prst="rect">
            <a:avLst/>
          </a:prstGeom>
          <a:solidFill>
            <a:schemeClr val="bg2"/>
          </a:solidFill>
          <a:ln w="3175">
            <a:solidFill>
              <a:schemeClr val="accent4"/>
            </a:solidFill>
          </a:ln>
          <a:effectLst/>
        </p:spPr>
        <p:style>
          <a:lnRef idx="1">
            <a:schemeClr val="accent5"/>
          </a:lnRef>
          <a:fillRef idx="3">
            <a:schemeClr val="accent5"/>
          </a:fillRef>
          <a:effectRef idx="2">
            <a:schemeClr val="accent5"/>
          </a:effectRef>
          <a:fontRef idx="minor">
            <a:schemeClr val="lt1"/>
          </a:fontRef>
        </p:style>
        <p:txBody>
          <a:bodyPr lIns="73152" tIns="0" rIns="0" bIns="0" rtlCol="0" anchor="ctr" anchorCtr="0"/>
          <a:lstStyle/>
          <a:p>
            <a:pPr defTabSz="456968"/>
            <a:endParaRPr lang="en-US" sz="800" dirty="0">
              <a:solidFill>
                <a:srgbClr val="7F7F7F"/>
              </a:solidFill>
              <a:latin typeface="+mj-lt"/>
            </a:endParaRPr>
          </a:p>
        </p:txBody>
      </p:sp>
      <p:pic>
        <p:nvPicPr>
          <p:cNvPr id="62" name="Single Domain" descr="UCS Domain Chassis.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03975" y="2464486"/>
            <a:ext cx="830944" cy="423728"/>
          </a:xfrm>
          <a:prstGeom prst="rect">
            <a:avLst/>
          </a:prstGeom>
          <a:solidFill>
            <a:srgbClr val="B7D333"/>
          </a:solidFill>
          <a:effectLst/>
        </p:spPr>
        <p:style>
          <a:lnRef idx="0">
            <a:schemeClr val="accent2"/>
          </a:lnRef>
          <a:fillRef idx="3">
            <a:schemeClr val="accent2"/>
          </a:fillRef>
          <a:effectRef idx="3">
            <a:schemeClr val="accent2"/>
          </a:effectRef>
          <a:fontRef idx="minor">
            <a:schemeClr val="lt1"/>
          </a:fontRef>
        </p:style>
      </p:pic>
      <p:sp>
        <p:nvSpPr>
          <p:cNvPr id="63" name="Server TextBox"/>
          <p:cNvSpPr txBox="1"/>
          <p:nvPr/>
        </p:nvSpPr>
        <p:spPr>
          <a:xfrm>
            <a:off x="1474690" y="3179997"/>
            <a:ext cx="1046119" cy="261610"/>
          </a:xfrm>
          <a:prstGeom prst="rect">
            <a:avLst/>
          </a:prstGeom>
          <a:noFill/>
          <a:ln w="15875">
            <a:noFill/>
          </a:ln>
          <a:effectLst/>
        </p:spPr>
        <p:txBody>
          <a:bodyPr wrap="square">
            <a:spAutoFit/>
          </a:bodyPr>
          <a:lstStyle>
            <a:lvl1pPr>
              <a:defRPr sz="3000" b="1">
                <a:solidFill>
                  <a:schemeClr val="tx1"/>
                </a:solidFill>
                <a:latin typeface="Arial" charset="0"/>
                <a:ea typeface="ＭＳ Ｐゴシック" charset="0"/>
                <a:cs typeface="ＭＳ Ｐゴシック" charset="0"/>
              </a:defRPr>
            </a:lvl1pPr>
            <a:lvl2pPr marL="742950" indent="-285750">
              <a:defRPr sz="3000" b="1">
                <a:solidFill>
                  <a:schemeClr val="tx1"/>
                </a:solidFill>
                <a:latin typeface="Arial" charset="0"/>
                <a:ea typeface="ＭＳ Ｐゴシック" charset="0"/>
              </a:defRPr>
            </a:lvl2pPr>
            <a:lvl3pPr marL="1143000" indent="-228600">
              <a:defRPr sz="3000" b="1">
                <a:solidFill>
                  <a:schemeClr val="tx1"/>
                </a:solidFill>
                <a:latin typeface="Arial" charset="0"/>
                <a:ea typeface="ＭＳ Ｐゴシック" charset="0"/>
              </a:defRPr>
            </a:lvl3pPr>
            <a:lvl4pPr marL="1600200" indent="-228600">
              <a:defRPr sz="3000" b="1">
                <a:solidFill>
                  <a:schemeClr val="tx1"/>
                </a:solidFill>
                <a:latin typeface="Arial" charset="0"/>
                <a:ea typeface="ＭＳ Ｐゴシック" charset="0"/>
              </a:defRPr>
            </a:lvl4pPr>
            <a:lvl5pPr marL="2057400" indent="-228600">
              <a:defRPr sz="3000" b="1">
                <a:solidFill>
                  <a:schemeClr val="tx1"/>
                </a:solidFill>
                <a:latin typeface="Arial" charset="0"/>
                <a:ea typeface="ＭＳ Ｐゴシック" charset="0"/>
              </a:defRPr>
            </a:lvl5pPr>
            <a:lvl6pPr marL="25146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6pPr>
            <a:lvl7pPr marL="29718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7pPr>
            <a:lvl8pPr marL="34290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8pPr>
            <a:lvl9pPr marL="38862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9pPr>
          </a:lstStyle>
          <a:p>
            <a:pPr algn="ctr" defTabSz="456968"/>
            <a:r>
              <a:rPr lang="en-US" sz="1100" dirty="0">
                <a:latin typeface="+mj-lt"/>
              </a:rPr>
              <a:t>Server</a:t>
            </a:r>
          </a:p>
        </p:txBody>
      </p:sp>
      <p:sp>
        <p:nvSpPr>
          <p:cNvPr id="68" name="Chassis TextBox"/>
          <p:cNvSpPr txBox="1"/>
          <p:nvPr/>
        </p:nvSpPr>
        <p:spPr>
          <a:xfrm>
            <a:off x="2632756" y="3179997"/>
            <a:ext cx="1046120" cy="261610"/>
          </a:xfrm>
          <a:prstGeom prst="rect">
            <a:avLst/>
          </a:prstGeom>
          <a:noFill/>
          <a:ln w="15875">
            <a:noFill/>
          </a:ln>
          <a:effectLst/>
        </p:spPr>
        <p:txBody>
          <a:bodyPr wrap="square">
            <a:spAutoFit/>
          </a:bodyPr>
          <a:lstStyle>
            <a:lvl1pPr>
              <a:defRPr sz="3000" b="1">
                <a:solidFill>
                  <a:schemeClr val="tx1"/>
                </a:solidFill>
                <a:latin typeface="Arial" charset="0"/>
                <a:ea typeface="ＭＳ Ｐゴシック" charset="0"/>
                <a:cs typeface="ＭＳ Ｐゴシック" charset="0"/>
              </a:defRPr>
            </a:lvl1pPr>
            <a:lvl2pPr marL="742950" indent="-285750">
              <a:defRPr sz="3000" b="1">
                <a:solidFill>
                  <a:schemeClr val="tx1"/>
                </a:solidFill>
                <a:latin typeface="Arial" charset="0"/>
                <a:ea typeface="ＭＳ Ｐゴシック" charset="0"/>
              </a:defRPr>
            </a:lvl2pPr>
            <a:lvl3pPr marL="1143000" indent="-228600">
              <a:defRPr sz="3000" b="1">
                <a:solidFill>
                  <a:schemeClr val="tx1"/>
                </a:solidFill>
                <a:latin typeface="Arial" charset="0"/>
                <a:ea typeface="ＭＳ Ｐゴシック" charset="0"/>
              </a:defRPr>
            </a:lvl3pPr>
            <a:lvl4pPr marL="1600200" indent="-228600">
              <a:defRPr sz="3000" b="1">
                <a:solidFill>
                  <a:schemeClr val="tx1"/>
                </a:solidFill>
                <a:latin typeface="Arial" charset="0"/>
                <a:ea typeface="ＭＳ Ｐゴシック" charset="0"/>
              </a:defRPr>
            </a:lvl4pPr>
            <a:lvl5pPr marL="2057400" indent="-228600">
              <a:defRPr sz="3000" b="1">
                <a:solidFill>
                  <a:schemeClr val="tx1"/>
                </a:solidFill>
                <a:latin typeface="Arial" charset="0"/>
                <a:ea typeface="ＭＳ Ｐゴシック" charset="0"/>
              </a:defRPr>
            </a:lvl5pPr>
            <a:lvl6pPr marL="25146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6pPr>
            <a:lvl7pPr marL="29718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7pPr>
            <a:lvl8pPr marL="34290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8pPr>
            <a:lvl9pPr marL="38862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9pPr>
          </a:lstStyle>
          <a:p>
            <a:pPr algn="ctr" defTabSz="456968"/>
            <a:r>
              <a:rPr lang="en-US" sz="1100" dirty="0">
                <a:latin typeface="+mj-lt"/>
              </a:rPr>
              <a:t>Chassis</a:t>
            </a:r>
          </a:p>
        </p:txBody>
      </p:sp>
      <p:sp>
        <p:nvSpPr>
          <p:cNvPr id="70" name="Domain TextBox"/>
          <p:cNvSpPr txBox="1"/>
          <p:nvPr/>
        </p:nvSpPr>
        <p:spPr>
          <a:xfrm>
            <a:off x="3790823" y="3159137"/>
            <a:ext cx="1046120" cy="261610"/>
          </a:xfrm>
          <a:prstGeom prst="rect">
            <a:avLst/>
          </a:prstGeom>
          <a:noFill/>
          <a:ln w="15875">
            <a:noFill/>
          </a:ln>
          <a:effectLst/>
        </p:spPr>
        <p:txBody>
          <a:bodyPr wrap="square">
            <a:spAutoFit/>
          </a:bodyPr>
          <a:lstStyle>
            <a:lvl1pPr>
              <a:defRPr sz="3000" b="1">
                <a:solidFill>
                  <a:schemeClr val="tx1"/>
                </a:solidFill>
                <a:latin typeface="Arial" charset="0"/>
                <a:ea typeface="ＭＳ Ｐゴシック" charset="0"/>
                <a:cs typeface="ＭＳ Ｐゴシック" charset="0"/>
              </a:defRPr>
            </a:lvl1pPr>
            <a:lvl2pPr marL="742950" indent="-285750">
              <a:defRPr sz="3000" b="1">
                <a:solidFill>
                  <a:schemeClr val="tx1"/>
                </a:solidFill>
                <a:latin typeface="Arial" charset="0"/>
                <a:ea typeface="ＭＳ Ｐゴシック" charset="0"/>
              </a:defRPr>
            </a:lvl2pPr>
            <a:lvl3pPr marL="1143000" indent="-228600">
              <a:defRPr sz="3000" b="1">
                <a:solidFill>
                  <a:schemeClr val="tx1"/>
                </a:solidFill>
                <a:latin typeface="Arial" charset="0"/>
                <a:ea typeface="ＭＳ Ｐゴシック" charset="0"/>
              </a:defRPr>
            </a:lvl3pPr>
            <a:lvl4pPr marL="1600200" indent="-228600">
              <a:defRPr sz="3000" b="1">
                <a:solidFill>
                  <a:schemeClr val="tx1"/>
                </a:solidFill>
                <a:latin typeface="Arial" charset="0"/>
                <a:ea typeface="ＭＳ Ｐゴシック" charset="0"/>
              </a:defRPr>
            </a:lvl4pPr>
            <a:lvl5pPr marL="2057400" indent="-228600">
              <a:defRPr sz="3000" b="1">
                <a:solidFill>
                  <a:schemeClr val="tx1"/>
                </a:solidFill>
                <a:latin typeface="Arial" charset="0"/>
                <a:ea typeface="ＭＳ Ｐゴシック" charset="0"/>
              </a:defRPr>
            </a:lvl5pPr>
            <a:lvl6pPr marL="25146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6pPr>
            <a:lvl7pPr marL="29718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7pPr>
            <a:lvl8pPr marL="34290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8pPr>
            <a:lvl9pPr marL="3886200" indent="-228600" eaLnBrk="0" fontAlgn="base" hangingPunct="0">
              <a:lnSpc>
                <a:spcPct val="90000"/>
              </a:lnSpc>
              <a:spcBef>
                <a:spcPct val="0"/>
              </a:spcBef>
              <a:spcAft>
                <a:spcPct val="0"/>
              </a:spcAft>
              <a:defRPr sz="3000" b="1">
                <a:solidFill>
                  <a:schemeClr val="tx1"/>
                </a:solidFill>
                <a:latin typeface="Arial" charset="0"/>
                <a:ea typeface="ＭＳ Ｐゴシック" charset="0"/>
              </a:defRPr>
            </a:lvl9pPr>
          </a:lstStyle>
          <a:p>
            <a:pPr algn="ctr" defTabSz="456968"/>
            <a:r>
              <a:rPr lang="en-US" sz="1100" dirty="0">
                <a:latin typeface="+mj-lt"/>
              </a:rPr>
              <a:t>Domain</a:t>
            </a:r>
          </a:p>
        </p:txBody>
      </p:sp>
      <p:pic>
        <p:nvPicPr>
          <p:cNvPr id="76" name="Picture 75"/>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684567" y="2446138"/>
            <a:ext cx="942498" cy="520259"/>
          </a:xfrm>
          <a:prstGeom prst="rect">
            <a:avLst/>
          </a:prstGeom>
        </p:spPr>
      </p:pic>
      <p:pic>
        <p:nvPicPr>
          <p:cNvPr id="77" name="Picture 76"/>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523871" y="2457746"/>
            <a:ext cx="954826" cy="140249"/>
          </a:xfrm>
          <a:prstGeom prst="rect">
            <a:avLst/>
          </a:prstGeom>
        </p:spPr>
      </p:pic>
      <p:pic>
        <p:nvPicPr>
          <p:cNvPr id="78" name="Picture 77"/>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523871" y="2763554"/>
            <a:ext cx="954826" cy="225765"/>
          </a:xfrm>
          <a:prstGeom prst="rect">
            <a:avLst/>
          </a:prstGeom>
        </p:spPr>
      </p:pic>
    </p:spTree>
    <p:extLst>
      <p:ext uri="{BB962C8B-B14F-4D97-AF65-F5344CB8AC3E}">
        <p14:creationId xmlns:p14="http://schemas.microsoft.com/office/powerpoint/2010/main" val="25507698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ext uri="{D42A27DB-BD31-4B8C-83A1-F6EECF244321}">
                <p14:modId xmlns:p14="http://schemas.microsoft.com/office/powerpoint/2010/main" val="180589775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208" name="think-cell Slide" r:id="rId4" imgW="216" imgH="216" progId="TCLayout.ActiveDocument.1">
                  <p:embed/>
                </p:oleObj>
              </mc:Choice>
              <mc:Fallback>
                <p:oleObj name="think-cell Slide" r:id="rId4" imgW="216" imgH="216"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2" name="Picture 2" descr="Y:\Production\Cisco Projects\C97 Presentation (PPT-PDF)\C97-739610-01\Supporting Files\A20423x03C.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877208" y="1"/>
            <a:ext cx="6266792" cy="470916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0" y="-2"/>
            <a:ext cx="3032567" cy="4714875"/>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 Same Side Corner Rectangle 15"/>
          <p:cNvSpPr/>
          <p:nvPr/>
        </p:nvSpPr>
        <p:spPr>
          <a:xfrm rot="16200000">
            <a:off x="6587341" y="1510297"/>
            <a:ext cx="1143200" cy="3970117"/>
          </a:xfrm>
          <a:prstGeom prst="round2SameRect">
            <a:avLst>
              <a:gd name="adj1" fmla="val 50000"/>
              <a:gd name="adj2" fmla="val 0"/>
            </a:avLst>
          </a:prstGeom>
          <a:solidFill>
            <a:schemeClr val="bg2">
              <a:alpha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3500" dirty="0"/>
              <a:t>Real world TCO examples</a:t>
            </a:r>
          </a:p>
        </p:txBody>
      </p:sp>
      <p:sp>
        <p:nvSpPr>
          <p:cNvPr id="17" name="Rounded Rectangle 16"/>
          <p:cNvSpPr/>
          <p:nvPr/>
        </p:nvSpPr>
        <p:spPr>
          <a:xfrm>
            <a:off x="174582" y="358461"/>
            <a:ext cx="2683403" cy="368558"/>
          </a:xfrm>
          <a:prstGeom prst="roundRect">
            <a:avLst>
              <a:gd name="adj" fmla="val 50000"/>
            </a:avLst>
          </a:prstGeom>
          <a:solidFill>
            <a:schemeClr val="tx2"/>
          </a:solidFill>
          <a:ln w="3175">
            <a:solidFill>
              <a:schemeClr val="tx2">
                <a:lumMod val="20000"/>
                <a:lumOff val="80000"/>
              </a:schemeClr>
            </a:solidFill>
            <a:round/>
          </a:ln>
          <a:effectLst/>
        </p:spPr>
        <p:style>
          <a:lnRef idx="1">
            <a:schemeClr val="accent5"/>
          </a:lnRef>
          <a:fillRef idx="3">
            <a:schemeClr val="accent5"/>
          </a:fillRef>
          <a:effectRef idx="2">
            <a:schemeClr val="accent5"/>
          </a:effectRef>
          <a:fontRef idx="minor">
            <a:schemeClr val="lt1"/>
          </a:fontRef>
        </p:style>
        <p:txBody>
          <a:bodyPr lIns="91440" tIns="0" rIns="0" bIns="0" rtlCol="0" anchor="ctr" anchorCtr="0"/>
          <a:lstStyle/>
          <a:p>
            <a:pPr defTabSz="456968"/>
            <a:r>
              <a:rPr lang="en-US" sz="1200" dirty="0">
                <a:solidFill>
                  <a:schemeClr val="tx2">
                    <a:lumMod val="20000"/>
                    <a:lumOff val="80000"/>
                  </a:schemeClr>
                </a:solidFill>
              </a:rPr>
              <a:t>Provisioning</a:t>
            </a:r>
          </a:p>
        </p:txBody>
      </p:sp>
      <p:sp>
        <p:nvSpPr>
          <p:cNvPr id="18" name="Rounded Rectangle 17"/>
          <p:cNvSpPr/>
          <p:nvPr/>
        </p:nvSpPr>
        <p:spPr>
          <a:xfrm>
            <a:off x="174582" y="986081"/>
            <a:ext cx="2683403" cy="368558"/>
          </a:xfrm>
          <a:prstGeom prst="roundRect">
            <a:avLst>
              <a:gd name="adj" fmla="val 50000"/>
            </a:avLst>
          </a:prstGeom>
          <a:solidFill>
            <a:schemeClr val="tx2"/>
          </a:solidFill>
          <a:ln w="3175">
            <a:solidFill>
              <a:schemeClr val="tx2">
                <a:lumMod val="20000"/>
                <a:lumOff val="80000"/>
              </a:schemeClr>
            </a:solidFill>
            <a:round/>
          </a:ln>
          <a:effectLst/>
        </p:spPr>
        <p:style>
          <a:lnRef idx="1">
            <a:schemeClr val="accent5"/>
          </a:lnRef>
          <a:fillRef idx="3">
            <a:schemeClr val="accent5"/>
          </a:fillRef>
          <a:effectRef idx="2">
            <a:schemeClr val="accent5"/>
          </a:effectRef>
          <a:fontRef idx="minor">
            <a:schemeClr val="lt1"/>
          </a:fontRef>
        </p:style>
        <p:txBody>
          <a:bodyPr lIns="91440" tIns="0" rIns="0" bIns="0" rtlCol="0" anchor="ctr" anchorCtr="0"/>
          <a:lstStyle/>
          <a:p>
            <a:pPr defTabSz="456968"/>
            <a:r>
              <a:rPr lang="en-US" sz="1200" dirty="0">
                <a:solidFill>
                  <a:schemeClr val="tx2">
                    <a:lumMod val="20000"/>
                    <a:lumOff val="80000"/>
                  </a:schemeClr>
                </a:solidFill>
              </a:rPr>
              <a:t>Ongoing administration</a:t>
            </a:r>
          </a:p>
        </p:txBody>
      </p:sp>
      <p:sp>
        <p:nvSpPr>
          <p:cNvPr id="19" name="Rounded Rectangle 18"/>
          <p:cNvSpPr/>
          <p:nvPr/>
        </p:nvSpPr>
        <p:spPr>
          <a:xfrm>
            <a:off x="174582" y="1613701"/>
            <a:ext cx="2683403" cy="368558"/>
          </a:xfrm>
          <a:prstGeom prst="roundRect">
            <a:avLst>
              <a:gd name="adj" fmla="val 50000"/>
            </a:avLst>
          </a:prstGeom>
          <a:solidFill>
            <a:schemeClr val="tx2"/>
          </a:solidFill>
          <a:ln w="3175">
            <a:solidFill>
              <a:schemeClr val="tx2">
                <a:lumMod val="20000"/>
                <a:lumOff val="80000"/>
              </a:schemeClr>
            </a:solidFill>
            <a:round/>
          </a:ln>
          <a:effectLst/>
        </p:spPr>
        <p:style>
          <a:lnRef idx="1">
            <a:schemeClr val="accent5"/>
          </a:lnRef>
          <a:fillRef idx="3">
            <a:schemeClr val="accent5"/>
          </a:fillRef>
          <a:effectRef idx="2">
            <a:schemeClr val="accent5"/>
          </a:effectRef>
          <a:fontRef idx="minor">
            <a:schemeClr val="lt1"/>
          </a:fontRef>
        </p:style>
        <p:txBody>
          <a:bodyPr lIns="91440" tIns="0" rIns="0" bIns="0" rtlCol="0" anchor="ctr" anchorCtr="0"/>
          <a:lstStyle/>
          <a:p>
            <a:pPr defTabSz="456968"/>
            <a:r>
              <a:rPr lang="en-US" sz="1200" dirty="0">
                <a:solidFill>
                  <a:schemeClr val="tx2">
                    <a:lumMod val="20000"/>
                    <a:lumOff val="80000"/>
                  </a:schemeClr>
                </a:solidFill>
              </a:rPr>
              <a:t>Servers</a:t>
            </a:r>
          </a:p>
        </p:txBody>
      </p:sp>
      <p:sp>
        <p:nvSpPr>
          <p:cNvPr id="20" name="Rounded Rectangle 19"/>
          <p:cNvSpPr/>
          <p:nvPr/>
        </p:nvSpPr>
        <p:spPr>
          <a:xfrm>
            <a:off x="174582" y="2241321"/>
            <a:ext cx="2683403" cy="368558"/>
          </a:xfrm>
          <a:prstGeom prst="roundRect">
            <a:avLst>
              <a:gd name="adj" fmla="val 50000"/>
            </a:avLst>
          </a:prstGeom>
          <a:solidFill>
            <a:schemeClr val="tx2"/>
          </a:solidFill>
          <a:ln w="3175">
            <a:solidFill>
              <a:schemeClr val="tx2">
                <a:lumMod val="20000"/>
                <a:lumOff val="80000"/>
              </a:schemeClr>
            </a:solidFill>
            <a:round/>
          </a:ln>
          <a:effectLst/>
        </p:spPr>
        <p:style>
          <a:lnRef idx="1">
            <a:schemeClr val="accent5"/>
          </a:lnRef>
          <a:fillRef idx="3">
            <a:schemeClr val="accent5"/>
          </a:fillRef>
          <a:effectRef idx="2">
            <a:schemeClr val="accent5"/>
          </a:effectRef>
          <a:fontRef idx="minor">
            <a:schemeClr val="lt1"/>
          </a:fontRef>
        </p:style>
        <p:txBody>
          <a:bodyPr lIns="91440" tIns="0" rIns="0" bIns="0" rtlCol="0" anchor="ctr" anchorCtr="0"/>
          <a:lstStyle/>
          <a:p>
            <a:pPr defTabSz="456968"/>
            <a:r>
              <a:rPr lang="en-US" sz="1200" dirty="0">
                <a:solidFill>
                  <a:schemeClr val="tx2">
                    <a:lumMod val="20000"/>
                    <a:lumOff val="80000"/>
                  </a:schemeClr>
                </a:solidFill>
              </a:rPr>
              <a:t>Infrastructure and cabling</a:t>
            </a:r>
          </a:p>
        </p:txBody>
      </p:sp>
      <p:sp>
        <p:nvSpPr>
          <p:cNvPr id="28" name="Rounded Rectangle 27"/>
          <p:cNvSpPr/>
          <p:nvPr/>
        </p:nvSpPr>
        <p:spPr>
          <a:xfrm>
            <a:off x="174582" y="2868941"/>
            <a:ext cx="2683403" cy="368558"/>
          </a:xfrm>
          <a:prstGeom prst="roundRect">
            <a:avLst>
              <a:gd name="adj" fmla="val 50000"/>
            </a:avLst>
          </a:prstGeom>
          <a:solidFill>
            <a:schemeClr val="tx2"/>
          </a:solidFill>
          <a:ln w="3175">
            <a:solidFill>
              <a:schemeClr val="tx2">
                <a:lumMod val="20000"/>
                <a:lumOff val="80000"/>
              </a:schemeClr>
            </a:solidFill>
            <a:round/>
          </a:ln>
          <a:effectLst/>
        </p:spPr>
        <p:style>
          <a:lnRef idx="1">
            <a:schemeClr val="accent5"/>
          </a:lnRef>
          <a:fillRef idx="3">
            <a:schemeClr val="accent5"/>
          </a:fillRef>
          <a:effectRef idx="2">
            <a:schemeClr val="accent5"/>
          </a:effectRef>
          <a:fontRef idx="minor">
            <a:schemeClr val="lt1"/>
          </a:fontRef>
        </p:style>
        <p:txBody>
          <a:bodyPr lIns="91440" tIns="0" rIns="0" bIns="0" rtlCol="0" anchor="ctr" anchorCtr="0"/>
          <a:lstStyle/>
          <a:p>
            <a:pPr defTabSz="456968"/>
            <a:r>
              <a:rPr lang="en-US" sz="1200" dirty="0">
                <a:solidFill>
                  <a:schemeClr val="tx2">
                    <a:lumMod val="20000"/>
                    <a:lumOff val="80000"/>
                  </a:schemeClr>
                </a:solidFill>
              </a:rPr>
              <a:t>Power and cooling</a:t>
            </a:r>
          </a:p>
        </p:txBody>
      </p:sp>
      <p:sp>
        <p:nvSpPr>
          <p:cNvPr id="29" name="Rounded Rectangle 28"/>
          <p:cNvSpPr/>
          <p:nvPr/>
        </p:nvSpPr>
        <p:spPr>
          <a:xfrm>
            <a:off x="174582" y="3496561"/>
            <a:ext cx="2683403" cy="368558"/>
          </a:xfrm>
          <a:prstGeom prst="roundRect">
            <a:avLst>
              <a:gd name="adj" fmla="val 50000"/>
            </a:avLst>
          </a:prstGeom>
          <a:solidFill>
            <a:schemeClr val="tx2"/>
          </a:solidFill>
          <a:ln w="3175">
            <a:solidFill>
              <a:schemeClr val="tx2">
                <a:lumMod val="20000"/>
                <a:lumOff val="80000"/>
              </a:schemeClr>
            </a:solidFill>
            <a:round/>
          </a:ln>
          <a:effectLst/>
        </p:spPr>
        <p:style>
          <a:lnRef idx="1">
            <a:schemeClr val="accent5"/>
          </a:lnRef>
          <a:fillRef idx="3">
            <a:schemeClr val="accent5"/>
          </a:fillRef>
          <a:effectRef idx="2">
            <a:schemeClr val="accent5"/>
          </a:effectRef>
          <a:fontRef idx="minor">
            <a:schemeClr val="lt1"/>
          </a:fontRef>
        </p:style>
        <p:txBody>
          <a:bodyPr lIns="91440" tIns="0" rIns="0" bIns="0" rtlCol="0" anchor="ctr" anchorCtr="0"/>
          <a:lstStyle/>
          <a:p>
            <a:pPr defTabSz="456968"/>
            <a:r>
              <a:rPr lang="en-US" sz="1200" dirty="0">
                <a:solidFill>
                  <a:schemeClr val="tx2">
                    <a:lumMod val="20000"/>
                    <a:lumOff val="80000"/>
                  </a:schemeClr>
                </a:solidFill>
              </a:rPr>
              <a:t>System management</a:t>
            </a:r>
          </a:p>
        </p:txBody>
      </p:sp>
      <p:sp>
        <p:nvSpPr>
          <p:cNvPr id="30" name="Rounded Rectangle 29"/>
          <p:cNvSpPr/>
          <p:nvPr/>
        </p:nvSpPr>
        <p:spPr>
          <a:xfrm>
            <a:off x="174581" y="4124180"/>
            <a:ext cx="2683403" cy="368558"/>
          </a:xfrm>
          <a:prstGeom prst="roundRect">
            <a:avLst>
              <a:gd name="adj" fmla="val 50000"/>
            </a:avLst>
          </a:prstGeom>
          <a:solidFill>
            <a:schemeClr val="bg2"/>
          </a:solidFill>
          <a:ln w="22225">
            <a:noFill/>
            <a:round/>
          </a:ln>
          <a:effectLst/>
        </p:spPr>
        <p:style>
          <a:lnRef idx="1">
            <a:schemeClr val="accent5"/>
          </a:lnRef>
          <a:fillRef idx="3">
            <a:schemeClr val="accent5"/>
          </a:fillRef>
          <a:effectRef idx="2">
            <a:schemeClr val="accent5"/>
          </a:effectRef>
          <a:fontRef idx="minor">
            <a:schemeClr val="lt1"/>
          </a:fontRef>
        </p:style>
        <p:txBody>
          <a:bodyPr lIns="91440" tIns="0" rIns="0" bIns="0" rtlCol="0" anchor="ctr" anchorCtr="0"/>
          <a:lstStyle/>
          <a:p>
            <a:pPr defTabSz="456968"/>
            <a:r>
              <a:rPr lang="en-US" sz="1200" dirty="0">
                <a:solidFill>
                  <a:schemeClr val="bg1"/>
                </a:solidFill>
              </a:rPr>
              <a:t>Real world TCO examples</a:t>
            </a:r>
          </a:p>
        </p:txBody>
      </p:sp>
    </p:spTree>
    <p:extLst>
      <p:ext uri="{BB962C8B-B14F-4D97-AF65-F5344CB8AC3E}">
        <p14:creationId xmlns:p14="http://schemas.microsoft.com/office/powerpoint/2010/main" val="11273514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182624" y="1078992"/>
            <a:ext cx="7961376" cy="3642233"/>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7052743" y="1320800"/>
            <a:ext cx="1757501" cy="703263"/>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title"/>
          </p:nvPr>
        </p:nvSpPr>
        <p:spPr/>
        <p:txBody>
          <a:bodyPr/>
          <a:lstStyle/>
          <a:p>
            <a:r>
              <a:rPr lang="en-US" dirty="0"/>
              <a:t>Loughborough University</a:t>
            </a:r>
          </a:p>
        </p:txBody>
      </p:sp>
      <p:sp>
        <p:nvSpPr>
          <p:cNvPr id="5" name="Text Placeholder 4"/>
          <p:cNvSpPr>
            <a:spLocks noGrp="1"/>
          </p:cNvSpPr>
          <p:nvPr>
            <p:ph type="body" sz="quarter" idx="4294967295"/>
          </p:nvPr>
        </p:nvSpPr>
        <p:spPr>
          <a:xfrm>
            <a:off x="1391920" y="1310640"/>
            <a:ext cx="5126038" cy="2530475"/>
          </a:xfrm>
          <a:prstGeom prst="rect">
            <a:avLst/>
          </a:prstGeom>
        </p:spPr>
        <p:txBody>
          <a:bodyPr/>
          <a:lstStyle/>
          <a:p>
            <a:pPr marL="119063" lvl="0" indent="-119063">
              <a:buClr>
                <a:srgbClr val="676767"/>
              </a:buClr>
              <a:buNone/>
            </a:pPr>
            <a:r>
              <a:rPr lang="en-US" sz="2800" dirty="0">
                <a:solidFill>
                  <a:schemeClr val="bg2"/>
                </a:solidFill>
              </a:rPr>
              <a:t>“When we compared the legacy server and network with one based on Cisco UCS, </a:t>
            </a:r>
            <a:r>
              <a:rPr lang="en-US" sz="2800" b="1" dirty="0">
                <a:solidFill>
                  <a:schemeClr val="bg2"/>
                </a:solidFill>
              </a:rPr>
              <a:t>TCO effectively halves </a:t>
            </a:r>
            <a:r>
              <a:rPr lang="en-US" sz="2800" dirty="0">
                <a:solidFill>
                  <a:schemeClr val="bg2"/>
                </a:solidFill>
              </a:rPr>
              <a:t>over a five-year investment lifecycle.”</a:t>
            </a:r>
          </a:p>
          <a:p>
            <a:pPr marL="174625" lvl="0" indent="0" algn="r">
              <a:buClr>
                <a:srgbClr val="676767"/>
              </a:buClr>
              <a:buNone/>
            </a:pPr>
            <a:r>
              <a:rPr lang="en-US" sz="1800" dirty="0">
                <a:solidFill>
                  <a:schemeClr val="bg2"/>
                </a:solidFill>
              </a:rPr>
              <a:t>Dr. Phil Richards</a:t>
            </a:r>
            <a:br>
              <a:rPr lang="en-US" sz="1800" dirty="0">
                <a:solidFill>
                  <a:schemeClr val="bg2"/>
                </a:solidFill>
              </a:rPr>
            </a:br>
            <a:r>
              <a:rPr lang="en-US" sz="1200" dirty="0">
                <a:solidFill>
                  <a:schemeClr val="bg2"/>
                </a:solidFill>
              </a:rPr>
              <a:t>Director of IT, Loughborough University</a:t>
            </a:r>
          </a:p>
        </p:txBody>
      </p:sp>
      <p:pic>
        <p:nvPicPr>
          <p:cNvPr id="16" name="Case Study">
            <a:hlinkClick r:id="rId3"/>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052743" y="2070138"/>
            <a:ext cx="1757501" cy="2418775"/>
          </a:xfrm>
          <a:prstGeom prst="rect">
            <a:avLst/>
          </a:prstGeom>
          <a:ln>
            <a:noFill/>
          </a:ln>
        </p:spPr>
      </p:pic>
      <p:pic>
        <p:nvPicPr>
          <p:cNvPr id="4098" name="Picture 2" descr="http://upload.wikimedia.org/wikipedia/en/thumb/d/dc/Loughborough_University_logo.svg/1024px-Loughborough_University_logo.svg.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66923" y="1504949"/>
            <a:ext cx="1539005" cy="359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17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Title 138"/>
          <p:cNvSpPr>
            <a:spLocks noGrp="1"/>
          </p:cNvSpPr>
          <p:nvPr>
            <p:ph type="title"/>
          </p:nvPr>
        </p:nvSpPr>
        <p:spPr/>
        <p:txBody>
          <a:bodyPr/>
          <a:lstStyle/>
          <a:p>
            <a:r>
              <a:rPr lang="en-US" dirty="0"/>
              <a:t>Loughborough University</a:t>
            </a:r>
          </a:p>
        </p:txBody>
      </p:sp>
      <p:graphicFrame>
        <p:nvGraphicFramePr>
          <p:cNvPr id="15" name="Table 14"/>
          <p:cNvGraphicFramePr>
            <a:graphicFrameLocks noGrp="1"/>
          </p:cNvGraphicFramePr>
          <p:nvPr>
            <p:extLst>
              <p:ext uri="{D42A27DB-BD31-4B8C-83A1-F6EECF244321}">
                <p14:modId xmlns:p14="http://schemas.microsoft.com/office/powerpoint/2010/main" val="2605886615"/>
              </p:ext>
            </p:extLst>
          </p:nvPr>
        </p:nvGraphicFramePr>
        <p:xfrm>
          <a:off x="4074160" y="1386041"/>
          <a:ext cx="4701245" cy="3155478"/>
        </p:xfrm>
        <a:graphic>
          <a:graphicData uri="http://schemas.openxmlformats.org/drawingml/2006/table">
            <a:tbl>
              <a:tblPr firstRow="1" bandRow="1">
                <a:tableStyleId>{5C22544A-7EE6-4342-B048-85BDC9FD1C3A}</a:tableStyleId>
              </a:tblPr>
              <a:tblGrid>
                <a:gridCol w="3680188">
                  <a:extLst>
                    <a:ext uri="{9D8B030D-6E8A-4147-A177-3AD203B41FA5}">
                      <a16:colId xmlns:a16="http://schemas.microsoft.com/office/drawing/2014/main" val="20000"/>
                    </a:ext>
                  </a:extLst>
                </a:gridCol>
                <a:gridCol w="1021057">
                  <a:extLst>
                    <a:ext uri="{9D8B030D-6E8A-4147-A177-3AD203B41FA5}">
                      <a16:colId xmlns:a16="http://schemas.microsoft.com/office/drawing/2014/main" val="20001"/>
                    </a:ext>
                  </a:extLst>
                </a:gridCol>
              </a:tblGrid>
              <a:tr h="438762">
                <a:tc gridSpan="2">
                  <a:txBody>
                    <a:bodyPr/>
                    <a:lstStyle/>
                    <a:p>
                      <a:pPr algn="ctr"/>
                      <a:r>
                        <a:rPr lang="en-US" sz="1400" dirty="0"/>
                        <a:t>Savings Breakdown</a:t>
                      </a:r>
                    </a:p>
                  </a:txBody>
                  <a:tcPr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hMerge="1">
                  <a:txBody>
                    <a:bodyPr/>
                    <a:lstStyle/>
                    <a:p>
                      <a:endParaRPr lang="en-US" dirty="0"/>
                    </a:p>
                  </a:txBody>
                  <a:tcPr/>
                </a:tc>
                <a:extLst>
                  <a:ext uri="{0D108BD9-81ED-4DB2-BD59-A6C34878D82A}">
                    <a16:rowId xmlns:a16="http://schemas.microsoft.com/office/drawing/2014/main" val="10000"/>
                  </a:ext>
                </a:extLst>
              </a:tr>
              <a:tr h="438762">
                <a:tc>
                  <a:txBody>
                    <a:bodyPr/>
                    <a:lstStyle/>
                    <a:p>
                      <a:r>
                        <a:rPr lang="en-US" sz="1400" dirty="0"/>
                        <a:t>Server hardware and warranty</a:t>
                      </a:r>
                    </a:p>
                  </a:txBody>
                  <a:tcPr anchor="ctr">
                    <a:lnL w="3175" cap="flat" cmpd="sng" algn="ctr">
                      <a:solidFill>
                        <a:schemeClr val="tx1">
                          <a:lumMod val="25000"/>
                          <a:lumOff val="75000"/>
                        </a:schemeClr>
                      </a:solidFill>
                      <a:prstDash val="solid"/>
                      <a:round/>
                      <a:headEnd type="none" w="med" len="med"/>
                      <a:tailEnd type="none" w="med" len="med"/>
                    </a:lnL>
                    <a:lnR w="3175" cap="flat" cmpd="sng" algn="ctr">
                      <a:solidFill>
                        <a:schemeClr val="tx1">
                          <a:lumMod val="25000"/>
                          <a:lumOff val="75000"/>
                        </a:schemeClr>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1">
                          <a:lumMod val="25000"/>
                          <a:lumOff val="75000"/>
                        </a:schemeClr>
                      </a:solidFill>
                      <a:prstDash val="solid"/>
                      <a:round/>
                      <a:headEnd type="none" w="med" len="med"/>
                      <a:tailEnd type="none" w="med" len="med"/>
                    </a:lnB>
                    <a:solidFill>
                      <a:schemeClr val="bg2"/>
                    </a:solidFill>
                  </a:tcPr>
                </a:tc>
                <a:tc>
                  <a:txBody>
                    <a:bodyPr/>
                    <a:lstStyle/>
                    <a:p>
                      <a:r>
                        <a:rPr lang="en-US" sz="1400" dirty="0"/>
                        <a:t>38%</a:t>
                      </a:r>
                    </a:p>
                  </a:txBody>
                  <a:tcPr anchor="ctr">
                    <a:lnL w="3175" cap="flat" cmpd="sng" algn="ctr">
                      <a:solidFill>
                        <a:schemeClr val="tx1">
                          <a:lumMod val="25000"/>
                          <a:lumOff val="75000"/>
                        </a:schemeClr>
                      </a:solidFill>
                      <a:prstDash val="solid"/>
                      <a:round/>
                      <a:headEnd type="none" w="med" len="med"/>
                      <a:tailEnd type="none" w="med" len="med"/>
                    </a:lnL>
                    <a:lnR w="3175" cap="flat" cmpd="sng" algn="ctr">
                      <a:solidFill>
                        <a:schemeClr val="tx1">
                          <a:lumMod val="25000"/>
                          <a:lumOff val="75000"/>
                        </a:schemeClr>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1">
                          <a:lumMod val="25000"/>
                          <a:lumOff val="7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0001"/>
                  </a:ext>
                </a:extLst>
              </a:tr>
              <a:tr h="613064">
                <a:tc>
                  <a:txBody>
                    <a:bodyPr/>
                    <a:lstStyle/>
                    <a:p>
                      <a:r>
                        <a:rPr lang="en-US" sz="1400" dirty="0"/>
                        <a:t>Switch hardware and warranty, cabling</a:t>
                      </a:r>
                    </a:p>
                  </a:txBody>
                  <a:tcPr anchor="ctr">
                    <a:lnL w="3175" cap="flat" cmpd="sng" algn="ctr">
                      <a:solidFill>
                        <a:schemeClr val="tx1">
                          <a:lumMod val="25000"/>
                          <a:lumOff val="75000"/>
                        </a:schemeClr>
                      </a:solidFill>
                      <a:prstDash val="solid"/>
                      <a:round/>
                      <a:headEnd type="none" w="med" len="med"/>
                      <a:tailEnd type="none" w="med" len="med"/>
                    </a:lnL>
                    <a:lnR w="3175" cap="flat" cmpd="sng" algn="ctr">
                      <a:solidFill>
                        <a:schemeClr val="tx1">
                          <a:lumMod val="25000"/>
                          <a:lumOff val="75000"/>
                        </a:schemeClr>
                      </a:solidFill>
                      <a:prstDash val="solid"/>
                      <a:round/>
                      <a:headEnd type="none" w="med" len="med"/>
                      <a:tailEnd type="none" w="med" len="med"/>
                    </a:lnR>
                    <a:lnT w="3175" cap="flat" cmpd="sng" algn="ctr">
                      <a:solidFill>
                        <a:schemeClr val="tx1">
                          <a:lumMod val="25000"/>
                          <a:lumOff val="75000"/>
                        </a:schemeClr>
                      </a:solidFill>
                      <a:prstDash val="solid"/>
                      <a:round/>
                      <a:headEnd type="none" w="med" len="med"/>
                      <a:tailEnd type="none" w="med" len="med"/>
                    </a:lnT>
                    <a:lnB w="3175" cap="flat" cmpd="sng" algn="ctr">
                      <a:solidFill>
                        <a:schemeClr val="tx1">
                          <a:lumMod val="25000"/>
                          <a:lumOff val="75000"/>
                        </a:schemeClr>
                      </a:solidFill>
                      <a:prstDash val="solid"/>
                      <a:round/>
                      <a:headEnd type="none" w="med" len="med"/>
                      <a:tailEnd type="none" w="med" len="med"/>
                    </a:lnB>
                    <a:solidFill>
                      <a:schemeClr val="bg2"/>
                    </a:solidFill>
                  </a:tcPr>
                </a:tc>
                <a:tc>
                  <a:txBody>
                    <a:bodyPr/>
                    <a:lstStyle/>
                    <a:p>
                      <a:r>
                        <a:rPr lang="en-US" sz="1400" dirty="0"/>
                        <a:t>80%</a:t>
                      </a:r>
                    </a:p>
                  </a:txBody>
                  <a:tcPr anchor="ctr">
                    <a:lnL w="3175" cap="flat" cmpd="sng" algn="ctr">
                      <a:solidFill>
                        <a:schemeClr val="tx1">
                          <a:lumMod val="25000"/>
                          <a:lumOff val="75000"/>
                        </a:schemeClr>
                      </a:solidFill>
                      <a:prstDash val="solid"/>
                      <a:round/>
                      <a:headEnd type="none" w="med" len="med"/>
                      <a:tailEnd type="none" w="med" len="med"/>
                    </a:lnL>
                    <a:lnR w="3175" cap="flat" cmpd="sng" algn="ctr">
                      <a:solidFill>
                        <a:schemeClr val="tx1">
                          <a:lumMod val="25000"/>
                          <a:lumOff val="75000"/>
                        </a:schemeClr>
                      </a:solidFill>
                      <a:prstDash val="solid"/>
                      <a:round/>
                      <a:headEnd type="none" w="med" len="med"/>
                      <a:tailEnd type="none" w="med" len="med"/>
                    </a:lnR>
                    <a:lnT w="3175" cap="flat" cmpd="sng" algn="ctr">
                      <a:solidFill>
                        <a:schemeClr val="tx1">
                          <a:lumMod val="25000"/>
                          <a:lumOff val="75000"/>
                        </a:schemeClr>
                      </a:solidFill>
                      <a:prstDash val="solid"/>
                      <a:round/>
                      <a:headEnd type="none" w="med" len="med"/>
                      <a:tailEnd type="none" w="med" len="med"/>
                    </a:lnT>
                    <a:lnB w="3175" cap="flat" cmpd="sng" algn="ctr">
                      <a:solidFill>
                        <a:schemeClr val="tx1">
                          <a:lumMod val="25000"/>
                          <a:lumOff val="7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0002"/>
                  </a:ext>
                </a:extLst>
              </a:tr>
              <a:tr h="438762">
                <a:tc>
                  <a:txBody>
                    <a:bodyPr/>
                    <a:lstStyle/>
                    <a:p>
                      <a:r>
                        <a:rPr lang="en-US" sz="1400" dirty="0"/>
                        <a:t>Power and cooling</a:t>
                      </a:r>
                    </a:p>
                  </a:txBody>
                  <a:tcPr anchor="ctr">
                    <a:lnL w="3175" cap="flat" cmpd="sng" algn="ctr">
                      <a:solidFill>
                        <a:schemeClr val="tx1">
                          <a:lumMod val="25000"/>
                          <a:lumOff val="75000"/>
                        </a:schemeClr>
                      </a:solidFill>
                      <a:prstDash val="solid"/>
                      <a:round/>
                      <a:headEnd type="none" w="med" len="med"/>
                      <a:tailEnd type="none" w="med" len="med"/>
                    </a:lnL>
                    <a:lnR w="3175" cap="flat" cmpd="sng" algn="ctr">
                      <a:solidFill>
                        <a:schemeClr val="tx1">
                          <a:lumMod val="25000"/>
                          <a:lumOff val="75000"/>
                        </a:schemeClr>
                      </a:solidFill>
                      <a:prstDash val="solid"/>
                      <a:round/>
                      <a:headEnd type="none" w="med" len="med"/>
                      <a:tailEnd type="none" w="med" len="med"/>
                    </a:lnR>
                    <a:lnT w="3175" cap="flat" cmpd="sng" algn="ctr">
                      <a:solidFill>
                        <a:schemeClr val="tx1">
                          <a:lumMod val="25000"/>
                          <a:lumOff val="75000"/>
                        </a:schemeClr>
                      </a:solidFill>
                      <a:prstDash val="solid"/>
                      <a:round/>
                      <a:headEnd type="none" w="med" len="med"/>
                      <a:tailEnd type="none" w="med" len="med"/>
                    </a:lnT>
                    <a:lnB w="3175" cap="flat" cmpd="sng" algn="ctr">
                      <a:solidFill>
                        <a:schemeClr val="tx1">
                          <a:lumMod val="25000"/>
                          <a:lumOff val="75000"/>
                        </a:schemeClr>
                      </a:solidFill>
                      <a:prstDash val="solid"/>
                      <a:round/>
                      <a:headEnd type="none" w="med" len="med"/>
                      <a:tailEnd type="none" w="med" len="med"/>
                    </a:lnB>
                    <a:solidFill>
                      <a:schemeClr val="bg2"/>
                    </a:solidFill>
                  </a:tcPr>
                </a:tc>
                <a:tc>
                  <a:txBody>
                    <a:bodyPr/>
                    <a:lstStyle/>
                    <a:p>
                      <a:r>
                        <a:rPr lang="en-US" sz="1400" dirty="0"/>
                        <a:t>49%</a:t>
                      </a:r>
                    </a:p>
                  </a:txBody>
                  <a:tcPr anchor="ctr">
                    <a:lnL w="3175" cap="flat" cmpd="sng" algn="ctr">
                      <a:solidFill>
                        <a:schemeClr val="tx1">
                          <a:lumMod val="25000"/>
                          <a:lumOff val="75000"/>
                        </a:schemeClr>
                      </a:solidFill>
                      <a:prstDash val="solid"/>
                      <a:round/>
                      <a:headEnd type="none" w="med" len="med"/>
                      <a:tailEnd type="none" w="med" len="med"/>
                    </a:lnL>
                    <a:lnR w="3175" cap="flat" cmpd="sng" algn="ctr">
                      <a:solidFill>
                        <a:schemeClr val="tx1">
                          <a:lumMod val="25000"/>
                          <a:lumOff val="75000"/>
                        </a:schemeClr>
                      </a:solidFill>
                      <a:prstDash val="solid"/>
                      <a:round/>
                      <a:headEnd type="none" w="med" len="med"/>
                      <a:tailEnd type="none" w="med" len="med"/>
                    </a:lnR>
                    <a:lnT w="3175" cap="flat" cmpd="sng" algn="ctr">
                      <a:solidFill>
                        <a:schemeClr val="tx1">
                          <a:lumMod val="25000"/>
                          <a:lumOff val="75000"/>
                        </a:schemeClr>
                      </a:solidFill>
                      <a:prstDash val="solid"/>
                      <a:round/>
                      <a:headEnd type="none" w="med" len="med"/>
                      <a:tailEnd type="none" w="med" len="med"/>
                    </a:lnT>
                    <a:lnB w="3175" cap="flat" cmpd="sng" algn="ctr">
                      <a:solidFill>
                        <a:schemeClr val="tx1">
                          <a:lumMod val="25000"/>
                          <a:lumOff val="7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0003"/>
                  </a:ext>
                </a:extLst>
              </a:tr>
              <a:tr h="613064">
                <a:tc>
                  <a:txBody>
                    <a:bodyPr/>
                    <a:lstStyle/>
                    <a:p>
                      <a:r>
                        <a:rPr lang="en-US" sz="1400" dirty="0"/>
                        <a:t>Initial provisioning and ongoing server and networking administration</a:t>
                      </a:r>
                    </a:p>
                  </a:txBody>
                  <a:tcPr anchor="ctr">
                    <a:lnL w="3175" cap="flat" cmpd="sng" algn="ctr">
                      <a:solidFill>
                        <a:schemeClr val="tx1">
                          <a:lumMod val="25000"/>
                          <a:lumOff val="75000"/>
                        </a:schemeClr>
                      </a:solidFill>
                      <a:prstDash val="solid"/>
                      <a:round/>
                      <a:headEnd type="none" w="med" len="med"/>
                      <a:tailEnd type="none" w="med" len="med"/>
                    </a:lnL>
                    <a:lnR w="3175" cap="flat" cmpd="sng" algn="ctr">
                      <a:solidFill>
                        <a:schemeClr val="tx1">
                          <a:lumMod val="25000"/>
                          <a:lumOff val="75000"/>
                        </a:schemeClr>
                      </a:solidFill>
                      <a:prstDash val="solid"/>
                      <a:round/>
                      <a:headEnd type="none" w="med" len="med"/>
                      <a:tailEnd type="none" w="med" len="med"/>
                    </a:lnR>
                    <a:lnT w="3175" cap="flat" cmpd="sng" algn="ctr">
                      <a:solidFill>
                        <a:schemeClr val="tx1">
                          <a:lumMod val="25000"/>
                          <a:lumOff val="75000"/>
                        </a:schemeClr>
                      </a:solidFill>
                      <a:prstDash val="solid"/>
                      <a:round/>
                      <a:headEnd type="none" w="med" len="med"/>
                      <a:tailEnd type="none" w="med" len="med"/>
                    </a:lnT>
                    <a:lnB w="3175" cap="flat" cmpd="sng" algn="ctr">
                      <a:solidFill>
                        <a:schemeClr val="tx1">
                          <a:lumMod val="25000"/>
                          <a:lumOff val="75000"/>
                        </a:schemeClr>
                      </a:solidFill>
                      <a:prstDash val="solid"/>
                      <a:round/>
                      <a:headEnd type="none" w="med" len="med"/>
                      <a:tailEnd type="none" w="med" len="med"/>
                    </a:lnB>
                    <a:solidFill>
                      <a:schemeClr val="bg2"/>
                    </a:solidFill>
                  </a:tcPr>
                </a:tc>
                <a:tc>
                  <a:txBody>
                    <a:bodyPr/>
                    <a:lstStyle/>
                    <a:p>
                      <a:r>
                        <a:rPr lang="en-US" sz="1400" dirty="0"/>
                        <a:t>79%</a:t>
                      </a:r>
                    </a:p>
                  </a:txBody>
                  <a:tcPr anchor="ctr">
                    <a:lnL w="3175" cap="flat" cmpd="sng" algn="ctr">
                      <a:solidFill>
                        <a:schemeClr val="tx1">
                          <a:lumMod val="25000"/>
                          <a:lumOff val="75000"/>
                        </a:schemeClr>
                      </a:solidFill>
                      <a:prstDash val="solid"/>
                      <a:round/>
                      <a:headEnd type="none" w="med" len="med"/>
                      <a:tailEnd type="none" w="med" len="med"/>
                    </a:lnL>
                    <a:lnR w="3175" cap="flat" cmpd="sng" algn="ctr">
                      <a:solidFill>
                        <a:schemeClr val="tx1">
                          <a:lumMod val="25000"/>
                          <a:lumOff val="75000"/>
                        </a:schemeClr>
                      </a:solidFill>
                      <a:prstDash val="solid"/>
                      <a:round/>
                      <a:headEnd type="none" w="med" len="med"/>
                      <a:tailEnd type="none" w="med" len="med"/>
                    </a:lnR>
                    <a:lnT w="3175" cap="flat" cmpd="sng" algn="ctr">
                      <a:solidFill>
                        <a:schemeClr val="tx1">
                          <a:lumMod val="25000"/>
                          <a:lumOff val="75000"/>
                        </a:schemeClr>
                      </a:solidFill>
                      <a:prstDash val="solid"/>
                      <a:round/>
                      <a:headEnd type="none" w="med" len="med"/>
                      <a:tailEnd type="none" w="med" len="med"/>
                    </a:lnT>
                    <a:lnB w="3175" cap="flat" cmpd="sng" algn="ctr">
                      <a:solidFill>
                        <a:schemeClr val="tx1">
                          <a:lumMod val="25000"/>
                          <a:lumOff val="7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0004"/>
                  </a:ext>
                </a:extLst>
              </a:tr>
              <a:tr h="613064">
                <a:tc>
                  <a:txBody>
                    <a:bodyPr/>
                    <a:lstStyle/>
                    <a:p>
                      <a:r>
                        <a:rPr lang="en-US" sz="1400" dirty="0"/>
                        <a:t>Virtualization software licenses</a:t>
                      </a:r>
                      <a:br>
                        <a:rPr lang="en-US" sz="1400" dirty="0"/>
                      </a:br>
                      <a:r>
                        <a:rPr lang="en-US" sz="1400" dirty="0"/>
                        <a:t>and warranty</a:t>
                      </a:r>
                    </a:p>
                  </a:txBody>
                  <a:tcPr anchor="ctr">
                    <a:lnL w="3175" cap="flat" cmpd="sng" algn="ctr">
                      <a:solidFill>
                        <a:schemeClr val="tx1">
                          <a:lumMod val="25000"/>
                          <a:lumOff val="75000"/>
                        </a:schemeClr>
                      </a:solidFill>
                      <a:prstDash val="solid"/>
                      <a:round/>
                      <a:headEnd type="none" w="med" len="med"/>
                      <a:tailEnd type="none" w="med" len="med"/>
                    </a:lnL>
                    <a:lnR w="3175" cap="flat" cmpd="sng" algn="ctr">
                      <a:solidFill>
                        <a:schemeClr val="tx1">
                          <a:lumMod val="25000"/>
                          <a:lumOff val="75000"/>
                        </a:schemeClr>
                      </a:solidFill>
                      <a:prstDash val="solid"/>
                      <a:round/>
                      <a:headEnd type="none" w="med" len="med"/>
                      <a:tailEnd type="none" w="med" len="med"/>
                    </a:lnR>
                    <a:lnT w="3175" cap="flat" cmpd="sng" algn="ctr">
                      <a:solidFill>
                        <a:schemeClr val="tx1">
                          <a:lumMod val="25000"/>
                          <a:lumOff val="75000"/>
                        </a:schemeClr>
                      </a:solidFill>
                      <a:prstDash val="solid"/>
                      <a:round/>
                      <a:headEnd type="none" w="med" len="med"/>
                      <a:tailEnd type="none" w="med" len="med"/>
                    </a:lnT>
                    <a:lnB w="3175" cap="flat" cmpd="sng" algn="ctr">
                      <a:solidFill>
                        <a:schemeClr val="tx1">
                          <a:lumMod val="25000"/>
                          <a:lumOff val="75000"/>
                        </a:schemeClr>
                      </a:solidFill>
                      <a:prstDash val="solid"/>
                      <a:round/>
                      <a:headEnd type="none" w="med" len="med"/>
                      <a:tailEnd type="none" w="med" len="med"/>
                    </a:lnB>
                    <a:solidFill>
                      <a:schemeClr val="bg2"/>
                    </a:solidFill>
                  </a:tcPr>
                </a:tc>
                <a:tc>
                  <a:txBody>
                    <a:bodyPr/>
                    <a:lstStyle/>
                    <a:p>
                      <a:r>
                        <a:rPr lang="en-US" sz="1400" dirty="0"/>
                        <a:t>39%</a:t>
                      </a:r>
                    </a:p>
                  </a:txBody>
                  <a:tcPr anchor="ctr">
                    <a:lnL w="3175" cap="flat" cmpd="sng" algn="ctr">
                      <a:solidFill>
                        <a:schemeClr val="tx1">
                          <a:lumMod val="25000"/>
                          <a:lumOff val="75000"/>
                        </a:schemeClr>
                      </a:solidFill>
                      <a:prstDash val="solid"/>
                      <a:round/>
                      <a:headEnd type="none" w="med" len="med"/>
                      <a:tailEnd type="none" w="med" len="med"/>
                    </a:lnL>
                    <a:lnR w="3175" cap="flat" cmpd="sng" algn="ctr">
                      <a:solidFill>
                        <a:schemeClr val="tx1">
                          <a:lumMod val="25000"/>
                          <a:lumOff val="75000"/>
                        </a:schemeClr>
                      </a:solidFill>
                      <a:prstDash val="solid"/>
                      <a:round/>
                      <a:headEnd type="none" w="med" len="med"/>
                      <a:tailEnd type="none" w="med" len="med"/>
                    </a:lnR>
                    <a:lnT w="3175" cap="flat" cmpd="sng" algn="ctr">
                      <a:solidFill>
                        <a:schemeClr val="tx1">
                          <a:lumMod val="25000"/>
                          <a:lumOff val="75000"/>
                        </a:schemeClr>
                      </a:solidFill>
                      <a:prstDash val="solid"/>
                      <a:round/>
                      <a:headEnd type="none" w="med" len="med"/>
                      <a:tailEnd type="none" w="med" len="med"/>
                    </a:lnT>
                    <a:lnB w="3175" cap="flat" cmpd="sng" algn="ctr">
                      <a:solidFill>
                        <a:schemeClr val="tx1">
                          <a:lumMod val="25000"/>
                          <a:lumOff val="7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0005"/>
                  </a:ext>
                </a:extLst>
              </a:tr>
            </a:tbl>
          </a:graphicData>
        </a:graphic>
      </p:graphicFrame>
      <p:sp>
        <p:nvSpPr>
          <p:cNvPr id="16" name="Text Placeholder 7"/>
          <p:cNvSpPr txBox="1">
            <a:spLocks/>
          </p:cNvSpPr>
          <p:nvPr/>
        </p:nvSpPr>
        <p:spPr>
          <a:xfrm>
            <a:off x="1391920" y="2307332"/>
            <a:ext cx="2956559" cy="1312897"/>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ClrTx/>
              <a:buNone/>
            </a:pPr>
            <a:r>
              <a:rPr lang="en-US" sz="1800" dirty="0">
                <a:latin typeface="+mj-lt"/>
              </a:rPr>
              <a:t>5-Year TCO</a:t>
            </a:r>
          </a:p>
          <a:p>
            <a:pPr marL="115888" indent="-115888">
              <a:buClrTx/>
            </a:pPr>
            <a:r>
              <a:rPr lang="en-US" sz="1400" dirty="0">
                <a:latin typeface="+mj-lt"/>
              </a:rPr>
              <a:t>48% overall savings</a:t>
            </a:r>
          </a:p>
          <a:p>
            <a:pPr marL="115888" indent="-115888">
              <a:buClrTx/>
            </a:pPr>
            <a:r>
              <a:rPr lang="en-US" sz="1400" dirty="0">
                <a:latin typeface="+mj-lt"/>
              </a:rPr>
              <a:t>$18,542 5-year per node</a:t>
            </a:r>
            <a:br>
              <a:rPr lang="en-US" sz="1400" dirty="0">
                <a:latin typeface="+mj-lt"/>
              </a:rPr>
            </a:br>
            <a:r>
              <a:rPr lang="en-US" sz="1400" dirty="0">
                <a:latin typeface="+mj-lt"/>
              </a:rPr>
              <a:t>overall savings</a:t>
            </a:r>
          </a:p>
        </p:txBody>
      </p:sp>
    </p:spTree>
    <p:extLst>
      <p:ext uri="{BB962C8B-B14F-4D97-AF65-F5344CB8AC3E}">
        <p14:creationId xmlns:p14="http://schemas.microsoft.com/office/powerpoint/2010/main" val="686526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 name="TCO Chart"/>
          <p:cNvGraphicFramePr>
            <a:graphicFrameLocks/>
          </p:cNvGraphicFramePr>
          <p:nvPr>
            <p:extLst>
              <p:ext uri="{D42A27DB-BD31-4B8C-83A1-F6EECF244321}">
                <p14:modId xmlns:p14="http://schemas.microsoft.com/office/powerpoint/2010/main" val="737518567"/>
              </p:ext>
            </p:extLst>
          </p:nvPr>
        </p:nvGraphicFramePr>
        <p:xfrm>
          <a:off x="1353860" y="1413881"/>
          <a:ext cx="7235898" cy="2890978"/>
        </p:xfrm>
        <a:graphic>
          <a:graphicData uri="http://schemas.openxmlformats.org/drawingml/2006/chart">
            <c:chart xmlns:c="http://schemas.openxmlformats.org/drawingml/2006/chart" xmlns:r="http://schemas.openxmlformats.org/officeDocument/2006/relationships" r:id="rId2"/>
          </a:graphicData>
        </a:graphic>
      </p:graphicFrame>
      <p:sp>
        <p:nvSpPr>
          <p:cNvPr id="23" name="Title 22"/>
          <p:cNvSpPr>
            <a:spLocks noGrp="1"/>
          </p:cNvSpPr>
          <p:nvPr>
            <p:ph type="title"/>
          </p:nvPr>
        </p:nvSpPr>
        <p:spPr/>
        <p:txBody>
          <a:bodyPr/>
          <a:lstStyle/>
          <a:p>
            <a:r>
              <a:rPr lang="en-US" dirty="0"/>
              <a:t>Loughborough University</a:t>
            </a:r>
          </a:p>
        </p:txBody>
      </p:sp>
      <p:sp>
        <p:nvSpPr>
          <p:cNvPr id="26" name="UCS Solution TextBox"/>
          <p:cNvSpPr txBox="1"/>
          <p:nvPr/>
        </p:nvSpPr>
        <p:spPr>
          <a:xfrm rot="16200000">
            <a:off x="7368507" y="3437961"/>
            <a:ext cx="1241401" cy="276999"/>
          </a:xfrm>
          <a:prstGeom prst="rect">
            <a:avLst/>
          </a:prstGeom>
          <a:noFill/>
        </p:spPr>
        <p:txBody>
          <a:bodyPr wrap="square" rtlCol="0" anchor="ctr">
            <a:spAutoFit/>
          </a:bodyPr>
          <a:lstStyle/>
          <a:p>
            <a:pPr algn="ctr"/>
            <a:r>
              <a:rPr lang="en-US" sz="1200" dirty="0">
                <a:solidFill>
                  <a:schemeClr val="bg1"/>
                </a:solidFill>
                <a:latin typeface="+mj-lt"/>
              </a:rPr>
              <a:t>UCS Solution</a:t>
            </a:r>
          </a:p>
        </p:txBody>
      </p:sp>
      <p:sp>
        <p:nvSpPr>
          <p:cNvPr id="27" name="Infrastructure TextBox"/>
          <p:cNvSpPr txBox="1"/>
          <p:nvPr/>
        </p:nvSpPr>
        <p:spPr>
          <a:xfrm>
            <a:off x="3645889" y="2515880"/>
            <a:ext cx="1232425" cy="403148"/>
          </a:xfrm>
          <a:prstGeom prst="rect">
            <a:avLst/>
          </a:prstGeom>
          <a:noFill/>
        </p:spPr>
        <p:txBody>
          <a:bodyPr wrap="square" lIns="0" tIns="0" rIns="0" bIns="0" rtlCol="0">
            <a:noAutofit/>
          </a:bodyPr>
          <a:lstStyle/>
          <a:p>
            <a:pPr algn="ctr"/>
            <a:r>
              <a:rPr lang="en-US" sz="800" dirty="0">
                <a:latin typeface="+mj-lt"/>
              </a:rPr>
              <a:t>Networking, Cabling</a:t>
            </a:r>
            <a:br>
              <a:rPr lang="en-US" sz="800" dirty="0">
                <a:latin typeface="+mj-lt"/>
              </a:rPr>
            </a:br>
            <a:r>
              <a:rPr lang="en-US" sz="800" dirty="0">
                <a:latin typeface="+mj-lt"/>
              </a:rPr>
              <a:t>and Warranty</a:t>
            </a:r>
          </a:p>
        </p:txBody>
      </p:sp>
      <p:sp>
        <p:nvSpPr>
          <p:cNvPr id="28" name="Power TextBox"/>
          <p:cNvSpPr txBox="1"/>
          <p:nvPr/>
        </p:nvSpPr>
        <p:spPr>
          <a:xfrm>
            <a:off x="4878314" y="2771898"/>
            <a:ext cx="708617" cy="321041"/>
          </a:xfrm>
          <a:prstGeom prst="rect">
            <a:avLst/>
          </a:prstGeom>
          <a:noFill/>
        </p:spPr>
        <p:txBody>
          <a:bodyPr wrap="square" lIns="0" tIns="0" rIns="0" bIns="0" rtlCol="0">
            <a:noAutofit/>
          </a:bodyPr>
          <a:lstStyle/>
          <a:p>
            <a:pPr algn="ctr"/>
            <a:r>
              <a:rPr lang="en-US" sz="800" dirty="0">
                <a:latin typeface="+mj-lt"/>
              </a:rPr>
              <a:t>Power and</a:t>
            </a:r>
          </a:p>
          <a:p>
            <a:pPr algn="ctr"/>
            <a:r>
              <a:rPr lang="en-US" sz="800" dirty="0">
                <a:latin typeface="+mj-lt"/>
              </a:rPr>
              <a:t>Cooling</a:t>
            </a:r>
          </a:p>
        </p:txBody>
      </p:sp>
      <p:sp>
        <p:nvSpPr>
          <p:cNvPr id="29" name="Servers TextBox"/>
          <p:cNvSpPr txBox="1"/>
          <p:nvPr/>
        </p:nvSpPr>
        <p:spPr>
          <a:xfrm>
            <a:off x="2921839" y="2244968"/>
            <a:ext cx="940300" cy="295161"/>
          </a:xfrm>
          <a:prstGeom prst="rect">
            <a:avLst/>
          </a:prstGeom>
          <a:noFill/>
        </p:spPr>
        <p:txBody>
          <a:bodyPr wrap="square" lIns="0" tIns="0" rIns="0" bIns="0" rtlCol="0">
            <a:noAutofit/>
          </a:bodyPr>
          <a:lstStyle/>
          <a:p>
            <a:pPr algn="ctr"/>
            <a:r>
              <a:rPr lang="en-US" sz="800" dirty="0">
                <a:latin typeface="+mj-lt"/>
              </a:rPr>
              <a:t>Servers and Warranty</a:t>
            </a:r>
          </a:p>
        </p:txBody>
      </p:sp>
      <p:sp>
        <p:nvSpPr>
          <p:cNvPr id="30" name="Provisioning TextBox"/>
          <p:cNvSpPr txBox="1"/>
          <p:nvPr/>
        </p:nvSpPr>
        <p:spPr>
          <a:xfrm>
            <a:off x="5456509" y="2871804"/>
            <a:ext cx="1399219" cy="324897"/>
          </a:xfrm>
          <a:prstGeom prst="rect">
            <a:avLst/>
          </a:prstGeom>
          <a:noFill/>
        </p:spPr>
        <p:txBody>
          <a:bodyPr wrap="square" lIns="0" tIns="0" rIns="0" bIns="0" rtlCol="0">
            <a:noAutofit/>
          </a:bodyPr>
          <a:lstStyle/>
          <a:p>
            <a:pPr algn="ctr" defTabSz="456968"/>
            <a:r>
              <a:rPr lang="en-US" sz="800" dirty="0">
                <a:latin typeface="+mj-lt"/>
                <a:ea typeface="+mn-ea"/>
                <a:cs typeface="+mn-cs"/>
              </a:rPr>
              <a:t>Provisioning</a:t>
            </a:r>
          </a:p>
        </p:txBody>
      </p:sp>
      <p:sp>
        <p:nvSpPr>
          <p:cNvPr id="31" name="Systems Mgt. TextBox"/>
          <p:cNvSpPr txBox="1"/>
          <p:nvPr/>
        </p:nvSpPr>
        <p:spPr>
          <a:xfrm>
            <a:off x="6724944" y="3035203"/>
            <a:ext cx="715570" cy="445891"/>
          </a:xfrm>
          <a:prstGeom prst="rect">
            <a:avLst/>
          </a:prstGeom>
          <a:noFill/>
        </p:spPr>
        <p:txBody>
          <a:bodyPr wrap="square" lIns="0" tIns="0" rIns="0" bIns="0" rtlCol="0">
            <a:noAutofit/>
          </a:bodyPr>
          <a:lstStyle/>
          <a:p>
            <a:pPr algn="ctr"/>
            <a:r>
              <a:rPr lang="en-US" sz="800" dirty="0">
                <a:latin typeface="+mj-lt"/>
              </a:rPr>
              <a:t>Virtualization</a:t>
            </a:r>
          </a:p>
          <a:p>
            <a:pPr algn="ctr"/>
            <a:r>
              <a:rPr lang="en-US" sz="800" dirty="0">
                <a:latin typeface="+mj-lt"/>
              </a:rPr>
              <a:t>Software</a:t>
            </a:r>
          </a:p>
        </p:txBody>
      </p:sp>
      <p:sp>
        <p:nvSpPr>
          <p:cNvPr id="32" name="Disclaimer TextBox"/>
          <p:cNvSpPr txBox="1"/>
          <p:nvPr/>
        </p:nvSpPr>
        <p:spPr>
          <a:xfrm>
            <a:off x="1157304" y="4369536"/>
            <a:ext cx="7886112" cy="338554"/>
          </a:xfrm>
          <a:prstGeom prst="rect">
            <a:avLst/>
          </a:prstGeom>
          <a:noFill/>
        </p:spPr>
        <p:txBody>
          <a:bodyPr wrap="square" rtlCol="0">
            <a:spAutoFit/>
          </a:bodyPr>
          <a:lstStyle/>
          <a:p>
            <a:r>
              <a:rPr lang="en-US" sz="800" dirty="0">
                <a:latin typeface="+mj-lt"/>
              </a:rPr>
              <a:t>Comparison of existing 47 rack servers and associated switching infrastructure plus projected growth transitioning to Cisco UCS B200. 5-year lifecycle. </a:t>
            </a:r>
            <a:br>
              <a:rPr lang="en-US" sz="800" dirty="0">
                <a:latin typeface="+mj-lt"/>
              </a:rPr>
            </a:br>
            <a:r>
              <a:rPr lang="en-US" sz="800" dirty="0">
                <a:latin typeface="+mj-lt"/>
              </a:rPr>
              <a:t>Study conducted May 1, 2012 to July 26, 2012.</a:t>
            </a:r>
          </a:p>
        </p:txBody>
      </p:sp>
      <p:sp>
        <p:nvSpPr>
          <p:cNvPr id="42" name="Traditional TextBox"/>
          <p:cNvSpPr txBox="1"/>
          <p:nvPr/>
        </p:nvSpPr>
        <p:spPr>
          <a:xfrm rot="16200000">
            <a:off x="1324086" y="2878002"/>
            <a:ext cx="2324098" cy="276999"/>
          </a:xfrm>
          <a:prstGeom prst="rect">
            <a:avLst/>
          </a:prstGeom>
          <a:noFill/>
        </p:spPr>
        <p:txBody>
          <a:bodyPr wrap="square" rtlCol="0" anchor="ctr">
            <a:spAutoFit/>
          </a:bodyPr>
          <a:lstStyle/>
          <a:p>
            <a:pPr algn="ctr"/>
            <a:r>
              <a:rPr lang="en-US" sz="1200" dirty="0">
                <a:solidFill>
                  <a:schemeClr val="bg1"/>
                </a:solidFill>
                <a:latin typeface="+mj-lt"/>
              </a:rPr>
              <a:t>Existing Rackmount Solution</a:t>
            </a:r>
          </a:p>
        </p:txBody>
      </p:sp>
      <p:grpSp>
        <p:nvGrpSpPr>
          <p:cNvPr id="185" name="Group 184"/>
          <p:cNvGrpSpPr/>
          <p:nvPr/>
        </p:nvGrpSpPr>
        <p:grpSpPr>
          <a:xfrm>
            <a:off x="7409889" y="1126226"/>
            <a:ext cx="1158636" cy="1158636"/>
            <a:chOff x="11199100" y="-2948805"/>
            <a:chExt cx="1858914" cy="1858914"/>
          </a:xfrm>
        </p:grpSpPr>
        <p:sp>
          <p:nvSpPr>
            <p:cNvPr id="181" name="Freeform 180"/>
            <p:cNvSpPr/>
            <p:nvPr/>
          </p:nvSpPr>
          <p:spPr>
            <a:xfrm>
              <a:off x="11199100" y="-2948805"/>
              <a:ext cx="1858914" cy="1858914"/>
            </a:xfrm>
            <a:custGeom>
              <a:avLst/>
              <a:gdLst>
                <a:gd name="connsiteX0" fmla="*/ 0 w 1527210"/>
                <a:gd name="connsiteY0" fmla="*/ 763605 h 1527210"/>
                <a:gd name="connsiteX1" fmla="*/ 763605 w 1527210"/>
                <a:gd name="connsiteY1" fmla="*/ 0 h 1527210"/>
                <a:gd name="connsiteX2" fmla="*/ 1527210 w 1527210"/>
                <a:gd name="connsiteY2" fmla="*/ 763605 h 1527210"/>
                <a:gd name="connsiteX3" fmla="*/ 763605 w 1527210"/>
                <a:gd name="connsiteY3" fmla="*/ 1527210 h 1527210"/>
                <a:gd name="connsiteX4" fmla="*/ 0 w 1527210"/>
                <a:gd name="connsiteY4" fmla="*/ 763605 h 1527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210" h="1527210">
                  <a:moveTo>
                    <a:pt x="0" y="763605"/>
                  </a:moveTo>
                  <a:cubicBezTo>
                    <a:pt x="0" y="341878"/>
                    <a:pt x="341878" y="0"/>
                    <a:pt x="763605" y="0"/>
                  </a:cubicBezTo>
                  <a:cubicBezTo>
                    <a:pt x="1185332" y="0"/>
                    <a:pt x="1527210" y="341878"/>
                    <a:pt x="1527210" y="763605"/>
                  </a:cubicBezTo>
                  <a:cubicBezTo>
                    <a:pt x="1527210" y="1185332"/>
                    <a:pt x="1185332" y="1527210"/>
                    <a:pt x="763605" y="1527210"/>
                  </a:cubicBezTo>
                  <a:cubicBezTo>
                    <a:pt x="341878" y="1527210"/>
                    <a:pt x="0" y="1185332"/>
                    <a:pt x="0" y="763605"/>
                  </a:cubicBezTo>
                  <a:close/>
                </a:path>
              </a:pathLst>
            </a:custGeom>
            <a:solidFill>
              <a:schemeClr val="accent1">
                <a:lumMod val="20000"/>
                <a:lumOff val="80000"/>
                <a:alpha val="26000"/>
              </a:schemeClr>
            </a:solidFill>
          </p:spPr>
          <p:style>
            <a:lnRef idx="0">
              <a:schemeClr val="lt1">
                <a:hueOff val="0"/>
                <a:satOff val="0"/>
                <a:lumOff val="0"/>
                <a:alphaOff val="0"/>
              </a:schemeClr>
            </a:lnRef>
            <a:fillRef idx="3">
              <a:scrgbClr r="0" g="0" b="0"/>
            </a:fillRef>
            <a:effectRef idx="0">
              <a:schemeClr val="accent4">
                <a:alpha val="50000"/>
                <a:hueOff val="0"/>
                <a:satOff val="0"/>
                <a:lumOff val="0"/>
                <a:alphaOff val="0"/>
              </a:schemeClr>
            </a:effectRef>
            <a:fontRef idx="minor">
              <a:schemeClr val="tx1"/>
            </a:fontRef>
          </p:style>
          <p:txBody>
            <a:bodyPr spcFirstLastPara="0" vert="horz" wrap="square" lIns="241435" tIns="241435" rIns="241435" bIns="241435" numCol="1" spcCol="1270" anchor="ctr" anchorCtr="0">
              <a:noAutofit/>
            </a:bodyPr>
            <a:lstStyle/>
            <a:p>
              <a:pPr algn="ctr" defTabSz="622300">
                <a:lnSpc>
                  <a:spcPct val="90000"/>
                </a:lnSpc>
                <a:spcAft>
                  <a:spcPct val="35000"/>
                </a:spcAft>
              </a:pPr>
              <a:endParaRPr lang="en-US" sz="1400" b="1" dirty="0">
                <a:solidFill>
                  <a:srgbClr val="FFFFFF"/>
                </a:solidFill>
                <a:latin typeface="+mj-lt"/>
              </a:endParaRPr>
            </a:p>
          </p:txBody>
        </p:sp>
        <p:grpSp>
          <p:nvGrpSpPr>
            <p:cNvPr id="182" name="Group 181"/>
            <p:cNvGrpSpPr/>
            <p:nvPr/>
          </p:nvGrpSpPr>
          <p:grpSpPr>
            <a:xfrm>
              <a:off x="11364220" y="-2791865"/>
              <a:ext cx="1532862" cy="1532862"/>
              <a:chOff x="3795249" y="2189766"/>
              <a:chExt cx="1527210" cy="1527210"/>
            </a:xfrm>
          </p:grpSpPr>
          <p:sp>
            <p:nvSpPr>
              <p:cNvPr id="183" name="Freeform 182"/>
              <p:cNvSpPr/>
              <p:nvPr/>
            </p:nvSpPr>
            <p:spPr>
              <a:xfrm>
                <a:off x="3795249" y="2189766"/>
                <a:ext cx="1527210" cy="1527210"/>
              </a:xfrm>
              <a:custGeom>
                <a:avLst/>
                <a:gdLst>
                  <a:gd name="connsiteX0" fmla="*/ 0 w 1527210"/>
                  <a:gd name="connsiteY0" fmla="*/ 763605 h 1527210"/>
                  <a:gd name="connsiteX1" fmla="*/ 763605 w 1527210"/>
                  <a:gd name="connsiteY1" fmla="*/ 0 h 1527210"/>
                  <a:gd name="connsiteX2" fmla="*/ 1527210 w 1527210"/>
                  <a:gd name="connsiteY2" fmla="*/ 763605 h 1527210"/>
                  <a:gd name="connsiteX3" fmla="*/ 763605 w 1527210"/>
                  <a:gd name="connsiteY3" fmla="*/ 1527210 h 1527210"/>
                  <a:gd name="connsiteX4" fmla="*/ 0 w 1527210"/>
                  <a:gd name="connsiteY4" fmla="*/ 763605 h 1527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210" h="1527210">
                    <a:moveTo>
                      <a:pt x="0" y="763605"/>
                    </a:moveTo>
                    <a:cubicBezTo>
                      <a:pt x="0" y="341878"/>
                      <a:pt x="341878" y="0"/>
                      <a:pt x="763605" y="0"/>
                    </a:cubicBezTo>
                    <a:cubicBezTo>
                      <a:pt x="1185332" y="0"/>
                      <a:pt x="1527210" y="341878"/>
                      <a:pt x="1527210" y="763605"/>
                    </a:cubicBezTo>
                    <a:cubicBezTo>
                      <a:pt x="1527210" y="1185332"/>
                      <a:pt x="1185332" y="1527210"/>
                      <a:pt x="763605" y="1527210"/>
                    </a:cubicBezTo>
                    <a:cubicBezTo>
                      <a:pt x="341878" y="1527210"/>
                      <a:pt x="0" y="1185332"/>
                      <a:pt x="0" y="763605"/>
                    </a:cubicBezTo>
                    <a:close/>
                  </a:path>
                </a:pathLst>
              </a:custGeom>
              <a:solidFill>
                <a:schemeClr val="accent1"/>
              </a:solidFill>
              <a:ln w="60325">
                <a:noFill/>
              </a:ln>
            </p:spPr>
            <p:style>
              <a:lnRef idx="0">
                <a:schemeClr val="lt1">
                  <a:hueOff val="0"/>
                  <a:satOff val="0"/>
                  <a:lumOff val="0"/>
                  <a:alphaOff val="0"/>
                </a:schemeClr>
              </a:lnRef>
              <a:fillRef idx="3">
                <a:scrgbClr r="0" g="0" b="0"/>
              </a:fillRef>
              <a:effectRef idx="0">
                <a:schemeClr val="accent4">
                  <a:alpha val="50000"/>
                  <a:hueOff val="0"/>
                  <a:satOff val="0"/>
                  <a:lumOff val="0"/>
                  <a:alphaOff val="0"/>
                </a:schemeClr>
              </a:effectRef>
              <a:fontRef idx="minor">
                <a:schemeClr val="tx1"/>
              </a:fontRef>
            </p:style>
            <p:txBody>
              <a:bodyPr spcFirstLastPara="0" vert="horz" wrap="square" lIns="0" tIns="0" rIns="0" bIns="0" numCol="1" spcCol="1270" anchor="ctr" anchorCtr="0">
                <a:noAutofit/>
              </a:bodyPr>
              <a:lstStyle/>
              <a:p>
                <a:pPr algn="ctr" defTabSz="622300">
                  <a:lnSpc>
                    <a:spcPct val="90000"/>
                  </a:lnSpc>
                  <a:spcAft>
                    <a:spcPct val="35000"/>
                  </a:spcAft>
                </a:pPr>
                <a:endParaRPr lang="en-US" sz="1400" b="1" dirty="0">
                  <a:solidFill>
                    <a:srgbClr val="FFFFFF"/>
                  </a:solidFill>
                  <a:latin typeface="+mj-lt"/>
                </a:endParaRPr>
              </a:p>
            </p:txBody>
          </p:sp>
          <p:sp>
            <p:nvSpPr>
              <p:cNvPr id="184" name="Freeform 183"/>
              <p:cNvSpPr/>
              <p:nvPr/>
            </p:nvSpPr>
            <p:spPr>
              <a:xfrm>
                <a:off x="3842451" y="2236858"/>
                <a:ext cx="1437405" cy="1437404"/>
              </a:xfrm>
              <a:custGeom>
                <a:avLst/>
                <a:gdLst>
                  <a:gd name="connsiteX0" fmla="*/ 0 w 1377005"/>
                  <a:gd name="connsiteY0" fmla="*/ 688503 h 1377005"/>
                  <a:gd name="connsiteX1" fmla="*/ 688503 w 1377005"/>
                  <a:gd name="connsiteY1" fmla="*/ 0 h 1377005"/>
                  <a:gd name="connsiteX2" fmla="*/ 1377006 w 1377005"/>
                  <a:gd name="connsiteY2" fmla="*/ 688503 h 1377005"/>
                  <a:gd name="connsiteX3" fmla="*/ 688503 w 1377005"/>
                  <a:gd name="connsiteY3" fmla="*/ 1377006 h 1377005"/>
                  <a:gd name="connsiteX4" fmla="*/ 0 w 1377005"/>
                  <a:gd name="connsiteY4" fmla="*/ 688503 h 1377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7005" h="1377005">
                    <a:moveTo>
                      <a:pt x="0" y="688503"/>
                    </a:moveTo>
                    <a:cubicBezTo>
                      <a:pt x="0" y="308253"/>
                      <a:pt x="308253" y="0"/>
                      <a:pt x="688503" y="0"/>
                    </a:cubicBezTo>
                    <a:cubicBezTo>
                      <a:pt x="1068753" y="0"/>
                      <a:pt x="1377006" y="308253"/>
                      <a:pt x="1377006" y="688503"/>
                    </a:cubicBezTo>
                    <a:cubicBezTo>
                      <a:pt x="1377006" y="1068753"/>
                      <a:pt x="1068753" y="1377006"/>
                      <a:pt x="688503" y="1377006"/>
                    </a:cubicBezTo>
                    <a:cubicBezTo>
                      <a:pt x="308253" y="1377006"/>
                      <a:pt x="0" y="1068753"/>
                      <a:pt x="0" y="688503"/>
                    </a:cubicBezTo>
                    <a:close/>
                  </a:path>
                </a:pathLst>
              </a:custGeom>
              <a:noFill/>
            </p:spPr>
            <p:style>
              <a:lnRef idx="0">
                <a:schemeClr val="lt1">
                  <a:hueOff val="0"/>
                  <a:satOff val="0"/>
                  <a:lumOff val="0"/>
                  <a:alphaOff val="0"/>
                </a:schemeClr>
              </a:lnRef>
              <a:fillRef idx="3">
                <a:scrgbClr r="0" g="0" b="0"/>
              </a:fillRef>
              <a:effectRef idx="0">
                <a:schemeClr val="accent4">
                  <a:alpha val="50000"/>
                  <a:hueOff val="0"/>
                  <a:satOff val="0"/>
                  <a:lumOff val="0"/>
                  <a:alphaOff val="0"/>
                </a:schemeClr>
              </a:effectRef>
              <a:fontRef idx="minor">
                <a:schemeClr val="tx1"/>
              </a:fontRef>
            </p:style>
            <p:txBody>
              <a:bodyPr spcFirstLastPara="0" vert="horz" wrap="square" lIns="0" tIns="0" rIns="0" bIns="0" numCol="1" spcCol="1270" anchor="ctr" anchorCtr="0">
                <a:noAutofit/>
              </a:bodyPr>
              <a:lstStyle/>
              <a:p>
                <a:pPr algn="ctr" defTabSz="622300">
                  <a:spcAft>
                    <a:spcPts val="0"/>
                  </a:spcAft>
                </a:pPr>
                <a:r>
                  <a:rPr lang="en-US" sz="1200" b="1" dirty="0">
                    <a:solidFill>
                      <a:schemeClr val="tx2"/>
                    </a:solidFill>
                    <a:latin typeface="+mj-lt"/>
                  </a:rPr>
                  <a:t>$871,476</a:t>
                </a:r>
              </a:p>
              <a:p>
                <a:pPr algn="ctr" defTabSz="622300">
                  <a:spcAft>
                    <a:spcPts val="0"/>
                  </a:spcAft>
                </a:pPr>
                <a:r>
                  <a:rPr lang="en-US" sz="1200" b="1" dirty="0">
                    <a:solidFill>
                      <a:schemeClr val="tx2"/>
                    </a:solidFill>
                    <a:latin typeface="+mj-lt"/>
                  </a:rPr>
                  <a:t>Savings </a:t>
                </a:r>
              </a:p>
            </p:txBody>
          </p:sp>
        </p:grpSp>
      </p:grpSp>
      <p:cxnSp>
        <p:nvCxnSpPr>
          <p:cNvPr id="187" name="Straight Arrow Connector 186"/>
          <p:cNvCxnSpPr/>
          <p:nvPr/>
        </p:nvCxnSpPr>
        <p:spPr>
          <a:xfrm>
            <a:off x="7989207" y="2068703"/>
            <a:ext cx="0" cy="672016"/>
          </a:xfrm>
          <a:prstGeom prst="straightConnector1">
            <a:avLst/>
          </a:prstGeom>
          <a:ln w="19050" cap="rnd">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1550496" y="1466653"/>
            <a:ext cx="482824" cy="215444"/>
          </a:xfrm>
          <a:prstGeom prst="rect">
            <a:avLst/>
          </a:prstGeom>
          <a:noFill/>
        </p:spPr>
        <p:txBody>
          <a:bodyPr wrap="none" rtlCol="0">
            <a:spAutoFit/>
          </a:bodyPr>
          <a:lstStyle/>
          <a:p>
            <a:pPr algn="r"/>
            <a:r>
              <a:rPr lang="en-US" sz="800" dirty="0">
                <a:latin typeface="+mj-lt"/>
              </a:rPr>
              <a:t>$2.0M</a:t>
            </a:r>
          </a:p>
        </p:txBody>
      </p:sp>
      <p:sp>
        <p:nvSpPr>
          <p:cNvPr id="54" name="TextBox 53"/>
          <p:cNvSpPr txBox="1"/>
          <p:nvPr/>
        </p:nvSpPr>
        <p:spPr>
          <a:xfrm>
            <a:off x="1550496" y="1730442"/>
            <a:ext cx="482824" cy="215444"/>
          </a:xfrm>
          <a:prstGeom prst="rect">
            <a:avLst/>
          </a:prstGeom>
          <a:noFill/>
        </p:spPr>
        <p:txBody>
          <a:bodyPr wrap="none" rtlCol="0">
            <a:spAutoFit/>
          </a:bodyPr>
          <a:lstStyle/>
          <a:p>
            <a:pPr algn="r"/>
            <a:r>
              <a:rPr lang="en-US" sz="800" dirty="0">
                <a:latin typeface="+mj-lt"/>
              </a:rPr>
              <a:t>$1.8M</a:t>
            </a:r>
          </a:p>
        </p:txBody>
      </p:sp>
      <p:sp>
        <p:nvSpPr>
          <p:cNvPr id="55" name="TextBox 54"/>
          <p:cNvSpPr txBox="1"/>
          <p:nvPr/>
        </p:nvSpPr>
        <p:spPr>
          <a:xfrm>
            <a:off x="1550496" y="1992395"/>
            <a:ext cx="482824" cy="215444"/>
          </a:xfrm>
          <a:prstGeom prst="rect">
            <a:avLst/>
          </a:prstGeom>
          <a:noFill/>
        </p:spPr>
        <p:txBody>
          <a:bodyPr wrap="none" rtlCol="0">
            <a:spAutoFit/>
          </a:bodyPr>
          <a:lstStyle/>
          <a:p>
            <a:pPr algn="r"/>
            <a:r>
              <a:rPr lang="en-US" sz="800" dirty="0">
                <a:latin typeface="+mj-lt"/>
              </a:rPr>
              <a:t>$1.6M</a:t>
            </a:r>
          </a:p>
        </p:txBody>
      </p:sp>
      <p:sp>
        <p:nvSpPr>
          <p:cNvPr id="56" name="TextBox 55"/>
          <p:cNvSpPr txBox="1"/>
          <p:nvPr/>
        </p:nvSpPr>
        <p:spPr>
          <a:xfrm>
            <a:off x="1550496" y="2511671"/>
            <a:ext cx="482824" cy="215444"/>
          </a:xfrm>
          <a:prstGeom prst="rect">
            <a:avLst/>
          </a:prstGeom>
          <a:noFill/>
        </p:spPr>
        <p:txBody>
          <a:bodyPr wrap="none" rtlCol="0">
            <a:spAutoFit/>
          </a:bodyPr>
          <a:lstStyle/>
          <a:p>
            <a:pPr algn="r"/>
            <a:r>
              <a:rPr lang="en-US" sz="800" dirty="0">
                <a:latin typeface="+mj-lt"/>
              </a:rPr>
              <a:t>$1.2M</a:t>
            </a:r>
          </a:p>
        </p:txBody>
      </p:sp>
      <p:sp>
        <p:nvSpPr>
          <p:cNvPr id="57" name="TextBox 56"/>
          <p:cNvSpPr txBox="1"/>
          <p:nvPr/>
        </p:nvSpPr>
        <p:spPr>
          <a:xfrm>
            <a:off x="1550496" y="3040418"/>
            <a:ext cx="482824" cy="215444"/>
          </a:xfrm>
          <a:prstGeom prst="rect">
            <a:avLst/>
          </a:prstGeom>
          <a:noFill/>
        </p:spPr>
        <p:txBody>
          <a:bodyPr wrap="none" rtlCol="0">
            <a:spAutoFit/>
          </a:bodyPr>
          <a:lstStyle/>
          <a:p>
            <a:pPr algn="r"/>
            <a:r>
              <a:rPr lang="en-US" sz="800" dirty="0">
                <a:latin typeface="+mj-lt"/>
              </a:rPr>
              <a:t>$0.8M</a:t>
            </a:r>
          </a:p>
        </p:txBody>
      </p:sp>
      <p:sp>
        <p:nvSpPr>
          <p:cNvPr id="58" name="TextBox 57"/>
          <p:cNvSpPr txBox="1"/>
          <p:nvPr/>
        </p:nvSpPr>
        <p:spPr>
          <a:xfrm>
            <a:off x="1550496" y="3300861"/>
            <a:ext cx="482824" cy="215444"/>
          </a:xfrm>
          <a:prstGeom prst="rect">
            <a:avLst/>
          </a:prstGeom>
          <a:noFill/>
        </p:spPr>
        <p:txBody>
          <a:bodyPr wrap="none" rtlCol="0">
            <a:spAutoFit/>
          </a:bodyPr>
          <a:lstStyle/>
          <a:p>
            <a:pPr algn="r"/>
            <a:r>
              <a:rPr lang="en-US" sz="800" dirty="0">
                <a:latin typeface="+mj-lt"/>
              </a:rPr>
              <a:t>$0.6M</a:t>
            </a:r>
          </a:p>
        </p:txBody>
      </p:sp>
      <p:sp>
        <p:nvSpPr>
          <p:cNvPr id="59" name="TextBox 58"/>
          <p:cNvSpPr txBox="1"/>
          <p:nvPr/>
        </p:nvSpPr>
        <p:spPr>
          <a:xfrm>
            <a:off x="1550496" y="3562814"/>
            <a:ext cx="482824" cy="215444"/>
          </a:xfrm>
          <a:prstGeom prst="rect">
            <a:avLst/>
          </a:prstGeom>
          <a:noFill/>
        </p:spPr>
        <p:txBody>
          <a:bodyPr wrap="none" rtlCol="0">
            <a:spAutoFit/>
          </a:bodyPr>
          <a:lstStyle/>
          <a:p>
            <a:pPr algn="r"/>
            <a:r>
              <a:rPr lang="en-US" sz="800" dirty="0">
                <a:latin typeface="+mj-lt"/>
              </a:rPr>
              <a:t>$0.4M</a:t>
            </a:r>
          </a:p>
        </p:txBody>
      </p:sp>
      <p:sp>
        <p:nvSpPr>
          <p:cNvPr id="60" name="TextBox 59"/>
          <p:cNvSpPr txBox="1"/>
          <p:nvPr/>
        </p:nvSpPr>
        <p:spPr>
          <a:xfrm>
            <a:off x="1726826" y="4091982"/>
            <a:ext cx="306494" cy="215444"/>
          </a:xfrm>
          <a:prstGeom prst="rect">
            <a:avLst/>
          </a:prstGeom>
          <a:noFill/>
        </p:spPr>
        <p:txBody>
          <a:bodyPr wrap="none" rtlCol="0">
            <a:spAutoFit/>
          </a:bodyPr>
          <a:lstStyle/>
          <a:p>
            <a:pPr algn="r"/>
            <a:r>
              <a:rPr lang="en-US" sz="800" dirty="0">
                <a:latin typeface="+mj-lt"/>
              </a:rPr>
              <a:t>$0</a:t>
            </a:r>
          </a:p>
        </p:txBody>
      </p:sp>
      <p:sp>
        <p:nvSpPr>
          <p:cNvPr id="61" name="TextBox 60"/>
          <p:cNvSpPr txBox="1"/>
          <p:nvPr/>
        </p:nvSpPr>
        <p:spPr>
          <a:xfrm>
            <a:off x="1550496" y="2251967"/>
            <a:ext cx="482824" cy="215444"/>
          </a:xfrm>
          <a:prstGeom prst="rect">
            <a:avLst/>
          </a:prstGeom>
          <a:noFill/>
        </p:spPr>
        <p:txBody>
          <a:bodyPr wrap="none" rtlCol="0">
            <a:spAutoFit/>
          </a:bodyPr>
          <a:lstStyle/>
          <a:p>
            <a:pPr algn="r"/>
            <a:r>
              <a:rPr lang="en-US" sz="800" dirty="0">
                <a:latin typeface="+mj-lt"/>
              </a:rPr>
              <a:t>$1.4M</a:t>
            </a:r>
          </a:p>
        </p:txBody>
      </p:sp>
      <p:sp>
        <p:nvSpPr>
          <p:cNvPr id="62" name="TextBox 61"/>
          <p:cNvSpPr txBox="1"/>
          <p:nvPr/>
        </p:nvSpPr>
        <p:spPr>
          <a:xfrm>
            <a:off x="1550496" y="2773770"/>
            <a:ext cx="482824" cy="215444"/>
          </a:xfrm>
          <a:prstGeom prst="rect">
            <a:avLst/>
          </a:prstGeom>
          <a:noFill/>
        </p:spPr>
        <p:txBody>
          <a:bodyPr wrap="none" rtlCol="0">
            <a:spAutoFit/>
          </a:bodyPr>
          <a:lstStyle/>
          <a:p>
            <a:pPr algn="r"/>
            <a:r>
              <a:rPr lang="en-US" sz="800" dirty="0">
                <a:latin typeface="+mj-lt"/>
              </a:rPr>
              <a:t>$1.0M</a:t>
            </a:r>
          </a:p>
        </p:txBody>
      </p:sp>
      <p:sp>
        <p:nvSpPr>
          <p:cNvPr id="63" name="TextBox 62"/>
          <p:cNvSpPr txBox="1"/>
          <p:nvPr/>
        </p:nvSpPr>
        <p:spPr>
          <a:xfrm>
            <a:off x="1550496" y="3823337"/>
            <a:ext cx="482824" cy="215444"/>
          </a:xfrm>
          <a:prstGeom prst="rect">
            <a:avLst/>
          </a:prstGeom>
          <a:noFill/>
        </p:spPr>
        <p:txBody>
          <a:bodyPr wrap="none" rtlCol="0">
            <a:spAutoFit/>
          </a:bodyPr>
          <a:lstStyle/>
          <a:p>
            <a:pPr algn="r"/>
            <a:r>
              <a:rPr lang="en-US" sz="800" dirty="0">
                <a:latin typeface="+mj-lt"/>
              </a:rPr>
              <a:t>$0.2M</a:t>
            </a:r>
          </a:p>
        </p:txBody>
      </p:sp>
    </p:spTree>
    <p:extLst>
      <p:ext uri="{BB962C8B-B14F-4D97-AF65-F5344CB8AC3E}">
        <p14:creationId xmlns:p14="http://schemas.microsoft.com/office/powerpoint/2010/main" val="1850182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Title 138"/>
          <p:cNvSpPr>
            <a:spLocks noGrp="1"/>
          </p:cNvSpPr>
          <p:nvPr>
            <p:ph type="title"/>
          </p:nvPr>
        </p:nvSpPr>
        <p:spPr/>
        <p:txBody>
          <a:bodyPr/>
          <a:lstStyle/>
          <a:p>
            <a:r>
              <a:rPr lang="en-US" dirty="0"/>
              <a:t>Major travel services provider</a:t>
            </a:r>
          </a:p>
        </p:txBody>
      </p:sp>
      <p:graphicFrame>
        <p:nvGraphicFramePr>
          <p:cNvPr id="15" name="Table 14"/>
          <p:cNvGraphicFramePr>
            <a:graphicFrameLocks noGrp="1"/>
          </p:cNvGraphicFramePr>
          <p:nvPr>
            <p:extLst>
              <p:ext uri="{D42A27DB-BD31-4B8C-83A1-F6EECF244321}">
                <p14:modId xmlns:p14="http://schemas.microsoft.com/office/powerpoint/2010/main" val="571873591"/>
              </p:ext>
            </p:extLst>
          </p:nvPr>
        </p:nvGraphicFramePr>
        <p:xfrm>
          <a:off x="4074160" y="1386041"/>
          <a:ext cx="4701245" cy="2542414"/>
        </p:xfrm>
        <a:graphic>
          <a:graphicData uri="http://schemas.openxmlformats.org/drawingml/2006/table">
            <a:tbl>
              <a:tblPr firstRow="1" bandRow="1">
                <a:tableStyleId>{5C22544A-7EE6-4342-B048-85BDC9FD1C3A}</a:tableStyleId>
              </a:tblPr>
              <a:tblGrid>
                <a:gridCol w="3680188">
                  <a:extLst>
                    <a:ext uri="{9D8B030D-6E8A-4147-A177-3AD203B41FA5}">
                      <a16:colId xmlns:a16="http://schemas.microsoft.com/office/drawing/2014/main" val="20000"/>
                    </a:ext>
                  </a:extLst>
                </a:gridCol>
                <a:gridCol w="1021057">
                  <a:extLst>
                    <a:ext uri="{9D8B030D-6E8A-4147-A177-3AD203B41FA5}">
                      <a16:colId xmlns:a16="http://schemas.microsoft.com/office/drawing/2014/main" val="20001"/>
                    </a:ext>
                  </a:extLst>
                </a:gridCol>
              </a:tblGrid>
              <a:tr h="438762">
                <a:tc gridSpan="2">
                  <a:txBody>
                    <a:bodyPr/>
                    <a:lstStyle/>
                    <a:p>
                      <a:pPr algn="ctr"/>
                      <a:r>
                        <a:rPr lang="en-US" sz="1400" dirty="0"/>
                        <a:t>Savings Breakdown</a:t>
                      </a:r>
                    </a:p>
                  </a:txBody>
                  <a:tcPr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hMerge="1">
                  <a:txBody>
                    <a:bodyPr/>
                    <a:lstStyle/>
                    <a:p>
                      <a:endParaRPr lang="en-US" dirty="0"/>
                    </a:p>
                  </a:txBody>
                  <a:tcPr/>
                </a:tc>
                <a:extLst>
                  <a:ext uri="{0D108BD9-81ED-4DB2-BD59-A6C34878D82A}">
                    <a16:rowId xmlns:a16="http://schemas.microsoft.com/office/drawing/2014/main" val="10000"/>
                  </a:ext>
                </a:extLst>
              </a:tr>
              <a:tr h="438762">
                <a:tc>
                  <a:txBody>
                    <a:bodyPr/>
                    <a:lstStyle/>
                    <a:p>
                      <a:pPr marL="0" algn="l" rtl="0" eaLnBrk="1" fontAlgn="t" latinLnBrk="0" hangingPunct="1">
                        <a:spcBef>
                          <a:spcPts val="0"/>
                        </a:spcBef>
                        <a:spcAft>
                          <a:spcPts val="0"/>
                        </a:spcAft>
                      </a:pPr>
                      <a:r>
                        <a:rPr lang="en-US" sz="1400" b="0" i="0" u="none" strike="noStrike" kern="1200" dirty="0">
                          <a:solidFill>
                            <a:schemeClr val="tx1"/>
                          </a:solidFill>
                          <a:effectLst/>
                          <a:latin typeface="CiscoSansTT ExtraLight"/>
                        </a:rPr>
                        <a:t>Server hardware and warranty</a:t>
                      </a:r>
                      <a:endParaRPr lang="en-US" sz="1800" b="0" i="0" u="none" strike="noStrike" dirty="0">
                        <a:solidFill>
                          <a:schemeClr val="tx1"/>
                        </a:solidFill>
                        <a:effectLst/>
                        <a:latin typeface="Arial"/>
                      </a:endParaRPr>
                    </a:p>
                  </a:txBody>
                  <a:tcPr anchor="ctr">
                    <a:lnL w="3175" cap="flat" cmpd="sng" algn="ctr">
                      <a:solidFill>
                        <a:schemeClr val="tx1">
                          <a:lumMod val="25000"/>
                          <a:lumOff val="75000"/>
                        </a:schemeClr>
                      </a:solidFill>
                      <a:prstDash val="solid"/>
                      <a:round/>
                      <a:headEnd type="none" w="med" len="med"/>
                      <a:tailEnd type="none" w="med" len="med"/>
                    </a:lnL>
                    <a:lnR w="3175" cap="flat" cmpd="sng" algn="ctr">
                      <a:solidFill>
                        <a:schemeClr val="tx1">
                          <a:lumMod val="25000"/>
                          <a:lumOff val="75000"/>
                        </a:schemeClr>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1">
                          <a:lumMod val="25000"/>
                          <a:lumOff val="75000"/>
                        </a:schemeClr>
                      </a:solidFill>
                      <a:prstDash val="solid"/>
                      <a:round/>
                      <a:headEnd type="none" w="med" len="med"/>
                      <a:tailEnd type="none" w="med" len="med"/>
                    </a:lnB>
                    <a:solidFill>
                      <a:schemeClr val="bg2"/>
                    </a:solidFill>
                  </a:tcPr>
                </a:tc>
                <a:tc>
                  <a:txBody>
                    <a:bodyPr/>
                    <a:lstStyle/>
                    <a:p>
                      <a:pPr marL="0" algn="l" rtl="0" eaLnBrk="1" fontAlgn="t" latinLnBrk="0" hangingPunct="1">
                        <a:spcBef>
                          <a:spcPts val="0"/>
                        </a:spcBef>
                        <a:spcAft>
                          <a:spcPts val="0"/>
                        </a:spcAft>
                      </a:pPr>
                      <a:r>
                        <a:rPr lang="en-US" sz="1400" b="0" i="0" u="none" strike="noStrike" kern="1200" dirty="0">
                          <a:solidFill>
                            <a:schemeClr val="tx1"/>
                          </a:solidFill>
                          <a:effectLst/>
                          <a:latin typeface="CiscoSansTT ExtraLight"/>
                        </a:rPr>
                        <a:t>18%</a:t>
                      </a:r>
                      <a:endParaRPr lang="en-US" sz="1800" b="0" i="0" u="none" strike="noStrike" dirty="0">
                        <a:solidFill>
                          <a:schemeClr val="tx1"/>
                        </a:solidFill>
                        <a:effectLst/>
                        <a:latin typeface="Arial"/>
                      </a:endParaRPr>
                    </a:p>
                  </a:txBody>
                  <a:tcPr anchor="ctr">
                    <a:lnL w="3175" cap="flat" cmpd="sng" algn="ctr">
                      <a:solidFill>
                        <a:schemeClr val="tx1">
                          <a:lumMod val="25000"/>
                          <a:lumOff val="75000"/>
                        </a:schemeClr>
                      </a:solidFill>
                      <a:prstDash val="solid"/>
                      <a:round/>
                      <a:headEnd type="none" w="med" len="med"/>
                      <a:tailEnd type="none" w="med" len="med"/>
                    </a:lnL>
                    <a:lnR w="3175" cap="flat" cmpd="sng" algn="ctr">
                      <a:solidFill>
                        <a:schemeClr val="tx1">
                          <a:lumMod val="25000"/>
                          <a:lumOff val="75000"/>
                        </a:schemeClr>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tx1">
                          <a:lumMod val="25000"/>
                          <a:lumOff val="7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0001"/>
                  </a:ext>
                </a:extLst>
              </a:tr>
              <a:tr h="613064">
                <a:tc>
                  <a:txBody>
                    <a:bodyPr/>
                    <a:lstStyle/>
                    <a:p>
                      <a:pPr marL="0" algn="l" rtl="0" eaLnBrk="1" fontAlgn="t" latinLnBrk="0" hangingPunct="1">
                        <a:spcBef>
                          <a:spcPts val="0"/>
                        </a:spcBef>
                        <a:spcAft>
                          <a:spcPts val="0"/>
                        </a:spcAft>
                      </a:pPr>
                      <a:r>
                        <a:rPr lang="en-US" sz="1400" b="0" i="0" u="none" strike="noStrike" kern="1200" dirty="0">
                          <a:solidFill>
                            <a:srgbClr val="282828"/>
                          </a:solidFill>
                          <a:effectLst/>
                          <a:latin typeface="CiscoSansTT ExtraLight"/>
                        </a:rPr>
                        <a:t>Switch hardware and warranty, cabling</a:t>
                      </a:r>
                      <a:endParaRPr lang="en-US" sz="1800" b="0" i="0" u="none" strike="noStrike" dirty="0">
                        <a:effectLst/>
                        <a:latin typeface="Arial"/>
                      </a:endParaRPr>
                    </a:p>
                  </a:txBody>
                  <a:tcPr anchor="ctr">
                    <a:lnL w="3175" cap="flat" cmpd="sng" algn="ctr">
                      <a:solidFill>
                        <a:schemeClr val="tx1">
                          <a:lumMod val="25000"/>
                          <a:lumOff val="75000"/>
                        </a:schemeClr>
                      </a:solidFill>
                      <a:prstDash val="solid"/>
                      <a:round/>
                      <a:headEnd type="none" w="med" len="med"/>
                      <a:tailEnd type="none" w="med" len="med"/>
                    </a:lnL>
                    <a:lnR w="3175" cap="flat" cmpd="sng" algn="ctr">
                      <a:solidFill>
                        <a:schemeClr val="tx1">
                          <a:lumMod val="25000"/>
                          <a:lumOff val="75000"/>
                        </a:schemeClr>
                      </a:solidFill>
                      <a:prstDash val="solid"/>
                      <a:round/>
                      <a:headEnd type="none" w="med" len="med"/>
                      <a:tailEnd type="none" w="med" len="med"/>
                    </a:lnR>
                    <a:lnT w="3175" cap="flat" cmpd="sng" algn="ctr">
                      <a:solidFill>
                        <a:schemeClr val="tx1">
                          <a:lumMod val="25000"/>
                          <a:lumOff val="75000"/>
                        </a:schemeClr>
                      </a:solidFill>
                      <a:prstDash val="solid"/>
                      <a:round/>
                      <a:headEnd type="none" w="med" len="med"/>
                      <a:tailEnd type="none" w="med" len="med"/>
                    </a:lnT>
                    <a:lnB w="3175" cap="flat" cmpd="sng" algn="ctr">
                      <a:solidFill>
                        <a:schemeClr val="tx1">
                          <a:lumMod val="25000"/>
                          <a:lumOff val="75000"/>
                        </a:schemeClr>
                      </a:solidFill>
                      <a:prstDash val="solid"/>
                      <a:round/>
                      <a:headEnd type="none" w="med" len="med"/>
                      <a:tailEnd type="none" w="med" len="med"/>
                    </a:lnB>
                    <a:solidFill>
                      <a:schemeClr val="bg2"/>
                    </a:solidFill>
                  </a:tcPr>
                </a:tc>
                <a:tc>
                  <a:txBody>
                    <a:bodyPr/>
                    <a:lstStyle/>
                    <a:p>
                      <a:pPr marL="0" algn="l" rtl="0" eaLnBrk="1" fontAlgn="t" latinLnBrk="0" hangingPunct="1">
                        <a:spcBef>
                          <a:spcPts val="0"/>
                        </a:spcBef>
                        <a:spcAft>
                          <a:spcPts val="0"/>
                        </a:spcAft>
                      </a:pPr>
                      <a:r>
                        <a:rPr lang="en-US" sz="1400" b="0" i="0" u="none" strike="noStrike" kern="1200" dirty="0">
                          <a:solidFill>
                            <a:srgbClr val="282828"/>
                          </a:solidFill>
                          <a:effectLst/>
                          <a:latin typeface="CiscoSansTT ExtraLight"/>
                        </a:rPr>
                        <a:t>54%</a:t>
                      </a:r>
                      <a:endParaRPr lang="en-US" sz="1800" b="0" i="0" u="none" strike="noStrike" dirty="0">
                        <a:effectLst/>
                        <a:latin typeface="Arial"/>
                      </a:endParaRPr>
                    </a:p>
                  </a:txBody>
                  <a:tcPr anchor="ctr">
                    <a:lnL w="3175" cap="flat" cmpd="sng" algn="ctr">
                      <a:solidFill>
                        <a:schemeClr val="tx1">
                          <a:lumMod val="25000"/>
                          <a:lumOff val="75000"/>
                        </a:schemeClr>
                      </a:solidFill>
                      <a:prstDash val="solid"/>
                      <a:round/>
                      <a:headEnd type="none" w="med" len="med"/>
                      <a:tailEnd type="none" w="med" len="med"/>
                    </a:lnL>
                    <a:lnR w="3175" cap="flat" cmpd="sng" algn="ctr">
                      <a:solidFill>
                        <a:schemeClr val="tx1">
                          <a:lumMod val="25000"/>
                          <a:lumOff val="75000"/>
                        </a:schemeClr>
                      </a:solidFill>
                      <a:prstDash val="solid"/>
                      <a:round/>
                      <a:headEnd type="none" w="med" len="med"/>
                      <a:tailEnd type="none" w="med" len="med"/>
                    </a:lnR>
                    <a:lnT w="3175" cap="flat" cmpd="sng" algn="ctr">
                      <a:solidFill>
                        <a:schemeClr val="tx1">
                          <a:lumMod val="25000"/>
                          <a:lumOff val="75000"/>
                        </a:schemeClr>
                      </a:solidFill>
                      <a:prstDash val="solid"/>
                      <a:round/>
                      <a:headEnd type="none" w="med" len="med"/>
                      <a:tailEnd type="none" w="med" len="med"/>
                    </a:lnT>
                    <a:lnB w="3175" cap="flat" cmpd="sng" algn="ctr">
                      <a:solidFill>
                        <a:schemeClr val="tx1">
                          <a:lumMod val="25000"/>
                          <a:lumOff val="7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0002"/>
                  </a:ext>
                </a:extLst>
              </a:tr>
              <a:tr h="438762">
                <a:tc>
                  <a:txBody>
                    <a:bodyPr/>
                    <a:lstStyle/>
                    <a:p>
                      <a:pPr marL="0" algn="l" rtl="0" eaLnBrk="1" fontAlgn="t" latinLnBrk="0" hangingPunct="1">
                        <a:spcBef>
                          <a:spcPts val="0"/>
                        </a:spcBef>
                        <a:spcAft>
                          <a:spcPts val="0"/>
                        </a:spcAft>
                      </a:pPr>
                      <a:r>
                        <a:rPr lang="en-US" sz="1400" b="0" i="0" u="none" strike="noStrike" kern="1200" dirty="0">
                          <a:solidFill>
                            <a:srgbClr val="282828"/>
                          </a:solidFill>
                          <a:effectLst/>
                          <a:latin typeface="CiscoSansTT ExtraLight"/>
                        </a:rPr>
                        <a:t>Power and cooling</a:t>
                      </a:r>
                      <a:endParaRPr lang="en-US" sz="1800" b="0" i="0" u="none" strike="noStrike" dirty="0">
                        <a:effectLst/>
                        <a:latin typeface="Arial"/>
                      </a:endParaRPr>
                    </a:p>
                  </a:txBody>
                  <a:tcPr anchor="ctr">
                    <a:lnL w="3175" cap="flat" cmpd="sng" algn="ctr">
                      <a:solidFill>
                        <a:schemeClr val="tx1">
                          <a:lumMod val="25000"/>
                          <a:lumOff val="75000"/>
                        </a:schemeClr>
                      </a:solidFill>
                      <a:prstDash val="solid"/>
                      <a:round/>
                      <a:headEnd type="none" w="med" len="med"/>
                      <a:tailEnd type="none" w="med" len="med"/>
                    </a:lnL>
                    <a:lnR w="3175" cap="flat" cmpd="sng" algn="ctr">
                      <a:solidFill>
                        <a:schemeClr val="tx1">
                          <a:lumMod val="25000"/>
                          <a:lumOff val="75000"/>
                        </a:schemeClr>
                      </a:solidFill>
                      <a:prstDash val="solid"/>
                      <a:round/>
                      <a:headEnd type="none" w="med" len="med"/>
                      <a:tailEnd type="none" w="med" len="med"/>
                    </a:lnR>
                    <a:lnT w="3175" cap="flat" cmpd="sng" algn="ctr">
                      <a:solidFill>
                        <a:schemeClr val="tx1">
                          <a:lumMod val="25000"/>
                          <a:lumOff val="75000"/>
                        </a:schemeClr>
                      </a:solidFill>
                      <a:prstDash val="solid"/>
                      <a:round/>
                      <a:headEnd type="none" w="med" len="med"/>
                      <a:tailEnd type="none" w="med" len="med"/>
                    </a:lnT>
                    <a:lnB w="3175" cap="flat" cmpd="sng" algn="ctr">
                      <a:solidFill>
                        <a:schemeClr val="tx1">
                          <a:lumMod val="25000"/>
                          <a:lumOff val="75000"/>
                        </a:schemeClr>
                      </a:solidFill>
                      <a:prstDash val="solid"/>
                      <a:round/>
                      <a:headEnd type="none" w="med" len="med"/>
                      <a:tailEnd type="none" w="med" len="med"/>
                    </a:lnB>
                    <a:solidFill>
                      <a:schemeClr val="bg2"/>
                    </a:solidFill>
                  </a:tcPr>
                </a:tc>
                <a:tc>
                  <a:txBody>
                    <a:bodyPr/>
                    <a:lstStyle/>
                    <a:p>
                      <a:pPr marL="0" algn="l" rtl="0" eaLnBrk="1" fontAlgn="t" latinLnBrk="0" hangingPunct="1">
                        <a:spcBef>
                          <a:spcPts val="0"/>
                        </a:spcBef>
                        <a:spcAft>
                          <a:spcPts val="0"/>
                        </a:spcAft>
                      </a:pPr>
                      <a:r>
                        <a:rPr lang="en-US" sz="1400" b="0" i="0" u="none" strike="noStrike" kern="1200" dirty="0">
                          <a:solidFill>
                            <a:srgbClr val="282828"/>
                          </a:solidFill>
                          <a:effectLst/>
                          <a:latin typeface="CiscoSansTT ExtraLight"/>
                        </a:rPr>
                        <a:t>69%</a:t>
                      </a:r>
                      <a:endParaRPr lang="en-US" sz="1800" b="0" i="0" u="none" strike="noStrike" dirty="0">
                        <a:effectLst/>
                        <a:latin typeface="Arial"/>
                      </a:endParaRPr>
                    </a:p>
                  </a:txBody>
                  <a:tcPr anchor="ctr">
                    <a:lnL w="3175" cap="flat" cmpd="sng" algn="ctr">
                      <a:solidFill>
                        <a:schemeClr val="tx1">
                          <a:lumMod val="25000"/>
                          <a:lumOff val="75000"/>
                        </a:schemeClr>
                      </a:solidFill>
                      <a:prstDash val="solid"/>
                      <a:round/>
                      <a:headEnd type="none" w="med" len="med"/>
                      <a:tailEnd type="none" w="med" len="med"/>
                    </a:lnL>
                    <a:lnR w="3175" cap="flat" cmpd="sng" algn="ctr">
                      <a:solidFill>
                        <a:schemeClr val="tx1">
                          <a:lumMod val="25000"/>
                          <a:lumOff val="75000"/>
                        </a:schemeClr>
                      </a:solidFill>
                      <a:prstDash val="solid"/>
                      <a:round/>
                      <a:headEnd type="none" w="med" len="med"/>
                      <a:tailEnd type="none" w="med" len="med"/>
                    </a:lnR>
                    <a:lnT w="3175" cap="flat" cmpd="sng" algn="ctr">
                      <a:solidFill>
                        <a:schemeClr val="tx1">
                          <a:lumMod val="25000"/>
                          <a:lumOff val="75000"/>
                        </a:schemeClr>
                      </a:solidFill>
                      <a:prstDash val="solid"/>
                      <a:round/>
                      <a:headEnd type="none" w="med" len="med"/>
                      <a:tailEnd type="none" w="med" len="med"/>
                    </a:lnT>
                    <a:lnB w="3175" cap="flat" cmpd="sng" algn="ctr">
                      <a:solidFill>
                        <a:schemeClr val="tx1">
                          <a:lumMod val="25000"/>
                          <a:lumOff val="7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0003"/>
                  </a:ext>
                </a:extLst>
              </a:tr>
              <a:tr h="613064">
                <a:tc>
                  <a:txBody>
                    <a:bodyPr/>
                    <a:lstStyle/>
                    <a:p>
                      <a:pPr marL="0" algn="l" rtl="0" eaLnBrk="1" fontAlgn="t" latinLnBrk="0" hangingPunct="1">
                        <a:spcBef>
                          <a:spcPts val="0"/>
                        </a:spcBef>
                        <a:spcAft>
                          <a:spcPts val="0"/>
                        </a:spcAft>
                      </a:pPr>
                      <a:r>
                        <a:rPr lang="en-US" sz="1400" b="0" i="0" u="none" strike="noStrike" kern="1200" dirty="0">
                          <a:solidFill>
                            <a:srgbClr val="282828"/>
                          </a:solidFill>
                          <a:effectLst/>
                          <a:latin typeface="CiscoSansTT ExtraLight"/>
                        </a:rPr>
                        <a:t>Initial provisioning</a:t>
                      </a:r>
                      <a:endParaRPr lang="en-US" sz="1800" b="0" i="0" u="none" strike="noStrike" dirty="0">
                        <a:effectLst/>
                        <a:latin typeface="Arial"/>
                      </a:endParaRPr>
                    </a:p>
                  </a:txBody>
                  <a:tcPr anchor="ctr">
                    <a:lnL w="3175" cap="flat" cmpd="sng" algn="ctr">
                      <a:solidFill>
                        <a:schemeClr val="tx1">
                          <a:lumMod val="25000"/>
                          <a:lumOff val="75000"/>
                        </a:schemeClr>
                      </a:solidFill>
                      <a:prstDash val="solid"/>
                      <a:round/>
                      <a:headEnd type="none" w="med" len="med"/>
                      <a:tailEnd type="none" w="med" len="med"/>
                    </a:lnL>
                    <a:lnR w="3175" cap="flat" cmpd="sng" algn="ctr">
                      <a:solidFill>
                        <a:schemeClr val="tx1">
                          <a:lumMod val="25000"/>
                          <a:lumOff val="75000"/>
                        </a:schemeClr>
                      </a:solidFill>
                      <a:prstDash val="solid"/>
                      <a:round/>
                      <a:headEnd type="none" w="med" len="med"/>
                      <a:tailEnd type="none" w="med" len="med"/>
                    </a:lnR>
                    <a:lnT w="3175" cap="flat" cmpd="sng" algn="ctr">
                      <a:solidFill>
                        <a:schemeClr val="tx1">
                          <a:lumMod val="25000"/>
                          <a:lumOff val="75000"/>
                        </a:schemeClr>
                      </a:solidFill>
                      <a:prstDash val="solid"/>
                      <a:round/>
                      <a:headEnd type="none" w="med" len="med"/>
                      <a:tailEnd type="none" w="med" len="med"/>
                    </a:lnT>
                    <a:lnB w="3175" cap="flat" cmpd="sng" algn="ctr">
                      <a:solidFill>
                        <a:schemeClr val="tx1">
                          <a:lumMod val="25000"/>
                          <a:lumOff val="75000"/>
                        </a:schemeClr>
                      </a:solidFill>
                      <a:prstDash val="solid"/>
                      <a:round/>
                      <a:headEnd type="none" w="med" len="med"/>
                      <a:tailEnd type="none" w="med" len="med"/>
                    </a:lnB>
                    <a:solidFill>
                      <a:schemeClr val="bg2"/>
                    </a:solidFill>
                  </a:tcPr>
                </a:tc>
                <a:tc>
                  <a:txBody>
                    <a:bodyPr/>
                    <a:lstStyle/>
                    <a:p>
                      <a:pPr marL="0" algn="l" rtl="0" eaLnBrk="1" fontAlgn="t" latinLnBrk="0" hangingPunct="1">
                        <a:spcBef>
                          <a:spcPts val="0"/>
                        </a:spcBef>
                        <a:spcAft>
                          <a:spcPts val="0"/>
                        </a:spcAft>
                      </a:pPr>
                      <a:r>
                        <a:rPr lang="en-US" sz="1400" b="0" i="0" u="none" strike="noStrike" kern="1200" dirty="0">
                          <a:solidFill>
                            <a:srgbClr val="282828"/>
                          </a:solidFill>
                          <a:effectLst/>
                          <a:latin typeface="CiscoSansTT ExtraLight"/>
                        </a:rPr>
                        <a:t>79%</a:t>
                      </a:r>
                      <a:endParaRPr lang="en-US" sz="1800" b="0" i="0" u="none" strike="noStrike" dirty="0">
                        <a:effectLst/>
                        <a:latin typeface="Arial"/>
                      </a:endParaRPr>
                    </a:p>
                  </a:txBody>
                  <a:tcPr anchor="ctr">
                    <a:lnL w="3175" cap="flat" cmpd="sng" algn="ctr">
                      <a:solidFill>
                        <a:schemeClr val="tx1">
                          <a:lumMod val="25000"/>
                          <a:lumOff val="75000"/>
                        </a:schemeClr>
                      </a:solidFill>
                      <a:prstDash val="solid"/>
                      <a:round/>
                      <a:headEnd type="none" w="med" len="med"/>
                      <a:tailEnd type="none" w="med" len="med"/>
                    </a:lnL>
                    <a:lnR w="3175" cap="flat" cmpd="sng" algn="ctr">
                      <a:solidFill>
                        <a:schemeClr val="tx1">
                          <a:lumMod val="25000"/>
                          <a:lumOff val="75000"/>
                        </a:schemeClr>
                      </a:solidFill>
                      <a:prstDash val="solid"/>
                      <a:round/>
                      <a:headEnd type="none" w="med" len="med"/>
                      <a:tailEnd type="none" w="med" len="med"/>
                    </a:lnR>
                    <a:lnT w="3175" cap="flat" cmpd="sng" algn="ctr">
                      <a:solidFill>
                        <a:schemeClr val="tx1">
                          <a:lumMod val="25000"/>
                          <a:lumOff val="75000"/>
                        </a:schemeClr>
                      </a:solidFill>
                      <a:prstDash val="solid"/>
                      <a:round/>
                      <a:headEnd type="none" w="med" len="med"/>
                      <a:tailEnd type="none" w="med" len="med"/>
                    </a:lnT>
                    <a:lnB w="3175" cap="flat" cmpd="sng" algn="ctr">
                      <a:solidFill>
                        <a:schemeClr val="tx1">
                          <a:lumMod val="25000"/>
                          <a:lumOff val="7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0004"/>
                  </a:ext>
                </a:extLst>
              </a:tr>
            </a:tbl>
          </a:graphicData>
        </a:graphic>
      </p:graphicFrame>
      <p:sp>
        <p:nvSpPr>
          <p:cNvPr id="16" name="Text Placeholder 7"/>
          <p:cNvSpPr txBox="1">
            <a:spLocks/>
          </p:cNvSpPr>
          <p:nvPr/>
        </p:nvSpPr>
        <p:spPr>
          <a:xfrm>
            <a:off x="1391920" y="2000800"/>
            <a:ext cx="2956559" cy="1312897"/>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ClrTx/>
              <a:buNone/>
            </a:pPr>
            <a:r>
              <a:rPr lang="en-US" sz="1800" dirty="0">
                <a:latin typeface="+mj-lt"/>
              </a:rPr>
              <a:t>5-Year TCO</a:t>
            </a:r>
          </a:p>
          <a:p>
            <a:pPr marL="115888" indent="-115888">
              <a:buClrTx/>
            </a:pPr>
            <a:r>
              <a:rPr lang="en-US" sz="1400" dirty="0">
                <a:latin typeface="+mj-lt"/>
              </a:rPr>
              <a:t>39% overall savings</a:t>
            </a:r>
          </a:p>
          <a:p>
            <a:pPr marL="115888" indent="-115888">
              <a:buClrTx/>
            </a:pPr>
            <a:r>
              <a:rPr lang="en-US" sz="1400" dirty="0">
                <a:latin typeface="+mj-lt"/>
              </a:rPr>
              <a:t>$11,522 5-year per node</a:t>
            </a:r>
            <a:br>
              <a:rPr lang="en-US" sz="1400" dirty="0">
                <a:latin typeface="+mj-lt"/>
              </a:rPr>
            </a:br>
            <a:r>
              <a:rPr lang="en-US" sz="1400" dirty="0">
                <a:latin typeface="+mj-lt"/>
              </a:rPr>
              <a:t>overall savings</a:t>
            </a:r>
          </a:p>
        </p:txBody>
      </p:sp>
    </p:spTree>
    <p:extLst>
      <p:ext uri="{BB962C8B-B14F-4D97-AF65-F5344CB8AC3E}">
        <p14:creationId xmlns:p14="http://schemas.microsoft.com/office/powerpoint/2010/main" val="34693687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6" name="TCO Chart"/>
          <p:cNvGraphicFramePr>
            <a:graphicFrameLocks/>
          </p:cNvGraphicFramePr>
          <p:nvPr>
            <p:extLst>
              <p:ext uri="{D42A27DB-BD31-4B8C-83A1-F6EECF244321}">
                <p14:modId xmlns:p14="http://schemas.microsoft.com/office/powerpoint/2010/main" val="2094279200"/>
              </p:ext>
            </p:extLst>
          </p:nvPr>
        </p:nvGraphicFramePr>
        <p:xfrm>
          <a:off x="1171259" y="1243286"/>
          <a:ext cx="7477301" cy="3024729"/>
        </p:xfrm>
        <a:graphic>
          <a:graphicData uri="http://schemas.openxmlformats.org/drawingml/2006/chart">
            <c:chart xmlns:c="http://schemas.openxmlformats.org/drawingml/2006/chart" xmlns:r="http://schemas.openxmlformats.org/officeDocument/2006/relationships" r:id="rId3"/>
          </a:graphicData>
        </a:graphic>
      </p:graphicFrame>
      <p:sp>
        <p:nvSpPr>
          <p:cNvPr id="23" name="Title 22"/>
          <p:cNvSpPr>
            <a:spLocks noGrp="1"/>
          </p:cNvSpPr>
          <p:nvPr>
            <p:ph type="title"/>
          </p:nvPr>
        </p:nvSpPr>
        <p:spPr/>
        <p:txBody>
          <a:bodyPr/>
          <a:lstStyle/>
          <a:p>
            <a:r>
              <a:rPr lang="en-US" dirty="0"/>
              <a:t>Major travel services provider</a:t>
            </a:r>
          </a:p>
        </p:txBody>
      </p:sp>
      <p:sp>
        <p:nvSpPr>
          <p:cNvPr id="26" name="UCS Solution TextBox"/>
          <p:cNvSpPr txBox="1"/>
          <p:nvPr/>
        </p:nvSpPr>
        <p:spPr>
          <a:xfrm rot="16200000">
            <a:off x="7328283" y="3545936"/>
            <a:ext cx="1241401" cy="276999"/>
          </a:xfrm>
          <a:prstGeom prst="rect">
            <a:avLst/>
          </a:prstGeom>
          <a:noFill/>
        </p:spPr>
        <p:txBody>
          <a:bodyPr wrap="square" rtlCol="0" anchor="ctr">
            <a:spAutoFit/>
          </a:bodyPr>
          <a:lstStyle/>
          <a:p>
            <a:pPr algn="ctr"/>
            <a:r>
              <a:rPr lang="en-US" sz="1200" dirty="0">
                <a:solidFill>
                  <a:schemeClr val="bg1"/>
                </a:solidFill>
                <a:latin typeface="+mj-lt"/>
              </a:rPr>
              <a:t>UCS Solution</a:t>
            </a:r>
          </a:p>
        </p:txBody>
      </p:sp>
      <p:sp>
        <p:nvSpPr>
          <p:cNvPr id="27" name="Infrastructure TextBox"/>
          <p:cNvSpPr txBox="1"/>
          <p:nvPr/>
        </p:nvSpPr>
        <p:spPr>
          <a:xfrm>
            <a:off x="4055907" y="2378546"/>
            <a:ext cx="1232425" cy="403148"/>
          </a:xfrm>
          <a:prstGeom prst="rect">
            <a:avLst/>
          </a:prstGeom>
          <a:noFill/>
        </p:spPr>
        <p:txBody>
          <a:bodyPr wrap="square" lIns="0" tIns="0" rIns="0" bIns="0" rtlCol="0">
            <a:noAutofit/>
          </a:bodyPr>
          <a:lstStyle/>
          <a:p>
            <a:pPr algn="ctr"/>
            <a:r>
              <a:rPr lang="en-US" sz="800" dirty="0">
                <a:latin typeface="+mj-lt"/>
              </a:rPr>
              <a:t>Networking, Cabling</a:t>
            </a:r>
            <a:br>
              <a:rPr lang="en-US" sz="800" dirty="0">
                <a:latin typeface="+mj-lt"/>
              </a:rPr>
            </a:br>
            <a:r>
              <a:rPr lang="en-US" sz="800" dirty="0">
                <a:latin typeface="+mj-lt"/>
              </a:rPr>
              <a:t>and Warranty</a:t>
            </a:r>
          </a:p>
        </p:txBody>
      </p:sp>
      <p:sp>
        <p:nvSpPr>
          <p:cNvPr id="28" name="Power TextBox"/>
          <p:cNvSpPr txBox="1"/>
          <p:nvPr/>
        </p:nvSpPr>
        <p:spPr>
          <a:xfrm>
            <a:off x="5390510" y="2953312"/>
            <a:ext cx="708617" cy="321041"/>
          </a:xfrm>
          <a:prstGeom prst="rect">
            <a:avLst/>
          </a:prstGeom>
          <a:noFill/>
        </p:spPr>
        <p:txBody>
          <a:bodyPr wrap="square" lIns="0" tIns="0" rIns="0" bIns="0" rtlCol="0">
            <a:noAutofit/>
          </a:bodyPr>
          <a:lstStyle/>
          <a:p>
            <a:pPr algn="ctr"/>
            <a:r>
              <a:rPr lang="en-US" sz="800" dirty="0">
                <a:latin typeface="+mj-lt"/>
              </a:rPr>
              <a:t>Power and</a:t>
            </a:r>
          </a:p>
          <a:p>
            <a:pPr algn="ctr"/>
            <a:r>
              <a:rPr lang="en-US" sz="800" dirty="0">
                <a:latin typeface="+mj-lt"/>
              </a:rPr>
              <a:t>Cooling</a:t>
            </a:r>
          </a:p>
        </p:txBody>
      </p:sp>
      <p:sp>
        <p:nvSpPr>
          <p:cNvPr id="29" name="Servers TextBox"/>
          <p:cNvSpPr txBox="1"/>
          <p:nvPr/>
        </p:nvSpPr>
        <p:spPr>
          <a:xfrm>
            <a:off x="3082923" y="1984976"/>
            <a:ext cx="940300" cy="295161"/>
          </a:xfrm>
          <a:prstGeom prst="rect">
            <a:avLst/>
          </a:prstGeom>
          <a:noFill/>
        </p:spPr>
        <p:txBody>
          <a:bodyPr wrap="square" lIns="0" tIns="0" rIns="0" bIns="0" rtlCol="0">
            <a:noAutofit/>
          </a:bodyPr>
          <a:lstStyle/>
          <a:p>
            <a:pPr algn="ctr"/>
            <a:r>
              <a:rPr lang="en-US" sz="800" dirty="0">
                <a:latin typeface="+mj-lt"/>
              </a:rPr>
              <a:t>Servers and Warranty</a:t>
            </a:r>
          </a:p>
        </p:txBody>
      </p:sp>
      <p:sp>
        <p:nvSpPr>
          <p:cNvPr id="30" name="Provisioning TextBox"/>
          <p:cNvSpPr txBox="1"/>
          <p:nvPr/>
        </p:nvSpPr>
        <p:spPr>
          <a:xfrm>
            <a:off x="6473657" y="3235599"/>
            <a:ext cx="757829" cy="324897"/>
          </a:xfrm>
          <a:prstGeom prst="rect">
            <a:avLst/>
          </a:prstGeom>
          <a:noFill/>
        </p:spPr>
        <p:txBody>
          <a:bodyPr wrap="square" lIns="0" tIns="0" rIns="0" bIns="0" rtlCol="0">
            <a:noAutofit/>
          </a:bodyPr>
          <a:lstStyle/>
          <a:p>
            <a:pPr algn="ctr" defTabSz="456968"/>
            <a:r>
              <a:rPr lang="en-US" sz="800" dirty="0">
                <a:latin typeface="+mj-lt"/>
                <a:ea typeface="+mn-ea"/>
                <a:cs typeface="+mn-cs"/>
              </a:rPr>
              <a:t>Initial</a:t>
            </a:r>
          </a:p>
          <a:p>
            <a:pPr algn="ctr" defTabSz="456968"/>
            <a:r>
              <a:rPr lang="en-US" sz="800" dirty="0">
                <a:latin typeface="+mj-lt"/>
                <a:ea typeface="+mn-ea"/>
                <a:cs typeface="+mn-cs"/>
              </a:rPr>
              <a:t>Provisioning</a:t>
            </a:r>
          </a:p>
        </p:txBody>
      </p:sp>
      <p:sp>
        <p:nvSpPr>
          <p:cNvPr id="42" name="Traditional TextBox"/>
          <p:cNvSpPr txBox="1"/>
          <p:nvPr/>
        </p:nvSpPr>
        <p:spPr>
          <a:xfrm rot="16200000">
            <a:off x="1202332" y="2743676"/>
            <a:ext cx="2570076" cy="276999"/>
          </a:xfrm>
          <a:prstGeom prst="rect">
            <a:avLst/>
          </a:prstGeom>
          <a:noFill/>
        </p:spPr>
        <p:txBody>
          <a:bodyPr wrap="square" rtlCol="0" anchor="ctr">
            <a:spAutoFit/>
          </a:bodyPr>
          <a:lstStyle/>
          <a:p>
            <a:pPr algn="ctr"/>
            <a:r>
              <a:rPr lang="en-US" sz="1200" dirty="0">
                <a:solidFill>
                  <a:schemeClr val="bg1"/>
                </a:solidFill>
                <a:latin typeface="+mj-lt"/>
              </a:rPr>
              <a:t>Competitor’s Rackmount Solution</a:t>
            </a:r>
          </a:p>
        </p:txBody>
      </p:sp>
      <p:grpSp>
        <p:nvGrpSpPr>
          <p:cNvPr id="185" name="Group 184"/>
          <p:cNvGrpSpPr/>
          <p:nvPr/>
        </p:nvGrpSpPr>
        <p:grpSpPr>
          <a:xfrm>
            <a:off x="7266264" y="1114672"/>
            <a:ext cx="1313062" cy="1313062"/>
            <a:chOff x="11199100" y="-2948805"/>
            <a:chExt cx="1858914" cy="1858914"/>
          </a:xfrm>
        </p:grpSpPr>
        <p:sp>
          <p:nvSpPr>
            <p:cNvPr id="181" name="Freeform 180"/>
            <p:cNvSpPr/>
            <p:nvPr/>
          </p:nvSpPr>
          <p:spPr>
            <a:xfrm>
              <a:off x="11199100" y="-2948805"/>
              <a:ext cx="1858914" cy="1858914"/>
            </a:xfrm>
            <a:custGeom>
              <a:avLst/>
              <a:gdLst>
                <a:gd name="connsiteX0" fmla="*/ 0 w 1527210"/>
                <a:gd name="connsiteY0" fmla="*/ 763605 h 1527210"/>
                <a:gd name="connsiteX1" fmla="*/ 763605 w 1527210"/>
                <a:gd name="connsiteY1" fmla="*/ 0 h 1527210"/>
                <a:gd name="connsiteX2" fmla="*/ 1527210 w 1527210"/>
                <a:gd name="connsiteY2" fmla="*/ 763605 h 1527210"/>
                <a:gd name="connsiteX3" fmla="*/ 763605 w 1527210"/>
                <a:gd name="connsiteY3" fmla="*/ 1527210 h 1527210"/>
                <a:gd name="connsiteX4" fmla="*/ 0 w 1527210"/>
                <a:gd name="connsiteY4" fmla="*/ 763605 h 1527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210" h="1527210">
                  <a:moveTo>
                    <a:pt x="0" y="763605"/>
                  </a:moveTo>
                  <a:cubicBezTo>
                    <a:pt x="0" y="341878"/>
                    <a:pt x="341878" y="0"/>
                    <a:pt x="763605" y="0"/>
                  </a:cubicBezTo>
                  <a:cubicBezTo>
                    <a:pt x="1185332" y="0"/>
                    <a:pt x="1527210" y="341878"/>
                    <a:pt x="1527210" y="763605"/>
                  </a:cubicBezTo>
                  <a:cubicBezTo>
                    <a:pt x="1527210" y="1185332"/>
                    <a:pt x="1185332" y="1527210"/>
                    <a:pt x="763605" y="1527210"/>
                  </a:cubicBezTo>
                  <a:cubicBezTo>
                    <a:pt x="341878" y="1527210"/>
                    <a:pt x="0" y="1185332"/>
                    <a:pt x="0" y="763605"/>
                  </a:cubicBezTo>
                  <a:close/>
                </a:path>
              </a:pathLst>
            </a:custGeom>
            <a:solidFill>
              <a:schemeClr val="accent1">
                <a:lumMod val="20000"/>
                <a:lumOff val="80000"/>
                <a:alpha val="26000"/>
              </a:schemeClr>
            </a:solidFill>
          </p:spPr>
          <p:style>
            <a:lnRef idx="0">
              <a:schemeClr val="lt1">
                <a:hueOff val="0"/>
                <a:satOff val="0"/>
                <a:lumOff val="0"/>
                <a:alphaOff val="0"/>
              </a:schemeClr>
            </a:lnRef>
            <a:fillRef idx="3">
              <a:scrgbClr r="0" g="0" b="0"/>
            </a:fillRef>
            <a:effectRef idx="0">
              <a:schemeClr val="accent4">
                <a:alpha val="50000"/>
                <a:hueOff val="0"/>
                <a:satOff val="0"/>
                <a:lumOff val="0"/>
                <a:alphaOff val="0"/>
              </a:schemeClr>
            </a:effectRef>
            <a:fontRef idx="minor">
              <a:schemeClr val="tx1"/>
            </a:fontRef>
          </p:style>
          <p:txBody>
            <a:bodyPr spcFirstLastPara="0" vert="horz" wrap="square" lIns="241435" tIns="241435" rIns="241435" bIns="241435" numCol="1" spcCol="1270" anchor="ctr" anchorCtr="0">
              <a:noAutofit/>
            </a:bodyPr>
            <a:lstStyle/>
            <a:p>
              <a:pPr algn="ctr" defTabSz="622300">
                <a:lnSpc>
                  <a:spcPct val="90000"/>
                </a:lnSpc>
                <a:spcAft>
                  <a:spcPct val="35000"/>
                </a:spcAft>
              </a:pPr>
              <a:endParaRPr lang="en-US" sz="1400" b="1" dirty="0">
                <a:solidFill>
                  <a:srgbClr val="FFFFFF"/>
                </a:solidFill>
                <a:latin typeface="+mj-lt"/>
              </a:endParaRPr>
            </a:p>
          </p:txBody>
        </p:sp>
        <p:grpSp>
          <p:nvGrpSpPr>
            <p:cNvPr id="182" name="Group 181"/>
            <p:cNvGrpSpPr/>
            <p:nvPr/>
          </p:nvGrpSpPr>
          <p:grpSpPr>
            <a:xfrm>
              <a:off x="11364220" y="-2791865"/>
              <a:ext cx="1532862" cy="1532862"/>
              <a:chOff x="3795249" y="2189766"/>
              <a:chExt cx="1527210" cy="1527210"/>
            </a:xfrm>
          </p:grpSpPr>
          <p:sp>
            <p:nvSpPr>
              <p:cNvPr id="183" name="Freeform 182"/>
              <p:cNvSpPr/>
              <p:nvPr/>
            </p:nvSpPr>
            <p:spPr>
              <a:xfrm>
                <a:off x="3795249" y="2189766"/>
                <a:ext cx="1527210" cy="1527210"/>
              </a:xfrm>
              <a:custGeom>
                <a:avLst/>
                <a:gdLst>
                  <a:gd name="connsiteX0" fmla="*/ 0 w 1527210"/>
                  <a:gd name="connsiteY0" fmla="*/ 763605 h 1527210"/>
                  <a:gd name="connsiteX1" fmla="*/ 763605 w 1527210"/>
                  <a:gd name="connsiteY1" fmla="*/ 0 h 1527210"/>
                  <a:gd name="connsiteX2" fmla="*/ 1527210 w 1527210"/>
                  <a:gd name="connsiteY2" fmla="*/ 763605 h 1527210"/>
                  <a:gd name="connsiteX3" fmla="*/ 763605 w 1527210"/>
                  <a:gd name="connsiteY3" fmla="*/ 1527210 h 1527210"/>
                  <a:gd name="connsiteX4" fmla="*/ 0 w 1527210"/>
                  <a:gd name="connsiteY4" fmla="*/ 763605 h 1527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210" h="1527210">
                    <a:moveTo>
                      <a:pt x="0" y="763605"/>
                    </a:moveTo>
                    <a:cubicBezTo>
                      <a:pt x="0" y="341878"/>
                      <a:pt x="341878" y="0"/>
                      <a:pt x="763605" y="0"/>
                    </a:cubicBezTo>
                    <a:cubicBezTo>
                      <a:pt x="1185332" y="0"/>
                      <a:pt x="1527210" y="341878"/>
                      <a:pt x="1527210" y="763605"/>
                    </a:cubicBezTo>
                    <a:cubicBezTo>
                      <a:pt x="1527210" y="1185332"/>
                      <a:pt x="1185332" y="1527210"/>
                      <a:pt x="763605" y="1527210"/>
                    </a:cubicBezTo>
                    <a:cubicBezTo>
                      <a:pt x="341878" y="1527210"/>
                      <a:pt x="0" y="1185332"/>
                      <a:pt x="0" y="763605"/>
                    </a:cubicBezTo>
                    <a:close/>
                  </a:path>
                </a:pathLst>
              </a:custGeom>
              <a:solidFill>
                <a:schemeClr val="accent1"/>
              </a:solidFill>
              <a:ln w="60325">
                <a:noFill/>
              </a:ln>
            </p:spPr>
            <p:style>
              <a:lnRef idx="0">
                <a:schemeClr val="lt1">
                  <a:hueOff val="0"/>
                  <a:satOff val="0"/>
                  <a:lumOff val="0"/>
                  <a:alphaOff val="0"/>
                </a:schemeClr>
              </a:lnRef>
              <a:fillRef idx="3">
                <a:scrgbClr r="0" g="0" b="0"/>
              </a:fillRef>
              <a:effectRef idx="0">
                <a:schemeClr val="accent4">
                  <a:alpha val="50000"/>
                  <a:hueOff val="0"/>
                  <a:satOff val="0"/>
                  <a:lumOff val="0"/>
                  <a:alphaOff val="0"/>
                </a:schemeClr>
              </a:effectRef>
              <a:fontRef idx="minor">
                <a:schemeClr val="tx1"/>
              </a:fontRef>
            </p:style>
            <p:txBody>
              <a:bodyPr spcFirstLastPara="0" vert="horz" wrap="square" lIns="0" tIns="0" rIns="0" bIns="0" numCol="1" spcCol="1270" anchor="ctr" anchorCtr="0">
                <a:noAutofit/>
              </a:bodyPr>
              <a:lstStyle/>
              <a:p>
                <a:pPr algn="ctr" defTabSz="622300">
                  <a:lnSpc>
                    <a:spcPct val="90000"/>
                  </a:lnSpc>
                  <a:spcAft>
                    <a:spcPct val="35000"/>
                  </a:spcAft>
                </a:pPr>
                <a:endParaRPr lang="en-US" sz="1400" b="1" dirty="0">
                  <a:solidFill>
                    <a:srgbClr val="FFFFFF"/>
                  </a:solidFill>
                  <a:latin typeface="+mj-lt"/>
                </a:endParaRPr>
              </a:p>
            </p:txBody>
          </p:sp>
          <p:sp>
            <p:nvSpPr>
              <p:cNvPr id="184" name="Freeform 183"/>
              <p:cNvSpPr/>
              <p:nvPr/>
            </p:nvSpPr>
            <p:spPr>
              <a:xfrm>
                <a:off x="3842451" y="2236858"/>
                <a:ext cx="1437405" cy="1437404"/>
              </a:xfrm>
              <a:custGeom>
                <a:avLst/>
                <a:gdLst>
                  <a:gd name="connsiteX0" fmla="*/ 0 w 1377005"/>
                  <a:gd name="connsiteY0" fmla="*/ 688503 h 1377005"/>
                  <a:gd name="connsiteX1" fmla="*/ 688503 w 1377005"/>
                  <a:gd name="connsiteY1" fmla="*/ 0 h 1377005"/>
                  <a:gd name="connsiteX2" fmla="*/ 1377006 w 1377005"/>
                  <a:gd name="connsiteY2" fmla="*/ 688503 h 1377005"/>
                  <a:gd name="connsiteX3" fmla="*/ 688503 w 1377005"/>
                  <a:gd name="connsiteY3" fmla="*/ 1377006 h 1377005"/>
                  <a:gd name="connsiteX4" fmla="*/ 0 w 1377005"/>
                  <a:gd name="connsiteY4" fmla="*/ 688503 h 1377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7005" h="1377005">
                    <a:moveTo>
                      <a:pt x="0" y="688503"/>
                    </a:moveTo>
                    <a:cubicBezTo>
                      <a:pt x="0" y="308253"/>
                      <a:pt x="308253" y="0"/>
                      <a:pt x="688503" y="0"/>
                    </a:cubicBezTo>
                    <a:cubicBezTo>
                      <a:pt x="1068753" y="0"/>
                      <a:pt x="1377006" y="308253"/>
                      <a:pt x="1377006" y="688503"/>
                    </a:cubicBezTo>
                    <a:cubicBezTo>
                      <a:pt x="1377006" y="1068753"/>
                      <a:pt x="1068753" y="1377006"/>
                      <a:pt x="688503" y="1377006"/>
                    </a:cubicBezTo>
                    <a:cubicBezTo>
                      <a:pt x="308253" y="1377006"/>
                      <a:pt x="0" y="1068753"/>
                      <a:pt x="0" y="688503"/>
                    </a:cubicBezTo>
                    <a:close/>
                  </a:path>
                </a:pathLst>
              </a:custGeom>
              <a:noFill/>
            </p:spPr>
            <p:style>
              <a:lnRef idx="0">
                <a:schemeClr val="lt1">
                  <a:hueOff val="0"/>
                  <a:satOff val="0"/>
                  <a:lumOff val="0"/>
                  <a:alphaOff val="0"/>
                </a:schemeClr>
              </a:lnRef>
              <a:fillRef idx="3">
                <a:scrgbClr r="0" g="0" b="0"/>
              </a:fillRef>
              <a:effectRef idx="0">
                <a:schemeClr val="accent4">
                  <a:alpha val="50000"/>
                  <a:hueOff val="0"/>
                  <a:satOff val="0"/>
                  <a:lumOff val="0"/>
                  <a:alphaOff val="0"/>
                </a:schemeClr>
              </a:effectRef>
              <a:fontRef idx="minor">
                <a:schemeClr val="tx1"/>
              </a:fontRef>
            </p:style>
            <p:txBody>
              <a:bodyPr spcFirstLastPara="0" vert="horz" wrap="square" lIns="0" tIns="0" rIns="0" bIns="0" numCol="1" spcCol="1270" anchor="ctr" anchorCtr="0">
                <a:noAutofit/>
              </a:bodyPr>
              <a:lstStyle/>
              <a:p>
                <a:pPr algn="ctr"/>
                <a:r>
                  <a:rPr lang="en-US" sz="1400" dirty="0">
                    <a:solidFill>
                      <a:schemeClr val="bg1"/>
                    </a:solidFill>
                    <a:latin typeface="+mj-lt"/>
                  </a:rPr>
                  <a:t>$5,553,638</a:t>
                </a:r>
              </a:p>
              <a:p>
                <a:pPr algn="ctr" defTabSz="622300">
                  <a:spcAft>
                    <a:spcPts val="0"/>
                  </a:spcAft>
                </a:pPr>
                <a:r>
                  <a:rPr lang="en-US" sz="1400" b="1" dirty="0">
                    <a:solidFill>
                      <a:schemeClr val="bg1"/>
                    </a:solidFill>
                    <a:latin typeface="+mj-lt"/>
                  </a:rPr>
                  <a:t>Savings </a:t>
                </a:r>
              </a:p>
            </p:txBody>
          </p:sp>
        </p:grpSp>
      </p:grpSp>
      <p:cxnSp>
        <p:nvCxnSpPr>
          <p:cNvPr id="187" name="Straight Arrow Connector 186"/>
          <p:cNvCxnSpPr/>
          <p:nvPr/>
        </p:nvCxnSpPr>
        <p:spPr>
          <a:xfrm>
            <a:off x="7922795" y="2207514"/>
            <a:ext cx="0" cy="672016"/>
          </a:xfrm>
          <a:prstGeom prst="straightConnector1">
            <a:avLst/>
          </a:prstGeom>
          <a:ln w="19050" cap="rnd">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1499334" y="1545602"/>
            <a:ext cx="453970" cy="215444"/>
          </a:xfrm>
          <a:prstGeom prst="rect">
            <a:avLst/>
          </a:prstGeom>
          <a:noFill/>
        </p:spPr>
        <p:txBody>
          <a:bodyPr wrap="none" rtlCol="0">
            <a:spAutoFit/>
          </a:bodyPr>
          <a:lstStyle/>
          <a:p>
            <a:pPr algn="r"/>
            <a:r>
              <a:rPr lang="en-US" sz="800" dirty="0">
                <a:latin typeface="+mj-lt"/>
              </a:rPr>
              <a:t>$14M</a:t>
            </a:r>
          </a:p>
        </p:txBody>
      </p:sp>
      <p:sp>
        <p:nvSpPr>
          <p:cNvPr id="52" name="TextBox 51"/>
          <p:cNvSpPr txBox="1"/>
          <p:nvPr/>
        </p:nvSpPr>
        <p:spPr>
          <a:xfrm>
            <a:off x="1499334" y="1826603"/>
            <a:ext cx="453970" cy="215444"/>
          </a:xfrm>
          <a:prstGeom prst="rect">
            <a:avLst/>
          </a:prstGeom>
          <a:noFill/>
        </p:spPr>
        <p:txBody>
          <a:bodyPr wrap="none" rtlCol="0">
            <a:spAutoFit/>
          </a:bodyPr>
          <a:lstStyle/>
          <a:p>
            <a:pPr algn="r"/>
            <a:r>
              <a:rPr lang="en-US" sz="800" dirty="0">
                <a:latin typeface="+mj-lt"/>
              </a:rPr>
              <a:t>$13M</a:t>
            </a:r>
          </a:p>
        </p:txBody>
      </p:sp>
      <p:sp>
        <p:nvSpPr>
          <p:cNvPr id="53" name="TextBox 52"/>
          <p:cNvSpPr txBox="1"/>
          <p:nvPr/>
        </p:nvSpPr>
        <p:spPr>
          <a:xfrm>
            <a:off x="1499334" y="2112536"/>
            <a:ext cx="453970" cy="215444"/>
          </a:xfrm>
          <a:prstGeom prst="rect">
            <a:avLst/>
          </a:prstGeom>
          <a:noFill/>
        </p:spPr>
        <p:txBody>
          <a:bodyPr wrap="none" rtlCol="0">
            <a:spAutoFit/>
          </a:bodyPr>
          <a:lstStyle/>
          <a:p>
            <a:pPr algn="r"/>
            <a:r>
              <a:rPr lang="en-US" sz="800" dirty="0">
                <a:latin typeface="+mj-lt"/>
              </a:rPr>
              <a:t>$12M</a:t>
            </a:r>
          </a:p>
        </p:txBody>
      </p:sp>
      <p:sp>
        <p:nvSpPr>
          <p:cNvPr id="54" name="TextBox 53"/>
          <p:cNvSpPr txBox="1"/>
          <p:nvPr/>
        </p:nvSpPr>
        <p:spPr>
          <a:xfrm>
            <a:off x="1499334" y="2395305"/>
            <a:ext cx="453970" cy="215444"/>
          </a:xfrm>
          <a:prstGeom prst="rect">
            <a:avLst/>
          </a:prstGeom>
          <a:noFill/>
        </p:spPr>
        <p:txBody>
          <a:bodyPr wrap="none" rtlCol="0">
            <a:spAutoFit/>
          </a:bodyPr>
          <a:lstStyle/>
          <a:p>
            <a:pPr algn="r"/>
            <a:r>
              <a:rPr lang="en-US" sz="800" dirty="0">
                <a:latin typeface="+mj-lt"/>
              </a:rPr>
              <a:t>$11M</a:t>
            </a:r>
          </a:p>
        </p:txBody>
      </p:sp>
      <p:sp>
        <p:nvSpPr>
          <p:cNvPr id="55" name="TextBox 54"/>
          <p:cNvSpPr txBox="1"/>
          <p:nvPr/>
        </p:nvSpPr>
        <p:spPr>
          <a:xfrm>
            <a:off x="1560248" y="2961618"/>
            <a:ext cx="393056" cy="215444"/>
          </a:xfrm>
          <a:prstGeom prst="rect">
            <a:avLst/>
          </a:prstGeom>
          <a:noFill/>
        </p:spPr>
        <p:txBody>
          <a:bodyPr wrap="none" rtlCol="0">
            <a:spAutoFit/>
          </a:bodyPr>
          <a:lstStyle/>
          <a:p>
            <a:pPr algn="r"/>
            <a:r>
              <a:rPr lang="en-US" sz="800" dirty="0">
                <a:latin typeface="+mj-lt"/>
              </a:rPr>
              <a:t>$9M</a:t>
            </a:r>
          </a:p>
        </p:txBody>
      </p:sp>
      <p:sp>
        <p:nvSpPr>
          <p:cNvPr id="56" name="TextBox 55"/>
          <p:cNvSpPr txBox="1"/>
          <p:nvPr/>
        </p:nvSpPr>
        <p:spPr>
          <a:xfrm>
            <a:off x="1560248" y="3248724"/>
            <a:ext cx="393056" cy="215444"/>
          </a:xfrm>
          <a:prstGeom prst="rect">
            <a:avLst/>
          </a:prstGeom>
          <a:noFill/>
        </p:spPr>
        <p:txBody>
          <a:bodyPr wrap="none" rtlCol="0">
            <a:spAutoFit/>
          </a:bodyPr>
          <a:lstStyle/>
          <a:p>
            <a:pPr algn="r"/>
            <a:r>
              <a:rPr lang="en-US" sz="800" dirty="0">
                <a:latin typeface="+mj-lt"/>
              </a:rPr>
              <a:t>$8M</a:t>
            </a:r>
          </a:p>
        </p:txBody>
      </p:sp>
      <p:sp>
        <p:nvSpPr>
          <p:cNvPr id="57" name="TextBox 56"/>
          <p:cNvSpPr txBox="1"/>
          <p:nvPr/>
        </p:nvSpPr>
        <p:spPr>
          <a:xfrm>
            <a:off x="1560248" y="3525463"/>
            <a:ext cx="393056" cy="215444"/>
          </a:xfrm>
          <a:prstGeom prst="rect">
            <a:avLst/>
          </a:prstGeom>
          <a:noFill/>
        </p:spPr>
        <p:txBody>
          <a:bodyPr wrap="none" rtlCol="0">
            <a:spAutoFit/>
          </a:bodyPr>
          <a:lstStyle/>
          <a:p>
            <a:pPr algn="r"/>
            <a:r>
              <a:rPr lang="en-US" sz="800" dirty="0">
                <a:latin typeface="+mj-lt"/>
              </a:rPr>
              <a:t>$7M</a:t>
            </a:r>
          </a:p>
        </p:txBody>
      </p:sp>
      <p:sp>
        <p:nvSpPr>
          <p:cNvPr id="58" name="TextBox 57"/>
          <p:cNvSpPr txBox="1"/>
          <p:nvPr/>
        </p:nvSpPr>
        <p:spPr>
          <a:xfrm>
            <a:off x="1560248" y="4087918"/>
            <a:ext cx="393056" cy="215444"/>
          </a:xfrm>
          <a:prstGeom prst="rect">
            <a:avLst/>
          </a:prstGeom>
          <a:noFill/>
        </p:spPr>
        <p:txBody>
          <a:bodyPr wrap="none" rtlCol="0">
            <a:spAutoFit/>
          </a:bodyPr>
          <a:lstStyle/>
          <a:p>
            <a:pPr algn="r"/>
            <a:r>
              <a:rPr lang="en-US" sz="800" dirty="0">
                <a:latin typeface="+mj-lt"/>
              </a:rPr>
              <a:t>$5M</a:t>
            </a:r>
          </a:p>
        </p:txBody>
      </p:sp>
      <p:sp>
        <p:nvSpPr>
          <p:cNvPr id="60" name="TextBox 59"/>
          <p:cNvSpPr txBox="1"/>
          <p:nvPr/>
        </p:nvSpPr>
        <p:spPr>
          <a:xfrm>
            <a:off x="1499334" y="2676634"/>
            <a:ext cx="453970" cy="215444"/>
          </a:xfrm>
          <a:prstGeom prst="rect">
            <a:avLst/>
          </a:prstGeom>
          <a:noFill/>
        </p:spPr>
        <p:txBody>
          <a:bodyPr wrap="none" rtlCol="0">
            <a:spAutoFit/>
          </a:bodyPr>
          <a:lstStyle/>
          <a:p>
            <a:pPr algn="r"/>
            <a:r>
              <a:rPr lang="en-US" sz="800" dirty="0">
                <a:latin typeface="+mj-lt"/>
              </a:rPr>
              <a:t>$10M</a:t>
            </a:r>
          </a:p>
        </p:txBody>
      </p:sp>
      <p:sp>
        <p:nvSpPr>
          <p:cNvPr id="61" name="TextBox 60"/>
          <p:cNvSpPr txBox="1"/>
          <p:nvPr/>
        </p:nvSpPr>
        <p:spPr>
          <a:xfrm>
            <a:off x="1560248" y="3811179"/>
            <a:ext cx="393056" cy="215444"/>
          </a:xfrm>
          <a:prstGeom prst="rect">
            <a:avLst/>
          </a:prstGeom>
          <a:noFill/>
        </p:spPr>
        <p:txBody>
          <a:bodyPr wrap="none" rtlCol="0">
            <a:spAutoFit/>
          </a:bodyPr>
          <a:lstStyle/>
          <a:p>
            <a:pPr algn="r"/>
            <a:r>
              <a:rPr lang="en-US" sz="800" dirty="0">
                <a:latin typeface="+mj-lt"/>
              </a:rPr>
              <a:t>$6M</a:t>
            </a:r>
          </a:p>
        </p:txBody>
      </p:sp>
      <p:sp>
        <p:nvSpPr>
          <p:cNvPr id="37" name="Disclaimer TextBox"/>
          <p:cNvSpPr txBox="1"/>
          <p:nvPr/>
        </p:nvSpPr>
        <p:spPr>
          <a:xfrm>
            <a:off x="1157304" y="4369536"/>
            <a:ext cx="7886112" cy="338554"/>
          </a:xfrm>
          <a:prstGeom prst="rect">
            <a:avLst/>
          </a:prstGeom>
          <a:noFill/>
        </p:spPr>
        <p:txBody>
          <a:bodyPr wrap="square" rtlCol="0">
            <a:spAutoFit/>
          </a:bodyPr>
          <a:lstStyle/>
          <a:p>
            <a:r>
              <a:rPr lang="en-US" sz="800" dirty="0">
                <a:latin typeface="+mj-lt"/>
              </a:rPr>
              <a:t>Comparison of existing 482 rack servers and associated switching infrastructure plus projected growth vs. Cisco UCS B-Series. 5-year lifecycle. </a:t>
            </a:r>
            <a:br>
              <a:rPr lang="en-US" sz="800" dirty="0">
                <a:latin typeface="+mj-lt"/>
              </a:rPr>
            </a:br>
            <a:r>
              <a:rPr lang="en-US" sz="800" dirty="0">
                <a:latin typeface="+mj-lt"/>
              </a:rPr>
              <a:t>Study conducted May 2011 to September 2011.</a:t>
            </a:r>
          </a:p>
        </p:txBody>
      </p:sp>
    </p:spTree>
    <p:extLst>
      <p:ext uri="{BB962C8B-B14F-4D97-AF65-F5344CB8AC3E}">
        <p14:creationId xmlns:p14="http://schemas.microsoft.com/office/powerpoint/2010/main" val="33098236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341508" y="753301"/>
            <a:ext cx="7703583" cy="3886642"/>
            <a:chOff x="386468" y="377381"/>
            <a:chExt cx="8448083" cy="4735794"/>
          </a:xfrm>
        </p:grpSpPr>
        <p:graphicFrame>
          <p:nvGraphicFramePr>
            <p:cNvPr id="51" name="Generic TCO Chart"/>
            <p:cNvGraphicFramePr>
              <a:graphicFrameLocks/>
            </p:cNvGraphicFramePr>
            <p:nvPr>
              <p:extLst>
                <p:ext uri="{D42A27DB-BD31-4B8C-83A1-F6EECF244321}">
                  <p14:modId xmlns:p14="http://schemas.microsoft.com/office/powerpoint/2010/main" val="1827124535"/>
                </p:ext>
              </p:extLst>
            </p:nvPr>
          </p:nvGraphicFramePr>
          <p:xfrm>
            <a:off x="386468" y="377381"/>
            <a:ext cx="8448083" cy="4442460"/>
          </p:xfrm>
          <a:graphic>
            <a:graphicData uri="http://schemas.openxmlformats.org/drawingml/2006/chart">
              <c:chart xmlns:c="http://schemas.openxmlformats.org/drawingml/2006/chart" xmlns:r="http://schemas.openxmlformats.org/officeDocument/2006/relationships" r:id="rId3"/>
            </a:graphicData>
          </a:graphic>
        </p:graphicFrame>
        <p:grpSp>
          <p:nvGrpSpPr>
            <p:cNvPr id="3" name="Group 2"/>
            <p:cNvGrpSpPr/>
            <p:nvPr/>
          </p:nvGrpSpPr>
          <p:grpSpPr>
            <a:xfrm>
              <a:off x="863353" y="1057049"/>
              <a:ext cx="7630469" cy="4056126"/>
              <a:chOff x="863353" y="1057049"/>
              <a:chExt cx="7630469" cy="4056126"/>
            </a:xfrm>
          </p:grpSpPr>
          <p:sp>
            <p:nvSpPr>
              <p:cNvPr id="86" name="Rectangle 85"/>
              <p:cNvSpPr/>
              <p:nvPr/>
            </p:nvSpPr>
            <p:spPr>
              <a:xfrm>
                <a:off x="1769563" y="2464180"/>
                <a:ext cx="3170798" cy="1637743"/>
              </a:xfrm>
              <a:prstGeom prst="rect">
                <a:avLst/>
              </a:prstGeom>
              <a:solidFill>
                <a:schemeClr val="bg2">
                  <a:lumMod val="95000"/>
                  <a:alpha val="26000"/>
                </a:schemeClr>
              </a:solidFill>
            </p:spPr>
            <p:style>
              <a:lnRef idx="0">
                <a:schemeClr val="lt1">
                  <a:hueOff val="0"/>
                  <a:satOff val="0"/>
                  <a:lumOff val="0"/>
                  <a:alphaOff val="0"/>
                </a:schemeClr>
              </a:lnRef>
              <a:fillRef idx="3">
                <a:scrgbClr r="0" g="0" b="0"/>
              </a:fillRef>
              <a:effectRef idx="0">
                <a:schemeClr val="accent4">
                  <a:alpha val="50000"/>
                  <a:hueOff val="0"/>
                  <a:satOff val="0"/>
                  <a:lumOff val="0"/>
                  <a:alphaOff val="0"/>
                </a:schemeClr>
              </a:effectRef>
              <a:fontRef idx="minor">
                <a:schemeClr val="tx1"/>
              </a:fontRef>
            </p:style>
            <p:txBody>
              <a:bodyPr spcFirstLastPara="0" vert="horz" wrap="square" lIns="241435" tIns="241435" rIns="241435" bIns="241435" numCol="1" spcCol="1270" anchor="ctr" anchorCtr="0">
                <a:noAutofit/>
              </a:bodyPr>
              <a:lstStyle/>
              <a:p>
                <a:pPr algn="ctr" defTabSz="622300">
                  <a:lnSpc>
                    <a:spcPct val="90000"/>
                  </a:lnSpc>
                  <a:spcAft>
                    <a:spcPct val="35000"/>
                  </a:spcAft>
                </a:pPr>
                <a:endParaRPr lang="en-US" sz="1400" b="1" dirty="0">
                  <a:solidFill>
                    <a:srgbClr val="FFFFFF"/>
                  </a:solidFill>
                  <a:latin typeface="+mj-lt"/>
                </a:endParaRPr>
              </a:p>
            </p:txBody>
          </p:sp>
          <p:sp>
            <p:nvSpPr>
              <p:cNvPr id="58" name="Traditional TextBox"/>
              <p:cNvSpPr txBox="1"/>
              <p:nvPr/>
            </p:nvSpPr>
            <p:spPr>
              <a:xfrm rot="16200000">
                <a:off x="-437808" y="2693274"/>
                <a:ext cx="2922968" cy="320645"/>
              </a:xfrm>
              <a:prstGeom prst="rect">
                <a:avLst/>
              </a:prstGeom>
              <a:noFill/>
            </p:spPr>
            <p:txBody>
              <a:bodyPr wrap="square" rtlCol="0" anchor="ctr">
                <a:spAutoFit/>
              </a:bodyPr>
              <a:lstStyle/>
              <a:p>
                <a:pPr algn="ctr"/>
                <a:r>
                  <a:rPr lang="en-US" sz="1300" dirty="0">
                    <a:solidFill>
                      <a:schemeClr val="bg1"/>
                    </a:solidFill>
                    <a:latin typeface="+mj-lt"/>
                  </a:rPr>
                  <a:t>Traditional Solution</a:t>
                </a:r>
              </a:p>
            </p:txBody>
          </p:sp>
          <p:sp>
            <p:nvSpPr>
              <p:cNvPr id="59" name="UCS Solution TextBox"/>
              <p:cNvSpPr txBox="1"/>
              <p:nvPr/>
            </p:nvSpPr>
            <p:spPr>
              <a:xfrm rot="16200000">
                <a:off x="7257576" y="3689616"/>
                <a:ext cx="1617744" cy="337522"/>
              </a:xfrm>
              <a:prstGeom prst="rect">
                <a:avLst/>
              </a:prstGeom>
              <a:noFill/>
            </p:spPr>
            <p:txBody>
              <a:bodyPr wrap="square" rtlCol="0" anchor="ctr">
                <a:spAutoFit/>
              </a:bodyPr>
              <a:lstStyle/>
              <a:p>
                <a:pPr algn="ctr"/>
                <a:r>
                  <a:rPr lang="en-US" sz="1400" dirty="0">
                    <a:solidFill>
                      <a:schemeClr val="bg1"/>
                    </a:solidFill>
                    <a:latin typeface="+mj-lt"/>
                  </a:rPr>
                  <a:t>UCS Solution</a:t>
                </a:r>
              </a:p>
            </p:txBody>
          </p:sp>
          <p:sp>
            <p:nvSpPr>
              <p:cNvPr id="63" name="Down Arrow"/>
              <p:cNvSpPr/>
              <p:nvPr/>
            </p:nvSpPr>
            <p:spPr>
              <a:xfrm>
                <a:off x="7662771" y="1057049"/>
                <a:ext cx="831051" cy="1911560"/>
              </a:xfrm>
              <a:prstGeom prst="downArrow">
                <a:avLst>
                  <a:gd name="adj1" fmla="val 100000"/>
                  <a:gd name="adj2" fmla="val 50000"/>
                </a:avLst>
              </a:prstGeom>
              <a:gradFill>
                <a:gsLst>
                  <a:gs pos="0">
                    <a:schemeClr val="tx2">
                      <a:alpha val="0"/>
                    </a:schemeClr>
                  </a:gs>
                  <a:gs pos="100000">
                    <a:schemeClr val="accent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04" tIns="45702" rIns="91404" bIns="45702" numCol="1" spcCol="0" rtlCol="0" fromWordArt="0" anchor="ctr" anchorCtr="0" forceAA="0" compatLnSpc="1">
                <a:prstTxWarp prst="textNoShape">
                  <a:avLst/>
                </a:prstTxWarp>
                <a:noAutofit/>
              </a:bodyPr>
              <a:lstStyle/>
              <a:p>
                <a:pPr algn="ctr" defTabSz="457006"/>
                <a:endParaRPr lang="en-US" dirty="0">
                  <a:solidFill>
                    <a:srgbClr val="FFFFFF"/>
                  </a:solidFill>
                  <a:latin typeface="+mj-lt"/>
                </a:endParaRPr>
              </a:p>
            </p:txBody>
          </p:sp>
          <p:sp>
            <p:nvSpPr>
              <p:cNvPr id="85" name="Rounded Rectangle 84"/>
              <p:cNvSpPr/>
              <p:nvPr/>
            </p:nvSpPr>
            <p:spPr>
              <a:xfrm>
                <a:off x="1878844" y="2807698"/>
                <a:ext cx="2952236" cy="1294224"/>
              </a:xfrm>
              <a:prstGeom prst="roundRect">
                <a:avLst>
                  <a:gd name="adj" fmla="val 0"/>
                </a:avLst>
              </a:prstGeom>
              <a:solidFill>
                <a:schemeClr val="bg2"/>
              </a:solidFill>
              <a:ln w="3175">
                <a:solidFill>
                  <a:schemeClr val="tx1">
                    <a:lumMod val="10000"/>
                    <a:lumOff val="90000"/>
                  </a:schemeClr>
                </a:solidFill>
              </a:ln>
              <a:effectLst/>
            </p:spPr>
            <p:style>
              <a:lnRef idx="1">
                <a:schemeClr val="accent5"/>
              </a:lnRef>
              <a:fillRef idx="3">
                <a:schemeClr val="accent5"/>
              </a:fillRef>
              <a:effectRef idx="2">
                <a:schemeClr val="accent5"/>
              </a:effectRef>
              <a:fontRef idx="minor">
                <a:schemeClr val="lt1"/>
              </a:fontRef>
            </p:style>
            <p:txBody>
              <a:bodyPr lIns="91440" tIns="91440" rIns="0" bIns="0" rtlCol="0" anchor="t" anchorCtr="0"/>
              <a:lstStyle/>
              <a:p>
                <a:pPr lvl="0">
                  <a:lnSpc>
                    <a:spcPct val="95000"/>
                  </a:lnSpc>
                  <a:spcBef>
                    <a:spcPts val="500"/>
                  </a:spcBef>
                </a:pPr>
                <a:r>
                  <a:rPr lang="en-US" sz="1300" dirty="0">
                    <a:solidFill>
                      <a:schemeClr val="tx1"/>
                    </a:solidFill>
                    <a:latin typeface="+mj-lt"/>
                  </a:rPr>
                  <a:t>Unified Fabric</a:t>
                </a:r>
              </a:p>
              <a:p>
                <a:pPr marL="171450" lvl="0" indent="-171450">
                  <a:lnSpc>
                    <a:spcPct val="95000"/>
                  </a:lnSpc>
                  <a:spcBef>
                    <a:spcPts val="300"/>
                  </a:spcBef>
                  <a:buFont typeface="Arial"/>
                  <a:buChar char="•"/>
                </a:pPr>
                <a:r>
                  <a:rPr lang="en-US" sz="1000" dirty="0">
                    <a:solidFill>
                      <a:schemeClr val="tx1"/>
                    </a:solidFill>
                    <a:latin typeface="+mj-lt"/>
                  </a:rPr>
                  <a:t>Radical infrastructure simplification</a:t>
                </a:r>
              </a:p>
              <a:p>
                <a:pPr marL="171450" lvl="0" indent="-171450">
                  <a:lnSpc>
                    <a:spcPct val="95000"/>
                  </a:lnSpc>
                  <a:spcBef>
                    <a:spcPts val="300"/>
                  </a:spcBef>
                  <a:buFont typeface="Arial"/>
                  <a:buChar char="•"/>
                </a:pPr>
                <a:r>
                  <a:rPr lang="en-US" sz="1000" dirty="0">
                    <a:solidFill>
                      <a:schemeClr val="tx1"/>
                    </a:solidFill>
                    <a:latin typeface="+mj-lt"/>
                  </a:rPr>
                  <a:t>Efficient scaling</a:t>
                </a:r>
              </a:p>
              <a:p>
                <a:pPr marL="171450" lvl="0" indent="-171450">
                  <a:lnSpc>
                    <a:spcPct val="95000"/>
                  </a:lnSpc>
                  <a:spcBef>
                    <a:spcPts val="300"/>
                  </a:spcBef>
                  <a:buFont typeface="Arial"/>
                  <a:buChar char="•"/>
                </a:pPr>
                <a:r>
                  <a:rPr lang="en-US" sz="1000" dirty="0">
                    <a:solidFill>
                      <a:schemeClr val="tx1"/>
                    </a:solidFill>
                    <a:latin typeface="+mj-lt"/>
                  </a:rPr>
                  <a:t>High performance</a:t>
                </a:r>
              </a:p>
            </p:txBody>
          </p:sp>
          <p:sp>
            <p:nvSpPr>
              <p:cNvPr id="54" name="Infrastructure TextBox"/>
              <p:cNvSpPr txBox="1"/>
              <p:nvPr/>
            </p:nvSpPr>
            <p:spPr>
              <a:xfrm>
                <a:off x="2558291" y="1859693"/>
                <a:ext cx="1606048" cy="525367"/>
              </a:xfrm>
              <a:prstGeom prst="rect">
                <a:avLst/>
              </a:prstGeom>
              <a:noFill/>
            </p:spPr>
            <p:txBody>
              <a:bodyPr wrap="square" lIns="0" tIns="0" rIns="0" bIns="0" rtlCol="0">
                <a:noAutofit/>
              </a:bodyPr>
              <a:lstStyle/>
              <a:p>
                <a:pPr algn="ctr"/>
                <a:r>
                  <a:rPr lang="en-US" sz="800" dirty="0">
                    <a:latin typeface="+mj-lt"/>
                  </a:rPr>
                  <a:t>SingleConnect,</a:t>
                </a:r>
              </a:p>
              <a:p>
                <a:pPr algn="ctr"/>
                <a:r>
                  <a:rPr lang="en-US" sz="800" dirty="0">
                    <a:latin typeface="+mj-lt"/>
                  </a:rPr>
                  <a:t>Networking, Cabling</a:t>
                </a:r>
                <a:br>
                  <a:rPr lang="en-US" sz="800" dirty="0">
                    <a:latin typeface="+mj-lt"/>
                  </a:rPr>
                </a:br>
                <a:r>
                  <a:rPr lang="en-US" sz="800" dirty="0">
                    <a:latin typeface="+mj-lt"/>
                  </a:rPr>
                  <a:t>and Warranty</a:t>
                </a:r>
              </a:p>
            </p:txBody>
          </p:sp>
          <p:sp>
            <p:nvSpPr>
              <p:cNvPr id="55" name="Power TextBox"/>
              <p:cNvSpPr txBox="1"/>
              <p:nvPr/>
            </p:nvSpPr>
            <p:spPr>
              <a:xfrm>
                <a:off x="4187126" y="2167827"/>
                <a:ext cx="753235" cy="418368"/>
              </a:xfrm>
              <a:prstGeom prst="rect">
                <a:avLst/>
              </a:prstGeom>
              <a:noFill/>
            </p:spPr>
            <p:txBody>
              <a:bodyPr wrap="square" lIns="0" tIns="0" rIns="0" bIns="0" rtlCol="0">
                <a:noAutofit/>
              </a:bodyPr>
              <a:lstStyle/>
              <a:p>
                <a:pPr algn="ctr"/>
                <a:r>
                  <a:rPr lang="en-US" sz="800" dirty="0">
                    <a:latin typeface="+mj-lt"/>
                  </a:rPr>
                  <a:t>Power and</a:t>
                </a:r>
              </a:p>
              <a:p>
                <a:pPr algn="ctr"/>
                <a:r>
                  <a:rPr lang="en-US" sz="800" dirty="0">
                    <a:latin typeface="+mj-lt"/>
                  </a:rPr>
                  <a:t>Cooling</a:t>
                </a:r>
              </a:p>
            </p:txBody>
          </p:sp>
          <p:sp>
            <p:nvSpPr>
              <p:cNvPr id="62" name="Servers TextBox"/>
              <p:cNvSpPr txBox="1"/>
              <p:nvPr/>
            </p:nvSpPr>
            <p:spPr>
              <a:xfrm>
                <a:off x="1769705" y="1256942"/>
                <a:ext cx="874407" cy="384642"/>
              </a:xfrm>
              <a:prstGeom prst="rect">
                <a:avLst/>
              </a:prstGeom>
              <a:noFill/>
            </p:spPr>
            <p:txBody>
              <a:bodyPr wrap="square" lIns="0" tIns="0" rIns="0" bIns="0" rtlCol="0">
                <a:noAutofit/>
              </a:bodyPr>
              <a:lstStyle/>
              <a:p>
                <a:pPr algn="ctr"/>
                <a:r>
                  <a:rPr lang="en-US" sz="800" dirty="0">
                    <a:latin typeface="+mj-lt"/>
                  </a:rPr>
                  <a:t>Servers and Warranty</a:t>
                </a:r>
              </a:p>
            </p:txBody>
          </p:sp>
          <p:sp>
            <p:nvSpPr>
              <p:cNvPr id="87" name="Rectangle 86"/>
              <p:cNvSpPr/>
              <p:nvPr/>
            </p:nvSpPr>
            <p:spPr>
              <a:xfrm>
                <a:off x="4997441" y="2968609"/>
                <a:ext cx="2614567" cy="2012966"/>
              </a:xfrm>
              <a:prstGeom prst="rect">
                <a:avLst/>
              </a:prstGeom>
              <a:solidFill>
                <a:schemeClr val="bg2">
                  <a:lumMod val="95000"/>
                  <a:alpha val="26000"/>
                </a:schemeClr>
              </a:solidFill>
            </p:spPr>
            <p:style>
              <a:lnRef idx="0">
                <a:schemeClr val="lt1">
                  <a:hueOff val="0"/>
                  <a:satOff val="0"/>
                  <a:lumOff val="0"/>
                  <a:alphaOff val="0"/>
                </a:schemeClr>
              </a:lnRef>
              <a:fillRef idx="3">
                <a:scrgbClr r="0" g="0" b="0"/>
              </a:fillRef>
              <a:effectRef idx="0">
                <a:schemeClr val="accent4">
                  <a:alpha val="50000"/>
                  <a:hueOff val="0"/>
                  <a:satOff val="0"/>
                  <a:lumOff val="0"/>
                  <a:alphaOff val="0"/>
                </a:schemeClr>
              </a:effectRef>
              <a:fontRef idx="minor">
                <a:schemeClr val="tx1"/>
              </a:fontRef>
            </p:style>
            <p:txBody>
              <a:bodyPr spcFirstLastPara="0" vert="horz" wrap="square" lIns="241435" tIns="241435" rIns="241435" bIns="241435" numCol="1" spcCol="1270" anchor="ctr" anchorCtr="0">
                <a:noAutofit/>
              </a:bodyPr>
              <a:lstStyle/>
              <a:p>
                <a:pPr algn="ctr" defTabSz="622300">
                  <a:lnSpc>
                    <a:spcPct val="90000"/>
                  </a:lnSpc>
                  <a:spcAft>
                    <a:spcPct val="35000"/>
                  </a:spcAft>
                </a:pPr>
                <a:endParaRPr lang="en-US" sz="1400" b="1" dirty="0">
                  <a:solidFill>
                    <a:srgbClr val="FFFFFF"/>
                  </a:solidFill>
                  <a:latin typeface="+mj-lt"/>
                </a:endParaRPr>
              </a:p>
            </p:txBody>
          </p:sp>
          <p:sp>
            <p:nvSpPr>
              <p:cNvPr id="88" name="Rounded Rectangle 87"/>
              <p:cNvSpPr/>
              <p:nvPr/>
            </p:nvSpPr>
            <p:spPr>
              <a:xfrm>
                <a:off x="5100063" y="3414704"/>
                <a:ext cx="2409323" cy="1698471"/>
              </a:xfrm>
              <a:prstGeom prst="roundRect">
                <a:avLst>
                  <a:gd name="adj" fmla="val 0"/>
                </a:avLst>
              </a:prstGeom>
              <a:solidFill>
                <a:schemeClr val="bg2"/>
              </a:solidFill>
              <a:ln w="3175">
                <a:solidFill>
                  <a:schemeClr val="bg2">
                    <a:lumMod val="95000"/>
                  </a:schemeClr>
                </a:solidFill>
              </a:ln>
              <a:effectLst/>
            </p:spPr>
            <p:style>
              <a:lnRef idx="1">
                <a:schemeClr val="accent5"/>
              </a:lnRef>
              <a:fillRef idx="3">
                <a:schemeClr val="accent5"/>
              </a:fillRef>
              <a:effectRef idx="2">
                <a:schemeClr val="accent5"/>
              </a:effectRef>
              <a:fontRef idx="minor">
                <a:schemeClr val="lt1"/>
              </a:fontRef>
            </p:style>
            <p:txBody>
              <a:bodyPr lIns="91440" tIns="91440" rIns="0" bIns="0" rtlCol="0" anchor="t" anchorCtr="0"/>
              <a:lstStyle/>
              <a:p>
                <a:pPr lvl="0">
                  <a:lnSpc>
                    <a:spcPct val="95000"/>
                  </a:lnSpc>
                  <a:spcBef>
                    <a:spcPts val="500"/>
                  </a:spcBef>
                </a:pPr>
                <a:r>
                  <a:rPr lang="en-US" sz="1300" dirty="0">
                    <a:solidFill>
                      <a:schemeClr val="tx1"/>
                    </a:solidFill>
                    <a:latin typeface="+mj-lt"/>
                  </a:rPr>
                  <a:t>Unified Management</a:t>
                </a:r>
              </a:p>
              <a:p>
                <a:pPr marL="171450" lvl="0" indent="-171450">
                  <a:lnSpc>
                    <a:spcPct val="95000"/>
                  </a:lnSpc>
                  <a:spcBef>
                    <a:spcPts val="300"/>
                  </a:spcBef>
                  <a:buFont typeface="Arial"/>
                  <a:buChar char="•"/>
                </a:pPr>
                <a:r>
                  <a:rPr lang="en-US" sz="1000" dirty="0">
                    <a:solidFill>
                      <a:schemeClr val="tx1"/>
                    </a:solidFill>
                    <a:latin typeface="+mj-lt"/>
                  </a:rPr>
                  <a:t>Embedded device management</a:t>
                </a:r>
              </a:p>
              <a:p>
                <a:pPr marL="171450" lvl="0" indent="-171450">
                  <a:lnSpc>
                    <a:spcPct val="95000"/>
                  </a:lnSpc>
                  <a:spcBef>
                    <a:spcPts val="300"/>
                  </a:spcBef>
                  <a:buFont typeface="Arial"/>
                  <a:buChar char="•"/>
                </a:pPr>
                <a:r>
                  <a:rPr lang="en-US" sz="1000" dirty="0">
                    <a:solidFill>
                      <a:schemeClr val="tx1"/>
                    </a:solidFill>
                    <a:latin typeface="+mj-lt"/>
                  </a:rPr>
                  <a:t>Self-integrating</a:t>
                </a:r>
              </a:p>
              <a:p>
                <a:pPr marL="171450" lvl="0" indent="-171450">
                  <a:lnSpc>
                    <a:spcPct val="95000"/>
                  </a:lnSpc>
                  <a:spcBef>
                    <a:spcPts val="300"/>
                  </a:spcBef>
                  <a:buFont typeface="Arial"/>
                  <a:buChar char="•"/>
                </a:pPr>
                <a:r>
                  <a:rPr lang="en-US" sz="1000" dirty="0">
                    <a:solidFill>
                      <a:schemeClr val="tx1"/>
                    </a:solidFill>
                    <a:latin typeface="+mj-lt"/>
                  </a:rPr>
                  <a:t>Stateless</a:t>
                </a:r>
              </a:p>
              <a:p>
                <a:pPr marL="171450" lvl="0" indent="-171450">
                  <a:lnSpc>
                    <a:spcPct val="95000"/>
                  </a:lnSpc>
                  <a:spcBef>
                    <a:spcPts val="300"/>
                  </a:spcBef>
                  <a:buFont typeface="Arial"/>
                  <a:buChar char="•"/>
                </a:pPr>
                <a:r>
                  <a:rPr lang="en-US" sz="1000" dirty="0">
                    <a:solidFill>
                      <a:schemeClr val="tx1"/>
                    </a:solidFill>
                    <a:latin typeface="+mj-lt"/>
                  </a:rPr>
                  <a:t>Automated</a:t>
                </a:r>
              </a:p>
              <a:p>
                <a:pPr marL="171450" lvl="0" indent="-171450">
                  <a:lnSpc>
                    <a:spcPct val="95000"/>
                  </a:lnSpc>
                  <a:spcBef>
                    <a:spcPts val="300"/>
                  </a:spcBef>
                  <a:buFont typeface="Arial"/>
                  <a:buChar char="•"/>
                </a:pPr>
                <a:r>
                  <a:rPr lang="en-US" sz="1000" dirty="0">
                    <a:solidFill>
                      <a:schemeClr val="tx1"/>
                    </a:solidFill>
                    <a:latin typeface="+mj-lt"/>
                  </a:rPr>
                  <a:t>Programmable</a:t>
                </a:r>
              </a:p>
            </p:txBody>
          </p:sp>
          <p:sp>
            <p:nvSpPr>
              <p:cNvPr id="56" name="Provisioning TextBox"/>
              <p:cNvSpPr txBox="1"/>
              <p:nvPr/>
            </p:nvSpPr>
            <p:spPr>
              <a:xfrm>
                <a:off x="4831080" y="2752728"/>
                <a:ext cx="1823408" cy="423393"/>
              </a:xfrm>
              <a:prstGeom prst="rect">
                <a:avLst/>
              </a:prstGeom>
              <a:noFill/>
            </p:spPr>
            <p:txBody>
              <a:bodyPr wrap="square" lIns="0" tIns="0" rIns="0" bIns="0" rtlCol="0">
                <a:noAutofit/>
              </a:bodyPr>
              <a:lstStyle/>
              <a:p>
                <a:pPr algn="ctr"/>
                <a:r>
                  <a:rPr lang="en-US" sz="800" dirty="0">
                    <a:latin typeface="+mj-lt"/>
                  </a:rPr>
                  <a:t>Provisioning and</a:t>
                </a:r>
                <a:br>
                  <a:rPr lang="en-US" sz="800" dirty="0">
                    <a:latin typeface="+mj-lt"/>
                  </a:rPr>
                </a:br>
                <a:r>
                  <a:rPr lang="en-US" sz="800" dirty="0">
                    <a:latin typeface="+mj-lt"/>
                  </a:rPr>
                  <a:t>Ongoing Administration</a:t>
                </a:r>
              </a:p>
            </p:txBody>
          </p:sp>
          <p:sp>
            <p:nvSpPr>
              <p:cNvPr id="57" name="Systems Mgt. TextBox"/>
              <p:cNvSpPr txBox="1"/>
              <p:nvPr/>
            </p:nvSpPr>
            <p:spPr>
              <a:xfrm>
                <a:off x="5897881" y="3049506"/>
                <a:ext cx="2000164" cy="581068"/>
              </a:xfrm>
              <a:prstGeom prst="rect">
                <a:avLst/>
              </a:prstGeom>
              <a:noFill/>
            </p:spPr>
            <p:txBody>
              <a:bodyPr wrap="square" lIns="0" tIns="0" rIns="0" bIns="0" rtlCol="0">
                <a:noAutofit/>
              </a:bodyPr>
              <a:lstStyle/>
              <a:p>
                <a:pPr algn="ctr"/>
                <a:r>
                  <a:rPr lang="en-US" sz="800" dirty="0">
                    <a:latin typeface="+mj-lt"/>
                  </a:rPr>
                  <a:t>Systems </a:t>
                </a:r>
              </a:p>
              <a:p>
                <a:pPr algn="ctr"/>
                <a:r>
                  <a:rPr lang="en-US" sz="800" dirty="0">
                    <a:latin typeface="+mj-lt"/>
                  </a:rPr>
                  <a:t>Management Software</a:t>
                </a:r>
              </a:p>
            </p:txBody>
          </p:sp>
        </p:grpSp>
      </p:grpSp>
      <p:sp>
        <p:nvSpPr>
          <p:cNvPr id="2" name="Title 1"/>
          <p:cNvSpPr>
            <a:spLocks noGrp="1"/>
          </p:cNvSpPr>
          <p:nvPr>
            <p:ph type="title"/>
          </p:nvPr>
        </p:nvSpPr>
        <p:spPr/>
        <p:txBody>
          <a:bodyPr/>
          <a:lstStyle/>
          <a:p>
            <a:r>
              <a:rPr lang="en-US" dirty="0"/>
              <a:t>Real innovation improves TCO</a:t>
            </a:r>
          </a:p>
        </p:txBody>
      </p:sp>
    </p:spTree>
    <p:extLst>
      <p:ext uri="{BB962C8B-B14F-4D97-AF65-F5344CB8AC3E}">
        <p14:creationId xmlns:p14="http://schemas.microsoft.com/office/powerpoint/2010/main" val="30148306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Traditional element configuration</a:t>
            </a:r>
          </a:p>
        </p:txBody>
      </p:sp>
      <p:sp>
        <p:nvSpPr>
          <p:cNvPr id="8" name="Text Placeholder 7"/>
          <p:cNvSpPr>
            <a:spLocks noGrp="1"/>
          </p:cNvSpPr>
          <p:nvPr>
            <p:ph type="body" sz="quarter" idx="4294967295"/>
          </p:nvPr>
        </p:nvSpPr>
        <p:spPr>
          <a:xfrm>
            <a:off x="1209041" y="1581360"/>
            <a:ext cx="2719396" cy="1847859"/>
          </a:xfrm>
          <a:prstGeom prst="rect">
            <a:avLst/>
          </a:prstGeom>
        </p:spPr>
        <p:txBody>
          <a:bodyPr/>
          <a:lstStyle/>
          <a:p>
            <a:pPr marL="115888" indent="-115888">
              <a:buClrTx/>
            </a:pPr>
            <a:r>
              <a:rPr lang="en-US" sz="1200" dirty="0">
                <a:latin typeface="+mj-lt"/>
              </a:rPr>
              <a:t>Subject matter experts consumed by manual configuration chores</a:t>
            </a:r>
          </a:p>
          <a:p>
            <a:pPr marL="115888" indent="-115888">
              <a:buClrTx/>
            </a:pPr>
            <a:r>
              <a:rPr lang="en-US" sz="1200" dirty="0">
                <a:latin typeface="+mj-lt"/>
              </a:rPr>
              <a:t>Serial processes and multiple touches inhibit provisioning speed</a:t>
            </a:r>
          </a:p>
          <a:p>
            <a:pPr marL="115888" indent="-115888">
              <a:buClrTx/>
            </a:pPr>
            <a:r>
              <a:rPr lang="en-US" sz="1200" dirty="0">
                <a:latin typeface="+mj-lt"/>
              </a:rPr>
              <a:t>Configuration drift and maintenance challenges</a:t>
            </a:r>
          </a:p>
        </p:txBody>
      </p:sp>
      <p:grpSp>
        <p:nvGrpSpPr>
          <p:cNvPr id="14" name="Group 13"/>
          <p:cNvGrpSpPr/>
          <p:nvPr/>
        </p:nvGrpSpPr>
        <p:grpSpPr>
          <a:xfrm>
            <a:off x="1364307" y="3151683"/>
            <a:ext cx="2342503" cy="800173"/>
            <a:chOff x="6302163" y="216816"/>
            <a:chExt cx="2342503" cy="800173"/>
          </a:xfrm>
        </p:grpSpPr>
        <p:grpSp>
          <p:nvGrpSpPr>
            <p:cNvPr id="11" name="Group 10"/>
            <p:cNvGrpSpPr/>
            <p:nvPr/>
          </p:nvGrpSpPr>
          <p:grpSpPr>
            <a:xfrm>
              <a:off x="6302163" y="216816"/>
              <a:ext cx="660758" cy="800173"/>
              <a:chOff x="6302163" y="216816"/>
              <a:chExt cx="660758" cy="800173"/>
            </a:xfrm>
          </p:grpSpPr>
          <p:grpSp>
            <p:nvGrpSpPr>
              <p:cNvPr id="65" name="Group 64"/>
              <p:cNvGrpSpPr/>
              <p:nvPr/>
            </p:nvGrpSpPr>
            <p:grpSpPr>
              <a:xfrm>
                <a:off x="6420402" y="216816"/>
                <a:ext cx="424281" cy="424281"/>
                <a:chOff x="510795" y="2365154"/>
                <a:chExt cx="424281" cy="424281"/>
              </a:xfrm>
            </p:grpSpPr>
            <p:sp>
              <p:nvSpPr>
                <p:cNvPr id="66" name="Oval 65"/>
                <p:cNvSpPr/>
                <p:nvPr/>
              </p:nvSpPr>
              <p:spPr>
                <a:xfrm>
                  <a:off x="510795" y="2365154"/>
                  <a:ext cx="424281" cy="424281"/>
                </a:xfrm>
                <a:prstGeom prst="ellipse">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mj-lt"/>
                  </a:endParaRPr>
                </a:p>
              </p:txBody>
            </p:sp>
            <p:sp>
              <p:nvSpPr>
                <p:cNvPr id="67" name="Freeform 20"/>
                <p:cNvSpPr>
                  <a:spLocks noEditPoints="1"/>
                </p:cNvSpPr>
                <p:nvPr/>
              </p:nvSpPr>
              <p:spPr bwMode="auto">
                <a:xfrm>
                  <a:off x="617640" y="2461586"/>
                  <a:ext cx="210591" cy="231416"/>
                </a:xfrm>
                <a:custGeom>
                  <a:avLst/>
                  <a:gdLst/>
                  <a:ahLst/>
                  <a:cxnLst>
                    <a:cxn ang="0">
                      <a:pos x="117" y="0"/>
                    </a:cxn>
                    <a:cxn ang="0">
                      <a:pos x="117" y="74"/>
                    </a:cxn>
                    <a:cxn ang="0">
                      <a:pos x="272" y="381"/>
                    </a:cxn>
                    <a:cxn ang="0">
                      <a:pos x="207" y="406"/>
                    </a:cxn>
                    <a:cxn ang="0">
                      <a:pos x="362" y="381"/>
                    </a:cxn>
                    <a:cxn ang="0">
                      <a:pos x="324" y="238"/>
                    </a:cxn>
                    <a:cxn ang="0">
                      <a:pos x="362" y="218"/>
                    </a:cxn>
                    <a:cxn ang="0">
                      <a:pos x="166" y="194"/>
                    </a:cxn>
                    <a:cxn ang="0">
                      <a:pos x="147" y="218"/>
                    </a:cxn>
                    <a:cxn ang="0">
                      <a:pos x="272" y="218"/>
                    </a:cxn>
                    <a:cxn ang="0">
                      <a:pos x="272" y="381"/>
                    </a:cxn>
                    <a:cxn ang="0">
                      <a:pos x="0" y="297"/>
                    </a:cxn>
                    <a:cxn ang="0">
                      <a:pos x="47" y="309"/>
                    </a:cxn>
                    <a:cxn ang="0">
                      <a:pos x="53" y="342"/>
                    </a:cxn>
                    <a:cxn ang="0">
                      <a:pos x="8" y="377"/>
                    </a:cxn>
                    <a:cxn ang="0">
                      <a:pos x="12" y="387"/>
                    </a:cxn>
                    <a:cxn ang="0">
                      <a:pos x="7" y="398"/>
                    </a:cxn>
                    <a:cxn ang="0">
                      <a:pos x="24" y="398"/>
                    </a:cxn>
                    <a:cxn ang="0">
                      <a:pos x="18" y="387"/>
                    </a:cxn>
                    <a:cxn ang="0">
                      <a:pos x="53" y="386"/>
                    </a:cxn>
                    <a:cxn ang="0">
                      <a:pos x="54" y="400"/>
                    </a:cxn>
                    <a:cxn ang="0">
                      <a:pos x="57" y="408"/>
                    </a:cxn>
                    <a:cxn ang="0">
                      <a:pos x="65" y="400"/>
                    </a:cxn>
                    <a:cxn ang="0">
                      <a:pos x="68" y="386"/>
                    </a:cxn>
                    <a:cxn ang="0">
                      <a:pos x="69" y="383"/>
                    </a:cxn>
                    <a:cxn ang="0">
                      <a:pos x="103" y="390"/>
                    </a:cxn>
                    <a:cxn ang="0">
                      <a:pos x="106" y="407"/>
                    </a:cxn>
                    <a:cxn ang="0">
                      <a:pos x="109" y="390"/>
                    </a:cxn>
                    <a:cxn ang="0">
                      <a:pos x="114" y="388"/>
                    </a:cxn>
                    <a:cxn ang="0">
                      <a:pos x="69" y="365"/>
                    </a:cxn>
                    <a:cxn ang="0">
                      <a:pos x="75" y="342"/>
                    </a:cxn>
                    <a:cxn ang="0">
                      <a:pos x="117" y="309"/>
                    </a:cxn>
                    <a:cxn ang="0">
                      <a:pos x="129" y="294"/>
                    </a:cxn>
                    <a:cxn ang="0">
                      <a:pos x="153" y="285"/>
                    </a:cxn>
                    <a:cxn ang="0">
                      <a:pos x="154" y="401"/>
                    </a:cxn>
                    <a:cxn ang="0">
                      <a:pos x="205" y="265"/>
                    </a:cxn>
                    <a:cxn ang="0">
                      <a:pos x="205" y="264"/>
                    </a:cxn>
                    <a:cxn ang="0">
                      <a:pos x="205" y="264"/>
                    </a:cxn>
                    <a:cxn ang="0">
                      <a:pos x="181" y="235"/>
                    </a:cxn>
                    <a:cxn ang="0">
                      <a:pos x="119" y="194"/>
                    </a:cxn>
                    <a:cxn ang="0">
                      <a:pos x="206" y="194"/>
                    </a:cxn>
                    <a:cxn ang="0">
                      <a:pos x="311" y="188"/>
                    </a:cxn>
                    <a:cxn ang="0">
                      <a:pos x="315" y="176"/>
                    </a:cxn>
                    <a:cxn ang="0">
                      <a:pos x="367" y="68"/>
                    </a:cxn>
                    <a:cxn ang="0">
                      <a:pos x="312" y="171"/>
                    </a:cxn>
                    <a:cxn ang="0">
                      <a:pos x="307" y="174"/>
                    </a:cxn>
                    <a:cxn ang="0">
                      <a:pos x="206" y="154"/>
                    </a:cxn>
                    <a:cxn ang="0">
                      <a:pos x="132" y="132"/>
                    </a:cxn>
                    <a:cxn ang="0">
                      <a:pos x="92" y="86"/>
                    </a:cxn>
                    <a:cxn ang="0">
                      <a:pos x="38" y="168"/>
                    </a:cxn>
                    <a:cxn ang="0">
                      <a:pos x="35" y="168"/>
                    </a:cxn>
                    <a:cxn ang="0">
                      <a:pos x="23" y="133"/>
                    </a:cxn>
                    <a:cxn ang="0">
                      <a:pos x="2" y="145"/>
                    </a:cxn>
                    <a:cxn ang="0">
                      <a:pos x="2" y="230"/>
                    </a:cxn>
                    <a:cxn ang="0">
                      <a:pos x="12" y="282"/>
                    </a:cxn>
                    <a:cxn ang="0">
                      <a:pos x="0" y="294"/>
                    </a:cxn>
                    <a:cxn ang="0">
                      <a:pos x="35" y="282"/>
                    </a:cxn>
                    <a:cxn ang="0">
                      <a:pos x="24" y="272"/>
                    </a:cxn>
                  </a:cxnLst>
                  <a:rect l="0" t="0" r="r" b="b"/>
                  <a:pathLst>
                    <a:path w="367" h="408">
                      <a:moveTo>
                        <a:pt x="154" y="37"/>
                      </a:moveTo>
                      <a:cubicBezTo>
                        <a:pt x="154" y="16"/>
                        <a:pt x="137" y="0"/>
                        <a:pt x="117" y="0"/>
                      </a:cubicBezTo>
                      <a:cubicBezTo>
                        <a:pt x="97" y="0"/>
                        <a:pt x="80" y="16"/>
                        <a:pt x="80" y="37"/>
                      </a:cubicBezTo>
                      <a:cubicBezTo>
                        <a:pt x="80" y="57"/>
                        <a:pt x="97" y="74"/>
                        <a:pt x="117" y="74"/>
                      </a:cubicBezTo>
                      <a:cubicBezTo>
                        <a:pt x="137" y="74"/>
                        <a:pt x="154" y="57"/>
                        <a:pt x="154" y="37"/>
                      </a:cubicBezTo>
                      <a:close/>
                      <a:moveTo>
                        <a:pt x="272" y="381"/>
                      </a:moveTo>
                      <a:cubicBezTo>
                        <a:pt x="207" y="381"/>
                        <a:pt x="207" y="381"/>
                        <a:pt x="207" y="381"/>
                      </a:cubicBezTo>
                      <a:cubicBezTo>
                        <a:pt x="207" y="406"/>
                        <a:pt x="207" y="406"/>
                        <a:pt x="207" y="406"/>
                      </a:cubicBezTo>
                      <a:cubicBezTo>
                        <a:pt x="362" y="406"/>
                        <a:pt x="362" y="406"/>
                        <a:pt x="362" y="406"/>
                      </a:cubicBezTo>
                      <a:cubicBezTo>
                        <a:pt x="362" y="381"/>
                        <a:pt x="362" y="381"/>
                        <a:pt x="362" y="381"/>
                      </a:cubicBezTo>
                      <a:cubicBezTo>
                        <a:pt x="324" y="381"/>
                        <a:pt x="324" y="381"/>
                        <a:pt x="324" y="381"/>
                      </a:cubicBezTo>
                      <a:cubicBezTo>
                        <a:pt x="324" y="238"/>
                        <a:pt x="324" y="238"/>
                        <a:pt x="324" y="238"/>
                      </a:cubicBezTo>
                      <a:cubicBezTo>
                        <a:pt x="324" y="218"/>
                        <a:pt x="324" y="218"/>
                        <a:pt x="324" y="218"/>
                      </a:cubicBezTo>
                      <a:cubicBezTo>
                        <a:pt x="362" y="218"/>
                        <a:pt x="362" y="218"/>
                        <a:pt x="362" y="218"/>
                      </a:cubicBezTo>
                      <a:cubicBezTo>
                        <a:pt x="362" y="194"/>
                        <a:pt x="362" y="194"/>
                        <a:pt x="362" y="194"/>
                      </a:cubicBezTo>
                      <a:cubicBezTo>
                        <a:pt x="166" y="194"/>
                        <a:pt x="166" y="194"/>
                        <a:pt x="166" y="194"/>
                      </a:cubicBezTo>
                      <a:cubicBezTo>
                        <a:pt x="147" y="194"/>
                        <a:pt x="147" y="194"/>
                        <a:pt x="147" y="194"/>
                      </a:cubicBezTo>
                      <a:cubicBezTo>
                        <a:pt x="147" y="218"/>
                        <a:pt x="147" y="218"/>
                        <a:pt x="147" y="218"/>
                      </a:cubicBezTo>
                      <a:cubicBezTo>
                        <a:pt x="221" y="218"/>
                        <a:pt x="221" y="218"/>
                        <a:pt x="221" y="218"/>
                      </a:cubicBezTo>
                      <a:cubicBezTo>
                        <a:pt x="272" y="218"/>
                        <a:pt x="272" y="218"/>
                        <a:pt x="272" y="218"/>
                      </a:cubicBezTo>
                      <a:cubicBezTo>
                        <a:pt x="272" y="233"/>
                        <a:pt x="272" y="233"/>
                        <a:pt x="272" y="233"/>
                      </a:cubicBezTo>
                      <a:lnTo>
                        <a:pt x="272" y="381"/>
                      </a:lnTo>
                      <a:close/>
                      <a:moveTo>
                        <a:pt x="0" y="294"/>
                      </a:moveTo>
                      <a:cubicBezTo>
                        <a:pt x="0" y="297"/>
                        <a:pt x="0" y="297"/>
                        <a:pt x="0" y="297"/>
                      </a:cubicBezTo>
                      <a:cubicBezTo>
                        <a:pt x="0" y="303"/>
                        <a:pt x="6" y="309"/>
                        <a:pt x="12" y="309"/>
                      </a:cubicBezTo>
                      <a:cubicBezTo>
                        <a:pt x="47" y="309"/>
                        <a:pt x="47" y="309"/>
                        <a:pt x="47" y="309"/>
                      </a:cubicBezTo>
                      <a:cubicBezTo>
                        <a:pt x="47" y="342"/>
                        <a:pt x="47" y="342"/>
                        <a:pt x="47" y="342"/>
                      </a:cubicBezTo>
                      <a:cubicBezTo>
                        <a:pt x="53" y="342"/>
                        <a:pt x="53" y="342"/>
                        <a:pt x="53" y="342"/>
                      </a:cubicBezTo>
                      <a:cubicBezTo>
                        <a:pt x="53" y="365"/>
                        <a:pt x="53" y="365"/>
                        <a:pt x="53" y="365"/>
                      </a:cubicBezTo>
                      <a:cubicBezTo>
                        <a:pt x="8" y="377"/>
                        <a:pt x="8" y="377"/>
                        <a:pt x="8" y="377"/>
                      </a:cubicBezTo>
                      <a:cubicBezTo>
                        <a:pt x="8" y="388"/>
                        <a:pt x="8" y="388"/>
                        <a:pt x="8" y="388"/>
                      </a:cubicBezTo>
                      <a:cubicBezTo>
                        <a:pt x="12" y="387"/>
                        <a:pt x="12" y="387"/>
                        <a:pt x="12" y="387"/>
                      </a:cubicBezTo>
                      <a:cubicBezTo>
                        <a:pt x="12" y="390"/>
                        <a:pt x="12" y="390"/>
                        <a:pt x="12" y="390"/>
                      </a:cubicBezTo>
                      <a:cubicBezTo>
                        <a:pt x="9" y="391"/>
                        <a:pt x="7" y="394"/>
                        <a:pt x="7" y="398"/>
                      </a:cubicBezTo>
                      <a:cubicBezTo>
                        <a:pt x="7" y="403"/>
                        <a:pt x="11" y="407"/>
                        <a:pt x="15" y="407"/>
                      </a:cubicBezTo>
                      <a:cubicBezTo>
                        <a:pt x="20" y="407"/>
                        <a:pt x="24" y="403"/>
                        <a:pt x="24" y="398"/>
                      </a:cubicBezTo>
                      <a:cubicBezTo>
                        <a:pt x="24" y="394"/>
                        <a:pt x="22" y="391"/>
                        <a:pt x="18" y="390"/>
                      </a:cubicBezTo>
                      <a:cubicBezTo>
                        <a:pt x="18" y="387"/>
                        <a:pt x="18" y="387"/>
                        <a:pt x="18" y="387"/>
                      </a:cubicBezTo>
                      <a:cubicBezTo>
                        <a:pt x="53" y="383"/>
                        <a:pt x="53" y="383"/>
                        <a:pt x="53" y="383"/>
                      </a:cubicBezTo>
                      <a:cubicBezTo>
                        <a:pt x="53" y="386"/>
                        <a:pt x="53" y="386"/>
                        <a:pt x="53" y="386"/>
                      </a:cubicBezTo>
                      <a:cubicBezTo>
                        <a:pt x="54" y="386"/>
                        <a:pt x="54" y="386"/>
                        <a:pt x="54" y="386"/>
                      </a:cubicBezTo>
                      <a:cubicBezTo>
                        <a:pt x="54" y="400"/>
                        <a:pt x="54" y="400"/>
                        <a:pt x="54" y="400"/>
                      </a:cubicBezTo>
                      <a:cubicBezTo>
                        <a:pt x="57" y="400"/>
                        <a:pt x="57" y="400"/>
                        <a:pt x="57" y="400"/>
                      </a:cubicBezTo>
                      <a:cubicBezTo>
                        <a:pt x="57" y="408"/>
                        <a:pt x="57" y="408"/>
                        <a:pt x="57" y="408"/>
                      </a:cubicBezTo>
                      <a:cubicBezTo>
                        <a:pt x="65" y="408"/>
                        <a:pt x="65" y="408"/>
                        <a:pt x="65" y="408"/>
                      </a:cubicBezTo>
                      <a:cubicBezTo>
                        <a:pt x="65" y="400"/>
                        <a:pt x="65" y="400"/>
                        <a:pt x="65" y="400"/>
                      </a:cubicBezTo>
                      <a:cubicBezTo>
                        <a:pt x="68" y="400"/>
                        <a:pt x="68" y="400"/>
                        <a:pt x="68" y="400"/>
                      </a:cubicBezTo>
                      <a:cubicBezTo>
                        <a:pt x="68" y="386"/>
                        <a:pt x="68" y="386"/>
                        <a:pt x="68" y="386"/>
                      </a:cubicBezTo>
                      <a:cubicBezTo>
                        <a:pt x="69" y="386"/>
                        <a:pt x="69" y="386"/>
                        <a:pt x="69" y="386"/>
                      </a:cubicBezTo>
                      <a:cubicBezTo>
                        <a:pt x="69" y="383"/>
                        <a:pt x="69" y="383"/>
                        <a:pt x="69" y="383"/>
                      </a:cubicBezTo>
                      <a:cubicBezTo>
                        <a:pt x="103" y="387"/>
                        <a:pt x="103" y="387"/>
                        <a:pt x="103" y="387"/>
                      </a:cubicBezTo>
                      <a:cubicBezTo>
                        <a:pt x="103" y="390"/>
                        <a:pt x="103" y="390"/>
                        <a:pt x="103" y="390"/>
                      </a:cubicBezTo>
                      <a:cubicBezTo>
                        <a:pt x="100" y="391"/>
                        <a:pt x="97" y="394"/>
                        <a:pt x="97" y="398"/>
                      </a:cubicBezTo>
                      <a:cubicBezTo>
                        <a:pt x="97" y="403"/>
                        <a:pt x="101" y="407"/>
                        <a:pt x="106" y="407"/>
                      </a:cubicBezTo>
                      <a:cubicBezTo>
                        <a:pt x="111" y="407"/>
                        <a:pt x="115" y="403"/>
                        <a:pt x="115" y="398"/>
                      </a:cubicBezTo>
                      <a:cubicBezTo>
                        <a:pt x="115" y="394"/>
                        <a:pt x="112" y="391"/>
                        <a:pt x="109" y="390"/>
                      </a:cubicBezTo>
                      <a:cubicBezTo>
                        <a:pt x="109" y="387"/>
                        <a:pt x="109" y="387"/>
                        <a:pt x="109" y="387"/>
                      </a:cubicBezTo>
                      <a:cubicBezTo>
                        <a:pt x="114" y="388"/>
                        <a:pt x="114" y="388"/>
                        <a:pt x="114" y="388"/>
                      </a:cubicBezTo>
                      <a:cubicBezTo>
                        <a:pt x="114" y="377"/>
                        <a:pt x="114" y="377"/>
                        <a:pt x="114" y="377"/>
                      </a:cubicBezTo>
                      <a:cubicBezTo>
                        <a:pt x="69" y="365"/>
                        <a:pt x="69" y="365"/>
                        <a:pt x="69" y="365"/>
                      </a:cubicBezTo>
                      <a:cubicBezTo>
                        <a:pt x="69" y="342"/>
                        <a:pt x="69" y="342"/>
                        <a:pt x="69" y="342"/>
                      </a:cubicBezTo>
                      <a:cubicBezTo>
                        <a:pt x="75" y="342"/>
                        <a:pt x="75" y="342"/>
                        <a:pt x="75" y="342"/>
                      </a:cubicBezTo>
                      <a:cubicBezTo>
                        <a:pt x="75" y="309"/>
                        <a:pt x="75" y="309"/>
                        <a:pt x="75" y="309"/>
                      </a:cubicBezTo>
                      <a:cubicBezTo>
                        <a:pt x="117" y="309"/>
                        <a:pt x="117" y="309"/>
                        <a:pt x="117" y="309"/>
                      </a:cubicBezTo>
                      <a:cubicBezTo>
                        <a:pt x="124" y="309"/>
                        <a:pt x="129" y="303"/>
                        <a:pt x="129" y="297"/>
                      </a:cubicBezTo>
                      <a:cubicBezTo>
                        <a:pt x="129" y="294"/>
                        <a:pt x="129" y="294"/>
                        <a:pt x="129" y="294"/>
                      </a:cubicBezTo>
                      <a:cubicBezTo>
                        <a:pt x="129" y="290"/>
                        <a:pt x="127" y="287"/>
                        <a:pt x="124" y="285"/>
                      </a:cubicBezTo>
                      <a:cubicBezTo>
                        <a:pt x="153" y="285"/>
                        <a:pt x="153" y="285"/>
                        <a:pt x="153" y="285"/>
                      </a:cubicBezTo>
                      <a:cubicBezTo>
                        <a:pt x="135" y="374"/>
                        <a:pt x="135" y="374"/>
                        <a:pt x="135" y="374"/>
                      </a:cubicBezTo>
                      <a:cubicBezTo>
                        <a:pt x="133" y="386"/>
                        <a:pt x="141" y="398"/>
                        <a:pt x="154" y="401"/>
                      </a:cubicBezTo>
                      <a:cubicBezTo>
                        <a:pt x="167" y="403"/>
                        <a:pt x="179" y="395"/>
                        <a:pt x="181" y="384"/>
                      </a:cubicBezTo>
                      <a:cubicBezTo>
                        <a:pt x="205" y="265"/>
                        <a:pt x="205" y="265"/>
                        <a:pt x="205" y="265"/>
                      </a:cubicBezTo>
                      <a:cubicBezTo>
                        <a:pt x="205" y="265"/>
                        <a:pt x="205" y="265"/>
                        <a:pt x="205" y="264"/>
                      </a:cubicBezTo>
                      <a:cubicBezTo>
                        <a:pt x="205" y="264"/>
                        <a:pt x="205" y="264"/>
                        <a:pt x="205" y="264"/>
                      </a:cubicBezTo>
                      <a:cubicBezTo>
                        <a:pt x="205" y="264"/>
                        <a:pt x="205" y="264"/>
                        <a:pt x="205" y="264"/>
                      </a:cubicBezTo>
                      <a:cubicBezTo>
                        <a:pt x="205" y="264"/>
                        <a:pt x="205" y="264"/>
                        <a:pt x="205" y="264"/>
                      </a:cubicBezTo>
                      <a:cubicBezTo>
                        <a:pt x="205" y="262"/>
                        <a:pt x="205" y="260"/>
                        <a:pt x="205" y="258"/>
                      </a:cubicBezTo>
                      <a:cubicBezTo>
                        <a:pt x="204" y="245"/>
                        <a:pt x="194" y="235"/>
                        <a:pt x="181" y="235"/>
                      </a:cubicBezTo>
                      <a:cubicBezTo>
                        <a:pt x="110" y="235"/>
                        <a:pt x="110" y="235"/>
                        <a:pt x="110" y="235"/>
                      </a:cubicBezTo>
                      <a:cubicBezTo>
                        <a:pt x="119" y="194"/>
                        <a:pt x="119" y="194"/>
                        <a:pt x="119" y="194"/>
                      </a:cubicBezTo>
                      <a:cubicBezTo>
                        <a:pt x="166" y="194"/>
                        <a:pt x="166" y="194"/>
                        <a:pt x="166" y="194"/>
                      </a:cubicBezTo>
                      <a:cubicBezTo>
                        <a:pt x="206" y="194"/>
                        <a:pt x="206" y="194"/>
                        <a:pt x="206" y="194"/>
                      </a:cubicBezTo>
                      <a:cubicBezTo>
                        <a:pt x="213" y="194"/>
                        <a:pt x="217" y="190"/>
                        <a:pt x="219" y="188"/>
                      </a:cubicBezTo>
                      <a:cubicBezTo>
                        <a:pt x="311" y="188"/>
                        <a:pt x="311" y="188"/>
                        <a:pt x="311" y="188"/>
                      </a:cubicBezTo>
                      <a:cubicBezTo>
                        <a:pt x="311" y="178"/>
                        <a:pt x="311" y="178"/>
                        <a:pt x="311" y="178"/>
                      </a:cubicBezTo>
                      <a:cubicBezTo>
                        <a:pt x="313" y="178"/>
                        <a:pt x="314" y="177"/>
                        <a:pt x="315" y="176"/>
                      </a:cubicBezTo>
                      <a:cubicBezTo>
                        <a:pt x="325" y="180"/>
                        <a:pt x="325" y="180"/>
                        <a:pt x="325" y="180"/>
                      </a:cubicBezTo>
                      <a:cubicBezTo>
                        <a:pt x="367" y="68"/>
                        <a:pt x="367" y="68"/>
                        <a:pt x="367" y="68"/>
                      </a:cubicBezTo>
                      <a:cubicBezTo>
                        <a:pt x="353" y="63"/>
                        <a:pt x="353" y="63"/>
                        <a:pt x="353" y="63"/>
                      </a:cubicBezTo>
                      <a:cubicBezTo>
                        <a:pt x="312" y="171"/>
                        <a:pt x="312" y="171"/>
                        <a:pt x="312" y="171"/>
                      </a:cubicBezTo>
                      <a:cubicBezTo>
                        <a:pt x="312" y="171"/>
                        <a:pt x="311" y="170"/>
                        <a:pt x="311" y="170"/>
                      </a:cubicBezTo>
                      <a:cubicBezTo>
                        <a:pt x="309" y="170"/>
                        <a:pt x="307" y="172"/>
                        <a:pt x="307" y="174"/>
                      </a:cubicBezTo>
                      <a:cubicBezTo>
                        <a:pt x="307" y="174"/>
                        <a:pt x="225" y="174"/>
                        <a:pt x="225" y="174"/>
                      </a:cubicBezTo>
                      <a:cubicBezTo>
                        <a:pt x="225" y="163"/>
                        <a:pt x="217" y="154"/>
                        <a:pt x="206" y="154"/>
                      </a:cubicBezTo>
                      <a:cubicBezTo>
                        <a:pt x="127" y="154"/>
                        <a:pt x="127" y="154"/>
                        <a:pt x="127" y="154"/>
                      </a:cubicBezTo>
                      <a:cubicBezTo>
                        <a:pt x="132" y="132"/>
                        <a:pt x="132" y="132"/>
                        <a:pt x="132" y="132"/>
                      </a:cubicBezTo>
                      <a:cubicBezTo>
                        <a:pt x="136" y="112"/>
                        <a:pt x="124" y="93"/>
                        <a:pt x="104" y="89"/>
                      </a:cubicBezTo>
                      <a:cubicBezTo>
                        <a:pt x="92" y="86"/>
                        <a:pt x="92" y="86"/>
                        <a:pt x="92" y="86"/>
                      </a:cubicBezTo>
                      <a:cubicBezTo>
                        <a:pt x="73" y="82"/>
                        <a:pt x="53" y="95"/>
                        <a:pt x="49" y="114"/>
                      </a:cubicBezTo>
                      <a:cubicBezTo>
                        <a:pt x="38" y="168"/>
                        <a:pt x="38" y="168"/>
                        <a:pt x="38" y="168"/>
                      </a:cubicBezTo>
                      <a:cubicBezTo>
                        <a:pt x="35" y="183"/>
                        <a:pt x="35" y="183"/>
                        <a:pt x="35" y="183"/>
                      </a:cubicBezTo>
                      <a:cubicBezTo>
                        <a:pt x="35" y="168"/>
                        <a:pt x="35" y="168"/>
                        <a:pt x="35" y="168"/>
                      </a:cubicBezTo>
                      <a:cubicBezTo>
                        <a:pt x="35" y="145"/>
                        <a:pt x="35" y="145"/>
                        <a:pt x="35" y="145"/>
                      </a:cubicBezTo>
                      <a:cubicBezTo>
                        <a:pt x="35" y="138"/>
                        <a:pt x="29" y="133"/>
                        <a:pt x="23" y="133"/>
                      </a:cubicBezTo>
                      <a:cubicBezTo>
                        <a:pt x="14" y="133"/>
                        <a:pt x="14" y="133"/>
                        <a:pt x="14" y="133"/>
                      </a:cubicBezTo>
                      <a:cubicBezTo>
                        <a:pt x="7" y="133"/>
                        <a:pt x="2" y="138"/>
                        <a:pt x="2" y="145"/>
                      </a:cubicBezTo>
                      <a:cubicBezTo>
                        <a:pt x="2" y="170"/>
                        <a:pt x="2" y="170"/>
                        <a:pt x="2" y="170"/>
                      </a:cubicBezTo>
                      <a:cubicBezTo>
                        <a:pt x="2" y="230"/>
                        <a:pt x="2" y="230"/>
                        <a:pt x="2" y="230"/>
                      </a:cubicBezTo>
                      <a:cubicBezTo>
                        <a:pt x="2" y="237"/>
                        <a:pt x="6" y="242"/>
                        <a:pt x="12" y="242"/>
                      </a:cubicBezTo>
                      <a:cubicBezTo>
                        <a:pt x="12" y="282"/>
                        <a:pt x="12" y="282"/>
                        <a:pt x="12" y="282"/>
                      </a:cubicBezTo>
                      <a:cubicBezTo>
                        <a:pt x="12" y="282"/>
                        <a:pt x="12" y="282"/>
                        <a:pt x="12" y="282"/>
                      </a:cubicBezTo>
                      <a:cubicBezTo>
                        <a:pt x="6" y="282"/>
                        <a:pt x="0" y="288"/>
                        <a:pt x="0" y="294"/>
                      </a:cubicBezTo>
                      <a:close/>
                      <a:moveTo>
                        <a:pt x="24" y="272"/>
                      </a:moveTo>
                      <a:cubicBezTo>
                        <a:pt x="27" y="276"/>
                        <a:pt x="30" y="280"/>
                        <a:pt x="35" y="282"/>
                      </a:cubicBezTo>
                      <a:cubicBezTo>
                        <a:pt x="24" y="282"/>
                        <a:pt x="24" y="282"/>
                        <a:pt x="24" y="282"/>
                      </a:cubicBezTo>
                      <a:lnTo>
                        <a:pt x="24" y="272"/>
                      </a:lnTo>
                      <a:close/>
                    </a:path>
                  </a:pathLst>
                </a:custGeom>
                <a:solidFill>
                  <a:schemeClr val="tx2"/>
                </a:solidFill>
                <a:ln w="3175" cap="flat" cmpd="sng" algn="ctr">
                  <a:noFill/>
                  <a:prstDash val="solid"/>
                </a:ln>
                <a:effectLst/>
              </p:spPr>
              <p:txBody>
                <a:bodyPr anchor="ctr"/>
                <a:lstStyle/>
                <a:p>
                  <a:pPr algn="ctr"/>
                  <a:endParaRPr lang="en-US" baseline="-25000" dirty="0">
                    <a:latin typeface="+mj-lt"/>
                  </a:endParaRPr>
                </a:p>
              </p:txBody>
            </p:sp>
          </p:grpSp>
          <p:sp>
            <p:nvSpPr>
              <p:cNvPr id="68" name="TextBox 67"/>
              <p:cNvSpPr txBox="1"/>
              <p:nvPr/>
            </p:nvSpPr>
            <p:spPr>
              <a:xfrm>
                <a:off x="6302163" y="616879"/>
                <a:ext cx="660758" cy="400110"/>
              </a:xfrm>
              <a:prstGeom prst="rect">
                <a:avLst/>
              </a:prstGeom>
              <a:noFill/>
            </p:spPr>
            <p:txBody>
              <a:bodyPr wrap="none" rtlCol="0" anchor="t" anchorCtr="0">
                <a:spAutoFit/>
              </a:bodyPr>
              <a:lstStyle/>
              <a:p>
                <a:pPr algn="ctr" defTabSz="456968"/>
                <a:r>
                  <a:rPr lang="en-US" sz="1000" b="1" dirty="0">
                    <a:latin typeface="+mj-lt"/>
                  </a:rPr>
                  <a:t>Storage</a:t>
                </a:r>
                <a:br>
                  <a:rPr lang="en-US" sz="1000" dirty="0">
                    <a:latin typeface="+mj-lt"/>
                  </a:rPr>
                </a:br>
                <a:r>
                  <a:rPr lang="en-US" sz="1000" dirty="0">
                    <a:latin typeface="+mj-lt"/>
                  </a:rPr>
                  <a:t>SME</a:t>
                </a:r>
              </a:p>
            </p:txBody>
          </p:sp>
        </p:grpSp>
        <p:grpSp>
          <p:nvGrpSpPr>
            <p:cNvPr id="12" name="Group 11"/>
            <p:cNvGrpSpPr/>
            <p:nvPr/>
          </p:nvGrpSpPr>
          <p:grpSpPr>
            <a:xfrm>
              <a:off x="7168684" y="216816"/>
              <a:ext cx="580608" cy="800173"/>
              <a:chOff x="7132407" y="216816"/>
              <a:chExt cx="580608" cy="800173"/>
            </a:xfrm>
          </p:grpSpPr>
          <p:grpSp>
            <p:nvGrpSpPr>
              <p:cNvPr id="69" name="Group 68"/>
              <p:cNvGrpSpPr/>
              <p:nvPr/>
            </p:nvGrpSpPr>
            <p:grpSpPr>
              <a:xfrm>
                <a:off x="7210571" y="216816"/>
                <a:ext cx="424281" cy="424281"/>
                <a:chOff x="510795" y="2365154"/>
                <a:chExt cx="424281" cy="424281"/>
              </a:xfrm>
            </p:grpSpPr>
            <p:sp>
              <p:nvSpPr>
                <p:cNvPr id="70" name="Oval 69"/>
                <p:cNvSpPr/>
                <p:nvPr/>
              </p:nvSpPr>
              <p:spPr>
                <a:xfrm>
                  <a:off x="510795" y="2365154"/>
                  <a:ext cx="424281" cy="424281"/>
                </a:xfrm>
                <a:prstGeom prst="ellipse">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mj-lt"/>
                  </a:endParaRPr>
                </a:p>
              </p:txBody>
            </p:sp>
            <p:sp>
              <p:nvSpPr>
                <p:cNvPr id="71" name="Freeform 20"/>
                <p:cNvSpPr>
                  <a:spLocks noEditPoints="1"/>
                </p:cNvSpPr>
                <p:nvPr/>
              </p:nvSpPr>
              <p:spPr bwMode="auto">
                <a:xfrm>
                  <a:off x="617640" y="2461586"/>
                  <a:ext cx="210591" cy="231416"/>
                </a:xfrm>
                <a:custGeom>
                  <a:avLst/>
                  <a:gdLst/>
                  <a:ahLst/>
                  <a:cxnLst>
                    <a:cxn ang="0">
                      <a:pos x="117" y="0"/>
                    </a:cxn>
                    <a:cxn ang="0">
                      <a:pos x="117" y="74"/>
                    </a:cxn>
                    <a:cxn ang="0">
                      <a:pos x="272" y="381"/>
                    </a:cxn>
                    <a:cxn ang="0">
                      <a:pos x="207" y="406"/>
                    </a:cxn>
                    <a:cxn ang="0">
                      <a:pos x="362" y="381"/>
                    </a:cxn>
                    <a:cxn ang="0">
                      <a:pos x="324" y="238"/>
                    </a:cxn>
                    <a:cxn ang="0">
                      <a:pos x="362" y="218"/>
                    </a:cxn>
                    <a:cxn ang="0">
                      <a:pos x="166" y="194"/>
                    </a:cxn>
                    <a:cxn ang="0">
                      <a:pos x="147" y="218"/>
                    </a:cxn>
                    <a:cxn ang="0">
                      <a:pos x="272" y="218"/>
                    </a:cxn>
                    <a:cxn ang="0">
                      <a:pos x="272" y="381"/>
                    </a:cxn>
                    <a:cxn ang="0">
                      <a:pos x="0" y="297"/>
                    </a:cxn>
                    <a:cxn ang="0">
                      <a:pos x="47" y="309"/>
                    </a:cxn>
                    <a:cxn ang="0">
                      <a:pos x="53" y="342"/>
                    </a:cxn>
                    <a:cxn ang="0">
                      <a:pos x="8" y="377"/>
                    </a:cxn>
                    <a:cxn ang="0">
                      <a:pos x="12" y="387"/>
                    </a:cxn>
                    <a:cxn ang="0">
                      <a:pos x="7" y="398"/>
                    </a:cxn>
                    <a:cxn ang="0">
                      <a:pos x="24" y="398"/>
                    </a:cxn>
                    <a:cxn ang="0">
                      <a:pos x="18" y="387"/>
                    </a:cxn>
                    <a:cxn ang="0">
                      <a:pos x="53" y="386"/>
                    </a:cxn>
                    <a:cxn ang="0">
                      <a:pos x="54" y="400"/>
                    </a:cxn>
                    <a:cxn ang="0">
                      <a:pos x="57" y="408"/>
                    </a:cxn>
                    <a:cxn ang="0">
                      <a:pos x="65" y="400"/>
                    </a:cxn>
                    <a:cxn ang="0">
                      <a:pos x="68" y="386"/>
                    </a:cxn>
                    <a:cxn ang="0">
                      <a:pos x="69" y="383"/>
                    </a:cxn>
                    <a:cxn ang="0">
                      <a:pos x="103" y="390"/>
                    </a:cxn>
                    <a:cxn ang="0">
                      <a:pos x="106" y="407"/>
                    </a:cxn>
                    <a:cxn ang="0">
                      <a:pos x="109" y="390"/>
                    </a:cxn>
                    <a:cxn ang="0">
                      <a:pos x="114" y="388"/>
                    </a:cxn>
                    <a:cxn ang="0">
                      <a:pos x="69" y="365"/>
                    </a:cxn>
                    <a:cxn ang="0">
                      <a:pos x="75" y="342"/>
                    </a:cxn>
                    <a:cxn ang="0">
                      <a:pos x="117" y="309"/>
                    </a:cxn>
                    <a:cxn ang="0">
                      <a:pos x="129" y="294"/>
                    </a:cxn>
                    <a:cxn ang="0">
                      <a:pos x="153" y="285"/>
                    </a:cxn>
                    <a:cxn ang="0">
                      <a:pos x="154" y="401"/>
                    </a:cxn>
                    <a:cxn ang="0">
                      <a:pos x="205" y="265"/>
                    </a:cxn>
                    <a:cxn ang="0">
                      <a:pos x="205" y="264"/>
                    </a:cxn>
                    <a:cxn ang="0">
                      <a:pos x="205" y="264"/>
                    </a:cxn>
                    <a:cxn ang="0">
                      <a:pos x="181" y="235"/>
                    </a:cxn>
                    <a:cxn ang="0">
                      <a:pos x="119" y="194"/>
                    </a:cxn>
                    <a:cxn ang="0">
                      <a:pos x="206" y="194"/>
                    </a:cxn>
                    <a:cxn ang="0">
                      <a:pos x="311" y="188"/>
                    </a:cxn>
                    <a:cxn ang="0">
                      <a:pos x="315" y="176"/>
                    </a:cxn>
                    <a:cxn ang="0">
                      <a:pos x="367" y="68"/>
                    </a:cxn>
                    <a:cxn ang="0">
                      <a:pos x="312" y="171"/>
                    </a:cxn>
                    <a:cxn ang="0">
                      <a:pos x="307" y="174"/>
                    </a:cxn>
                    <a:cxn ang="0">
                      <a:pos x="206" y="154"/>
                    </a:cxn>
                    <a:cxn ang="0">
                      <a:pos x="132" y="132"/>
                    </a:cxn>
                    <a:cxn ang="0">
                      <a:pos x="92" y="86"/>
                    </a:cxn>
                    <a:cxn ang="0">
                      <a:pos x="38" y="168"/>
                    </a:cxn>
                    <a:cxn ang="0">
                      <a:pos x="35" y="168"/>
                    </a:cxn>
                    <a:cxn ang="0">
                      <a:pos x="23" y="133"/>
                    </a:cxn>
                    <a:cxn ang="0">
                      <a:pos x="2" y="145"/>
                    </a:cxn>
                    <a:cxn ang="0">
                      <a:pos x="2" y="230"/>
                    </a:cxn>
                    <a:cxn ang="0">
                      <a:pos x="12" y="282"/>
                    </a:cxn>
                    <a:cxn ang="0">
                      <a:pos x="0" y="294"/>
                    </a:cxn>
                    <a:cxn ang="0">
                      <a:pos x="35" y="282"/>
                    </a:cxn>
                    <a:cxn ang="0">
                      <a:pos x="24" y="272"/>
                    </a:cxn>
                  </a:cxnLst>
                  <a:rect l="0" t="0" r="r" b="b"/>
                  <a:pathLst>
                    <a:path w="367" h="408">
                      <a:moveTo>
                        <a:pt x="154" y="37"/>
                      </a:moveTo>
                      <a:cubicBezTo>
                        <a:pt x="154" y="16"/>
                        <a:pt x="137" y="0"/>
                        <a:pt x="117" y="0"/>
                      </a:cubicBezTo>
                      <a:cubicBezTo>
                        <a:pt x="97" y="0"/>
                        <a:pt x="80" y="16"/>
                        <a:pt x="80" y="37"/>
                      </a:cubicBezTo>
                      <a:cubicBezTo>
                        <a:pt x="80" y="57"/>
                        <a:pt x="97" y="74"/>
                        <a:pt x="117" y="74"/>
                      </a:cubicBezTo>
                      <a:cubicBezTo>
                        <a:pt x="137" y="74"/>
                        <a:pt x="154" y="57"/>
                        <a:pt x="154" y="37"/>
                      </a:cubicBezTo>
                      <a:close/>
                      <a:moveTo>
                        <a:pt x="272" y="381"/>
                      </a:moveTo>
                      <a:cubicBezTo>
                        <a:pt x="207" y="381"/>
                        <a:pt x="207" y="381"/>
                        <a:pt x="207" y="381"/>
                      </a:cubicBezTo>
                      <a:cubicBezTo>
                        <a:pt x="207" y="406"/>
                        <a:pt x="207" y="406"/>
                        <a:pt x="207" y="406"/>
                      </a:cubicBezTo>
                      <a:cubicBezTo>
                        <a:pt x="362" y="406"/>
                        <a:pt x="362" y="406"/>
                        <a:pt x="362" y="406"/>
                      </a:cubicBezTo>
                      <a:cubicBezTo>
                        <a:pt x="362" y="381"/>
                        <a:pt x="362" y="381"/>
                        <a:pt x="362" y="381"/>
                      </a:cubicBezTo>
                      <a:cubicBezTo>
                        <a:pt x="324" y="381"/>
                        <a:pt x="324" y="381"/>
                        <a:pt x="324" y="381"/>
                      </a:cubicBezTo>
                      <a:cubicBezTo>
                        <a:pt x="324" y="238"/>
                        <a:pt x="324" y="238"/>
                        <a:pt x="324" y="238"/>
                      </a:cubicBezTo>
                      <a:cubicBezTo>
                        <a:pt x="324" y="218"/>
                        <a:pt x="324" y="218"/>
                        <a:pt x="324" y="218"/>
                      </a:cubicBezTo>
                      <a:cubicBezTo>
                        <a:pt x="362" y="218"/>
                        <a:pt x="362" y="218"/>
                        <a:pt x="362" y="218"/>
                      </a:cubicBezTo>
                      <a:cubicBezTo>
                        <a:pt x="362" y="194"/>
                        <a:pt x="362" y="194"/>
                        <a:pt x="362" y="194"/>
                      </a:cubicBezTo>
                      <a:cubicBezTo>
                        <a:pt x="166" y="194"/>
                        <a:pt x="166" y="194"/>
                        <a:pt x="166" y="194"/>
                      </a:cubicBezTo>
                      <a:cubicBezTo>
                        <a:pt x="147" y="194"/>
                        <a:pt x="147" y="194"/>
                        <a:pt x="147" y="194"/>
                      </a:cubicBezTo>
                      <a:cubicBezTo>
                        <a:pt x="147" y="218"/>
                        <a:pt x="147" y="218"/>
                        <a:pt x="147" y="218"/>
                      </a:cubicBezTo>
                      <a:cubicBezTo>
                        <a:pt x="221" y="218"/>
                        <a:pt x="221" y="218"/>
                        <a:pt x="221" y="218"/>
                      </a:cubicBezTo>
                      <a:cubicBezTo>
                        <a:pt x="272" y="218"/>
                        <a:pt x="272" y="218"/>
                        <a:pt x="272" y="218"/>
                      </a:cubicBezTo>
                      <a:cubicBezTo>
                        <a:pt x="272" y="233"/>
                        <a:pt x="272" y="233"/>
                        <a:pt x="272" y="233"/>
                      </a:cubicBezTo>
                      <a:lnTo>
                        <a:pt x="272" y="381"/>
                      </a:lnTo>
                      <a:close/>
                      <a:moveTo>
                        <a:pt x="0" y="294"/>
                      </a:moveTo>
                      <a:cubicBezTo>
                        <a:pt x="0" y="297"/>
                        <a:pt x="0" y="297"/>
                        <a:pt x="0" y="297"/>
                      </a:cubicBezTo>
                      <a:cubicBezTo>
                        <a:pt x="0" y="303"/>
                        <a:pt x="6" y="309"/>
                        <a:pt x="12" y="309"/>
                      </a:cubicBezTo>
                      <a:cubicBezTo>
                        <a:pt x="47" y="309"/>
                        <a:pt x="47" y="309"/>
                        <a:pt x="47" y="309"/>
                      </a:cubicBezTo>
                      <a:cubicBezTo>
                        <a:pt x="47" y="342"/>
                        <a:pt x="47" y="342"/>
                        <a:pt x="47" y="342"/>
                      </a:cubicBezTo>
                      <a:cubicBezTo>
                        <a:pt x="53" y="342"/>
                        <a:pt x="53" y="342"/>
                        <a:pt x="53" y="342"/>
                      </a:cubicBezTo>
                      <a:cubicBezTo>
                        <a:pt x="53" y="365"/>
                        <a:pt x="53" y="365"/>
                        <a:pt x="53" y="365"/>
                      </a:cubicBezTo>
                      <a:cubicBezTo>
                        <a:pt x="8" y="377"/>
                        <a:pt x="8" y="377"/>
                        <a:pt x="8" y="377"/>
                      </a:cubicBezTo>
                      <a:cubicBezTo>
                        <a:pt x="8" y="388"/>
                        <a:pt x="8" y="388"/>
                        <a:pt x="8" y="388"/>
                      </a:cubicBezTo>
                      <a:cubicBezTo>
                        <a:pt x="12" y="387"/>
                        <a:pt x="12" y="387"/>
                        <a:pt x="12" y="387"/>
                      </a:cubicBezTo>
                      <a:cubicBezTo>
                        <a:pt x="12" y="390"/>
                        <a:pt x="12" y="390"/>
                        <a:pt x="12" y="390"/>
                      </a:cubicBezTo>
                      <a:cubicBezTo>
                        <a:pt x="9" y="391"/>
                        <a:pt x="7" y="394"/>
                        <a:pt x="7" y="398"/>
                      </a:cubicBezTo>
                      <a:cubicBezTo>
                        <a:pt x="7" y="403"/>
                        <a:pt x="11" y="407"/>
                        <a:pt x="15" y="407"/>
                      </a:cubicBezTo>
                      <a:cubicBezTo>
                        <a:pt x="20" y="407"/>
                        <a:pt x="24" y="403"/>
                        <a:pt x="24" y="398"/>
                      </a:cubicBezTo>
                      <a:cubicBezTo>
                        <a:pt x="24" y="394"/>
                        <a:pt x="22" y="391"/>
                        <a:pt x="18" y="390"/>
                      </a:cubicBezTo>
                      <a:cubicBezTo>
                        <a:pt x="18" y="387"/>
                        <a:pt x="18" y="387"/>
                        <a:pt x="18" y="387"/>
                      </a:cubicBezTo>
                      <a:cubicBezTo>
                        <a:pt x="53" y="383"/>
                        <a:pt x="53" y="383"/>
                        <a:pt x="53" y="383"/>
                      </a:cubicBezTo>
                      <a:cubicBezTo>
                        <a:pt x="53" y="386"/>
                        <a:pt x="53" y="386"/>
                        <a:pt x="53" y="386"/>
                      </a:cubicBezTo>
                      <a:cubicBezTo>
                        <a:pt x="54" y="386"/>
                        <a:pt x="54" y="386"/>
                        <a:pt x="54" y="386"/>
                      </a:cubicBezTo>
                      <a:cubicBezTo>
                        <a:pt x="54" y="400"/>
                        <a:pt x="54" y="400"/>
                        <a:pt x="54" y="400"/>
                      </a:cubicBezTo>
                      <a:cubicBezTo>
                        <a:pt x="57" y="400"/>
                        <a:pt x="57" y="400"/>
                        <a:pt x="57" y="400"/>
                      </a:cubicBezTo>
                      <a:cubicBezTo>
                        <a:pt x="57" y="408"/>
                        <a:pt x="57" y="408"/>
                        <a:pt x="57" y="408"/>
                      </a:cubicBezTo>
                      <a:cubicBezTo>
                        <a:pt x="65" y="408"/>
                        <a:pt x="65" y="408"/>
                        <a:pt x="65" y="408"/>
                      </a:cubicBezTo>
                      <a:cubicBezTo>
                        <a:pt x="65" y="400"/>
                        <a:pt x="65" y="400"/>
                        <a:pt x="65" y="400"/>
                      </a:cubicBezTo>
                      <a:cubicBezTo>
                        <a:pt x="68" y="400"/>
                        <a:pt x="68" y="400"/>
                        <a:pt x="68" y="400"/>
                      </a:cubicBezTo>
                      <a:cubicBezTo>
                        <a:pt x="68" y="386"/>
                        <a:pt x="68" y="386"/>
                        <a:pt x="68" y="386"/>
                      </a:cubicBezTo>
                      <a:cubicBezTo>
                        <a:pt x="69" y="386"/>
                        <a:pt x="69" y="386"/>
                        <a:pt x="69" y="386"/>
                      </a:cubicBezTo>
                      <a:cubicBezTo>
                        <a:pt x="69" y="383"/>
                        <a:pt x="69" y="383"/>
                        <a:pt x="69" y="383"/>
                      </a:cubicBezTo>
                      <a:cubicBezTo>
                        <a:pt x="103" y="387"/>
                        <a:pt x="103" y="387"/>
                        <a:pt x="103" y="387"/>
                      </a:cubicBezTo>
                      <a:cubicBezTo>
                        <a:pt x="103" y="390"/>
                        <a:pt x="103" y="390"/>
                        <a:pt x="103" y="390"/>
                      </a:cubicBezTo>
                      <a:cubicBezTo>
                        <a:pt x="100" y="391"/>
                        <a:pt x="97" y="394"/>
                        <a:pt x="97" y="398"/>
                      </a:cubicBezTo>
                      <a:cubicBezTo>
                        <a:pt x="97" y="403"/>
                        <a:pt x="101" y="407"/>
                        <a:pt x="106" y="407"/>
                      </a:cubicBezTo>
                      <a:cubicBezTo>
                        <a:pt x="111" y="407"/>
                        <a:pt x="115" y="403"/>
                        <a:pt x="115" y="398"/>
                      </a:cubicBezTo>
                      <a:cubicBezTo>
                        <a:pt x="115" y="394"/>
                        <a:pt x="112" y="391"/>
                        <a:pt x="109" y="390"/>
                      </a:cubicBezTo>
                      <a:cubicBezTo>
                        <a:pt x="109" y="387"/>
                        <a:pt x="109" y="387"/>
                        <a:pt x="109" y="387"/>
                      </a:cubicBezTo>
                      <a:cubicBezTo>
                        <a:pt x="114" y="388"/>
                        <a:pt x="114" y="388"/>
                        <a:pt x="114" y="388"/>
                      </a:cubicBezTo>
                      <a:cubicBezTo>
                        <a:pt x="114" y="377"/>
                        <a:pt x="114" y="377"/>
                        <a:pt x="114" y="377"/>
                      </a:cubicBezTo>
                      <a:cubicBezTo>
                        <a:pt x="69" y="365"/>
                        <a:pt x="69" y="365"/>
                        <a:pt x="69" y="365"/>
                      </a:cubicBezTo>
                      <a:cubicBezTo>
                        <a:pt x="69" y="342"/>
                        <a:pt x="69" y="342"/>
                        <a:pt x="69" y="342"/>
                      </a:cubicBezTo>
                      <a:cubicBezTo>
                        <a:pt x="75" y="342"/>
                        <a:pt x="75" y="342"/>
                        <a:pt x="75" y="342"/>
                      </a:cubicBezTo>
                      <a:cubicBezTo>
                        <a:pt x="75" y="309"/>
                        <a:pt x="75" y="309"/>
                        <a:pt x="75" y="309"/>
                      </a:cubicBezTo>
                      <a:cubicBezTo>
                        <a:pt x="117" y="309"/>
                        <a:pt x="117" y="309"/>
                        <a:pt x="117" y="309"/>
                      </a:cubicBezTo>
                      <a:cubicBezTo>
                        <a:pt x="124" y="309"/>
                        <a:pt x="129" y="303"/>
                        <a:pt x="129" y="297"/>
                      </a:cubicBezTo>
                      <a:cubicBezTo>
                        <a:pt x="129" y="294"/>
                        <a:pt x="129" y="294"/>
                        <a:pt x="129" y="294"/>
                      </a:cubicBezTo>
                      <a:cubicBezTo>
                        <a:pt x="129" y="290"/>
                        <a:pt x="127" y="287"/>
                        <a:pt x="124" y="285"/>
                      </a:cubicBezTo>
                      <a:cubicBezTo>
                        <a:pt x="153" y="285"/>
                        <a:pt x="153" y="285"/>
                        <a:pt x="153" y="285"/>
                      </a:cubicBezTo>
                      <a:cubicBezTo>
                        <a:pt x="135" y="374"/>
                        <a:pt x="135" y="374"/>
                        <a:pt x="135" y="374"/>
                      </a:cubicBezTo>
                      <a:cubicBezTo>
                        <a:pt x="133" y="386"/>
                        <a:pt x="141" y="398"/>
                        <a:pt x="154" y="401"/>
                      </a:cubicBezTo>
                      <a:cubicBezTo>
                        <a:pt x="167" y="403"/>
                        <a:pt x="179" y="395"/>
                        <a:pt x="181" y="384"/>
                      </a:cubicBezTo>
                      <a:cubicBezTo>
                        <a:pt x="205" y="265"/>
                        <a:pt x="205" y="265"/>
                        <a:pt x="205" y="265"/>
                      </a:cubicBezTo>
                      <a:cubicBezTo>
                        <a:pt x="205" y="265"/>
                        <a:pt x="205" y="265"/>
                        <a:pt x="205" y="264"/>
                      </a:cubicBezTo>
                      <a:cubicBezTo>
                        <a:pt x="205" y="264"/>
                        <a:pt x="205" y="264"/>
                        <a:pt x="205" y="264"/>
                      </a:cubicBezTo>
                      <a:cubicBezTo>
                        <a:pt x="205" y="264"/>
                        <a:pt x="205" y="264"/>
                        <a:pt x="205" y="264"/>
                      </a:cubicBezTo>
                      <a:cubicBezTo>
                        <a:pt x="205" y="264"/>
                        <a:pt x="205" y="264"/>
                        <a:pt x="205" y="264"/>
                      </a:cubicBezTo>
                      <a:cubicBezTo>
                        <a:pt x="205" y="262"/>
                        <a:pt x="205" y="260"/>
                        <a:pt x="205" y="258"/>
                      </a:cubicBezTo>
                      <a:cubicBezTo>
                        <a:pt x="204" y="245"/>
                        <a:pt x="194" y="235"/>
                        <a:pt x="181" y="235"/>
                      </a:cubicBezTo>
                      <a:cubicBezTo>
                        <a:pt x="110" y="235"/>
                        <a:pt x="110" y="235"/>
                        <a:pt x="110" y="235"/>
                      </a:cubicBezTo>
                      <a:cubicBezTo>
                        <a:pt x="119" y="194"/>
                        <a:pt x="119" y="194"/>
                        <a:pt x="119" y="194"/>
                      </a:cubicBezTo>
                      <a:cubicBezTo>
                        <a:pt x="166" y="194"/>
                        <a:pt x="166" y="194"/>
                        <a:pt x="166" y="194"/>
                      </a:cubicBezTo>
                      <a:cubicBezTo>
                        <a:pt x="206" y="194"/>
                        <a:pt x="206" y="194"/>
                        <a:pt x="206" y="194"/>
                      </a:cubicBezTo>
                      <a:cubicBezTo>
                        <a:pt x="213" y="194"/>
                        <a:pt x="217" y="190"/>
                        <a:pt x="219" y="188"/>
                      </a:cubicBezTo>
                      <a:cubicBezTo>
                        <a:pt x="311" y="188"/>
                        <a:pt x="311" y="188"/>
                        <a:pt x="311" y="188"/>
                      </a:cubicBezTo>
                      <a:cubicBezTo>
                        <a:pt x="311" y="178"/>
                        <a:pt x="311" y="178"/>
                        <a:pt x="311" y="178"/>
                      </a:cubicBezTo>
                      <a:cubicBezTo>
                        <a:pt x="313" y="178"/>
                        <a:pt x="314" y="177"/>
                        <a:pt x="315" y="176"/>
                      </a:cubicBezTo>
                      <a:cubicBezTo>
                        <a:pt x="325" y="180"/>
                        <a:pt x="325" y="180"/>
                        <a:pt x="325" y="180"/>
                      </a:cubicBezTo>
                      <a:cubicBezTo>
                        <a:pt x="367" y="68"/>
                        <a:pt x="367" y="68"/>
                        <a:pt x="367" y="68"/>
                      </a:cubicBezTo>
                      <a:cubicBezTo>
                        <a:pt x="353" y="63"/>
                        <a:pt x="353" y="63"/>
                        <a:pt x="353" y="63"/>
                      </a:cubicBezTo>
                      <a:cubicBezTo>
                        <a:pt x="312" y="171"/>
                        <a:pt x="312" y="171"/>
                        <a:pt x="312" y="171"/>
                      </a:cubicBezTo>
                      <a:cubicBezTo>
                        <a:pt x="312" y="171"/>
                        <a:pt x="311" y="170"/>
                        <a:pt x="311" y="170"/>
                      </a:cubicBezTo>
                      <a:cubicBezTo>
                        <a:pt x="309" y="170"/>
                        <a:pt x="307" y="172"/>
                        <a:pt x="307" y="174"/>
                      </a:cubicBezTo>
                      <a:cubicBezTo>
                        <a:pt x="307" y="174"/>
                        <a:pt x="225" y="174"/>
                        <a:pt x="225" y="174"/>
                      </a:cubicBezTo>
                      <a:cubicBezTo>
                        <a:pt x="225" y="163"/>
                        <a:pt x="217" y="154"/>
                        <a:pt x="206" y="154"/>
                      </a:cubicBezTo>
                      <a:cubicBezTo>
                        <a:pt x="127" y="154"/>
                        <a:pt x="127" y="154"/>
                        <a:pt x="127" y="154"/>
                      </a:cubicBezTo>
                      <a:cubicBezTo>
                        <a:pt x="132" y="132"/>
                        <a:pt x="132" y="132"/>
                        <a:pt x="132" y="132"/>
                      </a:cubicBezTo>
                      <a:cubicBezTo>
                        <a:pt x="136" y="112"/>
                        <a:pt x="124" y="93"/>
                        <a:pt x="104" y="89"/>
                      </a:cubicBezTo>
                      <a:cubicBezTo>
                        <a:pt x="92" y="86"/>
                        <a:pt x="92" y="86"/>
                        <a:pt x="92" y="86"/>
                      </a:cubicBezTo>
                      <a:cubicBezTo>
                        <a:pt x="73" y="82"/>
                        <a:pt x="53" y="95"/>
                        <a:pt x="49" y="114"/>
                      </a:cubicBezTo>
                      <a:cubicBezTo>
                        <a:pt x="38" y="168"/>
                        <a:pt x="38" y="168"/>
                        <a:pt x="38" y="168"/>
                      </a:cubicBezTo>
                      <a:cubicBezTo>
                        <a:pt x="35" y="183"/>
                        <a:pt x="35" y="183"/>
                        <a:pt x="35" y="183"/>
                      </a:cubicBezTo>
                      <a:cubicBezTo>
                        <a:pt x="35" y="168"/>
                        <a:pt x="35" y="168"/>
                        <a:pt x="35" y="168"/>
                      </a:cubicBezTo>
                      <a:cubicBezTo>
                        <a:pt x="35" y="145"/>
                        <a:pt x="35" y="145"/>
                        <a:pt x="35" y="145"/>
                      </a:cubicBezTo>
                      <a:cubicBezTo>
                        <a:pt x="35" y="138"/>
                        <a:pt x="29" y="133"/>
                        <a:pt x="23" y="133"/>
                      </a:cubicBezTo>
                      <a:cubicBezTo>
                        <a:pt x="14" y="133"/>
                        <a:pt x="14" y="133"/>
                        <a:pt x="14" y="133"/>
                      </a:cubicBezTo>
                      <a:cubicBezTo>
                        <a:pt x="7" y="133"/>
                        <a:pt x="2" y="138"/>
                        <a:pt x="2" y="145"/>
                      </a:cubicBezTo>
                      <a:cubicBezTo>
                        <a:pt x="2" y="170"/>
                        <a:pt x="2" y="170"/>
                        <a:pt x="2" y="170"/>
                      </a:cubicBezTo>
                      <a:cubicBezTo>
                        <a:pt x="2" y="230"/>
                        <a:pt x="2" y="230"/>
                        <a:pt x="2" y="230"/>
                      </a:cubicBezTo>
                      <a:cubicBezTo>
                        <a:pt x="2" y="237"/>
                        <a:pt x="6" y="242"/>
                        <a:pt x="12" y="242"/>
                      </a:cubicBezTo>
                      <a:cubicBezTo>
                        <a:pt x="12" y="282"/>
                        <a:pt x="12" y="282"/>
                        <a:pt x="12" y="282"/>
                      </a:cubicBezTo>
                      <a:cubicBezTo>
                        <a:pt x="12" y="282"/>
                        <a:pt x="12" y="282"/>
                        <a:pt x="12" y="282"/>
                      </a:cubicBezTo>
                      <a:cubicBezTo>
                        <a:pt x="6" y="282"/>
                        <a:pt x="0" y="288"/>
                        <a:pt x="0" y="294"/>
                      </a:cubicBezTo>
                      <a:close/>
                      <a:moveTo>
                        <a:pt x="24" y="272"/>
                      </a:moveTo>
                      <a:cubicBezTo>
                        <a:pt x="27" y="276"/>
                        <a:pt x="30" y="280"/>
                        <a:pt x="35" y="282"/>
                      </a:cubicBezTo>
                      <a:cubicBezTo>
                        <a:pt x="24" y="282"/>
                        <a:pt x="24" y="282"/>
                        <a:pt x="24" y="282"/>
                      </a:cubicBezTo>
                      <a:lnTo>
                        <a:pt x="24" y="272"/>
                      </a:lnTo>
                      <a:close/>
                    </a:path>
                  </a:pathLst>
                </a:custGeom>
                <a:solidFill>
                  <a:schemeClr val="tx2"/>
                </a:solidFill>
                <a:ln w="3175" cap="flat" cmpd="sng" algn="ctr">
                  <a:noFill/>
                  <a:prstDash val="solid"/>
                </a:ln>
                <a:effectLst/>
              </p:spPr>
              <p:txBody>
                <a:bodyPr anchor="ctr"/>
                <a:lstStyle/>
                <a:p>
                  <a:pPr algn="ctr"/>
                  <a:endParaRPr lang="en-US" baseline="-25000" dirty="0">
                    <a:latin typeface="+mj-lt"/>
                  </a:endParaRPr>
                </a:p>
              </p:txBody>
            </p:sp>
          </p:grpSp>
          <p:sp>
            <p:nvSpPr>
              <p:cNvPr id="72" name="TextBox 71"/>
              <p:cNvSpPr txBox="1"/>
              <p:nvPr/>
            </p:nvSpPr>
            <p:spPr>
              <a:xfrm>
                <a:off x="7132407" y="616879"/>
                <a:ext cx="580608" cy="400110"/>
              </a:xfrm>
              <a:prstGeom prst="rect">
                <a:avLst/>
              </a:prstGeom>
              <a:noFill/>
            </p:spPr>
            <p:txBody>
              <a:bodyPr wrap="none" rtlCol="0" anchor="t" anchorCtr="0">
                <a:spAutoFit/>
              </a:bodyPr>
              <a:lstStyle/>
              <a:p>
                <a:pPr algn="ctr" defTabSz="456968"/>
                <a:r>
                  <a:rPr lang="en-US" sz="1000" b="1" dirty="0">
                    <a:latin typeface="+mj-lt"/>
                  </a:rPr>
                  <a:t>Server</a:t>
                </a:r>
                <a:br>
                  <a:rPr lang="en-US" sz="1000" dirty="0">
                    <a:latin typeface="+mj-lt"/>
                  </a:rPr>
                </a:br>
                <a:r>
                  <a:rPr lang="en-US" sz="1000" dirty="0">
                    <a:latin typeface="+mj-lt"/>
                  </a:rPr>
                  <a:t>SME</a:t>
                </a:r>
              </a:p>
            </p:txBody>
          </p:sp>
        </p:grpSp>
        <p:grpSp>
          <p:nvGrpSpPr>
            <p:cNvPr id="13" name="Group 12"/>
            <p:cNvGrpSpPr/>
            <p:nvPr/>
          </p:nvGrpSpPr>
          <p:grpSpPr>
            <a:xfrm>
              <a:off x="7955054" y="216816"/>
              <a:ext cx="689612" cy="800173"/>
              <a:chOff x="7955054" y="216816"/>
              <a:chExt cx="689612" cy="800173"/>
            </a:xfrm>
          </p:grpSpPr>
          <p:grpSp>
            <p:nvGrpSpPr>
              <p:cNvPr id="73" name="Group 72"/>
              <p:cNvGrpSpPr/>
              <p:nvPr/>
            </p:nvGrpSpPr>
            <p:grpSpPr>
              <a:xfrm>
                <a:off x="8087720" y="216816"/>
                <a:ext cx="424281" cy="424281"/>
                <a:chOff x="510795" y="2365154"/>
                <a:chExt cx="424281" cy="424281"/>
              </a:xfrm>
            </p:grpSpPr>
            <p:sp>
              <p:nvSpPr>
                <p:cNvPr id="74" name="Oval 73"/>
                <p:cNvSpPr/>
                <p:nvPr/>
              </p:nvSpPr>
              <p:spPr>
                <a:xfrm>
                  <a:off x="510795" y="2365154"/>
                  <a:ext cx="424281" cy="424281"/>
                </a:xfrm>
                <a:prstGeom prst="ellipse">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mj-lt"/>
                  </a:endParaRPr>
                </a:p>
              </p:txBody>
            </p:sp>
            <p:sp>
              <p:nvSpPr>
                <p:cNvPr id="75" name="Freeform 20"/>
                <p:cNvSpPr>
                  <a:spLocks noEditPoints="1"/>
                </p:cNvSpPr>
                <p:nvPr/>
              </p:nvSpPr>
              <p:spPr bwMode="auto">
                <a:xfrm>
                  <a:off x="617640" y="2461586"/>
                  <a:ext cx="210591" cy="231416"/>
                </a:xfrm>
                <a:custGeom>
                  <a:avLst/>
                  <a:gdLst/>
                  <a:ahLst/>
                  <a:cxnLst>
                    <a:cxn ang="0">
                      <a:pos x="117" y="0"/>
                    </a:cxn>
                    <a:cxn ang="0">
                      <a:pos x="117" y="74"/>
                    </a:cxn>
                    <a:cxn ang="0">
                      <a:pos x="272" y="381"/>
                    </a:cxn>
                    <a:cxn ang="0">
                      <a:pos x="207" y="406"/>
                    </a:cxn>
                    <a:cxn ang="0">
                      <a:pos x="362" y="381"/>
                    </a:cxn>
                    <a:cxn ang="0">
                      <a:pos x="324" y="238"/>
                    </a:cxn>
                    <a:cxn ang="0">
                      <a:pos x="362" y="218"/>
                    </a:cxn>
                    <a:cxn ang="0">
                      <a:pos x="166" y="194"/>
                    </a:cxn>
                    <a:cxn ang="0">
                      <a:pos x="147" y="218"/>
                    </a:cxn>
                    <a:cxn ang="0">
                      <a:pos x="272" y="218"/>
                    </a:cxn>
                    <a:cxn ang="0">
                      <a:pos x="272" y="381"/>
                    </a:cxn>
                    <a:cxn ang="0">
                      <a:pos x="0" y="297"/>
                    </a:cxn>
                    <a:cxn ang="0">
                      <a:pos x="47" y="309"/>
                    </a:cxn>
                    <a:cxn ang="0">
                      <a:pos x="53" y="342"/>
                    </a:cxn>
                    <a:cxn ang="0">
                      <a:pos x="8" y="377"/>
                    </a:cxn>
                    <a:cxn ang="0">
                      <a:pos x="12" y="387"/>
                    </a:cxn>
                    <a:cxn ang="0">
                      <a:pos x="7" y="398"/>
                    </a:cxn>
                    <a:cxn ang="0">
                      <a:pos x="24" y="398"/>
                    </a:cxn>
                    <a:cxn ang="0">
                      <a:pos x="18" y="387"/>
                    </a:cxn>
                    <a:cxn ang="0">
                      <a:pos x="53" y="386"/>
                    </a:cxn>
                    <a:cxn ang="0">
                      <a:pos x="54" y="400"/>
                    </a:cxn>
                    <a:cxn ang="0">
                      <a:pos x="57" y="408"/>
                    </a:cxn>
                    <a:cxn ang="0">
                      <a:pos x="65" y="400"/>
                    </a:cxn>
                    <a:cxn ang="0">
                      <a:pos x="68" y="386"/>
                    </a:cxn>
                    <a:cxn ang="0">
                      <a:pos x="69" y="383"/>
                    </a:cxn>
                    <a:cxn ang="0">
                      <a:pos x="103" y="390"/>
                    </a:cxn>
                    <a:cxn ang="0">
                      <a:pos x="106" y="407"/>
                    </a:cxn>
                    <a:cxn ang="0">
                      <a:pos x="109" y="390"/>
                    </a:cxn>
                    <a:cxn ang="0">
                      <a:pos x="114" y="388"/>
                    </a:cxn>
                    <a:cxn ang="0">
                      <a:pos x="69" y="365"/>
                    </a:cxn>
                    <a:cxn ang="0">
                      <a:pos x="75" y="342"/>
                    </a:cxn>
                    <a:cxn ang="0">
                      <a:pos x="117" y="309"/>
                    </a:cxn>
                    <a:cxn ang="0">
                      <a:pos x="129" y="294"/>
                    </a:cxn>
                    <a:cxn ang="0">
                      <a:pos x="153" y="285"/>
                    </a:cxn>
                    <a:cxn ang="0">
                      <a:pos x="154" y="401"/>
                    </a:cxn>
                    <a:cxn ang="0">
                      <a:pos x="205" y="265"/>
                    </a:cxn>
                    <a:cxn ang="0">
                      <a:pos x="205" y="264"/>
                    </a:cxn>
                    <a:cxn ang="0">
                      <a:pos x="205" y="264"/>
                    </a:cxn>
                    <a:cxn ang="0">
                      <a:pos x="181" y="235"/>
                    </a:cxn>
                    <a:cxn ang="0">
                      <a:pos x="119" y="194"/>
                    </a:cxn>
                    <a:cxn ang="0">
                      <a:pos x="206" y="194"/>
                    </a:cxn>
                    <a:cxn ang="0">
                      <a:pos x="311" y="188"/>
                    </a:cxn>
                    <a:cxn ang="0">
                      <a:pos x="315" y="176"/>
                    </a:cxn>
                    <a:cxn ang="0">
                      <a:pos x="367" y="68"/>
                    </a:cxn>
                    <a:cxn ang="0">
                      <a:pos x="312" y="171"/>
                    </a:cxn>
                    <a:cxn ang="0">
                      <a:pos x="307" y="174"/>
                    </a:cxn>
                    <a:cxn ang="0">
                      <a:pos x="206" y="154"/>
                    </a:cxn>
                    <a:cxn ang="0">
                      <a:pos x="132" y="132"/>
                    </a:cxn>
                    <a:cxn ang="0">
                      <a:pos x="92" y="86"/>
                    </a:cxn>
                    <a:cxn ang="0">
                      <a:pos x="38" y="168"/>
                    </a:cxn>
                    <a:cxn ang="0">
                      <a:pos x="35" y="168"/>
                    </a:cxn>
                    <a:cxn ang="0">
                      <a:pos x="23" y="133"/>
                    </a:cxn>
                    <a:cxn ang="0">
                      <a:pos x="2" y="145"/>
                    </a:cxn>
                    <a:cxn ang="0">
                      <a:pos x="2" y="230"/>
                    </a:cxn>
                    <a:cxn ang="0">
                      <a:pos x="12" y="282"/>
                    </a:cxn>
                    <a:cxn ang="0">
                      <a:pos x="0" y="294"/>
                    </a:cxn>
                    <a:cxn ang="0">
                      <a:pos x="35" y="282"/>
                    </a:cxn>
                    <a:cxn ang="0">
                      <a:pos x="24" y="272"/>
                    </a:cxn>
                  </a:cxnLst>
                  <a:rect l="0" t="0" r="r" b="b"/>
                  <a:pathLst>
                    <a:path w="367" h="408">
                      <a:moveTo>
                        <a:pt x="154" y="37"/>
                      </a:moveTo>
                      <a:cubicBezTo>
                        <a:pt x="154" y="16"/>
                        <a:pt x="137" y="0"/>
                        <a:pt x="117" y="0"/>
                      </a:cubicBezTo>
                      <a:cubicBezTo>
                        <a:pt x="97" y="0"/>
                        <a:pt x="80" y="16"/>
                        <a:pt x="80" y="37"/>
                      </a:cubicBezTo>
                      <a:cubicBezTo>
                        <a:pt x="80" y="57"/>
                        <a:pt x="97" y="74"/>
                        <a:pt x="117" y="74"/>
                      </a:cubicBezTo>
                      <a:cubicBezTo>
                        <a:pt x="137" y="74"/>
                        <a:pt x="154" y="57"/>
                        <a:pt x="154" y="37"/>
                      </a:cubicBezTo>
                      <a:close/>
                      <a:moveTo>
                        <a:pt x="272" y="381"/>
                      </a:moveTo>
                      <a:cubicBezTo>
                        <a:pt x="207" y="381"/>
                        <a:pt x="207" y="381"/>
                        <a:pt x="207" y="381"/>
                      </a:cubicBezTo>
                      <a:cubicBezTo>
                        <a:pt x="207" y="406"/>
                        <a:pt x="207" y="406"/>
                        <a:pt x="207" y="406"/>
                      </a:cubicBezTo>
                      <a:cubicBezTo>
                        <a:pt x="362" y="406"/>
                        <a:pt x="362" y="406"/>
                        <a:pt x="362" y="406"/>
                      </a:cubicBezTo>
                      <a:cubicBezTo>
                        <a:pt x="362" y="381"/>
                        <a:pt x="362" y="381"/>
                        <a:pt x="362" y="381"/>
                      </a:cubicBezTo>
                      <a:cubicBezTo>
                        <a:pt x="324" y="381"/>
                        <a:pt x="324" y="381"/>
                        <a:pt x="324" y="381"/>
                      </a:cubicBezTo>
                      <a:cubicBezTo>
                        <a:pt x="324" y="238"/>
                        <a:pt x="324" y="238"/>
                        <a:pt x="324" y="238"/>
                      </a:cubicBezTo>
                      <a:cubicBezTo>
                        <a:pt x="324" y="218"/>
                        <a:pt x="324" y="218"/>
                        <a:pt x="324" y="218"/>
                      </a:cubicBezTo>
                      <a:cubicBezTo>
                        <a:pt x="362" y="218"/>
                        <a:pt x="362" y="218"/>
                        <a:pt x="362" y="218"/>
                      </a:cubicBezTo>
                      <a:cubicBezTo>
                        <a:pt x="362" y="194"/>
                        <a:pt x="362" y="194"/>
                        <a:pt x="362" y="194"/>
                      </a:cubicBezTo>
                      <a:cubicBezTo>
                        <a:pt x="166" y="194"/>
                        <a:pt x="166" y="194"/>
                        <a:pt x="166" y="194"/>
                      </a:cubicBezTo>
                      <a:cubicBezTo>
                        <a:pt x="147" y="194"/>
                        <a:pt x="147" y="194"/>
                        <a:pt x="147" y="194"/>
                      </a:cubicBezTo>
                      <a:cubicBezTo>
                        <a:pt x="147" y="218"/>
                        <a:pt x="147" y="218"/>
                        <a:pt x="147" y="218"/>
                      </a:cubicBezTo>
                      <a:cubicBezTo>
                        <a:pt x="221" y="218"/>
                        <a:pt x="221" y="218"/>
                        <a:pt x="221" y="218"/>
                      </a:cubicBezTo>
                      <a:cubicBezTo>
                        <a:pt x="272" y="218"/>
                        <a:pt x="272" y="218"/>
                        <a:pt x="272" y="218"/>
                      </a:cubicBezTo>
                      <a:cubicBezTo>
                        <a:pt x="272" y="233"/>
                        <a:pt x="272" y="233"/>
                        <a:pt x="272" y="233"/>
                      </a:cubicBezTo>
                      <a:lnTo>
                        <a:pt x="272" y="381"/>
                      </a:lnTo>
                      <a:close/>
                      <a:moveTo>
                        <a:pt x="0" y="294"/>
                      </a:moveTo>
                      <a:cubicBezTo>
                        <a:pt x="0" y="297"/>
                        <a:pt x="0" y="297"/>
                        <a:pt x="0" y="297"/>
                      </a:cubicBezTo>
                      <a:cubicBezTo>
                        <a:pt x="0" y="303"/>
                        <a:pt x="6" y="309"/>
                        <a:pt x="12" y="309"/>
                      </a:cubicBezTo>
                      <a:cubicBezTo>
                        <a:pt x="47" y="309"/>
                        <a:pt x="47" y="309"/>
                        <a:pt x="47" y="309"/>
                      </a:cubicBezTo>
                      <a:cubicBezTo>
                        <a:pt x="47" y="342"/>
                        <a:pt x="47" y="342"/>
                        <a:pt x="47" y="342"/>
                      </a:cubicBezTo>
                      <a:cubicBezTo>
                        <a:pt x="53" y="342"/>
                        <a:pt x="53" y="342"/>
                        <a:pt x="53" y="342"/>
                      </a:cubicBezTo>
                      <a:cubicBezTo>
                        <a:pt x="53" y="365"/>
                        <a:pt x="53" y="365"/>
                        <a:pt x="53" y="365"/>
                      </a:cubicBezTo>
                      <a:cubicBezTo>
                        <a:pt x="8" y="377"/>
                        <a:pt x="8" y="377"/>
                        <a:pt x="8" y="377"/>
                      </a:cubicBezTo>
                      <a:cubicBezTo>
                        <a:pt x="8" y="388"/>
                        <a:pt x="8" y="388"/>
                        <a:pt x="8" y="388"/>
                      </a:cubicBezTo>
                      <a:cubicBezTo>
                        <a:pt x="12" y="387"/>
                        <a:pt x="12" y="387"/>
                        <a:pt x="12" y="387"/>
                      </a:cubicBezTo>
                      <a:cubicBezTo>
                        <a:pt x="12" y="390"/>
                        <a:pt x="12" y="390"/>
                        <a:pt x="12" y="390"/>
                      </a:cubicBezTo>
                      <a:cubicBezTo>
                        <a:pt x="9" y="391"/>
                        <a:pt x="7" y="394"/>
                        <a:pt x="7" y="398"/>
                      </a:cubicBezTo>
                      <a:cubicBezTo>
                        <a:pt x="7" y="403"/>
                        <a:pt x="11" y="407"/>
                        <a:pt x="15" y="407"/>
                      </a:cubicBezTo>
                      <a:cubicBezTo>
                        <a:pt x="20" y="407"/>
                        <a:pt x="24" y="403"/>
                        <a:pt x="24" y="398"/>
                      </a:cubicBezTo>
                      <a:cubicBezTo>
                        <a:pt x="24" y="394"/>
                        <a:pt x="22" y="391"/>
                        <a:pt x="18" y="390"/>
                      </a:cubicBezTo>
                      <a:cubicBezTo>
                        <a:pt x="18" y="387"/>
                        <a:pt x="18" y="387"/>
                        <a:pt x="18" y="387"/>
                      </a:cubicBezTo>
                      <a:cubicBezTo>
                        <a:pt x="53" y="383"/>
                        <a:pt x="53" y="383"/>
                        <a:pt x="53" y="383"/>
                      </a:cubicBezTo>
                      <a:cubicBezTo>
                        <a:pt x="53" y="386"/>
                        <a:pt x="53" y="386"/>
                        <a:pt x="53" y="386"/>
                      </a:cubicBezTo>
                      <a:cubicBezTo>
                        <a:pt x="54" y="386"/>
                        <a:pt x="54" y="386"/>
                        <a:pt x="54" y="386"/>
                      </a:cubicBezTo>
                      <a:cubicBezTo>
                        <a:pt x="54" y="400"/>
                        <a:pt x="54" y="400"/>
                        <a:pt x="54" y="400"/>
                      </a:cubicBezTo>
                      <a:cubicBezTo>
                        <a:pt x="57" y="400"/>
                        <a:pt x="57" y="400"/>
                        <a:pt x="57" y="400"/>
                      </a:cubicBezTo>
                      <a:cubicBezTo>
                        <a:pt x="57" y="408"/>
                        <a:pt x="57" y="408"/>
                        <a:pt x="57" y="408"/>
                      </a:cubicBezTo>
                      <a:cubicBezTo>
                        <a:pt x="65" y="408"/>
                        <a:pt x="65" y="408"/>
                        <a:pt x="65" y="408"/>
                      </a:cubicBezTo>
                      <a:cubicBezTo>
                        <a:pt x="65" y="400"/>
                        <a:pt x="65" y="400"/>
                        <a:pt x="65" y="400"/>
                      </a:cubicBezTo>
                      <a:cubicBezTo>
                        <a:pt x="68" y="400"/>
                        <a:pt x="68" y="400"/>
                        <a:pt x="68" y="400"/>
                      </a:cubicBezTo>
                      <a:cubicBezTo>
                        <a:pt x="68" y="386"/>
                        <a:pt x="68" y="386"/>
                        <a:pt x="68" y="386"/>
                      </a:cubicBezTo>
                      <a:cubicBezTo>
                        <a:pt x="69" y="386"/>
                        <a:pt x="69" y="386"/>
                        <a:pt x="69" y="386"/>
                      </a:cubicBezTo>
                      <a:cubicBezTo>
                        <a:pt x="69" y="383"/>
                        <a:pt x="69" y="383"/>
                        <a:pt x="69" y="383"/>
                      </a:cubicBezTo>
                      <a:cubicBezTo>
                        <a:pt x="103" y="387"/>
                        <a:pt x="103" y="387"/>
                        <a:pt x="103" y="387"/>
                      </a:cubicBezTo>
                      <a:cubicBezTo>
                        <a:pt x="103" y="390"/>
                        <a:pt x="103" y="390"/>
                        <a:pt x="103" y="390"/>
                      </a:cubicBezTo>
                      <a:cubicBezTo>
                        <a:pt x="100" y="391"/>
                        <a:pt x="97" y="394"/>
                        <a:pt x="97" y="398"/>
                      </a:cubicBezTo>
                      <a:cubicBezTo>
                        <a:pt x="97" y="403"/>
                        <a:pt x="101" y="407"/>
                        <a:pt x="106" y="407"/>
                      </a:cubicBezTo>
                      <a:cubicBezTo>
                        <a:pt x="111" y="407"/>
                        <a:pt x="115" y="403"/>
                        <a:pt x="115" y="398"/>
                      </a:cubicBezTo>
                      <a:cubicBezTo>
                        <a:pt x="115" y="394"/>
                        <a:pt x="112" y="391"/>
                        <a:pt x="109" y="390"/>
                      </a:cubicBezTo>
                      <a:cubicBezTo>
                        <a:pt x="109" y="387"/>
                        <a:pt x="109" y="387"/>
                        <a:pt x="109" y="387"/>
                      </a:cubicBezTo>
                      <a:cubicBezTo>
                        <a:pt x="114" y="388"/>
                        <a:pt x="114" y="388"/>
                        <a:pt x="114" y="388"/>
                      </a:cubicBezTo>
                      <a:cubicBezTo>
                        <a:pt x="114" y="377"/>
                        <a:pt x="114" y="377"/>
                        <a:pt x="114" y="377"/>
                      </a:cubicBezTo>
                      <a:cubicBezTo>
                        <a:pt x="69" y="365"/>
                        <a:pt x="69" y="365"/>
                        <a:pt x="69" y="365"/>
                      </a:cubicBezTo>
                      <a:cubicBezTo>
                        <a:pt x="69" y="342"/>
                        <a:pt x="69" y="342"/>
                        <a:pt x="69" y="342"/>
                      </a:cubicBezTo>
                      <a:cubicBezTo>
                        <a:pt x="75" y="342"/>
                        <a:pt x="75" y="342"/>
                        <a:pt x="75" y="342"/>
                      </a:cubicBezTo>
                      <a:cubicBezTo>
                        <a:pt x="75" y="309"/>
                        <a:pt x="75" y="309"/>
                        <a:pt x="75" y="309"/>
                      </a:cubicBezTo>
                      <a:cubicBezTo>
                        <a:pt x="117" y="309"/>
                        <a:pt x="117" y="309"/>
                        <a:pt x="117" y="309"/>
                      </a:cubicBezTo>
                      <a:cubicBezTo>
                        <a:pt x="124" y="309"/>
                        <a:pt x="129" y="303"/>
                        <a:pt x="129" y="297"/>
                      </a:cubicBezTo>
                      <a:cubicBezTo>
                        <a:pt x="129" y="294"/>
                        <a:pt x="129" y="294"/>
                        <a:pt x="129" y="294"/>
                      </a:cubicBezTo>
                      <a:cubicBezTo>
                        <a:pt x="129" y="290"/>
                        <a:pt x="127" y="287"/>
                        <a:pt x="124" y="285"/>
                      </a:cubicBezTo>
                      <a:cubicBezTo>
                        <a:pt x="153" y="285"/>
                        <a:pt x="153" y="285"/>
                        <a:pt x="153" y="285"/>
                      </a:cubicBezTo>
                      <a:cubicBezTo>
                        <a:pt x="135" y="374"/>
                        <a:pt x="135" y="374"/>
                        <a:pt x="135" y="374"/>
                      </a:cubicBezTo>
                      <a:cubicBezTo>
                        <a:pt x="133" y="386"/>
                        <a:pt x="141" y="398"/>
                        <a:pt x="154" y="401"/>
                      </a:cubicBezTo>
                      <a:cubicBezTo>
                        <a:pt x="167" y="403"/>
                        <a:pt x="179" y="395"/>
                        <a:pt x="181" y="384"/>
                      </a:cubicBezTo>
                      <a:cubicBezTo>
                        <a:pt x="205" y="265"/>
                        <a:pt x="205" y="265"/>
                        <a:pt x="205" y="265"/>
                      </a:cubicBezTo>
                      <a:cubicBezTo>
                        <a:pt x="205" y="265"/>
                        <a:pt x="205" y="265"/>
                        <a:pt x="205" y="264"/>
                      </a:cubicBezTo>
                      <a:cubicBezTo>
                        <a:pt x="205" y="264"/>
                        <a:pt x="205" y="264"/>
                        <a:pt x="205" y="264"/>
                      </a:cubicBezTo>
                      <a:cubicBezTo>
                        <a:pt x="205" y="264"/>
                        <a:pt x="205" y="264"/>
                        <a:pt x="205" y="264"/>
                      </a:cubicBezTo>
                      <a:cubicBezTo>
                        <a:pt x="205" y="264"/>
                        <a:pt x="205" y="264"/>
                        <a:pt x="205" y="264"/>
                      </a:cubicBezTo>
                      <a:cubicBezTo>
                        <a:pt x="205" y="262"/>
                        <a:pt x="205" y="260"/>
                        <a:pt x="205" y="258"/>
                      </a:cubicBezTo>
                      <a:cubicBezTo>
                        <a:pt x="204" y="245"/>
                        <a:pt x="194" y="235"/>
                        <a:pt x="181" y="235"/>
                      </a:cubicBezTo>
                      <a:cubicBezTo>
                        <a:pt x="110" y="235"/>
                        <a:pt x="110" y="235"/>
                        <a:pt x="110" y="235"/>
                      </a:cubicBezTo>
                      <a:cubicBezTo>
                        <a:pt x="119" y="194"/>
                        <a:pt x="119" y="194"/>
                        <a:pt x="119" y="194"/>
                      </a:cubicBezTo>
                      <a:cubicBezTo>
                        <a:pt x="166" y="194"/>
                        <a:pt x="166" y="194"/>
                        <a:pt x="166" y="194"/>
                      </a:cubicBezTo>
                      <a:cubicBezTo>
                        <a:pt x="206" y="194"/>
                        <a:pt x="206" y="194"/>
                        <a:pt x="206" y="194"/>
                      </a:cubicBezTo>
                      <a:cubicBezTo>
                        <a:pt x="213" y="194"/>
                        <a:pt x="217" y="190"/>
                        <a:pt x="219" y="188"/>
                      </a:cubicBezTo>
                      <a:cubicBezTo>
                        <a:pt x="311" y="188"/>
                        <a:pt x="311" y="188"/>
                        <a:pt x="311" y="188"/>
                      </a:cubicBezTo>
                      <a:cubicBezTo>
                        <a:pt x="311" y="178"/>
                        <a:pt x="311" y="178"/>
                        <a:pt x="311" y="178"/>
                      </a:cubicBezTo>
                      <a:cubicBezTo>
                        <a:pt x="313" y="178"/>
                        <a:pt x="314" y="177"/>
                        <a:pt x="315" y="176"/>
                      </a:cubicBezTo>
                      <a:cubicBezTo>
                        <a:pt x="325" y="180"/>
                        <a:pt x="325" y="180"/>
                        <a:pt x="325" y="180"/>
                      </a:cubicBezTo>
                      <a:cubicBezTo>
                        <a:pt x="367" y="68"/>
                        <a:pt x="367" y="68"/>
                        <a:pt x="367" y="68"/>
                      </a:cubicBezTo>
                      <a:cubicBezTo>
                        <a:pt x="353" y="63"/>
                        <a:pt x="353" y="63"/>
                        <a:pt x="353" y="63"/>
                      </a:cubicBezTo>
                      <a:cubicBezTo>
                        <a:pt x="312" y="171"/>
                        <a:pt x="312" y="171"/>
                        <a:pt x="312" y="171"/>
                      </a:cubicBezTo>
                      <a:cubicBezTo>
                        <a:pt x="312" y="171"/>
                        <a:pt x="311" y="170"/>
                        <a:pt x="311" y="170"/>
                      </a:cubicBezTo>
                      <a:cubicBezTo>
                        <a:pt x="309" y="170"/>
                        <a:pt x="307" y="172"/>
                        <a:pt x="307" y="174"/>
                      </a:cubicBezTo>
                      <a:cubicBezTo>
                        <a:pt x="307" y="174"/>
                        <a:pt x="225" y="174"/>
                        <a:pt x="225" y="174"/>
                      </a:cubicBezTo>
                      <a:cubicBezTo>
                        <a:pt x="225" y="163"/>
                        <a:pt x="217" y="154"/>
                        <a:pt x="206" y="154"/>
                      </a:cubicBezTo>
                      <a:cubicBezTo>
                        <a:pt x="127" y="154"/>
                        <a:pt x="127" y="154"/>
                        <a:pt x="127" y="154"/>
                      </a:cubicBezTo>
                      <a:cubicBezTo>
                        <a:pt x="132" y="132"/>
                        <a:pt x="132" y="132"/>
                        <a:pt x="132" y="132"/>
                      </a:cubicBezTo>
                      <a:cubicBezTo>
                        <a:pt x="136" y="112"/>
                        <a:pt x="124" y="93"/>
                        <a:pt x="104" y="89"/>
                      </a:cubicBezTo>
                      <a:cubicBezTo>
                        <a:pt x="92" y="86"/>
                        <a:pt x="92" y="86"/>
                        <a:pt x="92" y="86"/>
                      </a:cubicBezTo>
                      <a:cubicBezTo>
                        <a:pt x="73" y="82"/>
                        <a:pt x="53" y="95"/>
                        <a:pt x="49" y="114"/>
                      </a:cubicBezTo>
                      <a:cubicBezTo>
                        <a:pt x="38" y="168"/>
                        <a:pt x="38" y="168"/>
                        <a:pt x="38" y="168"/>
                      </a:cubicBezTo>
                      <a:cubicBezTo>
                        <a:pt x="35" y="183"/>
                        <a:pt x="35" y="183"/>
                        <a:pt x="35" y="183"/>
                      </a:cubicBezTo>
                      <a:cubicBezTo>
                        <a:pt x="35" y="168"/>
                        <a:pt x="35" y="168"/>
                        <a:pt x="35" y="168"/>
                      </a:cubicBezTo>
                      <a:cubicBezTo>
                        <a:pt x="35" y="145"/>
                        <a:pt x="35" y="145"/>
                        <a:pt x="35" y="145"/>
                      </a:cubicBezTo>
                      <a:cubicBezTo>
                        <a:pt x="35" y="138"/>
                        <a:pt x="29" y="133"/>
                        <a:pt x="23" y="133"/>
                      </a:cubicBezTo>
                      <a:cubicBezTo>
                        <a:pt x="14" y="133"/>
                        <a:pt x="14" y="133"/>
                        <a:pt x="14" y="133"/>
                      </a:cubicBezTo>
                      <a:cubicBezTo>
                        <a:pt x="7" y="133"/>
                        <a:pt x="2" y="138"/>
                        <a:pt x="2" y="145"/>
                      </a:cubicBezTo>
                      <a:cubicBezTo>
                        <a:pt x="2" y="170"/>
                        <a:pt x="2" y="170"/>
                        <a:pt x="2" y="170"/>
                      </a:cubicBezTo>
                      <a:cubicBezTo>
                        <a:pt x="2" y="230"/>
                        <a:pt x="2" y="230"/>
                        <a:pt x="2" y="230"/>
                      </a:cubicBezTo>
                      <a:cubicBezTo>
                        <a:pt x="2" y="237"/>
                        <a:pt x="6" y="242"/>
                        <a:pt x="12" y="242"/>
                      </a:cubicBezTo>
                      <a:cubicBezTo>
                        <a:pt x="12" y="282"/>
                        <a:pt x="12" y="282"/>
                        <a:pt x="12" y="282"/>
                      </a:cubicBezTo>
                      <a:cubicBezTo>
                        <a:pt x="12" y="282"/>
                        <a:pt x="12" y="282"/>
                        <a:pt x="12" y="282"/>
                      </a:cubicBezTo>
                      <a:cubicBezTo>
                        <a:pt x="6" y="282"/>
                        <a:pt x="0" y="288"/>
                        <a:pt x="0" y="294"/>
                      </a:cubicBezTo>
                      <a:close/>
                      <a:moveTo>
                        <a:pt x="24" y="272"/>
                      </a:moveTo>
                      <a:cubicBezTo>
                        <a:pt x="27" y="276"/>
                        <a:pt x="30" y="280"/>
                        <a:pt x="35" y="282"/>
                      </a:cubicBezTo>
                      <a:cubicBezTo>
                        <a:pt x="24" y="282"/>
                        <a:pt x="24" y="282"/>
                        <a:pt x="24" y="282"/>
                      </a:cubicBezTo>
                      <a:lnTo>
                        <a:pt x="24" y="272"/>
                      </a:lnTo>
                      <a:close/>
                    </a:path>
                  </a:pathLst>
                </a:custGeom>
                <a:solidFill>
                  <a:schemeClr val="tx2"/>
                </a:solidFill>
                <a:ln w="3175" cap="flat" cmpd="sng" algn="ctr">
                  <a:noFill/>
                  <a:prstDash val="solid"/>
                </a:ln>
                <a:effectLst/>
              </p:spPr>
              <p:txBody>
                <a:bodyPr anchor="ctr"/>
                <a:lstStyle/>
                <a:p>
                  <a:pPr algn="ctr"/>
                  <a:endParaRPr lang="en-US" baseline="-25000" dirty="0">
                    <a:latin typeface="+mj-lt"/>
                  </a:endParaRPr>
                </a:p>
              </p:txBody>
            </p:sp>
          </p:grpSp>
          <p:sp>
            <p:nvSpPr>
              <p:cNvPr id="76" name="TextBox 75"/>
              <p:cNvSpPr txBox="1"/>
              <p:nvPr/>
            </p:nvSpPr>
            <p:spPr>
              <a:xfrm>
                <a:off x="7955054" y="616879"/>
                <a:ext cx="689612" cy="400110"/>
              </a:xfrm>
              <a:prstGeom prst="rect">
                <a:avLst/>
              </a:prstGeom>
              <a:noFill/>
            </p:spPr>
            <p:txBody>
              <a:bodyPr wrap="none" rtlCol="0" anchor="t" anchorCtr="0">
                <a:spAutoFit/>
              </a:bodyPr>
              <a:lstStyle/>
              <a:p>
                <a:pPr algn="ctr" defTabSz="456968"/>
                <a:r>
                  <a:rPr lang="en-US" sz="1000" b="1" dirty="0">
                    <a:latin typeface="+mj-lt"/>
                  </a:rPr>
                  <a:t>Network</a:t>
                </a:r>
                <a:br>
                  <a:rPr lang="en-US" sz="1000" dirty="0">
                    <a:latin typeface="+mj-lt"/>
                  </a:rPr>
                </a:br>
                <a:r>
                  <a:rPr lang="en-US" sz="1000" dirty="0">
                    <a:latin typeface="+mj-lt"/>
                  </a:rPr>
                  <a:t>SME</a:t>
                </a:r>
              </a:p>
            </p:txBody>
          </p:sp>
        </p:grpSp>
      </p:grpSp>
      <p:sp>
        <p:nvSpPr>
          <p:cNvPr id="97" name="Rectangle 96"/>
          <p:cNvSpPr/>
          <p:nvPr/>
        </p:nvSpPr>
        <p:spPr>
          <a:xfrm>
            <a:off x="3922213" y="1081087"/>
            <a:ext cx="5227600" cy="3633787"/>
          </a:xfrm>
          <a:prstGeom prst="rect">
            <a:avLst/>
          </a:prstGeom>
          <a:solidFill>
            <a:schemeClr val="accent1">
              <a:lumMod val="20000"/>
              <a:lumOff val="80000"/>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8" tIns="34285" rIns="68568" bIns="34285" numCol="1" spcCol="0" rtlCol="0" fromWordArt="0" anchor="ctr" anchorCtr="0" forceAA="0" compatLnSpc="1">
            <a:prstTxWarp prst="textNoShape">
              <a:avLst/>
            </a:prstTxWarp>
            <a:noAutofit/>
          </a:bodyPr>
          <a:lstStyle/>
          <a:p>
            <a:pPr algn="ctr" defTabSz="456284"/>
            <a:endParaRPr lang="en-US" dirty="0">
              <a:solidFill>
                <a:srgbClr val="FFFFFF"/>
              </a:solidFill>
              <a:latin typeface="+mj-lt"/>
            </a:endParaRPr>
          </a:p>
        </p:txBody>
      </p:sp>
      <p:sp>
        <p:nvSpPr>
          <p:cNvPr id="99" name="Rounded Rectangle 98"/>
          <p:cNvSpPr/>
          <p:nvPr/>
        </p:nvSpPr>
        <p:spPr>
          <a:xfrm>
            <a:off x="3994198" y="2051335"/>
            <a:ext cx="1411312" cy="574995"/>
          </a:xfrm>
          <a:prstGeom prst="roundRect">
            <a:avLst>
              <a:gd name="adj" fmla="val 0"/>
            </a:avLst>
          </a:prstGeom>
          <a:solidFill>
            <a:schemeClr val="bg2"/>
          </a:solidFill>
          <a:ln w="19050">
            <a:noFill/>
          </a:ln>
          <a:effectLst/>
        </p:spPr>
        <p:style>
          <a:lnRef idx="1">
            <a:schemeClr val="accent5"/>
          </a:lnRef>
          <a:fillRef idx="3">
            <a:schemeClr val="accent5"/>
          </a:fillRef>
          <a:effectRef idx="2">
            <a:schemeClr val="accent5"/>
          </a:effectRef>
          <a:fontRef idx="minor">
            <a:schemeClr val="lt1"/>
          </a:fontRef>
        </p:style>
        <p:txBody>
          <a:bodyPr wrap="square" lIns="91440" tIns="91440" rIns="91440" bIns="91440" rtlCol="0" anchor="ctr" anchorCtr="0">
            <a:noAutofit/>
          </a:bodyPr>
          <a:lstStyle/>
          <a:p>
            <a:pPr marL="114300" lvl="0" indent="-114300">
              <a:lnSpc>
                <a:spcPct val="90000"/>
              </a:lnSpc>
              <a:spcBef>
                <a:spcPts val="200"/>
              </a:spcBef>
              <a:buFont typeface="Arial"/>
              <a:buChar char="•"/>
            </a:pPr>
            <a:r>
              <a:rPr lang="en-US" sz="600" dirty="0">
                <a:solidFill>
                  <a:schemeClr val="tx1"/>
                </a:solidFill>
                <a:latin typeface="+mj-lt"/>
              </a:rPr>
              <a:t>QoS settings</a:t>
            </a:r>
          </a:p>
          <a:p>
            <a:pPr marL="114300" lvl="0" indent="-114300">
              <a:lnSpc>
                <a:spcPct val="90000"/>
              </a:lnSpc>
              <a:spcBef>
                <a:spcPts val="200"/>
              </a:spcBef>
              <a:buFont typeface="Arial"/>
              <a:buChar char="•"/>
            </a:pPr>
            <a:r>
              <a:rPr lang="en-US" sz="600" dirty="0">
                <a:solidFill>
                  <a:schemeClr val="tx1"/>
                </a:solidFill>
                <a:latin typeface="+mj-lt"/>
              </a:rPr>
              <a:t>Border port assignment</a:t>
            </a:r>
            <a:br>
              <a:rPr lang="en-US" sz="600" dirty="0">
                <a:solidFill>
                  <a:schemeClr val="tx1"/>
                </a:solidFill>
                <a:latin typeface="+mj-lt"/>
              </a:rPr>
            </a:br>
            <a:r>
              <a:rPr lang="en-US" sz="600" dirty="0">
                <a:solidFill>
                  <a:schemeClr val="tx1"/>
                </a:solidFill>
                <a:latin typeface="+mj-lt"/>
              </a:rPr>
              <a:t>per vNIC</a:t>
            </a:r>
          </a:p>
          <a:p>
            <a:pPr marL="114300" lvl="0" indent="-114300">
              <a:lnSpc>
                <a:spcPct val="90000"/>
              </a:lnSpc>
              <a:spcBef>
                <a:spcPts val="200"/>
              </a:spcBef>
              <a:buFont typeface="Arial"/>
              <a:buChar char="•"/>
            </a:pPr>
            <a:r>
              <a:rPr lang="en-US" sz="600" dirty="0">
                <a:solidFill>
                  <a:schemeClr val="tx1"/>
                </a:solidFill>
                <a:latin typeface="+mj-lt"/>
              </a:rPr>
              <a:t>NIC transmit/receive rate limiting</a:t>
            </a:r>
          </a:p>
        </p:txBody>
      </p:sp>
      <p:pic>
        <p:nvPicPr>
          <p:cNvPr id="102" name="Picture 44" descr="BIOS_Chip_2 copy"/>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41461" y="4159446"/>
            <a:ext cx="503396" cy="479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4" name="Group 128"/>
          <p:cNvGrpSpPr/>
          <p:nvPr/>
        </p:nvGrpSpPr>
        <p:grpSpPr>
          <a:xfrm>
            <a:off x="6876369" y="2289659"/>
            <a:ext cx="548183" cy="422472"/>
            <a:chOff x="6715454" y="2948952"/>
            <a:chExt cx="793490" cy="783513"/>
          </a:xfrm>
        </p:grpSpPr>
        <p:pic>
          <p:nvPicPr>
            <p:cNvPr id="126" name="Picture 42" descr="host adapte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15454" y="2948952"/>
              <a:ext cx="471487"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 name="Picture 42" descr="host adapte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035869" y="3094290"/>
              <a:ext cx="4730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5" name="Picture 43" descr="BMC_Chip copy"/>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792194" y="3353638"/>
            <a:ext cx="302696" cy="298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8" name="Group 4"/>
          <p:cNvGrpSpPr>
            <a:grpSpLocks/>
          </p:cNvGrpSpPr>
          <p:nvPr/>
        </p:nvGrpSpPr>
        <p:grpSpPr bwMode="auto">
          <a:xfrm rot="5400000">
            <a:off x="5259830" y="2699480"/>
            <a:ext cx="1985569" cy="264310"/>
            <a:chOff x="2811" y="1016"/>
            <a:chExt cx="1888" cy="241"/>
          </a:xfrm>
        </p:grpSpPr>
        <p:sp>
          <p:nvSpPr>
            <p:cNvPr id="118" name="Line 5"/>
            <p:cNvSpPr>
              <a:spLocks noChangeShapeType="1"/>
            </p:cNvSpPr>
            <p:nvPr/>
          </p:nvSpPr>
          <p:spPr bwMode="auto">
            <a:xfrm>
              <a:off x="2811" y="1016"/>
              <a:ext cx="1888" cy="0"/>
            </a:xfrm>
            <a:prstGeom prst="line">
              <a:avLst/>
            </a:prstGeom>
            <a:ln w="19050" cap="rnd">
              <a:solidFill>
                <a:schemeClr val="accent1"/>
              </a:solidFill>
              <a:tailEnd type="none"/>
            </a:ln>
          </p:spPr>
          <p:style>
            <a:lnRef idx="1">
              <a:schemeClr val="accent1"/>
            </a:lnRef>
            <a:fillRef idx="0">
              <a:schemeClr val="accent1"/>
            </a:fillRef>
            <a:effectRef idx="0">
              <a:schemeClr val="accent1"/>
            </a:effectRef>
            <a:fontRef idx="minor">
              <a:schemeClr val="tx1"/>
            </a:fontRef>
          </p:style>
          <p:txBody>
            <a:bodyPr wrap="none" anchor="ctr"/>
            <a:lstStyle/>
            <a:p>
              <a:endParaRPr lang="en-US" dirty="0">
                <a:latin typeface="+mj-lt"/>
              </a:endParaRPr>
            </a:p>
          </p:txBody>
        </p:sp>
        <p:sp>
          <p:nvSpPr>
            <p:cNvPr id="119" name="Line 6"/>
            <p:cNvSpPr>
              <a:spLocks noChangeShapeType="1"/>
            </p:cNvSpPr>
            <p:nvPr/>
          </p:nvSpPr>
          <p:spPr bwMode="auto">
            <a:xfrm>
              <a:off x="2811" y="1096"/>
              <a:ext cx="1888" cy="0"/>
            </a:xfrm>
            <a:prstGeom prst="line">
              <a:avLst/>
            </a:prstGeom>
            <a:ln w="19050" cap="rnd">
              <a:solidFill>
                <a:schemeClr val="accent1"/>
              </a:solidFill>
              <a:tailEnd type="none"/>
            </a:ln>
          </p:spPr>
          <p:style>
            <a:lnRef idx="1">
              <a:schemeClr val="accent1"/>
            </a:lnRef>
            <a:fillRef idx="0">
              <a:schemeClr val="accent1"/>
            </a:fillRef>
            <a:effectRef idx="0">
              <a:schemeClr val="accent1"/>
            </a:effectRef>
            <a:fontRef idx="minor">
              <a:schemeClr val="tx1"/>
            </a:fontRef>
          </p:style>
          <p:txBody>
            <a:bodyPr wrap="none" anchor="ctr"/>
            <a:lstStyle/>
            <a:p>
              <a:endParaRPr lang="en-US" dirty="0">
                <a:latin typeface="+mj-lt"/>
              </a:endParaRPr>
            </a:p>
          </p:txBody>
        </p:sp>
        <p:sp>
          <p:nvSpPr>
            <p:cNvPr id="120" name="Line 7"/>
            <p:cNvSpPr>
              <a:spLocks noChangeShapeType="1"/>
            </p:cNvSpPr>
            <p:nvPr/>
          </p:nvSpPr>
          <p:spPr bwMode="auto">
            <a:xfrm>
              <a:off x="2811" y="1176"/>
              <a:ext cx="1888" cy="0"/>
            </a:xfrm>
            <a:prstGeom prst="line">
              <a:avLst/>
            </a:prstGeom>
            <a:ln w="19050" cap="rnd">
              <a:solidFill>
                <a:schemeClr val="accent1"/>
              </a:solidFill>
              <a:tailEnd type="none"/>
            </a:ln>
          </p:spPr>
          <p:style>
            <a:lnRef idx="1">
              <a:schemeClr val="accent1"/>
            </a:lnRef>
            <a:fillRef idx="0">
              <a:schemeClr val="accent1"/>
            </a:fillRef>
            <a:effectRef idx="0">
              <a:schemeClr val="accent1"/>
            </a:effectRef>
            <a:fontRef idx="minor">
              <a:schemeClr val="tx1"/>
            </a:fontRef>
          </p:style>
          <p:txBody>
            <a:bodyPr wrap="none" anchor="ctr"/>
            <a:lstStyle/>
            <a:p>
              <a:endParaRPr lang="en-US" dirty="0">
                <a:latin typeface="+mj-lt"/>
              </a:endParaRPr>
            </a:p>
          </p:txBody>
        </p:sp>
        <p:sp>
          <p:nvSpPr>
            <p:cNvPr id="121" name="Line 8"/>
            <p:cNvSpPr>
              <a:spLocks noChangeShapeType="1"/>
            </p:cNvSpPr>
            <p:nvPr/>
          </p:nvSpPr>
          <p:spPr bwMode="auto">
            <a:xfrm>
              <a:off x="2811" y="1257"/>
              <a:ext cx="1888" cy="0"/>
            </a:xfrm>
            <a:prstGeom prst="line">
              <a:avLst/>
            </a:prstGeom>
            <a:ln w="19050" cap="rnd">
              <a:solidFill>
                <a:schemeClr val="accent1"/>
              </a:solidFill>
              <a:tailEnd type="none"/>
            </a:ln>
          </p:spPr>
          <p:style>
            <a:lnRef idx="1">
              <a:schemeClr val="accent1"/>
            </a:lnRef>
            <a:fillRef idx="0">
              <a:schemeClr val="accent1"/>
            </a:fillRef>
            <a:effectRef idx="0">
              <a:schemeClr val="accent1"/>
            </a:effectRef>
            <a:fontRef idx="minor">
              <a:schemeClr val="tx1"/>
            </a:fontRef>
          </p:style>
          <p:txBody>
            <a:bodyPr wrap="none" anchor="ctr"/>
            <a:lstStyle/>
            <a:p>
              <a:endParaRPr lang="en-US" dirty="0">
                <a:latin typeface="+mj-lt"/>
              </a:endParaRPr>
            </a:p>
          </p:txBody>
        </p:sp>
      </p:grpSp>
      <p:grpSp>
        <p:nvGrpSpPr>
          <p:cNvPr id="109" name="Group 9"/>
          <p:cNvGrpSpPr>
            <a:grpSpLocks/>
          </p:cNvGrpSpPr>
          <p:nvPr/>
        </p:nvGrpSpPr>
        <p:grpSpPr bwMode="auto">
          <a:xfrm rot="5400000">
            <a:off x="5836915" y="2775227"/>
            <a:ext cx="2008294" cy="90090"/>
            <a:chOff x="1649" y="1272"/>
            <a:chExt cx="2436" cy="25"/>
          </a:xfrm>
        </p:grpSpPr>
        <p:sp>
          <p:nvSpPr>
            <p:cNvPr id="116" name="Line 10"/>
            <p:cNvSpPr>
              <a:spLocks noChangeShapeType="1"/>
            </p:cNvSpPr>
            <p:nvPr/>
          </p:nvSpPr>
          <p:spPr bwMode="auto">
            <a:xfrm>
              <a:off x="1649" y="1272"/>
              <a:ext cx="2436" cy="0"/>
            </a:xfrm>
            <a:prstGeom prst="line">
              <a:avLst/>
            </a:prstGeom>
            <a:ln w="19050" cap="rnd">
              <a:solidFill>
                <a:schemeClr val="tx2"/>
              </a:solidFill>
              <a:tailEnd type="none"/>
            </a:ln>
          </p:spPr>
          <p:style>
            <a:lnRef idx="1">
              <a:schemeClr val="accent1"/>
            </a:lnRef>
            <a:fillRef idx="0">
              <a:schemeClr val="accent1"/>
            </a:fillRef>
            <a:effectRef idx="0">
              <a:schemeClr val="accent1"/>
            </a:effectRef>
            <a:fontRef idx="minor">
              <a:schemeClr val="tx1"/>
            </a:fontRef>
          </p:style>
          <p:txBody>
            <a:bodyPr wrap="none" anchor="ctr"/>
            <a:lstStyle/>
            <a:p>
              <a:endParaRPr lang="en-US" dirty="0">
                <a:latin typeface="+mj-lt"/>
              </a:endParaRPr>
            </a:p>
          </p:txBody>
        </p:sp>
        <p:sp>
          <p:nvSpPr>
            <p:cNvPr id="117" name="Line 11"/>
            <p:cNvSpPr>
              <a:spLocks noChangeShapeType="1"/>
            </p:cNvSpPr>
            <p:nvPr/>
          </p:nvSpPr>
          <p:spPr bwMode="auto">
            <a:xfrm>
              <a:off x="1649" y="1297"/>
              <a:ext cx="2436" cy="0"/>
            </a:xfrm>
            <a:prstGeom prst="line">
              <a:avLst/>
            </a:prstGeom>
            <a:ln w="19050" cap="rnd">
              <a:solidFill>
                <a:schemeClr val="tx2"/>
              </a:solidFill>
              <a:tailEnd type="none"/>
            </a:ln>
          </p:spPr>
          <p:style>
            <a:lnRef idx="1">
              <a:schemeClr val="accent1"/>
            </a:lnRef>
            <a:fillRef idx="0">
              <a:schemeClr val="accent1"/>
            </a:fillRef>
            <a:effectRef idx="0">
              <a:schemeClr val="accent1"/>
            </a:effectRef>
            <a:fontRef idx="minor">
              <a:schemeClr val="tx1"/>
            </a:fontRef>
          </p:style>
          <p:txBody>
            <a:bodyPr wrap="none" anchor="ctr"/>
            <a:lstStyle/>
            <a:p>
              <a:endParaRPr lang="en-US" dirty="0">
                <a:latin typeface="+mj-lt"/>
              </a:endParaRPr>
            </a:p>
          </p:txBody>
        </p:sp>
      </p:grpSp>
      <p:pic>
        <p:nvPicPr>
          <p:cNvPr id="110" name="Picture 109" descr="GenericSwitch.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552324" y="1749252"/>
            <a:ext cx="1255643" cy="207882"/>
          </a:xfrm>
          <a:prstGeom prst="rect">
            <a:avLst/>
          </a:prstGeom>
        </p:spPr>
      </p:pic>
      <p:pic>
        <p:nvPicPr>
          <p:cNvPr id="111" name="Picture 110" descr="GenericSwitch.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236254" y="1749252"/>
            <a:ext cx="1255643" cy="207882"/>
          </a:xfrm>
          <a:prstGeom prst="rect">
            <a:avLst/>
          </a:prstGeom>
        </p:spPr>
      </p:pic>
      <p:grpSp>
        <p:nvGrpSpPr>
          <p:cNvPr id="113" name="Group 131"/>
          <p:cNvGrpSpPr/>
          <p:nvPr/>
        </p:nvGrpSpPr>
        <p:grpSpPr>
          <a:xfrm>
            <a:off x="5835690" y="2427043"/>
            <a:ext cx="613103" cy="516192"/>
            <a:chOff x="5111020" y="3325126"/>
            <a:chExt cx="887462" cy="957324"/>
          </a:xfrm>
        </p:grpSpPr>
        <p:pic>
          <p:nvPicPr>
            <p:cNvPr id="114" name="Picture 41" descr="Ethernet-NIC copy"/>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474607" y="3325126"/>
              <a:ext cx="523875"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 name="Picture 41" descr="Ethernet-NIC copy"/>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111020" y="3490287"/>
              <a:ext cx="525463"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66" name="Group 365"/>
          <p:cNvGrpSpPr/>
          <p:nvPr/>
        </p:nvGrpSpPr>
        <p:grpSpPr>
          <a:xfrm>
            <a:off x="5279442" y="1234328"/>
            <a:ext cx="867120" cy="437724"/>
            <a:chOff x="5279442" y="1180308"/>
            <a:chExt cx="867120" cy="420624"/>
          </a:xfrm>
        </p:grpSpPr>
        <p:sp>
          <p:nvSpPr>
            <p:cNvPr id="246" name="Oval 245"/>
            <p:cNvSpPr/>
            <p:nvPr/>
          </p:nvSpPr>
          <p:spPr>
            <a:xfrm>
              <a:off x="5725938" y="1180308"/>
              <a:ext cx="420624" cy="420624"/>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D868E"/>
                </a:solidFill>
                <a:latin typeface="+mj-lt"/>
              </a:endParaRPr>
            </a:p>
          </p:txBody>
        </p:sp>
        <p:sp>
          <p:nvSpPr>
            <p:cNvPr id="247" name="Freeform 246"/>
            <p:cNvSpPr>
              <a:spLocks noChangeAspect="1"/>
            </p:cNvSpPr>
            <p:nvPr/>
          </p:nvSpPr>
          <p:spPr bwMode="auto">
            <a:xfrm>
              <a:off x="5780806" y="1268939"/>
              <a:ext cx="299217" cy="181896"/>
            </a:xfrm>
            <a:custGeom>
              <a:avLst/>
              <a:gdLst>
                <a:gd name="T0" fmla="*/ 247 w 274"/>
                <a:gd name="T1" fmla="*/ 105 h 174"/>
                <a:gd name="T2" fmla="*/ 227 w 274"/>
                <a:gd name="T3" fmla="*/ 85 h 174"/>
                <a:gd name="T4" fmla="*/ 113 w 274"/>
                <a:gd name="T5" fmla="*/ 56 h 174"/>
                <a:gd name="T6" fmla="*/ 62 w 274"/>
                <a:gd name="T7" fmla="*/ 85 h 174"/>
                <a:gd name="T8" fmla="*/ 59 w 274"/>
                <a:gd name="T9" fmla="*/ 174 h 174"/>
                <a:gd name="T10" fmla="*/ 133 w 274"/>
                <a:gd name="T11" fmla="*/ 174 h 174"/>
                <a:gd name="T12" fmla="*/ 225 w 274"/>
                <a:gd name="T13" fmla="*/ 174 h 174"/>
                <a:gd name="T14" fmla="*/ 274 w 274"/>
                <a:gd name="T15" fmla="*/ 141 h 174"/>
                <a:gd name="T16" fmla="*/ 247 w 274"/>
                <a:gd name="T17" fmla="*/ 10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4" h="174">
                  <a:moveTo>
                    <a:pt x="247" y="105"/>
                  </a:moveTo>
                  <a:cubicBezTo>
                    <a:pt x="248" y="92"/>
                    <a:pt x="236" y="85"/>
                    <a:pt x="227" y="85"/>
                  </a:cubicBezTo>
                  <a:cubicBezTo>
                    <a:pt x="241" y="7"/>
                    <a:pt x="124" y="0"/>
                    <a:pt x="113" y="56"/>
                  </a:cubicBezTo>
                  <a:cubicBezTo>
                    <a:pt x="82" y="39"/>
                    <a:pt x="58" y="66"/>
                    <a:pt x="62" y="85"/>
                  </a:cubicBezTo>
                  <a:cubicBezTo>
                    <a:pt x="0" y="85"/>
                    <a:pt x="5" y="174"/>
                    <a:pt x="59" y="174"/>
                  </a:cubicBezTo>
                  <a:cubicBezTo>
                    <a:pt x="78" y="174"/>
                    <a:pt x="133" y="174"/>
                    <a:pt x="133" y="174"/>
                  </a:cubicBezTo>
                  <a:cubicBezTo>
                    <a:pt x="133" y="174"/>
                    <a:pt x="194" y="174"/>
                    <a:pt x="225" y="174"/>
                  </a:cubicBezTo>
                  <a:cubicBezTo>
                    <a:pt x="256" y="174"/>
                    <a:pt x="274" y="164"/>
                    <a:pt x="274" y="141"/>
                  </a:cubicBezTo>
                  <a:cubicBezTo>
                    <a:pt x="274" y="118"/>
                    <a:pt x="261" y="110"/>
                    <a:pt x="247" y="105"/>
                  </a:cubicBezTo>
                  <a:close/>
                </a:path>
              </a:pathLst>
            </a:custGeom>
            <a:solidFill>
              <a:srgbClr val="FFFFFF"/>
            </a:solidFill>
            <a:ln>
              <a:noFill/>
            </a:ln>
            <a:effectLst/>
          </p:spPr>
          <p:txBody>
            <a:bodyPr vert="horz" wrap="square" lIns="68580" tIns="34290" rIns="68580" bIns="3429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3783"/>
              <a:endParaRPr lang="en-US" sz="1425" kern="0" dirty="0">
                <a:solidFill>
                  <a:srgbClr val="0D868E"/>
                </a:solidFill>
                <a:latin typeface="+mj-lt"/>
              </a:endParaRPr>
            </a:p>
          </p:txBody>
        </p:sp>
        <p:sp>
          <p:nvSpPr>
            <p:cNvPr id="248" name="TextBox 247"/>
            <p:cNvSpPr txBox="1"/>
            <p:nvPr/>
          </p:nvSpPr>
          <p:spPr>
            <a:xfrm>
              <a:off x="5279442" y="1263662"/>
              <a:ext cx="461986" cy="253916"/>
            </a:xfrm>
            <a:prstGeom prst="rect">
              <a:avLst/>
            </a:prstGeom>
            <a:noFill/>
          </p:spPr>
          <p:txBody>
            <a:bodyPr wrap="none" rtlCol="0" anchor="b" anchorCtr="0">
              <a:spAutoFit/>
            </a:bodyPr>
            <a:lstStyle/>
            <a:p>
              <a:pPr algn="r" defTabSz="456968"/>
              <a:r>
                <a:rPr lang="en-US" sz="1050" b="1" dirty="0">
                  <a:solidFill>
                    <a:schemeClr val="accent1"/>
                  </a:solidFill>
                  <a:latin typeface="+mj-lt"/>
                </a:rPr>
                <a:t>LAN</a:t>
              </a:r>
            </a:p>
          </p:txBody>
        </p:sp>
      </p:grpSp>
      <p:grpSp>
        <p:nvGrpSpPr>
          <p:cNvPr id="371" name="Group 370"/>
          <p:cNvGrpSpPr/>
          <p:nvPr/>
        </p:nvGrpSpPr>
        <p:grpSpPr>
          <a:xfrm>
            <a:off x="6968246" y="1234328"/>
            <a:ext cx="420624" cy="437724"/>
            <a:chOff x="6968246" y="1180308"/>
            <a:chExt cx="420624" cy="420624"/>
          </a:xfrm>
        </p:grpSpPr>
        <p:sp>
          <p:nvSpPr>
            <p:cNvPr id="368" name="Oval 367"/>
            <p:cNvSpPr/>
            <p:nvPr/>
          </p:nvSpPr>
          <p:spPr>
            <a:xfrm>
              <a:off x="6968246" y="1180308"/>
              <a:ext cx="420624" cy="420624"/>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D868E"/>
                </a:solidFill>
                <a:latin typeface="+mj-lt"/>
              </a:endParaRPr>
            </a:p>
          </p:txBody>
        </p:sp>
        <p:sp>
          <p:nvSpPr>
            <p:cNvPr id="369" name="Freeform 368"/>
            <p:cNvSpPr>
              <a:spLocks noChangeAspect="1"/>
            </p:cNvSpPr>
            <p:nvPr/>
          </p:nvSpPr>
          <p:spPr bwMode="auto">
            <a:xfrm>
              <a:off x="7023114" y="1268939"/>
              <a:ext cx="299217" cy="181896"/>
            </a:xfrm>
            <a:custGeom>
              <a:avLst/>
              <a:gdLst>
                <a:gd name="T0" fmla="*/ 247 w 274"/>
                <a:gd name="T1" fmla="*/ 105 h 174"/>
                <a:gd name="T2" fmla="*/ 227 w 274"/>
                <a:gd name="T3" fmla="*/ 85 h 174"/>
                <a:gd name="T4" fmla="*/ 113 w 274"/>
                <a:gd name="T5" fmla="*/ 56 h 174"/>
                <a:gd name="T6" fmla="*/ 62 w 274"/>
                <a:gd name="T7" fmla="*/ 85 h 174"/>
                <a:gd name="T8" fmla="*/ 59 w 274"/>
                <a:gd name="T9" fmla="*/ 174 h 174"/>
                <a:gd name="T10" fmla="*/ 133 w 274"/>
                <a:gd name="T11" fmla="*/ 174 h 174"/>
                <a:gd name="T12" fmla="*/ 225 w 274"/>
                <a:gd name="T13" fmla="*/ 174 h 174"/>
                <a:gd name="T14" fmla="*/ 274 w 274"/>
                <a:gd name="T15" fmla="*/ 141 h 174"/>
                <a:gd name="T16" fmla="*/ 247 w 274"/>
                <a:gd name="T17" fmla="*/ 10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4" h="174">
                  <a:moveTo>
                    <a:pt x="247" y="105"/>
                  </a:moveTo>
                  <a:cubicBezTo>
                    <a:pt x="248" y="92"/>
                    <a:pt x="236" y="85"/>
                    <a:pt x="227" y="85"/>
                  </a:cubicBezTo>
                  <a:cubicBezTo>
                    <a:pt x="241" y="7"/>
                    <a:pt x="124" y="0"/>
                    <a:pt x="113" y="56"/>
                  </a:cubicBezTo>
                  <a:cubicBezTo>
                    <a:pt x="82" y="39"/>
                    <a:pt x="58" y="66"/>
                    <a:pt x="62" y="85"/>
                  </a:cubicBezTo>
                  <a:cubicBezTo>
                    <a:pt x="0" y="85"/>
                    <a:pt x="5" y="174"/>
                    <a:pt x="59" y="174"/>
                  </a:cubicBezTo>
                  <a:cubicBezTo>
                    <a:pt x="78" y="174"/>
                    <a:pt x="133" y="174"/>
                    <a:pt x="133" y="174"/>
                  </a:cubicBezTo>
                  <a:cubicBezTo>
                    <a:pt x="133" y="174"/>
                    <a:pt x="194" y="174"/>
                    <a:pt x="225" y="174"/>
                  </a:cubicBezTo>
                  <a:cubicBezTo>
                    <a:pt x="256" y="174"/>
                    <a:pt x="274" y="164"/>
                    <a:pt x="274" y="141"/>
                  </a:cubicBezTo>
                  <a:cubicBezTo>
                    <a:pt x="274" y="118"/>
                    <a:pt x="261" y="110"/>
                    <a:pt x="247" y="105"/>
                  </a:cubicBezTo>
                  <a:close/>
                </a:path>
              </a:pathLst>
            </a:custGeom>
            <a:solidFill>
              <a:srgbClr val="FFFFFF"/>
            </a:solidFill>
            <a:ln>
              <a:noFill/>
            </a:ln>
            <a:effectLst/>
          </p:spPr>
          <p:txBody>
            <a:bodyPr vert="horz" wrap="square" lIns="68580" tIns="34290" rIns="68580" bIns="3429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3783"/>
              <a:endParaRPr lang="en-US" sz="1425" kern="0" dirty="0">
                <a:solidFill>
                  <a:srgbClr val="0D868E"/>
                </a:solidFill>
                <a:latin typeface="+mj-lt"/>
              </a:endParaRPr>
            </a:p>
          </p:txBody>
        </p:sp>
      </p:grpSp>
      <p:sp>
        <p:nvSpPr>
          <p:cNvPr id="370" name="TextBox 369"/>
          <p:cNvSpPr txBox="1"/>
          <p:nvPr/>
        </p:nvSpPr>
        <p:spPr>
          <a:xfrm>
            <a:off x="7367818" y="1340059"/>
            <a:ext cx="470001" cy="253916"/>
          </a:xfrm>
          <a:prstGeom prst="rect">
            <a:avLst/>
          </a:prstGeom>
          <a:noFill/>
        </p:spPr>
        <p:txBody>
          <a:bodyPr wrap="none" rtlCol="0" anchor="b" anchorCtr="0">
            <a:spAutoFit/>
          </a:bodyPr>
          <a:lstStyle/>
          <a:p>
            <a:pPr algn="r" defTabSz="456968"/>
            <a:r>
              <a:rPr lang="en-US" sz="1050" b="1" dirty="0">
                <a:solidFill>
                  <a:schemeClr val="tx2"/>
                </a:solidFill>
                <a:latin typeface="+mj-lt"/>
              </a:rPr>
              <a:t>SAN</a:t>
            </a:r>
          </a:p>
        </p:txBody>
      </p:sp>
      <p:sp>
        <p:nvSpPr>
          <p:cNvPr id="372" name="Rounded Rectangle 371"/>
          <p:cNvSpPr/>
          <p:nvPr/>
        </p:nvSpPr>
        <p:spPr>
          <a:xfrm>
            <a:off x="3994198" y="2716909"/>
            <a:ext cx="1411312" cy="384068"/>
          </a:xfrm>
          <a:prstGeom prst="roundRect">
            <a:avLst>
              <a:gd name="adj" fmla="val 0"/>
            </a:avLst>
          </a:prstGeom>
          <a:solidFill>
            <a:schemeClr val="bg2"/>
          </a:solidFill>
          <a:ln w="19050">
            <a:noFill/>
          </a:ln>
          <a:effectLst/>
        </p:spPr>
        <p:style>
          <a:lnRef idx="1">
            <a:schemeClr val="accent5"/>
          </a:lnRef>
          <a:fillRef idx="3">
            <a:schemeClr val="accent5"/>
          </a:fillRef>
          <a:effectRef idx="2">
            <a:schemeClr val="accent5"/>
          </a:effectRef>
          <a:fontRef idx="minor">
            <a:schemeClr val="lt1"/>
          </a:fontRef>
        </p:style>
        <p:txBody>
          <a:bodyPr wrap="square" lIns="91440" tIns="91440" rIns="91440" bIns="91440" rtlCol="0" anchor="ctr" anchorCtr="0">
            <a:noAutofit/>
          </a:bodyPr>
          <a:lstStyle/>
          <a:p>
            <a:pPr marL="114300" lvl="0" indent="-114300">
              <a:lnSpc>
                <a:spcPct val="90000"/>
              </a:lnSpc>
              <a:spcBef>
                <a:spcPts val="200"/>
              </a:spcBef>
              <a:buFont typeface="Arial"/>
              <a:buChar char="•"/>
            </a:pPr>
            <a:r>
              <a:rPr lang="en-US" sz="600" dirty="0">
                <a:solidFill>
                  <a:schemeClr val="tx1"/>
                </a:solidFill>
                <a:latin typeface="+mj-lt"/>
              </a:rPr>
              <a:t>VLAN assignments for NICs</a:t>
            </a:r>
          </a:p>
          <a:p>
            <a:pPr marL="114300" lvl="0" indent="-114300">
              <a:lnSpc>
                <a:spcPct val="90000"/>
              </a:lnSpc>
              <a:spcBef>
                <a:spcPts val="200"/>
              </a:spcBef>
              <a:buFont typeface="Arial"/>
              <a:buChar char="•"/>
            </a:pPr>
            <a:r>
              <a:rPr lang="en-US" sz="600" dirty="0">
                <a:solidFill>
                  <a:schemeClr val="tx1"/>
                </a:solidFill>
                <a:latin typeface="+mj-lt"/>
              </a:rPr>
              <a:t>VLAN tagging config for NICs</a:t>
            </a:r>
          </a:p>
        </p:txBody>
      </p:sp>
      <p:sp>
        <p:nvSpPr>
          <p:cNvPr id="373" name="Rounded Rectangle 372"/>
          <p:cNvSpPr/>
          <p:nvPr/>
        </p:nvSpPr>
        <p:spPr>
          <a:xfrm>
            <a:off x="3994198" y="3188332"/>
            <a:ext cx="1411312" cy="466586"/>
          </a:xfrm>
          <a:prstGeom prst="roundRect">
            <a:avLst>
              <a:gd name="adj" fmla="val 0"/>
            </a:avLst>
          </a:prstGeom>
          <a:solidFill>
            <a:schemeClr val="bg2"/>
          </a:solidFill>
          <a:ln w="19050">
            <a:noFill/>
          </a:ln>
          <a:effectLst/>
        </p:spPr>
        <p:style>
          <a:lnRef idx="1">
            <a:schemeClr val="accent5"/>
          </a:lnRef>
          <a:fillRef idx="3">
            <a:schemeClr val="accent5"/>
          </a:fillRef>
          <a:effectRef idx="2">
            <a:schemeClr val="accent5"/>
          </a:effectRef>
          <a:fontRef idx="minor">
            <a:schemeClr val="lt1"/>
          </a:fontRef>
        </p:style>
        <p:txBody>
          <a:bodyPr wrap="square" lIns="91440" tIns="91440" rIns="91440" bIns="91440" rtlCol="0" anchor="ctr" anchorCtr="0">
            <a:noAutofit/>
          </a:bodyPr>
          <a:lstStyle/>
          <a:p>
            <a:pPr marL="114300" lvl="0" indent="-114300">
              <a:lnSpc>
                <a:spcPct val="90000"/>
              </a:lnSpc>
              <a:spcBef>
                <a:spcPts val="200"/>
              </a:spcBef>
              <a:buFont typeface="Arial"/>
              <a:buChar char="•"/>
            </a:pPr>
            <a:r>
              <a:rPr lang="en-US" sz="600" dirty="0">
                <a:solidFill>
                  <a:schemeClr val="tx1"/>
                </a:solidFill>
                <a:latin typeface="+mj-lt"/>
              </a:rPr>
              <a:t>Remote KVM IP settings</a:t>
            </a:r>
          </a:p>
          <a:p>
            <a:pPr marL="114300" lvl="0" indent="-114300">
              <a:lnSpc>
                <a:spcPct val="90000"/>
              </a:lnSpc>
              <a:spcBef>
                <a:spcPts val="200"/>
              </a:spcBef>
              <a:buFont typeface="Arial"/>
              <a:buChar char="•"/>
            </a:pPr>
            <a:r>
              <a:rPr lang="en-US" sz="600" dirty="0">
                <a:solidFill>
                  <a:schemeClr val="tx1"/>
                </a:solidFill>
                <a:latin typeface="+mj-lt"/>
              </a:rPr>
              <a:t>Call home behavior</a:t>
            </a:r>
          </a:p>
          <a:p>
            <a:pPr marL="114300" lvl="0" indent="-114300">
              <a:lnSpc>
                <a:spcPct val="90000"/>
              </a:lnSpc>
              <a:spcBef>
                <a:spcPts val="200"/>
              </a:spcBef>
              <a:buFont typeface="Arial"/>
              <a:buChar char="•"/>
            </a:pPr>
            <a:r>
              <a:rPr lang="en-US" sz="600" dirty="0">
                <a:solidFill>
                  <a:schemeClr val="tx1"/>
                </a:solidFill>
                <a:latin typeface="+mj-lt"/>
              </a:rPr>
              <a:t>Remote KVM firmware</a:t>
            </a:r>
          </a:p>
        </p:txBody>
      </p:sp>
      <p:sp>
        <p:nvSpPr>
          <p:cNvPr id="374" name="Rounded Rectangle 373"/>
          <p:cNvSpPr/>
          <p:nvPr/>
        </p:nvSpPr>
        <p:spPr>
          <a:xfrm>
            <a:off x="3994198" y="3724960"/>
            <a:ext cx="1411312" cy="909742"/>
          </a:xfrm>
          <a:prstGeom prst="roundRect">
            <a:avLst>
              <a:gd name="adj" fmla="val 0"/>
            </a:avLst>
          </a:prstGeom>
          <a:solidFill>
            <a:schemeClr val="bg2"/>
          </a:solidFill>
          <a:ln w="19050">
            <a:noFill/>
          </a:ln>
          <a:effectLst/>
        </p:spPr>
        <p:style>
          <a:lnRef idx="1">
            <a:schemeClr val="accent5"/>
          </a:lnRef>
          <a:fillRef idx="3">
            <a:schemeClr val="accent5"/>
          </a:fillRef>
          <a:effectRef idx="2">
            <a:schemeClr val="accent5"/>
          </a:effectRef>
          <a:fontRef idx="minor">
            <a:schemeClr val="lt1"/>
          </a:fontRef>
        </p:style>
        <p:txBody>
          <a:bodyPr wrap="square" lIns="91440" tIns="91440" rIns="91440" bIns="91440" rtlCol="0" anchor="ctr" anchorCtr="0">
            <a:noAutofit/>
          </a:bodyPr>
          <a:lstStyle/>
          <a:p>
            <a:pPr marL="114300" lvl="0" indent="-114300">
              <a:lnSpc>
                <a:spcPct val="90000"/>
              </a:lnSpc>
              <a:spcBef>
                <a:spcPts val="200"/>
              </a:spcBef>
              <a:buFont typeface="Arial"/>
              <a:buChar char="•"/>
            </a:pPr>
            <a:r>
              <a:rPr lang="en-US" sz="600" dirty="0">
                <a:solidFill>
                  <a:schemeClr val="tx1"/>
                </a:solidFill>
                <a:latin typeface="+mj-lt"/>
              </a:rPr>
              <a:t>Server UUID</a:t>
            </a:r>
          </a:p>
          <a:p>
            <a:pPr marL="114300" lvl="0" indent="-114300">
              <a:lnSpc>
                <a:spcPct val="90000"/>
              </a:lnSpc>
              <a:spcBef>
                <a:spcPts val="200"/>
              </a:spcBef>
              <a:buFont typeface="Arial"/>
              <a:buChar char="•"/>
            </a:pPr>
            <a:r>
              <a:rPr lang="en-US" sz="600" dirty="0">
                <a:solidFill>
                  <a:schemeClr val="tx1"/>
                </a:solidFill>
                <a:latin typeface="+mj-lt"/>
              </a:rPr>
              <a:t>Serial over LAN settings</a:t>
            </a:r>
          </a:p>
          <a:p>
            <a:pPr marL="114300" lvl="0" indent="-114300">
              <a:lnSpc>
                <a:spcPct val="90000"/>
              </a:lnSpc>
              <a:spcBef>
                <a:spcPts val="200"/>
              </a:spcBef>
              <a:buFont typeface="Arial"/>
              <a:buChar char="•"/>
            </a:pPr>
            <a:r>
              <a:rPr lang="en-US" sz="600" dirty="0">
                <a:solidFill>
                  <a:schemeClr val="tx1"/>
                </a:solidFill>
                <a:latin typeface="+mj-lt"/>
              </a:rPr>
              <a:t>Boot order</a:t>
            </a:r>
          </a:p>
          <a:p>
            <a:pPr marL="114300" lvl="0" indent="-114300">
              <a:lnSpc>
                <a:spcPct val="90000"/>
              </a:lnSpc>
              <a:spcBef>
                <a:spcPts val="200"/>
              </a:spcBef>
              <a:buFont typeface="Arial"/>
              <a:buChar char="•"/>
            </a:pPr>
            <a:r>
              <a:rPr lang="en-US" sz="600" dirty="0">
                <a:solidFill>
                  <a:schemeClr val="tx1"/>
                </a:solidFill>
                <a:latin typeface="+mj-lt"/>
              </a:rPr>
              <a:t>IPMI settings</a:t>
            </a:r>
          </a:p>
          <a:p>
            <a:pPr marL="114300" lvl="0" indent="-114300">
              <a:lnSpc>
                <a:spcPct val="90000"/>
              </a:lnSpc>
              <a:spcBef>
                <a:spcPts val="200"/>
              </a:spcBef>
              <a:buFont typeface="Arial"/>
              <a:buChar char="•"/>
            </a:pPr>
            <a:r>
              <a:rPr lang="en-US" sz="600" dirty="0">
                <a:solidFill>
                  <a:schemeClr val="tx1"/>
                </a:solidFill>
                <a:latin typeface="+mj-lt"/>
              </a:rPr>
              <a:t>BIOS scrub actions</a:t>
            </a:r>
          </a:p>
          <a:p>
            <a:pPr marL="114300" lvl="0" indent="-114300">
              <a:lnSpc>
                <a:spcPct val="90000"/>
              </a:lnSpc>
              <a:spcBef>
                <a:spcPts val="200"/>
              </a:spcBef>
              <a:buFont typeface="Arial"/>
              <a:buChar char="•"/>
            </a:pPr>
            <a:r>
              <a:rPr lang="en-US" sz="600" dirty="0">
                <a:solidFill>
                  <a:schemeClr val="tx1"/>
                </a:solidFill>
                <a:latin typeface="+mj-lt"/>
              </a:rPr>
              <a:t>BIOS firmware</a:t>
            </a:r>
          </a:p>
          <a:p>
            <a:pPr marL="114300" lvl="0" indent="-114300">
              <a:lnSpc>
                <a:spcPct val="90000"/>
              </a:lnSpc>
              <a:spcBef>
                <a:spcPts val="200"/>
              </a:spcBef>
              <a:buFont typeface="Arial"/>
              <a:buChar char="•"/>
            </a:pPr>
            <a:r>
              <a:rPr lang="en-US" sz="600" dirty="0">
                <a:solidFill>
                  <a:schemeClr val="tx1"/>
                </a:solidFill>
                <a:latin typeface="+mj-lt"/>
              </a:rPr>
              <a:t>BIOS settings</a:t>
            </a:r>
          </a:p>
        </p:txBody>
      </p:sp>
      <p:sp>
        <p:nvSpPr>
          <p:cNvPr id="375" name="Rounded Rectangle 374"/>
          <p:cNvSpPr/>
          <p:nvPr/>
        </p:nvSpPr>
        <p:spPr>
          <a:xfrm>
            <a:off x="7644348" y="2222771"/>
            <a:ext cx="1411312" cy="245014"/>
          </a:xfrm>
          <a:prstGeom prst="roundRect">
            <a:avLst>
              <a:gd name="adj" fmla="val 0"/>
            </a:avLst>
          </a:prstGeom>
          <a:solidFill>
            <a:schemeClr val="bg2"/>
          </a:solidFill>
          <a:ln w="19050">
            <a:noFill/>
          </a:ln>
          <a:effectLst/>
        </p:spPr>
        <p:style>
          <a:lnRef idx="1">
            <a:schemeClr val="accent5"/>
          </a:lnRef>
          <a:fillRef idx="3">
            <a:schemeClr val="accent5"/>
          </a:fillRef>
          <a:effectRef idx="2">
            <a:schemeClr val="accent5"/>
          </a:effectRef>
          <a:fontRef idx="minor">
            <a:schemeClr val="lt1"/>
          </a:fontRef>
        </p:style>
        <p:txBody>
          <a:bodyPr wrap="square" lIns="91440" tIns="91440" rIns="91440" bIns="91440" rtlCol="0" anchor="ctr" anchorCtr="0">
            <a:noAutofit/>
          </a:bodyPr>
          <a:lstStyle/>
          <a:p>
            <a:pPr marL="114300" lvl="0" indent="-114300">
              <a:lnSpc>
                <a:spcPct val="90000"/>
              </a:lnSpc>
              <a:spcBef>
                <a:spcPts val="200"/>
              </a:spcBef>
              <a:buFont typeface="Arial"/>
              <a:buChar char="•"/>
            </a:pPr>
            <a:r>
              <a:rPr lang="en-US" sz="600" dirty="0">
                <a:solidFill>
                  <a:schemeClr val="tx1"/>
                </a:solidFill>
                <a:latin typeface="+mj-lt"/>
              </a:rPr>
              <a:t>FC fabric assignments for HBAs</a:t>
            </a:r>
          </a:p>
        </p:txBody>
      </p:sp>
      <p:sp>
        <p:nvSpPr>
          <p:cNvPr id="376" name="Rounded Rectangle 375"/>
          <p:cNvSpPr/>
          <p:nvPr/>
        </p:nvSpPr>
        <p:spPr>
          <a:xfrm>
            <a:off x="7644348" y="2804805"/>
            <a:ext cx="1411312" cy="546550"/>
          </a:xfrm>
          <a:prstGeom prst="roundRect">
            <a:avLst>
              <a:gd name="adj" fmla="val 0"/>
            </a:avLst>
          </a:prstGeom>
          <a:solidFill>
            <a:schemeClr val="bg2"/>
          </a:solidFill>
          <a:ln w="19050">
            <a:noFill/>
          </a:ln>
          <a:effectLst/>
        </p:spPr>
        <p:style>
          <a:lnRef idx="1">
            <a:schemeClr val="accent5"/>
          </a:lnRef>
          <a:fillRef idx="3">
            <a:schemeClr val="accent5"/>
          </a:fillRef>
          <a:effectRef idx="2">
            <a:schemeClr val="accent5"/>
          </a:effectRef>
          <a:fontRef idx="minor">
            <a:schemeClr val="lt1"/>
          </a:fontRef>
        </p:style>
        <p:txBody>
          <a:bodyPr wrap="square" lIns="91440" tIns="91440" rIns="91440" bIns="91440" rtlCol="0" anchor="ctr" anchorCtr="0">
            <a:noAutofit/>
          </a:bodyPr>
          <a:lstStyle/>
          <a:p>
            <a:pPr marL="114300" lvl="0" indent="-114300">
              <a:lnSpc>
                <a:spcPct val="90000"/>
              </a:lnSpc>
              <a:spcBef>
                <a:spcPts val="200"/>
              </a:spcBef>
              <a:buFont typeface="Arial"/>
              <a:buChar char="•"/>
            </a:pPr>
            <a:r>
              <a:rPr lang="en-US" sz="600" dirty="0">
                <a:solidFill>
                  <a:schemeClr val="tx1"/>
                </a:solidFill>
                <a:latin typeface="+mj-lt"/>
              </a:rPr>
              <a:t>Number of vHBAs</a:t>
            </a:r>
          </a:p>
          <a:p>
            <a:pPr marL="114300" lvl="0" indent="-114300">
              <a:lnSpc>
                <a:spcPct val="90000"/>
              </a:lnSpc>
              <a:spcBef>
                <a:spcPts val="200"/>
              </a:spcBef>
              <a:buFont typeface="Arial"/>
              <a:buChar char="•"/>
            </a:pPr>
            <a:r>
              <a:rPr lang="en-US" sz="600" dirty="0">
                <a:solidFill>
                  <a:schemeClr val="tx1"/>
                </a:solidFill>
                <a:latin typeface="+mj-lt"/>
              </a:rPr>
              <a:t>HBA WWN assignments</a:t>
            </a:r>
          </a:p>
          <a:p>
            <a:pPr marL="114300" lvl="0" indent="-114300">
              <a:lnSpc>
                <a:spcPct val="90000"/>
              </a:lnSpc>
              <a:spcBef>
                <a:spcPts val="200"/>
              </a:spcBef>
              <a:buFont typeface="Arial"/>
              <a:buChar char="•"/>
            </a:pPr>
            <a:r>
              <a:rPr lang="en-US" sz="600" dirty="0">
                <a:solidFill>
                  <a:schemeClr val="tx1"/>
                </a:solidFill>
                <a:latin typeface="+mj-lt"/>
              </a:rPr>
              <a:t>FC boot parameters</a:t>
            </a:r>
          </a:p>
          <a:p>
            <a:pPr marL="114300" lvl="0" indent="-114300">
              <a:lnSpc>
                <a:spcPct val="90000"/>
              </a:lnSpc>
              <a:spcBef>
                <a:spcPts val="200"/>
              </a:spcBef>
              <a:buFont typeface="Arial"/>
              <a:buChar char="•"/>
            </a:pPr>
            <a:r>
              <a:rPr lang="en-US" sz="600" dirty="0">
                <a:solidFill>
                  <a:schemeClr val="tx1"/>
                </a:solidFill>
                <a:latin typeface="+mj-lt"/>
              </a:rPr>
              <a:t>HBA firmware</a:t>
            </a:r>
          </a:p>
        </p:txBody>
      </p:sp>
      <p:sp>
        <p:nvSpPr>
          <p:cNvPr id="377" name="Rounded Rectangle 376"/>
          <p:cNvSpPr/>
          <p:nvPr/>
        </p:nvSpPr>
        <p:spPr>
          <a:xfrm>
            <a:off x="7655172" y="3855710"/>
            <a:ext cx="1411312" cy="336111"/>
          </a:xfrm>
          <a:prstGeom prst="roundRect">
            <a:avLst>
              <a:gd name="adj" fmla="val 0"/>
            </a:avLst>
          </a:prstGeom>
          <a:solidFill>
            <a:schemeClr val="bg2"/>
          </a:solidFill>
          <a:ln w="19050">
            <a:noFill/>
          </a:ln>
          <a:effectLst/>
        </p:spPr>
        <p:style>
          <a:lnRef idx="1">
            <a:schemeClr val="accent5"/>
          </a:lnRef>
          <a:fillRef idx="3">
            <a:schemeClr val="accent5"/>
          </a:fillRef>
          <a:effectRef idx="2">
            <a:schemeClr val="accent5"/>
          </a:effectRef>
          <a:fontRef idx="minor">
            <a:schemeClr val="lt1"/>
          </a:fontRef>
        </p:style>
        <p:txBody>
          <a:bodyPr wrap="square" lIns="91440" tIns="91440" rIns="91440" bIns="91440" rtlCol="0" anchor="ctr" anchorCtr="0">
            <a:noAutofit/>
          </a:bodyPr>
          <a:lstStyle/>
          <a:p>
            <a:pPr marL="114300" lvl="0" indent="-114300">
              <a:lnSpc>
                <a:spcPct val="90000"/>
              </a:lnSpc>
              <a:spcBef>
                <a:spcPts val="200"/>
              </a:spcBef>
              <a:buFont typeface="Arial"/>
              <a:buChar char="•"/>
            </a:pPr>
            <a:r>
              <a:rPr lang="en-US" sz="600" dirty="0">
                <a:solidFill>
                  <a:schemeClr val="tx1"/>
                </a:solidFill>
                <a:latin typeface="+mj-lt"/>
              </a:rPr>
              <a:t>RAID settings</a:t>
            </a:r>
          </a:p>
          <a:p>
            <a:pPr marL="114300" lvl="0" indent="-114300">
              <a:lnSpc>
                <a:spcPct val="90000"/>
              </a:lnSpc>
              <a:spcBef>
                <a:spcPts val="200"/>
              </a:spcBef>
              <a:buFont typeface="Arial"/>
              <a:buChar char="•"/>
            </a:pPr>
            <a:r>
              <a:rPr lang="en-US" sz="600" dirty="0">
                <a:solidFill>
                  <a:schemeClr val="tx1"/>
                </a:solidFill>
                <a:latin typeface="+mj-lt"/>
              </a:rPr>
              <a:t>Disk scrub actions</a:t>
            </a:r>
          </a:p>
        </p:txBody>
      </p:sp>
      <p:pic>
        <p:nvPicPr>
          <p:cNvPr id="9" name="Picture 8"/>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rot="2776048">
            <a:off x="7155273" y="4154861"/>
            <a:ext cx="333757" cy="424833"/>
          </a:xfrm>
          <a:prstGeom prst="rect">
            <a:avLst/>
          </a:prstGeom>
        </p:spPr>
      </p:pic>
      <p:pic>
        <p:nvPicPr>
          <p:cNvPr id="4" name="Picture 3"/>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577717" y="3725820"/>
            <a:ext cx="2032039" cy="384482"/>
          </a:xfrm>
          <a:prstGeom prst="rect">
            <a:avLst/>
          </a:prstGeom>
        </p:spPr>
      </p:pic>
    </p:spTree>
    <p:extLst>
      <p:ext uri="{BB962C8B-B14F-4D97-AF65-F5344CB8AC3E}">
        <p14:creationId xmlns:p14="http://schemas.microsoft.com/office/powerpoint/2010/main" val="35749703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84033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3922213" y="1081087"/>
            <a:ext cx="5227600" cy="3633787"/>
          </a:xfrm>
          <a:prstGeom prst="rect">
            <a:avLst/>
          </a:prstGeom>
          <a:solidFill>
            <a:schemeClr val="accent1">
              <a:lumMod val="20000"/>
              <a:lumOff val="80000"/>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8" tIns="34285" rIns="68568" bIns="34285" numCol="1" spcCol="0" rtlCol="0" fromWordArt="0" anchor="ctr" anchorCtr="0" forceAA="0" compatLnSpc="1">
            <a:prstTxWarp prst="textNoShape">
              <a:avLst/>
            </a:prstTxWarp>
            <a:noAutofit/>
          </a:bodyPr>
          <a:lstStyle/>
          <a:p>
            <a:pPr algn="ctr" defTabSz="456284"/>
            <a:endParaRPr lang="en-US" dirty="0">
              <a:solidFill>
                <a:srgbClr val="FFFFFF"/>
              </a:solidFill>
              <a:latin typeface="+mj-lt"/>
            </a:endParaRPr>
          </a:p>
        </p:txBody>
      </p:sp>
      <p:sp>
        <p:nvSpPr>
          <p:cNvPr id="3" name="Title 2"/>
          <p:cNvSpPr>
            <a:spLocks noGrp="1"/>
          </p:cNvSpPr>
          <p:nvPr>
            <p:ph type="title"/>
          </p:nvPr>
        </p:nvSpPr>
        <p:spPr/>
        <p:txBody>
          <a:bodyPr/>
          <a:lstStyle/>
          <a:p>
            <a:r>
              <a:rPr lang="en-US" dirty="0"/>
              <a:t>UCS: Bare metal abstraction</a:t>
            </a:r>
          </a:p>
        </p:txBody>
      </p:sp>
      <p:sp>
        <p:nvSpPr>
          <p:cNvPr id="152" name="TextBox 151"/>
          <p:cNvSpPr txBox="1"/>
          <p:nvPr/>
        </p:nvSpPr>
        <p:spPr>
          <a:xfrm>
            <a:off x="6679727" y="4257796"/>
            <a:ext cx="2306540" cy="338554"/>
          </a:xfrm>
          <a:prstGeom prst="rect">
            <a:avLst/>
          </a:prstGeom>
          <a:noFill/>
        </p:spPr>
        <p:txBody>
          <a:bodyPr wrap="square" rtlCol="0">
            <a:spAutoFit/>
          </a:bodyPr>
          <a:lstStyle/>
          <a:p>
            <a:pPr algn="ctr"/>
            <a:r>
              <a:rPr lang="en-US" sz="800" b="1" dirty="0">
                <a:latin typeface="+mj-lt"/>
              </a:rPr>
              <a:t>Cisco UCS B-Series Blade or </a:t>
            </a:r>
          </a:p>
          <a:p>
            <a:pPr algn="ctr"/>
            <a:r>
              <a:rPr lang="en-US" sz="800" b="1" dirty="0">
                <a:latin typeface="+mj-lt"/>
              </a:rPr>
              <a:t>C-Series Rack-Mount</a:t>
            </a:r>
          </a:p>
        </p:txBody>
      </p:sp>
      <p:sp>
        <p:nvSpPr>
          <p:cNvPr id="162" name="TextBox 161"/>
          <p:cNvSpPr txBox="1"/>
          <p:nvPr/>
        </p:nvSpPr>
        <p:spPr>
          <a:xfrm>
            <a:off x="6976126" y="2234971"/>
            <a:ext cx="1713742" cy="338554"/>
          </a:xfrm>
          <a:prstGeom prst="rect">
            <a:avLst/>
          </a:prstGeom>
          <a:noFill/>
        </p:spPr>
        <p:txBody>
          <a:bodyPr wrap="square" rtlCol="0">
            <a:spAutoFit/>
          </a:bodyPr>
          <a:lstStyle/>
          <a:p>
            <a:pPr algn="ctr"/>
            <a:r>
              <a:rPr lang="en-US" sz="800" b="1" dirty="0">
                <a:latin typeface="+mj-lt"/>
              </a:rPr>
              <a:t>Cisco UCS 6200/6300</a:t>
            </a:r>
            <a:br>
              <a:rPr lang="en-US" sz="800" dirty="0">
                <a:latin typeface="+mj-lt"/>
              </a:rPr>
            </a:br>
            <a:r>
              <a:rPr lang="en-US" sz="800" dirty="0">
                <a:latin typeface="+mj-lt"/>
              </a:rPr>
              <a:t>Series Fabric Interconnects</a:t>
            </a:r>
          </a:p>
        </p:txBody>
      </p:sp>
      <p:sp>
        <p:nvSpPr>
          <p:cNvPr id="166" name="Rounded Rectangle 165"/>
          <p:cNvSpPr/>
          <p:nvPr/>
        </p:nvSpPr>
        <p:spPr>
          <a:xfrm>
            <a:off x="4016225" y="1216306"/>
            <a:ext cx="2445609" cy="449277"/>
          </a:xfrm>
          <a:prstGeom prst="roundRect">
            <a:avLst>
              <a:gd name="adj" fmla="val 50000"/>
            </a:avLst>
          </a:prstGeom>
          <a:solidFill>
            <a:schemeClr val="accent1"/>
          </a:solidFill>
          <a:ln w="25400">
            <a:noFill/>
          </a:ln>
          <a:effectLst/>
        </p:spPr>
        <p:style>
          <a:lnRef idx="1">
            <a:schemeClr val="accent5"/>
          </a:lnRef>
          <a:fillRef idx="3">
            <a:schemeClr val="accent5"/>
          </a:fillRef>
          <a:effectRef idx="2">
            <a:schemeClr val="accent5"/>
          </a:effectRef>
          <a:fontRef idx="minor">
            <a:schemeClr val="lt1"/>
          </a:fontRef>
        </p:style>
        <p:txBody>
          <a:bodyPr lIns="0" tIns="0" rIns="0" bIns="0" rtlCol="0" anchor="ctr" anchorCtr="0"/>
          <a:lstStyle/>
          <a:p>
            <a:pPr algn="ctr" defTabSz="456968"/>
            <a:r>
              <a:rPr lang="en-US" sz="1000" dirty="0">
                <a:solidFill>
                  <a:schemeClr val="bg1"/>
                </a:solidFill>
                <a:latin typeface="+mj-lt"/>
              </a:rPr>
              <a:t>Cisco Service Profile</a:t>
            </a:r>
          </a:p>
        </p:txBody>
      </p:sp>
      <p:sp>
        <p:nvSpPr>
          <p:cNvPr id="168" name="Rounded Rectangle 167"/>
          <p:cNvSpPr/>
          <p:nvPr/>
        </p:nvSpPr>
        <p:spPr>
          <a:xfrm>
            <a:off x="6610193" y="1216306"/>
            <a:ext cx="2445609" cy="449277"/>
          </a:xfrm>
          <a:prstGeom prst="roundRect">
            <a:avLst>
              <a:gd name="adj" fmla="val 50000"/>
            </a:avLst>
          </a:prstGeom>
          <a:solidFill>
            <a:schemeClr val="tx2"/>
          </a:solidFill>
          <a:ln w="25400">
            <a:noFill/>
          </a:ln>
          <a:effectLst/>
        </p:spPr>
        <p:style>
          <a:lnRef idx="1">
            <a:schemeClr val="accent5"/>
          </a:lnRef>
          <a:fillRef idx="3">
            <a:schemeClr val="accent5"/>
          </a:fillRef>
          <a:effectRef idx="2">
            <a:schemeClr val="accent5"/>
          </a:effectRef>
          <a:fontRef idx="minor">
            <a:schemeClr val="lt1"/>
          </a:fontRef>
        </p:style>
        <p:txBody>
          <a:bodyPr lIns="0" tIns="0" rIns="0" bIns="0" rtlCol="0" anchor="ctr" anchorCtr="0"/>
          <a:lstStyle/>
          <a:p>
            <a:pPr algn="ctr" defTabSz="456968"/>
            <a:r>
              <a:rPr lang="en-US" sz="1000" dirty="0">
                <a:solidFill>
                  <a:schemeClr val="bg2"/>
                </a:solidFill>
                <a:latin typeface="+mj-lt"/>
              </a:rPr>
              <a:t>Automated, Policy-based</a:t>
            </a:r>
            <a:br>
              <a:rPr lang="en-US" sz="1000" dirty="0">
                <a:solidFill>
                  <a:schemeClr val="bg2"/>
                </a:solidFill>
                <a:latin typeface="+mj-lt"/>
              </a:rPr>
            </a:br>
            <a:r>
              <a:rPr lang="en-US" sz="1000" dirty="0">
                <a:solidFill>
                  <a:schemeClr val="bg2"/>
                </a:solidFill>
                <a:latin typeface="+mj-lt"/>
              </a:rPr>
              <a:t>Configuration of Entire Hardware Stack</a:t>
            </a:r>
          </a:p>
        </p:txBody>
      </p:sp>
      <p:sp>
        <p:nvSpPr>
          <p:cNvPr id="171" name="Rectangle 170"/>
          <p:cNvSpPr/>
          <p:nvPr/>
        </p:nvSpPr>
        <p:spPr>
          <a:xfrm>
            <a:off x="4003238" y="1760006"/>
            <a:ext cx="2520911" cy="682751"/>
          </a:xfrm>
          <a:prstGeom prst="rect">
            <a:avLst/>
          </a:prstGeom>
        </p:spPr>
        <p:txBody>
          <a:bodyPr wrap="square">
            <a:spAutoFit/>
          </a:bodyPr>
          <a:lstStyle/>
          <a:p>
            <a:pPr marL="171450" lvl="0" indent="-171450">
              <a:lnSpc>
                <a:spcPct val="95000"/>
              </a:lnSpc>
              <a:spcBef>
                <a:spcPts val="500"/>
              </a:spcBef>
              <a:buFont typeface="Arial"/>
              <a:buChar char="•"/>
            </a:pPr>
            <a:r>
              <a:rPr lang="en-US" sz="900" dirty="0">
                <a:latin typeface="+mj-lt"/>
                <a:ea typeface="+mn-ea"/>
                <a:cs typeface="+mn-cs"/>
              </a:rPr>
              <a:t>Uplink port configuration, VLAN, VSAN, QoS, and EtherChannel </a:t>
            </a:r>
          </a:p>
          <a:p>
            <a:pPr marL="171450" lvl="0" indent="-171450">
              <a:lnSpc>
                <a:spcPct val="95000"/>
              </a:lnSpc>
              <a:spcBef>
                <a:spcPts val="500"/>
              </a:spcBef>
              <a:buFont typeface="Arial"/>
              <a:buChar char="•"/>
            </a:pPr>
            <a:r>
              <a:rPr lang="en-US" sz="900" dirty="0">
                <a:latin typeface="+mj-lt"/>
                <a:ea typeface="+mn-ea"/>
                <a:cs typeface="+mn-cs"/>
              </a:rPr>
              <a:t>Server port configuration including LAN and SAN settings</a:t>
            </a:r>
          </a:p>
        </p:txBody>
      </p:sp>
      <p:sp>
        <p:nvSpPr>
          <p:cNvPr id="172" name="Rectangle 171"/>
          <p:cNvSpPr/>
          <p:nvPr/>
        </p:nvSpPr>
        <p:spPr>
          <a:xfrm>
            <a:off x="4003238" y="2668182"/>
            <a:ext cx="2520911" cy="881780"/>
          </a:xfrm>
          <a:prstGeom prst="rect">
            <a:avLst/>
          </a:prstGeom>
        </p:spPr>
        <p:txBody>
          <a:bodyPr wrap="square">
            <a:spAutoFit/>
          </a:bodyPr>
          <a:lstStyle/>
          <a:p>
            <a:pPr marL="171450" lvl="0" indent="-171450">
              <a:lnSpc>
                <a:spcPct val="95000"/>
              </a:lnSpc>
              <a:spcBef>
                <a:spcPts val="500"/>
              </a:spcBef>
              <a:buFont typeface="Arial"/>
              <a:buChar char="•"/>
            </a:pPr>
            <a:r>
              <a:rPr lang="en-US" sz="900" dirty="0">
                <a:latin typeface="+mj-lt"/>
                <a:ea typeface="+mn-ea"/>
                <a:cs typeface="+mn-cs"/>
              </a:rPr>
              <a:t>Network interface card (NIC) configuration: MAC address, VLAN, and QoS settings; host bus adapter HBA configuration: worldwide names (WWNs), VSANs, and bandwidth constraints; and firmware revisions</a:t>
            </a:r>
          </a:p>
        </p:txBody>
      </p:sp>
      <p:sp>
        <p:nvSpPr>
          <p:cNvPr id="173" name="Rectangle 172"/>
          <p:cNvSpPr/>
          <p:nvPr/>
        </p:nvSpPr>
        <p:spPr>
          <a:xfrm>
            <a:off x="4003238" y="3804625"/>
            <a:ext cx="2520911" cy="646331"/>
          </a:xfrm>
          <a:prstGeom prst="rect">
            <a:avLst/>
          </a:prstGeom>
        </p:spPr>
        <p:txBody>
          <a:bodyPr wrap="square">
            <a:spAutoFit/>
          </a:bodyPr>
          <a:lstStyle/>
          <a:p>
            <a:pPr marL="171450" indent="-171450">
              <a:buFont typeface="Arial"/>
              <a:buChar char="•"/>
            </a:pPr>
            <a:r>
              <a:rPr lang="en-US" sz="900" dirty="0">
                <a:latin typeface="+mj-lt"/>
              </a:rPr>
              <a:t>Unique user ID (UUID), firmware revisions, and RAID controller settings</a:t>
            </a:r>
          </a:p>
          <a:p>
            <a:pPr marL="171450" indent="-171450">
              <a:buFont typeface="Arial"/>
              <a:buChar char="•"/>
            </a:pPr>
            <a:r>
              <a:rPr lang="en-US" sz="900" dirty="0">
                <a:latin typeface="+mj-lt"/>
              </a:rPr>
              <a:t>Service profile assigned to server, chassis slot, or pool</a:t>
            </a:r>
          </a:p>
        </p:txBody>
      </p:sp>
      <p:grpSp>
        <p:nvGrpSpPr>
          <p:cNvPr id="196" name="Group 195"/>
          <p:cNvGrpSpPr/>
          <p:nvPr/>
        </p:nvGrpSpPr>
        <p:grpSpPr>
          <a:xfrm>
            <a:off x="6840910" y="2576342"/>
            <a:ext cx="1984174" cy="1143000"/>
            <a:chOff x="6840910" y="2576342"/>
            <a:chExt cx="1984174" cy="1143000"/>
          </a:xfrm>
        </p:grpSpPr>
        <p:cxnSp>
          <p:nvCxnSpPr>
            <p:cNvPr id="178" name="Straight Connector 177"/>
            <p:cNvCxnSpPr/>
            <p:nvPr/>
          </p:nvCxnSpPr>
          <p:spPr>
            <a:xfrm>
              <a:off x="6840910" y="2576342"/>
              <a:ext cx="1984174" cy="0"/>
            </a:xfrm>
            <a:prstGeom prst="line">
              <a:avLst/>
            </a:prstGeom>
            <a:ln w="1270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6840910" y="3719342"/>
              <a:ext cx="1984174" cy="0"/>
            </a:xfrm>
            <a:prstGeom prst="line">
              <a:avLst/>
            </a:prstGeom>
            <a:ln w="12700">
              <a:solidFill>
                <a:schemeClr val="tx2"/>
              </a:solidFill>
              <a:prstDash val="sysDot"/>
            </a:ln>
          </p:spPr>
          <p:style>
            <a:lnRef idx="1">
              <a:schemeClr val="accent1"/>
            </a:lnRef>
            <a:fillRef idx="0">
              <a:schemeClr val="accent1"/>
            </a:fillRef>
            <a:effectRef idx="0">
              <a:schemeClr val="accent1"/>
            </a:effectRef>
            <a:fontRef idx="minor">
              <a:schemeClr val="tx1"/>
            </a:fontRef>
          </p:style>
        </p:cxnSp>
      </p:grpSp>
      <p:sp>
        <p:nvSpPr>
          <p:cNvPr id="180" name="TextBox 179"/>
          <p:cNvSpPr txBox="1"/>
          <p:nvPr/>
        </p:nvSpPr>
        <p:spPr>
          <a:xfrm>
            <a:off x="6976126" y="3391609"/>
            <a:ext cx="1713742" cy="215444"/>
          </a:xfrm>
          <a:prstGeom prst="rect">
            <a:avLst/>
          </a:prstGeom>
          <a:noFill/>
        </p:spPr>
        <p:txBody>
          <a:bodyPr wrap="square" rtlCol="0">
            <a:spAutoFit/>
          </a:bodyPr>
          <a:lstStyle/>
          <a:p>
            <a:pPr algn="ctr"/>
            <a:r>
              <a:rPr lang="en-US" sz="800" b="1" dirty="0">
                <a:latin typeface="+mj-lt"/>
              </a:rPr>
              <a:t>Cisco Virtual Interface Cards</a:t>
            </a:r>
          </a:p>
        </p:txBody>
      </p:sp>
      <p:grpSp>
        <p:nvGrpSpPr>
          <p:cNvPr id="197" name="Group 196"/>
          <p:cNvGrpSpPr/>
          <p:nvPr/>
        </p:nvGrpSpPr>
        <p:grpSpPr>
          <a:xfrm>
            <a:off x="4246942" y="2576342"/>
            <a:ext cx="1984174" cy="1143000"/>
            <a:chOff x="6840910" y="2576342"/>
            <a:chExt cx="1984174" cy="1143000"/>
          </a:xfrm>
        </p:grpSpPr>
        <p:cxnSp>
          <p:nvCxnSpPr>
            <p:cNvPr id="198" name="Straight Connector 197"/>
            <p:cNvCxnSpPr/>
            <p:nvPr/>
          </p:nvCxnSpPr>
          <p:spPr>
            <a:xfrm>
              <a:off x="6840910" y="2576342"/>
              <a:ext cx="1984174" cy="0"/>
            </a:xfrm>
            <a:prstGeom prst="line">
              <a:avLst/>
            </a:prstGeom>
            <a:ln w="1270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a:off x="6840910" y="3719342"/>
              <a:ext cx="1984174" cy="0"/>
            </a:xfrm>
            <a:prstGeom prst="line">
              <a:avLst/>
            </a:prstGeom>
            <a:ln w="12700">
              <a:solidFill>
                <a:schemeClr val="tx2"/>
              </a:solidFill>
              <a:prstDash val="sysDot"/>
            </a:ln>
          </p:spPr>
          <p:style>
            <a:lnRef idx="1">
              <a:schemeClr val="accent1"/>
            </a:lnRef>
            <a:fillRef idx="0">
              <a:schemeClr val="accent1"/>
            </a:fillRef>
            <a:effectRef idx="0">
              <a:schemeClr val="accent1"/>
            </a:effectRef>
            <a:fontRef idx="minor">
              <a:schemeClr val="tx1"/>
            </a:fontRef>
          </p:style>
        </p:cxnSp>
      </p:grpSp>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659183" y="3913930"/>
            <a:ext cx="1137285" cy="269235"/>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057495" y="3894124"/>
            <a:ext cx="804031" cy="275293"/>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397479" y="3016460"/>
            <a:ext cx="954405" cy="420788"/>
          </a:xfrm>
          <a:prstGeom prst="rect">
            <a:avLst/>
          </a:prstGeom>
        </p:spPr>
      </p:pic>
      <p:pic>
        <p:nvPicPr>
          <p:cNvPr id="16" name="Picture 15"/>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713585" y="2640715"/>
            <a:ext cx="792895" cy="535069"/>
          </a:xfrm>
          <a:prstGeom prst="rect">
            <a:avLst/>
          </a:prstGeom>
        </p:spPr>
      </p:pic>
      <p:pic>
        <p:nvPicPr>
          <p:cNvPr id="17" name="Picture 16"/>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266475" y="2674118"/>
            <a:ext cx="640954" cy="525200"/>
          </a:xfrm>
          <a:prstGeom prst="rect">
            <a:avLst/>
          </a:prstGeom>
        </p:spPr>
      </p:pic>
      <p:grpSp>
        <p:nvGrpSpPr>
          <p:cNvPr id="5" name="Group 4"/>
          <p:cNvGrpSpPr/>
          <p:nvPr/>
        </p:nvGrpSpPr>
        <p:grpSpPr>
          <a:xfrm>
            <a:off x="6770339" y="1769813"/>
            <a:ext cx="1952253" cy="427140"/>
            <a:chOff x="6645647" y="1759421"/>
            <a:chExt cx="2421868" cy="529889"/>
          </a:xfrm>
        </p:grpSpPr>
        <p:pic>
          <p:nvPicPr>
            <p:cNvPr id="18" name="Picture 17"/>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645647" y="1759421"/>
              <a:ext cx="1606250" cy="255492"/>
            </a:xfrm>
            <a:prstGeom prst="rect">
              <a:avLst/>
            </a:prstGeom>
          </p:spPr>
        </p:pic>
        <p:pic>
          <p:nvPicPr>
            <p:cNvPr id="20" name="Picture 19"/>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7565422" y="2000448"/>
              <a:ext cx="1502093" cy="288862"/>
            </a:xfrm>
            <a:prstGeom prst="rect">
              <a:avLst/>
            </a:prstGeom>
          </p:spPr>
        </p:pic>
      </p:grpSp>
      <p:sp>
        <p:nvSpPr>
          <p:cNvPr id="41" name="Text Placeholder 7"/>
          <p:cNvSpPr txBox="1">
            <a:spLocks/>
          </p:cNvSpPr>
          <p:nvPr/>
        </p:nvSpPr>
        <p:spPr>
          <a:xfrm>
            <a:off x="1209041" y="1581360"/>
            <a:ext cx="2719396" cy="1847859"/>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115888" indent="-115888">
              <a:buClrTx/>
            </a:pPr>
            <a:r>
              <a:rPr lang="en-US" sz="1200" dirty="0">
                <a:latin typeface="+mj-lt"/>
              </a:rPr>
              <a:t>Abstraction of bare-metal configuration and server identity</a:t>
            </a:r>
          </a:p>
          <a:p>
            <a:pPr marL="115888" indent="-115888">
              <a:buClrTx/>
            </a:pPr>
            <a:r>
              <a:rPr lang="en-US" sz="1200" dirty="0">
                <a:latin typeface="+mj-lt"/>
              </a:rPr>
              <a:t>Encapsulated in Cisco</a:t>
            </a:r>
            <a:br>
              <a:rPr lang="en-US" sz="1200" dirty="0">
                <a:latin typeface="+mj-lt"/>
              </a:rPr>
            </a:br>
            <a:r>
              <a:rPr lang="en-US" sz="1200" dirty="0">
                <a:latin typeface="+mj-lt"/>
              </a:rPr>
              <a:t>service profiles</a:t>
            </a:r>
          </a:p>
          <a:p>
            <a:pPr marL="115888" indent="-115888">
              <a:buClrTx/>
            </a:pPr>
            <a:r>
              <a:rPr lang="en-US" sz="1200" dirty="0">
                <a:latin typeface="+mj-lt"/>
              </a:rPr>
              <a:t>Available through an</a:t>
            </a:r>
            <a:br>
              <a:rPr lang="en-US" sz="1200" dirty="0">
                <a:latin typeface="+mj-lt"/>
              </a:rPr>
            </a:br>
            <a:r>
              <a:rPr lang="en-US" sz="1200" dirty="0">
                <a:latin typeface="+mj-lt"/>
              </a:rPr>
              <a:t>intuitive GUI, CLI, or XML API</a:t>
            </a:r>
          </a:p>
        </p:txBody>
      </p:sp>
    </p:spTree>
    <p:extLst>
      <p:ext uri="{BB962C8B-B14F-4D97-AF65-F5344CB8AC3E}">
        <p14:creationId xmlns:p14="http://schemas.microsoft.com/office/powerpoint/2010/main" val="36555160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4581525" y="1081088"/>
            <a:ext cx="4562475" cy="3634055"/>
          </a:xfrm>
          <a:prstGeom prst="rect">
            <a:avLst/>
          </a:prstGeom>
          <a:solidFill>
            <a:schemeClr val="accent1">
              <a:lumMod val="20000"/>
              <a:lumOff val="80000"/>
              <a:alpha val="50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eaLnBrk="0" hangingPunct="0">
              <a:lnSpc>
                <a:spcPct val="90000"/>
              </a:lnSpc>
            </a:pPr>
            <a:endParaRPr lang="en-US" sz="1600" dirty="0">
              <a:solidFill>
                <a:srgbClr val="FFFFFF"/>
              </a:solidFill>
              <a:latin typeface="+mj-lt"/>
              <a:ea typeface="ＭＳ Ｐゴシック" charset="0"/>
              <a:cs typeface="Arial" charset="0"/>
            </a:endParaRPr>
          </a:p>
        </p:txBody>
      </p:sp>
      <p:sp>
        <p:nvSpPr>
          <p:cNvPr id="7" name="Rectangle 6"/>
          <p:cNvSpPr/>
          <p:nvPr/>
        </p:nvSpPr>
        <p:spPr>
          <a:xfrm>
            <a:off x="0" y="1081088"/>
            <a:ext cx="4562475" cy="3634055"/>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t>UCS Service Profiles</a:t>
            </a:r>
            <a:br>
              <a:rPr lang="en-US" dirty="0"/>
            </a:br>
            <a:r>
              <a:rPr lang="en-US" sz="1800" dirty="0"/>
              <a:t>Configuration portability</a:t>
            </a:r>
          </a:p>
        </p:txBody>
      </p:sp>
      <p:grpSp>
        <p:nvGrpSpPr>
          <p:cNvPr id="8" name="Group 7"/>
          <p:cNvGrpSpPr/>
          <p:nvPr/>
        </p:nvGrpSpPr>
        <p:grpSpPr>
          <a:xfrm>
            <a:off x="1268653" y="1497017"/>
            <a:ext cx="2025168" cy="2802196"/>
            <a:chOff x="1728021" y="1257052"/>
            <a:chExt cx="2228296" cy="3083266"/>
          </a:xfrm>
        </p:grpSpPr>
        <p:grpSp>
          <p:nvGrpSpPr>
            <p:cNvPr id="43" name="Group 42"/>
            <p:cNvGrpSpPr/>
            <p:nvPr/>
          </p:nvGrpSpPr>
          <p:grpSpPr>
            <a:xfrm>
              <a:off x="2141319" y="2303284"/>
              <a:ext cx="1486305" cy="755443"/>
              <a:chOff x="1478239" y="2960686"/>
              <a:chExt cx="1981740" cy="1116714"/>
            </a:xfrm>
          </p:grpSpPr>
          <p:sp>
            <p:nvSpPr>
              <p:cNvPr id="44" name="Line 12"/>
              <p:cNvSpPr>
                <a:spLocks noChangeShapeType="1"/>
              </p:cNvSpPr>
              <p:nvPr/>
            </p:nvSpPr>
            <p:spPr bwMode="auto">
              <a:xfrm flipH="1" flipV="1">
                <a:off x="2470660" y="2960687"/>
                <a:ext cx="0" cy="1116713"/>
              </a:xfrm>
              <a:prstGeom prst="line">
                <a:avLst/>
              </a:prstGeom>
              <a:ln w="12700">
                <a:solidFill>
                  <a:schemeClr val="accent1"/>
                </a:solidFill>
                <a:headEnd type="triangle"/>
                <a:tailEnd type="none"/>
              </a:ln>
            </p:spPr>
            <p:style>
              <a:lnRef idx="1">
                <a:schemeClr val="accent1"/>
              </a:lnRef>
              <a:fillRef idx="0">
                <a:schemeClr val="accent1"/>
              </a:fillRef>
              <a:effectRef idx="0">
                <a:schemeClr val="accent1"/>
              </a:effectRef>
              <a:fontRef idx="minor">
                <a:schemeClr val="tx1"/>
              </a:fontRef>
            </p:style>
            <p:txBody>
              <a:bodyPr wrap="none" lIns="43082" tIns="21539" rIns="43082" bIns="21539" anchor="ctr"/>
              <a:lstStyle/>
              <a:p>
                <a:pPr defTabSz="457200"/>
                <a:endParaRPr lang="en-US" sz="1500" dirty="0">
                  <a:solidFill>
                    <a:srgbClr val="000000"/>
                  </a:solidFill>
                  <a:latin typeface="+mj-lt"/>
                </a:endParaRPr>
              </a:p>
            </p:txBody>
          </p:sp>
          <p:sp>
            <p:nvSpPr>
              <p:cNvPr id="46" name="Line 12"/>
              <p:cNvSpPr>
                <a:spLocks noChangeShapeType="1"/>
              </p:cNvSpPr>
              <p:nvPr/>
            </p:nvSpPr>
            <p:spPr bwMode="auto">
              <a:xfrm flipV="1">
                <a:off x="1478239" y="2960686"/>
                <a:ext cx="992419" cy="1116713"/>
              </a:xfrm>
              <a:prstGeom prst="line">
                <a:avLst/>
              </a:prstGeom>
              <a:ln w="12700">
                <a:solidFill>
                  <a:schemeClr val="accent1"/>
                </a:solidFill>
                <a:headEnd type="triangle"/>
                <a:tailEnd type="none"/>
              </a:ln>
            </p:spPr>
            <p:style>
              <a:lnRef idx="1">
                <a:schemeClr val="accent1"/>
              </a:lnRef>
              <a:fillRef idx="0">
                <a:schemeClr val="accent1"/>
              </a:fillRef>
              <a:effectRef idx="0">
                <a:schemeClr val="accent1"/>
              </a:effectRef>
              <a:fontRef idx="minor">
                <a:schemeClr val="tx1"/>
              </a:fontRef>
            </p:style>
            <p:txBody>
              <a:bodyPr wrap="none" lIns="43082" tIns="21539" rIns="43082" bIns="21539" anchor="ctr"/>
              <a:lstStyle/>
              <a:p>
                <a:pPr defTabSz="457200"/>
                <a:endParaRPr lang="en-US" sz="1500" dirty="0">
                  <a:solidFill>
                    <a:srgbClr val="000000"/>
                  </a:solidFill>
                  <a:latin typeface="+mj-lt"/>
                </a:endParaRPr>
              </a:p>
            </p:txBody>
          </p:sp>
          <p:sp>
            <p:nvSpPr>
              <p:cNvPr id="55" name="Line 12"/>
              <p:cNvSpPr>
                <a:spLocks noChangeShapeType="1"/>
              </p:cNvSpPr>
              <p:nvPr/>
            </p:nvSpPr>
            <p:spPr bwMode="auto">
              <a:xfrm flipH="1" flipV="1">
                <a:off x="2467560" y="2960686"/>
                <a:ext cx="992419" cy="1116713"/>
              </a:xfrm>
              <a:prstGeom prst="line">
                <a:avLst/>
              </a:prstGeom>
              <a:ln w="12700">
                <a:solidFill>
                  <a:schemeClr val="accent1"/>
                </a:solidFill>
                <a:headEnd type="triangle"/>
                <a:tailEnd type="none"/>
              </a:ln>
            </p:spPr>
            <p:style>
              <a:lnRef idx="1">
                <a:schemeClr val="accent1"/>
              </a:lnRef>
              <a:fillRef idx="0">
                <a:schemeClr val="accent1"/>
              </a:fillRef>
              <a:effectRef idx="0">
                <a:schemeClr val="accent1"/>
              </a:effectRef>
              <a:fontRef idx="minor">
                <a:schemeClr val="tx1"/>
              </a:fontRef>
            </p:style>
            <p:txBody>
              <a:bodyPr wrap="none" lIns="43082" tIns="21539" rIns="43082" bIns="21539" anchor="ctr"/>
              <a:lstStyle/>
              <a:p>
                <a:pPr defTabSz="457200"/>
                <a:endParaRPr lang="en-US" sz="1500" dirty="0">
                  <a:solidFill>
                    <a:srgbClr val="000000"/>
                  </a:solidFill>
                  <a:latin typeface="+mj-lt"/>
                </a:endParaRPr>
              </a:p>
            </p:txBody>
          </p:sp>
        </p:grpSp>
        <p:sp>
          <p:nvSpPr>
            <p:cNvPr id="61" name="Text Box 80"/>
            <p:cNvSpPr txBox="1">
              <a:spLocks noChangeArrowheads="1"/>
            </p:cNvSpPr>
            <p:nvPr/>
          </p:nvSpPr>
          <p:spPr bwMode="auto">
            <a:xfrm>
              <a:off x="2222808" y="1257052"/>
              <a:ext cx="1323329" cy="454239"/>
            </a:xfrm>
            <a:prstGeom prst="rect">
              <a:avLst/>
            </a:prstGeom>
            <a:noFill/>
            <a:ln w="12700" algn="ctr">
              <a:noFill/>
              <a:miter lim="800000"/>
              <a:headEnd/>
              <a:tailEnd/>
            </a:ln>
            <a:effectLst/>
          </p:spPr>
          <p:txBody>
            <a:bodyPr wrap="none" lIns="43082" tIns="21539" rIns="43082" bIns="21539">
              <a:spAutoFit/>
            </a:bodyPr>
            <a:lstStyle/>
            <a:p>
              <a:pPr algn="ctr" defTabSz="457200"/>
              <a:r>
                <a:rPr lang="en-US" sz="1400" dirty="0">
                  <a:latin typeface="+mj-lt"/>
                </a:rPr>
                <a:t>SIM Card</a:t>
              </a:r>
            </a:p>
            <a:p>
              <a:pPr algn="ctr" defTabSz="457200"/>
              <a:r>
                <a:rPr lang="en-US" sz="1000" dirty="0">
                  <a:latin typeface="+mj-lt"/>
                </a:rPr>
                <a:t>Identity for a phone</a:t>
              </a:r>
            </a:p>
          </p:txBody>
        </p:sp>
        <p:pic>
          <p:nvPicPr>
            <p:cNvPr id="62" name="Picture 6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74484" y="1934985"/>
              <a:ext cx="1019972" cy="531362"/>
            </a:xfrm>
            <a:prstGeom prst="rect">
              <a:avLst/>
            </a:prstGeom>
          </p:spPr>
        </p:pic>
        <p:grpSp>
          <p:nvGrpSpPr>
            <p:cNvPr id="66" name="Group 65"/>
            <p:cNvGrpSpPr/>
            <p:nvPr/>
          </p:nvGrpSpPr>
          <p:grpSpPr>
            <a:xfrm>
              <a:off x="1728021" y="3058730"/>
              <a:ext cx="2228296" cy="1281588"/>
              <a:chOff x="1034300" y="4312864"/>
              <a:chExt cx="2971060" cy="1708783"/>
            </a:xfrm>
          </p:grpSpPr>
          <p:pic>
            <p:nvPicPr>
              <p:cNvPr id="75" name="Picture 7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4300" y="4312864"/>
                <a:ext cx="986223" cy="1708783"/>
              </a:xfrm>
              <a:prstGeom prst="rect">
                <a:avLst/>
              </a:prstGeom>
            </p:spPr>
          </p:pic>
          <p:pic>
            <p:nvPicPr>
              <p:cNvPr id="76" name="Picture 7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14092" y="4351120"/>
                <a:ext cx="924286" cy="1632271"/>
              </a:xfrm>
              <a:prstGeom prst="rect">
                <a:avLst/>
              </a:prstGeom>
            </p:spPr>
          </p:pic>
          <p:pic>
            <p:nvPicPr>
              <p:cNvPr id="78" name="Picture 77"/>
              <p:cNvPicPr>
                <a:picLocks noChangeAspect="1"/>
              </p:cNvPicPr>
              <p:nvPr/>
            </p:nvPicPr>
            <p:blipFill rotWithShape="1">
              <a:blip r:embed="rId6" cstate="email">
                <a:extLst>
                  <a:ext uri="{28A0092B-C50C-407E-A947-70E740481C1C}">
                    <a14:useLocalDpi xmlns:a14="http://schemas.microsoft.com/office/drawing/2010/main"/>
                  </a:ext>
                </a:extLst>
              </a:blip>
              <a:stretch/>
            </p:blipFill>
            <p:spPr>
              <a:xfrm>
                <a:off x="3109660" y="4351120"/>
                <a:ext cx="895700" cy="1632271"/>
              </a:xfrm>
              <a:prstGeom prst="rect">
                <a:avLst/>
              </a:prstGeom>
            </p:spPr>
          </p:pic>
        </p:grpSp>
      </p:grpSp>
      <p:grpSp>
        <p:nvGrpSpPr>
          <p:cNvPr id="9" name="Group 8"/>
          <p:cNvGrpSpPr/>
          <p:nvPr/>
        </p:nvGrpSpPr>
        <p:grpSpPr>
          <a:xfrm>
            <a:off x="5841157" y="1299366"/>
            <a:ext cx="2043212" cy="3197498"/>
            <a:chOff x="5163157" y="1096990"/>
            <a:chExt cx="2292909" cy="3588260"/>
          </a:xfrm>
        </p:grpSpPr>
        <p:grpSp>
          <p:nvGrpSpPr>
            <p:cNvPr id="6" name="Group 5"/>
            <p:cNvGrpSpPr/>
            <p:nvPr/>
          </p:nvGrpSpPr>
          <p:grpSpPr>
            <a:xfrm>
              <a:off x="5485547" y="2896522"/>
              <a:ext cx="1547969" cy="192024"/>
              <a:chOff x="5405285" y="2896522"/>
              <a:chExt cx="1547969" cy="192024"/>
            </a:xfrm>
          </p:grpSpPr>
          <p:sp>
            <p:nvSpPr>
              <p:cNvPr id="58" name="Line 12"/>
              <p:cNvSpPr>
                <a:spLocks noChangeShapeType="1"/>
              </p:cNvSpPr>
              <p:nvPr/>
            </p:nvSpPr>
            <p:spPr bwMode="auto">
              <a:xfrm flipH="1" flipV="1">
                <a:off x="6182738" y="2897554"/>
                <a:ext cx="0" cy="179356"/>
              </a:xfrm>
              <a:prstGeom prst="line">
                <a:avLst/>
              </a:prstGeom>
              <a:ln w="12700">
                <a:solidFill>
                  <a:schemeClr val="tx2"/>
                </a:solidFill>
                <a:headEnd type="triangle"/>
                <a:tailEnd type="none"/>
              </a:ln>
            </p:spPr>
            <p:style>
              <a:lnRef idx="1">
                <a:schemeClr val="accent1"/>
              </a:lnRef>
              <a:fillRef idx="0">
                <a:schemeClr val="accent1"/>
              </a:fillRef>
              <a:effectRef idx="0">
                <a:schemeClr val="accent1"/>
              </a:effectRef>
              <a:fontRef idx="minor">
                <a:schemeClr val="tx1"/>
              </a:fontRef>
            </p:style>
            <p:txBody>
              <a:bodyPr wrap="none" lIns="43082" tIns="21539" rIns="43082" bIns="21539" anchor="ctr"/>
              <a:lstStyle/>
              <a:p>
                <a:pPr defTabSz="457200"/>
                <a:endParaRPr lang="en-US" sz="1500" dirty="0">
                  <a:solidFill>
                    <a:srgbClr val="000000"/>
                  </a:solidFill>
                  <a:latin typeface="+mj-lt"/>
                </a:endParaRPr>
              </a:p>
            </p:txBody>
          </p:sp>
          <p:sp>
            <p:nvSpPr>
              <p:cNvPr id="59" name="Line 12"/>
              <p:cNvSpPr>
                <a:spLocks noChangeShapeType="1"/>
              </p:cNvSpPr>
              <p:nvPr/>
            </p:nvSpPr>
            <p:spPr bwMode="auto">
              <a:xfrm flipV="1">
                <a:off x="5405285" y="2896523"/>
                <a:ext cx="773298" cy="189297"/>
              </a:xfrm>
              <a:prstGeom prst="line">
                <a:avLst/>
              </a:prstGeom>
              <a:ln w="12700">
                <a:solidFill>
                  <a:schemeClr val="tx2"/>
                </a:solidFill>
                <a:headEnd type="triangle"/>
                <a:tailEnd type="none"/>
              </a:ln>
            </p:spPr>
            <p:style>
              <a:lnRef idx="1">
                <a:schemeClr val="accent1"/>
              </a:lnRef>
              <a:fillRef idx="0">
                <a:schemeClr val="accent1"/>
              </a:fillRef>
              <a:effectRef idx="0">
                <a:schemeClr val="accent1"/>
              </a:effectRef>
              <a:fontRef idx="minor">
                <a:schemeClr val="tx1"/>
              </a:fontRef>
            </p:style>
            <p:txBody>
              <a:bodyPr wrap="none" lIns="43082" tIns="21539" rIns="43082" bIns="21539" anchor="ctr"/>
              <a:lstStyle/>
              <a:p>
                <a:pPr defTabSz="457200"/>
                <a:endParaRPr lang="en-US" sz="1500" dirty="0">
                  <a:solidFill>
                    <a:srgbClr val="000000"/>
                  </a:solidFill>
                  <a:latin typeface="+mj-lt"/>
                </a:endParaRPr>
              </a:p>
            </p:txBody>
          </p:sp>
          <p:sp>
            <p:nvSpPr>
              <p:cNvPr id="60" name="Line 12"/>
              <p:cNvSpPr>
                <a:spLocks noChangeShapeType="1"/>
              </p:cNvSpPr>
              <p:nvPr/>
            </p:nvSpPr>
            <p:spPr bwMode="auto">
              <a:xfrm flipH="1" flipV="1">
                <a:off x="6176014" y="2896522"/>
                <a:ext cx="777240" cy="192024"/>
              </a:xfrm>
              <a:prstGeom prst="line">
                <a:avLst/>
              </a:prstGeom>
              <a:ln w="12700">
                <a:solidFill>
                  <a:schemeClr val="tx2"/>
                </a:solidFill>
                <a:headEnd type="triangle"/>
                <a:tailEnd type="none"/>
              </a:ln>
            </p:spPr>
            <p:style>
              <a:lnRef idx="1">
                <a:schemeClr val="accent1"/>
              </a:lnRef>
              <a:fillRef idx="0">
                <a:schemeClr val="accent1"/>
              </a:fillRef>
              <a:effectRef idx="0">
                <a:schemeClr val="accent1"/>
              </a:effectRef>
              <a:fontRef idx="minor">
                <a:schemeClr val="tx1"/>
              </a:fontRef>
            </p:style>
            <p:txBody>
              <a:bodyPr wrap="none" lIns="43082" tIns="21539" rIns="43082" bIns="21539" anchor="ctr"/>
              <a:lstStyle/>
              <a:p>
                <a:pPr defTabSz="457200"/>
                <a:endParaRPr lang="en-US" sz="1500" dirty="0">
                  <a:solidFill>
                    <a:srgbClr val="000000"/>
                  </a:solidFill>
                  <a:latin typeface="+mj-lt"/>
                </a:endParaRPr>
              </a:p>
            </p:txBody>
          </p:sp>
        </p:grpSp>
        <p:sp>
          <p:nvSpPr>
            <p:cNvPr id="63" name="Text Box 80"/>
            <p:cNvSpPr txBox="1">
              <a:spLocks noChangeArrowheads="1"/>
            </p:cNvSpPr>
            <p:nvPr/>
          </p:nvSpPr>
          <p:spPr bwMode="auto">
            <a:xfrm>
              <a:off x="5556809" y="1096990"/>
              <a:ext cx="1405441" cy="463283"/>
            </a:xfrm>
            <a:prstGeom prst="rect">
              <a:avLst/>
            </a:prstGeom>
            <a:noFill/>
            <a:ln w="12700" algn="ctr">
              <a:noFill/>
              <a:miter lim="800000"/>
              <a:headEnd/>
              <a:tailEnd/>
            </a:ln>
            <a:effectLst/>
          </p:spPr>
          <p:txBody>
            <a:bodyPr wrap="none" lIns="43082" tIns="21539" rIns="43082" bIns="21539">
              <a:spAutoFit/>
            </a:bodyPr>
            <a:lstStyle/>
            <a:p>
              <a:pPr algn="ctr" defTabSz="457200"/>
              <a:r>
                <a:rPr lang="en-US" sz="1400" dirty="0">
                  <a:latin typeface="+mj-lt"/>
                </a:rPr>
                <a:t>Service Profile</a:t>
              </a:r>
            </a:p>
            <a:p>
              <a:pPr algn="ctr" defTabSz="457200"/>
              <a:r>
                <a:rPr lang="en-US" sz="1000" dirty="0">
                  <a:latin typeface="+mj-lt"/>
                </a:rPr>
                <a:t>Identity for a server</a:t>
              </a:r>
            </a:p>
          </p:txBody>
        </p:sp>
        <p:sp>
          <p:nvSpPr>
            <p:cNvPr id="87" name="Rectangle 86"/>
            <p:cNvSpPr/>
            <p:nvPr/>
          </p:nvSpPr>
          <p:spPr bwMode="auto">
            <a:xfrm>
              <a:off x="5236638" y="1556296"/>
              <a:ext cx="2045786" cy="1287780"/>
            </a:xfrm>
            <a:prstGeom prst="rect">
              <a:avLst/>
            </a:prstGeom>
            <a:solidFill>
              <a:schemeClr val="bg2">
                <a:alpha val="22000"/>
              </a:schemeClr>
            </a:solidFill>
            <a:ln w="15875" cap="flat" cmpd="sng" algn="ctr">
              <a:solidFill>
                <a:schemeClr val="tx2"/>
              </a:solidFill>
              <a:prstDash val="sysDot"/>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algn="ctr" defTabSz="814388" eaLnBrk="0" fontAlgn="base" hangingPunct="0">
                <a:lnSpc>
                  <a:spcPct val="90000"/>
                </a:lnSpc>
                <a:spcBef>
                  <a:spcPct val="0"/>
                </a:spcBef>
                <a:spcAft>
                  <a:spcPct val="0"/>
                </a:spcAft>
              </a:pPr>
              <a:endParaRPr lang="en-US" dirty="0">
                <a:solidFill>
                  <a:srgbClr val="000000"/>
                </a:solidFill>
                <a:latin typeface="+mj-lt"/>
                <a:sym typeface="Arial" pitchFamily="-107" charset="0"/>
              </a:endParaRPr>
            </a:p>
          </p:txBody>
        </p:sp>
        <p:sp>
          <p:nvSpPr>
            <p:cNvPr id="88" name="TextBox 87"/>
            <p:cNvSpPr txBox="1"/>
            <p:nvPr/>
          </p:nvSpPr>
          <p:spPr>
            <a:xfrm>
              <a:off x="5519585" y="1571300"/>
              <a:ext cx="1479892" cy="377026"/>
            </a:xfrm>
            <a:prstGeom prst="rect">
              <a:avLst/>
            </a:prstGeom>
            <a:noFill/>
          </p:spPr>
          <p:txBody>
            <a:bodyPr wrap="none" rtlCol="0">
              <a:spAutoFit/>
            </a:bodyPr>
            <a:lstStyle/>
            <a:p>
              <a:pPr algn="ctr" defTabSz="684921"/>
              <a:r>
                <a:rPr lang="en-US" sz="1050" b="1" dirty="0">
                  <a:solidFill>
                    <a:schemeClr val="tx2"/>
                  </a:solidFill>
                  <a:latin typeface="+mj-lt"/>
                </a:rPr>
                <a:t>UCS Service Profile</a:t>
              </a:r>
            </a:p>
            <a:p>
              <a:pPr algn="ctr" defTabSz="684921">
                <a:spcAft>
                  <a:spcPts val="750"/>
                </a:spcAft>
              </a:pPr>
              <a:r>
                <a:rPr lang="en-US" sz="800" dirty="0">
                  <a:solidFill>
                    <a:schemeClr val="tx2"/>
                  </a:solidFill>
                  <a:latin typeface="+mj-lt"/>
                </a:rPr>
                <a:t>Unified Device Management</a:t>
              </a:r>
            </a:p>
          </p:txBody>
        </p:sp>
        <p:sp>
          <p:nvSpPr>
            <p:cNvPr id="90" name="Rectangle 89"/>
            <p:cNvSpPr/>
            <p:nvPr/>
          </p:nvSpPr>
          <p:spPr bwMode="auto">
            <a:xfrm>
              <a:off x="5299411" y="1961397"/>
              <a:ext cx="1920240" cy="822960"/>
            </a:xfrm>
            <a:prstGeom prst="rect">
              <a:avLst/>
            </a:prstGeom>
            <a:solidFill>
              <a:schemeClr val="bg2">
                <a:alpha val="22000"/>
              </a:schemeClr>
            </a:solidFill>
            <a:ln w="15875" cap="flat" cmpd="sng" algn="ctr">
              <a:solidFill>
                <a:schemeClr val="tx2"/>
              </a:solidFill>
              <a:prstDash val="sysDot"/>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algn="ctr" defTabSz="814388" eaLnBrk="0" fontAlgn="base" hangingPunct="0">
                <a:lnSpc>
                  <a:spcPct val="90000"/>
                </a:lnSpc>
                <a:spcBef>
                  <a:spcPct val="0"/>
                </a:spcBef>
                <a:spcAft>
                  <a:spcPct val="0"/>
                </a:spcAft>
              </a:pPr>
              <a:endParaRPr lang="en-US" dirty="0">
                <a:solidFill>
                  <a:srgbClr val="000000"/>
                </a:solidFill>
                <a:latin typeface="+mj-lt"/>
                <a:sym typeface="Arial" pitchFamily="-107" charset="0"/>
              </a:endParaRPr>
            </a:p>
          </p:txBody>
        </p:sp>
        <p:sp>
          <p:nvSpPr>
            <p:cNvPr id="92" name="Rounded Rectangle 91"/>
            <p:cNvSpPr/>
            <p:nvPr/>
          </p:nvSpPr>
          <p:spPr bwMode="auto">
            <a:xfrm>
              <a:off x="5353950" y="2026172"/>
              <a:ext cx="1811164" cy="201785"/>
            </a:xfrm>
            <a:prstGeom prst="roundRect">
              <a:avLst/>
            </a:prstGeom>
            <a:solidFill>
              <a:schemeClr val="tx2"/>
            </a:soli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r>
                <a:rPr lang="en-US" sz="900" dirty="0">
                  <a:solidFill>
                    <a:srgbClr val="FFFFFF"/>
                  </a:solidFill>
                  <a:latin typeface="+mj-lt"/>
                </a:rPr>
                <a:t>Network Policy</a:t>
              </a:r>
            </a:p>
          </p:txBody>
        </p:sp>
        <p:sp>
          <p:nvSpPr>
            <p:cNvPr id="93" name="Rounded Rectangle 92"/>
            <p:cNvSpPr/>
            <p:nvPr/>
          </p:nvSpPr>
          <p:spPr bwMode="auto">
            <a:xfrm>
              <a:off x="5353950" y="2271985"/>
              <a:ext cx="1811164" cy="201785"/>
            </a:xfrm>
            <a:prstGeom prst="roundRect">
              <a:avLst/>
            </a:prstGeom>
            <a:solidFill>
              <a:schemeClr val="tx2"/>
            </a:soli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r>
                <a:rPr lang="en-US" sz="900" dirty="0">
                  <a:solidFill>
                    <a:srgbClr val="FFFFFF"/>
                  </a:solidFill>
                  <a:latin typeface="+mj-lt"/>
                </a:rPr>
                <a:t>Storage Policy</a:t>
              </a:r>
            </a:p>
          </p:txBody>
        </p:sp>
        <p:sp>
          <p:nvSpPr>
            <p:cNvPr id="94" name="Rounded Rectangle 93"/>
            <p:cNvSpPr/>
            <p:nvPr/>
          </p:nvSpPr>
          <p:spPr bwMode="auto">
            <a:xfrm>
              <a:off x="5353950" y="2517800"/>
              <a:ext cx="1811164" cy="201785"/>
            </a:xfrm>
            <a:prstGeom prst="roundRect">
              <a:avLst/>
            </a:prstGeom>
            <a:solidFill>
              <a:schemeClr val="tx2"/>
            </a:soli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r>
                <a:rPr lang="en-US" sz="900" dirty="0">
                  <a:solidFill>
                    <a:srgbClr val="FFFFFF"/>
                  </a:solidFill>
                  <a:latin typeface="+mj-lt"/>
                </a:rPr>
                <a:t>Server Policy</a:t>
              </a:r>
            </a:p>
          </p:txBody>
        </p:sp>
        <p:pic>
          <p:nvPicPr>
            <p:cNvPr id="4" name="Picture 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163157" y="3149058"/>
              <a:ext cx="643140" cy="1536134"/>
            </a:xfrm>
            <a:prstGeom prst="rect">
              <a:avLst/>
            </a:prstGeom>
          </p:spPr>
        </p:pic>
        <p:pic>
          <p:nvPicPr>
            <p:cNvPr id="30" name="Picture 2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812926" y="3149058"/>
              <a:ext cx="643140" cy="1536134"/>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954608" y="3149058"/>
              <a:ext cx="643165" cy="1536192"/>
            </a:xfrm>
            <a:prstGeom prst="rect">
              <a:avLst/>
            </a:prstGeom>
          </p:spPr>
        </p:pic>
      </p:grpSp>
    </p:spTree>
    <p:extLst>
      <p:ext uri="{BB962C8B-B14F-4D97-AF65-F5344CB8AC3E}">
        <p14:creationId xmlns:p14="http://schemas.microsoft.com/office/powerpoint/2010/main" val="175855262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11811</TotalTime>
  <Words>7081</Words>
  <Application>Microsoft Office PowerPoint</Application>
  <PresentationFormat>On-screen Show (16:9)</PresentationFormat>
  <Paragraphs>1215</Paragraphs>
  <Slides>70</Slides>
  <Notes>58</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70</vt:i4>
      </vt:variant>
    </vt:vector>
  </HeadingPairs>
  <TitlesOfParts>
    <vt:vector size="76" baseType="lpstr">
      <vt:lpstr>Arial</vt:lpstr>
      <vt:lpstr>Calibri</vt:lpstr>
      <vt:lpstr>CiscoSansTT ExtraLight</vt:lpstr>
      <vt:lpstr>Wingdings</vt:lpstr>
      <vt:lpstr>Blue theme 2015 16x9</vt:lpstr>
      <vt:lpstr>think-cell Slide</vt:lpstr>
      <vt:lpstr>Cisco Unified Computing System (UCS) -Changing the Economics of the Datacenter</vt:lpstr>
      <vt:lpstr>Agenda</vt:lpstr>
      <vt:lpstr>Data center economics</vt:lpstr>
      <vt:lpstr>Cost categories impacted by Cisco UCS</vt:lpstr>
      <vt:lpstr>PowerPoint Presentation</vt:lpstr>
      <vt:lpstr>Provisioning and admin cost reduction</vt:lpstr>
      <vt:lpstr>Traditional element configuration</vt:lpstr>
      <vt:lpstr>UCS: Bare metal abstraction</vt:lpstr>
      <vt:lpstr>UCS Service Profiles Configuration portability</vt:lpstr>
      <vt:lpstr>Unified, embedded management</vt:lpstr>
      <vt:lpstr>Unified, embedded management</vt:lpstr>
      <vt:lpstr>Unified, embedded management</vt:lpstr>
      <vt:lpstr>UCS Configuration</vt:lpstr>
      <vt:lpstr>Average 83% reduction in provisioning times  Based on 115 customer case studies</vt:lpstr>
      <vt:lpstr>PowerPoint Presentation</vt:lpstr>
      <vt:lpstr>System management – UCS Manager</vt:lpstr>
      <vt:lpstr>System management – UCS Central</vt:lpstr>
      <vt:lpstr>Current Cisco UCS ecosystem</vt:lpstr>
      <vt:lpstr>System management - Intersight</vt:lpstr>
      <vt:lpstr>Intersight extensible architecture</vt:lpstr>
      <vt:lpstr>Extensible architecture Advanced integrations</vt:lpstr>
      <vt:lpstr>Average 62% reduction of ongoing administrative management costs  Based on 61 customer case studies</vt:lpstr>
      <vt:lpstr>PowerPoint Presentation</vt:lpstr>
      <vt:lpstr>Server cost reduction</vt:lpstr>
      <vt:lpstr>Virtual interface cards</vt:lpstr>
      <vt:lpstr>Eliminating server I/O adapters</vt:lpstr>
      <vt:lpstr>Buy fewer servers</vt:lpstr>
      <vt:lpstr>Buy fewer servers Cisco UCS: 151 world records</vt:lpstr>
      <vt:lpstr>Buy fewer servers Cisco UCS: 151 world records</vt:lpstr>
      <vt:lpstr>Cisco UCS S3260: Modular platform</vt:lpstr>
      <vt:lpstr>S-Series advantage</vt:lpstr>
      <vt:lpstr>PowerPoint Presentation</vt:lpstr>
      <vt:lpstr>Infrastructure cost reduction</vt:lpstr>
      <vt:lpstr>UCS cabling: Radical simplification</vt:lpstr>
      <vt:lpstr>Evolution of complexity</vt:lpstr>
      <vt:lpstr>Evolution of complexity</vt:lpstr>
      <vt:lpstr>Eliminating Complexity with Unified Fabric</vt:lpstr>
      <vt:lpstr>Eliminating Complexity with Unified Fabric</vt:lpstr>
      <vt:lpstr>Eliminating Complexity with Unified Fabric</vt:lpstr>
      <vt:lpstr>Fabric-Based infrastructure Blade and rack</vt:lpstr>
      <vt:lpstr>Blade infrastructure costs: Chassis/switching Blade chassis savings at scale–blade slot solution</vt:lpstr>
      <vt:lpstr>Eliminating server I/O adapters</vt:lpstr>
      <vt:lpstr>Comparison of rack server I/O</vt:lpstr>
      <vt:lpstr>Switching and cabling savings: Rack servers Cisco UCS C240 M5 VIC VS. HPE DL380 Gen10 10Gb and FC</vt:lpstr>
      <vt:lpstr>Switching and cabling savings: Rack servers Cisco UCS C240 M5 VIC VS. HPE DL380 Gen10 10Gb and FC</vt:lpstr>
      <vt:lpstr>Switching and cabling savings: Rack servers Cisco UCS C240 M5 VIC VS. HPE DL380 Gen10 10Gb and FC</vt:lpstr>
      <vt:lpstr>Switching and cabling savings: Rack servers Cisco UCS C240 M5 VIC VS. HPE DL380 Gen10 10Gb and FC</vt:lpstr>
      <vt:lpstr>Switching and cabling savings: Rack servers Cisco UCS C240 M5 VIC VS. HPE DL380 Gen10 10Gb and FC</vt:lpstr>
      <vt:lpstr>Switching and cabling savings: Rack servers Cisco UCS C240 M5 VIC VS. HPE DL380 Gen10 10Gb and FC</vt:lpstr>
      <vt:lpstr>Average 78% reduction in cabling with an average cost savings of 68%  Based on 34 and 10 customer case studies, respectively</vt:lpstr>
      <vt:lpstr>PowerPoint Presentation</vt:lpstr>
      <vt:lpstr>Power and cooling cost reduction</vt:lpstr>
      <vt:lpstr>Power and cooling System-level savings</vt:lpstr>
      <vt:lpstr>Average 52% Reduction In Power And Cooling Costs Based on 75 customer case studies</vt:lpstr>
      <vt:lpstr>PowerPoint Presentation</vt:lpstr>
      <vt:lpstr>System management software</vt:lpstr>
      <vt:lpstr>Complexity vs. simplicity</vt:lpstr>
      <vt:lpstr>UCS Eliminates management SW complexity</vt:lpstr>
      <vt:lpstr>UCS Eliminates management HW complexity</vt:lpstr>
      <vt:lpstr>UCS Eliminates management SW complexity</vt:lpstr>
      <vt:lpstr>Extend reach of SMEs globally</vt:lpstr>
      <vt:lpstr>Extend reach of SMEs globally</vt:lpstr>
      <vt:lpstr>PowerPoint Presentation</vt:lpstr>
      <vt:lpstr>Loughborough University</vt:lpstr>
      <vt:lpstr>Loughborough University</vt:lpstr>
      <vt:lpstr>Loughborough University</vt:lpstr>
      <vt:lpstr>Major travel services provider</vt:lpstr>
      <vt:lpstr>Major travel services provider</vt:lpstr>
      <vt:lpstr>Real innovation improves TCO</vt:lpstr>
      <vt:lpstr>PowerPoint Presentation</vt:lpstr>
    </vt:vector>
  </TitlesOfParts>
  <Manager>tobranno@cisco.com</Manager>
  <Company>Cisco Systems</Company>
  <LinksUpToDate>false</LinksUpToDate>
  <SharedDoc>false</SharedDoc>
  <HyperlinkBase>https://cisco.jiveon.com/docs/DOC-1183693</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Cisco UCS - Changing the Economics of the Data Center</dc:title>
  <dc:subject>Economics of the Data Center</dc:subject>
  <dc:creator>bishield@cisco.com</dc:creator>
  <cp:keywords>TCO, ROI, HPE, Synergy, ProLiant</cp:keywords>
  <cp:lastModifiedBy>dylan larocque</cp:lastModifiedBy>
  <cp:revision>1706</cp:revision>
  <cp:lastPrinted>2017-10-10T05:20:17Z</cp:lastPrinted>
  <dcterms:created xsi:type="dcterms:W3CDTF">2014-07-09T19:55:36Z</dcterms:created>
  <dcterms:modified xsi:type="dcterms:W3CDTF">2020-10-06T14:59:36Z</dcterms:modified>
</cp:coreProperties>
</file>