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1"/>
  </p:notesMasterIdLst>
  <p:handoutMasterIdLst>
    <p:handoutMasterId r:id="rId62"/>
  </p:handoutMasterIdLst>
  <p:sldIdLst>
    <p:sldId id="256" r:id="rId2"/>
    <p:sldId id="278" r:id="rId3"/>
    <p:sldId id="257" r:id="rId4"/>
    <p:sldId id="321" r:id="rId5"/>
    <p:sldId id="260" r:id="rId6"/>
    <p:sldId id="261" r:id="rId7"/>
    <p:sldId id="262" r:id="rId8"/>
    <p:sldId id="258" r:id="rId9"/>
    <p:sldId id="263" r:id="rId10"/>
    <p:sldId id="265" r:id="rId11"/>
    <p:sldId id="266" r:id="rId12"/>
    <p:sldId id="324" r:id="rId13"/>
    <p:sldId id="269" r:id="rId14"/>
    <p:sldId id="270" r:id="rId15"/>
    <p:sldId id="284" r:id="rId16"/>
    <p:sldId id="279" r:id="rId17"/>
    <p:sldId id="272" r:id="rId18"/>
    <p:sldId id="274" r:id="rId19"/>
    <p:sldId id="275" r:id="rId20"/>
    <p:sldId id="276" r:id="rId21"/>
    <p:sldId id="277" r:id="rId22"/>
    <p:sldId id="280" r:id="rId23"/>
    <p:sldId id="323" r:id="rId24"/>
    <p:sldId id="327" r:id="rId25"/>
    <p:sldId id="283" r:id="rId26"/>
    <p:sldId id="285" r:id="rId27"/>
    <p:sldId id="286" r:id="rId28"/>
    <p:sldId id="319"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28" r:id="rId43"/>
    <p:sldId id="300" r:id="rId44"/>
    <p:sldId id="301" r:id="rId45"/>
    <p:sldId id="302" r:id="rId46"/>
    <p:sldId id="303" r:id="rId47"/>
    <p:sldId id="304" r:id="rId48"/>
    <p:sldId id="306" r:id="rId49"/>
    <p:sldId id="307" r:id="rId50"/>
    <p:sldId id="313" r:id="rId51"/>
    <p:sldId id="314" r:id="rId52"/>
    <p:sldId id="317" r:id="rId53"/>
    <p:sldId id="315" r:id="rId54"/>
    <p:sldId id="316" r:id="rId55"/>
    <p:sldId id="312" r:id="rId56"/>
    <p:sldId id="311" r:id="rId57"/>
    <p:sldId id="310" r:id="rId58"/>
    <p:sldId id="309" r:id="rId59"/>
    <p:sldId id="308" r:id="rId60"/>
  </p:sldIdLst>
  <p:sldSz cx="9144000" cy="5143500" type="screen16x9"/>
  <p:notesSz cx="6858000" cy="9144000"/>
  <p:custDataLst>
    <p:tags r:id="rId63"/>
  </p:custDataLst>
  <p:defaultTextStyle>
    <a:defPPr>
      <a:defRPr lang="en-US"/>
    </a:defPPr>
    <a:lvl1pPr algn="l" defTabSz="457162"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62" algn="l" defTabSz="457162"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324" algn="l" defTabSz="457162"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86" algn="l" defTabSz="457162"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648" algn="l" defTabSz="457162"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810" algn="l" defTabSz="457162" rtl="0" eaLnBrk="1" latinLnBrk="0" hangingPunct="1">
      <a:defRPr kern="1200">
        <a:solidFill>
          <a:schemeClr val="tx1"/>
        </a:solidFill>
        <a:latin typeface="Arial" charset="0"/>
        <a:ea typeface="ＭＳ Ｐゴシック" charset="0"/>
        <a:cs typeface="ＭＳ Ｐゴシック" charset="0"/>
      </a:defRPr>
    </a:lvl6pPr>
    <a:lvl7pPr marL="2742972" algn="l" defTabSz="457162" rtl="0" eaLnBrk="1" latinLnBrk="0" hangingPunct="1">
      <a:defRPr kern="1200">
        <a:solidFill>
          <a:schemeClr val="tx1"/>
        </a:solidFill>
        <a:latin typeface="Arial" charset="0"/>
        <a:ea typeface="ＭＳ Ｐゴシック" charset="0"/>
        <a:cs typeface="ＭＳ Ｐゴシック" charset="0"/>
      </a:defRPr>
    </a:lvl7pPr>
    <a:lvl8pPr marL="3200133" algn="l" defTabSz="457162" rtl="0" eaLnBrk="1" latinLnBrk="0" hangingPunct="1">
      <a:defRPr kern="1200">
        <a:solidFill>
          <a:schemeClr val="tx1"/>
        </a:solidFill>
        <a:latin typeface="Arial" charset="0"/>
        <a:ea typeface="ＭＳ Ｐゴシック" charset="0"/>
        <a:cs typeface="ＭＳ Ｐゴシック" charset="0"/>
      </a:defRPr>
    </a:lvl8pPr>
    <a:lvl9pPr marL="3657296" algn="l" defTabSz="457162"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guide id="3" orient="horz" pos="2974">
          <p15:clr>
            <a:srgbClr val="A4A3A4"/>
          </p15:clr>
        </p15:guide>
        <p15:guide id="4" orient="horz" pos="679">
          <p15:clr>
            <a:srgbClr val="A4A3A4"/>
          </p15:clr>
        </p15:guide>
        <p15:guide id="5" pos="350">
          <p15:clr>
            <a:srgbClr val="A4A3A4"/>
          </p15:clr>
        </p15:guide>
        <p15:guide id="6" pos="175">
          <p15:clr>
            <a:srgbClr val="A4A3A4"/>
          </p15:clr>
        </p15:guide>
        <p15:guide id="7" pos="5415">
          <p15:clr>
            <a:srgbClr val="A4A3A4"/>
          </p15:clr>
        </p15:guide>
        <p15:guide id="8" pos="558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73"/>
    <a:srgbClr val="C8F4FF"/>
    <a:srgbClr val="676767"/>
    <a:srgbClr val="00BCEB"/>
    <a:srgbClr val="F2F2F2"/>
    <a:srgbClr val="E2F2DB"/>
    <a:srgbClr val="004669"/>
    <a:srgbClr val="86DBF2"/>
    <a:srgbClr val="049FD9"/>
    <a:srgbClr val="1FAE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9137" autoAdjust="0"/>
  </p:normalViewPr>
  <p:slideViewPr>
    <p:cSldViewPr snapToGrid="0" snapToObjects="1" showGuides="1">
      <p:cViewPr varScale="1">
        <p:scale>
          <a:sx n="113" d="100"/>
          <a:sy n="113" d="100"/>
        </p:scale>
        <p:origin x="619" y="91"/>
      </p:cViewPr>
      <p:guideLst>
        <p:guide pos="3144"/>
        <p:guide orient="horz" pos="1620"/>
        <p:guide orient="horz" pos="2974"/>
        <p:guide orient="horz" pos="679"/>
        <p:guide pos="350"/>
        <p:guide pos="175"/>
        <p:guide pos="5415"/>
        <p:guide pos="558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484"/>
    </p:cViewPr>
  </p:sorterViewPr>
  <p:notesViewPr>
    <p:cSldViewPr snapToGrid="0" snapToObjects="1" showGuides="1">
      <p:cViewPr varScale="1">
        <p:scale>
          <a:sx n="67" d="100"/>
          <a:sy n="67" d="100"/>
        </p:scale>
        <p:origin x="-321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67250180444631"/>
          <c:y val="8.4710417105618857E-2"/>
          <c:w val="0.68289254375374442"/>
          <c:h val="0.82114095789864816"/>
        </c:manualLayout>
      </c:layout>
      <c:pieChart>
        <c:varyColors val="1"/>
        <c:ser>
          <c:idx val="0"/>
          <c:order val="0"/>
          <c:tx>
            <c:strRef>
              <c:f>Sheet1!$B$1</c:f>
              <c:strCache>
                <c:ptCount val="1"/>
                <c:pt idx="0">
                  <c:v>Data</c:v>
                </c:pt>
              </c:strCache>
            </c:strRef>
          </c:tx>
          <c:spPr>
            <a:solidFill>
              <a:schemeClr val="tx2"/>
            </a:solidFill>
            <a:ln>
              <a:solidFill>
                <a:schemeClr val="bg2"/>
              </a:solidFill>
            </a:ln>
          </c:spPr>
          <c:explosion val="3"/>
          <c:dPt>
            <c:idx val="1"/>
            <c:bubble3D val="0"/>
            <c:spPr>
              <a:solidFill>
                <a:schemeClr val="accent1"/>
              </a:solidFill>
              <a:ln>
                <a:solidFill>
                  <a:schemeClr val="bg2"/>
                </a:solidFill>
              </a:ln>
            </c:spPr>
            <c:extLst>
              <c:ext xmlns:c16="http://schemas.microsoft.com/office/drawing/2014/chart" uri="{C3380CC4-5D6E-409C-BE32-E72D297353CC}">
                <c16:uniqueId val="{00000001-1120-420D-AE88-280F42633F7E}"/>
              </c:ext>
            </c:extLst>
          </c:dPt>
          <c:cat>
            <c:strRef>
              <c:f>Sheet1!$A$2:$A$3</c:f>
              <c:strCache>
                <c:ptCount val="2"/>
                <c:pt idx="0">
                  <c:v>Innovation</c:v>
                </c:pt>
                <c:pt idx="1">
                  <c:v>Maintenance</c:v>
                </c:pt>
              </c:strCache>
            </c:strRef>
          </c:cat>
          <c:val>
            <c:numRef>
              <c:f>Sheet1!$B$2:$B$3</c:f>
              <c:numCache>
                <c:formatCode>#,##0\%</c:formatCode>
                <c:ptCount val="2"/>
                <c:pt idx="0">
                  <c:v>20</c:v>
                </c:pt>
                <c:pt idx="1">
                  <c:v>80</c:v>
                </c:pt>
              </c:numCache>
            </c:numRef>
          </c:val>
          <c:extLst>
            <c:ext xmlns:c16="http://schemas.microsoft.com/office/drawing/2014/chart" uri="{C3380CC4-5D6E-409C-BE32-E72D297353CC}">
              <c16:uniqueId val="{00000002-1120-420D-AE88-280F42633F7E}"/>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67250180444631"/>
          <c:y val="8.4710417105618857E-2"/>
          <c:w val="0.68289254375374442"/>
          <c:h val="0.82114095789864816"/>
        </c:manualLayout>
      </c:layout>
      <c:pieChart>
        <c:varyColors val="1"/>
        <c:ser>
          <c:idx val="0"/>
          <c:order val="0"/>
          <c:tx>
            <c:strRef>
              <c:f>Sheet1!$B$1</c:f>
              <c:strCache>
                <c:ptCount val="1"/>
                <c:pt idx="0">
                  <c:v>Data</c:v>
                </c:pt>
              </c:strCache>
            </c:strRef>
          </c:tx>
          <c:spPr>
            <a:solidFill>
              <a:schemeClr val="tx2"/>
            </a:solidFill>
            <a:ln>
              <a:solidFill>
                <a:schemeClr val="bg2"/>
              </a:solidFill>
            </a:ln>
          </c:spPr>
          <c:explosion val="3"/>
          <c:dPt>
            <c:idx val="0"/>
            <c:bubble3D val="0"/>
            <c:spPr>
              <a:solidFill>
                <a:schemeClr val="accent1"/>
              </a:solidFill>
              <a:ln>
                <a:solidFill>
                  <a:schemeClr val="bg2"/>
                </a:solidFill>
              </a:ln>
            </c:spPr>
            <c:extLst>
              <c:ext xmlns:c16="http://schemas.microsoft.com/office/drawing/2014/chart" uri="{C3380CC4-5D6E-409C-BE32-E72D297353CC}">
                <c16:uniqueId val="{00000001-BD28-4366-A394-D2AD35D3AEAE}"/>
              </c:ext>
            </c:extLst>
          </c:dPt>
          <c:dPt>
            <c:idx val="1"/>
            <c:bubble3D val="0"/>
            <c:extLst>
              <c:ext xmlns:c16="http://schemas.microsoft.com/office/drawing/2014/chart" uri="{C3380CC4-5D6E-409C-BE32-E72D297353CC}">
                <c16:uniqueId val="{00000002-BD28-4366-A394-D2AD35D3AEAE}"/>
              </c:ext>
            </c:extLst>
          </c:dPt>
          <c:cat>
            <c:strRef>
              <c:f>Sheet1!$A$2:$A$3</c:f>
              <c:strCache>
                <c:ptCount val="2"/>
                <c:pt idx="0">
                  <c:v>Maintenance</c:v>
                </c:pt>
                <c:pt idx="1">
                  <c:v>Innovation</c:v>
                </c:pt>
              </c:strCache>
            </c:strRef>
          </c:cat>
          <c:val>
            <c:numRef>
              <c:f>Sheet1!$B$2:$B$3</c:f>
              <c:numCache>
                <c:formatCode>#,##0\%</c:formatCode>
                <c:ptCount val="2"/>
                <c:pt idx="0">
                  <c:v>80</c:v>
                </c:pt>
                <c:pt idx="1">
                  <c:v>20</c:v>
                </c:pt>
              </c:numCache>
            </c:numRef>
          </c:val>
          <c:extLst>
            <c:ext xmlns:c16="http://schemas.microsoft.com/office/drawing/2014/chart" uri="{C3380CC4-5D6E-409C-BE32-E72D297353CC}">
              <c16:uniqueId val="{00000003-BD28-4366-A394-D2AD35D3AEAE}"/>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162"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162" algn="l" defTabSz="457162"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324" algn="l" defTabSz="457162"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486" algn="l" defTabSz="457162"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648" algn="l" defTabSz="457162"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810" algn="l" defTabSz="457162" rtl="0" eaLnBrk="1" latinLnBrk="0" hangingPunct="1">
      <a:defRPr sz="1200" kern="1200">
        <a:solidFill>
          <a:schemeClr val="tx1"/>
        </a:solidFill>
        <a:latin typeface="+mn-lt"/>
        <a:ea typeface="+mn-ea"/>
        <a:cs typeface="+mn-cs"/>
      </a:defRPr>
    </a:lvl6pPr>
    <a:lvl7pPr marL="2742972" algn="l" defTabSz="457162" rtl="0" eaLnBrk="1" latinLnBrk="0" hangingPunct="1">
      <a:defRPr sz="1200" kern="1200">
        <a:solidFill>
          <a:schemeClr val="tx1"/>
        </a:solidFill>
        <a:latin typeface="+mn-lt"/>
        <a:ea typeface="+mn-ea"/>
        <a:cs typeface="+mn-cs"/>
      </a:defRPr>
    </a:lvl7pPr>
    <a:lvl8pPr marL="3200133" algn="l" defTabSz="457162" rtl="0" eaLnBrk="1" latinLnBrk="0" hangingPunct="1">
      <a:defRPr sz="1200" kern="1200">
        <a:solidFill>
          <a:schemeClr val="tx1"/>
        </a:solidFill>
        <a:latin typeface="+mn-lt"/>
        <a:ea typeface="+mn-ea"/>
        <a:cs typeface="+mn-cs"/>
      </a:defRPr>
    </a:lvl8pPr>
    <a:lvl9pPr marL="3657296" algn="l" defTabSz="4571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dirty="0"/>
          </a:p>
        </p:txBody>
      </p:sp>
    </p:spTree>
    <p:extLst>
      <p:ext uri="{BB962C8B-B14F-4D97-AF65-F5344CB8AC3E}">
        <p14:creationId xmlns:p14="http://schemas.microsoft.com/office/powerpoint/2010/main" val="49129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70725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276910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227914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264135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981752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a:t>
            </a:fld>
            <a:endParaRPr lang="en-US" dirty="0"/>
          </a:p>
        </p:txBody>
      </p:sp>
    </p:spTree>
    <p:extLst>
      <p:ext uri="{BB962C8B-B14F-4D97-AF65-F5344CB8AC3E}">
        <p14:creationId xmlns:p14="http://schemas.microsoft.com/office/powerpoint/2010/main" val="83129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2646493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369176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dirty="0"/>
          </a:p>
        </p:txBody>
      </p:sp>
    </p:spTree>
    <p:extLst>
      <p:ext uri="{BB962C8B-B14F-4D97-AF65-F5344CB8AC3E}">
        <p14:creationId xmlns:p14="http://schemas.microsoft.com/office/powerpoint/2010/main" val="3779719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dirty="0"/>
          </a:p>
        </p:txBody>
      </p:sp>
    </p:spTree>
    <p:extLst>
      <p:ext uri="{BB962C8B-B14F-4D97-AF65-F5344CB8AC3E}">
        <p14:creationId xmlns:p14="http://schemas.microsoft.com/office/powerpoint/2010/main" val="181397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120398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dirty="0"/>
          </a:p>
        </p:txBody>
      </p:sp>
    </p:spTree>
    <p:extLst>
      <p:ext uri="{BB962C8B-B14F-4D97-AF65-F5344CB8AC3E}">
        <p14:creationId xmlns:p14="http://schemas.microsoft.com/office/powerpoint/2010/main" val="2669253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dirty="0"/>
          </a:p>
        </p:txBody>
      </p:sp>
    </p:spTree>
    <p:extLst>
      <p:ext uri="{BB962C8B-B14F-4D97-AF65-F5344CB8AC3E}">
        <p14:creationId xmlns:p14="http://schemas.microsoft.com/office/powerpoint/2010/main" val="1392964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dirty="0"/>
          </a:p>
        </p:txBody>
      </p:sp>
    </p:spTree>
    <p:extLst>
      <p:ext uri="{BB962C8B-B14F-4D97-AF65-F5344CB8AC3E}">
        <p14:creationId xmlns:p14="http://schemas.microsoft.com/office/powerpoint/2010/main" val="596829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dirty="0"/>
          </a:p>
        </p:txBody>
      </p:sp>
    </p:spTree>
    <p:extLst>
      <p:ext uri="{BB962C8B-B14F-4D97-AF65-F5344CB8AC3E}">
        <p14:creationId xmlns:p14="http://schemas.microsoft.com/office/powerpoint/2010/main" val="3664852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420682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dirty="0"/>
          </a:p>
        </p:txBody>
      </p:sp>
    </p:spTree>
    <p:extLst>
      <p:ext uri="{BB962C8B-B14F-4D97-AF65-F5344CB8AC3E}">
        <p14:creationId xmlns:p14="http://schemas.microsoft.com/office/powerpoint/2010/main" val="3170486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dirty="0"/>
          </a:p>
        </p:txBody>
      </p:sp>
    </p:spTree>
    <p:extLst>
      <p:ext uri="{BB962C8B-B14F-4D97-AF65-F5344CB8AC3E}">
        <p14:creationId xmlns:p14="http://schemas.microsoft.com/office/powerpoint/2010/main" val="3738247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dirty="0"/>
          </a:p>
        </p:txBody>
      </p:sp>
    </p:spTree>
    <p:extLst>
      <p:ext uri="{BB962C8B-B14F-4D97-AF65-F5344CB8AC3E}">
        <p14:creationId xmlns:p14="http://schemas.microsoft.com/office/powerpoint/2010/main" val="3341181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dirty="0"/>
          </a:p>
        </p:txBody>
      </p:sp>
    </p:spTree>
    <p:extLst>
      <p:ext uri="{BB962C8B-B14F-4D97-AF65-F5344CB8AC3E}">
        <p14:creationId xmlns:p14="http://schemas.microsoft.com/office/powerpoint/2010/main" val="3870134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dirty="0"/>
          </a:p>
        </p:txBody>
      </p:sp>
    </p:spTree>
    <p:extLst>
      <p:ext uri="{BB962C8B-B14F-4D97-AF65-F5344CB8AC3E}">
        <p14:creationId xmlns:p14="http://schemas.microsoft.com/office/powerpoint/2010/main" val="201509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dirty="0"/>
          </a:p>
        </p:txBody>
      </p:sp>
    </p:spTree>
    <p:extLst>
      <p:ext uri="{BB962C8B-B14F-4D97-AF65-F5344CB8AC3E}">
        <p14:creationId xmlns:p14="http://schemas.microsoft.com/office/powerpoint/2010/main" val="3016383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dirty="0"/>
          </a:p>
        </p:txBody>
      </p:sp>
    </p:spTree>
    <p:extLst>
      <p:ext uri="{BB962C8B-B14F-4D97-AF65-F5344CB8AC3E}">
        <p14:creationId xmlns:p14="http://schemas.microsoft.com/office/powerpoint/2010/main" val="160443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31</a:t>
            </a:fld>
            <a:endParaRPr lang="en-US" dirty="0"/>
          </a:p>
        </p:txBody>
      </p:sp>
    </p:spTree>
    <p:extLst>
      <p:ext uri="{BB962C8B-B14F-4D97-AF65-F5344CB8AC3E}">
        <p14:creationId xmlns:p14="http://schemas.microsoft.com/office/powerpoint/2010/main" val="196043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dirty="0"/>
          </a:p>
        </p:txBody>
      </p:sp>
    </p:spTree>
    <p:extLst>
      <p:ext uri="{BB962C8B-B14F-4D97-AF65-F5344CB8AC3E}">
        <p14:creationId xmlns:p14="http://schemas.microsoft.com/office/powerpoint/2010/main" val="3858693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dirty="0"/>
          </a:p>
        </p:txBody>
      </p:sp>
    </p:spTree>
    <p:extLst>
      <p:ext uri="{BB962C8B-B14F-4D97-AF65-F5344CB8AC3E}">
        <p14:creationId xmlns:p14="http://schemas.microsoft.com/office/powerpoint/2010/main" val="2433886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dirty="0"/>
          </a:p>
        </p:txBody>
      </p:sp>
    </p:spTree>
    <p:extLst>
      <p:ext uri="{BB962C8B-B14F-4D97-AF65-F5344CB8AC3E}">
        <p14:creationId xmlns:p14="http://schemas.microsoft.com/office/powerpoint/2010/main" val="1396594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dirty="0"/>
          </a:p>
        </p:txBody>
      </p:sp>
    </p:spTree>
    <p:extLst>
      <p:ext uri="{BB962C8B-B14F-4D97-AF65-F5344CB8AC3E}">
        <p14:creationId xmlns:p14="http://schemas.microsoft.com/office/powerpoint/2010/main" val="279916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190796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3450426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dirty="0"/>
          </a:p>
        </p:txBody>
      </p:sp>
    </p:spTree>
    <p:extLst>
      <p:ext uri="{BB962C8B-B14F-4D97-AF65-F5344CB8AC3E}">
        <p14:creationId xmlns:p14="http://schemas.microsoft.com/office/powerpoint/2010/main" val="339105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dirty="0"/>
          </a:p>
        </p:txBody>
      </p:sp>
    </p:spTree>
    <p:extLst>
      <p:ext uri="{BB962C8B-B14F-4D97-AF65-F5344CB8AC3E}">
        <p14:creationId xmlns:p14="http://schemas.microsoft.com/office/powerpoint/2010/main" val="262951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dirty="0"/>
          </a:p>
        </p:txBody>
      </p:sp>
    </p:spTree>
    <p:extLst>
      <p:ext uri="{BB962C8B-B14F-4D97-AF65-F5344CB8AC3E}">
        <p14:creationId xmlns:p14="http://schemas.microsoft.com/office/powerpoint/2010/main" val="3016383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Cisco Tetration is an analytics platform that provides a turn key solution for the data center operational and security use cases. This removes any requirement for in-house data scientists or other programming expertise to deploy, operate and realize the benefits from the platform. These features are supported independent of the infrastructure that you have and where the applications are running. These key operations related use cases also forms the foundation for the security use cases.</a:t>
            </a:r>
          </a:p>
          <a:p>
            <a:endParaRPr lang="en-US" baseline="0" dirty="0"/>
          </a:p>
          <a:p>
            <a:r>
              <a:rPr lang="en-US" baseline="0" dirty="0"/>
              <a:t>In the Cisco Tetration platform we start with collecting rich telemetry from both servers as well as network, us e unsupervised machine learning and other algorithmic approaches to address number of operational use cases. First, application insight use case is designed to provide clear and accurate view of application communications and its dependencies. It also provides information about which communication is going through L4-7 serverices such as load balancers, other infrastructure services that these applications are dependent on and external entities accessing the application. Second, Network and TCP performance use case provides insights on how each flow is performing across your infrastructure. It has the ability identify if the bottleneck is in the network or at server and process, how is the TCP traffic performing and with specific hardware sensors you can also get hop-by-hop views and information for every flow. All this information is available in time-series view that allows you to go back and refer historical information. Third, neighborhood graphs allow you to select a workload and identify all servers up to two server hops to which this server is communicating along with communication behavior between each of the entities. You can also select two servers and see if there is a communication path between those and if so how many logical hops they are away. Fourth, Tetration platform also collects the complete process inventory along with hash information from the servers for the last 24 hours. If a process executed on the server or initiated by a cron job that information is available in the platform.</a:t>
            </a:r>
          </a:p>
          <a:p>
            <a:endParaRPr lang="en-US" baseline="0" dirty="0"/>
          </a:p>
          <a:p>
            <a:r>
              <a:rPr lang="en-US" baseline="0" dirty="0"/>
              <a:t>Building on the operations use case foundation, Cisco Tetration extends the capability on the security by providing the ability to generate a consistent white list policy required for segmentation and near real-time approach to keep the policy up to date as the application behavior changes.  Second, perform policy simulation and impact analysis using historical data or real-time data to determine what traffic will be allowed what will be dropped if that policy is enforced.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Application Segmentation: </a:t>
            </a:r>
            <a:r>
              <a:rPr lang="en-US" baseline="0" dirty="0"/>
              <a:t>With Tetration analytics we are extending the platform to take action based on the white list generated as part of application Insight. </a:t>
            </a:r>
            <a:r>
              <a:rPr lang="en-US" b="0" baseline="0" dirty="0"/>
              <a:t>This policy can then be enforced consistently to realize a consistent segmentation. I</a:t>
            </a:r>
            <a:r>
              <a:rPr lang="en-US" baseline="0" dirty="0"/>
              <a:t>mplementation of granular policies using operating system capabilities such as Iptable or windows firewall on the servers provides massive scale, consistent implementation whether it is a virtualized, bare-metal or container workloads. This model also ensures that the policy stays intact even when the workload moves. </a:t>
            </a:r>
          </a:p>
          <a:p>
            <a:endParaRPr lang="en-US" baseline="0" dirty="0"/>
          </a:p>
          <a:p>
            <a:r>
              <a:rPr lang="en-US" baseline="0" dirty="0"/>
              <a:t>Once the policy is enforced, platform continuously monitors for compliance. If there is any policy deviation then notification is sent to northbound systems, enabling proactive security operations.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dirty="0"/>
          </a:p>
        </p:txBody>
      </p:sp>
    </p:spTree>
    <p:extLst>
      <p:ext uri="{BB962C8B-B14F-4D97-AF65-F5344CB8AC3E}">
        <p14:creationId xmlns:p14="http://schemas.microsoft.com/office/powerpoint/2010/main" val="3071047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41</a:t>
            </a:fld>
            <a:endParaRPr lang="en-US" dirty="0"/>
          </a:p>
        </p:txBody>
      </p:sp>
    </p:spTree>
    <p:extLst>
      <p:ext uri="{BB962C8B-B14F-4D97-AF65-F5344CB8AC3E}">
        <p14:creationId xmlns:p14="http://schemas.microsoft.com/office/powerpoint/2010/main" val="4281094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42</a:t>
            </a:fld>
            <a:endParaRPr lang="en-US" dirty="0"/>
          </a:p>
        </p:txBody>
      </p:sp>
    </p:spTree>
    <p:extLst>
      <p:ext uri="{BB962C8B-B14F-4D97-AF65-F5344CB8AC3E}">
        <p14:creationId xmlns:p14="http://schemas.microsoft.com/office/powerpoint/2010/main" val="4281094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43</a:t>
            </a:fld>
            <a:endParaRPr lang="en-US" dirty="0"/>
          </a:p>
        </p:txBody>
      </p:sp>
    </p:spTree>
    <p:extLst>
      <p:ext uri="{BB962C8B-B14F-4D97-AF65-F5344CB8AC3E}">
        <p14:creationId xmlns:p14="http://schemas.microsoft.com/office/powerpoint/2010/main" val="3439057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dirty="0"/>
          </a:p>
        </p:txBody>
      </p:sp>
    </p:spTree>
    <p:extLst>
      <p:ext uri="{BB962C8B-B14F-4D97-AF65-F5344CB8AC3E}">
        <p14:creationId xmlns:p14="http://schemas.microsoft.com/office/powerpoint/2010/main" val="614829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dirty="0"/>
          </a:p>
        </p:txBody>
      </p:sp>
    </p:spTree>
    <p:extLst>
      <p:ext uri="{BB962C8B-B14F-4D97-AF65-F5344CB8AC3E}">
        <p14:creationId xmlns:p14="http://schemas.microsoft.com/office/powerpoint/2010/main" val="3132815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dirty="0"/>
          </a:p>
        </p:txBody>
      </p:sp>
    </p:spTree>
    <p:extLst>
      <p:ext uri="{BB962C8B-B14F-4D97-AF65-F5344CB8AC3E}">
        <p14:creationId xmlns:p14="http://schemas.microsoft.com/office/powerpoint/2010/main" val="269106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dirty="0"/>
          </a:p>
        </p:txBody>
      </p:sp>
    </p:spTree>
    <p:extLst>
      <p:ext uri="{BB962C8B-B14F-4D97-AF65-F5344CB8AC3E}">
        <p14:creationId xmlns:p14="http://schemas.microsoft.com/office/powerpoint/2010/main" val="4214875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48</a:t>
            </a:fld>
            <a:endParaRPr lang="en-US" dirty="0"/>
          </a:p>
        </p:txBody>
      </p:sp>
    </p:spTree>
    <p:extLst>
      <p:ext uri="{BB962C8B-B14F-4D97-AF65-F5344CB8AC3E}">
        <p14:creationId xmlns:p14="http://schemas.microsoft.com/office/powerpoint/2010/main" val="2033447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2000" b="1" dirty="0">
                <a:latin typeface="CiscoSansTT ExtraLight" pitchFamily="34" charset="0"/>
                <a:cs typeface="CiscoSansTT ExtraLight" pitchFamily="34" charset="0"/>
              </a:rPr>
              <a:t>What we need is the ability to assure intent. It is a guarantee, the confidence  that the infrastructure</a:t>
            </a:r>
            <a:r>
              <a:rPr lang="en-US" sz="2000" b="1" baseline="0" dirty="0">
                <a:latin typeface="CiscoSansTT ExtraLight" pitchFamily="34" charset="0"/>
                <a:cs typeface="CiscoSansTT ExtraLight" pitchFamily="34" charset="0"/>
              </a:rPr>
              <a:t> is doing exactly what you intended it to do </a:t>
            </a:r>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sz="2000" b="1" baseline="0" dirty="0">
              <a:latin typeface="CiscoSansTT ExtraLight" pitchFamily="34" charset="0"/>
              <a:cs typeface="CiscoSansTT ExtraLight" pitchFamily="34" charset="0"/>
            </a:endParaRPr>
          </a:p>
          <a:p>
            <a:pPr marL="342900" marR="0" lvl="1" indent="-342900" algn="l" defTabSz="457200" rtl="0" eaLnBrk="0" fontAlgn="base" latinLnBrk="0" hangingPunct="0">
              <a:lnSpc>
                <a:spcPct val="100000"/>
              </a:lnSpc>
              <a:spcBef>
                <a:spcPct val="30000"/>
              </a:spcBef>
              <a:spcAft>
                <a:spcPct val="0"/>
              </a:spcAft>
              <a:buClrTx/>
              <a:buSzTx/>
              <a:buFontTx/>
              <a:buChar char="-"/>
              <a:tabLst/>
              <a:defRPr/>
            </a:pPr>
            <a:r>
              <a:rPr lang="en-US" sz="2000" b="1" baseline="0" dirty="0">
                <a:latin typeface="CiscoSansTT ExtraLight" pitchFamily="34" charset="0"/>
                <a:cs typeface="CiscoSansTT ExtraLight" pitchFamily="34" charset="0"/>
              </a:rPr>
              <a:t>That your changes and config are correct and consistent</a:t>
            </a:r>
          </a:p>
          <a:p>
            <a:pPr marL="342900" marR="0" lvl="1" indent="-342900" algn="l" defTabSz="457200" rtl="0" eaLnBrk="0" fontAlgn="base" latinLnBrk="0" hangingPunct="0">
              <a:lnSpc>
                <a:spcPct val="100000"/>
              </a:lnSpc>
              <a:spcBef>
                <a:spcPct val="30000"/>
              </a:spcBef>
              <a:spcAft>
                <a:spcPct val="0"/>
              </a:spcAft>
              <a:buClrTx/>
              <a:buSzTx/>
              <a:buFontTx/>
              <a:buChar char="-"/>
              <a:tabLst/>
              <a:defRPr/>
            </a:pPr>
            <a:r>
              <a:rPr lang="en-US" sz="2000" b="1" baseline="0" dirty="0">
                <a:latin typeface="CiscoSansTT ExtraLight" pitchFamily="34" charset="0"/>
                <a:cs typeface="CiscoSansTT ExtraLight" pitchFamily="34" charset="0"/>
              </a:rPr>
              <a:t>That the forwarding state has not drifted to a something bad</a:t>
            </a:r>
          </a:p>
          <a:p>
            <a:pPr marL="342900" marR="0" lvl="1" indent="-342900" algn="l" defTabSz="457200" rtl="0" eaLnBrk="0" fontAlgn="base" latinLnBrk="0" hangingPunct="0">
              <a:lnSpc>
                <a:spcPct val="100000"/>
              </a:lnSpc>
              <a:spcBef>
                <a:spcPct val="30000"/>
              </a:spcBef>
              <a:spcAft>
                <a:spcPct val="0"/>
              </a:spcAft>
              <a:buClrTx/>
              <a:buSzTx/>
              <a:buFontTx/>
              <a:buChar char="-"/>
              <a:tabLst/>
              <a:defRPr/>
            </a:pPr>
            <a:r>
              <a:rPr lang="en-US" sz="2000" b="1" baseline="0" dirty="0">
                <a:latin typeface="CiscoSansTT ExtraLight" pitchFamily="34" charset="0"/>
                <a:cs typeface="CiscoSansTT ExtraLight" pitchFamily="34" charset="0"/>
              </a:rPr>
              <a:t>That VMs deployment and movement hasn’t broken your reachability intent </a:t>
            </a:r>
          </a:p>
          <a:p>
            <a:pPr marL="342900" marR="0" lvl="1" indent="-342900" algn="l" defTabSz="457200" rtl="0" eaLnBrk="0" fontAlgn="base" latinLnBrk="0" hangingPunct="0">
              <a:lnSpc>
                <a:spcPct val="100000"/>
              </a:lnSpc>
              <a:spcBef>
                <a:spcPct val="30000"/>
              </a:spcBef>
              <a:spcAft>
                <a:spcPct val="0"/>
              </a:spcAft>
              <a:buClrTx/>
              <a:buSzTx/>
              <a:buFontTx/>
              <a:buChar char="-"/>
              <a:tabLst/>
              <a:defRPr/>
            </a:pPr>
            <a:r>
              <a:rPr lang="en-US" sz="2000" b="1" baseline="0" dirty="0">
                <a:latin typeface="CiscoSansTT ExtraLight" pitchFamily="34" charset="0"/>
                <a:cs typeface="CiscoSansTT ExtraLight" pitchFamily="34" charset="0"/>
              </a:rPr>
              <a:t>Or your security policies are achieving the segmentation goals per intent</a:t>
            </a:r>
          </a:p>
          <a:p>
            <a:pPr marL="342900" marR="0" lvl="1" indent="-342900" algn="l" defTabSz="457200" rtl="0" eaLnBrk="0" fontAlgn="base" latinLnBrk="0" hangingPunct="0">
              <a:lnSpc>
                <a:spcPct val="100000"/>
              </a:lnSpc>
              <a:spcBef>
                <a:spcPct val="30000"/>
              </a:spcBef>
              <a:spcAft>
                <a:spcPct val="0"/>
              </a:spcAft>
              <a:buClrTx/>
              <a:buSzTx/>
              <a:buFontTx/>
              <a:buChar char="-"/>
              <a:tabLst/>
              <a:defRPr/>
            </a:pPr>
            <a:r>
              <a:rPr lang="en-US" sz="2000" b="1" baseline="0" dirty="0">
                <a:latin typeface="CiscoSansTT ExtraLight" pitchFamily="34" charset="0"/>
                <a:cs typeface="CiscoSansTT ExtraLight" pitchFamily="34" charset="0"/>
              </a:rPr>
              <a:t>That they are always compliant with business rules and you can pass audits easily</a:t>
            </a: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dirty="0"/>
          </a:p>
        </p:txBody>
      </p:sp>
    </p:spTree>
    <p:extLst>
      <p:ext uri="{BB962C8B-B14F-4D97-AF65-F5344CB8AC3E}">
        <p14:creationId xmlns:p14="http://schemas.microsoft.com/office/powerpoint/2010/main" val="125430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dirty="0"/>
          </a:p>
        </p:txBody>
      </p:sp>
    </p:spTree>
    <p:extLst>
      <p:ext uri="{BB962C8B-B14F-4D97-AF65-F5344CB8AC3E}">
        <p14:creationId xmlns:p14="http://schemas.microsoft.com/office/powerpoint/2010/main" val="2884826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iscoSansTT ExtraLight" pitchFamily="34" charset="0"/>
                <a:cs typeface="CiscoSansTT ExtraLight" pitchFamily="34" charset="0"/>
              </a:rPr>
              <a:t>That’s what</a:t>
            </a:r>
            <a:r>
              <a:rPr lang="en-US" b="1" baseline="0" dirty="0">
                <a:latin typeface="CiscoSansTT ExtraLight" pitchFamily="34" charset="0"/>
                <a:cs typeface="CiscoSansTT ExtraLight" pitchFamily="34" charset="0"/>
              </a:rPr>
              <a:t> we are bringing to the market with Cisco Network Assurance Engine. </a:t>
            </a:r>
            <a:endParaRPr lang="en-US" b="1" dirty="0">
              <a:latin typeface="CiscoSansTT ExtraLight" pitchFamily="34" charset="0"/>
              <a:cs typeface="CiscoSansTT ExtraLight" pitchFamily="34" charset="0"/>
            </a:endParaRPr>
          </a:p>
          <a:p>
            <a:endParaRPr lang="en-US" b="1" dirty="0">
              <a:latin typeface="CiscoSansTT ExtraLight" pitchFamily="34" charset="0"/>
              <a:cs typeface="CiscoSansTT ExtraLight" pitchFamily="34" charset="0"/>
            </a:endParaRPr>
          </a:p>
          <a:p>
            <a:r>
              <a:rPr lang="en-US" b="1" dirty="0">
                <a:latin typeface="CiscoSansTT ExtraLight" pitchFamily="34" charset="0"/>
                <a:cs typeface="CiscoSansTT ExtraLight" pitchFamily="34" charset="0"/>
              </a:rPr>
              <a:t>It’s a whole</a:t>
            </a:r>
            <a:r>
              <a:rPr lang="en-US" b="1" baseline="0" dirty="0">
                <a:latin typeface="CiscoSansTT ExtraLight" pitchFamily="34" charset="0"/>
                <a:cs typeface="CiscoSansTT ExtraLight" pitchFamily="34" charset="0"/>
              </a:rPr>
              <a:t> new way to solving this problem</a:t>
            </a:r>
          </a:p>
          <a:p>
            <a:endParaRPr lang="en-US" baseline="0" dirty="0">
              <a:latin typeface="CiscoSansTT ExtraLight" pitchFamily="34" charset="0"/>
              <a:cs typeface="CiscoSansTT ExtraLight" pitchFamily="34" charset="0"/>
            </a:endParaRPr>
          </a:p>
          <a:p>
            <a:r>
              <a:rPr lang="en-US" baseline="0" dirty="0">
                <a:latin typeface="CiscoSansTT ExtraLight" pitchFamily="34" charset="0"/>
                <a:cs typeface="CiscoSansTT ExtraLight" pitchFamily="34" charset="0"/>
              </a:rPr>
              <a:t>It starts with building mathematically precise models of the network ---- For instance, we pick all your security contracts, represent them in a software model. Now you can ask that model all sorts of questions </a:t>
            </a:r>
            <a:r>
              <a:rPr lang="mr-IN" baseline="0" dirty="0">
                <a:latin typeface="CiscoSansTT ExtraLight" pitchFamily="34" charset="0"/>
              </a:rPr>
              <a:t>–</a:t>
            </a:r>
            <a:r>
              <a:rPr lang="en-US" baseline="0" dirty="0">
                <a:latin typeface="CiscoSansTT ExtraLight" pitchFamily="34" charset="0"/>
                <a:cs typeface="CiscoSansTT ExtraLight" pitchFamily="34" charset="0"/>
              </a:rPr>
              <a:t> can A talk to B, is A isolated, do we have any conflicting policies out of 1000s or millions of policies, and so on. We build models spanning security, forwarding, end-point configs, hardware resource utilization, policies etc. and This is </a:t>
            </a:r>
            <a:r>
              <a:rPr lang="en-US" b="1" baseline="0" dirty="0">
                <a:latin typeface="CiscoSansTT ExtraLight" pitchFamily="34" charset="0"/>
                <a:cs typeface="CiscoSansTT ExtraLight" pitchFamily="34" charset="0"/>
              </a:rPr>
              <a:t>the</a:t>
            </a:r>
            <a:r>
              <a:rPr lang="en-US" baseline="0" dirty="0">
                <a:latin typeface="CiscoSansTT ExtraLight" pitchFamily="34" charset="0"/>
                <a:cs typeface="CiscoSansTT ExtraLight" pitchFamily="34" charset="0"/>
              </a:rPr>
              <a:t> most comprehensive model of the network</a:t>
            </a:r>
          </a:p>
          <a:p>
            <a:endParaRPr lang="en-US" baseline="0" dirty="0">
              <a:latin typeface="CiscoSansTT ExtraLight" pitchFamily="34" charset="0"/>
              <a:cs typeface="CiscoSansTT ExtraLight" pitchFamily="34" charset="0"/>
            </a:endParaRPr>
          </a:p>
          <a:p>
            <a:r>
              <a:rPr lang="en-US" baseline="0" dirty="0">
                <a:latin typeface="CiscoSansTT ExtraLight" pitchFamily="34" charset="0"/>
                <a:cs typeface="CiscoSansTT ExtraLight" pitchFamily="34" charset="0"/>
              </a:rPr>
              <a:t>We didn’t stop there. We then codified1000s of failure scenarios right out of the box, that run against these models </a:t>
            </a:r>
            <a:r>
              <a:rPr lang="mr-IN" baseline="0" dirty="0">
                <a:latin typeface="CiscoSansTT ExtraLight" pitchFamily="34" charset="0"/>
              </a:rPr>
              <a:t>–</a:t>
            </a:r>
            <a:r>
              <a:rPr lang="en-US" baseline="0" dirty="0">
                <a:latin typeface="CiscoSansTT ExtraLight" pitchFamily="34" charset="0"/>
                <a:cs typeface="CiscoSansTT ExtraLight" pitchFamily="34" charset="0"/>
              </a:rPr>
              <a:t> continuously verify and validate the entire network. These checks are based on our experience of how networks should correctly operate, best design practices from our AS teams, and the collective knowledge we have across TAC cases from 1000s of customers. These failure scenarios run against the real-time models, continuously checking the network for correctness. </a:t>
            </a:r>
          </a:p>
          <a:p>
            <a:endParaRPr lang="en-US" baseline="0" dirty="0">
              <a:latin typeface="CiscoSansTT ExtraLight" pitchFamily="34" charset="0"/>
              <a:cs typeface="CiscoSansTT ExtraLight" pitchFamily="34" charset="0"/>
            </a:endParaRPr>
          </a:p>
          <a:p>
            <a:r>
              <a:rPr lang="en-US" baseline="0" dirty="0">
                <a:latin typeface="CiscoSansTT ExtraLight" pitchFamily="34" charset="0"/>
                <a:cs typeface="CiscoSansTT ExtraLight" pitchFamily="34" charset="0"/>
              </a:rPr>
              <a:t>That’s whats gives the operators the confidence that the network is indeed operating consistent with their intent.  </a:t>
            </a:r>
            <a:r>
              <a:rPr lang="en-US" b="1" baseline="0" dirty="0">
                <a:latin typeface="CiscoSansTT ExtraLight" pitchFamily="34" charset="0"/>
                <a:cs typeface="CiscoSansTT ExtraLight" pitchFamily="34" charset="0"/>
              </a:rPr>
              <a:t>And here’s the key point – We can do this without needing to look at any packets – we build our models with all the configurations and dynamic state! And that make it’s fundamentally proactive, before any data traffic even enters the network. </a:t>
            </a:r>
          </a:p>
          <a:p>
            <a:endParaRPr lang="en-US" baseline="0" dirty="0">
              <a:latin typeface="CiscoSansTT ExtraLight" pitchFamily="34" charset="0"/>
              <a:cs typeface="CiscoSansTT ExtraLight" pitchFamily="34" charset="0"/>
            </a:endParaRPr>
          </a:p>
          <a:p>
            <a:r>
              <a:rPr lang="en-US" baseline="0" dirty="0">
                <a:latin typeface="CiscoSansTT ExtraLight" pitchFamily="34" charset="0"/>
                <a:cs typeface="CiscoSansTT ExtraLight" pitchFamily="34" charset="0"/>
              </a:rPr>
              <a:t>The product </a:t>
            </a:r>
            <a:r>
              <a:rPr lang="en-US" b="1" baseline="0" dirty="0">
                <a:latin typeface="CiscoSansTT ExtraLight" pitchFamily="34" charset="0"/>
                <a:cs typeface="CiscoSansTT ExtraLight" pitchFamily="34" charset="0"/>
              </a:rPr>
              <a:t>is AVAILABLE NOW. It is delivered in an entirely software form factor.</a:t>
            </a: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a:p>
            <a:endParaRPr lang="en-US"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50</a:t>
            </a:fld>
            <a:endParaRPr lang="en-US" dirty="0"/>
          </a:p>
        </p:txBody>
      </p:sp>
    </p:spTree>
    <p:extLst>
      <p:ext uri="{BB962C8B-B14F-4D97-AF65-F5344CB8AC3E}">
        <p14:creationId xmlns:p14="http://schemas.microsoft.com/office/powerpoint/2010/main" val="1430899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51</a:t>
            </a:fld>
            <a:endParaRPr lang="en-US" dirty="0"/>
          </a:p>
        </p:txBody>
      </p:sp>
    </p:spTree>
    <p:extLst>
      <p:ext uri="{BB962C8B-B14F-4D97-AF65-F5344CB8AC3E}">
        <p14:creationId xmlns:p14="http://schemas.microsoft.com/office/powerpoint/2010/main" val="827912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52</a:t>
            </a:fld>
            <a:endParaRPr lang="en-US" dirty="0"/>
          </a:p>
        </p:txBody>
      </p:sp>
    </p:spTree>
    <p:extLst>
      <p:ext uri="{BB962C8B-B14F-4D97-AF65-F5344CB8AC3E}">
        <p14:creationId xmlns:p14="http://schemas.microsoft.com/office/powerpoint/2010/main" val="1949098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53</a:t>
            </a:fld>
            <a:endParaRPr lang="en-US" dirty="0"/>
          </a:p>
        </p:txBody>
      </p:sp>
    </p:spTree>
    <p:extLst>
      <p:ext uri="{BB962C8B-B14F-4D97-AF65-F5344CB8AC3E}">
        <p14:creationId xmlns:p14="http://schemas.microsoft.com/office/powerpoint/2010/main" val="2605079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54</a:t>
            </a:fld>
            <a:endParaRPr lang="en-US" dirty="0"/>
          </a:p>
        </p:txBody>
      </p:sp>
    </p:spTree>
    <p:extLst>
      <p:ext uri="{BB962C8B-B14F-4D97-AF65-F5344CB8AC3E}">
        <p14:creationId xmlns:p14="http://schemas.microsoft.com/office/powerpoint/2010/main" val="427529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244600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244673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bg1">
                    <a:lumMod val="50000"/>
                  </a:schemeClr>
                </a:solidFill>
                <a:latin typeface="+mn-lt"/>
                <a:ea typeface="ＭＳ Ｐゴシック" charset="0"/>
                <a:cs typeface="ＭＳ Ｐゴシック" charset="0"/>
              </a:rPr>
              <a:t>The changing business landscape has had a significant impact and created a “new normal” for IT as they evolve their data center and cloud strategy in three ways:</a:t>
            </a:r>
          </a:p>
          <a:p>
            <a:pPr lvl="0"/>
            <a:r>
              <a:rPr lang="en-US" sz="1200" kern="1200" dirty="0">
                <a:solidFill>
                  <a:schemeClr val="bg1">
                    <a:lumMod val="50000"/>
                  </a:schemeClr>
                </a:solidFill>
                <a:latin typeface="+mn-lt"/>
                <a:ea typeface="ＭＳ Ｐゴシック" charset="0"/>
                <a:cs typeface="ＭＳ Ｐゴシック" charset="0"/>
              </a:rPr>
              <a:t>App is the New Business: In any business, in every industry, applications are the key driver of success. And every data center or cloud on this planet is built to do one thing: run apps. For IT, this creates the need for a data center that’s able to deliver massive, elastic, and intelligent bandwidth and scale. A data center that can deliver security for every app, every platform, every device that exists within that business—from customers to employees to partners. A data center where 100 percent availability 100 percent of the time is now the operating mandate. </a:t>
            </a:r>
          </a:p>
          <a:p>
            <a:r>
              <a:rPr lang="en-US" sz="1200" kern="1200" dirty="0">
                <a:solidFill>
                  <a:schemeClr val="bg1">
                    <a:lumMod val="50000"/>
                  </a:schemeClr>
                </a:solidFill>
                <a:latin typeface="+mn-lt"/>
                <a:ea typeface="ＭＳ Ｐゴシック" charset="0"/>
                <a:cs typeface="ＭＳ Ｐゴシック" charset="0"/>
              </a:rPr>
              <a:t>The Developer is the New Customer: Today, new apps are custom-built, updated by the minute often with shelf-life of a few days. For IT this means that everything they do and every decision they make regarding their technology, infrastructure, and the entire business must serve the needs of developers as the primary customer. Application developers and DevOps teams now wield considerable influence and budget. IT organizations must support developers and operate in a DevOps model as a focal areas of their success. </a:t>
            </a:r>
          </a:p>
          <a:p>
            <a:pPr marL="112163" indent="-112163" defTabSz="897301" eaLnBrk="1" fontAlgn="auto" hangingPunct="1">
              <a:lnSpc>
                <a:spcPct val="85000"/>
              </a:lnSpc>
              <a:spcBef>
                <a:spcPts val="785"/>
              </a:spcBef>
              <a:spcAft>
                <a:spcPts val="196"/>
              </a:spcAft>
              <a:buFont typeface="Arial" pitchFamily="34" charset="0"/>
              <a:buChar char="•"/>
              <a:defRPr/>
            </a:pPr>
            <a:r>
              <a:rPr lang="en-US" sz="1200" kern="1200" dirty="0">
                <a:solidFill>
                  <a:schemeClr val="bg1">
                    <a:lumMod val="50000"/>
                  </a:schemeClr>
                </a:solidFill>
                <a:latin typeface="+mn-lt"/>
                <a:ea typeface="ＭＳ Ｐゴシック" charset="0"/>
                <a:cs typeface="ＭＳ Ｐゴシック" charset="0"/>
              </a:rPr>
              <a:t>Multi-Cloud is the New Data Center: Apps today are not one thing and they do not “live” in one place. They operate in multiple public, managed and private cloud environments as shown by the fact that more than 70 percent of enterprises today saying that the have a hybrid cloud strategy with almost 85 percent reporting their intention to use multiple clouds (IDC). So, Multi-Cloud is no longer a choice. Going there is a decision is made often on-demand and, often, automatically—based on the intent of the business.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dirty="0"/>
          </a:p>
        </p:txBody>
      </p:sp>
    </p:spTree>
    <p:extLst>
      <p:ext uri="{BB962C8B-B14F-4D97-AF65-F5344CB8AC3E}">
        <p14:creationId xmlns:p14="http://schemas.microsoft.com/office/powerpoint/2010/main" val="163380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1617365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8"/>
            <a:ext cx="8296421" cy="288131"/>
          </a:xfrm>
          <a:prstGeom prst="rect">
            <a:avLst/>
          </a:prstGeom>
        </p:spPr>
        <p:txBody>
          <a:bodyPr lIns="91412" tIns="45706" rIns="91412" bIns="45706" anchor="b" anchorCtr="0">
            <a:noAutofit/>
          </a:bodyPr>
          <a:lstStyle>
            <a:lvl1pPr marL="0" indent="0" algn="l">
              <a:buNone/>
              <a:defRPr sz="1800" b="0" i="0">
                <a:solidFill>
                  <a:schemeClr val="bg1">
                    <a:lumMod val="75000"/>
                  </a:schemeClr>
                </a:solidFill>
                <a:latin typeface="+mn-lt"/>
                <a:cs typeface="CiscoSansTT ExtraLight"/>
              </a:defRPr>
            </a:lvl1pPr>
            <a:lvl2pPr marL="342826" indent="0" algn="ctr">
              <a:buNone/>
              <a:defRPr>
                <a:solidFill>
                  <a:schemeClr val="tx1">
                    <a:tint val="75000"/>
                  </a:schemeClr>
                </a:solidFill>
              </a:defRPr>
            </a:lvl2pPr>
            <a:lvl3pPr marL="685663" indent="0" algn="ctr">
              <a:buNone/>
              <a:defRPr>
                <a:solidFill>
                  <a:schemeClr val="tx1">
                    <a:tint val="75000"/>
                  </a:schemeClr>
                </a:solidFill>
              </a:defRPr>
            </a:lvl3pPr>
            <a:lvl4pPr marL="1028493" indent="0" algn="ctr">
              <a:buNone/>
              <a:defRPr>
                <a:solidFill>
                  <a:schemeClr val="tx1">
                    <a:tint val="75000"/>
                  </a:schemeClr>
                </a:solidFill>
              </a:defRPr>
            </a:lvl4pPr>
            <a:lvl5pPr marL="1371327" indent="0" algn="ctr">
              <a:buNone/>
              <a:defRPr>
                <a:solidFill>
                  <a:schemeClr val="tx1">
                    <a:tint val="75000"/>
                  </a:schemeClr>
                </a:solidFill>
              </a:defRPr>
            </a:lvl5pPr>
            <a:lvl6pPr marL="1714153" indent="0" algn="ctr">
              <a:buNone/>
              <a:defRPr>
                <a:solidFill>
                  <a:schemeClr val="tx1">
                    <a:tint val="75000"/>
                  </a:schemeClr>
                </a:solidFill>
              </a:defRPr>
            </a:lvl6pPr>
            <a:lvl7pPr marL="2056989" indent="0" algn="ctr">
              <a:buNone/>
              <a:defRPr>
                <a:solidFill>
                  <a:schemeClr val="tx1">
                    <a:tint val="75000"/>
                  </a:schemeClr>
                </a:solidFill>
              </a:defRPr>
            </a:lvl7pPr>
            <a:lvl8pPr marL="2399820" indent="0" algn="ctr">
              <a:buNone/>
              <a:defRPr>
                <a:solidFill>
                  <a:schemeClr val="tx1">
                    <a:tint val="75000"/>
                  </a:schemeClr>
                </a:solidFill>
              </a:defRPr>
            </a:lvl8pPr>
            <a:lvl9pPr marL="274265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71"/>
            <a:ext cx="8296421" cy="288131"/>
          </a:xfrm>
          <a:prstGeom prst="rect">
            <a:avLst/>
          </a:prstGeom>
        </p:spPr>
        <p:txBody>
          <a:bodyPr lIns="91412" tIns="45706" rIns="91412" bIns="45706"/>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4"/>
            <a:ext cx="8296421" cy="288131"/>
          </a:xfrm>
          <a:prstGeom prst="rect">
            <a:avLst/>
          </a:prstGeom>
        </p:spPr>
        <p:txBody>
          <a:bodyPr lIns="91412" tIns="45706" rIns="91412" bIns="45706"/>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5"/>
            <a:ext cx="8302625" cy="299001"/>
          </a:xfrm>
          <a:prstGeom prst="rect">
            <a:avLst/>
          </a:prstGeom>
        </p:spPr>
        <p:txBody>
          <a:bodyPr lIns="91412" tIns="45706" rIns="91412" bIns="45706"/>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57" indent="0">
              <a:buNone/>
              <a:defRPr/>
            </a:lvl2pPr>
            <a:lvl3pPr marL="427365" indent="0">
              <a:buNone/>
              <a:defRPr/>
            </a:lvl3pPr>
            <a:lvl4pPr marL="516652" indent="0">
              <a:buNone/>
              <a:defRPr/>
            </a:lvl4pPr>
            <a:lvl5pPr marL="601171" indent="0">
              <a:buNone/>
              <a:defRPr/>
            </a:lvl5pPr>
          </a:lstStyle>
          <a:p>
            <a:pPr lvl="0"/>
            <a:r>
              <a:rPr lang="en-GB" dirty="0"/>
              <a:t>Subtitle Goes Here</a:t>
            </a:r>
          </a:p>
        </p:txBody>
      </p:sp>
      <p:sp>
        <p:nvSpPr>
          <p:cNvPr id="20" name="Title 1"/>
          <p:cNvSpPr>
            <a:spLocks noGrp="1"/>
          </p:cNvSpPr>
          <p:nvPr>
            <p:ph type="ctrTitle" hasCustomPrompt="1"/>
          </p:nvPr>
        </p:nvSpPr>
        <p:spPr>
          <a:xfrm>
            <a:off x="425766"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10"/>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32" tIns="45716" rIns="91432" bIns="45716" numCol="1" anchor="t" anchorCtr="0" compatLnSpc="1">
            <a:prstTxWarp prst="textNoShape">
              <a:avLst/>
            </a:prstTxWarp>
          </a:bodyPr>
          <a:lstStyle/>
          <a:p>
            <a:endParaRPr lang="en-US" dirty="0">
              <a:solidFill>
                <a:schemeClr val="bg1">
                  <a:lumMod val="75000"/>
                </a:schemeClr>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201738"/>
            <a:ext cx="8277344" cy="3389312"/>
          </a:xfrm>
          <a:prstGeom prst="rect">
            <a:avLst/>
          </a:prstGeom>
        </p:spPr>
        <p:txBody>
          <a:bodyPr lIns="91412" tIns="45706" rIns="91412" bIns="45706">
            <a:noAutofit/>
          </a:bodyPr>
          <a:lstStyle>
            <a:lvl1pPr marL="228582" indent="-171436">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62" indent="-165086">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42" indent="-109528">
              <a:buClr>
                <a:schemeClr val="tx1"/>
              </a:buClr>
              <a:buSzPct val="80000"/>
              <a:buFont typeface="Arial"/>
              <a:buChar char="•"/>
              <a:defRPr sz="1600" b="0" i="0">
                <a:solidFill>
                  <a:schemeClr val="tx1"/>
                </a:solidFill>
                <a:latin typeface="+mn-lt"/>
                <a:ea typeface="CiscoSansTT Thin" charset="0"/>
                <a:cs typeface="CiscoSansTT Thin" charset="0"/>
              </a:defRPr>
            </a:lvl3pPr>
            <a:lvl4pPr marL="910959" indent="-171401">
              <a:buClr>
                <a:schemeClr val="tx1"/>
              </a:buClr>
              <a:buSzPct val="80000"/>
              <a:buFont typeface="Arial"/>
              <a:buChar char="•"/>
              <a:defRPr sz="1400" b="0" i="0">
                <a:solidFill>
                  <a:schemeClr val="tx1"/>
                </a:solidFill>
                <a:latin typeface="+mn-lt"/>
                <a:ea typeface="CiscoSansTT Thin" charset="0"/>
                <a:cs typeface="CiscoSansTT Thin" charset="0"/>
              </a:defRPr>
            </a:lvl4pPr>
            <a:lvl5pPr marL="1082360" indent="-168226">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06" rIns="0" bIns="45706">
            <a:noAutofit/>
          </a:bodyPr>
          <a:lstStyle>
            <a:lvl1pPr marL="174611" indent="-11746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01" indent="-11429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192" indent="-114290">
              <a:buClr>
                <a:schemeClr val="tx1"/>
              </a:buClr>
              <a:buSzPct val="60000"/>
              <a:buFont typeface="Arial"/>
              <a:buChar char="•"/>
              <a:defRPr sz="1600" b="0" i="0">
                <a:solidFill>
                  <a:schemeClr val="tx1"/>
                </a:solidFill>
                <a:latin typeface="+mn-lt"/>
                <a:cs typeface="CiscoSans ExtraLight"/>
              </a:defRPr>
            </a:lvl3pPr>
            <a:lvl4pPr marL="517483" indent="-114290">
              <a:buClr>
                <a:schemeClr val="tx1"/>
              </a:buClr>
              <a:buSzPct val="60000"/>
              <a:buFont typeface="Arial"/>
              <a:buChar char="•"/>
              <a:defRPr sz="1400" b="0" i="0">
                <a:solidFill>
                  <a:schemeClr val="tx1"/>
                </a:solidFill>
                <a:latin typeface="+mn-lt"/>
                <a:cs typeface="CiscoSans ExtraLight"/>
              </a:defRPr>
            </a:lvl4pPr>
            <a:lvl5pPr marL="631772" indent="-11429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06" rIns="0" bIns="45706">
            <a:noAutofit/>
          </a:bodyPr>
          <a:lstStyle>
            <a:lvl1pPr marL="174611" indent="-11746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01" indent="-11429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192" indent="-114290">
              <a:buClr>
                <a:schemeClr val="tx1"/>
              </a:buClr>
              <a:buSzPct val="60000"/>
              <a:buFont typeface="Arial"/>
              <a:buChar char="•"/>
              <a:defRPr sz="1600" b="0" i="0">
                <a:solidFill>
                  <a:schemeClr val="tx1"/>
                </a:solidFill>
                <a:latin typeface="+mn-lt"/>
                <a:cs typeface="CiscoSans ExtraLight"/>
              </a:defRPr>
            </a:lvl3pPr>
            <a:lvl4pPr marL="517483" indent="-114290">
              <a:buClr>
                <a:schemeClr val="tx1"/>
              </a:buClr>
              <a:buSzPct val="60000"/>
              <a:buFont typeface="Arial"/>
              <a:buChar char="•"/>
              <a:defRPr sz="1400" b="0" i="0">
                <a:solidFill>
                  <a:schemeClr val="tx1"/>
                </a:solidFill>
                <a:latin typeface="+mn-lt"/>
                <a:cs typeface="CiscoSans ExtraLight"/>
              </a:defRPr>
            </a:lvl4pPr>
            <a:lvl5pPr marL="631772" indent="-11429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90"/>
            <a:ext cx="8115300" cy="2658728"/>
          </a:xfrm>
          <a:prstGeom prst="rect">
            <a:avLst/>
          </a:prstGeom>
        </p:spPr>
        <p:txBody>
          <a:bodyPr lIns="91412" tIns="45706" rIns="91412" bIns="45706">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2"/>
            <a:ext cx="7180312" cy="326233"/>
          </a:xfrm>
          <a:prstGeom prst="rect">
            <a:avLst/>
          </a:prstGeom>
        </p:spPr>
        <p:txBody>
          <a:bodyPr wrap="square" lIns="91412" tIns="45706" rIns="91412" bIns="45706" anchor="b" anchorCtr="0">
            <a:noAutofit/>
          </a:bodyPr>
          <a:lstStyle>
            <a:lvl1pPr algn="l" defTabSz="60352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40"/>
            <a:ext cx="8115300" cy="2808287"/>
          </a:xfrm>
          <a:prstGeom prst="rect">
            <a:avLst/>
          </a:prstGeom>
        </p:spPr>
        <p:txBody>
          <a:bodyPr vert="horz" lIns="91412" tIns="45706" rIns="91412" bIns="45706">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2"/>
            <a:ext cx="7180312" cy="326233"/>
          </a:xfrm>
          <a:prstGeom prst="rect">
            <a:avLst/>
          </a:prstGeom>
        </p:spPr>
        <p:txBody>
          <a:bodyPr wrap="square" lIns="91412" tIns="45706" rIns="91412" bIns="45706" anchor="b" anchorCtr="0">
            <a:noAutofit/>
          </a:bodyPr>
          <a:lstStyle>
            <a:lvl1pPr algn="l" defTabSz="60352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3"/>
            <a:ext cx="3662024" cy="2925868"/>
          </a:xfrm>
          <a:prstGeom prst="rect">
            <a:avLst/>
          </a:prstGeom>
        </p:spPr>
        <p:txBody>
          <a:bodyPr lIns="91412" tIns="45706" rIns="91412" bIns="45706">
            <a:noAutofit/>
          </a:bodyPr>
          <a:lstStyle>
            <a:lvl1pPr marL="174611" indent="-11746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01" indent="-11429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192" indent="-11429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483" indent="-11429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772" indent="-11429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8" y="341315"/>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7"/>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latin typeface="+mj-lt"/>
            </a:endParaRPr>
          </a:p>
        </p:txBody>
      </p:sp>
      <p:sp>
        <p:nvSpPr>
          <p:cNvPr id="3" name="Title Placeholder 5"/>
          <p:cNvSpPr>
            <a:spLocks noGrp="1"/>
          </p:cNvSpPr>
          <p:nvPr>
            <p:ph type="title"/>
          </p:nvPr>
        </p:nvSpPr>
        <p:spPr bwMode="auto">
          <a:xfrm>
            <a:off x="419102"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4" y="531812"/>
            <a:ext cx="3551237" cy="4059237"/>
          </a:xfrm>
          <a:prstGeom prst="rect">
            <a:avLst/>
          </a:prstGeom>
        </p:spPr>
        <p:txBody>
          <a:bodyPr lIns="0" tIns="45716" rIns="0" bIns="45716" anchor="ctr" anchorCtr="0"/>
          <a:lstStyle>
            <a:lvl1pPr marL="169849" indent="-169849">
              <a:lnSpc>
                <a:spcPct val="100000"/>
              </a:lnSpc>
              <a:buClr>
                <a:schemeClr val="tx1"/>
              </a:buClr>
              <a:buSzPct val="60000"/>
              <a:buFont typeface="Arial" panose="020B0604020202020204" pitchFamily="34" charset="0"/>
              <a:buChar char="•"/>
              <a:tabLst>
                <a:tab pos="228582" algn="l"/>
              </a:tabLst>
              <a:defRPr sz="2400"/>
            </a:lvl1pPr>
            <a:lvl2pPr marL="346047" indent="-171436">
              <a:lnSpc>
                <a:spcPct val="100000"/>
              </a:lnSpc>
              <a:buClr>
                <a:schemeClr val="tx1"/>
              </a:buClr>
              <a:buSzPct val="60000"/>
              <a:buFont typeface="Arial" panose="020B0604020202020204" pitchFamily="34" charset="0"/>
              <a:buChar char="•"/>
              <a:defRPr sz="2400"/>
            </a:lvl2pPr>
            <a:lvl3pPr marL="457162" indent="-117465">
              <a:lnSpc>
                <a:spcPct val="100000"/>
              </a:lnSpc>
              <a:buClr>
                <a:schemeClr val="tx1"/>
              </a:buClr>
              <a:buSzPct val="60000"/>
              <a:buFont typeface="Arial" panose="020B0604020202020204" pitchFamily="34" charset="0"/>
              <a:buChar char="•"/>
              <a:defRPr sz="2000"/>
            </a:lvl3pPr>
            <a:lvl4pPr marL="574627" indent="-117465">
              <a:lnSpc>
                <a:spcPct val="100000"/>
              </a:lnSpc>
              <a:buClr>
                <a:schemeClr val="tx1"/>
              </a:buClr>
              <a:buSzPct val="60000"/>
              <a:buFont typeface="Arial" panose="020B0604020202020204" pitchFamily="34" charset="0"/>
              <a:buChar char="•"/>
              <a:tabLst/>
              <a:defRPr sz="1800"/>
            </a:lvl4pPr>
            <a:lvl5pPr marL="744476" indent="-112704">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t"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4" y="510540"/>
            <a:ext cx="3551237" cy="4080510"/>
          </a:xfrm>
          <a:prstGeom prst="rect">
            <a:avLst/>
          </a:prstGeom>
        </p:spPr>
        <p:txBody>
          <a:bodyPr lIns="0" tIns="45716" rIns="0" bIns="45716"/>
          <a:lstStyle>
            <a:lvl1pPr marL="114290" indent="-114290">
              <a:lnSpc>
                <a:spcPct val="100000"/>
              </a:lnSpc>
              <a:buClr>
                <a:schemeClr val="tx1"/>
              </a:buClr>
              <a:buSzPct val="60000"/>
              <a:defRPr sz="2000"/>
            </a:lvl1pPr>
            <a:lvl2pPr marL="228582" indent="-114290">
              <a:lnSpc>
                <a:spcPct val="100000"/>
              </a:lnSpc>
              <a:buClr>
                <a:schemeClr val="tx1"/>
              </a:buClr>
              <a:buSzPct val="60000"/>
              <a:defRPr sz="2000"/>
            </a:lvl2pPr>
            <a:lvl3pPr marL="342871" indent="-114290">
              <a:lnSpc>
                <a:spcPct val="100000"/>
              </a:lnSpc>
              <a:buClr>
                <a:schemeClr val="tx1"/>
              </a:buClr>
              <a:buSzPct val="60000"/>
              <a:defRPr sz="1800"/>
            </a:lvl3pPr>
            <a:lvl4pPr marL="457162" indent="-123815">
              <a:lnSpc>
                <a:spcPct val="100000"/>
              </a:lnSpc>
              <a:buClr>
                <a:schemeClr val="tx1"/>
              </a:buClr>
              <a:buSzPct val="60000"/>
              <a:defRPr sz="1600"/>
            </a:lvl4pPr>
            <a:lvl5pPr marL="574627" indent="-11746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3"/>
            <a:ext cx="3808797" cy="2931208"/>
          </a:xfrm>
          <a:prstGeom prst="rect">
            <a:avLst/>
          </a:prstGeom>
        </p:spPr>
        <p:txBody>
          <a:bodyPr lIns="91432" tIns="45716" rIns="91432" bIns="45716"/>
          <a:lstStyle>
            <a:lvl1pPr marL="114290" indent="-11429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582" indent="-114290">
              <a:buClr>
                <a:schemeClr val="tx2"/>
              </a:buClr>
              <a:buSzPct val="60000"/>
              <a:defRPr sz="2000">
                <a:solidFill>
                  <a:schemeClr val="bg1">
                    <a:lumMod val="75000"/>
                  </a:schemeClr>
                </a:solidFill>
              </a:defRPr>
            </a:lvl2pPr>
            <a:lvl3pPr marL="342871" indent="-114290">
              <a:buClr>
                <a:schemeClr val="tx2"/>
              </a:buClr>
              <a:buSzPct val="60000"/>
              <a:defRPr sz="1800">
                <a:solidFill>
                  <a:schemeClr val="bg1">
                    <a:lumMod val="75000"/>
                  </a:schemeClr>
                </a:solidFill>
              </a:defRPr>
            </a:lvl3pPr>
            <a:lvl4pPr marL="457162" indent="-123815">
              <a:buClr>
                <a:schemeClr val="tx2"/>
              </a:buClr>
              <a:buSzPct val="60000"/>
              <a:defRPr sz="1600">
                <a:solidFill>
                  <a:schemeClr val="bg1">
                    <a:lumMod val="75000"/>
                  </a:schemeClr>
                </a:solidFill>
              </a:defRPr>
            </a:lvl4pPr>
            <a:lvl5pPr marL="574627" indent="-11746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p>
        </p:txBody>
      </p:sp>
      <p:sp>
        <p:nvSpPr>
          <p:cNvPr id="3" name="Title Placeholder 5"/>
          <p:cNvSpPr>
            <a:spLocks noGrp="1"/>
          </p:cNvSpPr>
          <p:nvPr>
            <p:ph type="title"/>
          </p:nvPr>
        </p:nvSpPr>
        <p:spPr bwMode="auto">
          <a:xfrm>
            <a:off x="437766" y="1659733"/>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7" y="531813"/>
            <a:ext cx="3559175" cy="3364846"/>
          </a:xfrm>
          <a:prstGeom prst="rect">
            <a:avLst/>
          </a:prstGeom>
        </p:spPr>
        <p:txBody>
          <a:bodyPr lIns="91432" tIns="45716" rIns="91432" bIns="45716"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7" y="4062352"/>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9"/>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3"/>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7" y="531813"/>
            <a:ext cx="3559175" cy="4059236"/>
          </a:xfrm>
          <a:prstGeom prst="rect">
            <a:avLst/>
          </a:prstGeom>
        </p:spPr>
        <p:txBody>
          <a:bodyPr lIns="91432" tIns="45716" rIns="91432" bIns="45716" anchor="ctr" anchorCtr="0"/>
          <a:lstStyle>
            <a:lvl1pPr marL="0" indent="0" algn="ctr">
              <a:buNone/>
              <a:defRPr/>
            </a:lvl1pPr>
          </a:lstStyle>
          <a:p>
            <a:endParaRPr lang="en-US" dirty="0"/>
          </a:p>
        </p:txBody>
      </p:sp>
      <p:sp>
        <p:nvSpPr>
          <p:cNvPr id="8" name="Rectangle 7"/>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3"/>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Rectangle 5"/>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p>
        </p:txBody>
      </p:sp>
      <p:sp>
        <p:nvSpPr>
          <p:cNvPr id="3" name="Title Placeholder 5"/>
          <p:cNvSpPr>
            <a:spLocks noGrp="1"/>
          </p:cNvSpPr>
          <p:nvPr>
            <p:ph type="title"/>
          </p:nvPr>
        </p:nvSpPr>
        <p:spPr bwMode="auto">
          <a:xfrm>
            <a:off x="437766" y="1659733"/>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4" y="0"/>
            <a:ext cx="4563907" cy="5143500"/>
          </a:xfrm>
          <a:prstGeom prst="rect">
            <a:avLst/>
          </a:prstGeom>
        </p:spPr>
        <p:txBody>
          <a:bodyPr lIns="91432" tIns="45716" rIns="91432" bIns="45716" anchor="ctr" anchorCtr="0"/>
          <a:lstStyle>
            <a:lvl1pPr marL="0" indent="0" algn="ctr">
              <a:buNone/>
              <a:defRPr/>
            </a:lvl1pPr>
          </a:lstStyle>
          <a:p>
            <a:endParaRPr lang="en-US" dirty="0"/>
          </a:p>
        </p:txBody>
      </p:sp>
      <p:sp>
        <p:nvSpPr>
          <p:cNvPr id="8" name="Rectangle 7"/>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p>
        </p:txBody>
      </p:sp>
      <p:sp>
        <p:nvSpPr>
          <p:cNvPr id="3" name="Title Placeholder 5"/>
          <p:cNvSpPr>
            <a:spLocks noGrp="1"/>
          </p:cNvSpPr>
          <p:nvPr>
            <p:ph type="title"/>
          </p:nvPr>
        </p:nvSpPr>
        <p:spPr bwMode="auto">
          <a:xfrm>
            <a:off x="437766" y="1659733"/>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7" y="503238"/>
            <a:ext cx="3559175" cy="4087812"/>
          </a:xfrm>
          <a:prstGeom prst="rect">
            <a:avLst/>
          </a:prstGeom>
        </p:spPr>
        <p:txBody>
          <a:bodyPr lIns="91432" tIns="45716" rIns="91432" bIns="45716" anchor="ctr" anchorCtr="0"/>
          <a:lstStyle>
            <a:lvl1pPr marL="0" indent="0" algn="ctr">
              <a:buNone/>
              <a:defRPr/>
            </a:lvl1pPr>
          </a:lstStyle>
          <a:p>
            <a:endParaRPr lang="en-US" dirty="0"/>
          </a:p>
        </p:txBody>
      </p:sp>
      <p:sp>
        <p:nvSpPr>
          <p:cNvPr id="8" name="Rectangle 7"/>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p>
        </p:txBody>
      </p:sp>
      <p:sp>
        <p:nvSpPr>
          <p:cNvPr id="3" name="Title Placeholder 5"/>
          <p:cNvSpPr>
            <a:spLocks noGrp="1"/>
          </p:cNvSpPr>
          <p:nvPr>
            <p:ph type="title"/>
          </p:nvPr>
        </p:nvSpPr>
        <p:spPr bwMode="auto">
          <a:xfrm>
            <a:off x="437766" y="1659733"/>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7" y="503238"/>
            <a:ext cx="3559175" cy="4087812"/>
          </a:xfrm>
          <a:prstGeom prst="rect">
            <a:avLst/>
          </a:prstGeom>
        </p:spPr>
        <p:txBody>
          <a:bodyPr lIns="91432" tIns="45716" rIns="91432" bIns="45716" anchor="ctr" anchorCtr="0"/>
          <a:lstStyle>
            <a:lvl1pPr marL="0" indent="0" algn="ctr">
              <a:buNone/>
              <a:defRPr/>
            </a:lvl1pPr>
          </a:lstStyle>
          <a:p>
            <a:endParaRPr lang="en-US" dirty="0"/>
          </a:p>
        </p:txBody>
      </p:sp>
      <p:sp>
        <p:nvSpPr>
          <p:cNvPr id="8" name="Rectangle 7"/>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5" name="Freeform 6"/>
          <p:cNvSpPr>
            <a:spLocks noChangeAspect="1" noEditPoints="1"/>
          </p:cNvSpPr>
          <p:nvPr userDrawn="1"/>
        </p:nvSpPr>
        <p:spPr bwMode="auto">
          <a:xfrm>
            <a:off x="3762994" y="2129078"/>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32" tIns="45716" rIns="91432" bIns="45716"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3"/>
            <a:ext cx="7972248" cy="2278837"/>
          </a:xfrm>
          <a:prstGeom prst="rect">
            <a:avLst/>
          </a:prstGeom>
        </p:spPr>
        <p:txBody>
          <a:bodyPr>
            <a:noAutofit/>
          </a:bodyPr>
          <a:lstStyle>
            <a:lvl1pPr marL="183584" indent="-399935"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12" tIns="45706" rIns="91412" bIns="45706" anchor="b" anchorCtr="0">
            <a:noAutofit/>
          </a:bodyPr>
          <a:lstStyle>
            <a:lvl1pPr marL="0" indent="0" algn="l" defTabSz="60352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3"/>
            <a:ext cx="7972248" cy="2278837"/>
          </a:xfrm>
          <a:prstGeom prst="rect">
            <a:avLst/>
          </a:prstGeom>
        </p:spPr>
        <p:txBody>
          <a:bodyPr>
            <a:noAutofit/>
          </a:bodyPr>
          <a:lstStyle>
            <a:lvl1pPr marL="183584" indent="-399935"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12" tIns="45706" rIns="91412" bIns="45706"/>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4"/>
            <a:ext cx="8139112" cy="556563"/>
          </a:xfrm>
          <a:prstGeom prst="rect">
            <a:avLst/>
          </a:prstGeom>
          <a:noFill/>
        </p:spPr>
        <p:txBody>
          <a:bodyPr wrap="square" lIns="182865" tIns="91432" rIns="182865" bIns="91432"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2"/>
            <a:ext cx="9301163" cy="2843212"/>
          </a:xfrm>
          <a:prstGeom prst="rect">
            <a:avLst/>
          </a:prstGeom>
          <a:solidFill>
            <a:schemeClr val="bg2"/>
          </a:solidFill>
        </p:spPr>
        <p:txBody>
          <a:bodyPr vert="horz" lIns="91412" tIns="45706" rIns="91412" bIns="45706"/>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20"/>
            <a:ext cx="8364236" cy="564257"/>
          </a:xfrm>
          <a:prstGeom prst="rect">
            <a:avLst/>
          </a:prstGeom>
        </p:spPr>
        <p:txBody>
          <a:bodyPr vert="horz" wrap="square" lIns="91432" tIns="45716" rIns="91432" bIns="45716">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12" tIns="45706" rIns="91412" bIns="45706"/>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100" dirty="0">
              <a:latin typeface="+mj-lt"/>
            </a:endParaRPr>
          </a:p>
        </p:txBody>
      </p:sp>
      <p:sp>
        <p:nvSpPr>
          <p:cNvPr id="5" name="Rectangle 4"/>
          <p:cNvSpPr>
            <a:spLocks noChangeArrowheads="1"/>
          </p:cNvSpPr>
          <p:nvPr userDrawn="1"/>
        </p:nvSpPr>
        <p:spPr bwMode="ltGray">
          <a:xfrm>
            <a:off x="477678" y="4741659"/>
            <a:ext cx="3901375" cy="154512"/>
          </a:xfrm>
          <a:prstGeom prst="rect">
            <a:avLst/>
          </a:prstGeom>
          <a:noFill/>
          <a:ln w="9525">
            <a:noFill/>
            <a:miter lim="800000"/>
            <a:headEnd/>
            <a:tailEnd/>
          </a:ln>
          <a:effectLst/>
        </p:spPr>
        <p:txBody>
          <a:bodyPr wrap="square" lIns="61580" tIns="30789" rIns="61580" bIns="30789" anchor="b">
            <a:spAutoFit/>
          </a:bodyPr>
          <a:lstStyle/>
          <a:p>
            <a:pPr algn="l" defTabSz="610693"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C97-741145-00 © 2018  Cisco and/or its affiliates. All rights reserved.   Cisco Partner Confidential</a:t>
            </a:r>
          </a:p>
        </p:txBody>
      </p:sp>
      <p:sp>
        <p:nvSpPr>
          <p:cNvPr id="3" name="Picture Placeholder 2"/>
          <p:cNvSpPr>
            <a:spLocks noGrp="1"/>
          </p:cNvSpPr>
          <p:nvPr>
            <p:ph type="pic" sz="quarter" idx="10"/>
          </p:nvPr>
        </p:nvSpPr>
        <p:spPr>
          <a:xfrm>
            <a:off x="308012" y="240633"/>
            <a:ext cx="8480388" cy="4266646"/>
          </a:xfrm>
          <a:prstGeom prst="rect">
            <a:avLst/>
          </a:prstGeom>
          <a:solidFill>
            <a:schemeClr val="bg2"/>
          </a:solidFill>
        </p:spPr>
        <p:txBody>
          <a:bodyPr vert="horz" lIns="91416" tIns="45708" rIns="91416" bIns="45708"/>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9"/>
            <a:ext cx="3901374" cy="154512"/>
          </a:xfrm>
          <a:prstGeom prst="rect">
            <a:avLst/>
          </a:prstGeom>
          <a:noFill/>
          <a:ln w="9525">
            <a:noFill/>
            <a:miter lim="800000"/>
            <a:headEnd/>
            <a:tailEnd/>
          </a:ln>
          <a:effectLst/>
        </p:spPr>
        <p:txBody>
          <a:bodyPr wrap="square" lIns="61580" tIns="30789" rIns="61580" bIns="30789" anchor="b">
            <a:spAutoFit/>
          </a:bodyPr>
          <a:lstStyle/>
          <a:p>
            <a:pPr defTabSz="610693" fontAlgn="auto">
              <a:spcBef>
                <a:spcPts val="0"/>
              </a:spcBef>
              <a:spcAft>
                <a:spcPts val="0"/>
              </a:spcAft>
              <a:defRPr/>
            </a:pPr>
            <a:r>
              <a:rPr lang="en-US" sz="600" spc="20" baseline="0" dirty="0">
                <a:solidFill>
                  <a:schemeClr val="bg2">
                    <a:lumMod val="65000"/>
                  </a:schemeClr>
                </a:solidFill>
                <a:latin typeface="+mn-lt"/>
                <a:ea typeface="+mn-ea"/>
                <a:cs typeface="CiscoSans Thin"/>
              </a:rPr>
              <a:t>C97-741145-00 © 2018  Cisco and/or its affiliates. All rights reserved.   Cisco Partner Confidential</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3969" r:id="rId16"/>
    <p:sldLayoutId id="2147483968" r:id="rId17"/>
    <p:sldLayoutId id="2147483973" r:id="rId18"/>
    <p:sldLayoutId id="2147483967" r:id="rId19"/>
    <p:sldLayoutId id="2147483970" r:id="rId20"/>
    <p:sldLayoutId id="2147483987" r:id="rId21"/>
    <p:sldLayoutId id="2147483983" r:id="rId22"/>
    <p:sldLayoutId id="2147483971" r:id="rId23"/>
    <p:sldLayoutId id="2147483972" r:id="rId24"/>
    <p:sldLayoutId id="2147483897" r:id="rId25"/>
  </p:sldLayoutIdLst>
  <p:txStyles>
    <p:titleStyle>
      <a:lvl1pPr algn="l" defTabSz="684156"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62"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24"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86"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648"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49" indent="-169849" algn="l" defTabSz="68415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45" indent="-215882" algn="l" defTabSz="68415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64" indent="-169849" algn="l" defTabSz="68415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96" indent="-169849" algn="l" defTabSz="6841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27" indent="-169849" algn="l" defTabSz="68415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84" indent="-171431" algn="l" defTabSz="68572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66" indent="-171408" algn="l" defTabSz="68572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020" indent="0" algn="l" defTabSz="68572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310" indent="-171431" algn="l" defTabSz="68572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20" rtl="0" eaLnBrk="1" latinLnBrk="0" hangingPunct="1">
        <a:defRPr sz="1400" kern="1200">
          <a:solidFill>
            <a:schemeClr val="tx1"/>
          </a:solidFill>
          <a:latin typeface="+mn-lt"/>
          <a:ea typeface="+mn-ea"/>
          <a:cs typeface="+mn-cs"/>
        </a:defRPr>
      </a:lvl1pPr>
      <a:lvl2pPr marL="342856" algn="l" defTabSz="685720" rtl="0" eaLnBrk="1" latinLnBrk="0" hangingPunct="1">
        <a:defRPr sz="1400" kern="1200">
          <a:solidFill>
            <a:schemeClr val="tx1"/>
          </a:solidFill>
          <a:latin typeface="+mn-lt"/>
          <a:ea typeface="+mn-ea"/>
          <a:cs typeface="+mn-cs"/>
        </a:defRPr>
      </a:lvl2pPr>
      <a:lvl3pPr marL="685720" algn="l" defTabSz="685720" rtl="0" eaLnBrk="1" latinLnBrk="0" hangingPunct="1">
        <a:defRPr sz="1400" kern="1200">
          <a:solidFill>
            <a:schemeClr val="tx1"/>
          </a:solidFill>
          <a:latin typeface="+mn-lt"/>
          <a:ea typeface="+mn-ea"/>
          <a:cs typeface="+mn-cs"/>
        </a:defRPr>
      </a:lvl3pPr>
      <a:lvl4pPr marL="1028579" algn="l" defTabSz="685720" rtl="0" eaLnBrk="1" latinLnBrk="0" hangingPunct="1">
        <a:defRPr sz="1400" kern="1200">
          <a:solidFill>
            <a:schemeClr val="tx1"/>
          </a:solidFill>
          <a:latin typeface="+mn-lt"/>
          <a:ea typeface="+mn-ea"/>
          <a:cs typeface="+mn-cs"/>
        </a:defRPr>
      </a:lvl4pPr>
      <a:lvl5pPr marL="1371441" algn="l" defTabSz="685720" rtl="0" eaLnBrk="1" latinLnBrk="0" hangingPunct="1">
        <a:defRPr sz="1400" kern="1200">
          <a:solidFill>
            <a:schemeClr val="tx1"/>
          </a:solidFill>
          <a:latin typeface="+mn-lt"/>
          <a:ea typeface="+mn-ea"/>
          <a:cs typeface="+mn-cs"/>
        </a:defRPr>
      </a:lvl5pPr>
      <a:lvl6pPr marL="1714297" algn="l" defTabSz="685720" rtl="0" eaLnBrk="1" latinLnBrk="0" hangingPunct="1">
        <a:defRPr sz="1400" kern="1200">
          <a:solidFill>
            <a:schemeClr val="tx1"/>
          </a:solidFill>
          <a:latin typeface="+mn-lt"/>
          <a:ea typeface="+mn-ea"/>
          <a:cs typeface="+mn-cs"/>
        </a:defRPr>
      </a:lvl6pPr>
      <a:lvl7pPr marL="2057161" algn="l" defTabSz="685720" rtl="0" eaLnBrk="1" latinLnBrk="0" hangingPunct="1">
        <a:defRPr sz="1400" kern="1200">
          <a:solidFill>
            <a:schemeClr val="tx1"/>
          </a:solidFill>
          <a:latin typeface="+mn-lt"/>
          <a:ea typeface="+mn-ea"/>
          <a:cs typeface="+mn-cs"/>
        </a:defRPr>
      </a:lvl7pPr>
      <a:lvl8pPr marL="2400020" algn="l" defTabSz="685720" rtl="0" eaLnBrk="1" latinLnBrk="0" hangingPunct="1">
        <a:defRPr sz="1400" kern="1200">
          <a:solidFill>
            <a:schemeClr val="tx1"/>
          </a:solidFill>
          <a:latin typeface="+mn-lt"/>
          <a:ea typeface="+mn-ea"/>
          <a:cs typeface="+mn-cs"/>
        </a:defRPr>
      </a:lvl8pPr>
      <a:lvl9pPr marL="2742882" algn="l" defTabSz="68572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2.xml"/><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9.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png"/><Relationship Id="rId2" Type="http://schemas.openxmlformats.org/officeDocument/2006/relationships/image" Target="../media/image55.jpg"/><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7.png"/><Relationship Id="rId5" Type="http://schemas.openxmlformats.org/officeDocument/2006/relationships/image" Target="../media/image58.png"/><Relationship Id="rId10" Type="http://schemas.openxmlformats.org/officeDocument/2006/relationships/image" Target="../media/image5.png"/><Relationship Id="rId4" Type="http://schemas.openxmlformats.org/officeDocument/2006/relationships/image" Target="../media/image57.png"/><Relationship Id="rId9" Type="http://schemas.openxmlformats.org/officeDocument/2006/relationships/image" Target="../media/image62.wmf"/></Relationships>
</file>

<file path=ppt/slides/_rels/slide58.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9.png"/><Relationship Id="rId2" Type="http://schemas.openxmlformats.org/officeDocument/2006/relationships/image" Target="../media/image55.jp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Accelerating Business Transformation by Simplifying the Cloud Deployment Models</a:t>
            </a:r>
          </a:p>
        </p:txBody>
      </p:sp>
    </p:spTree>
    <p:extLst>
      <p:ext uri="{BB962C8B-B14F-4D97-AF65-F5344CB8AC3E}">
        <p14:creationId xmlns:p14="http://schemas.microsoft.com/office/powerpoint/2010/main" val="50951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Everything is speeding up</a:t>
            </a:r>
          </a:p>
        </p:txBody>
      </p:sp>
      <p:grpSp>
        <p:nvGrpSpPr>
          <p:cNvPr id="115" name="Group 114"/>
          <p:cNvGrpSpPr/>
          <p:nvPr/>
        </p:nvGrpSpPr>
        <p:grpSpPr>
          <a:xfrm>
            <a:off x="-2" y="1373889"/>
            <a:ext cx="5415581" cy="1308111"/>
            <a:chOff x="-2" y="1373889"/>
            <a:chExt cx="5415581" cy="1308111"/>
          </a:xfrm>
        </p:grpSpPr>
        <p:sp>
          <p:nvSpPr>
            <p:cNvPr id="100" name="Round Same Side Corner Rectangle 99"/>
            <p:cNvSpPr/>
            <p:nvPr/>
          </p:nvSpPr>
          <p:spPr>
            <a:xfrm rot="5400000">
              <a:off x="2053733" y="-679846"/>
              <a:ext cx="1308111" cy="5415581"/>
            </a:xfrm>
            <a:prstGeom prst="round2SameRect">
              <a:avLst>
                <a:gd name="adj1" fmla="val 5000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532" y="1529226"/>
              <a:ext cx="997434" cy="997434"/>
            </a:xfrm>
            <a:prstGeom prst="rect">
              <a:avLst/>
            </a:prstGeom>
          </p:spPr>
        </p:pic>
        <p:sp>
          <p:nvSpPr>
            <p:cNvPr id="104" name="Rectangle 103"/>
            <p:cNvSpPr/>
            <p:nvPr/>
          </p:nvSpPr>
          <p:spPr>
            <a:xfrm>
              <a:off x="1096800" y="1781724"/>
              <a:ext cx="1979709" cy="492443"/>
            </a:xfrm>
            <a:prstGeom prst="rect">
              <a:avLst/>
            </a:prstGeom>
          </p:spPr>
          <p:txBody>
            <a:bodyPr wrap="square" lIns="0" tIns="0" rIns="0" bIns="0">
              <a:spAutoFit/>
            </a:bodyPr>
            <a:lstStyle/>
            <a:p>
              <a:pPr algn="r"/>
              <a:r>
                <a:rPr lang="it-IT" dirty="0">
                  <a:latin typeface="+mj-lt"/>
                </a:rPr>
                <a:t>Ethernet</a:t>
              </a:r>
            </a:p>
            <a:p>
              <a:pPr algn="r"/>
              <a:r>
                <a:rPr lang="it-IT" sz="1400" dirty="0">
                  <a:latin typeface="+mj-lt"/>
                </a:rPr>
                <a:t>25-&gt;50-&gt; 100-&gt; 400G </a:t>
              </a:r>
            </a:p>
          </p:txBody>
        </p:sp>
        <p:sp>
          <p:nvSpPr>
            <p:cNvPr id="105" name="Rectangle 104"/>
            <p:cNvSpPr/>
            <p:nvPr/>
          </p:nvSpPr>
          <p:spPr>
            <a:xfrm>
              <a:off x="3335203" y="1812502"/>
              <a:ext cx="724878" cy="430887"/>
            </a:xfrm>
            <a:prstGeom prst="rect">
              <a:avLst/>
            </a:prstGeom>
          </p:spPr>
          <p:txBody>
            <a:bodyPr wrap="none">
              <a:spAutoFit/>
            </a:bodyPr>
            <a:lstStyle/>
            <a:p>
              <a:r>
                <a:rPr lang="it-IT" sz="2200" dirty="0">
                  <a:solidFill>
                    <a:schemeClr val="tx2"/>
                  </a:solidFill>
                  <a:latin typeface="+mj-lt"/>
                </a:rPr>
                <a:t>LAN</a:t>
              </a:r>
              <a:endParaRPr lang="en-US" sz="2200" dirty="0">
                <a:solidFill>
                  <a:schemeClr val="tx2"/>
                </a:solidFill>
                <a:latin typeface="+mj-lt"/>
              </a:endParaRPr>
            </a:p>
          </p:txBody>
        </p:sp>
      </p:grpSp>
      <p:grpSp>
        <p:nvGrpSpPr>
          <p:cNvPr id="114" name="Group 113"/>
          <p:cNvGrpSpPr/>
          <p:nvPr/>
        </p:nvGrpSpPr>
        <p:grpSpPr>
          <a:xfrm>
            <a:off x="4015334" y="3020971"/>
            <a:ext cx="5128667" cy="1308111"/>
            <a:chOff x="4015334" y="2813524"/>
            <a:chExt cx="5128667" cy="1308111"/>
          </a:xfrm>
        </p:grpSpPr>
        <p:sp>
          <p:nvSpPr>
            <p:cNvPr id="101" name="Round Same Side Corner Rectangle 100"/>
            <p:cNvSpPr/>
            <p:nvPr/>
          </p:nvSpPr>
          <p:spPr>
            <a:xfrm rot="16200000">
              <a:off x="5925612" y="903246"/>
              <a:ext cx="1308111" cy="5128667"/>
            </a:xfrm>
            <a:prstGeom prst="round2SameRect">
              <a:avLst>
                <a:gd name="adj1" fmla="val 5000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Picture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117" y="2993210"/>
              <a:ext cx="948741" cy="948741"/>
            </a:xfrm>
            <a:prstGeom prst="rect">
              <a:avLst/>
            </a:prstGeom>
          </p:spPr>
        </p:pic>
        <p:sp>
          <p:nvSpPr>
            <p:cNvPr id="109" name="Rectangle 108"/>
            <p:cNvSpPr/>
            <p:nvPr/>
          </p:nvSpPr>
          <p:spPr>
            <a:xfrm>
              <a:off x="5990698" y="3221358"/>
              <a:ext cx="1979709" cy="492443"/>
            </a:xfrm>
            <a:prstGeom prst="rect">
              <a:avLst/>
            </a:prstGeom>
          </p:spPr>
          <p:txBody>
            <a:bodyPr wrap="square" lIns="0" tIns="0" rIns="0" bIns="0">
              <a:spAutoFit/>
            </a:bodyPr>
            <a:lstStyle/>
            <a:p>
              <a:pPr algn="ctr"/>
              <a:r>
                <a:rPr lang="it-IT" dirty="0">
                  <a:latin typeface="+mj-lt"/>
                </a:rPr>
                <a:t>Fibre Channel</a:t>
              </a:r>
            </a:p>
            <a:p>
              <a:pPr algn="ctr"/>
              <a:r>
                <a:rPr lang="it-IT" sz="1400" dirty="0">
                  <a:latin typeface="+mj-lt"/>
                </a:rPr>
                <a:t>16-&gt;32-&gt;64 &gt;128</a:t>
              </a:r>
            </a:p>
          </p:txBody>
        </p:sp>
        <p:sp>
          <p:nvSpPr>
            <p:cNvPr id="110" name="Rectangle 109"/>
            <p:cNvSpPr/>
            <p:nvPr/>
          </p:nvSpPr>
          <p:spPr>
            <a:xfrm>
              <a:off x="5236966" y="3252136"/>
              <a:ext cx="753732" cy="430887"/>
            </a:xfrm>
            <a:prstGeom prst="rect">
              <a:avLst/>
            </a:prstGeom>
          </p:spPr>
          <p:txBody>
            <a:bodyPr wrap="none">
              <a:spAutoFit/>
            </a:bodyPr>
            <a:lstStyle/>
            <a:p>
              <a:r>
                <a:rPr lang="it-IT" sz="2200" dirty="0">
                  <a:solidFill>
                    <a:schemeClr val="tx2"/>
                  </a:solidFill>
                  <a:latin typeface="+mj-lt"/>
                </a:rPr>
                <a:t>SAN</a:t>
              </a:r>
            </a:p>
          </p:txBody>
        </p:sp>
      </p:grpSp>
    </p:spTree>
    <p:extLst>
      <p:ext uri="{BB962C8B-B14F-4D97-AF65-F5344CB8AC3E}">
        <p14:creationId xmlns:p14="http://schemas.microsoft.com/office/powerpoint/2010/main" val="310065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rr169168\Downloads\AR85019.jpg"/>
          <p:cNvPicPr>
            <a:picLocks noChangeAspect="1" noChangeArrowheads="1"/>
          </p:cNvPicPr>
          <p:nvPr/>
        </p:nvPicPr>
        <p:blipFill rotWithShape="1">
          <a:blip r:embed="rId3">
            <a:extLst>
              <a:ext uri="{28A0092B-C50C-407E-A947-70E740481C1C}">
                <a14:useLocalDpi xmlns:a14="http://schemas.microsoft.com/office/drawing/2010/main" val="0"/>
              </a:ext>
            </a:extLst>
          </a:blip>
          <a:srcRect t="14901" b="50000"/>
          <a:stretch/>
        </p:blipFill>
        <p:spPr bwMode="auto">
          <a:xfrm>
            <a:off x="553685" y="468239"/>
            <a:ext cx="8036634" cy="188053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53685" y="468239"/>
            <a:ext cx="8036634" cy="1880536"/>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400" dirty="0">
              <a:solidFill>
                <a:schemeClr val="bg2"/>
              </a:solidFill>
            </a:endParaRPr>
          </a:p>
        </p:txBody>
      </p:sp>
      <p:sp>
        <p:nvSpPr>
          <p:cNvPr id="13" name="Rectangle 12"/>
          <p:cNvSpPr/>
          <p:nvPr/>
        </p:nvSpPr>
        <p:spPr>
          <a:xfrm>
            <a:off x="553685" y="2348775"/>
            <a:ext cx="2678878" cy="18805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400" dirty="0">
                <a:solidFill>
                  <a:schemeClr val="tx2"/>
                </a:solidFill>
              </a:rPr>
              <a:t>Faster applications</a:t>
            </a:r>
          </a:p>
        </p:txBody>
      </p:sp>
      <p:sp>
        <p:nvSpPr>
          <p:cNvPr id="14" name="Rectangle 13"/>
          <p:cNvSpPr/>
          <p:nvPr/>
        </p:nvSpPr>
        <p:spPr>
          <a:xfrm>
            <a:off x="3232563" y="2348775"/>
            <a:ext cx="2678878" cy="1880536"/>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400" dirty="0">
                <a:solidFill>
                  <a:schemeClr val="tx2"/>
                </a:solidFill>
              </a:rPr>
              <a:t>Micro-services based approach</a:t>
            </a:r>
          </a:p>
        </p:txBody>
      </p:sp>
      <p:sp>
        <p:nvSpPr>
          <p:cNvPr id="16" name="Rectangle 15"/>
          <p:cNvSpPr/>
          <p:nvPr/>
        </p:nvSpPr>
        <p:spPr>
          <a:xfrm>
            <a:off x="5911441" y="2348775"/>
            <a:ext cx="2678878" cy="18805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400" dirty="0">
                <a:solidFill>
                  <a:schemeClr val="tx2"/>
                </a:solidFill>
              </a:rPr>
              <a:t>Multi-cloud execution</a:t>
            </a:r>
          </a:p>
        </p:txBody>
      </p:sp>
    </p:spTree>
    <p:extLst>
      <p:ext uri="{BB962C8B-B14F-4D97-AF65-F5344CB8AC3E}">
        <p14:creationId xmlns:p14="http://schemas.microsoft.com/office/powerpoint/2010/main" val="703438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5625" y="1059383"/>
            <a:ext cx="5281674" cy="13643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800" dirty="0"/>
              <a:t>It doesn’t need to be complex.</a:t>
            </a:r>
          </a:p>
          <a:p>
            <a:r>
              <a:rPr lang="en-US" sz="2800" dirty="0"/>
              <a:t>Scale without sacrificing performance and security.</a:t>
            </a:r>
          </a:p>
        </p:txBody>
      </p:sp>
      <p:sp>
        <p:nvSpPr>
          <p:cNvPr id="21" name="Round Same Side Corner Rectangle 20"/>
          <p:cNvSpPr/>
          <p:nvPr/>
        </p:nvSpPr>
        <p:spPr>
          <a:xfrm rot="10800000">
            <a:off x="5964885" y="0"/>
            <a:ext cx="1308111" cy="3946525"/>
          </a:xfrm>
          <a:prstGeom prst="round2SameRect">
            <a:avLst>
              <a:gd name="adj1" fmla="val 5000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ame Side Corner Rectangle 22"/>
          <p:cNvSpPr/>
          <p:nvPr/>
        </p:nvSpPr>
        <p:spPr>
          <a:xfrm rot="10800000">
            <a:off x="564358" y="3436303"/>
            <a:ext cx="362854" cy="1280160"/>
          </a:xfrm>
          <a:prstGeom prst="round2SameRect">
            <a:avLst>
              <a:gd name="adj1" fmla="val 50000"/>
              <a:gd name="adj2"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 Same Side Corner Rectangle 23"/>
          <p:cNvSpPr/>
          <p:nvPr/>
        </p:nvSpPr>
        <p:spPr>
          <a:xfrm rot="10800000">
            <a:off x="1112147" y="3924505"/>
            <a:ext cx="362854" cy="457200"/>
          </a:xfrm>
          <a:prstGeom prst="round2SameRect">
            <a:avLst>
              <a:gd name="adj1" fmla="val 50000"/>
              <a:gd name="adj2" fmla="val 50000"/>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 Same Side Corner Rectangle 24"/>
          <p:cNvSpPr/>
          <p:nvPr/>
        </p:nvSpPr>
        <p:spPr>
          <a:xfrm>
            <a:off x="7559664" y="1196975"/>
            <a:ext cx="1308111" cy="3946525"/>
          </a:xfrm>
          <a:prstGeom prst="round2SameRect">
            <a:avLst>
              <a:gd name="adj1" fmla="val 5000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6133994" y="2086803"/>
            <a:ext cx="969893" cy="969894"/>
            <a:chOff x="2895943" y="2774724"/>
            <a:chExt cx="914400" cy="914400"/>
          </a:xfrm>
        </p:grpSpPr>
        <p:sp>
          <p:nvSpPr>
            <p:cNvPr id="6" name="Flowchart: Connector 5"/>
            <p:cNvSpPr/>
            <p:nvPr/>
          </p:nvSpPr>
          <p:spPr>
            <a:xfrm>
              <a:off x="2895943" y="2774724"/>
              <a:ext cx="914400" cy="914400"/>
            </a:xfrm>
            <a:prstGeom prst="flowChartConnector">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a:grpSpLocks noChangeAspect="1"/>
            </p:cNvGrpSpPr>
            <p:nvPr/>
          </p:nvGrpSpPr>
          <p:grpSpPr>
            <a:xfrm>
              <a:off x="3134441" y="3003324"/>
              <a:ext cx="441175" cy="457200"/>
              <a:chOff x="3492667" y="1426585"/>
              <a:chExt cx="467986" cy="484985"/>
            </a:xfrm>
          </p:grpSpPr>
          <p:sp>
            <p:nvSpPr>
              <p:cNvPr id="8" name="Freeform 597"/>
              <p:cNvSpPr>
                <a:spLocks noEditPoints="1"/>
              </p:cNvSpPr>
              <p:nvPr/>
            </p:nvSpPr>
            <p:spPr bwMode="auto">
              <a:xfrm>
                <a:off x="3492667" y="1426585"/>
                <a:ext cx="221993" cy="484985"/>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598"/>
              <p:cNvSpPr>
                <a:spLocks/>
              </p:cNvSpPr>
              <p:nvPr/>
            </p:nvSpPr>
            <p:spPr bwMode="auto">
              <a:xfrm>
                <a:off x="3641663" y="1563581"/>
                <a:ext cx="46999" cy="72998"/>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599"/>
              <p:cNvSpPr>
                <a:spLocks/>
              </p:cNvSpPr>
              <p:nvPr/>
            </p:nvSpPr>
            <p:spPr bwMode="auto">
              <a:xfrm>
                <a:off x="3596664" y="1497583"/>
                <a:ext cx="46999" cy="49998"/>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00"/>
              <p:cNvSpPr>
                <a:spLocks/>
              </p:cNvSpPr>
              <p:nvPr/>
            </p:nvSpPr>
            <p:spPr bwMode="auto">
              <a:xfrm>
                <a:off x="3551665" y="1710576"/>
                <a:ext cx="46999" cy="48999"/>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01"/>
              <p:cNvSpPr>
                <a:spLocks/>
              </p:cNvSpPr>
              <p:nvPr/>
            </p:nvSpPr>
            <p:spPr bwMode="auto">
              <a:xfrm>
                <a:off x="3612663" y="1710576"/>
                <a:ext cx="75998" cy="22999"/>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02"/>
              <p:cNvSpPr>
                <a:spLocks noEditPoints="1"/>
              </p:cNvSpPr>
              <p:nvPr/>
            </p:nvSpPr>
            <p:spPr bwMode="auto">
              <a:xfrm>
                <a:off x="3737660" y="1426585"/>
                <a:ext cx="222993" cy="484985"/>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03"/>
              <p:cNvSpPr>
                <a:spLocks/>
              </p:cNvSpPr>
              <p:nvPr/>
            </p:nvSpPr>
            <p:spPr bwMode="auto">
              <a:xfrm>
                <a:off x="3763659" y="1563581"/>
                <a:ext cx="44999" cy="72998"/>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04"/>
              <p:cNvSpPr>
                <a:spLocks/>
              </p:cNvSpPr>
              <p:nvPr/>
            </p:nvSpPr>
            <p:spPr bwMode="auto">
              <a:xfrm>
                <a:off x="3806658" y="1497583"/>
                <a:ext cx="49998" cy="49998"/>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05"/>
              <p:cNvSpPr>
                <a:spLocks/>
              </p:cNvSpPr>
              <p:nvPr/>
            </p:nvSpPr>
            <p:spPr bwMode="auto">
              <a:xfrm>
                <a:off x="3851656" y="1710576"/>
                <a:ext cx="49998" cy="48999"/>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06"/>
              <p:cNvSpPr>
                <a:spLocks/>
              </p:cNvSpPr>
              <p:nvPr/>
            </p:nvSpPr>
            <p:spPr bwMode="auto">
              <a:xfrm>
                <a:off x="3761659" y="1710576"/>
                <a:ext cx="77998" cy="22999"/>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773" y="2086803"/>
            <a:ext cx="969893" cy="969894"/>
          </a:xfrm>
          <a:prstGeom prst="rect">
            <a:avLst/>
          </a:prstGeom>
        </p:spPr>
      </p:pic>
      <p:sp>
        <p:nvSpPr>
          <p:cNvPr id="26" name="Rectangle 4"/>
          <p:cNvSpPr>
            <a:spLocks noChangeArrowheads="1"/>
          </p:cNvSpPr>
          <p:nvPr/>
        </p:nvSpPr>
        <p:spPr bwMode="ltGray">
          <a:xfrm>
            <a:off x="477679" y="4741659"/>
            <a:ext cx="3901374" cy="154512"/>
          </a:xfrm>
          <a:prstGeom prst="rect">
            <a:avLst/>
          </a:prstGeom>
          <a:noFill/>
          <a:ln w="9525">
            <a:noFill/>
            <a:miter lim="800000"/>
            <a:headEnd/>
            <a:tailEnd/>
          </a:ln>
          <a:effectLst/>
        </p:spPr>
        <p:txBody>
          <a:bodyPr wrap="square" lIns="61580" tIns="30789" rIns="61580" bIns="30789" anchor="b">
            <a:spAutoFit/>
          </a:bodyPr>
          <a:lstStyle/>
          <a:p>
            <a:pPr defTabSz="610693" fontAlgn="auto">
              <a:spcBef>
                <a:spcPts val="0"/>
              </a:spcBef>
              <a:spcAft>
                <a:spcPts val="0"/>
              </a:spcAft>
              <a:defRPr/>
            </a:pPr>
            <a:r>
              <a:rPr lang="en-US" sz="600" spc="20" baseline="0" dirty="0">
                <a:solidFill>
                  <a:schemeClr val="bg2">
                    <a:lumMod val="65000"/>
                  </a:schemeClr>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05303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Delivering fabric wide cloud scale and services</a:t>
            </a:r>
            <a:br>
              <a:rPr lang="en-US" dirty="0"/>
            </a:br>
            <a:r>
              <a:rPr lang="en-US" sz="1800" dirty="0"/>
              <a:t>Nexus 9000 powered Cisco Cloud Scale ASIC</a:t>
            </a:r>
          </a:p>
        </p:txBody>
      </p:sp>
      <p:grpSp>
        <p:nvGrpSpPr>
          <p:cNvPr id="141" name="Group 140"/>
          <p:cNvGrpSpPr/>
          <p:nvPr/>
        </p:nvGrpSpPr>
        <p:grpSpPr>
          <a:xfrm>
            <a:off x="277813" y="1200150"/>
            <a:ext cx="5387976" cy="3516312"/>
            <a:chOff x="555624" y="1200150"/>
            <a:chExt cx="5387976" cy="3516312"/>
          </a:xfrm>
        </p:grpSpPr>
        <p:sp>
          <p:nvSpPr>
            <p:cNvPr id="3" name="Rectangle 2"/>
            <p:cNvSpPr/>
            <p:nvPr/>
          </p:nvSpPr>
          <p:spPr>
            <a:xfrm>
              <a:off x="555624" y="2958305"/>
              <a:ext cx="2693988" cy="175815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555624" y="1200150"/>
              <a:ext cx="2693988" cy="175815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249612" y="2958305"/>
              <a:ext cx="2693988" cy="17581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3249612" y="1200150"/>
              <a:ext cx="2693988" cy="17581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a:spLocks noChangeAspect="1"/>
            </p:cNvSpPr>
            <p:nvPr/>
          </p:nvSpPr>
          <p:spPr>
            <a:xfrm>
              <a:off x="1940872" y="1649565"/>
              <a:ext cx="2617480" cy="26174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2824" y="3190606"/>
              <a:ext cx="1277023" cy="224060"/>
            </a:xfrm>
            <a:prstGeom prst="rect">
              <a:avLst/>
            </a:prstGeom>
          </p:spPr>
        </p:pic>
        <p:grpSp>
          <p:nvGrpSpPr>
            <p:cNvPr id="54" name="Group 53"/>
            <p:cNvGrpSpPr>
              <a:grpSpLocks noChangeAspect="1"/>
            </p:cNvGrpSpPr>
            <p:nvPr/>
          </p:nvGrpSpPr>
          <p:grpSpPr>
            <a:xfrm>
              <a:off x="3430528" y="2408241"/>
              <a:ext cx="1024683" cy="1024708"/>
              <a:chOff x="6432683" y="1103723"/>
              <a:chExt cx="1995461" cy="1721177"/>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1058" y="1103723"/>
                <a:ext cx="1317086" cy="1646359"/>
              </a:xfrm>
              <a:prstGeom prst="rect">
                <a:avLst/>
              </a:prstGeom>
            </p:spPr>
          </p:pic>
          <p:pic>
            <p:nvPicPr>
              <p:cNvPr id="56" name="Picture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5529" y="1518904"/>
                <a:ext cx="901687" cy="1305996"/>
              </a:xfrm>
              <a:prstGeom prst="rect">
                <a:avLst/>
              </a:prstGeom>
            </p:spPr>
          </p:pic>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2683" y="1997199"/>
                <a:ext cx="790841" cy="817692"/>
              </a:xfrm>
              <a:prstGeom prst="rect">
                <a:avLst/>
              </a:prstGeom>
            </p:spPr>
          </p:pic>
        </p:grpSp>
        <p:sp>
          <p:nvSpPr>
            <p:cNvPr id="58" name="Rectangle 57"/>
            <p:cNvSpPr/>
            <p:nvPr/>
          </p:nvSpPr>
          <p:spPr>
            <a:xfrm>
              <a:off x="2569940" y="3709730"/>
              <a:ext cx="1359346" cy="184666"/>
            </a:xfrm>
            <a:prstGeom prst="rect">
              <a:avLst/>
            </a:prstGeom>
          </p:spPr>
          <p:txBody>
            <a:bodyPr wrap="none" lIns="0" tIns="0" rIns="0" bIns="0">
              <a:spAutoFit/>
            </a:bodyPr>
            <a:lstStyle/>
            <a:p>
              <a:pPr algn="ctr"/>
              <a:r>
                <a:rPr lang="en-US" sz="1200" b="1" dirty="0">
                  <a:latin typeface="+mj-lt"/>
                </a:rPr>
                <a:t>A generation ahead</a:t>
              </a:r>
            </a:p>
          </p:txBody>
        </p:sp>
        <p:pic>
          <p:nvPicPr>
            <p:cNvPr id="59"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26583" y="1838537"/>
              <a:ext cx="446059" cy="446059"/>
            </a:xfrm>
            <a:prstGeom prst="rect">
              <a:avLst/>
            </a:prstGeom>
          </p:spPr>
        </p:pic>
        <p:sp>
          <p:nvSpPr>
            <p:cNvPr id="7" name="Rectangle 6"/>
            <p:cNvSpPr/>
            <p:nvPr/>
          </p:nvSpPr>
          <p:spPr>
            <a:xfrm>
              <a:off x="4097249" y="1404376"/>
              <a:ext cx="1659727" cy="830997"/>
            </a:xfrm>
            <a:prstGeom prst="rect">
              <a:avLst/>
            </a:prstGeom>
          </p:spPr>
          <p:txBody>
            <a:bodyPr wrap="square">
              <a:spAutoFit/>
            </a:bodyPr>
            <a:lstStyle/>
            <a:p>
              <a:pPr algn="r"/>
              <a:r>
                <a:rPr lang="en-US" sz="1600" dirty="0">
                  <a:solidFill>
                    <a:schemeClr val="bg2"/>
                  </a:solidFill>
                  <a:latin typeface="+mj-lt"/>
                </a:rPr>
                <a:t>Industry leading programmable switch</a:t>
              </a:r>
            </a:p>
          </p:txBody>
        </p:sp>
        <p:sp>
          <p:nvSpPr>
            <p:cNvPr id="60" name="Rectangle 59"/>
            <p:cNvSpPr/>
            <p:nvPr/>
          </p:nvSpPr>
          <p:spPr>
            <a:xfrm>
              <a:off x="4097249" y="3608505"/>
              <a:ext cx="1659727" cy="830997"/>
            </a:xfrm>
            <a:prstGeom prst="rect">
              <a:avLst/>
            </a:prstGeom>
          </p:spPr>
          <p:txBody>
            <a:bodyPr wrap="square">
              <a:spAutoFit/>
            </a:bodyPr>
            <a:lstStyle/>
            <a:p>
              <a:pPr algn="r"/>
              <a:r>
                <a:rPr lang="en-US" sz="1600" dirty="0">
                  <a:solidFill>
                    <a:schemeClr val="bg2"/>
                  </a:solidFill>
                  <a:latin typeface="+mj-lt"/>
                </a:rPr>
                <a:t>Industry</a:t>
              </a:r>
              <a:br>
                <a:rPr lang="en-US" sz="1600" dirty="0">
                  <a:solidFill>
                    <a:schemeClr val="bg2"/>
                  </a:solidFill>
                  <a:latin typeface="+mj-lt"/>
                </a:rPr>
              </a:br>
              <a:r>
                <a:rPr lang="en-US" sz="1600" dirty="0">
                  <a:solidFill>
                    <a:schemeClr val="bg2"/>
                  </a:solidFill>
                  <a:latin typeface="+mj-lt"/>
                </a:rPr>
                <a:t>leading analytics</a:t>
              </a:r>
            </a:p>
          </p:txBody>
        </p:sp>
        <p:sp>
          <p:nvSpPr>
            <p:cNvPr id="63" name="Rectangle 62"/>
            <p:cNvSpPr/>
            <p:nvPr/>
          </p:nvSpPr>
          <p:spPr>
            <a:xfrm>
              <a:off x="676922" y="3608505"/>
              <a:ext cx="1659727" cy="830997"/>
            </a:xfrm>
            <a:prstGeom prst="rect">
              <a:avLst/>
            </a:prstGeom>
          </p:spPr>
          <p:txBody>
            <a:bodyPr wrap="square">
              <a:spAutoFit/>
            </a:bodyPr>
            <a:lstStyle/>
            <a:p>
              <a:r>
                <a:rPr lang="en-US" sz="1600" dirty="0">
                  <a:solidFill>
                    <a:schemeClr val="bg2"/>
                  </a:solidFill>
                  <a:latin typeface="+mj-lt"/>
                </a:rPr>
                <a:t>Network automation</a:t>
              </a:r>
            </a:p>
            <a:p>
              <a:r>
                <a:rPr lang="en-US" sz="1600" dirty="0">
                  <a:solidFill>
                    <a:schemeClr val="bg2"/>
                  </a:solidFill>
                  <a:latin typeface="+mj-lt"/>
                </a:rPr>
                <a:t>with ACI</a:t>
              </a:r>
            </a:p>
          </p:txBody>
        </p:sp>
        <p:sp>
          <p:nvSpPr>
            <p:cNvPr id="64" name="Rectangle 63"/>
            <p:cNvSpPr/>
            <p:nvPr/>
          </p:nvSpPr>
          <p:spPr>
            <a:xfrm>
              <a:off x="676922" y="1404375"/>
              <a:ext cx="1659727" cy="584775"/>
            </a:xfrm>
            <a:prstGeom prst="rect">
              <a:avLst/>
            </a:prstGeom>
          </p:spPr>
          <p:txBody>
            <a:bodyPr wrap="square">
              <a:spAutoFit/>
            </a:bodyPr>
            <a:lstStyle/>
            <a:p>
              <a:r>
                <a:rPr lang="en-US" sz="1600" dirty="0">
                  <a:solidFill>
                    <a:schemeClr val="bg2"/>
                  </a:solidFill>
                  <a:latin typeface="+mj-lt"/>
                </a:rPr>
                <a:t>Best of breed switching </a:t>
              </a:r>
            </a:p>
          </p:txBody>
        </p:sp>
        <p:sp>
          <p:nvSpPr>
            <p:cNvPr id="79" name="TextBox 78"/>
            <p:cNvSpPr txBox="1"/>
            <p:nvPr/>
          </p:nvSpPr>
          <p:spPr>
            <a:xfrm>
              <a:off x="2365469" y="3461423"/>
              <a:ext cx="711733" cy="138499"/>
            </a:xfrm>
            <a:prstGeom prst="rect">
              <a:avLst/>
            </a:prstGeom>
            <a:noFill/>
          </p:spPr>
          <p:txBody>
            <a:bodyPr wrap="none" lIns="0" tIns="0" rIns="0" bIns="0" rtlCol="0">
              <a:spAutoFit/>
            </a:bodyPr>
            <a:lstStyle/>
            <a:p>
              <a:pPr algn="ctr" defTabSz="457139" fontAlgn="auto">
                <a:lnSpc>
                  <a:spcPct val="90000"/>
                </a:lnSpc>
                <a:spcBef>
                  <a:spcPts val="600"/>
                </a:spcBef>
                <a:spcAft>
                  <a:spcPts val="0"/>
                </a:spcAft>
              </a:pPr>
              <a:r>
                <a:rPr lang="en-US" sz="1000" b="1" dirty="0">
                  <a:latin typeface="+mj-lt"/>
                </a:rPr>
                <a:t>Nexus 9300</a:t>
              </a:r>
            </a:p>
          </p:txBody>
        </p:sp>
        <p:sp>
          <p:nvSpPr>
            <p:cNvPr id="80" name="TextBox 79"/>
            <p:cNvSpPr txBox="1"/>
            <p:nvPr/>
          </p:nvSpPr>
          <p:spPr>
            <a:xfrm>
              <a:off x="3521686" y="3446034"/>
              <a:ext cx="711733" cy="153888"/>
            </a:xfrm>
            <a:prstGeom prst="rect">
              <a:avLst/>
            </a:prstGeom>
            <a:noFill/>
          </p:spPr>
          <p:txBody>
            <a:bodyPr wrap="none" lIns="0" tIns="0" rIns="0" bIns="0" rtlCol="0">
              <a:spAutoFit/>
            </a:bodyPr>
            <a:lstStyle/>
            <a:p>
              <a:pPr defTabSz="457200" fontAlgn="base">
                <a:spcBef>
                  <a:spcPct val="0"/>
                </a:spcBef>
                <a:spcAft>
                  <a:spcPct val="0"/>
                </a:spcAft>
              </a:pPr>
              <a:r>
                <a:rPr lang="en-US" sz="1000" b="1" dirty="0">
                  <a:latin typeface="+mj-lt"/>
                  <a:ea typeface="ＭＳ Ｐゴシック" charset="0"/>
                  <a:cs typeface="ＭＳ Ｐゴシック" charset="0"/>
                </a:rPr>
                <a:t>Nexus 9500</a:t>
              </a:r>
            </a:p>
          </p:txBody>
        </p:sp>
      </p:grpSp>
      <p:grpSp>
        <p:nvGrpSpPr>
          <p:cNvPr id="135" name="Group 134"/>
          <p:cNvGrpSpPr/>
          <p:nvPr/>
        </p:nvGrpSpPr>
        <p:grpSpPr>
          <a:xfrm>
            <a:off x="5716450" y="1821287"/>
            <a:ext cx="3328035" cy="2274038"/>
            <a:chOff x="5539740" y="1393895"/>
            <a:chExt cx="3328035" cy="2274038"/>
          </a:xfrm>
        </p:grpSpPr>
        <p:sp>
          <p:nvSpPr>
            <p:cNvPr id="136" name="Text Placeholder 4"/>
            <p:cNvSpPr txBox="1">
              <a:spLocks/>
            </p:cNvSpPr>
            <p:nvPr/>
          </p:nvSpPr>
          <p:spPr>
            <a:xfrm>
              <a:off x="5539740" y="1393895"/>
              <a:ext cx="3328035" cy="343526"/>
            </a:xfrm>
            <a:prstGeom prst="rect">
              <a:avLst/>
            </a:prstGeom>
          </p:spPr>
          <p:txBody>
            <a:bodyPr lIns="0" tIns="0" rIns="0" bIns="0" anchor="ctr" anchorCtr="0">
              <a:noAutofit/>
            </a:bodyPr>
            <a:lstStyle>
              <a:lvl1pPr marL="280904" indent="-223774"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53" indent="-215837"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496" indent="-171401"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0959" indent="-171401"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360" indent="-168226"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0"/>
                </a:spcAft>
                <a:buNone/>
                <a:tabLst>
                  <a:tab pos="1889125" algn="r"/>
                  <a:tab pos="2003425" algn="l"/>
                </a:tabLst>
              </a:pPr>
              <a:r>
                <a:rPr lang="en-US" sz="1500" dirty="0">
                  <a:solidFill>
                    <a:schemeClr val="tx1"/>
                  </a:solidFill>
                </a:rPr>
                <a:t>	Superior	</a:t>
              </a:r>
              <a:r>
                <a:rPr lang="en-US" sz="1500" b="1" dirty="0">
                  <a:solidFill>
                    <a:schemeClr val="accent3"/>
                  </a:solidFill>
                </a:rPr>
                <a:t>Performance</a:t>
              </a:r>
            </a:p>
          </p:txBody>
        </p:sp>
        <p:sp>
          <p:nvSpPr>
            <p:cNvPr id="137" name="Text Placeholder 4"/>
            <p:cNvSpPr txBox="1">
              <a:spLocks/>
            </p:cNvSpPr>
            <p:nvPr/>
          </p:nvSpPr>
          <p:spPr>
            <a:xfrm>
              <a:off x="5539740" y="1891716"/>
              <a:ext cx="3328035" cy="343526"/>
            </a:xfrm>
            <a:prstGeom prst="rect">
              <a:avLst/>
            </a:prstGeom>
          </p:spPr>
          <p:txBody>
            <a:bodyPr lIns="0" tIns="0" rIns="0" bIns="0" anchor="ctr" anchorCtr="0">
              <a:noAutofit/>
            </a:bodyPr>
            <a:lstStyle>
              <a:lvl1pPr marL="280904" indent="-223774"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53" indent="-215837"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496" indent="-171401"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0959" indent="-171401"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360" indent="-168226"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0"/>
                </a:spcAft>
                <a:buNone/>
                <a:tabLst>
                  <a:tab pos="1889125" algn="r"/>
                  <a:tab pos="2003425" algn="l"/>
                </a:tabLst>
              </a:pPr>
              <a:r>
                <a:rPr lang="en-US" sz="1500" dirty="0">
                  <a:solidFill>
                    <a:schemeClr val="tx1"/>
                  </a:solidFill>
                </a:rPr>
                <a:t>	Visibility and security	</a:t>
              </a:r>
              <a:r>
                <a:rPr lang="en-US" sz="1500" b="1" dirty="0">
                  <a:solidFill>
                    <a:schemeClr val="accent3"/>
                  </a:solidFill>
                </a:rPr>
                <a:t>Pervasive</a:t>
              </a:r>
            </a:p>
          </p:txBody>
        </p:sp>
        <p:sp>
          <p:nvSpPr>
            <p:cNvPr id="138" name="Text Placeholder 4"/>
            <p:cNvSpPr txBox="1">
              <a:spLocks/>
            </p:cNvSpPr>
            <p:nvPr/>
          </p:nvSpPr>
          <p:spPr>
            <a:xfrm>
              <a:off x="5539740" y="2359151"/>
              <a:ext cx="3328035" cy="343526"/>
            </a:xfrm>
            <a:prstGeom prst="rect">
              <a:avLst/>
            </a:prstGeom>
          </p:spPr>
          <p:txBody>
            <a:bodyPr lIns="0" tIns="0" rIns="0" bIns="0" anchor="ctr" anchorCtr="0">
              <a:noAutofit/>
            </a:bodyPr>
            <a:lstStyle>
              <a:lvl1pPr marL="280904" indent="-223774"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53" indent="-215837"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496" indent="-171401"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0959" indent="-171401"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360" indent="-168226"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0"/>
                </a:spcAft>
                <a:buNone/>
                <a:tabLst>
                  <a:tab pos="1889125" algn="r"/>
                  <a:tab pos="2003425" algn="l"/>
                </a:tabLst>
              </a:pPr>
              <a:r>
                <a:rPr lang="en-US" sz="1500" dirty="0">
                  <a:solidFill>
                    <a:schemeClr val="tx1"/>
                  </a:solidFill>
                </a:rPr>
                <a:t>	Reduced 	</a:t>
              </a:r>
              <a:r>
                <a:rPr lang="en-US" sz="1500" b="1" dirty="0">
                  <a:solidFill>
                    <a:schemeClr val="accent3"/>
                  </a:solidFill>
                </a:rPr>
                <a:t>Power</a:t>
              </a:r>
            </a:p>
          </p:txBody>
        </p:sp>
        <p:sp>
          <p:nvSpPr>
            <p:cNvPr id="139" name="Text Placeholder 4"/>
            <p:cNvSpPr txBox="1">
              <a:spLocks/>
            </p:cNvSpPr>
            <p:nvPr/>
          </p:nvSpPr>
          <p:spPr>
            <a:xfrm>
              <a:off x="5539740" y="2856972"/>
              <a:ext cx="3328035" cy="343526"/>
            </a:xfrm>
            <a:prstGeom prst="rect">
              <a:avLst/>
            </a:prstGeom>
          </p:spPr>
          <p:txBody>
            <a:bodyPr lIns="0" tIns="0" rIns="0" bIns="0" anchor="ctr" anchorCtr="0">
              <a:noAutofit/>
            </a:bodyPr>
            <a:lstStyle>
              <a:lvl1pPr marL="280904" indent="-223774"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53" indent="-215837"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496" indent="-171401"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0959" indent="-171401"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360" indent="-168226"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0"/>
                </a:spcAft>
                <a:buNone/>
                <a:tabLst>
                  <a:tab pos="1889125" algn="r"/>
                  <a:tab pos="2003425" algn="l"/>
                </a:tabLst>
              </a:pPr>
              <a:r>
                <a:rPr lang="en-US" sz="1500" dirty="0">
                  <a:solidFill>
                    <a:schemeClr val="tx1"/>
                  </a:solidFill>
                </a:rPr>
                <a:t>	Optimized	</a:t>
              </a:r>
              <a:r>
                <a:rPr lang="en-US" sz="1500" b="1" dirty="0">
                  <a:solidFill>
                    <a:schemeClr val="accent3"/>
                  </a:solidFill>
                </a:rPr>
                <a:t>Price</a:t>
              </a:r>
            </a:p>
          </p:txBody>
        </p:sp>
        <p:sp>
          <p:nvSpPr>
            <p:cNvPr id="140" name="Text Placeholder 4"/>
            <p:cNvSpPr txBox="1">
              <a:spLocks/>
            </p:cNvSpPr>
            <p:nvPr/>
          </p:nvSpPr>
          <p:spPr>
            <a:xfrm>
              <a:off x="5539740" y="3324407"/>
              <a:ext cx="3328035" cy="343526"/>
            </a:xfrm>
            <a:prstGeom prst="rect">
              <a:avLst/>
            </a:prstGeom>
          </p:spPr>
          <p:txBody>
            <a:bodyPr lIns="0" tIns="0" rIns="0" bIns="0" anchor="ctr" anchorCtr="0">
              <a:noAutofit/>
            </a:bodyPr>
            <a:lstStyle>
              <a:lvl1pPr marL="280904" indent="-223774"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53" indent="-215837"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496" indent="-171401"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0959" indent="-171401"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360" indent="-168226"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0"/>
                </a:spcBef>
                <a:spcAft>
                  <a:spcPts val="0"/>
                </a:spcAft>
                <a:buNone/>
                <a:tabLst>
                  <a:tab pos="1889125" algn="r"/>
                  <a:tab pos="2003425" algn="l"/>
                </a:tabLst>
              </a:pPr>
              <a:r>
                <a:rPr lang="en-US" sz="1500" dirty="0">
                  <a:solidFill>
                    <a:schemeClr val="tx1"/>
                  </a:solidFill>
                </a:rPr>
                <a:t>	Investment	</a:t>
              </a:r>
              <a:r>
                <a:rPr lang="en-US" sz="1500" b="1" dirty="0">
                  <a:solidFill>
                    <a:schemeClr val="accent3"/>
                  </a:solidFill>
                </a:rPr>
                <a:t>Protection</a:t>
              </a:r>
            </a:p>
          </p:txBody>
        </p:sp>
      </p:grpSp>
    </p:spTree>
    <p:extLst>
      <p:ext uri="{BB962C8B-B14F-4D97-AF65-F5344CB8AC3E}">
        <p14:creationId xmlns:p14="http://schemas.microsoft.com/office/powerpoint/2010/main" val="337856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2214877" y="872304"/>
            <a:ext cx="4714246" cy="2929759"/>
            <a:chOff x="2612959" y="1200151"/>
            <a:chExt cx="3896071" cy="2421288"/>
          </a:xfrm>
        </p:grpSpPr>
        <p:sp>
          <p:nvSpPr>
            <p:cNvPr id="12" name="Freeform 11"/>
            <p:cNvSpPr>
              <a:spLocks/>
            </p:cNvSpPr>
            <p:nvPr/>
          </p:nvSpPr>
          <p:spPr bwMode="auto">
            <a:xfrm>
              <a:off x="2612959" y="2913920"/>
              <a:ext cx="3896071" cy="707519"/>
            </a:xfrm>
            <a:custGeom>
              <a:avLst/>
              <a:gdLst>
                <a:gd name="T0" fmla="*/ 151 w 1667"/>
                <a:gd name="T1" fmla="*/ 0 h 303"/>
                <a:gd name="T2" fmla="*/ 0 w 1667"/>
                <a:gd name="T3" fmla="*/ 151 h 303"/>
                <a:gd name="T4" fmla="*/ 151 w 1667"/>
                <a:gd name="T5" fmla="*/ 303 h 303"/>
                <a:gd name="T6" fmla="*/ 1515 w 1667"/>
                <a:gd name="T7" fmla="*/ 303 h 303"/>
                <a:gd name="T8" fmla="*/ 1667 w 1667"/>
                <a:gd name="T9" fmla="*/ 151 h 303"/>
                <a:gd name="T10" fmla="*/ 1515 w 1667"/>
                <a:gd name="T11" fmla="*/ 0 h 303"/>
                <a:gd name="T12" fmla="*/ 151 w 1667"/>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667" h="303">
                  <a:moveTo>
                    <a:pt x="151" y="0"/>
                  </a:moveTo>
                  <a:cubicBezTo>
                    <a:pt x="67" y="0"/>
                    <a:pt x="0" y="68"/>
                    <a:pt x="0" y="151"/>
                  </a:cubicBezTo>
                  <a:cubicBezTo>
                    <a:pt x="0" y="235"/>
                    <a:pt x="67" y="303"/>
                    <a:pt x="151" y="303"/>
                  </a:cubicBezTo>
                  <a:cubicBezTo>
                    <a:pt x="1515" y="303"/>
                    <a:pt x="1515" y="303"/>
                    <a:pt x="1515" y="303"/>
                  </a:cubicBezTo>
                  <a:cubicBezTo>
                    <a:pt x="1599" y="303"/>
                    <a:pt x="1667" y="235"/>
                    <a:pt x="1667" y="151"/>
                  </a:cubicBezTo>
                  <a:cubicBezTo>
                    <a:pt x="1667" y="68"/>
                    <a:pt x="1599" y="0"/>
                    <a:pt x="1515" y="0"/>
                  </a:cubicBezTo>
                  <a:lnTo>
                    <a:pt x="151" y="0"/>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2000" dirty="0">
                  <a:solidFill>
                    <a:schemeClr val="bg2"/>
                  </a:solidFill>
                  <a:latin typeface="+mn-lt"/>
                </a:rPr>
                <a:t>Managed by DCNM</a:t>
              </a:r>
            </a:p>
          </p:txBody>
        </p:sp>
        <p:sp>
          <p:nvSpPr>
            <p:cNvPr id="14" name="Freeform 7"/>
            <p:cNvSpPr>
              <a:spLocks/>
            </p:cNvSpPr>
            <p:nvPr/>
          </p:nvSpPr>
          <p:spPr bwMode="auto">
            <a:xfrm>
              <a:off x="3101933" y="2058607"/>
              <a:ext cx="2927556" cy="707519"/>
            </a:xfrm>
            <a:custGeom>
              <a:avLst/>
              <a:gdLst>
                <a:gd name="T0" fmla="*/ 151 w 1253"/>
                <a:gd name="T1" fmla="*/ 0 h 303"/>
                <a:gd name="T2" fmla="*/ 0 w 1253"/>
                <a:gd name="T3" fmla="*/ 152 h 303"/>
                <a:gd name="T4" fmla="*/ 151 w 1253"/>
                <a:gd name="T5" fmla="*/ 303 h 303"/>
                <a:gd name="T6" fmla="*/ 1101 w 1253"/>
                <a:gd name="T7" fmla="*/ 303 h 303"/>
                <a:gd name="T8" fmla="*/ 1253 w 1253"/>
                <a:gd name="T9" fmla="*/ 152 h 303"/>
                <a:gd name="T10" fmla="*/ 1101 w 1253"/>
                <a:gd name="T11" fmla="*/ 0 h 303"/>
                <a:gd name="T12" fmla="*/ 151 w 1253"/>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253" h="303">
                  <a:moveTo>
                    <a:pt x="151" y="0"/>
                  </a:moveTo>
                  <a:cubicBezTo>
                    <a:pt x="68" y="0"/>
                    <a:pt x="0" y="68"/>
                    <a:pt x="0" y="152"/>
                  </a:cubicBezTo>
                  <a:cubicBezTo>
                    <a:pt x="0" y="235"/>
                    <a:pt x="68" y="303"/>
                    <a:pt x="151" y="303"/>
                  </a:cubicBezTo>
                  <a:cubicBezTo>
                    <a:pt x="1101" y="303"/>
                    <a:pt x="1101" y="303"/>
                    <a:pt x="1101" y="303"/>
                  </a:cubicBezTo>
                  <a:cubicBezTo>
                    <a:pt x="1185" y="303"/>
                    <a:pt x="1253" y="235"/>
                    <a:pt x="1253" y="152"/>
                  </a:cubicBezTo>
                  <a:cubicBezTo>
                    <a:pt x="1253" y="68"/>
                    <a:pt x="1185" y="0"/>
                    <a:pt x="1101" y="0"/>
                  </a:cubicBezTo>
                  <a:lnTo>
                    <a:pt x="151" y="0"/>
                  </a:lnTo>
                  <a:close/>
                </a:path>
              </a:pathLst>
            </a:custGeom>
            <a:solidFill>
              <a:schemeClr val="accent3"/>
            </a:solidFill>
            <a:ln>
              <a:noFill/>
            </a:ln>
          </p:spPr>
          <p:txBody>
            <a:bodyPr vert="horz" wrap="square" lIns="91440" tIns="45720" rIns="91440" bIns="45720" numCol="1" anchor="ctr" anchorCtr="0" compatLnSpc="1">
              <a:prstTxWarp prst="textNoShape">
                <a:avLst/>
              </a:prstTxWarp>
            </a:bodyPr>
            <a:lstStyle/>
            <a:p>
              <a:pPr algn="ctr"/>
              <a:r>
                <a:rPr lang="en-US" sz="2000" dirty="0">
                  <a:solidFill>
                    <a:schemeClr val="bg2"/>
                  </a:solidFill>
                  <a:latin typeface="+mn-lt"/>
                </a:rPr>
                <a:t>Powered by NXOS/ACI</a:t>
              </a:r>
            </a:p>
          </p:txBody>
        </p:sp>
        <p:sp>
          <p:nvSpPr>
            <p:cNvPr id="15" name="Freeform 8"/>
            <p:cNvSpPr>
              <a:spLocks/>
            </p:cNvSpPr>
            <p:nvPr/>
          </p:nvSpPr>
          <p:spPr bwMode="auto">
            <a:xfrm>
              <a:off x="3583046" y="1200151"/>
              <a:ext cx="1965330" cy="707519"/>
            </a:xfrm>
            <a:custGeom>
              <a:avLst/>
              <a:gdLst>
                <a:gd name="T0" fmla="*/ 151 w 841"/>
                <a:gd name="T1" fmla="*/ 0 h 303"/>
                <a:gd name="T2" fmla="*/ 0 w 841"/>
                <a:gd name="T3" fmla="*/ 152 h 303"/>
                <a:gd name="T4" fmla="*/ 151 w 841"/>
                <a:gd name="T5" fmla="*/ 303 h 303"/>
                <a:gd name="T6" fmla="*/ 689 w 841"/>
                <a:gd name="T7" fmla="*/ 303 h 303"/>
                <a:gd name="T8" fmla="*/ 841 w 841"/>
                <a:gd name="T9" fmla="*/ 152 h 303"/>
                <a:gd name="T10" fmla="*/ 689 w 841"/>
                <a:gd name="T11" fmla="*/ 0 h 303"/>
                <a:gd name="T12" fmla="*/ 151 w 841"/>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841" h="303">
                  <a:moveTo>
                    <a:pt x="151" y="0"/>
                  </a:moveTo>
                  <a:cubicBezTo>
                    <a:pt x="68" y="0"/>
                    <a:pt x="0" y="68"/>
                    <a:pt x="0" y="152"/>
                  </a:cubicBezTo>
                  <a:cubicBezTo>
                    <a:pt x="0" y="235"/>
                    <a:pt x="68" y="303"/>
                    <a:pt x="151" y="303"/>
                  </a:cubicBezTo>
                  <a:cubicBezTo>
                    <a:pt x="689" y="303"/>
                    <a:pt x="689" y="303"/>
                    <a:pt x="689" y="303"/>
                  </a:cubicBezTo>
                  <a:cubicBezTo>
                    <a:pt x="773" y="303"/>
                    <a:pt x="841" y="235"/>
                    <a:pt x="841" y="152"/>
                  </a:cubicBezTo>
                  <a:cubicBezTo>
                    <a:pt x="841" y="68"/>
                    <a:pt x="773" y="0"/>
                    <a:pt x="689" y="0"/>
                  </a:cubicBezTo>
                  <a:lnTo>
                    <a:pt x="151" y="0"/>
                  </a:ln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algn="ctr"/>
              <a:r>
                <a:rPr lang="en-US" sz="2000" dirty="0">
                  <a:solidFill>
                    <a:schemeClr val="bg2"/>
                  </a:solidFill>
                  <a:latin typeface="+mn-lt"/>
                </a:rPr>
                <a:t>Nexus 9000 </a:t>
              </a:r>
            </a:p>
          </p:txBody>
        </p:sp>
      </p:grpSp>
    </p:spTree>
    <p:extLst>
      <p:ext uri="{BB962C8B-B14F-4D97-AF65-F5344CB8AC3E}">
        <p14:creationId xmlns:p14="http://schemas.microsoft.com/office/powerpoint/2010/main" val="3193852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50886" y="1561116"/>
            <a:ext cx="5545427" cy="2641601"/>
          </a:xfrm>
          <a:prstGeom prst="roundRect">
            <a:avLst>
              <a:gd name="adj" fmla="val 257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11275" algn="ctr"/>
            <a:r>
              <a:rPr lang="en-US" sz="2400" dirty="0"/>
              <a:t>Mobile and Web apps</a:t>
            </a:r>
            <a:br>
              <a:rPr lang="en-US" sz="2400" dirty="0"/>
            </a:br>
            <a:r>
              <a:rPr lang="en-US" sz="2400" dirty="0"/>
              <a:t>200+ Petabyte of Data</a:t>
            </a:r>
          </a:p>
        </p:txBody>
      </p:sp>
      <p:sp>
        <p:nvSpPr>
          <p:cNvPr id="2" name="Title 1"/>
          <p:cNvSpPr>
            <a:spLocks noGrp="1"/>
          </p:cNvSpPr>
          <p:nvPr>
            <p:ph type="title"/>
          </p:nvPr>
        </p:nvSpPr>
        <p:spPr/>
        <p:txBody>
          <a:bodyPr/>
          <a:lstStyle/>
          <a:p>
            <a:r>
              <a:rPr lang="en-US" dirty="0"/>
              <a:t>See how Nexus with Cloudscale helped Shutterfly to scale and reduce cost</a:t>
            </a:r>
          </a:p>
        </p:txBody>
      </p:sp>
      <p:sp>
        <p:nvSpPr>
          <p:cNvPr id="4" name="Round Same Side Corner Rectangle 3"/>
          <p:cNvSpPr/>
          <p:nvPr/>
        </p:nvSpPr>
        <p:spPr>
          <a:xfrm rot="16200000">
            <a:off x="1263243" y="853500"/>
            <a:ext cx="2641598" cy="4056835"/>
          </a:xfrm>
          <a:prstGeom prst="round2SameRect">
            <a:avLst>
              <a:gd name="adj1" fmla="val 3495"/>
              <a:gd name="adj2" fmla="val 0"/>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lIns="182880" tIns="182880" rIns="182880" bIns="182880" rtlCol="0" anchor="t">
            <a:noAutofit/>
          </a:bodyPr>
          <a:lstStyle/>
          <a:p>
            <a:pPr>
              <a:spcBef>
                <a:spcPts val="600"/>
              </a:spcBef>
              <a:spcAft>
                <a:spcPts val="0"/>
              </a:spcAft>
            </a:pPr>
            <a:endParaRPr lang="en-US" sz="2000" b="1" dirty="0">
              <a:solidFill>
                <a:schemeClr val="tx2"/>
              </a:solidFill>
              <a:latin typeface="+mj-lt"/>
            </a:endParaRPr>
          </a:p>
          <a:p>
            <a:pPr>
              <a:spcBef>
                <a:spcPts val="600"/>
              </a:spcBef>
              <a:spcAft>
                <a:spcPts val="0"/>
              </a:spcAft>
            </a:pPr>
            <a:endParaRPr lang="en-US" sz="2000" b="1" dirty="0">
              <a:solidFill>
                <a:schemeClr val="tx2"/>
              </a:solidFill>
              <a:latin typeface="+mj-lt"/>
            </a:endParaRPr>
          </a:p>
          <a:p>
            <a:pPr>
              <a:spcBef>
                <a:spcPts val="900"/>
              </a:spcBef>
              <a:spcAft>
                <a:spcPts val="0"/>
              </a:spcAft>
            </a:pPr>
            <a:r>
              <a:rPr lang="en-US" sz="2000" b="1" dirty="0">
                <a:solidFill>
                  <a:schemeClr val="tx2"/>
                </a:solidFill>
                <a:latin typeface="+mj-lt"/>
              </a:rPr>
              <a:t>Shutterfly</a:t>
            </a:r>
            <a:endParaRPr lang="en-US" sz="2800" b="1" dirty="0">
              <a:solidFill>
                <a:schemeClr val="tx2"/>
              </a:solidFill>
              <a:latin typeface="+mj-lt"/>
            </a:endParaRPr>
          </a:p>
          <a:p>
            <a:pPr marL="177800" indent="-177800">
              <a:spcBef>
                <a:spcPts val="600"/>
              </a:spcBef>
              <a:spcAft>
                <a:spcPts val="0"/>
              </a:spcAft>
              <a:buFont typeface="Arial" pitchFamily="34" charset="0"/>
              <a:buChar char="•"/>
              <a:tabLst>
                <a:tab pos="114300" algn="l"/>
              </a:tabLst>
            </a:pPr>
            <a:r>
              <a:rPr lang="en-US" sz="1600" dirty="0">
                <a:solidFill>
                  <a:schemeClr val="tx2"/>
                </a:solidFill>
                <a:latin typeface="+mj-lt"/>
              </a:rPr>
              <a:t>Millions of customers</a:t>
            </a:r>
          </a:p>
          <a:p>
            <a:pPr marL="177800" indent="-177800">
              <a:spcBef>
                <a:spcPts val="600"/>
              </a:spcBef>
              <a:spcAft>
                <a:spcPts val="0"/>
              </a:spcAft>
              <a:buFont typeface="Arial" pitchFamily="34" charset="0"/>
              <a:buChar char="•"/>
              <a:tabLst>
                <a:tab pos="114300" algn="l"/>
              </a:tabLst>
            </a:pPr>
            <a:r>
              <a:rPr lang="en-US" sz="1600" dirty="0">
                <a:solidFill>
                  <a:schemeClr val="tx2"/>
                </a:solidFill>
                <a:latin typeface="+mj-lt"/>
              </a:rPr>
              <a:t>Free, unlimited photo storage</a:t>
            </a:r>
          </a:p>
          <a:p>
            <a:pPr marL="177800" indent="-177800">
              <a:spcBef>
                <a:spcPts val="600"/>
              </a:spcBef>
              <a:spcAft>
                <a:spcPts val="0"/>
              </a:spcAft>
              <a:buFont typeface="Arial" pitchFamily="34" charset="0"/>
              <a:buChar char="•"/>
              <a:tabLst>
                <a:tab pos="114300" algn="l"/>
              </a:tabLst>
            </a:pPr>
            <a:r>
              <a:rPr lang="en-US" sz="1600" dirty="0">
                <a:solidFill>
                  <a:schemeClr val="tx2"/>
                </a:solidFill>
                <a:latin typeface="+mj-lt"/>
              </a:rPr>
              <a:t>Photo-based products and services</a:t>
            </a:r>
          </a:p>
        </p:txBody>
      </p:sp>
      <p:pic>
        <p:nvPicPr>
          <p:cNvPr id="7170" name="Picture 2" descr="T:\camera__fc_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83" y="1707762"/>
            <a:ext cx="742566" cy="74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5902" y="2984119"/>
            <a:ext cx="9815804" cy="22393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555121" y="2792377"/>
            <a:ext cx="2594786" cy="583160"/>
          </a:xfrm>
          <a:prstGeom prst="roundRect">
            <a:avLst>
              <a:gd name="adj" fmla="val 50000"/>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solidFill>
                  <a:schemeClr val="bg2"/>
                </a:solidFill>
              </a:rPr>
              <a:t>Provides compelling user experience with traffic growth</a:t>
            </a:r>
          </a:p>
        </p:txBody>
      </p:sp>
      <p:sp>
        <p:nvSpPr>
          <p:cNvPr id="119" name="Rounded Rectangle 118"/>
          <p:cNvSpPr/>
          <p:nvPr/>
        </p:nvSpPr>
        <p:spPr>
          <a:xfrm>
            <a:off x="3274607" y="2792377"/>
            <a:ext cx="2594786" cy="583160"/>
          </a:xfrm>
          <a:prstGeom prst="roundRect">
            <a:avLst>
              <a:gd name="adj" fmla="val 50000"/>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a:solidFill>
                  <a:schemeClr val="bg2"/>
                </a:solidFill>
              </a:rPr>
              <a:t>Automates switch</a:t>
            </a:r>
          </a:p>
          <a:p>
            <a:pPr algn="ctr"/>
            <a:r>
              <a:rPr lang="en-US" sz="1200" dirty="0">
                <a:solidFill>
                  <a:schemeClr val="bg2"/>
                </a:solidFill>
              </a:rPr>
              <a:t>provisioning to save time</a:t>
            </a:r>
          </a:p>
        </p:txBody>
      </p:sp>
      <p:sp>
        <p:nvSpPr>
          <p:cNvPr id="120" name="Rounded Rectangle 119"/>
          <p:cNvSpPr/>
          <p:nvPr/>
        </p:nvSpPr>
        <p:spPr>
          <a:xfrm>
            <a:off x="5994094" y="2792377"/>
            <a:ext cx="2594786" cy="583160"/>
          </a:xfrm>
          <a:prstGeom prst="roundRect">
            <a:avLst>
              <a:gd name="adj" fmla="val 50000"/>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200" dirty="0">
                <a:solidFill>
                  <a:schemeClr val="bg2"/>
                </a:solidFill>
              </a:rPr>
              <a:t>Simplifies management</a:t>
            </a:r>
          </a:p>
        </p:txBody>
      </p:sp>
      <p:sp>
        <p:nvSpPr>
          <p:cNvPr id="2" name="Title 1"/>
          <p:cNvSpPr>
            <a:spLocks noGrp="1"/>
          </p:cNvSpPr>
          <p:nvPr>
            <p:ph type="title"/>
          </p:nvPr>
        </p:nvSpPr>
        <p:spPr/>
        <p:txBody>
          <a:bodyPr/>
          <a:lstStyle/>
          <a:p>
            <a:r>
              <a:rPr lang="en-US" dirty="0"/>
              <a:t>What does it mean to their network?</a:t>
            </a:r>
          </a:p>
        </p:txBody>
      </p:sp>
      <p:grpSp>
        <p:nvGrpSpPr>
          <p:cNvPr id="121" name="Group 120"/>
          <p:cNvGrpSpPr>
            <a:grpSpLocks noChangeAspect="1"/>
          </p:cNvGrpSpPr>
          <p:nvPr/>
        </p:nvGrpSpPr>
        <p:grpSpPr>
          <a:xfrm>
            <a:off x="1544708" y="2088344"/>
            <a:ext cx="615613" cy="588835"/>
            <a:chOff x="6493421" y="-20381"/>
            <a:chExt cx="1290462" cy="1234331"/>
          </a:xfrm>
        </p:grpSpPr>
        <p:grpSp>
          <p:nvGrpSpPr>
            <p:cNvPr id="124" name="Group 4"/>
            <p:cNvGrpSpPr>
              <a:grpSpLocks noChangeAspect="1"/>
            </p:cNvGrpSpPr>
            <p:nvPr/>
          </p:nvGrpSpPr>
          <p:grpSpPr bwMode="auto">
            <a:xfrm>
              <a:off x="6493421" y="299644"/>
              <a:ext cx="412156" cy="883191"/>
              <a:chOff x="598" y="1936"/>
              <a:chExt cx="287" cy="615"/>
            </a:xfrm>
            <a:solidFill>
              <a:schemeClr val="accent2"/>
            </a:solidFill>
          </p:grpSpPr>
          <p:sp>
            <p:nvSpPr>
              <p:cNvPr id="131"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5" name="Group 4"/>
            <p:cNvGrpSpPr>
              <a:grpSpLocks noChangeAspect="1"/>
            </p:cNvGrpSpPr>
            <p:nvPr/>
          </p:nvGrpSpPr>
          <p:grpSpPr bwMode="auto">
            <a:xfrm>
              <a:off x="7371727" y="299644"/>
              <a:ext cx="412156" cy="883191"/>
              <a:chOff x="598" y="1936"/>
              <a:chExt cx="287" cy="615"/>
            </a:xfrm>
            <a:solidFill>
              <a:schemeClr val="accent1"/>
            </a:solidFill>
          </p:grpSpPr>
          <p:sp>
            <p:nvSpPr>
              <p:cNvPr id="129"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6" name="Group 4"/>
            <p:cNvGrpSpPr>
              <a:grpSpLocks noChangeAspect="1"/>
            </p:cNvGrpSpPr>
            <p:nvPr/>
          </p:nvGrpSpPr>
          <p:grpSpPr bwMode="auto">
            <a:xfrm>
              <a:off x="6846910" y="-20381"/>
              <a:ext cx="576021" cy="1234331"/>
              <a:chOff x="598" y="1936"/>
              <a:chExt cx="287" cy="615"/>
            </a:xfrm>
            <a:solidFill>
              <a:schemeClr val="accent5"/>
            </a:solidFill>
          </p:grpSpPr>
          <p:sp>
            <p:nvSpPr>
              <p:cNvPr id="127"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066" name="Freeform 24"/>
          <p:cNvSpPr>
            <a:spLocks/>
          </p:cNvSpPr>
          <p:nvPr/>
        </p:nvSpPr>
        <p:spPr bwMode="auto">
          <a:xfrm>
            <a:off x="-9326563" y="2633663"/>
            <a:ext cx="5711825" cy="2660650"/>
          </a:xfrm>
          <a:custGeom>
            <a:avLst/>
            <a:gdLst>
              <a:gd name="T0" fmla="*/ 3556 w 3598"/>
              <a:gd name="T1" fmla="*/ 376 h 1676"/>
              <a:gd name="T2" fmla="*/ 3522 w 3598"/>
              <a:gd name="T3" fmla="*/ 328 h 1676"/>
              <a:gd name="T4" fmla="*/ 3478 w 3598"/>
              <a:gd name="T5" fmla="*/ 290 h 1676"/>
              <a:gd name="T6" fmla="*/ 3430 w 3598"/>
              <a:gd name="T7" fmla="*/ 262 h 1676"/>
              <a:gd name="T8" fmla="*/ 3378 w 3598"/>
              <a:gd name="T9" fmla="*/ 244 h 1676"/>
              <a:gd name="T10" fmla="*/ 3324 w 3598"/>
              <a:gd name="T11" fmla="*/ 236 h 1676"/>
              <a:gd name="T12" fmla="*/ 3268 w 3598"/>
              <a:gd name="T13" fmla="*/ 238 h 1676"/>
              <a:gd name="T14" fmla="*/ 3212 w 3598"/>
              <a:gd name="T15" fmla="*/ 252 h 1676"/>
              <a:gd name="T16" fmla="*/ 3158 w 3598"/>
              <a:gd name="T17" fmla="*/ 278 h 1676"/>
              <a:gd name="T18" fmla="*/ 2226 w 3598"/>
              <a:gd name="T19" fmla="*/ 756 h 1676"/>
              <a:gd name="T20" fmla="*/ 2246 w 3598"/>
              <a:gd name="T21" fmla="*/ 734 h 1676"/>
              <a:gd name="T22" fmla="*/ 2278 w 3598"/>
              <a:gd name="T23" fmla="*/ 688 h 1676"/>
              <a:gd name="T24" fmla="*/ 2300 w 3598"/>
              <a:gd name="T25" fmla="*/ 634 h 1676"/>
              <a:gd name="T26" fmla="*/ 2310 w 3598"/>
              <a:gd name="T27" fmla="*/ 578 h 1676"/>
              <a:gd name="T28" fmla="*/ 2312 w 3598"/>
              <a:gd name="T29" fmla="*/ 548 h 1676"/>
              <a:gd name="T30" fmla="*/ 2306 w 3598"/>
              <a:gd name="T31" fmla="*/ 490 h 1676"/>
              <a:gd name="T32" fmla="*/ 2290 w 3598"/>
              <a:gd name="T33" fmla="*/ 436 h 1676"/>
              <a:gd name="T34" fmla="*/ 2262 w 3598"/>
              <a:gd name="T35" fmla="*/ 386 h 1676"/>
              <a:gd name="T36" fmla="*/ 2228 w 3598"/>
              <a:gd name="T37" fmla="*/ 344 h 1676"/>
              <a:gd name="T38" fmla="*/ 2184 w 3598"/>
              <a:gd name="T39" fmla="*/ 308 h 1676"/>
              <a:gd name="T40" fmla="*/ 2136 w 3598"/>
              <a:gd name="T41" fmla="*/ 282 h 1676"/>
              <a:gd name="T42" fmla="*/ 2082 w 3598"/>
              <a:gd name="T43" fmla="*/ 264 h 1676"/>
              <a:gd name="T44" fmla="*/ 2024 w 3598"/>
              <a:gd name="T45" fmla="*/ 258 h 1676"/>
              <a:gd name="T46" fmla="*/ 1146 w 3598"/>
              <a:gd name="T47" fmla="*/ 258 h 1676"/>
              <a:gd name="T48" fmla="*/ 1114 w 3598"/>
              <a:gd name="T49" fmla="*/ 258 h 1676"/>
              <a:gd name="T50" fmla="*/ 1048 w 3598"/>
              <a:gd name="T51" fmla="*/ 252 h 1676"/>
              <a:gd name="T52" fmla="*/ 958 w 3598"/>
              <a:gd name="T53" fmla="*/ 234 h 1676"/>
              <a:gd name="T54" fmla="*/ 842 w 3598"/>
              <a:gd name="T55" fmla="*/ 198 h 1676"/>
              <a:gd name="T56" fmla="*/ 666 w 3598"/>
              <a:gd name="T57" fmla="*/ 130 h 1676"/>
              <a:gd name="T58" fmla="*/ 536 w 3598"/>
              <a:gd name="T59" fmla="*/ 82 h 1676"/>
              <a:gd name="T60" fmla="*/ 386 w 3598"/>
              <a:gd name="T61" fmla="*/ 40 h 1676"/>
              <a:gd name="T62" fmla="*/ 302 w 3598"/>
              <a:gd name="T63" fmla="*/ 24 h 1676"/>
              <a:gd name="T64" fmla="*/ 210 w 3598"/>
              <a:gd name="T65" fmla="*/ 12 h 1676"/>
              <a:gd name="T66" fmla="*/ 110 w 3598"/>
              <a:gd name="T67" fmla="*/ 4 h 1676"/>
              <a:gd name="T68" fmla="*/ 0 w 3598"/>
              <a:gd name="T69" fmla="*/ 0 h 1676"/>
              <a:gd name="T70" fmla="*/ 0 w 3598"/>
              <a:gd name="T71" fmla="*/ 1290 h 1676"/>
              <a:gd name="T72" fmla="*/ 110 w 3598"/>
              <a:gd name="T73" fmla="*/ 1364 h 1676"/>
              <a:gd name="T74" fmla="*/ 386 w 3598"/>
              <a:gd name="T75" fmla="*/ 1546 h 1676"/>
              <a:gd name="T76" fmla="*/ 422 w 3598"/>
              <a:gd name="T77" fmla="*/ 1570 h 1676"/>
              <a:gd name="T78" fmla="*/ 486 w 3598"/>
              <a:gd name="T79" fmla="*/ 1606 h 1676"/>
              <a:gd name="T80" fmla="*/ 544 w 3598"/>
              <a:gd name="T81" fmla="*/ 1634 h 1676"/>
              <a:gd name="T82" fmla="*/ 596 w 3598"/>
              <a:gd name="T83" fmla="*/ 1652 h 1676"/>
              <a:gd name="T84" fmla="*/ 646 w 3598"/>
              <a:gd name="T85" fmla="*/ 1664 h 1676"/>
              <a:gd name="T86" fmla="*/ 718 w 3598"/>
              <a:gd name="T87" fmla="*/ 1674 h 1676"/>
              <a:gd name="T88" fmla="*/ 820 w 3598"/>
              <a:gd name="T89" fmla="*/ 1676 h 1676"/>
              <a:gd name="T90" fmla="*/ 1778 w 3598"/>
              <a:gd name="T91" fmla="*/ 1676 h 1676"/>
              <a:gd name="T92" fmla="*/ 1824 w 3598"/>
              <a:gd name="T93" fmla="*/ 1674 h 1676"/>
              <a:gd name="T94" fmla="*/ 1914 w 3598"/>
              <a:gd name="T95" fmla="*/ 1656 h 1676"/>
              <a:gd name="T96" fmla="*/ 2006 w 3598"/>
              <a:gd name="T97" fmla="*/ 1626 h 1676"/>
              <a:gd name="T98" fmla="*/ 2102 w 3598"/>
              <a:gd name="T99" fmla="*/ 1584 h 1676"/>
              <a:gd name="T100" fmla="*/ 2152 w 3598"/>
              <a:gd name="T101" fmla="*/ 1560 h 1676"/>
              <a:gd name="T102" fmla="*/ 2244 w 3598"/>
              <a:gd name="T103" fmla="*/ 1508 h 1676"/>
              <a:gd name="T104" fmla="*/ 2854 w 3598"/>
              <a:gd name="T105" fmla="*/ 1142 h 1676"/>
              <a:gd name="T106" fmla="*/ 3458 w 3598"/>
              <a:gd name="T107" fmla="*/ 774 h 1676"/>
              <a:gd name="T108" fmla="*/ 3482 w 3598"/>
              <a:gd name="T109" fmla="*/ 758 h 1676"/>
              <a:gd name="T110" fmla="*/ 3524 w 3598"/>
              <a:gd name="T111" fmla="*/ 718 h 1676"/>
              <a:gd name="T112" fmla="*/ 3558 w 3598"/>
              <a:gd name="T113" fmla="*/ 672 h 1676"/>
              <a:gd name="T114" fmla="*/ 3580 w 3598"/>
              <a:gd name="T115" fmla="*/ 622 h 1676"/>
              <a:gd name="T116" fmla="*/ 3594 w 3598"/>
              <a:gd name="T117" fmla="*/ 568 h 1676"/>
              <a:gd name="T118" fmla="*/ 3598 w 3598"/>
              <a:gd name="T119" fmla="*/ 512 h 1676"/>
              <a:gd name="T120" fmla="*/ 3590 w 3598"/>
              <a:gd name="T121" fmla="*/ 456 h 1676"/>
              <a:gd name="T122" fmla="*/ 3570 w 3598"/>
              <a:gd name="T123" fmla="*/ 402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98" h="1676">
                <a:moveTo>
                  <a:pt x="3556" y="376"/>
                </a:moveTo>
                <a:lnTo>
                  <a:pt x="3556" y="376"/>
                </a:lnTo>
                <a:lnTo>
                  <a:pt x="3540" y="350"/>
                </a:lnTo>
                <a:lnTo>
                  <a:pt x="3522" y="328"/>
                </a:lnTo>
                <a:lnTo>
                  <a:pt x="3500" y="308"/>
                </a:lnTo>
                <a:lnTo>
                  <a:pt x="3478" y="290"/>
                </a:lnTo>
                <a:lnTo>
                  <a:pt x="3456" y="274"/>
                </a:lnTo>
                <a:lnTo>
                  <a:pt x="3430" y="262"/>
                </a:lnTo>
                <a:lnTo>
                  <a:pt x="3404" y="252"/>
                </a:lnTo>
                <a:lnTo>
                  <a:pt x="3378" y="244"/>
                </a:lnTo>
                <a:lnTo>
                  <a:pt x="3350" y="238"/>
                </a:lnTo>
                <a:lnTo>
                  <a:pt x="3324" y="236"/>
                </a:lnTo>
                <a:lnTo>
                  <a:pt x="3296" y="236"/>
                </a:lnTo>
                <a:lnTo>
                  <a:pt x="3268" y="238"/>
                </a:lnTo>
                <a:lnTo>
                  <a:pt x="3240" y="244"/>
                </a:lnTo>
                <a:lnTo>
                  <a:pt x="3212" y="252"/>
                </a:lnTo>
                <a:lnTo>
                  <a:pt x="3186" y="264"/>
                </a:lnTo>
                <a:lnTo>
                  <a:pt x="3158" y="278"/>
                </a:lnTo>
                <a:lnTo>
                  <a:pt x="3158" y="278"/>
                </a:lnTo>
                <a:lnTo>
                  <a:pt x="2226" y="756"/>
                </a:lnTo>
                <a:lnTo>
                  <a:pt x="2226" y="756"/>
                </a:lnTo>
                <a:lnTo>
                  <a:pt x="2246" y="734"/>
                </a:lnTo>
                <a:lnTo>
                  <a:pt x="2262" y="712"/>
                </a:lnTo>
                <a:lnTo>
                  <a:pt x="2278" y="688"/>
                </a:lnTo>
                <a:lnTo>
                  <a:pt x="2290" y="662"/>
                </a:lnTo>
                <a:lnTo>
                  <a:pt x="2300" y="634"/>
                </a:lnTo>
                <a:lnTo>
                  <a:pt x="2306" y="606"/>
                </a:lnTo>
                <a:lnTo>
                  <a:pt x="2310" y="578"/>
                </a:lnTo>
                <a:lnTo>
                  <a:pt x="2312" y="548"/>
                </a:lnTo>
                <a:lnTo>
                  <a:pt x="2312" y="548"/>
                </a:lnTo>
                <a:lnTo>
                  <a:pt x="2310" y="518"/>
                </a:lnTo>
                <a:lnTo>
                  <a:pt x="2306" y="490"/>
                </a:lnTo>
                <a:lnTo>
                  <a:pt x="2300" y="462"/>
                </a:lnTo>
                <a:lnTo>
                  <a:pt x="2290" y="436"/>
                </a:lnTo>
                <a:lnTo>
                  <a:pt x="2278" y="410"/>
                </a:lnTo>
                <a:lnTo>
                  <a:pt x="2262" y="386"/>
                </a:lnTo>
                <a:lnTo>
                  <a:pt x="2246" y="364"/>
                </a:lnTo>
                <a:lnTo>
                  <a:pt x="2228" y="344"/>
                </a:lnTo>
                <a:lnTo>
                  <a:pt x="2208" y="324"/>
                </a:lnTo>
                <a:lnTo>
                  <a:pt x="2184" y="308"/>
                </a:lnTo>
                <a:lnTo>
                  <a:pt x="2160" y="294"/>
                </a:lnTo>
                <a:lnTo>
                  <a:pt x="2136" y="282"/>
                </a:lnTo>
                <a:lnTo>
                  <a:pt x="2110" y="272"/>
                </a:lnTo>
                <a:lnTo>
                  <a:pt x="2082" y="264"/>
                </a:lnTo>
                <a:lnTo>
                  <a:pt x="2052" y="260"/>
                </a:lnTo>
                <a:lnTo>
                  <a:pt x="2024" y="258"/>
                </a:lnTo>
                <a:lnTo>
                  <a:pt x="2024" y="258"/>
                </a:lnTo>
                <a:lnTo>
                  <a:pt x="1146" y="258"/>
                </a:lnTo>
                <a:lnTo>
                  <a:pt x="1146" y="258"/>
                </a:lnTo>
                <a:lnTo>
                  <a:pt x="1114" y="258"/>
                </a:lnTo>
                <a:lnTo>
                  <a:pt x="1080" y="256"/>
                </a:lnTo>
                <a:lnTo>
                  <a:pt x="1048" y="252"/>
                </a:lnTo>
                <a:lnTo>
                  <a:pt x="1018" y="248"/>
                </a:lnTo>
                <a:lnTo>
                  <a:pt x="958" y="234"/>
                </a:lnTo>
                <a:lnTo>
                  <a:pt x="900" y="218"/>
                </a:lnTo>
                <a:lnTo>
                  <a:pt x="842" y="198"/>
                </a:lnTo>
                <a:lnTo>
                  <a:pt x="786" y="176"/>
                </a:lnTo>
                <a:lnTo>
                  <a:pt x="666" y="130"/>
                </a:lnTo>
                <a:lnTo>
                  <a:pt x="604" y="106"/>
                </a:lnTo>
                <a:lnTo>
                  <a:pt x="536" y="82"/>
                </a:lnTo>
                <a:lnTo>
                  <a:pt x="464" y="60"/>
                </a:lnTo>
                <a:lnTo>
                  <a:pt x="386" y="40"/>
                </a:lnTo>
                <a:lnTo>
                  <a:pt x="344" y="32"/>
                </a:lnTo>
                <a:lnTo>
                  <a:pt x="302" y="24"/>
                </a:lnTo>
                <a:lnTo>
                  <a:pt x="256" y="18"/>
                </a:lnTo>
                <a:lnTo>
                  <a:pt x="210" y="12"/>
                </a:lnTo>
                <a:lnTo>
                  <a:pt x="160" y="6"/>
                </a:lnTo>
                <a:lnTo>
                  <a:pt x="110" y="4"/>
                </a:lnTo>
                <a:lnTo>
                  <a:pt x="56" y="2"/>
                </a:lnTo>
                <a:lnTo>
                  <a:pt x="0" y="0"/>
                </a:lnTo>
                <a:lnTo>
                  <a:pt x="0" y="0"/>
                </a:lnTo>
                <a:lnTo>
                  <a:pt x="0" y="1290"/>
                </a:lnTo>
                <a:lnTo>
                  <a:pt x="0" y="1290"/>
                </a:lnTo>
                <a:lnTo>
                  <a:pt x="110" y="1364"/>
                </a:lnTo>
                <a:lnTo>
                  <a:pt x="234" y="1446"/>
                </a:lnTo>
                <a:lnTo>
                  <a:pt x="386" y="1546"/>
                </a:lnTo>
                <a:lnTo>
                  <a:pt x="386" y="1546"/>
                </a:lnTo>
                <a:lnTo>
                  <a:pt x="422" y="1570"/>
                </a:lnTo>
                <a:lnTo>
                  <a:pt x="454" y="1588"/>
                </a:lnTo>
                <a:lnTo>
                  <a:pt x="486" y="1606"/>
                </a:lnTo>
                <a:lnTo>
                  <a:pt x="516" y="1620"/>
                </a:lnTo>
                <a:lnTo>
                  <a:pt x="544" y="1634"/>
                </a:lnTo>
                <a:lnTo>
                  <a:pt x="570" y="1644"/>
                </a:lnTo>
                <a:lnTo>
                  <a:pt x="596" y="1652"/>
                </a:lnTo>
                <a:lnTo>
                  <a:pt x="622" y="1660"/>
                </a:lnTo>
                <a:lnTo>
                  <a:pt x="646" y="1664"/>
                </a:lnTo>
                <a:lnTo>
                  <a:pt x="670" y="1668"/>
                </a:lnTo>
                <a:lnTo>
                  <a:pt x="718" y="1674"/>
                </a:lnTo>
                <a:lnTo>
                  <a:pt x="768" y="1676"/>
                </a:lnTo>
                <a:lnTo>
                  <a:pt x="820" y="1676"/>
                </a:lnTo>
                <a:lnTo>
                  <a:pt x="820" y="1676"/>
                </a:lnTo>
                <a:lnTo>
                  <a:pt x="1778" y="1676"/>
                </a:lnTo>
                <a:lnTo>
                  <a:pt x="1778" y="1676"/>
                </a:lnTo>
                <a:lnTo>
                  <a:pt x="1824" y="1674"/>
                </a:lnTo>
                <a:lnTo>
                  <a:pt x="1868" y="1668"/>
                </a:lnTo>
                <a:lnTo>
                  <a:pt x="1914" y="1656"/>
                </a:lnTo>
                <a:lnTo>
                  <a:pt x="1960" y="1642"/>
                </a:lnTo>
                <a:lnTo>
                  <a:pt x="2006" y="1626"/>
                </a:lnTo>
                <a:lnTo>
                  <a:pt x="2054" y="1606"/>
                </a:lnTo>
                <a:lnTo>
                  <a:pt x="2102" y="1584"/>
                </a:lnTo>
                <a:lnTo>
                  <a:pt x="2152" y="1560"/>
                </a:lnTo>
                <a:lnTo>
                  <a:pt x="2152" y="1560"/>
                </a:lnTo>
                <a:lnTo>
                  <a:pt x="2188" y="1540"/>
                </a:lnTo>
                <a:lnTo>
                  <a:pt x="2244" y="1508"/>
                </a:lnTo>
                <a:lnTo>
                  <a:pt x="2410" y="1410"/>
                </a:lnTo>
                <a:lnTo>
                  <a:pt x="2854" y="1142"/>
                </a:lnTo>
                <a:lnTo>
                  <a:pt x="3272" y="888"/>
                </a:lnTo>
                <a:lnTo>
                  <a:pt x="3458" y="774"/>
                </a:lnTo>
                <a:lnTo>
                  <a:pt x="3458" y="774"/>
                </a:lnTo>
                <a:lnTo>
                  <a:pt x="3482" y="758"/>
                </a:lnTo>
                <a:lnTo>
                  <a:pt x="3504" y="738"/>
                </a:lnTo>
                <a:lnTo>
                  <a:pt x="3524" y="718"/>
                </a:lnTo>
                <a:lnTo>
                  <a:pt x="3542" y="696"/>
                </a:lnTo>
                <a:lnTo>
                  <a:pt x="3558" y="672"/>
                </a:lnTo>
                <a:lnTo>
                  <a:pt x="3570" y="648"/>
                </a:lnTo>
                <a:lnTo>
                  <a:pt x="3580" y="622"/>
                </a:lnTo>
                <a:lnTo>
                  <a:pt x="3588" y="594"/>
                </a:lnTo>
                <a:lnTo>
                  <a:pt x="3594" y="568"/>
                </a:lnTo>
                <a:lnTo>
                  <a:pt x="3596" y="540"/>
                </a:lnTo>
                <a:lnTo>
                  <a:pt x="3598" y="512"/>
                </a:lnTo>
                <a:lnTo>
                  <a:pt x="3594" y="484"/>
                </a:lnTo>
                <a:lnTo>
                  <a:pt x="3590" y="456"/>
                </a:lnTo>
                <a:lnTo>
                  <a:pt x="3582" y="428"/>
                </a:lnTo>
                <a:lnTo>
                  <a:pt x="3570" y="402"/>
                </a:lnTo>
                <a:lnTo>
                  <a:pt x="3556"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077" name="Group 2076"/>
          <p:cNvGrpSpPr>
            <a:grpSpLocks noChangeAspect="1"/>
          </p:cNvGrpSpPr>
          <p:nvPr/>
        </p:nvGrpSpPr>
        <p:grpSpPr>
          <a:xfrm>
            <a:off x="4170771" y="2347553"/>
            <a:ext cx="802459" cy="360326"/>
            <a:chOff x="-8180388" y="1504510"/>
            <a:chExt cx="6851650" cy="3076575"/>
          </a:xfrm>
        </p:grpSpPr>
        <p:sp>
          <p:nvSpPr>
            <p:cNvPr id="2065" name="Freeform 23"/>
            <p:cNvSpPr>
              <a:spLocks/>
            </p:cNvSpPr>
            <p:nvPr/>
          </p:nvSpPr>
          <p:spPr bwMode="auto">
            <a:xfrm>
              <a:off x="-7040563" y="1920435"/>
              <a:ext cx="5711825" cy="2660650"/>
            </a:xfrm>
            <a:custGeom>
              <a:avLst/>
              <a:gdLst>
                <a:gd name="T0" fmla="*/ 3556 w 3598"/>
                <a:gd name="T1" fmla="*/ 376 h 1676"/>
                <a:gd name="T2" fmla="*/ 3522 w 3598"/>
                <a:gd name="T3" fmla="*/ 328 h 1676"/>
                <a:gd name="T4" fmla="*/ 3478 w 3598"/>
                <a:gd name="T5" fmla="*/ 290 h 1676"/>
                <a:gd name="T6" fmla="*/ 3430 w 3598"/>
                <a:gd name="T7" fmla="*/ 262 h 1676"/>
                <a:gd name="T8" fmla="*/ 3378 w 3598"/>
                <a:gd name="T9" fmla="*/ 244 h 1676"/>
                <a:gd name="T10" fmla="*/ 3324 w 3598"/>
                <a:gd name="T11" fmla="*/ 236 h 1676"/>
                <a:gd name="T12" fmla="*/ 3268 w 3598"/>
                <a:gd name="T13" fmla="*/ 238 h 1676"/>
                <a:gd name="T14" fmla="*/ 3212 w 3598"/>
                <a:gd name="T15" fmla="*/ 252 h 1676"/>
                <a:gd name="T16" fmla="*/ 3158 w 3598"/>
                <a:gd name="T17" fmla="*/ 278 h 1676"/>
                <a:gd name="T18" fmla="*/ 2226 w 3598"/>
                <a:gd name="T19" fmla="*/ 756 h 1676"/>
                <a:gd name="T20" fmla="*/ 2246 w 3598"/>
                <a:gd name="T21" fmla="*/ 734 h 1676"/>
                <a:gd name="T22" fmla="*/ 2278 w 3598"/>
                <a:gd name="T23" fmla="*/ 688 h 1676"/>
                <a:gd name="T24" fmla="*/ 2300 w 3598"/>
                <a:gd name="T25" fmla="*/ 634 h 1676"/>
                <a:gd name="T26" fmla="*/ 2310 w 3598"/>
                <a:gd name="T27" fmla="*/ 578 h 1676"/>
                <a:gd name="T28" fmla="*/ 2312 w 3598"/>
                <a:gd name="T29" fmla="*/ 548 h 1676"/>
                <a:gd name="T30" fmla="*/ 2306 w 3598"/>
                <a:gd name="T31" fmla="*/ 490 h 1676"/>
                <a:gd name="T32" fmla="*/ 2290 w 3598"/>
                <a:gd name="T33" fmla="*/ 436 h 1676"/>
                <a:gd name="T34" fmla="*/ 2262 w 3598"/>
                <a:gd name="T35" fmla="*/ 386 h 1676"/>
                <a:gd name="T36" fmla="*/ 2228 w 3598"/>
                <a:gd name="T37" fmla="*/ 344 h 1676"/>
                <a:gd name="T38" fmla="*/ 2184 w 3598"/>
                <a:gd name="T39" fmla="*/ 308 h 1676"/>
                <a:gd name="T40" fmla="*/ 2136 w 3598"/>
                <a:gd name="T41" fmla="*/ 282 h 1676"/>
                <a:gd name="T42" fmla="*/ 2082 w 3598"/>
                <a:gd name="T43" fmla="*/ 264 h 1676"/>
                <a:gd name="T44" fmla="*/ 2024 w 3598"/>
                <a:gd name="T45" fmla="*/ 258 h 1676"/>
                <a:gd name="T46" fmla="*/ 1146 w 3598"/>
                <a:gd name="T47" fmla="*/ 258 h 1676"/>
                <a:gd name="T48" fmla="*/ 1114 w 3598"/>
                <a:gd name="T49" fmla="*/ 258 h 1676"/>
                <a:gd name="T50" fmla="*/ 1048 w 3598"/>
                <a:gd name="T51" fmla="*/ 252 h 1676"/>
                <a:gd name="T52" fmla="*/ 958 w 3598"/>
                <a:gd name="T53" fmla="*/ 234 h 1676"/>
                <a:gd name="T54" fmla="*/ 842 w 3598"/>
                <a:gd name="T55" fmla="*/ 198 h 1676"/>
                <a:gd name="T56" fmla="*/ 666 w 3598"/>
                <a:gd name="T57" fmla="*/ 130 h 1676"/>
                <a:gd name="T58" fmla="*/ 536 w 3598"/>
                <a:gd name="T59" fmla="*/ 82 h 1676"/>
                <a:gd name="T60" fmla="*/ 386 w 3598"/>
                <a:gd name="T61" fmla="*/ 40 h 1676"/>
                <a:gd name="T62" fmla="*/ 302 w 3598"/>
                <a:gd name="T63" fmla="*/ 24 h 1676"/>
                <a:gd name="T64" fmla="*/ 210 w 3598"/>
                <a:gd name="T65" fmla="*/ 12 h 1676"/>
                <a:gd name="T66" fmla="*/ 110 w 3598"/>
                <a:gd name="T67" fmla="*/ 4 h 1676"/>
                <a:gd name="T68" fmla="*/ 0 w 3598"/>
                <a:gd name="T69" fmla="*/ 0 h 1676"/>
                <a:gd name="T70" fmla="*/ 0 w 3598"/>
                <a:gd name="T71" fmla="*/ 1290 h 1676"/>
                <a:gd name="T72" fmla="*/ 110 w 3598"/>
                <a:gd name="T73" fmla="*/ 1364 h 1676"/>
                <a:gd name="T74" fmla="*/ 386 w 3598"/>
                <a:gd name="T75" fmla="*/ 1546 h 1676"/>
                <a:gd name="T76" fmla="*/ 422 w 3598"/>
                <a:gd name="T77" fmla="*/ 1570 h 1676"/>
                <a:gd name="T78" fmla="*/ 486 w 3598"/>
                <a:gd name="T79" fmla="*/ 1606 h 1676"/>
                <a:gd name="T80" fmla="*/ 544 w 3598"/>
                <a:gd name="T81" fmla="*/ 1634 h 1676"/>
                <a:gd name="T82" fmla="*/ 596 w 3598"/>
                <a:gd name="T83" fmla="*/ 1652 h 1676"/>
                <a:gd name="T84" fmla="*/ 646 w 3598"/>
                <a:gd name="T85" fmla="*/ 1664 h 1676"/>
                <a:gd name="T86" fmla="*/ 718 w 3598"/>
                <a:gd name="T87" fmla="*/ 1674 h 1676"/>
                <a:gd name="T88" fmla="*/ 820 w 3598"/>
                <a:gd name="T89" fmla="*/ 1676 h 1676"/>
                <a:gd name="T90" fmla="*/ 1778 w 3598"/>
                <a:gd name="T91" fmla="*/ 1676 h 1676"/>
                <a:gd name="T92" fmla="*/ 1824 w 3598"/>
                <a:gd name="T93" fmla="*/ 1674 h 1676"/>
                <a:gd name="T94" fmla="*/ 1914 w 3598"/>
                <a:gd name="T95" fmla="*/ 1656 h 1676"/>
                <a:gd name="T96" fmla="*/ 2006 w 3598"/>
                <a:gd name="T97" fmla="*/ 1626 h 1676"/>
                <a:gd name="T98" fmla="*/ 2102 w 3598"/>
                <a:gd name="T99" fmla="*/ 1584 h 1676"/>
                <a:gd name="T100" fmla="*/ 2152 w 3598"/>
                <a:gd name="T101" fmla="*/ 1560 h 1676"/>
                <a:gd name="T102" fmla="*/ 2244 w 3598"/>
                <a:gd name="T103" fmla="*/ 1508 h 1676"/>
                <a:gd name="T104" fmla="*/ 2854 w 3598"/>
                <a:gd name="T105" fmla="*/ 1142 h 1676"/>
                <a:gd name="T106" fmla="*/ 3458 w 3598"/>
                <a:gd name="T107" fmla="*/ 774 h 1676"/>
                <a:gd name="T108" fmla="*/ 3482 w 3598"/>
                <a:gd name="T109" fmla="*/ 758 h 1676"/>
                <a:gd name="T110" fmla="*/ 3524 w 3598"/>
                <a:gd name="T111" fmla="*/ 718 h 1676"/>
                <a:gd name="T112" fmla="*/ 3558 w 3598"/>
                <a:gd name="T113" fmla="*/ 672 h 1676"/>
                <a:gd name="T114" fmla="*/ 3580 w 3598"/>
                <a:gd name="T115" fmla="*/ 622 h 1676"/>
                <a:gd name="T116" fmla="*/ 3594 w 3598"/>
                <a:gd name="T117" fmla="*/ 568 h 1676"/>
                <a:gd name="T118" fmla="*/ 3598 w 3598"/>
                <a:gd name="T119" fmla="*/ 512 h 1676"/>
                <a:gd name="T120" fmla="*/ 3590 w 3598"/>
                <a:gd name="T121" fmla="*/ 456 h 1676"/>
                <a:gd name="T122" fmla="*/ 3570 w 3598"/>
                <a:gd name="T123" fmla="*/ 402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98" h="1676">
                  <a:moveTo>
                    <a:pt x="3556" y="376"/>
                  </a:moveTo>
                  <a:lnTo>
                    <a:pt x="3556" y="376"/>
                  </a:lnTo>
                  <a:lnTo>
                    <a:pt x="3540" y="350"/>
                  </a:lnTo>
                  <a:lnTo>
                    <a:pt x="3522" y="328"/>
                  </a:lnTo>
                  <a:lnTo>
                    <a:pt x="3500" y="308"/>
                  </a:lnTo>
                  <a:lnTo>
                    <a:pt x="3478" y="290"/>
                  </a:lnTo>
                  <a:lnTo>
                    <a:pt x="3456" y="274"/>
                  </a:lnTo>
                  <a:lnTo>
                    <a:pt x="3430" y="262"/>
                  </a:lnTo>
                  <a:lnTo>
                    <a:pt x="3404" y="252"/>
                  </a:lnTo>
                  <a:lnTo>
                    <a:pt x="3378" y="244"/>
                  </a:lnTo>
                  <a:lnTo>
                    <a:pt x="3350" y="238"/>
                  </a:lnTo>
                  <a:lnTo>
                    <a:pt x="3324" y="236"/>
                  </a:lnTo>
                  <a:lnTo>
                    <a:pt x="3296" y="236"/>
                  </a:lnTo>
                  <a:lnTo>
                    <a:pt x="3268" y="238"/>
                  </a:lnTo>
                  <a:lnTo>
                    <a:pt x="3240" y="244"/>
                  </a:lnTo>
                  <a:lnTo>
                    <a:pt x="3212" y="252"/>
                  </a:lnTo>
                  <a:lnTo>
                    <a:pt x="3186" y="264"/>
                  </a:lnTo>
                  <a:lnTo>
                    <a:pt x="3158" y="278"/>
                  </a:lnTo>
                  <a:lnTo>
                    <a:pt x="3158" y="278"/>
                  </a:lnTo>
                  <a:lnTo>
                    <a:pt x="2226" y="756"/>
                  </a:lnTo>
                  <a:lnTo>
                    <a:pt x="2226" y="756"/>
                  </a:lnTo>
                  <a:lnTo>
                    <a:pt x="2246" y="734"/>
                  </a:lnTo>
                  <a:lnTo>
                    <a:pt x="2262" y="712"/>
                  </a:lnTo>
                  <a:lnTo>
                    <a:pt x="2278" y="688"/>
                  </a:lnTo>
                  <a:lnTo>
                    <a:pt x="2290" y="662"/>
                  </a:lnTo>
                  <a:lnTo>
                    <a:pt x="2300" y="634"/>
                  </a:lnTo>
                  <a:lnTo>
                    <a:pt x="2306" y="606"/>
                  </a:lnTo>
                  <a:lnTo>
                    <a:pt x="2310" y="578"/>
                  </a:lnTo>
                  <a:lnTo>
                    <a:pt x="2312" y="548"/>
                  </a:lnTo>
                  <a:lnTo>
                    <a:pt x="2312" y="548"/>
                  </a:lnTo>
                  <a:lnTo>
                    <a:pt x="2310" y="518"/>
                  </a:lnTo>
                  <a:lnTo>
                    <a:pt x="2306" y="490"/>
                  </a:lnTo>
                  <a:lnTo>
                    <a:pt x="2300" y="462"/>
                  </a:lnTo>
                  <a:lnTo>
                    <a:pt x="2290" y="436"/>
                  </a:lnTo>
                  <a:lnTo>
                    <a:pt x="2278" y="410"/>
                  </a:lnTo>
                  <a:lnTo>
                    <a:pt x="2262" y="386"/>
                  </a:lnTo>
                  <a:lnTo>
                    <a:pt x="2246" y="364"/>
                  </a:lnTo>
                  <a:lnTo>
                    <a:pt x="2228" y="344"/>
                  </a:lnTo>
                  <a:lnTo>
                    <a:pt x="2208" y="324"/>
                  </a:lnTo>
                  <a:lnTo>
                    <a:pt x="2184" y="308"/>
                  </a:lnTo>
                  <a:lnTo>
                    <a:pt x="2160" y="294"/>
                  </a:lnTo>
                  <a:lnTo>
                    <a:pt x="2136" y="282"/>
                  </a:lnTo>
                  <a:lnTo>
                    <a:pt x="2110" y="272"/>
                  </a:lnTo>
                  <a:lnTo>
                    <a:pt x="2082" y="264"/>
                  </a:lnTo>
                  <a:lnTo>
                    <a:pt x="2052" y="260"/>
                  </a:lnTo>
                  <a:lnTo>
                    <a:pt x="2024" y="258"/>
                  </a:lnTo>
                  <a:lnTo>
                    <a:pt x="2024" y="258"/>
                  </a:lnTo>
                  <a:lnTo>
                    <a:pt x="1146" y="258"/>
                  </a:lnTo>
                  <a:lnTo>
                    <a:pt x="1146" y="258"/>
                  </a:lnTo>
                  <a:lnTo>
                    <a:pt x="1114" y="258"/>
                  </a:lnTo>
                  <a:lnTo>
                    <a:pt x="1080" y="256"/>
                  </a:lnTo>
                  <a:lnTo>
                    <a:pt x="1048" y="252"/>
                  </a:lnTo>
                  <a:lnTo>
                    <a:pt x="1018" y="248"/>
                  </a:lnTo>
                  <a:lnTo>
                    <a:pt x="958" y="234"/>
                  </a:lnTo>
                  <a:lnTo>
                    <a:pt x="900" y="218"/>
                  </a:lnTo>
                  <a:lnTo>
                    <a:pt x="842" y="198"/>
                  </a:lnTo>
                  <a:lnTo>
                    <a:pt x="786" y="176"/>
                  </a:lnTo>
                  <a:lnTo>
                    <a:pt x="666" y="130"/>
                  </a:lnTo>
                  <a:lnTo>
                    <a:pt x="604" y="106"/>
                  </a:lnTo>
                  <a:lnTo>
                    <a:pt x="536" y="82"/>
                  </a:lnTo>
                  <a:lnTo>
                    <a:pt x="464" y="60"/>
                  </a:lnTo>
                  <a:lnTo>
                    <a:pt x="386" y="40"/>
                  </a:lnTo>
                  <a:lnTo>
                    <a:pt x="344" y="32"/>
                  </a:lnTo>
                  <a:lnTo>
                    <a:pt x="302" y="24"/>
                  </a:lnTo>
                  <a:lnTo>
                    <a:pt x="256" y="18"/>
                  </a:lnTo>
                  <a:lnTo>
                    <a:pt x="210" y="12"/>
                  </a:lnTo>
                  <a:lnTo>
                    <a:pt x="160" y="6"/>
                  </a:lnTo>
                  <a:lnTo>
                    <a:pt x="110" y="4"/>
                  </a:lnTo>
                  <a:lnTo>
                    <a:pt x="56" y="2"/>
                  </a:lnTo>
                  <a:lnTo>
                    <a:pt x="0" y="0"/>
                  </a:lnTo>
                  <a:lnTo>
                    <a:pt x="0" y="0"/>
                  </a:lnTo>
                  <a:lnTo>
                    <a:pt x="0" y="1290"/>
                  </a:lnTo>
                  <a:lnTo>
                    <a:pt x="0" y="1290"/>
                  </a:lnTo>
                  <a:lnTo>
                    <a:pt x="110" y="1364"/>
                  </a:lnTo>
                  <a:lnTo>
                    <a:pt x="234" y="1446"/>
                  </a:lnTo>
                  <a:lnTo>
                    <a:pt x="386" y="1546"/>
                  </a:lnTo>
                  <a:lnTo>
                    <a:pt x="386" y="1546"/>
                  </a:lnTo>
                  <a:lnTo>
                    <a:pt x="422" y="1570"/>
                  </a:lnTo>
                  <a:lnTo>
                    <a:pt x="454" y="1588"/>
                  </a:lnTo>
                  <a:lnTo>
                    <a:pt x="486" y="1606"/>
                  </a:lnTo>
                  <a:lnTo>
                    <a:pt x="516" y="1620"/>
                  </a:lnTo>
                  <a:lnTo>
                    <a:pt x="544" y="1634"/>
                  </a:lnTo>
                  <a:lnTo>
                    <a:pt x="570" y="1644"/>
                  </a:lnTo>
                  <a:lnTo>
                    <a:pt x="596" y="1652"/>
                  </a:lnTo>
                  <a:lnTo>
                    <a:pt x="622" y="1660"/>
                  </a:lnTo>
                  <a:lnTo>
                    <a:pt x="646" y="1664"/>
                  </a:lnTo>
                  <a:lnTo>
                    <a:pt x="670" y="1668"/>
                  </a:lnTo>
                  <a:lnTo>
                    <a:pt x="718" y="1674"/>
                  </a:lnTo>
                  <a:lnTo>
                    <a:pt x="768" y="1676"/>
                  </a:lnTo>
                  <a:lnTo>
                    <a:pt x="820" y="1676"/>
                  </a:lnTo>
                  <a:lnTo>
                    <a:pt x="820" y="1676"/>
                  </a:lnTo>
                  <a:lnTo>
                    <a:pt x="1778" y="1676"/>
                  </a:lnTo>
                  <a:lnTo>
                    <a:pt x="1778" y="1676"/>
                  </a:lnTo>
                  <a:lnTo>
                    <a:pt x="1824" y="1674"/>
                  </a:lnTo>
                  <a:lnTo>
                    <a:pt x="1868" y="1668"/>
                  </a:lnTo>
                  <a:lnTo>
                    <a:pt x="1914" y="1656"/>
                  </a:lnTo>
                  <a:lnTo>
                    <a:pt x="1960" y="1642"/>
                  </a:lnTo>
                  <a:lnTo>
                    <a:pt x="2006" y="1626"/>
                  </a:lnTo>
                  <a:lnTo>
                    <a:pt x="2054" y="1606"/>
                  </a:lnTo>
                  <a:lnTo>
                    <a:pt x="2102" y="1584"/>
                  </a:lnTo>
                  <a:lnTo>
                    <a:pt x="2152" y="1560"/>
                  </a:lnTo>
                  <a:lnTo>
                    <a:pt x="2152" y="1560"/>
                  </a:lnTo>
                  <a:lnTo>
                    <a:pt x="2188" y="1540"/>
                  </a:lnTo>
                  <a:lnTo>
                    <a:pt x="2244" y="1508"/>
                  </a:lnTo>
                  <a:lnTo>
                    <a:pt x="2410" y="1410"/>
                  </a:lnTo>
                  <a:lnTo>
                    <a:pt x="2854" y="1142"/>
                  </a:lnTo>
                  <a:lnTo>
                    <a:pt x="3272" y="888"/>
                  </a:lnTo>
                  <a:lnTo>
                    <a:pt x="3458" y="774"/>
                  </a:lnTo>
                  <a:lnTo>
                    <a:pt x="3458" y="774"/>
                  </a:lnTo>
                  <a:lnTo>
                    <a:pt x="3482" y="758"/>
                  </a:lnTo>
                  <a:lnTo>
                    <a:pt x="3504" y="738"/>
                  </a:lnTo>
                  <a:lnTo>
                    <a:pt x="3524" y="718"/>
                  </a:lnTo>
                  <a:lnTo>
                    <a:pt x="3542" y="696"/>
                  </a:lnTo>
                  <a:lnTo>
                    <a:pt x="3558" y="672"/>
                  </a:lnTo>
                  <a:lnTo>
                    <a:pt x="3570" y="648"/>
                  </a:lnTo>
                  <a:lnTo>
                    <a:pt x="3580" y="622"/>
                  </a:lnTo>
                  <a:lnTo>
                    <a:pt x="3588" y="594"/>
                  </a:lnTo>
                  <a:lnTo>
                    <a:pt x="3594" y="568"/>
                  </a:lnTo>
                  <a:lnTo>
                    <a:pt x="3596" y="540"/>
                  </a:lnTo>
                  <a:lnTo>
                    <a:pt x="3598" y="512"/>
                  </a:lnTo>
                  <a:lnTo>
                    <a:pt x="3594" y="484"/>
                  </a:lnTo>
                  <a:lnTo>
                    <a:pt x="3590" y="456"/>
                  </a:lnTo>
                  <a:lnTo>
                    <a:pt x="3582" y="428"/>
                  </a:lnTo>
                  <a:lnTo>
                    <a:pt x="3570" y="402"/>
                  </a:lnTo>
                  <a:lnTo>
                    <a:pt x="3556" y="376"/>
                  </a:ln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8" name="Freeform 25"/>
            <p:cNvSpPr>
              <a:spLocks/>
            </p:cNvSpPr>
            <p:nvPr/>
          </p:nvSpPr>
          <p:spPr bwMode="auto">
            <a:xfrm>
              <a:off x="-8180388" y="1504510"/>
              <a:ext cx="1139825" cy="2847975"/>
            </a:xfrm>
            <a:custGeom>
              <a:avLst/>
              <a:gdLst>
                <a:gd name="T0" fmla="*/ 0 w 718"/>
                <a:gd name="T1" fmla="*/ 358 h 1794"/>
                <a:gd name="T2" fmla="*/ 6 w 718"/>
                <a:gd name="T3" fmla="*/ 286 h 1794"/>
                <a:gd name="T4" fmla="*/ 28 w 718"/>
                <a:gd name="T5" fmla="*/ 218 h 1794"/>
                <a:gd name="T6" fmla="*/ 60 w 718"/>
                <a:gd name="T7" fmla="*/ 158 h 1794"/>
                <a:gd name="T8" fmla="*/ 104 w 718"/>
                <a:gd name="T9" fmla="*/ 104 h 1794"/>
                <a:gd name="T10" fmla="*/ 158 w 718"/>
                <a:gd name="T11" fmla="*/ 60 h 1794"/>
                <a:gd name="T12" fmla="*/ 218 w 718"/>
                <a:gd name="T13" fmla="*/ 28 h 1794"/>
                <a:gd name="T14" fmla="*/ 286 w 718"/>
                <a:gd name="T15" fmla="*/ 6 h 1794"/>
                <a:gd name="T16" fmla="*/ 358 w 718"/>
                <a:gd name="T17" fmla="*/ 0 h 1794"/>
                <a:gd name="T18" fmla="*/ 396 w 718"/>
                <a:gd name="T19" fmla="*/ 0 h 1794"/>
                <a:gd name="T20" fmla="*/ 466 w 718"/>
                <a:gd name="T21" fmla="*/ 16 h 1794"/>
                <a:gd name="T22" fmla="*/ 530 w 718"/>
                <a:gd name="T23" fmla="*/ 42 h 1794"/>
                <a:gd name="T24" fmla="*/ 588 w 718"/>
                <a:gd name="T25" fmla="*/ 80 h 1794"/>
                <a:gd name="T26" fmla="*/ 636 w 718"/>
                <a:gd name="T27" fmla="*/ 130 h 1794"/>
                <a:gd name="T28" fmla="*/ 674 w 718"/>
                <a:gd name="T29" fmla="*/ 186 h 1794"/>
                <a:gd name="T30" fmla="*/ 702 w 718"/>
                <a:gd name="T31" fmla="*/ 252 h 1794"/>
                <a:gd name="T32" fmla="*/ 716 w 718"/>
                <a:gd name="T33" fmla="*/ 322 h 1794"/>
                <a:gd name="T34" fmla="*/ 718 w 718"/>
                <a:gd name="T35" fmla="*/ 1436 h 1794"/>
                <a:gd name="T36" fmla="*/ 716 w 718"/>
                <a:gd name="T37" fmla="*/ 1472 h 1794"/>
                <a:gd name="T38" fmla="*/ 702 w 718"/>
                <a:gd name="T39" fmla="*/ 1542 h 1794"/>
                <a:gd name="T40" fmla="*/ 674 w 718"/>
                <a:gd name="T41" fmla="*/ 1606 h 1794"/>
                <a:gd name="T42" fmla="*/ 636 w 718"/>
                <a:gd name="T43" fmla="*/ 1664 h 1794"/>
                <a:gd name="T44" fmla="*/ 588 w 718"/>
                <a:gd name="T45" fmla="*/ 1712 h 1794"/>
                <a:gd name="T46" fmla="*/ 530 w 718"/>
                <a:gd name="T47" fmla="*/ 1752 h 1794"/>
                <a:gd name="T48" fmla="*/ 466 w 718"/>
                <a:gd name="T49" fmla="*/ 1778 h 1794"/>
                <a:gd name="T50" fmla="*/ 396 w 718"/>
                <a:gd name="T51" fmla="*/ 1792 h 1794"/>
                <a:gd name="T52" fmla="*/ 358 w 718"/>
                <a:gd name="T53" fmla="*/ 1794 h 1794"/>
                <a:gd name="T54" fmla="*/ 286 w 718"/>
                <a:gd name="T55" fmla="*/ 1788 h 1794"/>
                <a:gd name="T56" fmla="*/ 218 w 718"/>
                <a:gd name="T57" fmla="*/ 1766 h 1794"/>
                <a:gd name="T58" fmla="*/ 158 w 718"/>
                <a:gd name="T59" fmla="*/ 1734 h 1794"/>
                <a:gd name="T60" fmla="*/ 104 w 718"/>
                <a:gd name="T61" fmla="*/ 1690 h 1794"/>
                <a:gd name="T62" fmla="*/ 60 w 718"/>
                <a:gd name="T63" fmla="*/ 1636 h 1794"/>
                <a:gd name="T64" fmla="*/ 28 w 718"/>
                <a:gd name="T65" fmla="*/ 1576 h 1794"/>
                <a:gd name="T66" fmla="*/ 6 w 718"/>
                <a:gd name="T67" fmla="*/ 1508 h 1794"/>
                <a:gd name="T68" fmla="*/ 0 w 718"/>
                <a:gd name="T69" fmla="*/ 143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8" h="1794">
                  <a:moveTo>
                    <a:pt x="0" y="358"/>
                  </a:moveTo>
                  <a:lnTo>
                    <a:pt x="0" y="358"/>
                  </a:lnTo>
                  <a:lnTo>
                    <a:pt x="2" y="322"/>
                  </a:lnTo>
                  <a:lnTo>
                    <a:pt x="6" y="286"/>
                  </a:lnTo>
                  <a:lnTo>
                    <a:pt x="16" y="252"/>
                  </a:lnTo>
                  <a:lnTo>
                    <a:pt x="28" y="218"/>
                  </a:lnTo>
                  <a:lnTo>
                    <a:pt x="42" y="186"/>
                  </a:lnTo>
                  <a:lnTo>
                    <a:pt x="60" y="158"/>
                  </a:lnTo>
                  <a:lnTo>
                    <a:pt x="82" y="130"/>
                  </a:lnTo>
                  <a:lnTo>
                    <a:pt x="104" y="104"/>
                  </a:lnTo>
                  <a:lnTo>
                    <a:pt x="130" y="80"/>
                  </a:lnTo>
                  <a:lnTo>
                    <a:pt x="158" y="60"/>
                  </a:lnTo>
                  <a:lnTo>
                    <a:pt x="188" y="42"/>
                  </a:lnTo>
                  <a:lnTo>
                    <a:pt x="218" y="28"/>
                  </a:lnTo>
                  <a:lnTo>
                    <a:pt x="252" y="16"/>
                  </a:lnTo>
                  <a:lnTo>
                    <a:pt x="286" y="6"/>
                  </a:lnTo>
                  <a:lnTo>
                    <a:pt x="322" y="0"/>
                  </a:lnTo>
                  <a:lnTo>
                    <a:pt x="358" y="0"/>
                  </a:lnTo>
                  <a:lnTo>
                    <a:pt x="358" y="0"/>
                  </a:lnTo>
                  <a:lnTo>
                    <a:pt x="396" y="0"/>
                  </a:lnTo>
                  <a:lnTo>
                    <a:pt x="432" y="6"/>
                  </a:lnTo>
                  <a:lnTo>
                    <a:pt x="466" y="16"/>
                  </a:lnTo>
                  <a:lnTo>
                    <a:pt x="498" y="28"/>
                  </a:lnTo>
                  <a:lnTo>
                    <a:pt x="530" y="42"/>
                  </a:lnTo>
                  <a:lnTo>
                    <a:pt x="560" y="60"/>
                  </a:lnTo>
                  <a:lnTo>
                    <a:pt x="588" y="80"/>
                  </a:lnTo>
                  <a:lnTo>
                    <a:pt x="612" y="104"/>
                  </a:lnTo>
                  <a:lnTo>
                    <a:pt x="636" y="130"/>
                  </a:lnTo>
                  <a:lnTo>
                    <a:pt x="656" y="158"/>
                  </a:lnTo>
                  <a:lnTo>
                    <a:pt x="674" y="186"/>
                  </a:lnTo>
                  <a:lnTo>
                    <a:pt x="690" y="218"/>
                  </a:lnTo>
                  <a:lnTo>
                    <a:pt x="702" y="252"/>
                  </a:lnTo>
                  <a:lnTo>
                    <a:pt x="710" y="286"/>
                  </a:lnTo>
                  <a:lnTo>
                    <a:pt x="716" y="322"/>
                  </a:lnTo>
                  <a:lnTo>
                    <a:pt x="718" y="358"/>
                  </a:lnTo>
                  <a:lnTo>
                    <a:pt x="718" y="1436"/>
                  </a:lnTo>
                  <a:lnTo>
                    <a:pt x="718" y="1436"/>
                  </a:lnTo>
                  <a:lnTo>
                    <a:pt x="716" y="1472"/>
                  </a:lnTo>
                  <a:lnTo>
                    <a:pt x="710" y="1508"/>
                  </a:lnTo>
                  <a:lnTo>
                    <a:pt x="702" y="1542"/>
                  </a:lnTo>
                  <a:lnTo>
                    <a:pt x="690" y="1576"/>
                  </a:lnTo>
                  <a:lnTo>
                    <a:pt x="674" y="1606"/>
                  </a:lnTo>
                  <a:lnTo>
                    <a:pt x="656" y="1636"/>
                  </a:lnTo>
                  <a:lnTo>
                    <a:pt x="636" y="1664"/>
                  </a:lnTo>
                  <a:lnTo>
                    <a:pt x="612" y="1690"/>
                  </a:lnTo>
                  <a:lnTo>
                    <a:pt x="588" y="1712"/>
                  </a:lnTo>
                  <a:lnTo>
                    <a:pt x="560" y="1734"/>
                  </a:lnTo>
                  <a:lnTo>
                    <a:pt x="530" y="1752"/>
                  </a:lnTo>
                  <a:lnTo>
                    <a:pt x="498" y="1766"/>
                  </a:lnTo>
                  <a:lnTo>
                    <a:pt x="466" y="1778"/>
                  </a:lnTo>
                  <a:lnTo>
                    <a:pt x="432" y="1788"/>
                  </a:lnTo>
                  <a:lnTo>
                    <a:pt x="396" y="1792"/>
                  </a:lnTo>
                  <a:lnTo>
                    <a:pt x="358" y="1794"/>
                  </a:lnTo>
                  <a:lnTo>
                    <a:pt x="358" y="1794"/>
                  </a:lnTo>
                  <a:lnTo>
                    <a:pt x="322" y="1792"/>
                  </a:lnTo>
                  <a:lnTo>
                    <a:pt x="286" y="1788"/>
                  </a:lnTo>
                  <a:lnTo>
                    <a:pt x="252" y="1778"/>
                  </a:lnTo>
                  <a:lnTo>
                    <a:pt x="218" y="1766"/>
                  </a:lnTo>
                  <a:lnTo>
                    <a:pt x="188" y="1752"/>
                  </a:lnTo>
                  <a:lnTo>
                    <a:pt x="158" y="1734"/>
                  </a:lnTo>
                  <a:lnTo>
                    <a:pt x="130" y="1712"/>
                  </a:lnTo>
                  <a:lnTo>
                    <a:pt x="104" y="1690"/>
                  </a:lnTo>
                  <a:lnTo>
                    <a:pt x="82" y="1664"/>
                  </a:lnTo>
                  <a:lnTo>
                    <a:pt x="60" y="1636"/>
                  </a:lnTo>
                  <a:lnTo>
                    <a:pt x="42" y="1606"/>
                  </a:lnTo>
                  <a:lnTo>
                    <a:pt x="28" y="1576"/>
                  </a:lnTo>
                  <a:lnTo>
                    <a:pt x="16" y="1542"/>
                  </a:lnTo>
                  <a:lnTo>
                    <a:pt x="6" y="1508"/>
                  </a:lnTo>
                  <a:lnTo>
                    <a:pt x="2" y="1472"/>
                  </a:lnTo>
                  <a:lnTo>
                    <a:pt x="0" y="1436"/>
                  </a:lnTo>
                  <a:lnTo>
                    <a:pt x="0" y="358"/>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2" name="Group 161"/>
          <p:cNvGrpSpPr>
            <a:grpSpLocks noChangeAspect="1"/>
          </p:cNvGrpSpPr>
          <p:nvPr/>
        </p:nvGrpSpPr>
        <p:grpSpPr>
          <a:xfrm>
            <a:off x="4422415" y="2072176"/>
            <a:ext cx="299168" cy="299168"/>
            <a:chOff x="3431557" y="2495618"/>
            <a:chExt cx="480016" cy="480016"/>
          </a:xfrm>
        </p:grpSpPr>
        <p:sp>
          <p:nvSpPr>
            <p:cNvPr id="163" name="Oval 162"/>
            <p:cNvSpPr/>
            <p:nvPr/>
          </p:nvSpPr>
          <p:spPr>
            <a:xfrm>
              <a:off x="3431557" y="2495618"/>
              <a:ext cx="480016" cy="480016"/>
            </a:xfrm>
            <a:prstGeom prst="ellipse">
              <a:avLst/>
            </a:prstGeom>
            <a:no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Freeform 715"/>
            <p:cNvSpPr>
              <a:spLocks/>
            </p:cNvSpPr>
            <p:nvPr/>
          </p:nvSpPr>
          <p:spPr bwMode="auto">
            <a:xfrm>
              <a:off x="3652161" y="2568051"/>
              <a:ext cx="39999" cy="160995"/>
            </a:xfrm>
            <a:custGeom>
              <a:avLst/>
              <a:gdLst>
                <a:gd name="T0" fmla="*/ 9 w 17"/>
                <a:gd name="T1" fmla="*/ 0 h 68"/>
                <a:gd name="T2" fmla="*/ 0 w 17"/>
                <a:gd name="T3" fmla="*/ 8 h 68"/>
                <a:gd name="T4" fmla="*/ 0 w 17"/>
                <a:gd name="T5" fmla="*/ 68 h 68"/>
                <a:gd name="T6" fmla="*/ 3 w 17"/>
                <a:gd name="T7" fmla="*/ 65 h 68"/>
                <a:gd name="T8" fmla="*/ 9 w 17"/>
                <a:gd name="T9" fmla="*/ 63 h 68"/>
                <a:gd name="T10" fmla="*/ 15 w 17"/>
                <a:gd name="T11" fmla="*/ 65 h 68"/>
                <a:gd name="T12" fmla="*/ 17 w 17"/>
                <a:gd name="T13" fmla="*/ 68 h 68"/>
                <a:gd name="T14" fmla="*/ 17 w 17"/>
                <a:gd name="T15" fmla="*/ 8 h 68"/>
                <a:gd name="T16" fmla="*/ 9 w 17"/>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8">
                  <a:moveTo>
                    <a:pt x="9" y="0"/>
                  </a:moveTo>
                  <a:cubicBezTo>
                    <a:pt x="4" y="0"/>
                    <a:pt x="0" y="3"/>
                    <a:pt x="0" y="8"/>
                  </a:cubicBezTo>
                  <a:cubicBezTo>
                    <a:pt x="0" y="68"/>
                    <a:pt x="0" y="68"/>
                    <a:pt x="0" y="68"/>
                  </a:cubicBezTo>
                  <a:cubicBezTo>
                    <a:pt x="3" y="65"/>
                    <a:pt x="3" y="65"/>
                    <a:pt x="3" y="65"/>
                  </a:cubicBezTo>
                  <a:cubicBezTo>
                    <a:pt x="5" y="64"/>
                    <a:pt x="7" y="63"/>
                    <a:pt x="9" y="63"/>
                  </a:cubicBezTo>
                  <a:cubicBezTo>
                    <a:pt x="11" y="63"/>
                    <a:pt x="14" y="64"/>
                    <a:pt x="15" y="65"/>
                  </a:cubicBezTo>
                  <a:cubicBezTo>
                    <a:pt x="16" y="66"/>
                    <a:pt x="17" y="67"/>
                    <a:pt x="17" y="68"/>
                  </a:cubicBezTo>
                  <a:cubicBezTo>
                    <a:pt x="17" y="8"/>
                    <a:pt x="17" y="8"/>
                    <a:pt x="17" y="8"/>
                  </a:cubicBezTo>
                  <a:cubicBezTo>
                    <a:pt x="17" y="3"/>
                    <a:pt x="13" y="0"/>
                    <a:pt x="9"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717"/>
            <p:cNvSpPr>
              <a:spLocks/>
            </p:cNvSpPr>
            <p:nvPr/>
          </p:nvSpPr>
          <p:spPr bwMode="auto">
            <a:xfrm>
              <a:off x="3583163" y="2731046"/>
              <a:ext cx="98997" cy="94997"/>
            </a:xfrm>
            <a:custGeom>
              <a:avLst/>
              <a:gdLst>
                <a:gd name="T0" fmla="*/ 29 w 42"/>
                <a:gd name="T1" fmla="*/ 0 h 40"/>
                <a:gd name="T2" fmla="*/ 3 w 42"/>
                <a:gd name="T3" fmla="*/ 26 h 40"/>
                <a:gd name="T4" fmla="*/ 3 w 42"/>
                <a:gd name="T5" fmla="*/ 38 h 40"/>
                <a:gd name="T6" fmla="*/ 9 w 42"/>
                <a:gd name="T7" fmla="*/ 40 h 40"/>
                <a:gd name="T8" fmla="*/ 15 w 42"/>
                <a:gd name="T9" fmla="*/ 38 h 40"/>
                <a:gd name="T10" fmla="*/ 42 w 42"/>
                <a:gd name="T11" fmla="*/ 11 h 40"/>
                <a:gd name="T12" fmla="*/ 38 w 42"/>
                <a:gd name="T13" fmla="*/ 12 h 40"/>
                <a:gd name="T14" fmla="*/ 29 w 42"/>
                <a:gd name="T15" fmla="*/ 3 h 40"/>
                <a:gd name="T16" fmla="*/ 29 w 4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29" y="0"/>
                  </a:moveTo>
                  <a:cubicBezTo>
                    <a:pt x="3" y="26"/>
                    <a:pt x="3" y="26"/>
                    <a:pt x="3" y="26"/>
                  </a:cubicBezTo>
                  <a:cubicBezTo>
                    <a:pt x="0" y="29"/>
                    <a:pt x="0" y="35"/>
                    <a:pt x="3" y="38"/>
                  </a:cubicBezTo>
                  <a:cubicBezTo>
                    <a:pt x="5" y="39"/>
                    <a:pt x="7" y="40"/>
                    <a:pt x="9" y="40"/>
                  </a:cubicBezTo>
                  <a:cubicBezTo>
                    <a:pt x="11" y="40"/>
                    <a:pt x="13" y="39"/>
                    <a:pt x="15" y="38"/>
                  </a:cubicBezTo>
                  <a:cubicBezTo>
                    <a:pt x="42" y="11"/>
                    <a:pt x="42" y="11"/>
                    <a:pt x="42" y="11"/>
                  </a:cubicBezTo>
                  <a:cubicBezTo>
                    <a:pt x="41" y="11"/>
                    <a:pt x="39" y="12"/>
                    <a:pt x="38" y="12"/>
                  </a:cubicBezTo>
                  <a:cubicBezTo>
                    <a:pt x="33" y="12"/>
                    <a:pt x="29" y="8"/>
                    <a:pt x="29" y="3"/>
                  </a:cubicBezTo>
                  <a:cubicBezTo>
                    <a:pt x="29" y="0"/>
                    <a:pt x="29" y="0"/>
                    <a:pt x="29"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719"/>
            <p:cNvSpPr>
              <a:spLocks/>
            </p:cNvSpPr>
            <p:nvPr/>
          </p:nvSpPr>
          <p:spPr bwMode="auto">
            <a:xfrm>
              <a:off x="3652161" y="2717047"/>
              <a:ext cx="41999" cy="41999"/>
            </a:xfrm>
            <a:custGeom>
              <a:avLst/>
              <a:gdLst>
                <a:gd name="T0" fmla="*/ 9 w 18"/>
                <a:gd name="T1" fmla="*/ 0 h 18"/>
                <a:gd name="T2" fmla="*/ 3 w 18"/>
                <a:gd name="T3" fmla="*/ 2 h 18"/>
                <a:gd name="T4" fmla="*/ 0 w 18"/>
                <a:gd name="T5" fmla="*/ 5 h 18"/>
                <a:gd name="T6" fmla="*/ 0 w 18"/>
                <a:gd name="T7" fmla="*/ 6 h 18"/>
                <a:gd name="T8" fmla="*/ 0 w 18"/>
                <a:gd name="T9" fmla="*/ 6 h 18"/>
                <a:gd name="T10" fmla="*/ 0 w 18"/>
                <a:gd name="T11" fmla="*/ 9 h 18"/>
                <a:gd name="T12" fmla="*/ 9 w 18"/>
                <a:gd name="T13" fmla="*/ 18 h 18"/>
                <a:gd name="T14" fmla="*/ 13 w 18"/>
                <a:gd name="T15" fmla="*/ 17 h 18"/>
                <a:gd name="T16" fmla="*/ 15 w 18"/>
                <a:gd name="T17" fmla="*/ 15 h 18"/>
                <a:gd name="T18" fmla="*/ 17 w 18"/>
                <a:gd name="T19" fmla="*/ 7 h 18"/>
                <a:gd name="T20" fmla="*/ 17 w 18"/>
                <a:gd name="T21" fmla="*/ 6 h 18"/>
                <a:gd name="T22" fmla="*/ 17 w 18"/>
                <a:gd name="T23" fmla="*/ 5 h 18"/>
                <a:gd name="T24" fmla="*/ 15 w 18"/>
                <a:gd name="T25" fmla="*/ 2 h 18"/>
                <a:gd name="T26" fmla="*/ 9 w 18"/>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8">
                  <a:moveTo>
                    <a:pt x="9" y="0"/>
                  </a:moveTo>
                  <a:cubicBezTo>
                    <a:pt x="7" y="0"/>
                    <a:pt x="5" y="1"/>
                    <a:pt x="3" y="2"/>
                  </a:cubicBezTo>
                  <a:cubicBezTo>
                    <a:pt x="0" y="5"/>
                    <a:pt x="0" y="5"/>
                    <a:pt x="0" y="5"/>
                  </a:cubicBezTo>
                  <a:cubicBezTo>
                    <a:pt x="0" y="6"/>
                    <a:pt x="0" y="6"/>
                    <a:pt x="0" y="6"/>
                  </a:cubicBezTo>
                  <a:cubicBezTo>
                    <a:pt x="0" y="6"/>
                    <a:pt x="0" y="6"/>
                    <a:pt x="0" y="6"/>
                  </a:cubicBezTo>
                  <a:cubicBezTo>
                    <a:pt x="0" y="9"/>
                    <a:pt x="0" y="9"/>
                    <a:pt x="0" y="9"/>
                  </a:cubicBezTo>
                  <a:cubicBezTo>
                    <a:pt x="0" y="14"/>
                    <a:pt x="4" y="18"/>
                    <a:pt x="9" y="18"/>
                  </a:cubicBezTo>
                  <a:cubicBezTo>
                    <a:pt x="10" y="18"/>
                    <a:pt x="12" y="17"/>
                    <a:pt x="13" y="17"/>
                  </a:cubicBezTo>
                  <a:cubicBezTo>
                    <a:pt x="15" y="15"/>
                    <a:pt x="15" y="15"/>
                    <a:pt x="15" y="15"/>
                  </a:cubicBezTo>
                  <a:cubicBezTo>
                    <a:pt x="17" y="12"/>
                    <a:pt x="18" y="9"/>
                    <a:pt x="17" y="7"/>
                  </a:cubicBezTo>
                  <a:cubicBezTo>
                    <a:pt x="17" y="6"/>
                    <a:pt x="17" y="6"/>
                    <a:pt x="17" y="6"/>
                  </a:cubicBezTo>
                  <a:cubicBezTo>
                    <a:pt x="17" y="5"/>
                    <a:pt x="17" y="5"/>
                    <a:pt x="17" y="5"/>
                  </a:cubicBezTo>
                  <a:cubicBezTo>
                    <a:pt x="17" y="4"/>
                    <a:pt x="16" y="3"/>
                    <a:pt x="15" y="2"/>
                  </a:cubicBezTo>
                  <a:cubicBezTo>
                    <a:pt x="14" y="1"/>
                    <a:pt x="11" y="0"/>
                    <a:pt x="9" y="0"/>
                  </a:cubicBezTo>
                </a:path>
              </a:pathLst>
            </a:custGeom>
            <a:solidFill>
              <a:srgbClr val="308F15"/>
            </a:solidFill>
            <a:ln w="3175">
              <a:solidFill>
                <a:srgbClr val="308F15"/>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67" name="Picture 1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820" y="2162277"/>
            <a:ext cx="545335" cy="545335"/>
          </a:xfrm>
          <a:prstGeom prst="rect">
            <a:avLst/>
          </a:prstGeom>
        </p:spPr>
      </p:pic>
    </p:spTree>
    <p:extLst>
      <p:ext uri="{BB962C8B-B14F-4D97-AF65-F5344CB8AC3E}">
        <p14:creationId xmlns:p14="http://schemas.microsoft.com/office/powerpoint/2010/main" val="1745760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55625" y="1196975"/>
            <a:ext cx="8040688" cy="13643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spcAft>
                <a:spcPts val="600"/>
              </a:spcAft>
            </a:pPr>
            <a:r>
              <a:rPr lang="en-US" sz="2800" dirty="0"/>
              <a:t>Upgrade network with Cisco Nexus 9000 Switch across multiple data centers</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727" y="2561318"/>
            <a:ext cx="1030484" cy="1030484"/>
          </a:xfrm>
          <a:prstGeom prst="rect">
            <a:avLst/>
          </a:prstGeom>
        </p:spPr>
      </p:pic>
    </p:spTree>
    <p:extLst>
      <p:ext uri="{BB962C8B-B14F-4D97-AF65-F5344CB8AC3E}">
        <p14:creationId xmlns:p14="http://schemas.microsoft.com/office/powerpoint/2010/main" val="1501352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050886" y="1008666"/>
            <a:ext cx="5545427" cy="3126168"/>
          </a:xfrm>
          <a:prstGeom prst="roundRect">
            <a:avLst>
              <a:gd name="adj" fmla="val 257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11275" algn="ctr"/>
            <a:r>
              <a:rPr lang="en-US" sz="2400" dirty="0"/>
              <a:t>Mobile and Web apps</a:t>
            </a:r>
            <a:br>
              <a:rPr lang="en-US" sz="2400" dirty="0"/>
            </a:br>
            <a:r>
              <a:rPr lang="en-US" sz="2400" dirty="0"/>
              <a:t>200+ Petabyte of Data</a:t>
            </a:r>
          </a:p>
        </p:txBody>
      </p:sp>
      <p:sp>
        <p:nvSpPr>
          <p:cNvPr id="15" name="Round Same Side Corner Rectangle 14"/>
          <p:cNvSpPr/>
          <p:nvPr/>
        </p:nvSpPr>
        <p:spPr>
          <a:xfrm rot="16200000">
            <a:off x="1020961" y="543332"/>
            <a:ext cx="3126164" cy="4056835"/>
          </a:xfrm>
          <a:prstGeom prst="round2SameRect">
            <a:avLst>
              <a:gd name="adj1" fmla="val 3495"/>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lIns="182880" tIns="182880" rIns="182880" bIns="182880" rtlCol="0" anchor="t">
            <a:noAutofit/>
          </a:bodyPr>
          <a:lstStyle/>
          <a:p>
            <a:pPr>
              <a:spcBef>
                <a:spcPts val="600"/>
              </a:spcBef>
              <a:spcAft>
                <a:spcPts val="0"/>
              </a:spcAft>
            </a:pPr>
            <a:endParaRPr lang="en-US" sz="2000" b="1" dirty="0">
              <a:solidFill>
                <a:schemeClr val="tx2"/>
              </a:solidFill>
              <a:latin typeface="+mj-lt"/>
            </a:endParaRPr>
          </a:p>
          <a:p>
            <a:pPr>
              <a:spcBef>
                <a:spcPts val="600"/>
              </a:spcBef>
              <a:spcAft>
                <a:spcPts val="0"/>
              </a:spcAft>
            </a:pPr>
            <a:endParaRPr lang="en-US" sz="2000" b="1" dirty="0">
              <a:solidFill>
                <a:schemeClr val="tx2"/>
              </a:solidFill>
              <a:latin typeface="+mj-lt"/>
            </a:endParaRPr>
          </a:p>
        </p:txBody>
      </p:sp>
      <p:sp>
        <p:nvSpPr>
          <p:cNvPr id="4" name="Title 2">
            <a:extLst>
              <a:ext uri="{FF2B5EF4-FFF2-40B4-BE49-F238E27FC236}">
                <a16:creationId xmlns:a16="http://schemas.microsoft.com/office/drawing/2014/main" id="{957D3744-1BB1-4A4A-9109-DE2F9FA1F6DB}"/>
              </a:ext>
            </a:extLst>
          </p:cNvPr>
          <p:cNvSpPr txBox="1">
            <a:spLocks/>
          </p:cNvSpPr>
          <p:nvPr/>
        </p:nvSpPr>
        <p:spPr bwMode="auto">
          <a:xfrm>
            <a:off x="555624" y="2186897"/>
            <a:ext cx="4060826" cy="107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182880" bIns="91440" numCol="1" anchor="t"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lang="en-US" sz="1600" dirty="0">
                <a:solidFill>
                  <a:schemeClr val="bg2"/>
                </a:solidFill>
                <a:latin typeface="+mn-lt"/>
              </a:rPr>
              <a:t>During the holidays—our busiest season—we were able to sustain a </a:t>
            </a:r>
            <a:br>
              <a:rPr lang="en-US" sz="1600" dirty="0">
                <a:solidFill>
                  <a:schemeClr val="bg2"/>
                </a:solidFill>
                <a:latin typeface="+mn-lt"/>
              </a:rPr>
            </a:br>
            <a:r>
              <a:rPr lang="en-US" sz="1600" b="1" dirty="0">
                <a:solidFill>
                  <a:schemeClr val="bg2"/>
                </a:solidFill>
                <a:latin typeface="+mn-lt"/>
              </a:rPr>
              <a:t>40 percent</a:t>
            </a:r>
            <a:r>
              <a:rPr lang="en-US" sz="1600" dirty="0">
                <a:solidFill>
                  <a:schemeClr val="bg2"/>
                </a:solidFill>
                <a:latin typeface="+mn-lt"/>
              </a:rPr>
              <a:t> increase in traffic with no performance degradation whatsoever</a:t>
            </a:r>
          </a:p>
        </p:txBody>
      </p:sp>
      <p:sp>
        <p:nvSpPr>
          <p:cNvPr id="17" name="Title 2">
            <a:extLst>
              <a:ext uri="{FF2B5EF4-FFF2-40B4-BE49-F238E27FC236}">
                <a16:creationId xmlns:a16="http://schemas.microsoft.com/office/drawing/2014/main" id="{957D3744-1BB1-4A4A-9109-DE2F9FA1F6DB}"/>
              </a:ext>
            </a:extLst>
          </p:cNvPr>
          <p:cNvSpPr txBox="1">
            <a:spLocks/>
          </p:cNvSpPr>
          <p:nvPr/>
        </p:nvSpPr>
        <p:spPr bwMode="auto">
          <a:xfrm>
            <a:off x="4612460" y="2186897"/>
            <a:ext cx="3983853" cy="107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182880" bIns="91440" numCol="1" anchor="t"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lang="en-US" sz="1600" dirty="0">
                <a:solidFill>
                  <a:schemeClr val="bg2"/>
                </a:solidFill>
                <a:latin typeface="+mn-lt"/>
              </a:rPr>
              <a:t>Provisioning tasks that used to </a:t>
            </a:r>
            <a:br>
              <a:rPr lang="en-US" sz="1600" dirty="0">
                <a:solidFill>
                  <a:schemeClr val="bg2"/>
                </a:solidFill>
                <a:latin typeface="+mn-lt"/>
              </a:rPr>
            </a:br>
            <a:r>
              <a:rPr lang="en-US" sz="1600" dirty="0">
                <a:solidFill>
                  <a:schemeClr val="bg2"/>
                </a:solidFill>
                <a:latin typeface="+mn-lt"/>
              </a:rPr>
              <a:t>take 3 to 4 person hours are now automated, saving approximately </a:t>
            </a:r>
            <a:br>
              <a:rPr lang="en-US" sz="1600" dirty="0">
                <a:solidFill>
                  <a:schemeClr val="bg2"/>
                </a:solidFill>
                <a:latin typeface="+mn-lt"/>
              </a:rPr>
            </a:br>
            <a:r>
              <a:rPr lang="en-US" sz="1600" b="1" dirty="0">
                <a:solidFill>
                  <a:schemeClr val="bg2"/>
                </a:solidFill>
                <a:latin typeface="+mn-lt"/>
              </a:rPr>
              <a:t>$400 </a:t>
            </a:r>
            <a:r>
              <a:rPr lang="en-US" sz="1600" dirty="0">
                <a:solidFill>
                  <a:schemeClr val="bg2"/>
                </a:solidFill>
                <a:latin typeface="+mn-lt"/>
              </a:rPr>
              <a:t>each time</a:t>
            </a:r>
          </a:p>
        </p:txBody>
      </p:sp>
      <p:sp>
        <p:nvSpPr>
          <p:cNvPr id="6" name="Rectangle 5"/>
          <p:cNvSpPr/>
          <p:nvPr/>
        </p:nvSpPr>
        <p:spPr>
          <a:xfrm>
            <a:off x="555625" y="1298292"/>
            <a:ext cx="4056834" cy="49235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612459" y="1298292"/>
            <a:ext cx="3983853" cy="492351"/>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6100254-713C-4171-8E0E-0866FB2542DF}"/>
              </a:ext>
            </a:extLst>
          </p:cNvPr>
          <p:cNvSpPr txBox="1"/>
          <p:nvPr/>
        </p:nvSpPr>
        <p:spPr>
          <a:xfrm>
            <a:off x="555625" y="1375191"/>
            <a:ext cx="4056834" cy="338554"/>
          </a:xfrm>
          <a:prstGeom prst="rect">
            <a:avLst/>
          </a:prstGeom>
          <a:noFill/>
        </p:spPr>
        <p:txBody>
          <a:bodyPr wrap="square" rtlCol="0" anchor="ctr">
            <a:spAutoFit/>
          </a:bodyPr>
          <a:lstStyle/>
          <a:p>
            <a:pPr algn="ctr"/>
            <a:r>
              <a:rPr lang="en-US" sz="1600" dirty="0">
                <a:solidFill>
                  <a:schemeClr val="bg2"/>
                </a:solidFill>
                <a:latin typeface="+mn-lt"/>
              </a:rPr>
              <a:t>Nexus Powered by Cloudscale ASIC</a:t>
            </a:r>
          </a:p>
        </p:txBody>
      </p:sp>
      <p:sp>
        <p:nvSpPr>
          <p:cNvPr id="12" name="TextBox 11">
            <a:extLst>
              <a:ext uri="{FF2B5EF4-FFF2-40B4-BE49-F238E27FC236}">
                <a16:creationId xmlns:a16="http://schemas.microsoft.com/office/drawing/2014/main" id="{C6100254-713C-4171-8E0E-0866FB2542DF}"/>
              </a:ext>
            </a:extLst>
          </p:cNvPr>
          <p:cNvSpPr txBox="1"/>
          <p:nvPr/>
        </p:nvSpPr>
        <p:spPr>
          <a:xfrm>
            <a:off x="5424491" y="1375192"/>
            <a:ext cx="2359790" cy="338554"/>
          </a:xfrm>
          <a:prstGeom prst="rect">
            <a:avLst/>
          </a:prstGeom>
          <a:noFill/>
        </p:spPr>
        <p:txBody>
          <a:bodyPr wrap="square" rtlCol="0" anchor="ctr">
            <a:spAutoFit/>
          </a:bodyPr>
          <a:lstStyle/>
          <a:p>
            <a:pPr algn="ctr"/>
            <a:r>
              <a:rPr lang="en-US" sz="1600" dirty="0">
                <a:solidFill>
                  <a:schemeClr val="bg2"/>
                </a:solidFill>
                <a:latin typeface="+mn-lt"/>
              </a:rPr>
              <a:t>NX-OS/Open API</a:t>
            </a:r>
          </a:p>
        </p:txBody>
      </p:sp>
      <p:sp>
        <p:nvSpPr>
          <p:cNvPr id="31" name="Title 2">
            <a:extLst>
              <a:ext uri="{FF2B5EF4-FFF2-40B4-BE49-F238E27FC236}">
                <a16:creationId xmlns:a16="http://schemas.microsoft.com/office/drawing/2014/main" id="{957D3744-1BB1-4A4A-9109-DE2F9FA1F6DB}"/>
              </a:ext>
            </a:extLst>
          </p:cNvPr>
          <p:cNvSpPr txBox="1">
            <a:spLocks/>
          </p:cNvSpPr>
          <p:nvPr/>
        </p:nvSpPr>
        <p:spPr bwMode="auto">
          <a:xfrm>
            <a:off x="555623" y="3495083"/>
            <a:ext cx="3729107" cy="5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182880" bIns="91440" numCol="1" anchor="t"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r">
              <a:lnSpc>
                <a:spcPct val="90000"/>
              </a:lnSpc>
              <a:spcAft>
                <a:spcPts val="200"/>
              </a:spcAft>
            </a:pPr>
            <a:r>
              <a:rPr lang="en-US" sz="1200" b="1" dirty="0">
                <a:solidFill>
                  <a:schemeClr val="bg2"/>
                </a:solidFill>
                <a:latin typeface="+mn-lt"/>
              </a:rPr>
              <a:t>— Arslan Munir, </a:t>
            </a:r>
          </a:p>
          <a:p>
            <a:pPr algn="r">
              <a:lnSpc>
                <a:spcPct val="90000"/>
              </a:lnSpc>
              <a:spcAft>
                <a:spcPts val="200"/>
              </a:spcAft>
            </a:pPr>
            <a:r>
              <a:rPr lang="en-US" sz="1100" dirty="0">
                <a:solidFill>
                  <a:schemeClr val="bg2"/>
                </a:solidFill>
                <a:latin typeface="+mn-lt"/>
              </a:rPr>
              <a:t>Director of Cloud Engineering, Shutterfly</a:t>
            </a:r>
          </a:p>
        </p:txBody>
      </p:sp>
      <p:sp>
        <p:nvSpPr>
          <p:cNvPr id="32" name="Title 2">
            <a:extLst>
              <a:ext uri="{FF2B5EF4-FFF2-40B4-BE49-F238E27FC236}">
                <a16:creationId xmlns:a16="http://schemas.microsoft.com/office/drawing/2014/main" id="{957D3744-1BB1-4A4A-9109-DE2F9FA1F6DB}"/>
              </a:ext>
            </a:extLst>
          </p:cNvPr>
          <p:cNvSpPr txBox="1">
            <a:spLocks/>
          </p:cNvSpPr>
          <p:nvPr/>
        </p:nvSpPr>
        <p:spPr bwMode="auto">
          <a:xfrm>
            <a:off x="4612459" y="3495085"/>
            <a:ext cx="3729107" cy="5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91440" rIns="182880" bIns="91440" numCol="1" anchor="t"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r">
              <a:lnSpc>
                <a:spcPct val="90000"/>
              </a:lnSpc>
              <a:spcAft>
                <a:spcPts val="200"/>
              </a:spcAft>
            </a:pPr>
            <a:r>
              <a:rPr lang="en-US" sz="1200" b="1" dirty="0">
                <a:solidFill>
                  <a:schemeClr val="bg2"/>
                </a:solidFill>
                <a:latin typeface="+mn-lt"/>
              </a:rPr>
              <a:t>— Jeremy Franzen, </a:t>
            </a:r>
          </a:p>
          <a:p>
            <a:pPr algn="r">
              <a:lnSpc>
                <a:spcPct val="90000"/>
              </a:lnSpc>
              <a:spcAft>
                <a:spcPts val="200"/>
              </a:spcAft>
            </a:pPr>
            <a:r>
              <a:rPr lang="en-US" sz="1100" dirty="0">
                <a:solidFill>
                  <a:schemeClr val="bg2"/>
                </a:solidFill>
                <a:latin typeface="+mn-lt"/>
              </a:rPr>
              <a:t>Director of Network Operations, Shutterfly </a:t>
            </a:r>
          </a:p>
        </p:txBody>
      </p:sp>
      <p:cxnSp>
        <p:nvCxnSpPr>
          <p:cNvPr id="18" name="Straight Connector 17"/>
          <p:cNvCxnSpPr/>
          <p:nvPr/>
        </p:nvCxnSpPr>
        <p:spPr>
          <a:xfrm>
            <a:off x="555624" y="2125306"/>
            <a:ext cx="405683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20890" y="1923950"/>
            <a:ext cx="324596" cy="272367"/>
            <a:chOff x="1795401" y="1871662"/>
            <a:chExt cx="1990225" cy="1668764"/>
          </a:xfrm>
          <a:solidFill>
            <a:srgbClr val="005073"/>
          </a:solidFill>
        </p:grpSpPr>
        <p:sp>
          <p:nvSpPr>
            <p:cNvPr id="20" name="AutoShape 10"/>
            <p:cNvSpPr>
              <a:spLocks noChangeAspect="1" noChangeArrowheads="1" noTextEdit="1"/>
            </p:cNvSpPr>
            <p:nvPr/>
          </p:nvSpPr>
          <p:spPr bwMode="auto">
            <a:xfrm>
              <a:off x="1795401" y="1897364"/>
              <a:ext cx="1990225" cy="16430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2"/>
            <p:cNvSpPr>
              <a:spLocks/>
            </p:cNvSpPr>
            <p:nvPr/>
          </p:nvSpPr>
          <p:spPr bwMode="auto">
            <a:xfrm>
              <a:off x="1874838" y="1871662"/>
              <a:ext cx="814388" cy="1654176"/>
            </a:xfrm>
            <a:custGeom>
              <a:avLst/>
              <a:gdLst>
                <a:gd name="T0" fmla="*/ 199 w 217"/>
                <a:gd name="T1" fmla="*/ 90 h 441"/>
                <a:gd name="T2" fmla="*/ 211 w 217"/>
                <a:gd name="T3" fmla="*/ 58 h 441"/>
                <a:gd name="T4" fmla="*/ 192 w 217"/>
                <a:gd name="T5" fmla="*/ 17 h 441"/>
                <a:gd name="T6" fmla="*/ 160 w 217"/>
                <a:gd name="T7" fmla="*/ 5 h 441"/>
                <a:gd name="T8" fmla="*/ 74 w 217"/>
                <a:gd name="T9" fmla="*/ 61 h 441"/>
                <a:gd name="T10" fmla="*/ 16 w 217"/>
                <a:gd name="T11" fmla="*/ 153 h 441"/>
                <a:gd name="T12" fmla="*/ 0 w 217"/>
                <a:gd name="T13" fmla="*/ 294 h 441"/>
                <a:gd name="T14" fmla="*/ 0 w 217"/>
                <a:gd name="T15" fmla="*/ 417 h 441"/>
                <a:gd name="T16" fmla="*/ 24 w 217"/>
                <a:gd name="T17" fmla="*/ 441 h 441"/>
                <a:gd name="T18" fmla="*/ 181 w 217"/>
                <a:gd name="T19" fmla="*/ 441 h 441"/>
                <a:gd name="T20" fmla="*/ 205 w 217"/>
                <a:gd name="T21" fmla="*/ 417 h 441"/>
                <a:gd name="T22" fmla="*/ 205 w 217"/>
                <a:gd name="T23" fmla="*/ 259 h 441"/>
                <a:gd name="T24" fmla="*/ 181 w 217"/>
                <a:gd name="T25" fmla="*/ 235 h 441"/>
                <a:gd name="T26" fmla="*/ 106 w 217"/>
                <a:gd name="T27" fmla="*/ 235 h 441"/>
                <a:gd name="T28" fmla="*/ 134 w 217"/>
                <a:gd name="T29" fmla="*/ 138 h 441"/>
                <a:gd name="T30" fmla="*/ 199 w 217"/>
                <a:gd name="T31" fmla="*/ 9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441">
                  <a:moveTo>
                    <a:pt x="199" y="90"/>
                  </a:moveTo>
                  <a:cubicBezTo>
                    <a:pt x="212" y="85"/>
                    <a:pt x="217" y="70"/>
                    <a:pt x="211" y="58"/>
                  </a:cubicBezTo>
                  <a:cubicBezTo>
                    <a:pt x="192" y="17"/>
                    <a:pt x="192" y="17"/>
                    <a:pt x="192" y="17"/>
                  </a:cubicBezTo>
                  <a:cubicBezTo>
                    <a:pt x="186" y="5"/>
                    <a:pt x="172" y="0"/>
                    <a:pt x="160" y="5"/>
                  </a:cubicBezTo>
                  <a:cubicBezTo>
                    <a:pt x="126" y="20"/>
                    <a:pt x="97" y="39"/>
                    <a:pt x="74" y="61"/>
                  </a:cubicBezTo>
                  <a:cubicBezTo>
                    <a:pt x="46" y="88"/>
                    <a:pt x="26" y="119"/>
                    <a:pt x="16" y="153"/>
                  </a:cubicBezTo>
                  <a:cubicBezTo>
                    <a:pt x="6" y="187"/>
                    <a:pt x="0" y="234"/>
                    <a:pt x="0" y="294"/>
                  </a:cubicBezTo>
                  <a:cubicBezTo>
                    <a:pt x="0" y="417"/>
                    <a:pt x="0" y="417"/>
                    <a:pt x="0" y="417"/>
                  </a:cubicBezTo>
                  <a:cubicBezTo>
                    <a:pt x="0" y="430"/>
                    <a:pt x="11" y="441"/>
                    <a:pt x="24" y="441"/>
                  </a:cubicBezTo>
                  <a:cubicBezTo>
                    <a:pt x="181" y="441"/>
                    <a:pt x="181" y="441"/>
                    <a:pt x="181" y="441"/>
                  </a:cubicBezTo>
                  <a:cubicBezTo>
                    <a:pt x="194" y="441"/>
                    <a:pt x="205" y="430"/>
                    <a:pt x="205" y="417"/>
                  </a:cubicBezTo>
                  <a:cubicBezTo>
                    <a:pt x="205" y="259"/>
                    <a:pt x="205" y="259"/>
                    <a:pt x="205" y="259"/>
                  </a:cubicBezTo>
                  <a:cubicBezTo>
                    <a:pt x="205" y="246"/>
                    <a:pt x="194" y="235"/>
                    <a:pt x="181" y="235"/>
                  </a:cubicBezTo>
                  <a:cubicBezTo>
                    <a:pt x="106" y="235"/>
                    <a:pt x="106" y="235"/>
                    <a:pt x="106" y="235"/>
                  </a:cubicBezTo>
                  <a:cubicBezTo>
                    <a:pt x="107" y="195"/>
                    <a:pt x="116" y="163"/>
                    <a:pt x="134" y="138"/>
                  </a:cubicBezTo>
                  <a:cubicBezTo>
                    <a:pt x="148" y="119"/>
                    <a:pt x="170" y="103"/>
                    <a:pt x="199" y="9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3"/>
            <p:cNvSpPr>
              <a:spLocks/>
            </p:cNvSpPr>
            <p:nvPr/>
          </p:nvSpPr>
          <p:spPr bwMode="auto">
            <a:xfrm>
              <a:off x="2936876" y="1874837"/>
              <a:ext cx="809625" cy="1651001"/>
            </a:xfrm>
            <a:custGeom>
              <a:avLst/>
              <a:gdLst>
                <a:gd name="T0" fmla="*/ 199 w 216"/>
                <a:gd name="T1" fmla="*/ 89 h 440"/>
                <a:gd name="T2" fmla="*/ 211 w 216"/>
                <a:gd name="T3" fmla="*/ 57 h 440"/>
                <a:gd name="T4" fmla="*/ 191 w 216"/>
                <a:gd name="T5" fmla="*/ 16 h 440"/>
                <a:gd name="T6" fmla="*/ 160 w 216"/>
                <a:gd name="T7" fmla="*/ 5 h 440"/>
                <a:gd name="T8" fmla="*/ 74 w 216"/>
                <a:gd name="T9" fmla="*/ 60 h 440"/>
                <a:gd name="T10" fmla="*/ 15 w 216"/>
                <a:gd name="T11" fmla="*/ 152 h 440"/>
                <a:gd name="T12" fmla="*/ 0 w 216"/>
                <a:gd name="T13" fmla="*/ 293 h 440"/>
                <a:gd name="T14" fmla="*/ 0 w 216"/>
                <a:gd name="T15" fmla="*/ 416 h 440"/>
                <a:gd name="T16" fmla="*/ 24 w 216"/>
                <a:gd name="T17" fmla="*/ 440 h 440"/>
                <a:gd name="T18" fmla="*/ 181 w 216"/>
                <a:gd name="T19" fmla="*/ 440 h 440"/>
                <a:gd name="T20" fmla="*/ 205 w 216"/>
                <a:gd name="T21" fmla="*/ 416 h 440"/>
                <a:gd name="T22" fmla="*/ 205 w 216"/>
                <a:gd name="T23" fmla="*/ 258 h 440"/>
                <a:gd name="T24" fmla="*/ 181 w 216"/>
                <a:gd name="T25" fmla="*/ 234 h 440"/>
                <a:gd name="T26" fmla="*/ 105 w 216"/>
                <a:gd name="T27" fmla="*/ 234 h 440"/>
                <a:gd name="T28" fmla="*/ 133 w 216"/>
                <a:gd name="T29" fmla="*/ 137 h 440"/>
                <a:gd name="T30" fmla="*/ 199 w 216"/>
                <a:gd name="T31" fmla="*/ 8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440">
                  <a:moveTo>
                    <a:pt x="199" y="89"/>
                  </a:moveTo>
                  <a:cubicBezTo>
                    <a:pt x="211" y="84"/>
                    <a:pt x="216" y="69"/>
                    <a:pt x="211" y="57"/>
                  </a:cubicBezTo>
                  <a:cubicBezTo>
                    <a:pt x="191" y="16"/>
                    <a:pt x="191" y="16"/>
                    <a:pt x="191" y="16"/>
                  </a:cubicBezTo>
                  <a:cubicBezTo>
                    <a:pt x="185" y="5"/>
                    <a:pt x="172" y="0"/>
                    <a:pt x="160" y="5"/>
                  </a:cubicBezTo>
                  <a:cubicBezTo>
                    <a:pt x="126" y="19"/>
                    <a:pt x="97" y="38"/>
                    <a:pt x="74" y="60"/>
                  </a:cubicBezTo>
                  <a:cubicBezTo>
                    <a:pt x="45" y="88"/>
                    <a:pt x="26" y="118"/>
                    <a:pt x="15" y="152"/>
                  </a:cubicBezTo>
                  <a:cubicBezTo>
                    <a:pt x="5" y="186"/>
                    <a:pt x="0" y="233"/>
                    <a:pt x="0" y="293"/>
                  </a:cubicBezTo>
                  <a:cubicBezTo>
                    <a:pt x="0" y="416"/>
                    <a:pt x="0" y="416"/>
                    <a:pt x="0" y="416"/>
                  </a:cubicBezTo>
                  <a:cubicBezTo>
                    <a:pt x="0" y="429"/>
                    <a:pt x="11" y="440"/>
                    <a:pt x="24" y="440"/>
                  </a:cubicBezTo>
                  <a:cubicBezTo>
                    <a:pt x="181" y="440"/>
                    <a:pt x="181" y="440"/>
                    <a:pt x="181" y="440"/>
                  </a:cubicBezTo>
                  <a:cubicBezTo>
                    <a:pt x="194" y="440"/>
                    <a:pt x="205" y="429"/>
                    <a:pt x="205" y="416"/>
                  </a:cubicBezTo>
                  <a:cubicBezTo>
                    <a:pt x="205" y="258"/>
                    <a:pt x="205" y="258"/>
                    <a:pt x="205" y="258"/>
                  </a:cubicBezTo>
                  <a:cubicBezTo>
                    <a:pt x="205" y="245"/>
                    <a:pt x="194" y="234"/>
                    <a:pt x="181" y="234"/>
                  </a:cubicBezTo>
                  <a:cubicBezTo>
                    <a:pt x="105" y="234"/>
                    <a:pt x="105" y="234"/>
                    <a:pt x="105" y="234"/>
                  </a:cubicBezTo>
                  <a:cubicBezTo>
                    <a:pt x="106" y="194"/>
                    <a:pt x="116" y="162"/>
                    <a:pt x="133" y="137"/>
                  </a:cubicBezTo>
                  <a:cubicBezTo>
                    <a:pt x="148" y="118"/>
                    <a:pt x="169" y="102"/>
                    <a:pt x="199" y="8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24" name="Straight Connector 23"/>
          <p:cNvCxnSpPr/>
          <p:nvPr/>
        </p:nvCxnSpPr>
        <p:spPr>
          <a:xfrm>
            <a:off x="4604839" y="2125306"/>
            <a:ext cx="399147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770105" y="1923950"/>
            <a:ext cx="324596" cy="272367"/>
            <a:chOff x="1795401" y="1871662"/>
            <a:chExt cx="1990225" cy="1668764"/>
          </a:xfrm>
          <a:solidFill>
            <a:schemeClr val="accent1"/>
          </a:solidFill>
        </p:grpSpPr>
        <p:sp>
          <p:nvSpPr>
            <p:cNvPr id="26" name="AutoShape 10"/>
            <p:cNvSpPr>
              <a:spLocks noChangeAspect="1" noChangeArrowheads="1" noTextEdit="1"/>
            </p:cNvSpPr>
            <p:nvPr/>
          </p:nvSpPr>
          <p:spPr bwMode="auto">
            <a:xfrm>
              <a:off x="1795401" y="1897364"/>
              <a:ext cx="1990225" cy="16430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2"/>
            <p:cNvSpPr>
              <a:spLocks/>
            </p:cNvSpPr>
            <p:nvPr/>
          </p:nvSpPr>
          <p:spPr bwMode="auto">
            <a:xfrm>
              <a:off x="1874838" y="1871662"/>
              <a:ext cx="814388" cy="1654176"/>
            </a:xfrm>
            <a:custGeom>
              <a:avLst/>
              <a:gdLst>
                <a:gd name="T0" fmla="*/ 199 w 217"/>
                <a:gd name="T1" fmla="*/ 90 h 441"/>
                <a:gd name="T2" fmla="*/ 211 w 217"/>
                <a:gd name="T3" fmla="*/ 58 h 441"/>
                <a:gd name="T4" fmla="*/ 192 w 217"/>
                <a:gd name="T5" fmla="*/ 17 h 441"/>
                <a:gd name="T6" fmla="*/ 160 w 217"/>
                <a:gd name="T7" fmla="*/ 5 h 441"/>
                <a:gd name="T8" fmla="*/ 74 w 217"/>
                <a:gd name="T9" fmla="*/ 61 h 441"/>
                <a:gd name="T10" fmla="*/ 16 w 217"/>
                <a:gd name="T11" fmla="*/ 153 h 441"/>
                <a:gd name="T12" fmla="*/ 0 w 217"/>
                <a:gd name="T13" fmla="*/ 294 h 441"/>
                <a:gd name="T14" fmla="*/ 0 w 217"/>
                <a:gd name="T15" fmla="*/ 417 h 441"/>
                <a:gd name="T16" fmla="*/ 24 w 217"/>
                <a:gd name="T17" fmla="*/ 441 h 441"/>
                <a:gd name="T18" fmla="*/ 181 w 217"/>
                <a:gd name="T19" fmla="*/ 441 h 441"/>
                <a:gd name="T20" fmla="*/ 205 w 217"/>
                <a:gd name="T21" fmla="*/ 417 h 441"/>
                <a:gd name="T22" fmla="*/ 205 w 217"/>
                <a:gd name="T23" fmla="*/ 259 h 441"/>
                <a:gd name="T24" fmla="*/ 181 w 217"/>
                <a:gd name="T25" fmla="*/ 235 h 441"/>
                <a:gd name="T26" fmla="*/ 106 w 217"/>
                <a:gd name="T27" fmla="*/ 235 h 441"/>
                <a:gd name="T28" fmla="*/ 134 w 217"/>
                <a:gd name="T29" fmla="*/ 138 h 441"/>
                <a:gd name="T30" fmla="*/ 199 w 217"/>
                <a:gd name="T31" fmla="*/ 9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441">
                  <a:moveTo>
                    <a:pt x="199" y="90"/>
                  </a:moveTo>
                  <a:cubicBezTo>
                    <a:pt x="212" y="85"/>
                    <a:pt x="217" y="70"/>
                    <a:pt x="211" y="58"/>
                  </a:cubicBezTo>
                  <a:cubicBezTo>
                    <a:pt x="192" y="17"/>
                    <a:pt x="192" y="17"/>
                    <a:pt x="192" y="17"/>
                  </a:cubicBezTo>
                  <a:cubicBezTo>
                    <a:pt x="186" y="5"/>
                    <a:pt x="172" y="0"/>
                    <a:pt x="160" y="5"/>
                  </a:cubicBezTo>
                  <a:cubicBezTo>
                    <a:pt x="126" y="20"/>
                    <a:pt x="97" y="39"/>
                    <a:pt x="74" y="61"/>
                  </a:cubicBezTo>
                  <a:cubicBezTo>
                    <a:pt x="46" y="88"/>
                    <a:pt x="26" y="119"/>
                    <a:pt x="16" y="153"/>
                  </a:cubicBezTo>
                  <a:cubicBezTo>
                    <a:pt x="6" y="187"/>
                    <a:pt x="0" y="234"/>
                    <a:pt x="0" y="294"/>
                  </a:cubicBezTo>
                  <a:cubicBezTo>
                    <a:pt x="0" y="417"/>
                    <a:pt x="0" y="417"/>
                    <a:pt x="0" y="417"/>
                  </a:cubicBezTo>
                  <a:cubicBezTo>
                    <a:pt x="0" y="430"/>
                    <a:pt x="11" y="441"/>
                    <a:pt x="24" y="441"/>
                  </a:cubicBezTo>
                  <a:cubicBezTo>
                    <a:pt x="181" y="441"/>
                    <a:pt x="181" y="441"/>
                    <a:pt x="181" y="441"/>
                  </a:cubicBezTo>
                  <a:cubicBezTo>
                    <a:pt x="194" y="441"/>
                    <a:pt x="205" y="430"/>
                    <a:pt x="205" y="417"/>
                  </a:cubicBezTo>
                  <a:cubicBezTo>
                    <a:pt x="205" y="259"/>
                    <a:pt x="205" y="259"/>
                    <a:pt x="205" y="259"/>
                  </a:cubicBezTo>
                  <a:cubicBezTo>
                    <a:pt x="205" y="246"/>
                    <a:pt x="194" y="235"/>
                    <a:pt x="181" y="235"/>
                  </a:cubicBezTo>
                  <a:cubicBezTo>
                    <a:pt x="106" y="235"/>
                    <a:pt x="106" y="235"/>
                    <a:pt x="106" y="235"/>
                  </a:cubicBezTo>
                  <a:cubicBezTo>
                    <a:pt x="107" y="195"/>
                    <a:pt x="116" y="163"/>
                    <a:pt x="134" y="138"/>
                  </a:cubicBezTo>
                  <a:cubicBezTo>
                    <a:pt x="148" y="119"/>
                    <a:pt x="170" y="103"/>
                    <a:pt x="199" y="9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3"/>
            <p:cNvSpPr>
              <a:spLocks/>
            </p:cNvSpPr>
            <p:nvPr/>
          </p:nvSpPr>
          <p:spPr bwMode="auto">
            <a:xfrm>
              <a:off x="2936876" y="1874837"/>
              <a:ext cx="809625" cy="1651001"/>
            </a:xfrm>
            <a:custGeom>
              <a:avLst/>
              <a:gdLst>
                <a:gd name="T0" fmla="*/ 199 w 216"/>
                <a:gd name="T1" fmla="*/ 89 h 440"/>
                <a:gd name="T2" fmla="*/ 211 w 216"/>
                <a:gd name="T3" fmla="*/ 57 h 440"/>
                <a:gd name="T4" fmla="*/ 191 w 216"/>
                <a:gd name="T5" fmla="*/ 16 h 440"/>
                <a:gd name="T6" fmla="*/ 160 w 216"/>
                <a:gd name="T7" fmla="*/ 5 h 440"/>
                <a:gd name="T8" fmla="*/ 74 w 216"/>
                <a:gd name="T9" fmla="*/ 60 h 440"/>
                <a:gd name="T10" fmla="*/ 15 w 216"/>
                <a:gd name="T11" fmla="*/ 152 h 440"/>
                <a:gd name="T12" fmla="*/ 0 w 216"/>
                <a:gd name="T13" fmla="*/ 293 h 440"/>
                <a:gd name="T14" fmla="*/ 0 w 216"/>
                <a:gd name="T15" fmla="*/ 416 h 440"/>
                <a:gd name="T16" fmla="*/ 24 w 216"/>
                <a:gd name="T17" fmla="*/ 440 h 440"/>
                <a:gd name="T18" fmla="*/ 181 w 216"/>
                <a:gd name="T19" fmla="*/ 440 h 440"/>
                <a:gd name="T20" fmla="*/ 205 w 216"/>
                <a:gd name="T21" fmla="*/ 416 h 440"/>
                <a:gd name="T22" fmla="*/ 205 w 216"/>
                <a:gd name="T23" fmla="*/ 258 h 440"/>
                <a:gd name="T24" fmla="*/ 181 w 216"/>
                <a:gd name="T25" fmla="*/ 234 h 440"/>
                <a:gd name="T26" fmla="*/ 105 w 216"/>
                <a:gd name="T27" fmla="*/ 234 h 440"/>
                <a:gd name="T28" fmla="*/ 133 w 216"/>
                <a:gd name="T29" fmla="*/ 137 h 440"/>
                <a:gd name="T30" fmla="*/ 199 w 216"/>
                <a:gd name="T31" fmla="*/ 8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440">
                  <a:moveTo>
                    <a:pt x="199" y="89"/>
                  </a:moveTo>
                  <a:cubicBezTo>
                    <a:pt x="211" y="84"/>
                    <a:pt x="216" y="69"/>
                    <a:pt x="211" y="57"/>
                  </a:cubicBezTo>
                  <a:cubicBezTo>
                    <a:pt x="191" y="16"/>
                    <a:pt x="191" y="16"/>
                    <a:pt x="191" y="16"/>
                  </a:cubicBezTo>
                  <a:cubicBezTo>
                    <a:pt x="185" y="5"/>
                    <a:pt x="172" y="0"/>
                    <a:pt x="160" y="5"/>
                  </a:cubicBezTo>
                  <a:cubicBezTo>
                    <a:pt x="126" y="19"/>
                    <a:pt x="97" y="38"/>
                    <a:pt x="74" y="60"/>
                  </a:cubicBezTo>
                  <a:cubicBezTo>
                    <a:pt x="45" y="88"/>
                    <a:pt x="26" y="118"/>
                    <a:pt x="15" y="152"/>
                  </a:cubicBezTo>
                  <a:cubicBezTo>
                    <a:pt x="5" y="186"/>
                    <a:pt x="0" y="233"/>
                    <a:pt x="0" y="293"/>
                  </a:cubicBezTo>
                  <a:cubicBezTo>
                    <a:pt x="0" y="416"/>
                    <a:pt x="0" y="416"/>
                    <a:pt x="0" y="416"/>
                  </a:cubicBezTo>
                  <a:cubicBezTo>
                    <a:pt x="0" y="429"/>
                    <a:pt x="11" y="440"/>
                    <a:pt x="24" y="440"/>
                  </a:cubicBezTo>
                  <a:cubicBezTo>
                    <a:pt x="181" y="440"/>
                    <a:pt x="181" y="440"/>
                    <a:pt x="181" y="440"/>
                  </a:cubicBezTo>
                  <a:cubicBezTo>
                    <a:pt x="194" y="440"/>
                    <a:pt x="205" y="429"/>
                    <a:pt x="205" y="416"/>
                  </a:cubicBezTo>
                  <a:cubicBezTo>
                    <a:pt x="205" y="258"/>
                    <a:pt x="205" y="258"/>
                    <a:pt x="205" y="258"/>
                  </a:cubicBezTo>
                  <a:cubicBezTo>
                    <a:pt x="205" y="245"/>
                    <a:pt x="194" y="234"/>
                    <a:pt x="181" y="234"/>
                  </a:cubicBezTo>
                  <a:cubicBezTo>
                    <a:pt x="105" y="234"/>
                    <a:pt x="105" y="234"/>
                    <a:pt x="105" y="234"/>
                  </a:cubicBezTo>
                  <a:cubicBezTo>
                    <a:pt x="106" y="194"/>
                    <a:pt x="116" y="162"/>
                    <a:pt x="133" y="137"/>
                  </a:cubicBezTo>
                  <a:cubicBezTo>
                    <a:pt x="148" y="118"/>
                    <a:pt x="169" y="102"/>
                    <a:pt x="199" y="8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35548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 how square Enix scaled their production and development environments for high performance </a:t>
            </a:r>
          </a:p>
        </p:txBody>
      </p:sp>
      <p:pic>
        <p:nvPicPr>
          <p:cNvPr id="4" name="Picture 3"/>
          <p:cNvPicPr>
            <a:picLocks noChangeAspect="1"/>
          </p:cNvPicPr>
          <p:nvPr/>
        </p:nvPicPr>
        <p:blipFill rotWithShape="1">
          <a:blip r:embed="rId3"/>
          <a:srcRect r="13850"/>
          <a:stretch/>
        </p:blipFill>
        <p:spPr>
          <a:xfrm>
            <a:off x="-1" y="1199543"/>
            <a:ext cx="9144001" cy="3522160"/>
          </a:xfrm>
          <a:prstGeom prst="rect">
            <a:avLst/>
          </a:prstGeom>
          <a:noFill/>
          <a:ln>
            <a:noFill/>
          </a:ln>
        </p:spPr>
      </p:pic>
      <p:sp>
        <p:nvSpPr>
          <p:cNvPr id="5" name="Rounded Rectangle 4"/>
          <p:cNvSpPr/>
          <p:nvPr/>
        </p:nvSpPr>
        <p:spPr>
          <a:xfrm>
            <a:off x="0" y="3387448"/>
            <a:ext cx="9143999" cy="1334255"/>
          </a:xfrm>
          <a:prstGeom prst="roundRect">
            <a:avLst>
              <a:gd name="adj" fmla="val 1701"/>
            </a:avLst>
          </a:prstGeom>
          <a:solidFill>
            <a:schemeClr val="accent2">
              <a:alpha val="9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spcAft>
                <a:spcPts val="600"/>
              </a:spcAft>
            </a:pPr>
            <a:r>
              <a:rPr lang="en-US" sz="2000" dirty="0">
                <a:solidFill>
                  <a:schemeClr val="bg2"/>
                </a:solidFill>
              </a:rPr>
              <a:t>Square Enix is known for role-playing game series, such as </a:t>
            </a:r>
            <a:br>
              <a:rPr lang="en-US" sz="2000" dirty="0">
                <a:solidFill>
                  <a:schemeClr val="bg2"/>
                </a:solidFill>
              </a:rPr>
            </a:br>
            <a:r>
              <a:rPr lang="en-US" sz="2000" dirty="0">
                <a:solidFill>
                  <a:schemeClr val="bg2"/>
                </a:solidFill>
              </a:rPr>
              <a:t>“Final Fantasy” and “Dragon Quest,” which received tremendous </a:t>
            </a:r>
            <a:br>
              <a:rPr lang="en-US" sz="2000" dirty="0">
                <a:solidFill>
                  <a:schemeClr val="bg2"/>
                </a:solidFill>
              </a:rPr>
            </a:br>
            <a:r>
              <a:rPr lang="en-US" sz="2000" dirty="0">
                <a:solidFill>
                  <a:schemeClr val="bg2"/>
                </a:solidFill>
              </a:rPr>
              <a:t>response from players all over the world. </a:t>
            </a:r>
          </a:p>
        </p:txBody>
      </p:sp>
    </p:spTree>
    <p:extLst>
      <p:ext uri="{BB962C8B-B14F-4D97-AF65-F5344CB8AC3E}">
        <p14:creationId xmlns:p14="http://schemas.microsoft.com/office/powerpoint/2010/main" val="178945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 Same Side Corner Rectangle 74"/>
          <p:cNvSpPr/>
          <p:nvPr/>
        </p:nvSpPr>
        <p:spPr>
          <a:xfrm>
            <a:off x="0" y="1196975"/>
            <a:ext cx="9144000" cy="1051560"/>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 Same Side Corner Rectangle 64"/>
          <p:cNvSpPr/>
          <p:nvPr/>
        </p:nvSpPr>
        <p:spPr>
          <a:xfrm>
            <a:off x="0" y="2248535"/>
            <a:ext cx="9144000" cy="814728"/>
          </a:xfrm>
          <a:prstGeom prst="round2SameRect">
            <a:avLst>
              <a:gd name="adj1" fmla="val 0"/>
              <a:gd name="adj2" fmla="val 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Speed of technology transition is accelerating</a:t>
            </a:r>
          </a:p>
        </p:txBody>
      </p:sp>
      <p:sp>
        <p:nvSpPr>
          <p:cNvPr id="58" name="Round Same Side Corner Rectangle 57"/>
          <p:cNvSpPr/>
          <p:nvPr/>
        </p:nvSpPr>
        <p:spPr>
          <a:xfrm>
            <a:off x="0" y="3063263"/>
            <a:ext cx="9144000" cy="913627"/>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927895" y="3979846"/>
            <a:ext cx="3288210" cy="714235"/>
            <a:chOff x="2927895" y="1066695"/>
            <a:chExt cx="3288210" cy="714235"/>
          </a:xfrm>
        </p:grpSpPr>
        <p:sp>
          <p:nvSpPr>
            <p:cNvPr id="114" name="TextBox 113"/>
            <p:cNvSpPr txBox="1"/>
            <p:nvPr/>
          </p:nvSpPr>
          <p:spPr>
            <a:xfrm>
              <a:off x="2927895" y="1066695"/>
              <a:ext cx="3288210" cy="261610"/>
            </a:xfrm>
            <a:prstGeom prst="rect">
              <a:avLst/>
            </a:prstGeom>
            <a:noFill/>
          </p:spPr>
          <p:txBody>
            <a:bodyPr wrap="square" rtlCol="0">
              <a:spAutoFit/>
            </a:bodyPr>
            <a:lstStyle/>
            <a:p>
              <a:pPr algn="ctr"/>
              <a:r>
                <a:rPr lang="en-US" sz="1100" dirty="0">
                  <a:latin typeface="+mn-lt"/>
                </a:rPr>
                <a:t>User experience application performance</a:t>
              </a:r>
            </a:p>
          </p:txBody>
        </p:sp>
        <p:grpSp>
          <p:nvGrpSpPr>
            <p:cNvPr id="9" name="Group 8"/>
            <p:cNvGrpSpPr/>
            <p:nvPr/>
          </p:nvGrpSpPr>
          <p:grpSpPr>
            <a:xfrm>
              <a:off x="3894435" y="1352708"/>
              <a:ext cx="1355130" cy="428222"/>
              <a:chOff x="3535300" y="1221834"/>
              <a:chExt cx="1355130" cy="428222"/>
            </a:xfrm>
          </p:grpSpPr>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300" y="1221834"/>
                <a:ext cx="428222" cy="428222"/>
              </a:xfrm>
              <a:prstGeom prst="rect">
                <a:avLst/>
              </a:prstGeom>
            </p:spPr>
          </p:pic>
          <p:pic>
            <p:nvPicPr>
              <p:cNvPr id="116" name="Picture 1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754" y="1221834"/>
                <a:ext cx="428222" cy="428222"/>
              </a:xfrm>
              <a:prstGeom prst="rect">
                <a:avLst/>
              </a:prstGeom>
            </p:spPr>
          </p:pic>
          <p:pic>
            <p:nvPicPr>
              <p:cNvPr id="117" name="Picture 1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208" y="1221834"/>
                <a:ext cx="428222" cy="428222"/>
              </a:xfrm>
              <a:prstGeom prst="rect">
                <a:avLst/>
              </a:prstGeom>
            </p:spPr>
          </p:pic>
        </p:grpSp>
      </p:grpSp>
      <p:grpSp>
        <p:nvGrpSpPr>
          <p:cNvPr id="8" name="Group 7"/>
          <p:cNvGrpSpPr/>
          <p:nvPr/>
        </p:nvGrpSpPr>
        <p:grpSpPr>
          <a:xfrm>
            <a:off x="3171825" y="1267451"/>
            <a:ext cx="2800350" cy="910609"/>
            <a:chOff x="3171825" y="1288041"/>
            <a:chExt cx="2800350" cy="910609"/>
          </a:xfrm>
        </p:grpSpPr>
        <p:sp>
          <p:nvSpPr>
            <p:cNvPr id="45" name="Rectangle 44"/>
            <p:cNvSpPr/>
            <p:nvPr/>
          </p:nvSpPr>
          <p:spPr>
            <a:xfrm>
              <a:off x="3171825" y="1753879"/>
              <a:ext cx="2800350" cy="307777"/>
            </a:xfrm>
            <a:prstGeom prst="rect">
              <a:avLst/>
            </a:prstGeom>
          </p:spPr>
          <p:txBody>
            <a:bodyPr wrap="square">
              <a:spAutoFit/>
            </a:bodyPr>
            <a:lstStyle/>
            <a:p>
              <a:pPr algn="ctr"/>
              <a:r>
                <a:rPr lang="en-US" sz="1400" b="1" dirty="0">
                  <a:solidFill>
                    <a:schemeClr val="accent1"/>
                  </a:solidFill>
                  <a:latin typeface="+mn-lt"/>
                </a:rPr>
                <a:t>Digital transformation</a:t>
              </a:r>
            </a:p>
          </p:txBody>
        </p:sp>
        <p:pic>
          <p:nvPicPr>
            <p:cNvPr id="46" name="Picture 45"/>
            <p:cNvPicPr>
              <a:picLocks noChangeAspect="1"/>
            </p:cNvPicPr>
            <p:nvPr/>
          </p:nvPicPr>
          <p:blipFill>
            <a:blip r:embed="rId6"/>
            <a:stretch>
              <a:fillRect/>
            </a:stretch>
          </p:blipFill>
          <p:spPr>
            <a:xfrm>
              <a:off x="4329435" y="1288041"/>
              <a:ext cx="485131" cy="466004"/>
            </a:xfrm>
            <a:prstGeom prst="rect">
              <a:avLst/>
            </a:prstGeom>
          </p:spPr>
        </p:pic>
        <p:grpSp>
          <p:nvGrpSpPr>
            <p:cNvPr id="2" name="Group 1"/>
            <p:cNvGrpSpPr/>
            <p:nvPr/>
          </p:nvGrpSpPr>
          <p:grpSpPr>
            <a:xfrm>
              <a:off x="3429000" y="2061490"/>
              <a:ext cx="2286000" cy="137160"/>
              <a:chOff x="3429000" y="2980529"/>
              <a:chExt cx="2286000" cy="137160"/>
            </a:xfrm>
          </p:grpSpPr>
          <p:cxnSp>
            <p:nvCxnSpPr>
              <p:cNvPr id="35" name="Straight Connector 34"/>
              <p:cNvCxnSpPr/>
              <p:nvPr/>
            </p:nvCxnSpPr>
            <p:spPr>
              <a:xfrm>
                <a:off x="3429000" y="3049109"/>
                <a:ext cx="228600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503420" y="2980529"/>
                <a:ext cx="137160" cy="137160"/>
              </a:xfrm>
              <a:prstGeom prst="ellipse">
                <a:avLst/>
              </a:prstGeom>
              <a:solidFill>
                <a:schemeClr val="accent1"/>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 name="Group 6"/>
          <p:cNvGrpSpPr/>
          <p:nvPr/>
        </p:nvGrpSpPr>
        <p:grpSpPr>
          <a:xfrm>
            <a:off x="1828800" y="2278597"/>
            <a:ext cx="5486400" cy="754605"/>
            <a:chOff x="1828800" y="2330831"/>
            <a:chExt cx="5486400" cy="754605"/>
          </a:xfrm>
        </p:grpSpPr>
        <p:sp>
          <p:nvSpPr>
            <p:cNvPr id="37" name="Rectangle 36"/>
            <p:cNvSpPr/>
            <p:nvPr/>
          </p:nvSpPr>
          <p:spPr>
            <a:xfrm>
              <a:off x="3905203" y="2330831"/>
              <a:ext cx="1333593" cy="307777"/>
            </a:xfrm>
            <a:prstGeom prst="rect">
              <a:avLst/>
            </a:prstGeom>
          </p:spPr>
          <p:txBody>
            <a:bodyPr wrap="square">
              <a:spAutoFit/>
            </a:bodyPr>
            <a:lstStyle/>
            <a:p>
              <a:pPr algn="ctr"/>
              <a:r>
                <a:rPr lang="en-US" sz="1400" b="1" dirty="0">
                  <a:solidFill>
                    <a:schemeClr val="accent2">
                      <a:lumMod val="75000"/>
                    </a:schemeClr>
                  </a:solidFill>
                  <a:latin typeface="+mn-lt"/>
                </a:rPr>
                <a:t>Trends</a:t>
              </a:r>
            </a:p>
          </p:txBody>
        </p:sp>
        <p:grpSp>
          <p:nvGrpSpPr>
            <p:cNvPr id="4" name="Group 3"/>
            <p:cNvGrpSpPr/>
            <p:nvPr/>
          </p:nvGrpSpPr>
          <p:grpSpPr>
            <a:xfrm>
              <a:off x="1828800" y="2676719"/>
              <a:ext cx="5486400" cy="408717"/>
              <a:chOff x="1828800" y="3516189"/>
              <a:chExt cx="5486400" cy="408717"/>
            </a:xfrm>
          </p:grpSpPr>
          <p:cxnSp>
            <p:nvCxnSpPr>
              <p:cNvPr id="39" name="Straight Connector 38"/>
              <p:cNvCxnSpPr/>
              <p:nvPr/>
            </p:nvCxnSpPr>
            <p:spPr>
              <a:xfrm>
                <a:off x="1828800" y="3584769"/>
                <a:ext cx="548640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503420" y="3516189"/>
                <a:ext cx="137160" cy="137160"/>
              </a:xfrm>
              <a:prstGeom prst="ellipse">
                <a:avLst/>
              </a:prstGeom>
              <a:solidFill>
                <a:schemeClr val="accent2">
                  <a:lumMod val="20000"/>
                  <a:lumOff val="8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3079747" y="3516189"/>
                <a:ext cx="137160" cy="137160"/>
              </a:xfrm>
              <a:prstGeom prst="ellipse">
                <a:avLst/>
              </a:prstGeom>
              <a:solidFill>
                <a:schemeClr val="accent2">
                  <a:lumMod val="20000"/>
                  <a:lumOff val="8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5927093" y="3516189"/>
                <a:ext cx="137160" cy="137160"/>
              </a:xfrm>
              <a:prstGeom prst="ellipse">
                <a:avLst/>
              </a:prstGeom>
              <a:solidFill>
                <a:schemeClr val="accent2">
                  <a:lumMod val="20000"/>
                  <a:lumOff val="8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2936590" y="3659586"/>
                <a:ext cx="423475" cy="265320"/>
              </a:xfrm>
              <a:prstGeom prst="rect">
                <a:avLst/>
              </a:prstGeom>
            </p:spPr>
            <p:txBody>
              <a:bodyPr wrap="square" anchor="ctr">
                <a:spAutoFit/>
              </a:bodyPr>
              <a:lstStyle/>
              <a:p>
                <a:pPr algn="ctr"/>
                <a:r>
                  <a:rPr lang="en-US" sz="1100" dirty="0">
                    <a:latin typeface="+mn-lt"/>
                  </a:rPr>
                  <a:t>AI</a:t>
                </a:r>
              </a:p>
            </p:txBody>
          </p:sp>
          <p:sp>
            <p:nvSpPr>
              <p:cNvPr id="44" name="Rectangle 43"/>
              <p:cNvSpPr/>
              <p:nvPr/>
            </p:nvSpPr>
            <p:spPr>
              <a:xfrm>
                <a:off x="4322473" y="3661441"/>
                <a:ext cx="499055" cy="261610"/>
              </a:xfrm>
              <a:prstGeom prst="rect">
                <a:avLst/>
              </a:prstGeom>
            </p:spPr>
            <p:txBody>
              <a:bodyPr wrap="square" anchor="ctr">
                <a:spAutoFit/>
              </a:bodyPr>
              <a:lstStyle/>
              <a:p>
                <a:pPr algn="ctr"/>
                <a:r>
                  <a:rPr lang="en-US" sz="1100" dirty="0">
                    <a:latin typeface="+mn-lt"/>
                  </a:rPr>
                  <a:t>ML</a:t>
                </a:r>
              </a:p>
            </p:txBody>
          </p:sp>
          <p:sp>
            <p:nvSpPr>
              <p:cNvPr id="47" name="Rectangle 46"/>
              <p:cNvSpPr/>
              <p:nvPr/>
            </p:nvSpPr>
            <p:spPr>
              <a:xfrm>
                <a:off x="5775241" y="3661441"/>
                <a:ext cx="440864" cy="261610"/>
              </a:xfrm>
              <a:prstGeom prst="rect">
                <a:avLst/>
              </a:prstGeom>
            </p:spPr>
            <p:txBody>
              <a:bodyPr wrap="square" anchor="ctr">
                <a:spAutoFit/>
              </a:bodyPr>
              <a:lstStyle/>
              <a:p>
                <a:pPr algn="ctr"/>
                <a:r>
                  <a:rPr lang="en-US" sz="1100" dirty="0">
                    <a:latin typeface="+mn-lt"/>
                  </a:rPr>
                  <a:t>IoT</a:t>
                </a:r>
              </a:p>
            </p:txBody>
          </p:sp>
        </p:grpSp>
      </p:grpSp>
      <p:sp>
        <p:nvSpPr>
          <p:cNvPr id="48" name="Rectangle 47"/>
          <p:cNvSpPr/>
          <p:nvPr/>
        </p:nvSpPr>
        <p:spPr>
          <a:xfrm>
            <a:off x="2619375" y="3055068"/>
            <a:ext cx="3905250" cy="307777"/>
          </a:xfrm>
          <a:prstGeom prst="rect">
            <a:avLst/>
          </a:prstGeom>
        </p:spPr>
        <p:txBody>
          <a:bodyPr wrap="square">
            <a:spAutoFit/>
          </a:bodyPr>
          <a:lstStyle/>
          <a:p>
            <a:pPr algn="ctr"/>
            <a:r>
              <a:rPr lang="en-US" sz="1400" b="1" dirty="0">
                <a:solidFill>
                  <a:schemeClr val="tx2"/>
                </a:solidFill>
                <a:latin typeface="+mn-lt"/>
              </a:rPr>
              <a:t>IT infra impact on the DC</a:t>
            </a:r>
          </a:p>
        </p:txBody>
      </p:sp>
      <p:cxnSp>
        <p:nvCxnSpPr>
          <p:cNvPr id="49" name="Straight Connector 48"/>
          <p:cNvCxnSpPr/>
          <p:nvPr/>
        </p:nvCxnSpPr>
        <p:spPr>
          <a:xfrm>
            <a:off x="594360" y="3489210"/>
            <a:ext cx="795528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503421" y="3420630"/>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3175851" y="3420630"/>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5830991" y="3420630"/>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7158559" y="3420630"/>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1848281" y="3420630"/>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1392076" y="3557790"/>
            <a:ext cx="1049570" cy="261610"/>
          </a:xfrm>
          <a:prstGeom prst="rect">
            <a:avLst/>
          </a:prstGeom>
        </p:spPr>
        <p:txBody>
          <a:bodyPr wrap="square" anchor="t">
            <a:noAutofit/>
          </a:bodyPr>
          <a:lstStyle/>
          <a:p>
            <a:pPr algn="ctr"/>
            <a:r>
              <a:rPr lang="en-US" sz="1100" dirty="0">
                <a:latin typeface="+mn-lt"/>
              </a:rPr>
              <a:t>Speed</a:t>
            </a:r>
          </a:p>
        </p:txBody>
      </p:sp>
      <p:sp>
        <p:nvSpPr>
          <p:cNvPr id="56" name="Rectangle 55"/>
          <p:cNvSpPr/>
          <p:nvPr/>
        </p:nvSpPr>
        <p:spPr>
          <a:xfrm>
            <a:off x="2719646" y="3557790"/>
            <a:ext cx="1049570" cy="261610"/>
          </a:xfrm>
          <a:prstGeom prst="rect">
            <a:avLst/>
          </a:prstGeom>
        </p:spPr>
        <p:txBody>
          <a:bodyPr wrap="square" anchor="t">
            <a:noAutofit/>
          </a:bodyPr>
          <a:lstStyle/>
          <a:p>
            <a:pPr algn="ctr"/>
            <a:r>
              <a:rPr lang="en-US" sz="1100" dirty="0">
                <a:latin typeface="+mn-lt"/>
              </a:rPr>
              <a:t>Simplicity</a:t>
            </a:r>
          </a:p>
        </p:txBody>
      </p:sp>
      <p:sp>
        <p:nvSpPr>
          <p:cNvPr id="57" name="Rectangle 56"/>
          <p:cNvSpPr/>
          <p:nvPr/>
        </p:nvSpPr>
        <p:spPr>
          <a:xfrm>
            <a:off x="4047216" y="3557790"/>
            <a:ext cx="1049570" cy="261610"/>
          </a:xfrm>
          <a:prstGeom prst="rect">
            <a:avLst/>
          </a:prstGeom>
        </p:spPr>
        <p:txBody>
          <a:bodyPr wrap="square" anchor="t">
            <a:noAutofit/>
          </a:bodyPr>
          <a:lstStyle/>
          <a:p>
            <a:pPr algn="ctr"/>
            <a:r>
              <a:rPr lang="en-US" sz="1100" dirty="0">
                <a:latin typeface="+mn-lt"/>
              </a:rPr>
              <a:t>Visibility</a:t>
            </a:r>
          </a:p>
        </p:txBody>
      </p:sp>
      <p:sp>
        <p:nvSpPr>
          <p:cNvPr id="59" name="Rectangle 58"/>
          <p:cNvSpPr/>
          <p:nvPr/>
        </p:nvSpPr>
        <p:spPr>
          <a:xfrm>
            <a:off x="5374786" y="3557790"/>
            <a:ext cx="1049570" cy="261610"/>
          </a:xfrm>
          <a:prstGeom prst="rect">
            <a:avLst/>
          </a:prstGeom>
        </p:spPr>
        <p:txBody>
          <a:bodyPr wrap="square" anchor="t">
            <a:noAutofit/>
          </a:bodyPr>
          <a:lstStyle/>
          <a:p>
            <a:pPr algn="ctr"/>
            <a:r>
              <a:rPr lang="en-US" sz="1100" dirty="0">
                <a:latin typeface="+mn-lt"/>
              </a:rPr>
              <a:t>Compliance</a:t>
            </a:r>
          </a:p>
        </p:txBody>
      </p:sp>
      <p:sp>
        <p:nvSpPr>
          <p:cNvPr id="60" name="Rectangle 59"/>
          <p:cNvSpPr/>
          <p:nvPr/>
        </p:nvSpPr>
        <p:spPr>
          <a:xfrm>
            <a:off x="6381967" y="3557790"/>
            <a:ext cx="1690344" cy="261610"/>
          </a:xfrm>
          <a:prstGeom prst="rect">
            <a:avLst/>
          </a:prstGeom>
        </p:spPr>
        <p:txBody>
          <a:bodyPr wrap="square" anchor="t">
            <a:noAutofit/>
          </a:bodyPr>
          <a:lstStyle/>
          <a:p>
            <a:pPr algn="ctr"/>
            <a:r>
              <a:rPr lang="en-US" sz="1100" dirty="0">
                <a:latin typeface="+mn-lt"/>
              </a:rPr>
              <a:t>Investment</a:t>
            </a:r>
          </a:p>
          <a:p>
            <a:pPr algn="ctr"/>
            <a:r>
              <a:rPr lang="en-US" sz="1100" dirty="0">
                <a:latin typeface="+mn-lt"/>
              </a:rPr>
              <a:t>protection</a:t>
            </a:r>
          </a:p>
        </p:txBody>
      </p:sp>
    </p:spTree>
    <p:extLst>
      <p:ext uri="{BB962C8B-B14F-4D97-AF65-F5344CB8AC3E}">
        <p14:creationId xmlns:p14="http://schemas.microsoft.com/office/powerpoint/2010/main" val="411892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challenges</a:t>
            </a:r>
          </a:p>
        </p:txBody>
      </p:sp>
      <p:grpSp>
        <p:nvGrpSpPr>
          <p:cNvPr id="100" name="Group 99"/>
          <p:cNvGrpSpPr/>
          <p:nvPr/>
        </p:nvGrpSpPr>
        <p:grpSpPr>
          <a:xfrm>
            <a:off x="555625" y="1658961"/>
            <a:ext cx="8803577" cy="2864169"/>
            <a:chOff x="555625" y="1556320"/>
            <a:chExt cx="8803577" cy="2864169"/>
          </a:xfrm>
        </p:grpSpPr>
        <p:sp>
          <p:nvSpPr>
            <p:cNvPr id="69" name="Rounded Rectangle 68"/>
            <p:cNvSpPr/>
            <p:nvPr/>
          </p:nvSpPr>
          <p:spPr>
            <a:xfrm>
              <a:off x="555625" y="1556320"/>
              <a:ext cx="2468880" cy="2101280"/>
            </a:xfrm>
            <a:prstGeom prst="roundRect">
              <a:avLst>
                <a:gd name="adj" fmla="val 341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spcAft>
                  <a:spcPts val="600"/>
                </a:spcAft>
              </a:pPr>
              <a:r>
                <a:rPr lang="en-US" sz="1400" dirty="0">
                  <a:solidFill>
                    <a:schemeClr val="bg2"/>
                  </a:solidFill>
                  <a:latin typeface="+mj-lt"/>
                </a:rPr>
                <a:t>Increase in volume of data during development phase, need better performance to handle the load</a:t>
              </a:r>
            </a:p>
          </p:txBody>
        </p:sp>
        <p:sp>
          <p:nvSpPr>
            <p:cNvPr id="18" name="Rounded Rectangle 17"/>
            <p:cNvSpPr/>
            <p:nvPr/>
          </p:nvSpPr>
          <p:spPr>
            <a:xfrm>
              <a:off x="3341529" y="1556320"/>
              <a:ext cx="2468880" cy="2101280"/>
            </a:xfrm>
            <a:prstGeom prst="roundRect">
              <a:avLst>
                <a:gd name="adj" fmla="val 341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spcAft>
                  <a:spcPts val="600"/>
                </a:spcAft>
              </a:pPr>
              <a:r>
                <a:rPr lang="en-US" sz="1400" dirty="0">
                  <a:solidFill>
                    <a:schemeClr val="bg2"/>
                  </a:solidFill>
                  <a:latin typeface="+mj-lt"/>
                </a:rPr>
                <a:t>Rapidly build a system environment that would act as the new foundation for future development and handle peak loads</a:t>
              </a:r>
            </a:p>
          </p:txBody>
        </p:sp>
        <p:sp>
          <p:nvSpPr>
            <p:cNvPr id="19" name="Rounded Rectangle 18"/>
            <p:cNvSpPr/>
            <p:nvPr/>
          </p:nvSpPr>
          <p:spPr>
            <a:xfrm>
              <a:off x="6127433" y="1556320"/>
              <a:ext cx="2468880" cy="2101280"/>
            </a:xfrm>
            <a:prstGeom prst="roundRect">
              <a:avLst>
                <a:gd name="adj" fmla="val 341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spcAft>
                  <a:spcPts val="600"/>
                </a:spcAft>
              </a:pPr>
              <a:r>
                <a:rPr lang="en-US" sz="1400" dirty="0">
                  <a:solidFill>
                    <a:schemeClr val="bg2"/>
                  </a:solidFill>
                  <a:latin typeface="+mj-lt"/>
                </a:rPr>
                <a:t>Performance and </a:t>
              </a:r>
              <a:br>
                <a:rPr lang="en-US" sz="1400" dirty="0">
                  <a:solidFill>
                    <a:schemeClr val="bg2"/>
                  </a:solidFill>
                  <a:latin typeface="+mj-lt"/>
                </a:rPr>
              </a:br>
              <a:r>
                <a:rPr lang="en-US" sz="1400" dirty="0">
                  <a:solidFill>
                    <a:schemeClr val="bg2"/>
                  </a:solidFill>
                  <a:latin typeface="+mj-lt"/>
                </a:rPr>
                <a:t>cost-effectiveness</a:t>
              </a:r>
            </a:p>
          </p:txBody>
        </p:sp>
        <p:sp>
          <p:nvSpPr>
            <p:cNvPr id="4" name="Arc 3"/>
            <p:cNvSpPr/>
            <p:nvPr/>
          </p:nvSpPr>
          <p:spPr>
            <a:xfrm rot="16200000">
              <a:off x="2261616" y="2894711"/>
              <a:ext cx="1525778" cy="1525778"/>
            </a:xfrm>
            <a:prstGeom prst="arc">
              <a:avLst/>
            </a:prstGeom>
            <a:solidFill>
              <a:schemeClr val="accent1">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Arc 21"/>
            <p:cNvSpPr/>
            <p:nvPr/>
          </p:nvSpPr>
          <p:spPr>
            <a:xfrm rot="16200000">
              <a:off x="5047520" y="2894711"/>
              <a:ext cx="1525778" cy="1525778"/>
            </a:xfrm>
            <a:prstGeom prst="arc">
              <a:avLst/>
            </a:prstGeom>
            <a:solidFill>
              <a:schemeClr val="tx2">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Arc 22"/>
            <p:cNvSpPr/>
            <p:nvPr/>
          </p:nvSpPr>
          <p:spPr>
            <a:xfrm rot="16200000">
              <a:off x="7833424" y="2894711"/>
              <a:ext cx="1525778" cy="1525778"/>
            </a:xfrm>
            <a:prstGeom prst="arc">
              <a:avLst/>
            </a:prstGeom>
            <a:solidFill>
              <a:schemeClr val="accent2">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1" name="Group 10"/>
            <p:cNvGrpSpPr/>
            <p:nvPr/>
          </p:nvGrpSpPr>
          <p:grpSpPr>
            <a:xfrm>
              <a:off x="2545559" y="3134373"/>
              <a:ext cx="328408" cy="361857"/>
              <a:chOff x="-1663700" y="2344738"/>
              <a:chExt cx="1143000" cy="1259416"/>
            </a:xfrm>
          </p:grpSpPr>
          <p:sp>
            <p:nvSpPr>
              <p:cNvPr id="7" name="Freeform 6"/>
              <p:cNvSpPr>
                <a:spLocks/>
              </p:cNvSpPr>
              <p:nvPr/>
            </p:nvSpPr>
            <p:spPr bwMode="auto">
              <a:xfrm>
                <a:off x="-1663700" y="2943754"/>
                <a:ext cx="1143000" cy="660400"/>
              </a:xfrm>
              <a:custGeom>
                <a:avLst/>
                <a:gdLst>
                  <a:gd name="T0" fmla="*/ 720 w 720"/>
                  <a:gd name="T1" fmla="*/ 208 h 416"/>
                  <a:gd name="T2" fmla="*/ 712 w 720"/>
                  <a:gd name="T3" fmla="*/ 166 h 416"/>
                  <a:gd name="T4" fmla="*/ 692 w 720"/>
                  <a:gd name="T5" fmla="*/ 128 h 416"/>
                  <a:gd name="T6" fmla="*/ 658 w 720"/>
                  <a:gd name="T7" fmla="*/ 92 h 416"/>
                  <a:gd name="T8" fmla="*/ 614 w 720"/>
                  <a:gd name="T9" fmla="*/ 60 h 416"/>
                  <a:gd name="T10" fmla="*/ 562 w 720"/>
                  <a:gd name="T11" fmla="*/ 36 h 416"/>
                  <a:gd name="T12" fmla="*/ 500 w 720"/>
                  <a:gd name="T13" fmla="*/ 16 h 416"/>
                  <a:gd name="T14" fmla="*/ 432 w 720"/>
                  <a:gd name="T15" fmla="*/ 4 h 416"/>
                  <a:gd name="T16" fmla="*/ 360 w 720"/>
                  <a:gd name="T17" fmla="*/ 0 h 416"/>
                  <a:gd name="T18" fmla="*/ 324 w 720"/>
                  <a:gd name="T19" fmla="*/ 2 h 416"/>
                  <a:gd name="T20" fmla="*/ 252 w 720"/>
                  <a:gd name="T21" fmla="*/ 10 h 416"/>
                  <a:gd name="T22" fmla="*/ 188 w 720"/>
                  <a:gd name="T23" fmla="*/ 26 h 416"/>
                  <a:gd name="T24" fmla="*/ 132 w 720"/>
                  <a:gd name="T25" fmla="*/ 48 h 416"/>
                  <a:gd name="T26" fmla="*/ 82 w 720"/>
                  <a:gd name="T27" fmla="*/ 76 h 416"/>
                  <a:gd name="T28" fmla="*/ 44 w 720"/>
                  <a:gd name="T29" fmla="*/ 108 h 416"/>
                  <a:gd name="T30" fmla="*/ 16 w 720"/>
                  <a:gd name="T31" fmla="*/ 146 h 416"/>
                  <a:gd name="T32" fmla="*/ 2 w 720"/>
                  <a:gd name="T33" fmla="*/ 186 h 416"/>
                  <a:gd name="T34" fmla="*/ 0 w 720"/>
                  <a:gd name="T35" fmla="*/ 208 h 416"/>
                  <a:gd name="T36" fmla="*/ 8 w 720"/>
                  <a:gd name="T37" fmla="*/ 250 h 416"/>
                  <a:gd name="T38" fmla="*/ 28 w 720"/>
                  <a:gd name="T39" fmla="*/ 288 h 416"/>
                  <a:gd name="T40" fmla="*/ 62 w 720"/>
                  <a:gd name="T41" fmla="*/ 324 h 416"/>
                  <a:gd name="T42" fmla="*/ 106 w 720"/>
                  <a:gd name="T43" fmla="*/ 356 h 416"/>
                  <a:gd name="T44" fmla="*/ 158 w 720"/>
                  <a:gd name="T45" fmla="*/ 380 h 416"/>
                  <a:gd name="T46" fmla="*/ 220 w 720"/>
                  <a:gd name="T47" fmla="*/ 400 h 416"/>
                  <a:gd name="T48" fmla="*/ 288 w 720"/>
                  <a:gd name="T49" fmla="*/ 412 h 416"/>
                  <a:gd name="T50" fmla="*/ 360 w 720"/>
                  <a:gd name="T51" fmla="*/ 416 h 416"/>
                  <a:gd name="T52" fmla="*/ 396 w 720"/>
                  <a:gd name="T53" fmla="*/ 414 h 416"/>
                  <a:gd name="T54" fmla="*/ 468 w 720"/>
                  <a:gd name="T55" fmla="*/ 406 h 416"/>
                  <a:gd name="T56" fmla="*/ 532 w 720"/>
                  <a:gd name="T57" fmla="*/ 390 h 416"/>
                  <a:gd name="T58" fmla="*/ 588 w 720"/>
                  <a:gd name="T59" fmla="*/ 368 h 416"/>
                  <a:gd name="T60" fmla="*/ 638 w 720"/>
                  <a:gd name="T61" fmla="*/ 340 h 416"/>
                  <a:gd name="T62" fmla="*/ 676 w 720"/>
                  <a:gd name="T63" fmla="*/ 308 h 416"/>
                  <a:gd name="T64" fmla="*/ 704 w 720"/>
                  <a:gd name="T65" fmla="*/ 270 h 416"/>
                  <a:gd name="T66" fmla="*/ 718 w 720"/>
                  <a:gd name="T67" fmla="*/ 230 h 416"/>
                  <a:gd name="T68" fmla="*/ 720 w 720"/>
                  <a:gd name="T69" fmla="*/ 20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416">
                    <a:moveTo>
                      <a:pt x="720" y="208"/>
                    </a:moveTo>
                    <a:lnTo>
                      <a:pt x="720" y="208"/>
                    </a:lnTo>
                    <a:lnTo>
                      <a:pt x="718" y="186"/>
                    </a:lnTo>
                    <a:lnTo>
                      <a:pt x="712" y="166"/>
                    </a:lnTo>
                    <a:lnTo>
                      <a:pt x="704" y="146"/>
                    </a:lnTo>
                    <a:lnTo>
                      <a:pt x="692" y="128"/>
                    </a:lnTo>
                    <a:lnTo>
                      <a:pt x="676" y="108"/>
                    </a:lnTo>
                    <a:lnTo>
                      <a:pt x="658" y="92"/>
                    </a:lnTo>
                    <a:lnTo>
                      <a:pt x="638" y="76"/>
                    </a:lnTo>
                    <a:lnTo>
                      <a:pt x="614" y="60"/>
                    </a:lnTo>
                    <a:lnTo>
                      <a:pt x="588" y="48"/>
                    </a:lnTo>
                    <a:lnTo>
                      <a:pt x="562" y="36"/>
                    </a:lnTo>
                    <a:lnTo>
                      <a:pt x="532" y="26"/>
                    </a:lnTo>
                    <a:lnTo>
                      <a:pt x="500" y="16"/>
                    </a:lnTo>
                    <a:lnTo>
                      <a:pt x="468" y="10"/>
                    </a:lnTo>
                    <a:lnTo>
                      <a:pt x="432" y="4"/>
                    </a:lnTo>
                    <a:lnTo>
                      <a:pt x="396" y="2"/>
                    </a:lnTo>
                    <a:lnTo>
                      <a:pt x="360" y="0"/>
                    </a:lnTo>
                    <a:lnTo>
                      <a:pt x="360" y="0"/>
                    </a:lnTo>
                    <a:lnTo>
                      <a:pt x="324" y="2"/>
                    </a:lnTo>
                    <a:lnTo>
                      <a:pt x="288" y="4"/>
                    </a:lnTo>
                    <a:lnTo>
                      <a:pt x="252" y="10"/>
                    </a:lnTo>
                    <a:lnTo>
                      <a:pt x="220" y="16"/>
                    </a:lnTo>
                    <a:lnTo>
                      <a:pt x="188" y="26"/>
                    </a:lnTo>
                    <a:lnTo>
                      <a:pt x="158" y="36"/>
                    </a:lnTo>
                    <a:lnTo>
                      <a:pt x="132" y="48"/>
                    </a:lnTo>
                    <a:lnTo>
                      <a:pt x="106" y="60"/>
                    </a:lnTo>
                    <a:lnTo>
                      <a:pt x="82" y="76"/>
                    </a:lnTo>
                    <a:lnTo>
                      <a:pt x="62" y="92"/>
                    </a:lnTo>
                    <a:lnTo>
                      <a:pt x="44" y="108"/>
                    </a:lnTo>
                    <a:lnTo>
                      <a:pt x="28" y="128"/>
                    </a:lnTo>
                    <a:lnTo>
                      <a:pt x="16" y="146"/>
                    </a:lnTo>
                    <a:lnTo>
                      <a:pt x="8" y="166"/>
                    </a:lnTo>
                    <a:lnTo>
                      <a:pt x="2" y="186"/>
                    </a:lnTo>
                    <a:lnTo>
                      <a:pt x="0" y="208"/>
                    </a:lnTo>
                    <a:lnTo>
                      <a:pt x="0" y="208"/>
                    </a:lnTo>
                    <a:lnTo>
                      <a:pt x="2" y="230"/>
                    </a:lnTo>
                    <a:lnTo>
                      <a:pt x="8" y="250"/>
                    </a:lnTo>
                    <a:lnTo>
                      <a:pt x="16" y="270"/>
                    </a:lnTo>
                    <a:lnTo>
                      <a:pt x="28" y="288"/>
                    </a:lnTo>
                    <a:lnTo>
                      <a:pt x="44" y="308"/>
                    </a:lnTo>
                    <a:lnTo>
                      <a:pt x="62" y="324"/>
                    </a:lnTo>
                    <a:lnTo>
                      <a:pt x="82" y="340"/>
                    </a:lnTo>
                    <a:lnTo>
                      <a:pt x="106" y="356"/>
                    </a:lnTo>
                    <a:lnTo>
                      <a:pt x="132" y="368"/>
                    </a:lnTo>
                    <a:lnTo>
                      <a:pt x="158" y="380"/>
                    </a:lnTo>
                    <a:lnTo>
                      <a:pt x="188" y="390"/>
                    </a:lnTo>
                    <a:lnTo>
                      <a:pt x="220" y="400"/>
                    </a:lnTo>
                    <a:lnTo>
                      <a:pt x="252" y="406"/>
                    </a:lnTo>
                    <a:lnTo>
                      <a:pt x="288" y="412"/>
                    </a:lnTo>
                    <a:lnTo>
                      <a:pt x="324" y="414"/>
                    </a:lnTo>
                    <a:lnTo>
                      <a:pt x="360" y="416"/>
                    </a:lnTo>
                    <a:lnTo>
                      <a:pt x="360" y="416"/>
                    </a:lnTo>
                    <a:lnTo>
                      <a:pt x="396" y="414"/>
                    </a:lnTo>
                    <a:lnTo>
                      <a:pt x="432" y="412"/>
                    </a:lnTo>
                    <a:lnTo>
                      <a:pt x="468" y="406"/>
                    </a:lnTo>
                    <a:lnTo>
                      <a:pt x="500" y="400"/>
                    </a:lnTo>
                    <a:lnTo>
                      <a:pt x="532" y="390"/>
                    </a:lnTo>
                    <a:lnTo>
                      <a:pt x="562" y="380"/>
                    </a:lnTo>
                    <a:lnTo>
                      <a:pt x="588" y="368"/>
                    </a:lnTo>
                    <a:lnTo>
                      <a:pt x="614" y="356"/>
                    </a:lnTo>
                    <a:lnTo>
                      <a:pt x="638" y="340"/>
                    </a:lnTo>
                    <a:lnTo>
                      <a:pt x="658" y="324"/>
                    </a:lnTo>
                    <a:lnTo>
                      <a:pt x="676" y="308"/>
                    </a:lnTo>
                    <a:lnTo>
                      <a:pt x="692" y="288"/>
                    </a:lnTo>
                    <a:lnTo>
                      <a:pt x="704" y="270"/>
                    </a:lnTo>
                    <a:lnTo>
                      <a:pt x="712" y="250"/>
                    </a:lnTo>
                    <a:lnTo>
                      <a:pt x="718" y="230"/>
                    </a:lnTo>
                    <a:lnTo>
                      <a:pt x="720" y="208"/>
                    </a:lnTo>
                    <a:lnTo>
                      <a:pt x="720" y="208"/>
                    </a:lnTo>
                    <a:close/>
                  </a:path>
                </a:pathLst>
              </a:custGeom>
              <a:solidFill>
                <a:schemeClr val="accent1"/>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1663700" y="2744082"/>
                <a:ext cx="1143000" cy="660400"/>
              </a:xfrm>
              <a:custGeom>
                <a:avLst/>
                <a:gdLst>
                  <a:gd name="T0" fmla="*/ 720 w 720"/>
                  <a:gd name="T1" fmla="*/ 208 h 416"/>
                  <a:gd name="T2" fmla="*/ 712 w 720"/>
                  <a:gd name="T3" fmla="*/ 166 h 416"/>
                  <a:gd name="T4" fmla="*/ 692 w 720"/>
                  <a:gd name="T5" fmla="*/ 128 h 416"/>
                  <a:gd name="T6" fmla="*/ 658 w 720"/>
                  <a:gd name="T7" fmla="*/ 92 h 416"/>
                  <a:gd name="T8" fmla="*/ 614 w 720"/>
                  <a:gd name="T9" fmla="*/ 60 h 416"/>
                  <a:gd name="T10" fmla="*/ 562 w 720"/>
                  <a:gd name="T11" fmla="*/ 36 h 416"/>
                  <a:gd name="T12" fmla="*/ 500 w 720"/>
                  <a:gd name="T13" fmla="*/ 16 h 416"/>
                  <a:gd name="T14" fmla="*/ 432 w 720"/>
                  <a:gd name="T15" fmla="*/ 4 h 416"/>
                  <a:gd name="T16" fmla="*/ 360 w 720"/>
                  <a:gd name="T17" fmla="*/ 0 h 416"/>
                  <a:gd name="T18" fmla="*/ 324 w 720"/>
                  <a:gd name="T19" fmla="*/ 2 h 416"/>
                  <a:gd name="T20" fmla="*/ 252 w 720"/>
                  <a:gd name="T21" fmla="*/ 10 h 416"/>
                  <a:gd name="T22" fmla="*/ 188 w 720"/>
                  <a:gd name="T23" fmla="*/ 26 h 416"/>
                  <a:gd name="T24" fmla="*/ 132 w 720"/>
                  <a:gd name="T25" fmla="*/ 48 h 416"/>
                  <a:gd name="T26" fmla="*/ 82 w 720"/>
                  <a:gd name="T27" fmla="*/ 76 h 416"/>
                  <a:gd name="T28" fmla="*/ 44 w 720"/>
                  <a:gd name="T29" fmla="*/ 108 h 416"/>
                  <a:gd name="T30" fmla="*/ 16 w 720"/>
                  <a:gd name="T31" fmla="*/ 146 h 416"/>
                  <a:gd name="T32" fmla="*/ 2 w 720"/>
                  <a:gd name="T33" fmla="*/ 186 h 416"/>
                  <a:gd name="T34" fmla="*/ 0 w 720"/>
                  <a:gd name="T35" fmla="*/ 208 h 416"/>
                  <a:gd name="T36" fmla="*/ 8 w 720"/>
                  <a:gd name="T37" fmla="*/ 250 h 416"/>
                  <a:gd name="T38" fmla="*/ 28 w 720"/>
                  <a:gd name="T39" fmla="*/ 288 h 416"/>
                  <a:gd name="T40" fmla="*/ 62 w 720"/>
                  <a:gd name="T41" fmla="*/ 324 h 416"/>
                  <a:gd name="T42" fmla="*/ 106 w 720"/>
                  <a:gd name="T43" fmla="*/ 356 h 416"/>
                  <a:gd name="T44" fmla="*/ 158 w 720"/>
                  <a:gd name="T45" fmla="*/ 380 h 416"/>
                  <a:gd name="T46" fmla="*/ 220 w 720"/>
                  <a:gd name="T47" fmla="*/ 400 h 416"/>
                  <a:gd name="T48" fmla="*/ 288 w 720"/>
                  <a:gd name="T49" fmla="*/ 412 h 416"/>
                  <a:gd name="T50" fmla="*/ 360 w 720"/>
                  <a:gd name="T51" fmla="*/ 416 h 416"/>
                  <a:gd name="T52" fmla="*/ 396 w 720"/>
                  <a:gd name="T53" fmla="*/ 414 h 416"/>
                  <a:gd name="T54" fmla="*/ 468 w 720"/>
                  <a:gd name="T55" fmla="*/ 406 h 416"/>
                  <a:gd name="T56" fmla="*/ 532 w 720"/>
                  <a:gd name="T57" fmla="*/ 390 h 416"/>
                  <a:gd name="T58" fmla="*/ 588 w 720"/>
                  <a:gd name="T59" fmla="*/ 368 h 416"/>
                  <a:gd name="T60" fmla="*/ 638 w 720"/>
                  <a:gd name="T61" fmla="*/ 340 h 416"/>
                  <a:gd name="T62" fmla="*/ 676 w 720"/>
                  <a:gd name="T63" fmla="*/ 308 h 416"/>
                  <a:gd name="T64" fmla="*/ 704 w 720"/>
                  <a:gd name="T65" fmla="*/ 270 h 416"/>
                  <a:gd name="T66" fmla="*/ 718 w 720"/>
                  <a:gd name="T67" fmla="*/ 230 h 416"/>
                  <a:gd name="T68" fmla="*/ 720 w 720"/>
                  <a:gd name="T69" fmla="*/ 20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416">
                    <a:moveTo>
                      <a:pt x="720" y="208"/>
                    </a:moveTo>
                    <a:lnTo>
                      <a:pt x="720" y="208"/>
                    </a:lnTo>
                    <a:lnTo>
                      <a:pt x="718" y="186"/>
                    </a:lnTo>
                    <a:lnTo>
                      <a:pt x="712" y="166"/>
                    </a:lnTo>
                    <a:lnTo>
                      <a:pt x="704" y="146"/>
                    </a:lnTo>
                    <a:lnTo>
                      <a:pt x="692" y="128"/>
                    </a:lnTo>
                    <a:lnTo>
                      <a:pt x="676" y="108"/>
                    </a:lnTo>
                    <a:lnTo>
                      <a:pt x="658" y="92"/>
                    </a:lnTo>
                    <a:lnTo>
                      <a:pt x="638" y="76"/>
                    </a:lnTo>
                    <a:lnTo>
                      <a:pt x="614" y="60"/>
                    </a:lnTo>
                    <a:lnTo>
                      <a:pt x="588" y="48"/>
                    </a:lnTo>
                    <a:lnTo>
                      <a:pt x="562" y="36"/>
                    </a:lnTo>
                    <a:lnTo>
                      <a:pt x="532" y="26"/>
                    </a:lnTo>
                    <a:lnTo>
                      <a:pt x="500" y="16"/>
                    </a:lnTo>
                    <a:lnTo>
                      <a:pt x="468" y="10"/>
                    </a:lnTo>
                    <a:lnTo>
                      <a:pt x="432" y="4"/>
                    </a:lnTo>
                    <a:lnTo>
                      <a:pt x="396" y="2"/>
                    </a:lnTo>
                    <a:lnTo>
                      <a:pt x="360" y="0"/>
                    </a:lnTo>
                    <a:lnTo>
                      <a:pt x="360" y="0"/>
                    </a:lnTo>
                    <a:lnTo>
                      <a:pt x="324" y="2"/>
                    </a:lnTo>
                    <a:lnTo>
                      <a:pt x="288" y="4"/>
                    </a:lnTo>
                    <a:lnTo>
                      <a:pt x="252" y="10"/>
                    </a:lnTo>
                    <a:lnTo>
                      <a:pt x="220" y="16"/>
                    </a:lnTo>
                    <a:lnTo>
                      <a:pt x="188" y="26"/>
                    </a:lnTo>
                    <a:lnTo>
                      <a:pt x="158" y="36"/>
                    </a:lnTo>
                    <a:lnTo>
                      <a:pt x="132" y="48"/>
                    </a:lnTo>
                    <a:lnTo>
                      <a:pt x="106" y="60"/>
                    </a:lnTo>
                    <a:lnTo>
                      <a:pt x="82" y="76"/>
                    </a:lnTo>
                    <a:lnTo>
                      <a:pt x="62" y="92"/>
                    </a:lnTo>
                    <a:lnTo>
                      <a:pt x="44" y="108"/>
                    </a:lnTo>
                    <a:lnTo>
                      <a:pt x="28" y="128"/>
                    </a:lnTo>
                    <a:lnTo>
                      <a:pt x="16" y="146"/>
                    </a:lnTo>
                    <a:lnTo>
                      <a:pt x="8" y="166"/>
                    </a:lnTo>
                    <a:lnTo>
                      <a:pt x="2" y="186"/>
                    </a:lnTo>
                    <a:lnTo>
                      <a:pt x="0" y="208"/>
                    </a:lnTo>
                    <a:lnTo>
                      <a:pt x="0" y="208"/>
                    </a:lnTo>
                    <a:lnTo>
                      <a:pt x="2" y="230"/>
                    </a:lnTo>
                    <a:lnTo>
                      <a:pt x="8" y="250"/>
                    </a:lnTo>
                    <a:lnTo>
                      <a:pt x="16" y="270"/>
                    </a:lnTo>
                    <a:lnTo>
                      <a:pt x="28" y="288"/>
                    </a:lnTo>
                    <a:lnTo>
                      <a:pt x="44" y="308"/>
                    </a:lnTo>
                    <a:lnTo>
                      <a:pt x="62" y="324"/>
                    </a:lnTo>
                    <a:lnTo>
                      <a:pt x="82" y="340"/>
                    </a:lnTo>
                    <a:lnTo>
                      <a:pt x="106" y="356"/>
                    </a:lnTo>
                    <a:lnTo>
                      <a:pt x="132" y="368"/>
                    </a:lnTo>
                    <a:lnTo>
                      <a:pt x="158" y="380"/>
                    </a:lnTo>
                    <a:lnTo>
                      <a:pt x="188" y="390"/>
                    </a:lnTo>
                    <a:lnTo>
                      <a:pt x="220" y="400"/>
                    </a:lnTo>
                    <a:lnTo>
                      <a:pt x="252" y="406"/>
                    </a:lnTo>
                    <a:lnTo>
                      <a:pt x="288" y="412"/>
                    </a:lnTo>
                    <a:lnTo>
                      <a:pt x="324" y="414"/>
                    </a:lnTo>
                    <a:lnTo>
                      <a:pt x="360" y="416"/>
                    </a:lnTo>
                    <a:lnTo>
                      <a:pt x="360" y="416"/>
                    </a:lnTo>
                    <a:lnTo>
                      <a:pt x="396" y="414"/>
                    </a:lnTo>
                    <a:lnTo>
                      <a:pt x="432" y="412"/>
                    </a:lnTo>
                    <a:lnTo>
                      <a:pt x="468" y="406"/>
                    </a:lnTo>
                    <a:lnTo>
                      <a:pt x="500" y="400"/>
                    </a:lnTo>
                    <a:lnTo>
                      <a:pt x="532" y="390"/>
                    </a:lnTo>
                    <a:lnTo>
                      <a:pt x="562" y="380"/>
                    </a:lnTo>
                    <a:lnTo>
                      <a:pt x="588" y="368"/>
                    </a:lnTo>
                    <a:lnTo>
                      <a:pt x="614" y="356"/>
                    </a:lnTo>
                    <a:lnTo>
                      <a:pt x="638" y="340"/>
                    </a:lnTo>
                    <a:lnTo>
                      <a:pt x="658" y="324"/>
                    </a:lnTo>
                    <a:lnTo>
                      <a:pt x="676" y="308"/>
                    </a:lnTo>
                    <a:lnTo>
                      <a:pt x="692" y="288"/>
                    </a:lnTo>
                    <a:lnTo>
                      <a:pt x="704" y="270"/>
                    </a:lnTo>
                    <a:lnTo>
                      <a:pt x="712" y="250"/>
                    </a:lnTo>
                    <a:lnTo>
                      <a:pt x="718" y="230"/>
                    </a:lnTo>
                    <a:lnTo>
                      <a:pt x="720" y="208"/>
                    </a:lnTo>
                    <a:lnTo>
                      <a:pt x="720" y="208"/>
                    </a:lnTo>
                    <a:close/>
                  </a:path>
                </a:pathLst>
              </a:custGeom>
              <a:solidFill>
                <a:schemeClr val="accent1"/>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p:nvSpPr>
            <p:spPr bwMode="auto">
              <a:xfrm>
                <a:off x="-1663700" y="2544410"/>
                <a:ext cx="1143000" cy="660400"/>
              </a:xfrm>
              <a:custGeom>
                <a:avLst/>
                <a:gdLst>
                  <a:gd name="T0" fmla="*/ 720 w 720"/>
                  <a:gd name="T1" fmla="*/ 208 h 416"/>
                  <a:gd name="T2" fmla="*/ 712 w 720"/>
                  <a:gd name="T3" fmla="*/ 166 h 416"/>
                  <a:gd name="T4" fmla="*/ 692 w 720"/>
                  <a:gd name="T5" fmla="*/ 128 h 416"/>
                  <a:gd name="T6" fmla="*/ 658 w 720"/>
                  <a:gd name="T7" fmla="*/ 92 h 416"/>
                  <a:gd name="T8" fmla="*/ 614 w 720"/>
                  <a:gd name="T9" fmla="*/ 60 h 416"/>
                  <a:gd name="T10" fmla="*/ 562 w 720"/>
                  <a:gd name="T11" fmla="*/ 36 h 416"/>
                  <a:gd name="T12" fmla="*/ 500 w 720"/>
                  <a:gd name="T13" fmla="*/ 16 h 416"/>
                  <a:gd name="T14" fmla="*/ 432 w 720"/>
                  <a:gd name="T15" fmla="*/ 4 h 416"/>
                  <a:gd name="T16" fmla="*/ 360 w 720"/>
                  <a:gd name="T17" fmla="*/ 0 h 416"/>
                  <a:gd name="T18" fmla="*/ 324 w 720"/>
                  <a:gd name="T19" fmla="*/ 2 h 416"/>
                  <a:gd name="T20" fmla="*/ 252 w 720"/>
                  <a:gd name="T21" fmla="*/ 10 h 416"/>
                  <a:gd name="T22" fmla="*/ 188 w 720"/>
                  <a:gd name="T23" fmla="*/ 26 h 416"/>
                  <a:gd name="T24" fmla="*/ 132 w 720"/>
                  <a:gd name="T25" fmla="*/ 48 h 416"/>
                  <a:gd name="T26" fmla="*/ 82 w 720"/>
                  <a:gd name="T27" fmla="*/ 76 h 416"/>
                  <a:gd name="T28" fmla="*/ 44 w 720"/>
                  <a:gd name="T29" fmla="*/ 108 h 416"/>
                  <a:gd name="T30" fmla="*/ 16 w 720"/>
                  <a:gd name="T31" fmla="*/ 146 h 416"/>
                  <a:gd name="T32" fmla="*/ 2 w 720"/>
                  <a:gd name="T33" fmla="*/ 186 h 416"/>
                  <a:gd name="T34" fmla="*/ 0 w 720"/>
                  <a:gd name="T35" fmla="*/ 208 h 416"/>
                  <a:gd name="T36" fmla="*/ 8 w 720"/>
                  <a:gd name="T37" fmla="*/ 250 h 416"/>
                  <a:gd name="T38" fmla="*/ 28 w 720"/>
                  <a:gd name="T39" fmla="*/ 288 h 416"/>
                  <a:gd name="T40" fmla="*/ 62 w 720"/>
                  <a:gd name="T41" fmla="*/ 324 h 416"/>
                  <a:gd name="T42" fmla="*/ 106 w 720"/>
                  <a:gd name="T43" fmla="*/ 356 h 416"/>
                  <a:gd name="T44" fmla="*/ 158 w 720"/>
                  <a:gd name="T45" fmla="*/ 380 h 416"/>
                  <a:gd name="T46" fmla="*/ 220 w 720"/>
                  <a:gd name="T47" fmla="*/ 400 h 416"/>
                  <a:gd name="T48" fmla="*/ 288 w 720"/>
                  <a:gd name="T49" fmla="*/ 412 h 416"/>
                  <a:gd name="T50" fmla="*/ 360 w 720"/>
                  <a:gd name="T51" fmla="*/ 416 h 416"/>
                  <a:gd name="T52" fmla="*/ 396 w 720"/>
                  <a:gd name="T53" fmla="*/ 414 h 416"/>
                  <a:gd name="T54" fmla="*/ 468 w 720"/>
                  <a:gd name="T55" fmla="*/ 406 h 416"/>
                  <a:gd name="T56" fmla="*/ 532 w 720"/>
                  <a:gd name="T57" fmla="*/ 390 h 416"/>
                  <a:gd name="T58" fmla="*/ 588 w 720"/>
                  <a:gd name="T59" fmla="*/ 368 h 416"/>
                  <a:gd name="T60" fmla="*/ 638 w 720"/>
                  <a:gd name="T61" fmla="*/ 340 h 416"/>
                  <a:gd name="T62" fmla="*/ 676 w 720"/>
                  <a:gd name="T63" fmla="*/ 308 h 416"/>
                  <a:gd name="T64" fmla="*/ 704 w 720"/>
                  <a:gd name="T65" fmla="*/ 270 h 416"/>
                  <a:gd name="T66" fmla="*/ 718 w 720"/>
                  <a:gd name="T67" fmla="*/ 230 h 416"/>
                  <a:gd name="T68" fmla="*/ 720 w 720"/>
                  <a:gd name="T69" fmla="*/ 20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416">
                    <a:moveTo>
                      <a:pt x="720" y="208"/>
                    </a:moveTo>
                    <a:lnTo>
                      <a:pt x="720" y="208"/>
                    </a:lnTo>
                    <a:lnTo>
                      <a:pt x="718" y="186"/>
                    </a:lnTo>
                    <a:lnTo>
                      <a:pt x="712" y="166"/>
                    </a:lnTo>
                    <a:lnTo>
                      <a:pt x="704" y="146"/>
                    </a:lnTo>
                    <a:lnTo>
                      <a:pt x="692" y="128"/>
                    </a:lnTo>
                    <a:lnTo>
                      <a:pt x="676" y="108"/>
                    </a:lnTo>
                    <a:lnTo>
                      <a:pt x="658" y="92"/>
                    </a:lnTo>
                    <a:lnTo>
                      <a:pt x="638" y="76"/>
                    </a:lnTo>
                    <a:lnTo>
                      <a:pt x="614" y="60"/>
                    </a:lnTo>
                    <a:lnTo>
                      <a:pt x="588" y="48"/>
                    </a:lnTo>
                    <a:lnTo>
                      <a:pt x="562" y="36"/>
                    </a:lnTo>
                    <a:lnTo>
                      <a:pt x="532" y="26"/>
                    </a:lnTo>
                    <a:lnTo>
                      <a:pt x="500" y="16"/>
                    </a:lnTo>
                    <a:lnTo>
                      <a:pt x="468" y="10"/>
                    </a:lnTo>
                    <a:lnTo>
                      <a:pt x="432" y="4"/>
                    </a:lnTo>
                    <a:lnTo>
                      <a:pt x="396" y="2"/>
                    </a:lnTo>
                    <a:lnTo>
                      <a:pt x="360" y="0"/>
                    </a:lnTo>
                    <a:lnTo>
                      <a:pt x="360" y="0"/>
                    </a:lnTo>
                    <a:lnTo>
                      <a:pt x="324" y="2"/>
                    </a:lnTo>
                    <a:lnTo>
                      <a:pt x="288" y="4"/>
                    </a:lnTo>
                    <a:lnTo>
                      <a:pt x="252" y="10"/>
                    </a:lnTo>
                    <a:lnTo>
                      <a:pt x="220" y="16"/>
                    </a:lnTo>
                    <a:lnTo>
                      <a:pt x="188" y="26"/>
                    </a:lnTo>
                    <a:lnTo>
                      <a:pt x="158" y="36"/>
                    </a:lnTo>
                    <a:lnTo>
                      <a:pt x="132" y="48"/>
                    </a:lnTo>
                    <a:lnTo>
                      <a:pt x="106" y="60"/>
                    </a:lnTo>
                    <a:lnTo>
                      <a:pt x="82" y="76"/>
                    </a:lnTo>
                    <a:lnTo>
                      <a:pt x="62" y="92"/>
                    </a:lnTo>
                    <a:lnTo>
                      <a:pt x="44" y="108"/>
                    </a:lnTo>
                    <a:lnTo>
                      <a:pt x="28" y="128"/>
                    </a:lnTo>
                    <a:lnTo>
                      <a:pt x="16" y="146"/>
                    </a:lnTo>
                    <a:lnTo>
                      <a:pt x="8" y="166"/>
                    </a:lnTo>
                    <a:lnTo>
                      <a:pt x="2" y="186"/>
                    </a:lnTo>
                    <a:lnTo>
                      <a:pt x="0" y="208"/>
                    </a:lnTo>
                    <a:lnTo>
                      <a:pt x="0" y="208"/>
                    </a:lnTo>
                    <a:lnTo>
                      <a:pt x="2" y="230"/>
                    </a:lnTo>
                    <a:lnTo>
                      <a:pt x="8" y="250"/>
                    </a:lnTo>
                    <a:lnTo>
                      <a:pt x="16" y="270"/>
                    </a:lnTo>
                    <a:lnTo>
                      <a:pt x="28" y="288"/>
                    </a:lnTo>
                    <a:lnTo>
                      <a:pt x="44" y="308"/>
                    </a:lnTo>
                    <a:lnTo>
                      <a:pt x="62" y="324"/>
                    </a:lnTo>
                    <a:lnTo>
                      <a:pt x="82" y="340"/>
                    </a:lnTo>
                    <a:lnTo>
                      <a:pt x="106" y="356"/>
                    </a:lnTo>
                    <a:lnTo>
                      <a:pt x="132" y="368"/>
                    </a:lnTo>
                    <a:lnTo>
                      <a:pt x="158" y="380"/>
                    </a:lnTo>
                    <a:lnTo>
                      <a:pt x="188" y="390"/>
                    </a:lnTo>
                    <a:lnTo>
                      <a:pt x="220" y="400"/>
                    </a:lnTo>
                    <a:lnTo>
                      <a:pt x="252" y="406"/>
                    </a:lnTo>
                    <a:lnTo>
                      <a:pt x="288" y="412"/>
                    </a:lnTo>
                    <a:lnTo>
                      <a:pt x="324" y="414"/>
                    </a:lnTo>
                    <a:lnTo>
                      <a:pt x="360" y="416"/>
                    </a:lnTo>
                    <a:lnTo>
                      <a:pt x="360" y="416"/>
                    </a:lnTo>
                    <a:lnTo>
                      <a:pt x="396" y="414"/>
                    </a:lnTo>
                    <a:lnTo>
                      <a:pt x="432" y="412"/>
                    </a:lnTo>
                    <a:lnTo>
                      <a:pt x="468" y="406"/>
                    </a:lnTo>
                    <a:lnTo>
                      <a:pt x="500" y="400"/>
                    </a:lnTo>
                    <a:lnTo>
                      <a:pt x="532" y="390"/>
                    </a:lnTo>
                    <a:lnTo>
                      <a:pt x="562" y="380"/>
                    </a:lnTo>
                    <a:lnTo>
                      <a:pt x="588" y="368"/>
                    </a:lnTo>
                    <a:lnTo>
                      <a:pt x="614" y="356"/>
                    </a:lnTo>
                    <a:lnTo>
                      <a:pt x="638" y="340"/>
                    </a:lnTo>
                    <a:lnTo>
                      <a:pt x="658" y="324"/>
                    </a:lnTo>
                    <a:lnTo>
                      <a:pt x="676" y="308"/>
                    </a:lnTo>
                    <a:lnTo>
                      <a:pt x="692" y="288"/>
                    </a:lnTo>
                    <a:lnTo>
                      <a:pt x="704" y="270"/>
                    </a:lnTo>
                    <a:lnTo>
                      <a:pt x="712" y="250"/>
                    </a:lnTo>
                    <a:lnTo>
                      <a:pt x="718" y="230"/>
                    </a:lnTo>
                    <a:lnTo>
                      <a:pt x="720" y="208"/>
                    </a:lnTo>
                    <a:lnTo>
                      <a:pt x="720" y="208"/>
                    </a:lnTo>
                    <a:close/>
                  </a:path>
                </a:pathLst>
              </a:custGeom>
              <a:solidFill>
                <a:schemeClr val="accent1"/>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p:cNvSpPr>
              <p:nvPr/>
            </p:nvSpPr>
            <p:spPr bwMode="auto">
              <a:xfrm>
                <a:off x="-1663700" y="2344738"/>
                <a:ext cx="1143000" cy="660400"/>
              </a:xfrm>
              <a:custGeom>
                <a:avLst/>
                <a:gdLst>
                  <a:gd name="T0" fmla="*/ 720 w 720"/>
                  <a:gd name="T1" fmla="*/ 208 h 416"/>
                  <a:gd name="T2" fmla="*/ 712 w 720"/>
                  <a:gd name="T3" fmla="*/ 166 h 416"/>
                  <a:gd name="T4" fmla="*/ 692 w 720"/>
                  <a:gd name="T5" fmla="*/ 128 h 416"/>
                  <a:gd name="T6" fmla="*/ 658 w 720"/>
                  <a:gd name="T7" fmla="*/ 92 h 416"/>
                  <a:gd name="T8" fmla="*/ 614 w 720"/>
                  <a:gd name="T9" fmla="*/ 60 h 416"/>
                  <a:gd name="T10" fmla="*/ 562 w 720"/>
                  <a:gd name="T11" fmla="*/ 36 h 416"/>
                  <a:gd name="T12" fmla="*/ 500 w 720"/>
                  <a:gd name="T13" fmla="*/ 16 h 416"/>
                  <a:gd name="T14" fmla="*/ 432 w 720"/>
                  <a:gd name="T15" fmla="*/ 4 h 416"/>
                  <a:gd name="T16" fmla="*/ 360 w 720"/>
                  <a:gd name="T17" fmla="*/ 0 h 416"/>
                  <a:gd name="T18" fmla="*/ 324 w 720"/>
                  <a:gd name="T19" fmla="*/ 2 h 416"/>
                  <a:gd name="T20" fmla="*/ 252 w 720"/>
                  <a:gd name="T21" fmla="*/ 10 h 416"/>
                  <a:gd name="T22" fmla="*/ 188 w 720"/>
                  <a:gd name="T23" fmla="*/ 26 h 416"/>
                  <a:gd name="T24" fmla="*/ 132 w 720"/>
                  <a:gd name="T25" fmla="*/ 48 h 416"/>
                  <a:gd name="T26" fmla="*/ 82 w 720"/>
                  <a:gd name="T27" fmla="*/ 76 h 416"/>
                  <a:gd name="T28" fmla="*/ 44 w 720"/>
                  <a:gd name="T29" fmla="*/ 108 h 416"/>
                  <a:gd name="T30" fmla="*/ 16 w 720"/>
                  <a:gd name="T31" fmla="*/ 146 h 416"/>
                  <a:gd name="T32" fmla="*/ 2 w 720"/>
                  <a:gd name="T33" fmla="*/ 186 h 416"/>
                  <a:gd name="T34" fmla="*/ 0 w 720"/>
                  <a:gd name="T35" fmla="*/ 208 h 416"/>
                  <a:gd name="T36" fmla="*/ 8 w 720"/>
                  <a:gd name="T37" fmla="*/ 250 h 416"/>
                  <a:gd name="T38" fmla="*/ 28 w 720"/>
                  <a:gd name="T39" fmla="*/ 288 h 416"/>
                  <a:gd name="T40" fmla="*/ 62 w 720"/>
                  <a:gd name="T41" fmla="*/ 324 h 416"/>
                  <a:gd name="T42" fmla="*/ 106 w 720"/>
                  <a:gd name="T43" fmla="*/ 356 h 416"/>
                  <a:gd name="T44" fmla="*/ 158 w 720"/>
                  <a:gd name="T45" fmla="*/ 380 h 416"/>
                  <a:gd name="T46" fmla="*/ 220 w 720"/>
                  <a:gd name="T47" fmla="*/ 400 h 416"/>
                  <a:gd name="T48" fmla="*/ 288 w 720"/>
                  <a:gd name="T49" fmla="*/ 412 h 416"/>
                  <a:gd name="T50" fmla="*/ 360 w 720"/>
                  <a:gd name="T51" fmla="*/ 416 h 416"/>
                  <a:gd name="T52" fmla="*/ 396 w 720"/>
                  <a:gd name="T53" fmla="*/ 414 h 416"/>
                  <a:gd name="T54" fmla="*/ 468 w 720"/>
                  <a:gd name="T55" fmla="*/ 406 h 416"/>
                  <a:gd name="T56" fmla="*/ 532 w 720"/>
                  <a:gd name="T57" fmla="*/ 390 h 416"/>
                  <a:gd name="T58" fmla="*/ 588 w 720"/>
                  <a:gd name="T59" fmla="*/ 368 h 416"/>
                  <a:gd name="T60" fmla="*/ 638 w 720"/>
                  <a:gd name="T61" fmla="*/ 340 h 416"/>
                  <a:gd name="T62" fmla="*/ 676 w 720"/>
                  <a:gd name="T63" fmla="*/ 308 h 416"/>
                  <a:gd name="T64" fmla="*/ 704 w 720"/>
                  <a:gd name="T65" fmla="*/ 270 h 416"/>
                  <a:gd name="T66" fmla="*/ 718 w 720"/>
                  <a:gd name="T67" fmla="*/ 230 h 416"/>
                  <a:gd name="T68" fmla="*/ 720 w 720"/>
                  <a:gd name="T69" fmla="*/ 20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416">
                    <a:moveTo>
                      <a:pt x="720" y="208"/>
                    </a:moveTo>
                    <a:lnTo>
                      <a:pt x="720" y="208"/>
                    </a:lnTo>
                    <a:lnTo>
                      <a:pt x="718" y="186"/>
                    </a:lnTo>
                    <a:lnTo>
                      <a:pt x="712" y="166"/>
                    </a:lnTo>
                    <a:lnTo>
                      <a:pt x="704" y="146"/>
                    </a:lnTo>
                    <a:lnTo>
                      <a:pt x="692" y="128"/>
                    </a:lnTo>
                    <a:lnTo>
                      <a:pt x="676" y="108"/>
                    </a:lnTo>
                    <a:lnTo>
                      <a:pt x="658" y="92"/>
                    </a:lnTo>
                    <a:lnTo>
                      <a:pt x="638" y="76"/>
                    </a:lnTo>
                    <a:lnTo>
                      <a:pt x="614" y="60"/>
                    </a:lnTo>
                    <a:lnTo>
                      <a:pt x="588" y="48"/>
                    </a:lnTo>
                    <a:lnTo>
                      <a:pt x="562" y="36"/>
                    </a:lnTo>
                    <a:lnTo>
                      <a:pt x="532" y="26"/>
                    </a:lnTo>
                    <a:lnTo>
                      <a:pt x="500" y="16"/>
                    </a:lnTo>
                    <a:lnTo>
                      <a:pt x="468" y="10"/>
                    </a:lnTo>
                    <a:lnTo>
                      <a:pt x="432" y="4"/>
                    </a:lnTo>
                    <a:lnTo>
                      <a:pt x="396" y="2"/>
                    </a:lnTo>
                    <a:lnTo>
                      <a:pt x="360" y="0"/>
                    </a:lnTo>
                    <a:lnTo>
                      <a:pt x="360" y="0"/>
                    </a:lnTo>
                    <a:lnTo>
                      <a:pt x="324" y="2"/>
                    </a:lnTo>
                    <a:lnTo>
                      <a:pt x="288" y="4"/>
                    </a:lnTo>
                    <a:lnTo>
                      <a:pt x="252" y="10"/>
                    </a:lnTo>
                    <a:lnTo>
                      <a:pt x="220" y="16"/>
                    </a:lnTo>
                    <a:lnTo>
                      <a:pt x="188" y="26"/>
                    </a:lnTo>
                    <a:lnTo>
                      <a:pt x="158" y="36"/>
                    </a:lnTo>
                    <a:lnTo>
                      <a:pt x="132" y="48"/>
                    </a:lnTo>
                    <a:lnTo>
                      <a:pt x="106" y="60"/>
                    </a:lnTo>
                    <a:lnTo>
                      <a:pt x="82" y="76"/>
                    </a:lnTo>
                    <a:lnTo>
                      <a:pt x="62" y="92"/>
                    </a:lnTo>
                    <a:lnTo>
                      <a:pt x="44" y="108"/>
                    </a:lnTo>
                    <a:lnTo>
                      <a:pt x="28" y="128"/>
                    </a:lnTo>
                    <a:lnTo>
                      <a:pt x="16" y="146"/>
                    </a:lnTo>
                    <a:lnTo>
                      <a:pt x="8" y="166"/>
                    </a:lnTo>
                    <a:lnTo>
                      <a:pt x="2" y="186"/>
                    </a:lnTo>
                    <a:lnTo>
                      <a:pt x="0" y="208"/>
                    </a:lnTo>
                    <a:lnTo>
                      <a:pt x="0" y="208"/>
                    </a:lnTo>
                    <a:lnTo>
                      <a:pt x="2" y="230"/>
                    </a:lnTo>
                    <a:lnTo>
                      <a:pt x="8" y="250"/>
                    </a:lnTo>
                    <a:lnTo>
                      <a:pt x="16" y="270"/>
                    </a:lnTo>
                    <a:lnTo>
                      <a:pt x="28" y="288"/>
                    </a:lnTo>
                    <a:lnTo>
                      <a:pt x="44" y="308"/>
                    </a:lnTo>
                    <a:lnTo>
                      <a:pt x="62" y="324"/>
                    </a:lnTo>
                    <a:lnTo>
                      <a:pt x="82" y="340"/>
                    </a:lnTo>
                    <a:lnTo>
                      <a:pt x="106" y="356"/>
                    </a:lnTo>
                    <a:lnTo>
                      <a:pt x="132" y="368"/>
                    </a:lnTo>
                    <a:lnTo>
                      <a:pt x="158" y="380"/>
                    </a:lnTo>
                    <a:lnTo>
                      <a:pt x="188" y="390"/>
                    </a:lnTo>
                    <a:lnTo>
                      <a:pt x="220" y="400"/>
                    </a:lnTo>
                    <a:lnTo>
                      <a:pt x="252" y="406"/>
                    </a:lnTo>
                    <a:lnTo>
                      <a:pt x="288" y="412"/>
                    </a:lnTo>
                    <a:lnTo>
                      <a:pt x="324" y="414"/>
                    </a:lnTo>
                    <a:lnTo>
                      <a:pt x="360" y="416"/>
                    </a:lnTo>
                    <a:lnTo>
                      <a:pt x="360" y="416"/>
                    </a:lnTo>
                    <a:lnTo>
                      <a:pt x="396" y="414"/>
                    </a:lnTo>
                    <a:lnTo>
                      <a:pt x="432" y="412"/>
                    </a:lnTo>
                    <a:lnTo>
                      <a:pt x="468" y="406"/>
                    </a:lnTo>
                    <a:lnTo>
                      <a:pt x="500" y="400"/>
                    </a:lnTo>
                    <a:lnTo>
                      <a:pt x="532" y="390"/>
                    </a:lnTo>
                    <a:lnTo>
                      <a:pt x="562" y="380"/>
                    </a:lnTo>
                    <a:lnTo>
                      <a:pt x="588" y="368"/>
                    </a:lnTo>
                    <a:lnTo>
                      <a:pt x="614" y="356"/>
                    </a:lnTo>
                    <a:lnTo>
                      <a:pt x="638" y="340"/>
                    </a:lnTo>
                    <a:lnTo>
                      <a:pt x="658" y="324"/>
                    </a:lnTo>
                    <a:lnTo>
                      <a:pt x="676" y="308"/>
                    </a:lnTo>
                    <a:lnTo>
                      <a:pt x="692" y="288"/>
                    </a:lnTo>
                    <a:lnTo>
                      <a:pt x="704" y="270"/>
                    </a:lnTo>
                    <a:lnTo>
                      <a:pt x="712" y="250"/>
                    </a:lnTo>
                    <a:lnTo>
                      <a:pt x="718" y="230"/>
                    </a:lnTo>
                    <a:lnTo>
                      <a:pt x="720" y="208"/>
                    </a:lnTo>
                    <a:lnTo>
                      <a:pt x="720" y="208"/>
                    </a:lnTo>
                    <a:close/>
                  </a:path>
                </a:pathLst>
              </a:custGeom>
              <a:solidFill>
                <a:schemeClr val="accent1"/>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56"/>
            <p:cNvGrpSpPr>
              <a:grpSpLocks noChangeAspect="1"/>
            </p:cNvGrpSpPr>
            <p:nvPr/>
          </p:nvGrpSpPr>
          <p:grpSpPr>
            <a:xfrm>
              <a:off x="2736103" y="3361090"/>
              <a:ext cx="190900" cy="189747"/>
              <a:chOff x="1579728" y="2192901"/>
              <a:chExt cx="496986" cy="493986"/>
            </a:xfrm>
          </p:grpSpPr>
          <p:sp>
            <p:nvSpPr>
              <p:cNvPr id="58" name="Freeform 664"/>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dirty="0"/>
              </a:p>
            </p:txBody>
          </p:sp>
          <p:sp>
            <p:nvSpPr>
              <p:cNvPr id="59" name="Freeform 665"/>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dirty="0"/>
              </a:p>
            </p:txBody>
          </p:sp>
          <p:sp>
            <p:nvSpPr>
              <p:cNvPr id="60" name="Rectangle 59"/>
              <p:cNvSpPr/>
              <p:nvPr/>
            </p:nvSpPr>
            <p:spPr>
              <a:xfrm>
                <a:off x="1759636" y="2367857"/>
                <a:ext cx="137160" cy="137160"/>
              </a:xfrm>
              <a:prstGeom prst="rect">
                <a:avLst/>
              </a:prstGeom>
              <a:solidFill>
                <a:schemeClr val="accent3">
                  <a:lumMod val="75000"/>
                </a:schemeClr>
              </a:solidFill>
              <a:ln w="3175">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p:cNvGrpSpPr/>
            <p:nvPr/>
          </p:nvGrpSpPr>
          <p:grpSpPr>
            <a:xfrm>
              <a:off x="5255720" y="3233240"/>
              <a:ext cx="492160" cy="271348"/>
              <a:chOff x="-8990013" y="-690563"/>
              <a:chExt cx="8286750" cy="4568826"/>
            </a:xfrm>
          </p:grpSpPr>
          <p:sp>
            <p:nvSpPr>
              <p:cNvPr id="14" name="Freeform 14"/>
              <p:cNvSpPr>
                <a:spLocks/>
              </p:cNvSpPr>
              <p:nvPr/>
            </p:nvSpPr>
            <p:spPr bwMode="auto">
              <a:xfrm>
                <a:off x="-8990013" y="3382963"/>
                <a:ext cx="8286750" cy="495300"/>
              </a:xfrm>
              <a:custGeom>
                <a:avLst/>
                <a:gdLst>
                  <a:gd name="T0" fmla="*/ 5062 w 5220"/>
                  <a:gd name="T1" fmla="*/ 312 h 312"/>
                  <a:gd name="T2" fmla="*/ 176 w 5220"/>
                  <a:gd name="T3" fmla="*/ 312 h 312"/>
                  <a:gd name="T4" fmla="*/ 138 w 5220"/>
                  <a:gd name="T5" fmla="*/ 308 h 312"/>
                  <a:gd name="T6" fmla="*/ 104 w 5220"/>
                  <a:gd name="T7" fmla="*/ 300 h 312"/>
                  <a:gd name="T8" fmla="*/ 74 w 5220"/>
                  <a:gd name="T9" fmla="*/ 286 h 312"/>
                  <a:gd name="T10" fmla="*/ 48 w 5220"/>
                  <a:gd name="T11" fmla="*/ 266 h 312"/>
                  <a:gd name="T12" fmla="*/ 28 w 5220"/>
                  <a:gd name="T13" fmla="*/ 242 h 312"/>
                  <a:gd name="T14" fmla="*/ 12 w 5220"/>
                  <a:gd name="T15" fmla="*/ 216 h 312"/>
                  <a:gd name="T16" fmla="*/ 4 w 5220"/>
                  <a:gd name="T17" fmla="*/ 188 h 312"/>
                  <a:gd name="T18" fmla="*/ 0 w 5220"/>
                  <a:gd name="T19" fmla="*/ 156 h 312"/>
                  <a:gd name="T20" fmla="*/ 0 w 5220"/>
                  <a:gd name="T21" fmla="*/ 140 h 312"/>
                  <a:gd name="T22" fmla="*/ 8 w 5220"/>
                  <a:gd name="T23" fmla="*/ 108 h 312"/>
                  <a:gd name="T24" fmla="*/ 20 w 5220"/>
                  <a:gd name="T25" fmla="*/ 80 h 312"/>
                  <a:gd name="T26" fmla="*/ 38 w 5220"/>
                  <a:gd name="T27" fmla="*/ 56 h 312"/>
                  <a:gd name="T28" fmla="*/ 60 w 5220"/>
                  <a:gd name="T29" fmla="*/ 34 h 312"/>
                  <a:gd name="T30" fmla="*/ 88 w 5220"/>
                  <a:gd name="T31" fmla="*/ 18 h 312"/>
                  <a:gd name="T32" fmla="*/ 120 w 5220"/>
                  <a:gd name="T33" fmla="*/ 6 h 312"/>
                  <a:gd name="T34" fmla="*/ 156 w 5220"/>
                  <a:gd name="T35" fmla="*/ 0 h 312"/>
                  <a:gd name="T36" fmla="*/ 176 w 5220"/>
                  <a:gd name="T37" fmla="*/ 0 h 312"/>
                  <a:gd name="T38" fmla="*/ 5062 w 5220"/>
                  <a:gd name="T39" fmla="*/ 0 h 312"/>
                  <a:gd name="T40" fmla="*/ 5094 w 5220"/>
                  <a:gd name="T41" fmla="*/ 2 h 312"/>
                  <a:gd name="T42" fmla="*/ 5124 w 5220"/>
                  <a:gd name="T43" fmla="*/ 12 h 312"/>
                  <a:gd name="T44" fmla="*/ 5150 w 5220"/>
                  <a:gd name="T45" fmla="*/ 26 h 312"/>
                  <a:gd name="T46" fmla="*/ 5174 w 5220"/>
                  <a:gd name="T47" fmla="*/ 44 h 312"/>
                  <a:gd name="T48" fmla="*/ 5192 w 5220"/>
                  <a:gd name="T49" fmla="*/ 68 h 312"/>
                  <a:gd name="T50" fmla="*/ 5208 w 5220"/>
                  <a:gd name="T51" fmla="*/ 94 h 312"/>
                  <a:gd name="T52" fmla="*/ 5216 w 5220"/>
                  <a:gd name="T53" fmla="*/ 124 h 312"/>
                  <a:gd name="T54" fmla="*/ 5220 w 5220"/>
                  <a:gd name="T55" fmla="*/ 156 h 312"/>
                  <a:gd name="T56" fmla="*/ 5218 w 5220"/>
                  <a:gd name="T57" fmla="*/ 172 h 312"/>
                  <a:gd name="T58" fmla="*/ 5212 w 5220"/>
                  <a:gd name="T59" fmla="*/ 202 h 312"/>
                  <a:gd name="T60" fmla="*/ 5200 w 5220"/>
                  <a:gd name="T61" fmla="*/ 230 h 312"/>
                  <a:gd name="T62" fmla="*/ 5184 w 5220"/>
                  <a:gd name="T63" fmla="*/ 254 h 312"/>
                  <a:gd name="T64" fmla="*/ 5162 w 5220"/>
                  <a:gd name="T65" fmla="*/ 276 h 312"/>
                  <a:gd name="T66" fmla="*/ 5138 w 5220"/>
                  <a:gd name="T67" fmla="*/ 292 h 312"/>
                  <a:gd name="T68" fmla="*/ 5108 w 5220"/>
                  <a:gd name="T69" fmla="*/ 304 h 312"/>
                  <a:gd name="T70" fmla="*/ 5078 w 5220"/>
                  <a:gd name="T71" fmla="*/ 310 h 312"/>
                  <a:gd name="T72" fmla="*/ 5062 w 5220"/>
                  <a:gd name="T7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20" h="312">
                    <a:moveTo>
                      <a:pt x="5062" y="312"/>
                    </a:moveTo>
                    <a:lnTo>
                      <a:pt x="5062" y="312"/>
                    </a:lnTo>
                    <a:lnTo>
                      <a:pt x="176" y="312"/>
                    </a:lnTo>
                    <a:lnTo>
                      <a:pt x="176" y="312"/>
                    </a:lnTo>
                    <a:lnTo>
                      <a:pt x="156" y="310"/>
                    </a:lnTo>
                    <a:lnTo>
                      <a:pt x="138" y="308"/>
                    </a:lnTo>
                    <a:lnTo>
                      <a:pt x="120" y="304"/>
                    </a:lnTo>
                    <a:lnTo>
                      <a:pt x="104" y="300"/>
                    </a:lnTo>
                    <a:lnTo>
                      <a:pt x="88" y="292"/>
                    </a:lnTo>
                    <a:lnTo>
                      <a:pt x="74" y="286"/>
                    </a:lnTo>
                    <a:lnTo>
                      <a:pt x="60" y="276"/>
                    </a:lnTo>
                    <a:lnTo>
                      <a:pt x="48" y="266"/>
                    </a:lnTo>
                    <a:lnTo>
                      <a:pt x="38" y="254"/>
                    </a:lnTo>
                    <a:lnTo>
                      <a:pt x="28" y="242"/>
                    </a:lnTo>
                    <a:lnTo>
                      <a:pt x="20" y="230"/>
                    </a:lnTo>
                    <a:lnTo>
                      <a:pt x="12" y="216"/>
                    </a:lnTo>
                    <a:lnTo>
                      <a:pt x="8" y="202"/>
                    </a:lnTo>
                    <a:lnTo>
                      <a:pt x="4" y="188"/>
                    </a:lnTo>
                    <a:lnTo>
                      <a:pt x="0" y="172"/>
                    </a:lnTo>
                    <a:lnTo>
                      <a:pt x="0" y="156"/>
                    </a:lnTo>
                    <a:lnTo>
                      <a:pt x="0" y="156"/>
                    </a:lnTo>
                    <a:lnTo>
                      <a:pt x="0" y="140"/>
                    </a:lnTo>
                    <a:lnTo>
                      <a:pt x="4" y="124"/>
                    </a:lnTo>
                    <a:lnTo>
                      <a:pt x="8" y="108"/>
                    </a:lnTo>
                    <a:lnTo>
                      <a:pt x="12" y="94"/>
                    </a:lnTo>
                    <a:lnTo>
                      <a:pt x="20" y="80"/>
                    </a:lnTo>
                    <a:lnTo>
                      <a:pt x="28" y="68"/>
                    </a:lnTo>
                    <a:lnTo>
                      <a:pt x="38" y="56"/>
                    </a:lnTo>
                    <a:lnTo>
                      <a:pt x="48" y="44"/>
                    </a:lnTo>
                    <a:lnTo>
                      <a:pt x="60" y="34"/>
                    </a:lnTo>
                    <a:lnTo>
                      <a:pt x="74" y="26"/>
                    </a:lnTo>
                    <a:lnTo>
                      <a:pt x="88" y="18"/>
                    </a:lnTo>
                    <a:lnTo>
                      <a:pt x="104" y="12"/>
                    </a:lnTo>
                    <a:lnTo>
                      <a:pt x="120" y="6"/>
                    </a:lnTo>
                    <a:lnTo>
                      <a:pt x="138" y="2"/>
                    </a:lnTo>
                    <a:lnTo>
                      <a:pt x="156" y="0"/>
                    </a:lnTo>
                    <a:lnTo>
                      <a:pt x="176" y="0"/>
                    </a:lnTo>
                    <a:lnTo>
                      <a:pt x="176" y="0"/>
                    </a:lnTo>
                    <a:lnTo>
                      <a:pt x="5062" y="0"/>
                    </a:lnTo>
                    <a:lnTo>
                      <a:pt x="5062" y="0"/>
                    </a:lnTo>
                    <a:lnTo>
                      <a:pt x="5078" y="0"/>
                    </a:lnTo>
                    <a:lnTo>
                      <a:pt x="5094" y="2"/>
                    </a:lnTo>
                    <a:lnTo>
                      <a:pt x="5108" y="6"/>
                    </a:lnTo>
                    <a:lnTo>
                      <a:pt x="5124" y="12"/>
                    </a:lnTo>
                    <a:lnTo>
                      <a:pt x="5138" y="18"/>
                    </a:lnTo>
                    <a:lnTo>
                      <a:pt x="5150" y="26"/>
                    </a:lnTo>
                    <a:lnTo>
                      <a:pt x="5162" y="34"/>
                    </a:lnTo>
                    <a:lnTo>
                      <a:pt x="5174" y="44"/>
                    </a:lnTo>
                    <a:lnTo>
                      <a:pt x="5184" y="56"/>
                    </a:lnTo>
                    <a:lnTo>
                      <a:pt x="5192" y="68"/>
                    </a:lnTo>
                    <a:lnTo>
                      <a:pt x="5200" y="80"/>
                    </a:lnTo>
                    <a:lnTo>
                      <a:pt x="5208" y="94"/>
                    </a:lnTo>
                    <a:lnTo>
                      <a:pt x="5212" y="108"/>
                    </a:lnTo>
                    <a:lnTo>
                      <a:pt x="5216" y="124"/>
                    </a:lnTo>
                    <a:lnTo>
                      <a:pt x="5218" y="140"/>
                    </a:lnTo>
                    <a:lnTo>
                      <a:pt x="5220" y="156"/>
                    </a:lnTo>
                    <a:lnTo>
                      <a:pt x="5220" y="156"/>
                    </a:lnTo>
                    <a:lnTo>
                      <a:pt x="5218" y="172"/>
                    </a:lnTo>
                    <a:lnTo>
                      <a:pt x="5216" y="188"/>
                    </a:lnTo>
                    <a:lnTo>
                      <a:pt x="5212" y="202"/>
                    </a:lnTo>
                    <a:lnTo>
                      <a:pt x="5208" y="216"/>
                    </a:lnTo>
                    <a:lnTo>
                      <a:pt x="5200" y="230"/>
                    </a:lnTo>
                    <a:lnTo>
                      <a:pt x="5192" y="242"/>
                    </a:lnTo>
                    <a:lnTo>
                      <a:pt x="5184" y="254"/>
                    </a:lnTo>
                    <a:lnTo>
                      <a:pt x="5174" y="266"/>
                    </a:lnTo>
                    <a:lnTo>
                      <a:pt x="5162" y="276"/>
                    </a:lnTo>
                    <a:lnTo>
                      <a:pt x="5150" y="286"/>
                    </a:lnTo>
                    <a:lnTo>
                      <a:pt x="5138" y="292"/>
                    </a:lnTo>
                    <a:lnTo>
                      <a:pt x="5124" y="300"/>
                    </a:lnTo>
                    <a:lnTo>
                      <a:pt x="5108" y="304"/>
                    </a:lnTo>
                    <a:lnTo>
                      <a:pt x="5094" y="308"/>
                    </a:lnTo>
                    <a:lnTo>
                      <a:pt x="5078" y="310"/>
                    </a:lnTo>
                    <a:lnTo>
                      <a:pt x="5062" y="312"/>
                    </a:lnTo>
                    <a:lnTo>
                      <a:pt x="5062" y="312"/>
                    </a:lnTo>
                    <a:close/>
                  </a:path>
                </a:pathLst>
              </a:custGeom>
              <a:solidFill>
                <a:srgbClr val="70B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noEditPoints="1"/>
              </p:cNvSpPr>
              <p:nvPr/>
            </p:nvSpPr>
            <p:spPr bwMode="auto">
              <a:xfrm>
                <a:off x="-8069263" y="-690563"/>
                <a:ext cx="6445250" cy="3622676"/>
              </a:xfrm>
              <a:custGeom>
                <a:avLst/>
                <a:gdLst>
                  <a:gd name="T0" fmla="*/ 3796 w 4060"/>
                  <a:gd name="T1" fmla="*/ 0 h 2282"/>
                  <a:gd name="T2" fmla="*/ 264 w 4060"/>
                  <a:gd name="T3" fmla="*/ 0 h 2282"/>
                  <a:gd name="T4" fmla="*/ 212 w 4060"/>
                  <a:gd name="T5" fmla="*/ 6 h 2282"/>
                  <a:gd name="T6" fmla="*/ 164 w 4060"/>
                  <a:gd name="T7" fmla="*/ 22 h 2282"/>
                  <a:gd name="T8" fmla="*/ 118 w 4060"/>
                  <a:gd name="T9" fmla="*/ 48 h 2282"/>
                  <a:gd name="T10" fmla="*/ 80 w 4060"/>
                  <a:gd name="T11" fmla="*/ 82 h 2282"/>
                  <a:gd name="T12" fmla="*/ 46 w 4060"/>
                  <a:gd name="T13" fmla="*/ 122 h 2282"/>
                  <a:gd name="T14" fmla="*/ 22 w 4060"/>
                  <a:gd name="T15" fmla="*/ 170 h 2282"/>
                  <a:gd name="T16" fmla="*/ 6 w 4060"/>
                  <a:gd name="T17" fmla="*/ 224 h 2282"/>
                  <a:gd name="T18" fmla="*/ 0 w 4060"/>
                  <a:gd name="T19" fmla="*/ 282 h 2282"/>
                  <a:gd name="T20" fmla="*/ 0 w 4060"/>
                  <a:gd name="T21" fmla="*/ 2020 h 2282"/>
                  <a:gd name="T22" fmla="*/ 2 w 4060"/>
                  <a:gd name="T23" fmla="*/ 2046 h 2282"/>
                  <a:gd name="T24" fmla="*/ 12 w 4060"/>
                  <a:gd name="T25" fmla="*/ 2096 h 2282"/>
                  <a:gd name="T26" fmla="*/ 32 w 4060"/>
                  <a:gd name="T27" fmla="*/ 2142 h 2282"/>
                  <a:gd name="T28" fmla="*/ 62 w 4060"/>
                  <a:gd name="T29" fmla="*/ 2184 h 2282"/>
                  <a:gd name="T30" fmla="*/ 98 w 4060"/>
                  <a:gd name="T31" fmla="*/ 2220 h 2282"/>
                  <a:gd name="T32" fmla="*/ 140 w 4060"/>
                  <a:gd name="T33" fmla="*/ 2250 h 2282"/>
                  <a:gd name="T34" fmla="*/ 188 w 4060"/>
                  <a:gd name="T35" fmla="*/ 2270 h 2282"/>
                  <a:gd name="T36" fmla="*/ 238 w 4060"/>
                  <a:gd name="T37" fmla="*/ 2282 h 2282"/>
                  <a:gd name="T38" fmla="*/ 264 w 4060"/>
                  <a:gd name="T39" fmla="*/ 2282 h 2282"/>
                  <a:gd name="T40" fmla="*/ 3796 w 4060"/>
                  <a:gd name="T41" fmla="*/ 2282 h 2282"/>
                  <a:gd name="T42" fmla="*/ 3848 w 4060"/>
                  <a:gd name="T43" fmla="*/ 2278 h 2282"/>
                  <a:gd name="T44" fmla="*/ 3896 w 4060"/>
                  <a:gd name="T45" fmla="*/ 2262 h 2282"/>
                  <a:gd name="T46" fmla="*/ 3942 w 4060"/>
                  <a:gd name="T47" fmla="*/ 2236 h 2282"/>
                  <a:gd name="T48" fmla="*/ 3980 w 4060"/>
                  <a:gd name="T49" fmla="*/ 2204 h 2282"/>
                  <a:gd name="T50" fmla="*/ 4014 w 4060"/>
                  <a:gd name="T51" fmla="*/ 2164 h 2282"/>
                  <a:gd name="T52" fmla="*/ 4038 w 4060"/>
                  <a:gd name="T53" fmla="*/ 2120 h 2282"/>
                  <a:gd name="T54" fmla="*/ 4054 w 4060"/>
                  <a:gd name="T55" fmla="*/ 2072 h 2282"/>
                  <a:gd name="T56" fmla="*/ 4060 w 4060"/>
                  <a:gd name="T57" fmla="*/ 2020 h 2282"/>
                  <a:gd name="T58" fmla="*/ 4060 w 4060"/>
                  <a:gd name="T59" fmla="*/ 282 h 2282"/>
                  <a:gd name="T60" fmla="*/ 4058 w 4060"/>
                  <a:gd name="T61" fmla="*/ 252 h 2282"/>
                  <a:gd name="T62" fmla="*/ 4048 w 4060"/>
                  <a:gd name="T63" fmla="*/ 196 h 2282"/>
                  <a:gd name="T64" fmla="*/ 4028 w 4060"/>
                  <a:gd name="T65" fmla="*/ 146 h 2282"/>
                  <a:gd name="T66" fmla="*/ 3998 w 4060"/>
                  <a:gd name="T67" fmla="*/ 102 h 2282"/>
                  <a:gd name="T68" fmla="*/ 3962 w 4060"/>
                  <a:gd name="T69" fmla="*/ 64 h 2282"/>
                  <a:gd name="T70" fmla="*/ 3920 w 4060"/>
                  <a:gd name="T71" fmla="*/ 34 h 2282"/>
                  <a:gd name="T72" fmla="*/ 3872 w 4060"/>
                  <a:gd name="T73" fmla="*/ 12 h 2282"/>
                  <a:gd name="T74" fmla="*/ 3822 w 4060"/>
                  <a:gd name="T75" fmla="*/ 2 h 2282"/>
                  <a:gd name="T76" fmla="*/ 3796 w 4060"/>
                  <a:gd name="T77" fmla="*/ 0 h 2282"/>
                  <a:gd name="T78" fmla="*/ 3796 w 4060"/>
                  <a:gd name="T79" fmla="*/ 194 h 2282"/>
                  <a:gd name="T80" fmla="*/ 3832 w 4060"/>
                  <a:gd name="T81" fmla="*/ 200 h 2282"/>
                  <a:gd name="T82" fmla="*/ 3860 w 4060"/>
                  <a:gd name="T83" fmla="*/ 218 h 2282"/>
                  <a:gd name="T84" fmla="*/ 3878 w 4060"/>
                  <a:gd name="T85" fmla="*/ 246 h 2282"/>
                  <a:gd name="T86" fmla="*/ 3884 w 4060"/>
                  <a:gd name="T87" fmla="*/ 282 h 2282"/>
                  <a:gd name="T88" fmla="*/ 3884 w 4060"/>
                  <a:gd name="T89" fmla="*/ 2020 h 2282"/>
                  <a:gd name="T90" fmla="*/ 3882 w 4060"/>
                  <a:gd name="T91" fmla="*/ 2038 h 2282"/>
                  <a:gd name="T92" fmla="*/ 3870 w 4060"/>
                  <a:gd name="T93" fmla="*/ 2070 h 2282"/>
                  <a:gd name="T94" fmla="*/ 3848 w 4060"/>
                  <a:gd name="T95" fmla="*/ 2094 h 2282"/>
                  <a:gd name="T96" fmla="*/ 3816 w 4060"/>
                  <a:gd name="T97" fmla="*/ 2106 h 2282"/>
                  <a:gd name="T98" fmla="*/ 3796 w 4060"/>
                  <a:gd name="T99" fmla="*/ 2108 h 2282"/>
                  <a:gd name="T100" fmla="*/ 264 w 4060"/>
                  <a:gd name="T101" fmla="*/ 2108 h 2282"/>
                  <a:gd name="T102" fmla="*/ 228 w 4060"/>
                  <a:gd name="T103" fmla="*/ 2100 h 2282"/>
                  <a:gd name="T104" fmla="*/ 200 w 4060"/>
                  <a:gd name="T105" fmla="*/ 2084 h 2282"/>
                  <a:gd name="T106" fmla="*/ 182 w 4060"/>
                  <a:gd name="T107" fmla="*/ 2056 h 2282"/>
                  <a:gd name="T108" fmla="*/ 176 w 4060"/>
                  <a:gd name="T109" fmla="*/ 2020 h 2282"/>
                  <a:gd name="T110" fmla="*/ 176 w 4060"/>
                  <a:gd name="T111" fmla="*/ 282 h 2282"/>
                  <a:gd name="T112" fmla="*/ 178 w 4060"/>
                  <a:gd name="T113" fmla="*/ 262 h 2282"/>
                  <a:gd name="T114" fmla="*/ 190 w 4060"/>
                  <a:gd name="T115" fmla="*/ 230 h 2282"/>
                  <a:gd name="T116" fmla="*/ 212 w 4060"/>
                  <a:gd name="T117" fmla="*/ 208 h 2282"/>
                  <a:gd name="T118" fmla="*/ 244 w 4060"/>
                  <a:gd name="T119" fmla="*/ 194 h 2282"/>
                  <a:gd name="T120" fmla="*/ 264 w 4060"/>
                  <a:gd name="T121" fmla="*/ 194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60" h="2282">
                    <a:moveTo>
                      <a:pt x="3796" y="0"/>
                    </a:moveTo>
                    <a:lnTo>
                      <a:pt x="3796" y="0"/>
                    </a:lnTo>
                    <a:lnTo>
                      <a:pt x="264" y="0"/>
                    </a:lnTo>
                    <a:lnTo>
                      <a:pt x="264" y="0"/>
                    </a:lnTo>
                    <a:lnTo>
                      <a:pt x="238" y="2"/>
                    </a:lnTo>
                    <a:lnTo>
                      <a:pt x="212" y="6"/>
                    </a:lnTo>
                    <a:lnTo>
                      <a:pt x="188" y="12"/>
                    </a:lnTo>
                    <a:lnTo>
                      <a:pt x="164" y="22"/>
                    </a:lnTo>
                    <a:lnTo>
                      <a:pt x="140" y="34"/>
                    </a:lnTo>
                    <a:lnTo>
                      <a:pt x="118" y="48"/>
                    </a:lnTo>
                    <a:lnTo>
                      <a:pt x="98" y="64"/>
                    </a:lnTo>
                    <a:lnTo>
                      <a:pt x="80" y="82"/>
                    </a:lnTo>
                    <a:lnTo>
                      <a:pt x="62" y="102"/>
                    </a:lnTo>
                    <a:lnTo>
                      <a:pt x="46" y="122"/>
                    </a:lnTo>
                    <a:lnTo>
                      <a:pt x="32" y="146"/>
                    </a:lnTo>
                    <a:lnTo>
                      <a:pt x="22" y="170"/>
                    </a:lnTo>
                    <a:lnTo>
                      <a:pt x="12" y="196"/>
                    </a:lnTo>
                    <a:lnTo>
                      <a:pt x="6" y="224"/>
                    </a:lnTo>
                    <a:lnTo>
                      <a:pt x="2" y="252"/>
                    </a:lnTo>
                    <a:lnTo>
                      <a:pt x="0" y="282"/>
                    </a:lnTo>
                    <a:lnTo>
                      <a:pt x="0" y="282"/>
                    </a:lnTo>
                    <a:lnTo>
                      <a:pt x="0" y="2020"/>
                    </a:lnTo>
                    <a:lnTo>
                      <a:pt x="0" y="2020"/>
                    </a:lnTo>
                    <a:lnTo>
                      <a:pt x="2" y="2046"/>
                    </a:lnTo>
                    <a:lnTo>
                      <a:pt x="6" y="2072"/>
                    </a:lnTo>
                    <a:lnTo>
                      <a:pt x="12" y="2096"/>
                    </a:lnTo>
                    <a:lnTo>
                      <a:pt x="22" y="2120"/>
                    </a:lnTo>
                    <a:lnTo>
                      <a:pt x="32" y="2142"/>
                    </a:lnTo>
                    <a:lnTo>
                      <a:pt x="46" y="2164"/>
                    </a:lnTo>
                    <a:lnTo>
                      <a:pt x="62" y="2184"/>
                    </a:lnTo>
                    <a:lnTo>
                      <a:pt x="80" y="2204"/>
                    </a:lnTo>
                    <a:lnTo>
                      <a:pt x="98" y="2220"/>
                    </a:lnTo>
                    <a:lnTo>
                      <a:pt x="118" y="2236"/>
                    </a:lnTo>
                    <a:lnTo>
                      <a:pt x="140" y="2250"/>
                    </a:lnTo>
                    <a:lnTo>
                      <a:pt x="164" y="2262"/>
                    </a:lnTo>
                    <a:lnTo>
                      <a:pt x="188" y="2270"/>
                    </a:lnTo>
                    <a:lnTo>
                      <a:pt x="212" y="2278"/>
                    </a:lnTo>
                    <a:lnTo>
                      <a:pt x="238" y="2282"/>
                    </a:lnTo>
                    <a:lnTo>
                      <a:pt x="264" y="2282"/>
                    </a:lnTo>
                    <a:lnTo>
                      <a:pt x="264" y="2282"/>
                    </a:lnTo>
                    <a:lnTo>
                      <a:pt x="3796" y="2282"/>
                    </a:lnTo>
                    <a:lnTo>
                      <a:pt x="3796" y="2282"/>
                    </a:lnTo>
                    <a:lnTo>
                      <a:pt x="3822" y="2282"/>
                    </a:lnTo>
                    <a:lnTo>
                      <a:pt x="3848" y="2278"/>
                    </a:lnTo>
                    <a:lnTo>
                      <a:pt x="3872" y="2270"/>
                    </a:lnTo>
                    <a:lnTo>
                      <a:pt x="3896" y="2262"/>
                    </a:lnTo>
                    <a:lnTo>
                      <a:pt x="3920" y="2250"/>
                    </a:lnTo>
                    <a:lnTo>
                      <a:pt x="3942" y="2236"/>
                    </a:lnTo>
                    <a:lnTo>
                      <a:pt x="3962" y="2220"/>
                    </a:lnTo>
                    <a:lnTo>
                      <a:pt x="3980" y="2204"/>
                    </a:lnTo>
                    <a:lnTo>
                      <a:pt x="3998" y="2184"/>
                    </a:lnTo>
                    <a:lnTo>
                      <a:pt x="4014" y="2164"/>
                    </a:lnTo>
                    <a:lnTo>
                      <a:pt x="4028" y="2142"/>
                    </a:lnTo>
                    <a:lnTo>
                      <a:pt x="4038" y="2120"/>
                    </a:lnTo>
                    <a:lnTo>
                      <a:pt x="4048" y="2096"/>
                    </a:lnTo>
                    <a:lnTo>
                      <a:pt x="4054" y="2072"/>
                    </a:lnTo>
                    <a:lnTo>
                      <a:pt x="4058" y="2046"/>
                    </a:lnTo>
                    <a:lnTo>
                      <a:pt x="4060" y="2020"/>
                    </a:lnTo>
                    <a:lnTo>
                      <a:pt x="4060" y="2020"/>
                    </a:lnTo>
                    <a:lnTo>
                      <a:pt x="4060" y="282"/>
                    </a:lnTo>
                    <a:lnTo>
                      <a:pt x="4060" y="282"/>
                    </a:lnTo>
                    <a:lnTo>
                      <a:pt x="4058" y="252"/>
                    </a:lnTo>
                    <a:lnTo>
                      <a:pt x="4054" y="224"/>
                    </a:lnTo>
                    <a:lnTo>
                      <a:pt x="4048" y="196"/>
                    </a:lnTo>
                    <a:lnTo>
                      <a:pt x="4038" y="170"/>
                    </a:lnTo>
                    <a:lnTo>
                      <a:pt x="4028" y="146"/>
                    </a:lnTo>
                    <a:lnTo>
                      <a:pt x="4014" y="122"/>
                    </a:lnTo>
                    <a:lnTo>
                      <a:pt x="3998" y="102"/>
                    </a:lnTo>
                    <a:lnTo>
                      <a:pt x="3980" y="82"/>
                    </a:lnTo>
                    <a:lnTo>
                      <a:pt x="3962" y="64"/>
                    </a:lnTo>
                    <a:lnTo>
                      <a:pt x="3942" y="48"/>
                    </a:lnTo>
                    <a:lnTo>
                      <a:pt x="3920" y="34"/>
                    </a:lnTo>
                    <a:lnTo>
                      <a:pt x="3896" y="22"/>
                    </a:lnTo>
                    <a:lnTo>
                      <a:pt x="3872" y="12"/>
                    </a:lnTo>
                    <a:lnTo>
                      <a:pt x="3848" y="6"/>
                    </a:lnTo>
                    <a:lnTo>
                      <a:pt x="3822" y="2"/>
                    </a:lnTo>
                    <a:lnTo>
                      <a:pt x="3796" y="0"/>
                    </a:lnTo>
                    <a:lnTo>
                      <a:pt x="3796" y="0"/>
                    </a:lnTo>
                    <a:close/>
                    <a:moveTo>
                      <a:pt x="3796" y="194"/>
                    </a:moveTo>
                    <a:lnTo>
                      <a:pt x="3796" y="194"/>
                    </a:lnTo>
                    <a:lnTo>
                      <a:pt x="3816" y="194"/>
                    </a:lnTo>
                    <a:lnTo>
                      <a:pt x="3832" y="200"/>
                    </a:lnTo>
                    <a:lnTo>
                      <a:pt x="3848" y="208"/>
                    </a:lnTo>
                    <a:lnTo>
                      <a:pt x="3860" y="218"/>
                    </a:lnTo>
                    <a:lnTo>
                      <a:pt x="3870" y="230"/>
                    </a:lnTo>
                    <a:lnTo>
                      <a:pt x="3878" y="246"/>
                    </a:lnTo>
                    <a:lnTo>
                      <a:pt x="3882" y="262"/>
                    </a:lnTo>
                    <a:lnTo>
                      <a:pt x="3884" y="282"/>
                    </a:lnTo>
                    <a:lnTo>
                      <a:pt x="3884" y="282"/>
                    </a:lnTo>
                    <a:lnTo>
                      <a:pt x="3884" y="2020"/>
                    </a:lnTo>
                    <a:lnTo>
                      <a:pt x="3884" y="2020"/>
                    </a:lnTo>
                    <a:lnTo>
                      <a:pt x="3882" y="2038"/>
                    </a:lnTo>
                    <a:lnTo>
                      <a:pt x="3878" y="2056"/>
                    </a:lnTo>
                    <a:lnTo>
                      <a:pt x="3870" y="2070"/>
                    </a:lnTo>
                    <a:lnTo>
                      <a:pt x="3860" y="2084"/>
                    </a:lnTo>
                    <a:lnTo>
                      <a:pt x="3848" y="2094"/>
                    </a:lnTo>
                    <a:lnTo>
                      <a:pt x="3832" y="2100"/>
                    </a:lnTo>
                    <a:lnTo>
                      <a:pt x="3816" y="2106"/>
                    </a:lnTo>
                    <a:lnTo>
                      <a:pt x="3796" y="2108"/>
                    </a:lnTo>
                    <a:lnTo>
                      <a:pt x="3796" y="2108"/>
                    </a:lnTo>
                    <a:lnTo>
                      <a:pt x="264" y="2108"/>
                    </a:lnTo>
                    <a:lnTo>
                      <a:pt x="264" y="2108"/>
                    </a:lnTo>
                    <a:lnTo>
                      <a:pt x="244" y="2106"/>
                    </a:lnTo>
                    <a:lnTo>
                      <a:pt x="228" y="2100"/>
                    </a:lnTo>
                    <a:lnTo>
                      <a:pt x="212" y="2094"/>
                    </a:lnTo>
                    <a:lnTo>
                      <a:pt x="200" y="2084"/>
                    </a:lnTo>
                    <a:lnTo>
                      <a:pt x="190" y="2070"/>
                    </a:lnTo>
                    <a:lnTo>
                      <a:pt x="182" y="2056"/>
                    </a:lnTo>
                    <a:lnTo>
                      <a:pt x="178" y="2038"/>
                    </a:lnTo>
                    <a:lnTo>
                      <a:pt x="176" y="2020"/>
                    </a:lnTo>
                    <a:lnTo>
                      <a:pt x="176" y="2020"/>
                    </a:lnTo>
                    <a:lnTo>
                      <a:pt x="176" y="282"/>
                    </a:lnTo>
                    <a:lnTo>
                      <a:pt x="176" y="282"/>
                    </a:lnTo>
                    <a:lnTo>
                      <a:pt x="178" y="262"/>
                    </a:lnTo>
                    <a:lnTo>
                      <a:pt x="182" y="246"/>
                    </a:lnTo>
                    <a:lnTo>
                      <a:pt x="190" y="230"/>
                    </a:lnTo>
                    <a:lnTo>
                      <a:pt x="200" y="218"/>
                    </a:lnTo>
                    <a:lnTo>
                      <a:pt x="212" y="208"/>
                    </a:lnTo>
                    <a:lnTo>
                      <a:pt x="228" y="200"/>
                    </a:lnTo>
                    <a:lnTo>
                      <a:pt x="244" y="194"/>
                    </a:lnTo>
                    <a:lnTo>
                      <a:pt x="264" y="194"/>
                    </a:lnTo>
                    <a:lnTo>
                      <a:pt x="264" y="194"/>
                    </a:lnTo>
                    <a:lnTo>
                      <a:pt x="3796" y="194"/>
                    </a:lnTo>
                    <a:close/>
                  </a:path>
                </a:pathLst>
              </a:custGeom>
              <a:solidFill>
                <a:srgbClr val="70B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p:nvSpPr>
            <p:spPr bwMode="auto">
              <a:xfrm>
                <a:off x="-8069263" y="-690563"/>
                <a:ext cx="6445250" cy="3622676"/>
              </a:xfrm>
              <a:custGeom>
                <a:avLst/>
                <a:gdLst>
                  <a:gd name="T0" fmla="*/ 3796 w 4060"/>
                  <a:gd name="T1" fmla="*/ 0 h 2282"/>
                  <a:gd name="T2" fmla="*/ 264 w 4060"/>
                  <a:gd name="T3" fmla="*/ 0 h 2282"/>
                  <a:gd name="T4" fmla="*/ 212 w 4060"/>
                  <a:gd name="T5" fmla="*/ 6 h 2282"/>
                  <a:gd name="T6" fmla="*/ 164 w 4060"/>
                  <a:gd name="T7" fmla="*/ 22 h 2282"/>
                  <a:gd name="T8" fmla="*/ 118 w 4060"/>
                  <a:gd name="T9" fmla="*/ 48 h 2282"/>
                  <a:gd name="T10" fmla="*/ 80 w 4060"/>
                  <a:gd name="T11" fmla="*/ 82 h 2282"/>
                  <a:gd name="T12" fmla="*/ 46 w 4060"/>
                  <a:gd name="T13" fmla="*/ 122 h 2282"/>
                  <a:gd name="T14" fmla="*/ 22 w 4060"/>
                  <a:gd name="T15" fmla="*/ 170 h 2282"/>
                  <a:gd name="T16" fmla="*/ 6 w 4060"/>
                  <a:gd name="T17" fmla="*/ 224 h 2282"/>
                  <a:gd name="T18" fmla="*/ 0 w 4060"/>
                  <a:gd name="T19" fmla="*/ 282 h 2282"/>
                  <a:gd name="T20" fmla="*/ 0 w 4060"/>
                  <a:gd name="T21" fmla="*/ 2020 h 2282"/>
                  <a:gd name="T22" fmla="*/ 2 w 4060"/>
                  <a:gd name="T23" fmla="*/ 2046 h 2282"/>
                  <a:gd name="T24" fmla="*/ 12 w 4060"/>
                  <a:gd name="T25" fmla="*/ 2096 h 2282"/>
                  <a:gd name="T26" fmla="*/ 32 w 4060"/>
                  <a:gd name="T27" fmla="*/ 2142 h 2282"/>
                  <a:gd name="T28" fmla="*/ 62 w 4060"/>
                  <a:gd name="T29" fmla="*/ 2184 h 2282"/>
                  <a:gd name="T30" fmla="*/ 98 w 4060"/>
                  <a:gd name="T31" fmla="*/ 2220 h 2282"/>
                  <a:gd name="T32" fmla="*/ 140 w 4060"/>
                  <a:gd name="T33" fmla="*/ 2250 h 2282"/>
                  <a:gd name="T34" fmla="*/ 188 w 4060"/>
                  <a:gd name="T35" fmla="*/ 2270 h 2282"/>
                  <a:gd name="T36" fmla="*/ 238 w 4060"/>
                  <a:gd name="T37" fmla="*/ 2282 h 2282"/>
                  <a:gd name="T38" fmla="*/ 264 w 4060"/>
                  <a:gd name="T39" fmla="*/ 2282 h 2282"/>
                  <a:gd name="T40" fmla="*/ 3796 w 4060"/>
                  <a:gd name="T41" fmla="*/ 2282 h 2282"/>
                  <a:gd name="T42" fmla="*/ 3848 w 4060"/>
                  <a:gd name="T43" fmla="*/ 2278 h 2282"/>
                  <a:gd name="T44" fmla="*/ 3896 w 4060"/>
                  <a:gd name="T45" fmla="*/ 2262 h 2282"/>
                  <a:gd name="T46" fmla="*/ 3942 w 4060"/>
                  <a:gd name="T47" fmla="*/ 2236 h 2282"/>
                  <a:gd name="T48" fmla="*/ 3980 w 4060"/>
                  <a:gd name="T49" fmla="*/ 2204 h 2282"/>
                  <a:gd name="T50" fmla="*/ 4014 w 4060"/>
                  <a:gd name="T51" fmla="*/ 2164 h 2282"/>
                  <a:gd name="T52" fmla="*/ 4038 w 4060"/>
                  <a:gd name="T53" fmla="*/ 2120 h 2282"/>
                  <a:gd name="T54" fmla="*/ 4054 w 4060"/>
                  <a:gd name="T55" fmla="*/ 2072 h 2282"/>
                  <a:gd name="T56" fmla="*/ 4060 w 4060"/>
                  <a:gd name="T57" fmla="*/ 2020 h 2282"/>
                  <a:gd name="T58" fmla="*/ 4060 w 4060"/>
                  <a:gd name="T59" fmla="*/ 282 h 2282"/>
                  <a:gd name="T60" fmla="*/ 4058 w 4060"/>
                  <a:gd name="T61" fmla="*/ 252 h 2282"/>
                  <a:gd name="T62" fmla="*/ 4048 w 4060"/>
                  <a:gd name="T63" fmla="*/ 196 h 2282"/>
                  <a:gd name="T64" fmla="*/ 4028 w 4060"/>
                  <a:gd name="T65" fmla="*/ 146 h 2282"/>
                  <a:gd name="T66" fmla="*/ 3998 w 4060"/>
                  <a:gd name="T67" fmla="*/ 102 h 2282"/>
                  <a:gd name="T68" fmla="*/ 3962 w 4060"/>
                  <a:gd name="T69" fmla="*/ 64 h 2282"/>
                  <a:gd name="T70" fmla="*/ 3920 w 4060"/>
                  <a:gd name="T71" fmla="*/ 34 h 2282"/>
                  <a:gd name="T72" fmla="*/ 3872 w 4060"/>
                  <a:gd name="T73" fmla="*/ 12 h 2282"/>
                  <a:gd name="T74" fmla="*/ 3822 w 4060"/>
                  <a:gd name="T75" fmla="*/ 2 h 2282"/>
                  <a:gd name="T76" fmla="*/ 3796 w 4060"/>
                  <a:gd name="T77" fmla="*/ 0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0" h="2282">
                    <a:moveTo>
                      <a:pt x="3796" y="0"/>
                    </a:moveTo>
                    <a:lnTo>
                      <a:pt x="3796" y="0"/>
                    </a:lnTo>
                    <a:lnTo>
                      <a:pt x="264" y="0"/>
                    </a:lnTo>
                    <a:lnTo>
                      <a:pt x="264" y="0"/>
                    </a:lnTo>
                    <a:lnTo>
                      <a:pt x="238" y="2"/>
                    </a:lnTo>
                    <a:lnTo>
                      <a:pt x="212" y="6"/>
                    </a:lnTo>
                    <a:lnTo>
                      <a:pt x="188" y="12"/>
                    </a:lnTo>
                    <a:lnTo>
                      <a:pt x="164" y="22"/>
                    </a:lnTo>
                    <a:lnTo>
                      <a:pt x="140" y="34"/>
                    </a:lnTo>
                    <a:lnTo>
                      <a:pt x="118" y="48"/>
                    </a:lnTo>
                    <a:lnTo>
                      <a:pt x="98" y="64"/>
                    </a:lnTo>
                    <a:lnTo>
                      <a:pt x="80" y="82"/>
                    </a:lnTo>
                    <a:lnTo>
                      <a:pt x="62" y="102"/>
                    </a:lnTo>
                    <a:lnTo>
                      <a:pt x="46" y="122"/>
                    </a:lnTo>
                    <a:lnTo>
                      <a:pt x="32" y="146"/>
                    </a:lnTo>
                    <a:lnTo>
                      <a:pt x="22" y="170"/>
                    </a:lnTo>
                    <a:lnTo>
                      <a:pt x="12" y="196"/>
                    </a:lnTo>
                    <a:lnTo>
                      <a:pt x="6" y="224"/>
                    </a:lnTo>
                    <a:lnTo>
                      <a:pt x="2" y="252"/>
                    </a:lnTo>
                    <a:lnTo>
                      <a:pt x="0" y="282"/>
                    </a:lnTo>
                    <a:lnTo>
                      <a:pt x="0" y="282"/>
                    </a:lnTo>
                    <a:lnTo>
                      <a:pt x="0" y="2020"/>
                    </a:lnTo>
                    <a:lnTo>
                      <a:pt x="0" y="2020"/>
                    </a:lnTo>
                    <a:lnTo>
                      <a:pt x="2" y="2046"/>
                    </a:lnTo>
                    <a:lnTo>
                      <a:pt x="6" y="2072"/>
                    </a:lnTo>
                    <a:lnTo>
                      <a:pt x="12" y="2096"/>
                    </a:lnTo>
                    <a:lnTo>
                      <a:pt x="22" y="2120"/>
                    </a:lnTo>
                    <a:lnTo>
                      <a:pt x="32" y="2142"/>
                    </a:lnTo>
                    <a:lnTo>
                      <a:pt x="46" y="2164"/>
                    </a:lnTo>
                    <a:lnTo>
                      <a:pt x="62" y="2184"/>
                    </a:lnTo>
                    <a:lnTo>
                      <a:pt x="80" y="2204"/>
                    </a:lnTo>
                    <a:lnTo>
                      <a:pt x="98" y="2220"/>
                    </a:lnTo>
                    <a:lnTo>
                      <a:pt x="118" y="2236"/>
                    </a:lnTo>
                    <a:lnTo>
                      <a:pt x="140" y="2250"/>
                    </a:lnTo>
                    <a:lnTo>
                      <a:pt x="164" y="2262"/>
                    </a:lnTo>
                    <a:lnTo>
                      <a:pt x="188" y="2270"/>
                    </a:lnTo>
                    <a:lnTo>
                      <a:pt x="212" y="2278"/>
                    </a:lnTo>
                    <a:lnTo>
                      <a:pt x="238" y="2282"/>
                    </a:lnTo>
                    <a:lnTo>
                      <a:pt x="264" y="2282"/>
                    </a:lnTo>
                    <a:lnTo>
                      <a:pt x="264" y="2282"/>
                    </a:lnTo>
                    <a:lnTo>
                      <a:pt x="3796" y="2282"/>
                    </a:lnTo>
                    <a:lnTo>
                      <a:pt x="3796" y="2282"/>
                    </a:lnTo>
                    <a:lnTo>
                      <a:pt x="3822" y="2282"/>
                    </a:lnTo>
                    <a:lnTo>
                      <a:pt x="3848" y="2278"/>
                    </a:lnTo>
                    <a:lnTo>
                      <a:pt x="3872" y="2270"/>
                    </a:lnTo>
                    <a:lnTo>
                      <a:pt x="3896" y="2262"/>
                    </a:lnTo>
                    <a:lnTo>
                      <a:pt x="3920" y="2250"/>
                    </a:lnTo>
                    <a:lnTo>
                      <a:pt x="3942" y="2236"/>
                    </a:lnTo>
                    <a:lnTo>
                      <a:pt x="3962" y="2220"/>
                    </a:lnTo>
                    <a:lnTo>
                      <a:pt x="3980" y="2204"/>
                    </a:lnTo>
                    <a:lnTo>
                      <a:pt x="3998" y="2184"/>
                    </a:lnTo>
                    <a:lnTo>
                      <a:pt x="4014" y="2164"/>
                    </a:lnTo>
                    <a:lnTo>
                      <a:pt x="4028" y="2142"/>
                    </a:lnTo>
                    <a:lnTo>
                      <a:pt x="4038" y="2120"/>
                    </a:lnTo>
                    <a:lnTo>
                      <a:pt x="4048" y="2096"/>
                    </a:lnTo>
                    <a:lnTo>
                      <a:pt x="4054" y="2072"/>
                    </a:lnTo>
                    <a:lnTo>
                      <a:pt x="4058" y="2046"/>
                    </a:lnTo>
                    <a:lnTo>
                      <a:pt x="4060" y="2020"/>
                    </a:lnTo>
                    <a:lnTo>
                      <a:pt x="4060" y="2020"/>
                    </a:lnTo>
                    <a:lnTo>
                      <a:pt x="4060" y="282"/>
                    </a:lnTo>
                    <a:lnTo>
                      <a:pt x="4060" y="282"/>
                    </a:lnTo>
                    <a:lnTo>
                      <a:pt x="4058" y="252"/>
                    </a:lnTo>
                    <a:lnTo>
                      <a:pt x="4054" y="224"/>
                    </a:lnTo>
                    <a:lnTo>
                      <a:pt x="4048" y="196"/>
                    </a:lnTo>
                    <a:lnTo>
                      <a:pt x="4038" y="170"/>
                    </a:lnTo>
                    <a:lnTo>
                      <a:pt x="4028" y="146"/>
                    </a:lnTo>
                    <a:lnTo>
                      <a:pt x="4014" y="122"/>
                    </a:lnTo>
                    <a:lnTo>
                      <a:pt x="3998" y="102"/>
                    </a:lnTo>
                    <a:lnTo>
                      <a:pt x="3980" y="82"/>
                    </a:lnTo>
                    <a:lnTo>
                      <a:pt x="3962" y="64"/>
                    </a:lnTo>
                    <a:lnTo>
                      <a:pt x="3942" y="48"/>
                    </a:lnTo>
                    <a:lnTo>
                      <a:pt x="3920" y="34"/>
                    </a:lnTo>
                    <a:lnTo>
                      <a:pt x="3896" y="22"/>
                    </a:lnTo>
                    <a:lnTo>
                      <a:pt x="3872" y="12"/>
                    </a:lnTo>
                    <a:lnTo>
                      <a:pt x="3848" y="6"/>
                    </a:lnTo>
                    <a:lnTo>
                      <a:pt x="3822" y="2"/>
                    </a:lnTo>
                    <a:lnTo>
                      <a:pt x="3796" y="0"/>
                    </a:lnTo>
                    <a:lnTo>
                      <a:pt x="37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p:nvSpPr>
            <p:spPr bwMode="auto">
              <a:xfrm>
                <a:off x="-7789863" y="-382588"/>
                <a:ext cx="5886450" cy="3038476"/>
              </a:xfrm>
              <a:custGeom>
                <a:avLst/>
                <a:gdLst>
                  <a:gd name="T0" fmla="*/ 3620 w 3708"/>
                  <a:gd name="T1" fmla="*/ 0 h 1914"/>
                  <a:gd name="T2" fmla="*/ 3620 w 3708"/>
                  <a:gd name="T3" fmla="*/ 0 h 1914"/>
                  <a:gd name="T4" fmla="*/ 3640 w 3708"/>
                  <a:gd name="T5" fmla="*/ 0 h 1914"/>
                  <a:gd name="T6" fmla="*/ 3656 w 3708"/>
                  <a:gd name="T7" fmla="*/ 6 h 1914"/>
                  <a:gd name="T8" fmla="*/ 3672 w 3708"/>
                  <a:gd name="T9" fmla="*/ 14 h 1914"/>
                  <a:gd name="T10" fmla="*/ 3684 w 3708"/>
                  <a:gd name="T11" fmla="*/ 24 h 1914"/>
                  <a:gd name="T12" fmla="*/ 3694 w 3708"/>
                  <a:gd name="T13" fmla="*/ 36 h 1914"/>
                  <a:gd name="T14" fmla="*/ 3702 w 3708"/>
                  <a:gd name="T15" fmla="*/ 52 h 1914"/>
                  <a:gd name="T16" fmla="*/ 3706 w 3708"/>
                  <a:gd name="T17" fmla="*/ 68 h 1914"/>
                  <a:gd name="T18" fmla="*/ 3708 w 3708"/>
                  <a:gd name="T19" fmla="*/ 88 h 1914"/>
                  <a:gd name="T20" fmla="*/ 3708 w 3708"/>
                  <a:gd name="T21" fmla="*/ 88 h 1914"/>
                  <a:gd name="T22" fmla="*/ 3708 w 3708"/>
                  <a:gd name="T23" fmla="*/ 1826 h 1914"/>
                  <a:gd name="T24" fmla="*/ 3708 w 3708"/>
                  <a:gd name="T25" fmla="*/ 1826 h 1914"/>
                  <a:gd name="T26" fmla="*/ 3706 w 3708"/>
                  <a:gd name="T27" fmla="*/ 1844 h 1914"/>
                  <a:gd name="T28" fmla="*/ 3702 w 3708"/>
                  <a:gd name="T29" fmla="*/ 1862 h 1914"/>
                  <a:gd name="T30" fmla="*/ 3694 w 3708"/>
                  <a:gd name="T31" fmla="*/ 1876 h 1914"/>
                  <a:gd name="T32" fmla="*/ 3684 w 3708"/>
                  <a:gd name="T33" fmla="*/ 1890 h 1914"/>
                  <a:gd name="T34" fmla="*/ 3672 w 3708"/>
                  <a:gd name="T35" fmla="*/ 1900 h 1914"/>
                  <a:gd name="T36" fmla="*/ 3656 w 3708"/>
                  <a:gd name="T37" fmla="*/ 1906 h 1914"/>
                  <a:gd name="T38" fmla="*/ 3640 w 3708"/>
                  <a:gd name="T39" fmla="*/ 1912 h 1914"/>
                  <a:gd name="T40" fmla="*/ 3620 w 3708"/>
                  <a:gd name="T41" fmla="*/ 1914 h 1914"/>
                  <a:gd name="T42" fmla="*/ 3620 w 3708"/>
                  <a:gd name="T43" fmla="*/ 1914 h 1914"/>
                  <a:gd name="T44" fmla="*/ 88 w 3708"/>
                  <a:gd name="T45" fmla="*/ 1914 h 1914"/>
                  <a:gd name="T46" fmla="*/ 88 w 3708"/>
                  <a:gd name="T47" fmla="*/ 1914 h 1914"/>
                  <a:gd name="T48" fmla="*/ 68 w 3708"/>
                  <a:gd name="T49" fmla="*/ 1912 h 1914"/>
                  <a:gd name="T50" fmla="*/ 52 w 3708"/>
                  <a:gd name="T51" fmla="*/ 1906 h 1914"/>
                  <a:gd name="T52" fmla="*/ 36 w 3708"/>
                  <a:gd name="T53" fmla="*/ 1900 h 1914"/>
                  <a:gd name="T54" fmla="*/ 24 w 3708"/>
                  <a:gd name="T55" fmla="*/ 1890 h 1914"/>
                  <a:gd name="T56" fmla="*/ 14 w 3708"/>
                  <a:gd name="T57" fmla="*/ 1876 h 1914"/>
                  <a:gd name="T58" fmla="*/ 6 w 3708"/>
                  <a:gd name="T59" fmla="*/ 1862 h 1914"/>
                  <a:gd name="T60" fmla="*/ 2 w 3708"/>
                  <a:gd name="T61" fmla="*/ 1844 h 1914"/>
                  <a:gd name="T62" fmla="*/ 0 w 3708"/>
                  <a:gd name="T63" fmla="*/ 1826 h 1914"/>
                  <a:gd name="T64" fmla="*/ 0 w 3708"/>
                  <a:gd name="T65" fmla="*/ 1826 h 1914"/>
                  <a:gd name="T66" fmla="*/ 0 w 3708"/>
                  <a:gd name="T67" fmla="*/ 88 h 1914"/>
                  <a:gd name="T68" fmla="*/ 0 w 3708"/>
                  <a:gd name="T69" fmla="*/ 88 h 1914"/>
                  <a:gd name="T70" fmla="*/ 2 w 3708"/>
                  <a:gd name="T71" fmla="*/ 68 h 1914"/>
                  <a:gd name="T72" fmla="*/ 6 w 3708"/>
                  <a:gd name="T73" fmla="*/ 52 h 1914"/>
                  <a:gd name="T74" fmla="*/ 14 w 3708"/>
                  <a:gd name="T75" fmla="*/ 36 h 1914"/>
                  <a:gd name="T76" fmla="*/ 24 w 3708"/>
                  <a:gd name="T77" fmla="*/ 24 h 1914"/>
                  <a:gd name="T78" fmla="*/ 36 w 3708"/>
                  <a:gd name="T79" fmla="*/ 14 h 1914"/>
                  <a:gd name="T80" fmla="*/ 52 w 3708"/>
                  <a:gd name="T81" fmla="*/ 6 h 1914"/>
                  <a:gd name="T82" fmla="*/ 68 w 3708"/>
                  <a:gd name="T83" fmla="*/ 0 h 1914"/>
                  <a:gd name="T84" fmla="*/ 88 w 3708"/>
                  <a:gd name="T85" fmla="*/ 0 h 1914"/>
                  <a:gd name="T86" fmla="*/ 88 w 3708"/>
                  <a:gd name="T87" fmla="*/ 0 h 1914"/>
                  <a:gd name="T88" fmla="*/ 3620 w 3708"/>
                  <a:gd name="T89" fmla="*/ 0 h 1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08" h="1914">
                    <a:moveTo>
                      <a:pt x="3620" y="0"/>
                    </a:moveTo>
                    <a:lnTo>
                      <a:pt x="3620" y="0"/>
                    </a:lnTo>
                    <a:lnTo>
                      <a:pt x="3640" y="0"/>
                    </a:lnTo>
                    <a:lnTo>
                      <a:pt x="3656" y="6"/>
                    </a:lnTo>
                    <a:lnTo>
                      <a:pt x="3672" y="14"/>
                    </a:lnTo>
                    <a:lnTo>
                      <a:pt x="3684" y="24"/>
                    </a:lnTo>
                    <a:lnTo>
                      <a:pt x="3694" y="36"/>
                    </a:lnTo>
                    <a:lnTo>
                      <a:pt x="3702" y="52"/>
                    </a:lnTo>
                    <a:lnTo>
                      <a:pt x="3706" y="68"/>
                    </a:lnTo>
                    <a:lnTo>
                      <a:pt x="3708" y="88"/>
                    </a:lnTo>
                    <a:lnTo>
                      <a:pt x="3708" y="88"/>
                    </a:lnTo>
                    <a:lnTo>
                      <a:pt x="3708" y="1826"/>
                    </a:lnTo>
                    <a:lnTo>
                      <a:pt x="3708" y="1826"/>
                    </a:lnTo>
                    <a:lnTo>
                      <a:pt x="3706" y="1844"/>
                    </a:lnTo>
                    <a:lnTo>
                      <a:pt x="3702" y="1862"/>
                    </a:lnTo>
                    <a:lnTo>
                      <a:pt x="3694" y="1876"/>
                    </a:lnTo>
                    <a:lnTo>
                      <a:pt x="3684" y="1890"/>
                    </a:lnTo>
                    <a:lnTo>
                      <a:pt x="3672" y="1900"/>
                    </a:lnTo>
                    <a:lnTo>
                      <a:pt x="3656" y="1906"/>
                    </a:lnTo>
                    <a:lnTo>
                      <a:pt x="3640" y="1912"/>
                    </a:lnTo>
                    <a:lnTo>
                      <a:pt x="3620" y="1914"/>
                    </a:lnTo>
                    <a:lnTo>
                      <a:pt x="3620" y="1914"/>
                    </a:lnTo>
                    <a:lnTo>
                      <a:pt x="88" y="1914"/>
                    </a:lnTo>
                    <a:lnTo>
                      <a:pt x="88" y="1914"/>
                    </a:lnTo>
                    <a:lnTo>
                      <a:pt x="68" y="1912"/>
                    </a:lnTo>
                    <a:lnTo>
                      <a:pt x="52" y="1906"/>
                    </a:lnTo>
                    <a:lnTo>
                      <a:pt x="36" y="1900"/>
                    </a:lnTo>
                    <a:lnTo>
                      <a:pt x="24" y="1890"/>
                    </a:lnTo>
                    <a:lnTo>
                      <a:pt x="14" y="1876"/>
                    </a:lnTo>
                    <a:lnTo>
                      <a:pt x="6" y="1862"/>
                    </a:lnTo>
                    <a:lnTo>
                      <a:pt x="2" y="1844"/>
                    </a:lnTo>
                    <a:lnTo>
                      <a:pt x="0" y="1826"/>
                    </a:lnTo>
                    <a:lnTo>
                      <a:pt x="0" y="1826"/>
                    </a:lnTo>
                    <a:lnTo>
                      <a:pt x="0" y="88"/>
                    </a:lnTo>
                    <a:lnTo>
                      <a:pt x="0" y="88"/>
                    </a:lnTo>
                    <a:lnTo>
                      <a:pt x="2" y="68"/>
                    </a:lnTo>
                    <a:lnTo>
                      <a:pt x="6" y="52"/>
                    </a:lnTo>
                    <a:lnTo>
                      <a:pt x="14" y="36"/>
                    </a:lnTo>
                    <a:lnTo>
                      <a:pt x="24" y="24"/>
                    </a:lnTo>
                    <a:lnTo>
                      <a:pt x="36" y="14"/>
                    </a:lnTo>
                    <a:lnTo>
                      <a:pt x="52" y="6"/>
                    </a:lnTo>
                    <a:lnTo>
                      <a:pt x="68" y="0"/>
                    </a:lnTo>
                    <a:lnTo>
                      <a:pt x="88" y="0"/>
                    </a:lnTo>
                    <a:lnTo>
                      <a:pt x="88" y="0"/>
                    </a:lnTo>
                    <a:lnTo>
                      <a:pt x="36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8"/>
              <p:cNvSpPr>
                <a:spLocks/>
              </p:cNvSpPr>
              <p:nvPr/>
            </p:nvSpPr>
            <p:spPr bwMode="auto">
              <a:xfrm>
                <a:off x="-4329113" y="484187"/>
                <a:ext cx="368300" cy="406400"/>
              </a:xfrm>
              <a:custGeom>
                <a:avLst/>
                <a:gdLst>
                  <a:gd name="T0" fmla="*/ 232 w 232"/>
                  <a:gd name="T1" fmla="*/ 0 h 256"/>
                  <a:gd name="T2" fmla="*/ 232 w 232"/>
                  <a:gd name="T3" fmla="*/ 0 h 256"/>
                  <a:gd name="T4" fmla="*/ 180 w 232"/>
                  <a:gd name="T5" fmla="*/ 0 h 256"/>
                  <a:gd name="T6" fmla="*/ 180 w 232"/>
                  <a:gd name="T7" fmla="*/ 0 h 256"/>
                  <a:gd name="T8" fmla="*/ 0 w 232"/>
                  <a:gd name="T9" fmla="*/ 0 h 256"/>
                  <a:gd name="T10" fmla="*/ 0 w 232"/>
                  <a:gd name="T11" fmla="*/ 0 h 256"/>
                  <a:gd name="T12" fmla="*/ 0 w 232"/>
                  <a:gd name="T13" fmla="*/ 256 h 256"/>
                  <a:gd name="T14" fmla="*/ 0 w 232"/>
                  <a:gd name="T15" fmla="*/ 256 h 256"/>
                  <a:gd name="T16" fmla="*/ 232 w 232"/>
                  <a:gd name="T17" fmla="*/ 256 h 256"/>
                  <a:gd name="T18" fmla="*/ 232 w 232"/>
                  <a:gd name="T19" fmla="*/ 256 h 256"/>
                  <a:gd name="T20" fmla="*/ 232 w 232"/>
                  <a:gd name="T2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256">
                    <a:moveTo>
                      <a:pt x="232" y="0"/>
                    </a:moveTo>
                    <a:lnTo>
                      <a:pt x="232" y="0"/>
                    </a:lnTo>
                    <a:lnTo>
                      <a:pt x="180" y="0"/>
                    </a:lnTo>
                    <a:lnTo>
                      <a:pt x="180" y="0"/>
                    </a:lnTo>
                    <a:lnTo>
                      <a:pt x="0" y="0"/>
                    </a:lnTo>
                    <a:lnTo>
                      <a:pt x="0" y="0"/>
                    </a:lnTo>
                    <a:lnTo>
                      <a:pt x="0" y="256"/>
                    </a:lnTo>
                    <a:lnTo>
                      <a:pt x="0" y="256"/>
                    </a:lnTo>
                    <a:lnTo>
                      <a:pt x="232" y="256"/>
                    </a:lnTo>
                    <a:lnTo>
                      <a:pt x="232" y="256"/>
                    </a:lnTo>
                    <a:lnTo>
                      <a:pt x="232"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9"/>
              <p:cNvSpPr>
                <a:spLocks/>
              </p:cNvSpPr>
              <p:nvPr/>
            </p:nvSpPr>
            <p:spPr bwMode="auto">
              <a:xfrm>
                <a:off x="-4329113" y="484187"/>
                <a:ext cx="368300" cy="406400"/>
              </a:xfrm>
              <a:custGeom>
                <a:avLst/>
                <a:gdLst>
                  <a:gd name="T0" fmla="*/ 232 w 232"/>
                  <a:gd name="T1" fmla="*/ 0 h 256"/>
                  <a:gd name="T2" fmla="*/ 232 w 232"/>
                  <a:gd name="T3" fmla="*/ 0 h 256"/>
                  <a:gd name="T4" fmla="*/ 180 w 232"/>
                  <a:gd name="T5" fmla="*/ 0 h 256"/>
                  <a:gd name="T6" fmla="*/ 180 w 232"/>
                  <a:gd name="T7" fmla="*/ 0 h 256"/>
                  <a:gd name="T8" fmla="*/ 0 w 232"/>
                  <a:gd name="T9" fmla="*/ 0 h 256"/>
                  <a:gd name="T10" fmla="*/ 0 w 232"/>
                  <a:gd name="T11" fmla="*/ 0 h 256"/>
                  <a:gd name="T12" fmla="*/ 0 w 232"/>
                  <a:gd name="T13" fmla="*/ 256 h 256"/>
                  <a:gd name="T14" fmla="*/ 0 w 232"/>
                  <a:gd name="T15" fmla="*/ 256 h 256"/>
                  <a:gd name="T16" fmla="*/ 232 w 232"/>
                  <a:gd name="T17" fmla="*/ 256 h 256"/>
                  <a:gd name="T18" fmla="*/ 232 w 232"/>
                  <a:gd name="T19" fmla="*/ 256 h 256"/>
                  <a:gd name="T20" fmla="*/ 232 w 232"/>
                  <a:gd name="T2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256">
                    <a:moveTo>
                      <a:pt x="232" y="0"/>
                    </a:moveTo>
                    <a:lnTo>
                      <a:pt x="232" y="0"/>
                    </a:lnTo>
                    <a:lnTo>
                      <a:pt x="180" y="0"/>
                    </a:lnTo>
                    <a:lnTo>
                      <a:pt x="180" y="0"/>
                    </a:lnTo>
                    <a:lnTo>
                      <a:pt x="0" y="0"/>
                    </a:lnTo>
                    <a:lnTo>
                      <a:pt x="0" y="0"/>
                    </a:lnTo>
                    <a:lnTo>
                      <a:pt x="0" y="256"/>
                    </a:lnTo>
                    <a:lnTo>
                      <a:pt x="0" y="256"/>
                    </a:lnTo>
                    <a:lnTo>
                      <a:pt x="232" y="256"/>
                    </a:lnTo>
                    <a:lnTo>
                      <a:pt x="232" y="256"/>
                    </a:lnTo>
                    <a:lnTo>
                      <a:pt x="2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0"/>
              <p:cNvSpPr>
                <a:spLocks/>
              </p:cNvSpPr>
              <p:nvPr/>
            </p:nvSpPr>
            <p:spPr bwMode="auto">
              <a:xfrm>
                <a:off x="-4329113" y="65087"/>
                <a:ext cx="368300" cy="419100"/>
              </a:xfrm>
              <a:custGeom>
                <a:avLst/>
                <a:gdLst>
                  <a:gd name="T0" fmla="*/ 104 w 232"/>
                  <a:gd name="T1" fmla="*/ 0 h 264"/>
                  <a:gd name="T2" fmla="*/ 104 w 232"/>
                  <a:gd name="T3" fmla="*/ 0 h 264"/>
                  <a:gd name="T4" fmla="*/ 94 w 232"/>
                  <a:gd name="T5" fmla="*/ 0 h 264"/>
                  <a:gd name="T6" fmla="*/ 84 w 232"/>
                  <a:gd name="T7" fmla="*/ 2 h 264"/>
                  <a:gd name="T8" fmla="*/ 66 w 232"/>
                  <a:gd name="T9" fmla="*/ 8 h 264"/>
                  <a:gd name="T10" fmla="*/ 48 w 232"/>
                  <a:gd name="T11" fmla="*/ 20 h 264"/>
                  <a:gd name="T12" fmla="*/ 32 w 232"/>
                  <a:gd name="T13" fmla="*/ 36 h 264"/>
                  <a:gd name="T14" fmla="*/ 18 w 232"/>
                  <a:gd name="T15" fmla="*/ 56 h 264"/>
                  <a:gd name="T16" fmla="*/ 8 w 232"/>
                  <a:gd name="T17" fmla="*/ 78 h 264"/>
                  <a:gd name="T18" fmla="*/ 2 w 232"/>
                  <a:gd name="T19" fmla="*/ 104 h 264"/>
                  <a:gd name="T20" fmla="*/ 0 w 232"/>
                  <a:gd name="T21" fmla="*/ 118 h 264"/>
                  <a:gd name="T22" fmla="*/ 0 w 232"/>
                  <a:gd name="T23" fmla="*/ 132 h 264"/>
                  <a:gd name="T24" fmla="*/ 0 w 232"/>
                  <a:gd name="T25" fmla="*/ 132 h 264"/>
                  <a:gd name="T26" fmla="*/ 0 w 232"/>
                  <a:gd name="T27" fmla="*/ 264 h 264"/>
                  <a:gd name="T28" fmla="*/ 0 w 232"/>
                  <a:gd name="T29" fmla="*/ 264 h 264"/>
                  <a:gd name="T30" fmla="*/ 180 w 232"/>
                  <a:gd name="T31" fmla="*/ 264 h 264"/>
                  <a:gd name="T32" fmla="*/ 180 w 232"/>
                  <a:gd name="T33" fmla="*/ 264 h 264"/>
                  <a:gd name="T34" fmla="*/ 232 w 232"/>
                  <a:gd name="T35" fmla="*/ 264 h 264"/>
                  <a:gd name="T36" fmla="*/ 232 w 232"/>
                  <a:gd name="T37" fmla="*/ 264 h 264"/>
                  <a:gd name="T38" fmla="*/ 232 w 232"/>
                  <a:gd name="T39" fmla="*/ 132 h 264"/>
                  <a:gd name="T40" fmla="*/ 232 w 232"/>
                  <a:gd name="T41" fmla="*/ 132 h 264"/>
                  <a:gd name="T42" fmla="*/ 232 w 232"/>
                  <a:gd name="T43" fmla="*/ 118 h 264"/>
                  <a:gd name="T44" fmla="*/ 230 w 232"/>
                  <a:gd name="T45" fmla="*/ 104 h 264"/>
                  <a:gd name="T46" fmla="*/ 226 w 232"/>
                  <a:gd name="T47" fmla="*/ 90 h 264"/>
                  <a:gd name="T48" fmla="*/ 222 w 232"/>
                  <a:gd name="T49" fmla="*/ 78 h 264"/>
                  <a:gd name="T50" fmla="*/ 218 w 232"/>
                  <a:gd name="T51" fmla="*/ 66 h 264"/>
                  <a:gd name="T52" fmla="*/ 212 w 232"/>
                  <a:gd name="T53" fmla="*/ 56 h 264"/>
                  <a:gd name="T54" fmla="*/ 204 w 232"/>
                  <a:gd name="T55" fmla="*/ 44 h 264"/>
                  <a:gd name="T56" fmla="*/ 196 w 232"/>
                  <a:gd name="T57" fmla="*/ 36 h 264"/>
                  <a:gd name="T58" fmla="*/ 188 w 232"/>
                  <a:gd name="T59" fmla="*/ 28 h 264"/>
                  <a:gd name="T60" fmla="*/ 178 w 232"/>
                  <a:gd name="T61" fmla="*/ 20 h 264"/>
                  <a:gd name="T62" fmla="*/ 168 w 232"/>
                  <a:gd name="T63" fmla="*/ 14 h 264"/>
                  <a:gd name="T64" fmla="*/ 156 w 232"/>
                  <a:gd name="T65" fmla="*/ 8 h 264"/>
                  <a:gd name="T66" fmla="*/ 144 w 232"/>
                  <a:gd name="T67" fmla="*/ 4 h 264"/>
                  <a:gd name="T68" fmla="*/ 130 w 232"/>
                  <a:gd name="T69" fmla="*/ 2 h 264"/>
                  <a:gd name="T70" fmla="*/ 118 w 232"/>
                  <a:gd name="T71" fmla="*/ 0 h 264"/>
                  <a:gd name="T72" fmla="*/ 104 w 232"/>
                  <a:gd name="T7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2" h="264">
                    <a:moveTo>
                      <a:pt x="104" y="0"/>
                    </a:moveTo>
                    <a:lnTo>
                      <a:pt x="104" y="0"/>
                    </a:lnTo>
                    <a:lnTo>
                      <a:pt x="94" y="0"/>
                    </a:lnTo>
                    <a:lnTo>
                      <a:pt x="84" y="2"/>
                    </a:lnTo>
                    <a:lnTo>
                      <a:pt x="66" y="8"/>
                    </a:lnTo>
                    <a:lnTo>
                      <a:pt x="48" y="20"/>
                    </a:lnTo>
                    <a:lnTo>
                      <a:pt x="32" y="36"/>
                    </a:lnTo>
                    <a:lnTo>
                      <a:pt x="18" y="56"/>
                    </a:lnTo>
                    <a:lnTo>
                      <a:pt x="8" y="78"/>
                    </a:lnTo>
                    <a:lnTo>
                      <a:pt x="2" y="104"/>
                    </a:lnTo>
                    <a:lnTo>
                      <a:pt x="0" y="118"/>
                    </a:lnTo>
                    <a:lnTo>
                      <a:pt x="0" y="132"/>
                    </a:lnTo>
                    <a:lnTo>
                      <a:pt x="0" y="132"/>
                    </a:lnTo>
                    <a:lnTo>
                      <a:pt x="0" y="264"/>
                    </a:lnTo>
                    <a:lnTo>
                      <a:pt x="0" y="264"/>
                    </a:lnTo>
                    <a:lnTo>
                      <a:pt x="180" y="264"/>
                    </a:lnTo>
                    <a:lnTo>
                      <a:pt x="180" y="264"/>
                    </a:lnTo>
                    <a:lnTo>
                      <a:pt x="232" y="264"/>
                    </a:lnTo>
                    <a:lnTo>
                      <a:pt x="232" y="264"/>
                    </a:lnTo>
                    <a:lnTo>
                      <a:pt x="232" y="132"/>
                    </a:lnTo>
                    <a:lnTo>
                      <a:pt x="232" y="132"/>
                    </a:lnTo>
                    <a:lnTo>
                      <a:pt x="232" y="118"/>
                    </a:lnTo>
                    <a:lnTo>
                      <a:pt x="230" y="104"/>
                    </a:lnTo>
                    <a:lnTo>
                      <a:pt x="226" y="90"/>
                    </a:lnTo>
                    <a:lnTo>
                      <a:pt x="222" y="78"/>
                    </a:lnTo>
                    <a:lnTo>
                      <a:pt x="218" y="66"/>
                    </a:lnTo>
                    <a:lnTo>
                      <a:pt x="212" y="56"/>
                    </a:lnTo>
                    <a:lnTo>
                      <a:pt x="204" y="44"/>
                    </a:lnTo>
                    <a:lnTo>
                      <a:pt x="196" y="36"/>
                    </a:lnTo>
                    <a:lnTo>
                      <a:pt x="188" y="28"/>
                    </a:lnTo>
                    <a:lnTo>
                      <a:pt x="178" y="20"/>
                    </a:lnTo>
                    <a:lnTo>
                      <a:pt x="168" y="14"/>
                    </a:lnTo>
                    <a:lnTo>
                      <a:pt x="156" y="8"/>
                    </a:lnTo>
                    <a:lnTo>
                      <a:pt x="144" y="4"/>
                    </a:lnTo>
                    <a:lnTo>
                      <a:pt x="130" y="2"/>
                    </a:lnTo>
                    <a:lnTo>
                      <a:pt x="118" y="0"/>
                    </a:lnTo>
                    <a:lnTo>
                      <a:pt x="104"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1"/>
              <p:cNvSpPr>
                <a:spLocks/>
              </p:cNvSpPr>
              <p:nvPr/>
            </p:nvSpPr>
            <p:spPr bwMode="auto">
              <a:xfrm>
                <a:off x="-4329113" y="65087"/>
                <a:ext cx="368300" cy="419100"/>
              </a:xfrm>
              <a:custGeom>
                <a:avLst/>
                <a:gdLst>
                  <a:gd name="T0" fmla="*/ 104 w 232"/>
                  <a:gd name="T1" fmla="*/ 0 h 264"/>
                  <a:gd name="T2" fmla="*/ 104 w 232"/>
                  <a:gd name="T3" fmla="*/ 0 h 264"/>
                  <a:gd name="T4" fmla="*/ 94 w 232"/>
                  <a:gd name="T5" fmla="*/ 0 h 264"/>
                  <a:gd name="T6" fmla="*/ 84 w 232"/>
                  <a:gd name="T7" fmla="*/ 2 h 264"/>
                  <a:gd name="T8" fmla="*/ 66 w 232"/>
                  <a:gd name="T9" fmla="*/ 8 h 264"/>
                  <a:gd name="T10" fmla="*/ 48 w 232"/>
                  <a:gd name="T11" fmla="*/ 20 h 264"/>
                  <a:gd name="T12" fmla="*/ 32 w 232"/>
                  <a:gd name="T13" fmla="*/ 36 h 264"/>
                  <a:gd name="T14" fmla="*/ 18 w 232"/>
                  <a:gd name="T15" fmla="*/ 56 h 264"/>
                  <a:gd name="T16" fmla="*/ 8 w 232"/>
                  <a:gd name="T17" fmla="*/ 78 h 264"/>
                  <a:gd name="T18" fmla="*/ 2 w 232"/>
                  <a:gd name="T19" fmla="*/ 104 h 264"/>
                  <a:gd name="T20" fmla="*/ 0 w 232"/>
                  <a:gd name="T21" fmla="*/ 118 h 264"/>
                  <a:gd name="T22" fmla="*/ 0 w 232"/>
                  <a:gd name="T23" fmla="*/ 132 h 264"/>
                  <a:gd name="T24" fmla="*/ 0 w 232"/>
                  <a:gd name="T25" fmla="*/ 132 h 264"/>
                  <a:gd name="T26" fmla="*/ 0 w 232"/>
                  <a:gd name="T27" fmla="*/ 264 h 264"/>
                  <a:gd name="T28" fmla="*/ 0 w 232"/>
                  <a:gd name="T29" fmla="*/ 264 h 264"/>
                  <a:gd name="T30" fmla="*/ 180 w 232"/>
                  <a:gd name="T31" fmla="*/ 264 h 264"/>
                  <a:gd name="T32" fmla="*/ 180 w 232"/>
                  <a:gd name="T33" fmla="*/ 264 h 264"/>
                  <a:gd name="T34" fmla="*/ 232 w 232"/>
                  <a:gd name="T35" fmla="*/ 264 h 264"/>
                  <a:gd name="T36" fmla="*/ 232 w 232"/>
                  <a:gd name="T37" fmla="*/ 264 h 264"/>
                  <a:gd name="T38" fmla="*/ 232 w 232"/>
                  <a:gd name="T39" fmla="*/ 132 h 264"/>
                  <a:gd name="T40" fmla="*/ 232 w 232"/>
                  <a:gd name="T41" fmla="*/ 132 h 264"/>
                  <a:gd name="T42" fmla="*/ 232 w 232"/>
                  <a:gd name="T43" fmla="*/ 118 h 264"/>
                  <a:gd name="T44" fmla="*/ 230 w 232"/>
                  <a:gd name="T45" fmla="*/ 104 h 264"/>
                  <a:gd name="T46" fmla="*/ 226 w 232"/>
                  <a:gd name="T47" fmla="*/ 90 h 264"/>
                  <a:gd name="T48" fmla="*/ 222 w 232"/>
                  <a:gd name="T49" fmla="*/ 78 h 264"/>
                  <a:gd name="T50" fmla="*/ 218 w 232"/>
                  <a:gd name="T51" fmla="*/ 66 h 264"/>
                  <a:gd name="T52" fmla="*/ 212 w 232"/>
                  <a:gd name="T53" fmla="*/ 56 h 264"/>
                  <a:gd name="T54" fmla="*/ 204 w 232"/>
                  <a:gd name="T55" fmla="*/ 44 h 264"/>
                  <a:gd name="T56" fmla="*/ 196 w 232"/>
                  <a:gd name="T57" fmla="*/ 36 h 264"/>
                  <a:gd name="T58" fmla="*/ 188 w 232"/>
                  <a:gd name="T59" fmla="*/ 28 h 264"/>
                  <a:gd name="T60" fmla="*/ 178 w 232"/>
                  <a:gd name="T61" fmla="*/ 20 h 264"/>
                  <a:gd name="T62" fmla="*/ 168 w 232"/>
                  <a:gd name="T63" fmla="*/ 14 h 264"/>
                  <a:gd name="T64" fmla="*/ 156 w 232"/>
                  <a:gd name="T65" fmla="*/ 8 h 264"/>
                  <a:gd name="T66" fmla="*/ 144 w 232"/>
                  <a:gd name="T67" fmla="*/ 4 h 264"/>
                  <a:gd name="T68" fmla="*/ 130 w 232"/>
                  <a:gd name="T69" fmla="*/ 2 h 264"/>
                  <a:gd name="T70" fmla="*/ 118 w 232"/>
                  <a:gd name="T71" fmla="*/ 0 h 264"/>
                  <a:gd name="T72" fmla="*/ 104 w 232"/>
                  <a:gd name="T7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2" h="264">
                    <a:moveTo>
                      <a:pt x="104" y="0"/>
                    </a:moveTo>
                    <a:lnTo>
                      <a:pt x="104" y="0"/>
                    </a:lnTo>
                    <a:lnTo>
                      <a:pt x="94" y="0"/>
                    </a:lnTo>
                    <a:lnTo>
                      <a:pt x="84" y="2"/>
                    </a:lnTo>
                    <a:lnTo>
                      <a:pt x="66" y="8"/>
                    </a:lnTo>
                    <a:lnTo>
                      <a:pt x="48" y="20"/>
                    </a:lnTo>
                    <a:lnTo>
                      <a:pt x="32" y="36"/>
                    </a:lnTo>
                    <a:lnTo>
                      <a:pt x="18" y="56"/>
                    </a:lnTo>
                    <a:lnTo>
                      <a:pt x="8" y="78"/>
                    </a:lnTo>
                    <a:lnTo>
                      <a:pt x="2" y="104"/>
                    </a:lnTo>
                    <a:lnTo>
                      <a:pt x="0" y="118"/>
                    </a:lnTo>
                    <a:lnTo>
                      <a:pt x="0" y="132"/>
                    </a:lnTo>
                    <a:lnTo>
                      <a:pt x="0" y="132"/>
                    </a:lnTo>
                    <a:lnTo>
                      <a:pt x="0" y="264"/>
                    </a:lnTo>
                    <a:lnTo>
                      <a:pt x="0" y="264"/>
                    </a:lnTo>
                    <a:lnTo>
                      <a:pt x="180" y="264"/>
                    </a:lnTo>
                    <a:lnTo>
                      <a:pt x="180" y="264"/>
                    </a:lnTo>
                    <a:lnTo>
                      <a:pt x="232" y="264"/>
                    </a:lnTo>
                    <a:lnTo>
                      <a:pt x="232" y="264"/>
                    </a:lnTo>
                    <a:lnTo>
                      <a:pt x="232" y="132"/>
                    </a:lnTo>
                    <a:lnTo>
                      <a:pt x="232" y="132"/>
                    </a:lnTo>
                    <a:lnTo>
                      <a:pt x="232" y="118"/>
                    </a:lnTo>
                    <a:lnTo>
                      <a:pt x="230" y="104"/>
                    </a:lnTo>
                    <a:lnTo>
                      <a:pt x="226" y="90"/>
                    </a:lnTo>
                    <a:lnTo>
                      <a:pt x="222" y="78"/>
                    </a:lnTo>
                    <a:lnTo>
                      <a:pt x="218" y="66"/>
                    </a:lnTo>
                    <a:lnTo>
                      <a:pt x="212" y="56"/>
                    </a:lnTo>
                    <a:lnTo>
                      <a:pt x="204" y="44"/>
                    </a:lnTo>
                    <a:lnTo>
                      <a:pt x="196" y="36"/>
                    </a:lnTo>
                    <a:lnTo>
                      <a:pt x="188" y="28"/>
                    </a:lnTo>
                    <a:lnTo>
                      <a:pt x="178" y="20"/>
                    </a:lnTo>
                    <a:lnTo>
                      <a:pt x="168" y="14"/>
                    </a:lnTo>
                    <a:lnTo>
                      <a:pt x="156" y="8"/>
                    </a:lnTo>
                    <a:lnTo>
                      <a:pt x="144" y="4"/>
                    </a:lnTo>
                    <a:lnTo>
                      <a:pt x="130" y="2"/>
                    </a:lnTo>
                    <a:lnTo>
                      <a:pt x="118" y="0"/>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2"/>
              <p:cNvSpPr>
                <a:spLocks/>
              </p:cNvSpPr>
              <p:nvPr/>
            </p:nvSpPr>
            <p:spPr bwMode="auto">
              <a:xfrm>
                <a:off x="-4329113" y="1401762"/>
                <a:ext cx="368300" cy="701675"/>
              </a:xfrm>
              <a:custGeom>
                <a:avLst/>
                <a:gdLst>
                  <a:gd name="T0" fmla="*/ 232 w 232"/>
                  <a:gd name="T1" fmla="*/ 0 h 442"/>
                  <a:gd name="T2" fmla="*/ 232 w 232"/>
                  <a:gd name="T3" fmla="*/ 0 h 442"/>
                  <a:gd name="T4" fmla="*/ 0 w 232"/>
                  <a:gd name="T5" fmla="*/ 0 h 442"/>
                  <a:gd name="T6" fmla="*/ 0 w 232"/>
                  <a:gd name="T7" fmla="*/ 0 h 442"/>
                  <a:gd name="T8" fmla="*/ 0 w 232"/>
                  <a:gd name="T9" fmla="*/ 338 h 442"/>
                  <a:gd name="T10" fmla="*/ 0 w 232"/>
                  <a:gd name="T11" fmla="*/ 338 h 442"/>
                  <a:gd name="T12" fmla="*/ 2 w 232"/>
                  <a:gd name="T13" fmla="*/ 358 h 442"/>
                  <a:gd name="T14" fmla="*/ 8 w 232"/>
                  <a:gd name="T15" fmla="*/ 376 h 442"/>
                  <a:gd name="T16" fmla="*/ 18 w 232"/>
                  <a:gd name="T17" fmla="*/ 394 h 442"/>
                  <a:gd name="T18" fmla="*/ 32 w 232"/>
                  <a:gd name="T19" fmla="*/ 410 h 442"/>
                  <a:gd name="T20" fmla="*/ 48 w 232"/>
                  <a:gd name="T21" fmla="*/ 422 h 442"/>
                  <a:gd name="T22" fmla="*/ 66 w 232"/>
                  <a:gd name="T23" fmla="*/ 434 h 442"/>
                  <a:gd name="T24" fmla="*/ 84 w 232"/>
                  <a:gd name="T25" fmla="*/ 440 h 442"/>
                  <a:gd name="T26" fmla="*/ 104 w 232"/>
                  <a:gd name="T27" fmla="*/ 442 h 442"/>
                  <a:gd name="T28" fmla="*/ 104 w 232"/>
                  <a:gd name="T29" fmla="*/ 442 h 442"/>
                  <a:gd name="T30" fmla="*/ 118 w 232"/>
                  <a:gd name="T31" fmla="*/ 442 h 442"/>
                  <a:gd name="T32" fmla="*/ 130 w 232"/>
                  <a:gd name="T33" fmla="*/ 440 h 442"/>
                  <a:gd name="T34" fmla="*/ 156 w 232"/>
                  <a:gd name="T35" fmla="*/ 434 h 442"/>
                  <a:gd name="T36" fmla="*/ 178 w 232"/>
                  <a:gd name="T37" fmla="*/ 422 h 442"/>
                  <a:gd name="T38" fmla="*/ 196 w 232"/>
                  <a:gd name="T39" fmla="*/ 410 h 442"/>
                  <a:gd name="T40" fmla="*/ 212 w 232"/>
                  <a:gd name="T41" fmla="*/ 394 h 442"/>
                  <a:gd name="T42" fmla="*/ 222 w 232"/>
                  <a:gd name="T43" fmla="*/ 376 h 442"/>
                  <a:gd name="T44" fmla="*/ 230 w 232"/>
                  <a:gd name="T45" fmla="*/ 358 h 442"/>
                  <a:gd name="T46" fmla="*/ 232 w 232"/>
                  <a:gd name="T47" fmla="*/ 338 h 442"/>
                  <a:gd name="T48" fmla="*/ 232 w 232"/>
                  <a:gd name="T49" fmla="*/ 338 h 442"/>
                  <a:gd name="T50" fmla="*/ 232 w 232"/>
                  <a:gd name="T5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2" h="442">
                    <a:moveTo>
                      <a:pt x="232" y="0"/>
                    </a:moveTo>
                    <a:lnTo>
                      <a:pt x="232" y="0"/>
                    </a:lnTo>
                    <a:lnTo>
                      <a:pt x="0" y="0"/>
                    </a:lnTo>
                    <a:lnTo>
                      <a:pt x="0" y="0"/>
                    </a:lnTo>
                    <a:lnTo>
                      <a:pt x="0" y="338"/>
                    </a:lnTo>
                    <a:lnTo>
                      <a:pt x="0" y="338"/>
                    </a:lnTo>
                    <a:lnTo>
                      <a:pt x="2" y="358"/>
                    </a:lnTo>
                    <a:lnTo>
                      <a:pt x="8" y="376"/>
                    </a:lnTo>
                    <a:lnTo>
                      <a:pt x="18" y="394"/>
                    </a:lnTo>
                    <a:lnTo>
                      <a:pt x="32" y="410"/>
                    </a:lnTo>
                    <a:lnTo>
                      <a:pt x="48" y="422"/>
                    </a:lnTo>
                    <a:lnTo>
                      <a:pt x="66" y="434"/>
                    </a:lnTo>
                    <a:lnTo>
                      <a:pt x="84" y="440"/>
                    </a:lnTo>
                    <a:lnTo>
                      <a:pt x="104" y="442"/>
                    </a:lnTo>
                    <a:lnTo>
                      <a:pt x="104" y="442"/>
                    </a:lnTo>
                    <a:lnTo>
                      <a:pt x="118" y="442"/>
                    </a:lnTo>
                    <a:lnTo>
                      <a:pt x="130" y="440"/>
                    </a:lnTo>
                    <a:lnTo>
                      <a:pt x="156" y="434"/>
                    </a:lnTo>
                    <a:lnTo>
                      <a:pt x="178" y="422"/>
                    </a:lnTo>
                    <a:lnTo>
                      <a:pt x="196" y="410"/>
                    </a:lnTo>
                    <a:lnTo>
                      <a:pt x="212" y="394"/>
                    </a:lnTo>
                    <a:lnTo>
                      <a:pt x="222" y="376"/>
                    </a:lnTo>
                    <a:lnTo>
                      <a:pt x="230" y="358"/>
                    </a:lnTo>
                    <a:lnTo>
                      <a:pt x="232" y="338"/>
                    </a:lnTo>
                    <a:lnTo>
                      <a:pt x="232" y="338"/>
                    </a:lnTo>
                    <a:lnTo>
                      <a:pt x="232"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3"/>
              <p:cNvSpPr>
                <a:spLocks/>
              </p:cNvSpPr>
              <p:nvPr/>
            </p:nvSpPr>
            <p:spPr bwMode="auto">
              <a:xfrm>
                <a:off x="-4329113" y="1401762"/>
                <a:ext cx="368300" cy="701675"/>
              </a:xfrm>
              <a:custGeom>
                <a:avLst/>
                <a:gdLst>
                  <a:gd name="T0" fmla="*/ 232 w 232"/>
                  <a:gd name="T1" fmla="*/ 0 h 442"/>
                  <a:gd name="T2" fmla="*/ 232 w 232"/>
                  <a:gd name="T3" fmla="*/ 0 h 442"/>
                  <a:gd name="T4" fmla="*/ 0 w 232"/>
                  <a:gd name="T5" fmla="*/ 0 h 442"/>
                  <a:gd name="T6" fmla="*/ 0 w 232"/>
                  <a:gd name="T7" fmla="*/ 0 h 442"/>
                  <a:gd name="T8" fmla="*/ 0 w 232"/>
                  <a:gd name="T9" fmla="*/ 338 h 442"/>
                  <a:gd name="T10" fmla="*/ 0 w 232"/>
                  <a:gd name="T11" fmla="*/ 338 h 442"/>
                  <a:gd name="T12" fmla="*/ 2 w 232"/>
                  <a:gd name="T13" fmla="*/ 358 h 442"/>
                  <a:gd name="T14" fmla="*/ 8 w 232"/>
                  <a:gd name="T15" fmla="*/ 376 h 442"/>
                  <a:gd name="T16" fmla="*/ 18 w 232"/>
                  <a:gd name="T17" fmla="*/ 394 h 442"/>
                  <a:gd name="T18" fmla="*/ 32 w 232"/>
                  <a:gd name="T19" fmla="*/ 410 h 442"/>
                  <a:gd name="T20" fmla="*/ 48 w 232"/>
                  <a:gd name="T21" fmla="*/ 422 h 442"/>
                  <a:gd name="T22" fmla="*/ 66 w 232"/>
                  <a:gd name="T23" fmla="*/ 434 h 442"/>
                  <a:gd name="T24" fmla="*/ 84 w 232"/>
                  <a:gd name="T25" fmla="*/ 440 h 442"/>
                  <a:gd name="T26" fmla="*/ 104 w 232"/>
                  <a:gd name="T27" fmla="*/ 442 h 442"/>
                  <a:gd name="T28" fmla="*/ 104 w 232"/>
                  <a:gd name="T29" fmla="*/ 442 h 442"/>
                  <a:gd name="T30" fmla="*/ 118 w 232"/>
                  <a:gd name="T31" fmla="*/ 442 h 442"/>
                  <a:gd name="T32" fmla="*/ 130 w 232"/>
                  <a:gd name="T33" fmla="*/ 440 h 442"/>
                  <a:gd name="T34" fmla="*/ 156 w 232"/>
                  <a:gd name="T35" fmla="*/ 434 h 442"/>
                  <a:gd name="T36" fmla="*/ 178 w 232"/>
                  <a:gd name="T37" fmla="*/ 422 h 442"/>
                  <a:gd name="T38" fmla="*/ 196 w 232"/>
                  <a:gd name="T39" fmla="*/ 410 h 442"/>
                  <a:gd name="T40" fmla="*/ 212 w 232"/>
                  <a:gd name="T41" fmla="*/ 394 h 442"/>
                  <a:gd name="T42" fmla="*/ 222 w 232"/>
                  <a:gd name="T43" fmla="*/ 376 h 442"/>
                  <a:gd name="T44" fmla="*/ 230 w 232"/>
                  <a:gd name="T45" fmla="*/ 358 h 442"/>
                  <a:gd name="T46" fmla="*/ 232 w 232"/>
                  <a:gd name="T47" fmla="*/ 338 h 442"/>
                  <a:gd name="T48" fmla="*/ 232 w 232"/>
                  <a:gd name="T49" fmla="*/ 338 h 442"/>
                  <a:gd name="T50" fmla="*/ 232 w 232"/>
                  <a:gd name="T5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2" h="442">
                    <a:moveTo>
                      <a:pt x="232" y="0"/>
                    </a:moveTo>
                    <a:lnTo>
                      <a:pt x="232" y="0"/>
                    </a:lnTo>
                    <a:lnTo>
                      <a:pt x="0" y="0"/>
                    </a:lnTo>
                    <a:lnTo>
                      <a:pt x="0" y="0"/>
                    </a:lnTo>
                    <a:lnTo>
                      <a:pt x="0" y="338"/>
                    </a:lnTo>
                    <a:lnTo>
                      <a:pt x="0" y="338"/>
                    </a:lnTo>
                    <a:lnTo>
                      <a:pt x="2" y="358"/>
                    </a:lnTo>
                    <a:lnTo>
                      <a:pt x="8" y="376"/>
                    </a:lnTo>
                    <a:lnTo>
                      <a:pt x="18" y="394"/>
                    </a:lnTo>
                    <a:lnTo>
                      <a:pt x="32" y="410"/>
                    </a:lnTo>
                    <a:lnTo>
                      <a:pt x="48" y="422"/>
                    </a:lnTo>
                    <a:lnTo>
                      <a:pt x="66" y="434"/>
                    </a:lnTo>
                    <a:lnTo>
                      <a:pt x="84" y="440"/>
                    </a:lnTo>
                    <a:lnTo>
                      <a:pt x="104" y="442"/>
                    </a:lnTo>
                    <a:lnTo>
                      <a:pt x="104" y="442"/>
                    </a:lnTo>
                    <a:lnTo>
                      <a:pt x="118" y="442"/>
                    </a:lnTo>
                    <a:lnTo>
                      <a:pt x="130" y="440"/>
                    </a:lnTo>
                    <a:lnTo>
                      <a:pt x="156" y="434"/>
                    </a:lnTo>
                    <a:lnTo>
                      <a:pt x="178" y="422"/>
                    </a:lnTo>
                    <a:lnTo>
                      <a:pt x="196" y="410"/>
                    </a:lnTo>
                    <a:lnTo>
                      <a:pt x="212" y="394"/>
                    </a:lnTo>
                    <a:lnTo>
                      <a:pt x="222" y="376"/>
                    </a:lnTo>
                    <a:lnTo>
                      <a:pt x="230" y="358"/>
                    </a:lnTo>
                    <a:lnTo>
                      <a:pt x="232" y="338"/>
                    </a:lnTo>
                    <a:lnTo>
                      <a:pt x="232" y="338"/>
                    </a:lnTo>
                    <a:lnTo>
                      <a:pt x="2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24"/>
              <p:cNvSpPr>
                <a:spLocks noChangeArrowheads="1"/>
              </p:cNvSpPr>
              <p:nvPr/>
            </p:nvSpPr>
            <p:spPr bwMode="auto">
              <a:xfrm>
                <a:off x="-4329113" y="1277937"/>
                <a:ext cx="368300" cy="123825"/>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25"/>
              <p:cNvSpPr>
                <a:spLocks noChangeArrowheads="1"/>
              </p:cNvSpPr>
              <p:nvPr/>
            </p:nvSpPr>
            <p:spPr bwMode="auto">
              <a:xfrm>
                <a:off x="-4329113" y="1277937"/>
                <a:ext cx="368300" cy="123825"/>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6"/>
              <p:cNvSpPr>
                <a:spLocks noEditPoints="1"/>
              </p:cNvSpPr>
              <p:nvPr/>
            </p:nvSpPr>
            <p:spPr bwMode="auto">
              <a:xfrm>
                <a:off x="-5154613" y="890587"/>
                <a:ext cx="2019300" cy="387350"/>
              </a:xfrm>
              <a:custGeom>
                <a:avLst/>
                <a:gdLst>
                  <a:gd name="T0" fmla="*/ 1142 w 1272"/>
                  <a:gd name="T1" fmla="*/ 0 h 244"/>
                  <a:gd name="T2" fmla="*/ 1142 w 1272"/>
                  <a:gd name="T3" fmla="*/ 0 h 244"/>
                  <a:gd name="T4" fmla="*/ 754 w 1272"/>
                  <a:gd name="T5" fmla="*/ 0 h 244"/>
                  <a:gd name="T6" fmla="*/ 754 w 1272"/>
                  <a:gd name="T7" fmla="*/ 0 h 244"/>
                  <a:gd name="T8" fmla="*/ 754 w 1272"/>
                  <a:gd name="T9" fmla="*/ 244 h 244"/>
                  <a:gd name="T10" fmla="*/ 754 w 1272"/>
                  <a:gd name="T11" fmla="*/ 244 h 244"/>
                  <a:gd name="T12" fmla="*/ 1142 w 1272"/>
                  <a:gd name="T13" fmla="*/ 244 h 244"/>
                  <a:gd name="T14" fmla="*/ 1142 w 1272"/>
                  <a:gd name="T15" fmla="*/ 244 h 244"/>
                  <a:gd name="T16" fmla="*/ 1158 w 1272"/>
                  <a:gd name="T17" fmla="*/ 242 h 244"/>
                  <a:gd name="T18" fmla="*/ 1170 w 1272"/>
                  <a:gd name="T19" fmla="*/ 242 h 244"/>
                  <a:gd name="T20" fmla="*/ 1184 w 1272"/>
                  <a:gd name="T21" fmla="*/ 238 h 244"/>
                  <a:gd name="T22" fmla="*/ 1196 w 1272"/>
                  <a:gd name="T23" fmla="*/ 234 h 244"/>
                  <a:gd name="T24" fmla="*/ 1218 w 1272"/>
                  <a:gd name="T25" fmla="*/ 224 h 244"/>
                  <a:gd name="T26" fmla="*/ 1238 w 1272"/>
                  <a:gd name="T27" fmla="*/ 210 h 244"/>
                  <a:gd name="T28" fmla="*/ 1252 w 1272"/>
                  <a:gd name="T29" fmla="*/ 194 h 244"/>
                  <a:gd name="T30" fmla="*/ 1264 w 1272"/>
                  <a:gd name="T31" fmla="*/ 174 h 244"/>
                  <a:gd name="T32" fmla="*/ 1270 w 1272"/>
                  <a:gd name="T33" fmla="*/ 156 h 244"/>
                  <a:gd name="T34" fmla="*/ 1272 w 1272"/>
                  <a:gd name="T35" fmla="*/ 136 h 244"/>
                  <a:gd name="T36" fmla="*/ 1272 w 1272"/>
                  <a:gd name="T37" fmla="*/ 136 h 244"/>
                  <a:gd name="T38" fmla="*/ 1272 w 1272"/>
                  <a:gd name="T39" fmla="*/ 120 h 244"/>
                  <a:gd name="T40" fmla="*/ 1270 w 1272"/>
                  <a:gd name="T41" fmla="*/ 106 h 244"/>
                  <a:gd name="T42" fmla="*/ 1268 w 1272"/>
                  <a:gd name="T43" fmla="*/ 92 h 244"/>
                  <a:gd name="T44" fmla="*/ 1264 w 1272"/>
                  <a:gd name="T45" fmla="*/ 80 h 244"/>
                  <a:gd name="T46" fmla="*/ 1258 w 1272"/>
                  <a:gd name="T47" fmla="*/ 68 h 244"/>
                  <a:gd name="T48" fmla="*/ 1252 w 1272"/>
                  <a:gd name="T49" fmla="*/ 56 h 244"/>
                  <a:gd name="T50" fmla="*/ 1246 w 1272"/>
                  <a:gd name="T51" fmla="*/ 46 h 244"/>
                  <a:gd name="T52" fmla="*/ 1238 w 1272"/>
                  <a:gd name="T53" fmla="*/ 36 h 244"/>
                  <a:gd name="T54" fmla="*/ 1228 w 1272"/>
                  <a:gd name="T55" fmla="*/ 28 h 244"/>
                  <a:gd name="T56" fmla="*/ 1218 w 1272"/>
                  <a:gd name="T57" fmla="*/ 22 h 244"/>
                  <a:gd name="T58" fmla="*/ 1208 w 1272"/>
                  <a:gd name="T59" fmla="*/ 14 h 244"/>
                  <a:gd name="T60" fmla="*/ 1196 w 1272"/>
                  <a:gd name="T61" fmla="*/ 10 h 244"/>
                  <a:gd name="T62" fmla="*/ 1184 w 1272"/>
                  <a:gd name="T63" fmla="*/ 6 h 244"/>
                  <a:gd name="T64" fmla="*/ 1170 w 1272"/>
                  <a:gd name="T65" fmla="*/ 2 h 244"/>
                  <a:gd name="T66" fmla="*/ 1158 w 1272"/>
                  <a:gd name="T67" fmla="*/ 0 h 244"/>
                  <a:gd name="T68" fmla="*/ 1142 w 1272"/>
                  <a:gd name="T69" fmla="*/ 0 h 244"/>
                  <a:gd name="T70" fmla="*/ 518 w 1272"/>
                  <a:gd name="T71" fmla="*/ 0 h 244"/>
                  <a:gd name="T72" fmla="*/ 518 w 1272"/>
                  <a:gd name="T73" fmla="*/ 0 h 244"/>
                  <a:gd name="T74" fmla="*/ 104 w 1272"/>
                  <a:gd name="T75" fmla="*/ 0 h 244"/>
                  <a:gd name="T76" fmla="*/ 104 w 1272"/>
                  <a:gd name="T77" fmla="*/ 0 h 244"/>
                  <a:gd name="T78" fmla="*/ 94 w 1272"/>
                  <a:gd name="T79" fmla="*/ 0 h 244"/>
                  <a:gd name="T80" fmla="*/ 84 w 1272"/>
                  <a:gd name="T81" fmla="*/ 2 h 244"/>
                  <a:gd name="T82" fmla="*/ 64 w 1272"/>
                  <a:gd name="T83" fmla="*/ 10 h 244"/>
                  <a:gd name="T84" fmla="*/ 48 w 1272"/>
                  <a:gd name="T85" fmla="*/ 22 h 244"/>
                  <a:gd name="T86" fmla="*/ 32 w 1272"/>
                  <a:gd name="T87" fmla="*/ 36 h 244"/>
                  <a:gd name="T88" fmla="*/ 18 w 1272"/>
                  <a:gd name="T89" fmla="*/ 56 h 244"/>
                  <a:gd name="T90" fmla="*/ 8 w 1272"/>
                  <a:gd name="T91" fmla="*/ 80 h 244"/>
                  <a:gd name="T92" fmla="*/ 2 w 1272"/>
                  <a:gd name="T93" fmla="*/ 106 h 244"/>
                  <a:gd name="T94" fmla="*/ 0 w 1272"/>
                  <a:gd name="T95" fmla="*/ 120 h 244"/>
                  <a:gd name="T96" fmla="*/ 0 w 1272"/>
                  <a:gd name="T97" fmla="*/ 136 h 244"/>
                  <a:gd name="T98" fmla="*/ 0 w 1272"/>
                  <a:gd name="T99" fmla="*/ 136 h 244"/>
                  <a:gd name="T100" fmla="*/ 2 w 1272"/>
                  <a:gd name="T101" fmla="*/ 156 h 244"/>
                  <a:gd name="T102" fmla="*/ 8 w 1272"/>
                  <a:gd name="T103" fmla="*/ 174 h 244"/>
                  <a:gd name="T104" fmla="*/ 18 w 1272"/>
                  <a:gd name="T105" fmla="*/ 194 h 244"/>
                  <a:gd name="T106" fmla="*/ 32 w 1272"/>
                  <a:gd name="T107" fmla="*/ 210 h 244"/>
                  <a:gd name="T108" fmla="*/ 48 w 1272"/>
                  <a:gd name="T109" fmla="*/ 224 h 244"/>
                  <a:gd name="T110" fmla="*/ 64 w 1272"/>
                  <a:gd name="T111" fmla="*/ 234 h 244"/>
                  <a:gd name="T112" fmla="*/ 84 w 1272"/>
                  <a:gd name="T113" fmla="*/ 242 h 244"/>
                  <a:gd name="T114" fmla="*/ 94 w 1272"/>
                  <a:gd name="T115" fmla="*/ 242 h 244"/>
                  <a:gd name="T116" fmla="*/ 104 w 1272"/>
                  <a:gd name="T117" fmla="*/ 244 h 244"/>
                  <a:gd name="T118" fmla="*/ 104 w 1272"/>
                  <a:gd name="T119" fmla="*/ 244 h 244"/>
                  <a:gd name="T120" fmla="*/ 518 w 1272"/>
                  <a:gd name="T121" fmla="*/ 244 h 244"/>
                  <a:gd name="T122" fmla="*/ 518 w 1272"/>
                  <a:gd name="T123" fmla="*/ 244 h 244"/>
                  <a:gd name="T124" fmla="*/ 518 w 1272"/>
                  <a:gd name="T12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2" h="244">
                    <a:moveTo>
                      <a:pt x="1142" y="0"/>
                    </a:moveTo>
                    <a:lnTo>
                      <a:pt x="1142" y="0"/>
                    </a:lnTo>
                    <a:lnTo>
                      <a:pt x="754" y="0"/>
                    </a:lnTo>
                    <a:lnTo>
                      <a:pt x="754" y="0"/>
                    </a:lnTo>
                    <a:lnTo>
                      <a:pt x="754" y="244"/>
                    </a:lnTo>
                    <a:lnTo>
                      <a:pt x="754" y="244"/>
                    </a:lnTo>
                    <a:lnTo>
                      <a:pt x="1142" y="244"/>
                    </a:lnTo>
                    <a:lnTo>
                      <a:pt x="1142" y="244"/>
                    </a:lnTo>
                    <a:lnTo>
                      <a:pt x="1158" y="242"/>
                    </a:lnTo>
                    <a:lnTo>
                      <a:pt x="1170" y="242"/>
                    </a:lnTo>
                    <a:lnTo>
                      <a:pt x="1184" y="238"/>
                    </a:lnTo>
                    <a:lnTo>
                      <a:pt x="1196" y="234"/>
                    </a:lnTo>
                    <a:lnTo>
                      <a:pt x="1218" y="224"/>
                    </a:lnTo>
                    <a:lnTo>
                      <a:pt x="1238" y="210"/>
                    </a:lnTo>
                    <a:lnTo>
                      <a:pt x="1252" y="194"/>
                    </a:lnTo>
                    <a:lnTo>
                      <a:pt x="1264" y="174"/>
                    </a:lnTo>
                    <a:lnTo>
                      <a:pt x="1270" y="156"/>
                    </a:lnTo>
                    <a:lnTo>
                      <a:pt x="1272" y="136"/>
                    </a:lnTo>
                    <a:lnTo>
                      <a:pt x="1272" y="136"/>
                    </a:lnTo>
                    <a:lnTo>
                      <a:pt x="1272" y="120"/>
                    </a:lnTo>
                    <a:lnTo>
                      <a:pt x="1270" y="106"/>
                    </a:lnTo>
                    <a:lnTo>
                      <a:pt x="1268" y="92"/>
                    </a:lnTo>
                    <a:lnTo>
                      <a:pt x="1264" y="80"/>
                    </a:lnTo>
                    <a:lnTo>
                      <a:pt x="1258" y="68"/>
                    </a:lnTo>
                    <a:lnTo>
                      <a:pt x="1252" y="56"/>
                    </a:lnTo>
                    <a:lnTo>
                      <a:pt x="1246" y="46"/>
                    </a:lnTo>
                    <a:lnTo>
                      <a:pt x="1238" y="36"/>
                    </a:lnTo>
                    <a:lnTo>
                      <a:pt x="1228" y="28"/>
                    </a:lnTo>
                    <a:lnTo>
                      <a:pt x="1218" y="22"/>
                    </a:lnTo>
                    <a:lnTo>
                      <a:pt x="1208" y="14"/>
                    </a:lnTo>
                    <a:lnTo>
                      <a:pt x="1196" y="10"/>
                    </a:lnTo>
                    <a:lnTo>
                      <a:pt x="1184" y="6"/>
                    </a:lnTo>
                    <a:lnTo>
                      <a:pt x="1170" y="2"/>
                    </a:lnTo>
                    <a:lnTo>
                      <a:pt x="1158" y="0"/>
                    </a:lnTo>
                    <a:lnTo>
                      <a:pt x="1142" y="0"/>
                    </a:lnTo>
                    <a:close/>
                    <a:moveTo>
                      <a:pt x="518" y="0"/>
                    </a:moveTo>
                    <a:lnTo>
                      <a:pt x="518" y="0"/>
                    </a:lnTo>
                    <a:lnTo>
                      <a:pt x="104" y="0"/>
                    </a:lnTo>
                    <a:lnTo>
                      <a:pt x="104" y="0"/>
                    </a:lnTo>
                    <a:lnTo>
                      <a:pt x="94" y="0"/>
                    </a:lnTo>
                    <a:lnTo>
                      <a:pt x="84" y="2"/>
                    </a:lnTo>
                    <a:lnTo>
                      <a:pt x="64" y="10"/>
                    </a:lnTo>
                    <a:lnTo>
                      <a:pt x="48" y="22"/>
                    </a:lnTo>
                    <a:lnTo>
                      <a:pt x="32" y="36"/>
                    </a:lnTo>
                    <a:lnTo>
                      <a:pt x="18" y="56"/>
                    </a:lnTo>
                    <a:lnTo>
                      <a:pt x="8" y="80"/>
                    </a:lnTo>
                    <a:lnTo>
                      <a:pt x="2" y="106"/>
                    </a:lnTo>
                    <a:lnTo>
                      <a:pt x="0" y="120"/>
                    </a:lnTo>
                    <a:lnTo>
                      <a:pt x="0" y="136"/>
                    </a:lnTo>
                    <a:lnTo>
                      <a:pt x="0" y="136"/>
                    </a:lnTo>
                    <a:lnTo>
                      <a:pt x="2" y="156"/>
                    </a:lnTo>
                    <a:lnTo>
                      <a:pt x="8" y="174"/>
                    </a:lnTo>
                    <a:lnTo>
                      <a:pt x="18" y="194"/>
                    </a:lnTo>
                    <a:lnTo>
                      <a:pt x="32" y="210"/>
                    </a:lnTo>
                    <a:lnTo>
                      <a:pt x="48" y="224"/>
                    </a:lnTo>
                    <a:lnTo>
                      <a:pt x="64" y="234"/>
                    </a:lnTo>
                    <a:lnTo>
                      <a:pt x="84" y="242"/>
                    </a:lnTo>
                    <a:lnTo>
                      <a:pt x="94" y="242"/>
                    </a:lnTo>
                    <a:lnTo>
                      <a:pt x="104" y="244"/>
                    </a:lnTo>
                    <a:lnTo>
                      <a:pt x="104" y="244"/>
                    </a:lnTo>
                    <a:lnTo>
                      <a:pt x="518" y="244"/>
                    </a:lnTo>
                    <a:lnTo>
                      <a:pt x="518" y="244"/>
                    </a:lnTo>
                    <a:lnTo>
                      <a:pt x="518"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7"/>
              <p:cNvSpPr>
                <a:spLocks/>
              </p:cNvSpPr>
              <p:nvPr/>
            </p:nvSpPr>
            <p:spPr bwMode="auto">
              <a:xfrm>
                <a:off x="-3957638" y="890587"/>
                <a:ext cx="822325" cy="387350"/>
              </a:xfrm>
              <a:custGeom>
                <a:avLst/>
                <a:gdLst>
                  <a:gd name="T0" fmla="*/ 388 w 518"/>
                  <a:gd name="T1" fmla="*/ 0 h 244"/>
                  <a:gd name="T2" fmla="*/ 388 w 518"/>
                  <a:gd name="T3" fmla="*/ 0 h 244"/>
                  <a:gd name="T4" fmla="*/ 0 w 518"/>
                  <a:gd name="T5" fmla="*/ 0 h 244"/>
                  <a:gd name="T6" fmla="*/ 0 w 518"/>
                  <a:gd name="T7" fmla="*/ 0 h 244"/>
                  <a:gd name="T8" fmla="*/ 0 w 518"/>
                  <a:gd name="T9" fmla="*/ 244 h 244"/>
                  <a:gd name="T10" fmla="*/ 0 w 518"/>
                  <a:gd name="T11" fmla="*/ 244 h 244"/>
                  <a:gd name="T12" fmla="*/ 388 w 518"/>
                  <a:gd name="T13" fmla="*/ 244 h 244"/>
                  <a:gd name="T14" fmla="*/ 388 w 518"/>
                  <a:gd name="T15" fmla="*/ 244 h 244"/>
                  <a:gd name="T16" fmla="*/ 404 w 518"/>
                  <a:gd name="T17" fmla="*/ 242 h 244"/>
                  <a:gd name="T18" fmla="*/ 416 w 518"/>
                  <a:gd name="T19" fmla="*/ 242 h 244"/>
                  <a:gd name="T20" fmla="*/ 430 w 518"/>
                  <a:gd name="T21" fmla="*/ 238 h 244"/>
                  <a:gd name="T22" fmla="*/ 442 w 518"/>
                  <a:gd name="T23" fmla="*/ 234 h 244"/>
                  <a:gd name="T24" fmla="*/ 464 w 518"/>
                  <a:gd name="T25" fmla="*/ 224 h 244"/>
                  <a:gd name="T26" fmla="*/ 484 w 518"/>
                  <a:gd name="T27" fmla="*/ 210 h 244"/>
                  <a:gd name="T28" fmla="*/ 498 w 518"/>
                  <a:gd name="T29" fmla="*/ 194 h 244"/>
                  <a:gd name="T30" fmla="*/ 510 w 518"/>
                  <a:gd name="T31" fmla="*/ 174 h 244"/>
                  <a:gd name="T32" fmla="*/ 516 w 518"/>
                  <a:gd name="T33" fmla="*/ 156 h 244"/>
                  <a:gd name="T34" fmla="*/ 518 w 518"/>
                  <a:gd name="T35" fmla="*/ 136 h 244"/>
                  <a:gd name="T36" fmla="*/ 518 w 518"/>
                  <a:gd name="T37" fmla="*/ 136 h 244"/>
                  <a:gd name="T38" fmla="*/ 518 w 518"/>
                  <a:gd name="T39" fmla="*/ 120 h 244"/>
                  <a:gd name="T40" fmla="*/ 516 w 518"/>
                  <a:gd name="T41" fmla="*/ 106 h 244"/>
                  <a:gd name="T42" fmla="*/ 514 w 518"/>
                  <a:gd name="T43" fmla="*/ 92 h 244"/>
                  <a:gd name="T44" fmla="*/ 510 w 518"/>
                  <a:gd name="T45" fmla="*/ 80 h 244"/>
                  <a:gd name="T46" fmla="*/ 504 w 518"/>
                  <a:gd name="T47" fmla="*/ 68 h 244"/>
                  <a:gd name="T48" fmla="*/ 498 w 518"/>
                  <a:gd name="T49" fmla="*/ 56 h 244"/>
                  <a:gd name="T50" fmla="*/ 492 w 518"/>
                  <a:gd name="T51" fmla="*/ 46 h 244"/>
                  <a:gd name="T52" fmla="*/ 484 w 518"/>
                  <a:gd name="T53" fmla="*/ 36 h 244"/>
                  <a:gd name="T54" fmla="*/ 474 w 518"/>
                  <a:gd name="T55" fmla="*/ 28 h 244"/>
                  <a:gd name="T56" fmla="*/ 464 w 518"/>
                  <a:gd name="T57" fmla="*/ 22 h 244"/>
                  <a:gd name="T58" fmla="*/ 454 w 518"/>
                  <a:gd name="T59" fmla="*/ 14 h 244"/>
                  <a:gd name="T60" fmla="*/ 442 w 518"/>
                  <a:gd name="T61" fmla="*/ 10 h 244"/>
                  <a:gd name="T62" fmla="*/ 430 w 518"/>
                  <a:gd name="T63" fmla="*/ 6 h 244"/>
                  <a:gd name="T64" fmla="*/ 416 w 518"/>
                  <a:gd name="T65" fmla="*/ 2 h 244"/>
                  <a:gd name="T66" fmla="*/ 404 w 518"/>
                  <a:gd name="T67" fmla="*/ 0 h 244"/>
                  <a:gd name="T68" fmla="*/ 388 w 518"/>
                  <a:gd name="T6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8" h="244">
                    <a:moveTo>
                      <a:pt x="388" y="0"/>
                    </a:moveTo>
                    <a:lnTo>
                      <a:pt x="388" y="0"/>
                    </a:lnTo>
                    <a:lnTo>
                      <a:pt x="0" y="0"/>
                    </a:lnTo>
                    <a:lnTo>
                      <a:pt x="0" y="0"/>
                    </a:lnTo>
                    <a:lnTo>
                      <a:pt x="0" y="244"/>
                    </a:lnTo>
                    <a:lnTo>
                      <a:pt x="0" y="244"/>
                    </a:lnTo>
                    <a:lnTo>
                      <a:pt x="388" y="244"/>
                    </a:lnTo>
                    <a:lnTo>
                      <a:pt x="388" y="244"/>
                    </a:lnTo>
                    <a:lnTo>
                      <a:pt x="404" y="242"/>
                    </a:lnTo>
                    <a:lnTo>
                      <a:pt x="416" y="242"/>
                    </a:lnTo>
                    <a:lnTo>
                      <a:pt x="430" y="238"/>
                    </a:lnTo>
                    <a:lnTo>
                      <a:pt x="442" y="234"/>
                    </a:lnTo>
                    <a:lnTo>
                      <a:pt x="464" y="224"/>
                    </a:lnTo>
                    <a:lnTo>
                      <a:pt x="484" y="210"/>
                    </a:lnTo>
                    <a:lnTo>
                      <a:pt x="498" y="194"/>
                    </a:lnTo>
                    <a:lnTo>
                      <a:pt x="510" y="174"/>
                    </a:lnTo>
                    <a:lnTo>
                      <a:pt x="516" y="156"/>
                    </a:lnTo>
                    <a:lnTo>
                      <a:pt x="518" y="136"/>
                    </a:lnTo>
                    <a:lnTo>
                      <a:pt x="518" y="136"/>
                    </a:lnTo>
                    <a:lnTo>
                      <a:pt x="518" y="120"/>
                    </a:lnTo>
                    <a:lnTo>
                      <a:pt x="516" y="106"/>
                    </a:lnTo>
                    <a:lnTo>
                      <a:pt x="514" y="92"/>
                    </a:lnTo>
                    <a:lnTo>
                      <a:pt x="510" y="80"/>
                    </a:lnTo>
                    <a:lnTo>
                      <a:pt x="504" y="68"/>
                    </a:lnTo>
                    <a:lnTo>
                      <a:pt x="498" y="56"/>
                    </a:lnTo>
                    <a:lnTo>
                      <a:pt x="492" y="46"/>
                    </a:lnTo>
                    <a:lnTo>
                      <a:pt x="484" y="36"/>
                    </a:lnTo>
                    <a:lnTo>
                      <a:pt x="474" y="28"/>
                    </a:lnTo>
                    <a:lnTo>
                      <a:pt x="464" y="22"/>
                    </a:lnTo>
                    <a:lnTo>
                      <a:pt x="454" y="14"/>
                    </a:lnTo>
                    <a:lnTo>
                      <a:pt x="442" y="10"/>
                    </a:lnTo>
                    <a:lnTo>
                      <a:pt x="430" y="6"/>
                    </a:lnTo>
                    <a:lnTo>
                      <a:pt x="416" y="2"/>
                    </a:lnTo>
                    <a:lnTo>
                      <a:pt x="404" y="0"/>
                    </a:lnTo>
                    <a:lnTo>
                      <a:pt x="3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8"/>
              <p:cNvSpPr>
                <a:spLocks/>
              </p:cNvSpPr>
              <p:nvPr/>
            </p:nvSpPr>
            <p:spPr bwMode="auto">
              <a:xfrm>
                <a:off x="-5154613" y="890587"/>
                <a:ext cx="822325" cy="387350"/>
              </a:xfrm>
              <a:custGeom>
                <a:avLst/>
                <a:gdLst>
                  <a:gd name="T0" fmla="*/ 518 w 518"/>
                  <a:gd name="T1" fmla="*/ 0 h 244"/>
                  <a:gd name="T2" fmla="*/ 518 w 518"/>
                  <a:gd name="T3" fmla="*/ 0 h 244"/>
                  <a:gd name="T4" fmla="*/ 104 w 518"/>
                  <a:gd name="T5" fmla="*/ 0 h 244"/>
                  <a:gd name="T6" fmla="*/ 104 w 518"/>
                  <a:gd name="T7" fmla="*/ 0 h 244"/>
                  <a:gd name="T8" fmla="*/ 94 w 518"/>
                  <a:gd name="T9" fmla="*/ 0 h 244"/>
                  <a:gd name="T10" fmla="*/ 84 w 518"/>
                  <a:gd name="T11" fmla="*/ 2 h 244"/>
                  <a:gd name="T12" fmla="*/ 64 w 518"/>
                  <a:gd name="T13" fmla="*/ 10 h 244"/>
                  <a:gd name="T14" fmla="*/ 48 w 518"/>
                  <a:gd name="T15" fmla="*/ 22 h 244"/>
                  <a:gd name="T16" fmla="*/ 32 w 518"/>
                  <a:gd name="T17" fmla="*/ 36 h 244"/>
                  <a:gd name="T18" fmla="*/ 18 w 518"/>
                  <a:gd name="T19" fmla="*/ 56 h 244"/>
                  <a:gd name="T20" fmla="*/ 8 w 518"/>
                  <a:gd name="T21" fmla="*/ 80 h 244"/>
                  <a:gd name="T22" fmla="*/ 2 w 518"/>
                  <a:gd name="T23" fmla="*/ 106 h 244"/>
                  <a:gd name="T24" fmla="*/ 0 w 518"/>
                  <a:gd name="T25" fmla="*/ 120 h 244"/>
                  <a:gd name="T26" fmla="*/ 0 w 518"/>
                  <a:gd name="T27" fmla="*/ 136 h 244"/>
                  <a:gd name="T28" fmla="*/ 0 w 518"/>
                  <a:gd name="T29" fmla="*/ 136 h 244"/>
                  <a:gd name="T30" fmla="*/ 2 w 518"/>
                  <a:gd name="T31" fmla="*/ 156 h 244"/>
                  <a:gd name="T32" fmla="*/ 8 w 518"/>
                  <a:gd name="T33" fmla="*/ 174 h 244"/>
                  <a:gd name="T34" fmla="*/ 18 w 518"/>
                  <a:gd name="T35" fmla="*/ 194 h 244"/>
                  <a:gd name="T36" fmla="*/ 32 w 518"/>
                  <a:gd name="T37" fmla="*/ 210 h 244"/>
                  <a:gd name="T38" fmla="*/ 48 w 518"/>
                  <a:gd name="T39" fmla="*/ 224 h 244"/>
                  <a:gd name="T40" fmla="*/ 64 w 518"/>
                  <a:gd name="T41" fmla="*/ 234 h 244"/>
                  <a:gd name="T42" fmla="*/ 84 w 518"/>
                  <a:gd name="T43" fmla="*/ 242 h 244"/>
                  <a:gd name="T44" fmla="*/ 94 w 518"/>
                  <a:gd name="T45" fmla="*/ 242 h 244"/>
                  <a:gd name="T46" fmla="*/ 104 w 518"/>
                  <a:gd name="T47" fmla="*/ 244 h 244"/>
                  <a:gd name="T48" fmla="*/ 104 w 518"/>
                  <a:gd name="T49" fmla="*/ 244 h 244"/>
                  <a:gd name="T50" fmla="*/ 518 w 518"/>
                  <a:gd name="T51" fmla="*/ 244 h 244"/>
                  <a:gd name="T52" fmla="*/ 518 w 518"/>
                  <a:gd name="T53" fmla="*/ 244 h 244"/>
                  <a:gd name="T54" fmla="*/ 518 w 518"/>
                  <a:gd name="T5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8" h="244">
                    <a:moveTo>
                      <a:pt x="518" y="0"/>
                    </a:moveTo>
                    <a:lnTo>
                      <a:pt x="518" y="0"/>
                    </a:lnTo>
                    <a:lnTo>
                      <a:pt x="104" y="0"/>
                    </a:lnTo>
                    <a:lnTo>
                      <a:pt x="104" y="0"/>
                    </a:lnTo>
                    <a:lnTo>
                      <a:pt x="94" y="0"/>
                    </a:lnTo>
                    <a:lnTo>
                      <a:pt x="84" y="2"/>
                    </a:lnTo>
                    <a:lnTo>
                      <a:pt x="64" y="10"/>
                    </a:lnTo>
                    <a:lnTo>
                      <a:pt x="48" y="22"/>
                    </a:lnTo>
                    <a:lnTo>
                      <a:pt x="32" y="36"/>
                    </a:lnTo>
                    <a:lnTo>
                      <a:pt x="18" y="56"/>
                    </a:lnTo>
                    <a:lnTo>
                      <a:pt x="8" y="80"/>
                    </a:lnTo>
                    <a:lnTo>
                      <a:pt x="2" y="106"/>
                    </a:lnTo>
                    <a:lnTo>
                      <a:pt x="0" y="120"/>
                    </a:lnTo>
                    <a:lnTo>
                      <a:pt x="0" y="136"/>
                    </a:lnTo>
                    <a:lnTo>
                      <a:pt x="0" y="136"/>
                    </a:lnTo>
                    <a:lnTo>
                      <a:pt x="2" y="156"/>
                    </a:lnTo>
                    <a:lnTo>
                      <a:pt x="8" y="174"/>
                    </a:lnTo>
                    <a:lnTo>
                      <a:pt x="18" y="194"/>
                    </a:lnTo>
                    <a:lnTo>
                      <a:pt x="32" y="210"/>
                    </a:lnTo>
                    <a:lnTo>
                      <a:pt x="48" y="224"/>
                    </a:lnTo>
                    <a:lnTo>
                      <a:pt x="64" y="234"/>
                    </a:lnTo>
                    <a:lnTo>
                      <a:pt x="84" y="242"/>
                    </a:lnTo>
                    <a:lnTo>
                      <a:pt x="94" y="242"/>
                    </a:lnTo>
                    <a:lnTo>
                      <a:pt x="104" y="244"/>
                    </a:lnTo>
                    <a:lnTo>
                      <a:pt x="104" y="244"/>
                    </a:lnTo>
                    <a:lnTo>
                      <a:pt x="518" y="244"/>
                    </a:lnTo>
                    <a:lnTo>
                      <a:pt x="518" y="244"/>
                    </a:lnTo>
                    <a:lnTo>
                      <a:pt x="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Rectangle 29"/>
              <p:cNvSpPr>
                <a:spLocks noChangeArrowheads="1"/>
              </p:cNvSpPr>
              <p:nvPr/>
            </p:nvSpPr>
            <p:spPr bwMode="auto">
              <a:xfrm>
                <a:off x="-4329113" y="890587"/>
                <a:ext cx="368300" cy="387350"/>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30"/>
              <p:cNvSpPr>
                <a:spLocks noChangeArrowheads="1"/>
              </p:cNvSpPr>
              <p:nvPr/>
            </p:nvSpPr>
            <p:spPr bwMode="auto">
              <a:xfrm>
                <a:off x="-4329113" y="890587"/>
                <a:ext cx="368300" cy="387350"/>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1"/>
              <p:cNvSpPr>
                <a:spLocks/>
              </p:cNvSpPr>
              <p:nvPr/>
            </p:nvSpPr>
            <p:spPr bwMode="auto">
              <a:xfrm>
                <a:off x="-4329113" y="65087"/>
                <a:ext cx="368300" cy="2038350"/>
              </a:xfrm>
              <a:custGeom>
                <a:avLst/>
                <a:gdLst>
                  <a:gd name="T0" fmla="*/ 0 w 232"/>
                  <a:gd name="T1" fmla="*/ 1180 h 1284"/>
                  <a:gd name="T2" fmla="*/ 0 w 232"/>
                  <a:gd name="T3" fmla="*/ 1180 h 1284"/>
                  <a:gd name="T4" fmla="*/ 0 w 232"/>
                  <a:gd name="T5" fmla="*/ 130 h 1284"/>
                  <a:gd name="T6" fmla="*/ 0 w 232"/>
                  <a:gd name="T7" fmla="*/ 130 h 1284"/>
                  <a:gd name="T8" fmla="*/ 0 w 232"/>
                  <a:gd name="T9" fmla="*/ 116 h 1284"/>
                  <a:gd name="T10" fmla="*/ 2 w 232"/>
                  <a:gd name="T11" fmla="*/ 102 h 1284"/>
                  <a:gd name="T12" fmla="*/ 8 w 232"/>
                  <a:gd name="T13" fmla="*/ 76 h 1284"/>
                  <a:gd name="T14" fmla="*/ 18 w 232"/>
                  <a:gd name="T15" fmla="*/ 54 h 1284"/>
                  <a:gd name="T16" fmla="*/ 32 w 232"/>
                  <a:gd name="T17" fmla="*/ 36 h 1284"/>
                  <a:gd name="T18" fmla="*/ 48 w 232"/>
                  <a:gd name="T19" fmla="*/ 20 h 1284"/>
                  <a:gd name="T20" fmla="*/ 66 w 232"/>
                  <a:gd name="T21" fmla="*/ 8 h 1284"/>
                  <a:gd name="T22" fmla="*/ 84 w 232"/>
                  <a:gd name="T23" fmla="*/ 2 h 1284"/>
                  <a:gd name="T24" fmla="*/ 104 w 232"/>
                  <a:gd name="T25" fmla="*/ 0 h 1284"/>
                  <a:gd name="T26" fmla="*/ 104 w 232"/>
                  <a:gd name="T27" fmla="*/ 0 h 1284"/>
                  <a:gd name="T28" fmla="*/ 118 w 232"/>
                  <a:gd name="T29" fmla="*/ 0 h 1284"/>
                  <a:gd name="T30" fmla="*/ 130 w 232"/>
                  <a:gd name="T31" fmla="*/ 2 h 1284"/>
                  <a:gd name="T32" fmla="*/ 144 w 232"/>
                  <a:gd name="T33" fmla="*/ 4 h 1284"/>
                  <a:gd name="T34" fmla="*/ 156 w 232"/>
                  <a:gd name="T35" fmla="*/ 8 h 1284"/>
                  <a:gd name="T36" fmla="*/ 168 w 232"/>
                  <a:gd name="T37" fmla="*/ 14 h 1284"/>
                  <a:gd name="T38" fmla="*/ 178 w 232"/>
                  <a:gd name="T39" fmla="*/ 20 h 1284"/>
                  <a:gd name="T40" fmla="*/ 188 w 232"/>
                  <a:gd name="T41" fmla="*/ 28 h 1284"/>
                  <a:gd name="T42" fmla="*/ 196 w 232"/>
                  <a:gd name="T43" fmla="*/ 36 h 1284"/>
                  <a:gd name="T44" fmla="*/ 204 w 232"/>
                  <a:gd name="T45" fmla="*/ 44 h 1284"/>
                  <a:gd name="T46" fmla="*/ 212 w 232"/>
                  <a:gd name="T47" fmla="*/ 54 h 1284"/>
                  <a:gd name="T48" fmla="*/ 218 w 232"/>
                  <a:gd name="T49" fmla="*/ 66 h 1284"/>
                  <a:gd name="T50" fmla="*/ 222 w 232"/>
                  <a:gd name="T51" fmla="*/ 76 h 1284"/>
                  <a:gd name="T52" fmla="*/ 226 w 232"/>
                  <a:gd name="T53" fmla="*/ 88 h 1284"/>
                  <a:gd name="T54" fmla="*/ 230 w 232"/>
                  <a:gd name="T55" fmla="*/ 102 h 1284"/>
                  <a:gd name="T56" fmla="*/ 232 w 232"/>
                  <a:gd name="T57" fmla="*/ 116 h 1284"/>
                  <a:gd name="T58" fmla="*/ 232 w 232"/>
                  <a:gd name="T59" fmla="*/ 130 h 1284"/>
                  <a:gd name="T60" fmla="*/ 232 w 232"/>
                  <a:gd name="T61" fmla="*/ 130 h 1284"/>
                  <a:gd name="T62" fmla="*/ 232 w 232"/>
                  <a:gd name="T63" fmla="*/ 1180 h 1284"/>
                  <a:gd name="T64" fmla="*/ 232 w 232"/>
                  <a:gd name="T65" fmla="*/ 1180 h 1284"/>
                  <a:gd name="T66" fmla="*/ 230 w 232"/>
                  <a:gd name="T67" fmla="*/ 1198 h 1284"/>
                  <a:gd name="T68" fmla="*/ 222 w 232"/>
                  <a:gd name="T69" fmla="*/ 1218 h 1284"/>
                  <a:gd name="T70" fmla="*/ 212 w 232"/>
                  <a:gd name="T71" fmla="*/ 1236 h 1284"/>
                  <a:gd name="T72" fmla="*/ 196 w 232"/>
                  <a:gd name="T73" fmla="*/ 1252 h 1284"/>
                  <a:gd name="T74" fmla="*/ 178 w 232"/>
                  <a:gd name="T75" fmla="*/ 1264 h 1284"/>
                  <a:gd name="T76" fmla="*/ 156 w 232"/>
                  <a:gd name="T77" fmla="*/ 1276 h 1284"/>
                  <a:gd name="T78" fmla="*/ 130 w 232"/>
                  <a:gd name="T79" fmla="*/ 1282 h 1284"/>
                  <a:gd name="T80" fmla="*/ 118 w 232"/>
                  <a:gd name="T81" fmla="*/ 1284 h 1284"/>
                  <a:gd name="T82" fmla="*/ 104 w 232"/>
                  <a:gd name="T83" fmla="*/ 1284 h 1284"/>
                  <a:gd name="T84" fmla="*/ 104 w 232"/>
                  <a:gd name="T85" fmla="*/ 1284 h 1284"/>
                  <a:gd name="T86" fmla="*/ 84 w 232"/>
                  <a:gd name="T87" fmla="*/ 1282 h 1284"/>
                  <a:gd name="T88" fmla="*/ 66 w 232"/>
                  <a:gd name="T89" fmla="*/ 1276 h 1284"/>
                  <a:gd name="T90" fmla="*/ 48 w 232"/>
                  <a:gd name="T91" fmla="*/ 1264 h 1284"/>
                  <a:gd name="T92" fmla="*/ 32 w 232"/>
                  <a:gd name="T93" fmla="*/ 1252 h 1284"/>
                  <a:gd name="T94" fmla="*/ 18 w 232"/>
                  <a:gd name="T95" fmla="*/ 1236 h 1284"/>
                  <a:gd name="T96" fmla="*/ 8 w 232"/>
                  <a:gd name="T97" fmla="*/ 1218 h 1284"/>
                  <a:gd name="T98" fmla="*/ 2 w 232"/>
                  <a:gd name="T99" fmla="*/ 1198 h 1284"/>
                  <a:gd name="T100" fmla="*/ 0 w 232"/>
                  <a:gd name="T101" fmla="*/ 1180 h 1284"/>
                  <a:gd name="T102" fmla="*/ 0 w 232"/>
                  <a:gd name="T103" fmla="*/ 118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284">
                    <a:moveTo>
                      <a:pt x="0" y="1180"/>
                    </a:moveTo>
                    <a:lnTo>
                      <a:pt x="0" y="1180"/>
                    </a:lnTo>
                    <a:lnTo>
                      <a:pt x="0" y="130"/>
                    </a:lnTo>
                    <a:lnTo>
                      <a:pt x="0" y="130"/>
                    </a:lnTo>
                    <a:lnTo>
                      <a:pt x="0" y="116"/>
                    </a:lnTo>
                    <a:lnTo>
                      <a:pt x="2" y="102"/>
                    </a:lnTo>
                    <a:lnTo>
                      <a:pt x="8" y="76"/>
                    </a:lnTo>
                    <a:lnTo>
                      <a:pt x="18" y="54"/>
                    </a:lnTo>
                    <a:lnTo>
                      <a:pt x="32" y="36"/>
                    </a:lnTo>
                    <a:lnTo>
                      <a:pt x="48" y="20"/>
                    </a:lnTo>
                    <a:lnTo>
                      <a:pt x="66" y="8"/>
                    </a:lnTo>
                    <a:lnTo>
                      <a:pt x="84" y="2"/>
                    </a:lnTo>
                    <a:lnTo>
                      <a:pt x="104" y="0"/>
                    </a:lnTo>
                    <a:lnTo>
                      <a:pt x="104" y="0"/>
                    </a:lnTo>
                    <a:lnTo>
                      <a:pt x="118" y="0"/>
                    </a:lnTo>
                    <a:lnTo>
                      <a:pt x="130" y="2"/>
                    </a:lnTo>
                    <a:lnTo>
                      <a:pt x="144" y="4"/>
                    </a:lnTo>
                    <a:lnTo>
                      <a:pt x="156" y="8"/>
                    </a:lnTo>
                    <a:lnTo>
                      <a:pt x="168" y="14"/>
                    </a:lnTo>
                    <a:lnTo>
                      <a:pt x="178" y="20"/>
                    </a:lnTo>
                    <a:lnTo>
                      <a:pt x="188" y="28"/>
                    </a:lnTo>
                    <a:lnTo>
                      <a:pt x="196" y="36"/>
                    </a:lnTo>
                    <a:lnTo>
                      <a:pt x="204" y="44"/>
                    </a:lnTo>
                    <a:lnTo>
                      <a:pt x="212" y="54"/>
                    </a:lnTo>
                    <a:lnTo>
                      <a:pt x="218" y="66"/>
                    </a:lnTo>
                    <a:lnTo>
                      <a:pt x="222" y="76"/>
                    </a:lnTo>
                    <a:lnTo>
                      <a:pt x="226" y="88"/>
                    </a:lnTo>
                    <a:lnTo>
                      <a:pt x="230" y="102"/>
                    </a:lnTo>
                    <a:lnTo>
                      <a:pt x="232" y="116"/>
                    </a:lnTo>
                    <a:lnTo>
                      <a:pt x="232" y="130"/>
                    </a:lnTo>
                    <a:lnTo>
                      <a:pt x="232" y="130"/>
                    </a:lnTo>
                    <a:lnTo>
                      <a:pt x="232" y="1180"/>
                    </a:lnTo>
                    <a:lnTo>
                      <a:pt x="232" y="1180"/>
                    </a:lnTo>
                    <a:lnTo>
                      <a:pt x="230" y="1198"/>
                    </a:lnTo>
                    <a:lnTo>
                      <a:pt x="222" y="1218"/>
                    </a:lnTo>
                    <a:lnTo>
                      <a:pt x="212" y="1236"/>
                    </a:lnTo>
                    <a:lnTo>
                      <a:pt x="196" y="1252"/>
                    </a:lnTo>
                    <a:lnTo>
                      <a:pt x="178" y="1264"/>
                    </a:lnTo>
                    <a:lnTo>
                      <a:pt x="156" y="1276"/>
                    </a:lnTo>
                    <a:lnTo>
                      <a:pt x="130" y="1282"/>
                    </a:lnTo>
                    <a:lnTo>
                      <a:pt x="118" y="1284"/>
                    </a:lnTo>
                    <a:lnTo>
                      <a:pt x="104" y="1284"/>
                    </a:lnTo>
                    <a:lnTo>
                      <a:pt x="104" y="1284"/>
                    </a:lnTo>
                    <a:lnTo>
                      <a:pt x="84" y="1282"/>
                    </a:lnTo>
                    <a:lnTo>
                      <a:pt x="66" y="1276"/>
                    </a:lnTo>
                    <a:lnTo>
                      <a:pt x="48" y="1264"/>
                    </a:lnTo>
                    <a:lnTo>
                      <a:pt x="32" y="1252"/>
                    </a:lnTo>
                    <a:lnTo>
                      <a:pt x="18" y="1236"/>
                    </a:lnTo>
                    <a:lnTo>
                      <a:pt x="8" y="1218"/>
                    </a:lnTo>
                    <a:lnTo>
                      <a:pt x="2" y="1198"/>
                    </a:lnTo>
                    <a:lnTo>
                      <a:pt x="0" y="1180"/>
                    </a:lnTo>
                    <a:lnTo>
                      <a:pt x="0" y="1180"/>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32"/>
              <p:cNvSpPr>
                <a:spLocks/>
              </p:cNvSpPr>
              <p:nvPr/>
            </p:nvSpPr>
            <p:spPr bwMode="auto">
              <a:xfrm>
                <a:off x="-5154613" y="890587"/>
                <a:ext cx="2022475" cy="387350"/>
              </a:xfrm>
              <a:custGeom>
                <a:avLst/>
                <a:gdLst>
                  <a:gd name="T0" fmla="*/ 104 w 1274"/>
                  <a:gd name="T1" fmla="*/ 0 h 244"/>
                  <a:gd name="T2" fmla="*/ 104 w 1274"/>
                  <a:gd name="T3" fmla="*/ 0 h 244"/>
                  <a:gd name="T4" fmla="*/ 1144 w 1274"/>
                  <a:gd name="T5" fmla="*/ 0 h 244"/>
                  <a:gd name="T6" fmla="*/ 1144 w 1274"/>
                  <a:gd name="T7" fmla="*/ 0 h 244"/>
                  <a:gd name="T8" fmla="*/ 1158 w 1274"/>
                  <a:gd name="T9" fmla="*/ 0 h 244"/>
                  <a:gd name="T10" fmla="*/ 1172 w 1274"/>
                  <a:gd name="T11" fmla="*/ 2 h 244"/>
                  <a:gd name="T12" fmla="*/ 1184 w 1274"/>
                  <a:gd name="T13" fmla="*/ 6 h 244"/>
                  <a:gd name="T14" fmla="*/ 1196 w 1274"/>
                  <a:gd name="T15" fmla="*/ 10 h 244"/>
                  <a:gd name="T16" fmla="*/ 1208 w 1274"/>
                  <a:gd name="T17" fmla="*/ 14 h 244"/>
                  <a:gd name="T18" fmla="*/ 1218 w 1274"/>
                  <a:gd name="T19" fmla="*/ 22 h 244"/>
                  <a:gd name="T20" fmla="*/ 1228 w 1274"/>
                  <a:gd name="T21" fmla="*/ 28 h 244"/>
                  <a:gd name="T22" fmla="*/ 1238 w 1274"/>
                  <a:gd name="T23" fmla="*/ 36 h 244"/>
                  <a:gd name="T24" fmla="*/ 1246 w 1274"/>
                  <a:gd name="T25" fmla="*/ 46 h 244"/>
                  <a:gd name="T26" fmla="*/ 1252 w 1274"/>
                  <a:gd name="T27" fmla="*/ 56 h 244"/>
                  <a:gd name="T28" fmla="*/ 1258 w 1274"/>
                  <a:gd name="T29" fmla="*/ 68 h 244"/>
                  <a:gd name="T30" fmla="*/ 1264 w 1274"/>
                  <a:gd name="T31" fmla="*/ 80 h 244"/>
                  <a:gd name="T32" fmla="*/ 1268 w 1274"/>
                  <a:gd name="T33" fmla="*/ 92 h 244"/>
                  <a:gd name="T34" fmla="*/ 1270 w 1274"/>
                  <a:gd name="T35" fmla="*/ 106 h 244"/>
                  <a:gd name="T36" fmla="*/ 1272 w 1274"/>
                  <a:gd name="T37" fmla="*/ 120 h 244"/>
                  <a:gd name="T38" fmla="*/ 1274 w 1274"/>
                  <a:gd name="T39" fmla="*/ 136 h 244"/>
                  <a:gd name="T40" fmla="*/ 1274 w 1274"/>
                  <a:gd name="T41" fmla="*/ 136 h 244"/>
                  <a:gd name="T42" fmla="*/ 1270 w 1274"/>
                  <a:gd name="T43" fmla="*/ 156 h 244"/>
                  <a:gd name="T44" fmla="*/ 1264 w 1274"/>
                  <a:gd name="T45" fmla="*/ 174 h 244"/>
                  <a:gd name="T46" fmla="*/ 1252 w 1274"/>
                  <a:gd name="T47" fmla="*/ 194 h 244"/>
                  <a:gd name="T48" fmla="*/ 1238 w 1274"/>
                  <a:gd name="T49" fmla="*/ 210 h 244"/>
                  <a:gd name="T50" fmla="*/ 1218 w 1274"/>
                  <a:gd name="T51" fmla="*/ 224 h 244"/>
                  <a:gd name="T52" fmla="*/ 1196 w 1274"/>
                  <a:gd name="T53" fmla="*/ 234 h 244"/>
                  <a:gd name="T54" fmla="*/ 1184 w 1274"/>
                  <a:gd name="T55" fmla="*/ 238 h 244"/>
                  <a:gd name="T56" fmla="*/ 1172 w 1274"/>
                  <a:gd name="T57" fmla="*/ 242 h 244"/>
                  <a:gd name="T58" fmla="*/ 1158 w 1274"/>
                  <a:gd name="T59" fmla="*/ 242 h 244"/>
                  <a:gd name="T60" fmla="*/ 1144 w 1274"/>
                  <a:gd name="T61" fmla="*/ 244 h 244"/>
                  <a:gd name="T62" fmla="*/ 1144 w 1274"/>
                  <a:gd name="T63" fmla="*/ 244 h 244"/>
                  <a:gd name="T64" fmla="*/ 104 w 1274"/>
                  <a:gd name="T65" fmla="*/ 244 h 244"/>
                  <a:gd name="T66" fmla="*/ 104 w 1274"/>
                  <a:gd name="T67" fmla="*/ 244 h 244"/>
                  <a:gd name="T68" fmla="*/ 94 w 1274"/>
                  <a:gd name="T69" fmla="*/ 242 h 244"/>
                  <a:gd name="T70" fmla="*/ 84 w 1274"/>
                  <a:gd name="T71" fmla="*/ 242 h 244"/>
                  <a:gd name="T72" fmla="*/ 66 w 1274"/>
                  <a:gd name="T73" fmla="*/ 234 h 244"/>
                  <a:gd name="T74" fmla="*/ 48 w 1274"/>
                  <a:gd name="T75" fmla="*/ 224 h 244"/>
                  <a:gd name="T76" fmla="*/ 32 w 1274"/>
                  <a:gd name="T77" fmla="*/ 210 h 244"/>
                  <a:gd name="T78" fmla="*/ 18 w 1274"/>
                  <a:gd name="T79" fmla="*/ 194 h 244"/>
                  <a:gd name="T80" fmla="*/ 8 w 1274"/>
                  <a:gd name="T81" fmla="*/ 174 h 244"/>
                  <a:gd name="T82" fmla="*/ 2 w 1274"/>
                  <a:gd name="T83" fmla="*/ 156 h 244"/>
                  <a:gd name="T84" fmla="*/ 0 w 1274"/>
                  <a:gd name="T85" fmla="*/ 136 h 244"/>
                  <a:gd name="T86" fmla="*/ 0 w 1274"/>
                  <a:gd name="T87" fmla="*/ 136 h 244"/>
                  <a:gd name="T88" fmla="*/ 0 w 1274"/>
                  <a:gd name="T89" fmla="*/ 120 h 244"/>
                  <a:gd name="T90" fmla="*/ 2 w 1274"/>
                  <a:gd name="T91" fmla="*/ 106 h 244"/>
                  <a:gd name="T92" fmla="*/ 8 w 1274"/>
                  <a:gd name="T93" fmla="*/ 80 h 244"/>
                  <a:gd name="T94" fmla="*/ 18 w 1274"/>
                  <a:gd name="T95" fmla="*/ 56 h 244"/>
                  <a:gd name="T96" fmla="*/ 32 w 1274"/>
                  <a:gd name="T97" fmla="*/ 36 h 244"/>
                  <a:gd name="T98" fmla="*/ 48 w 1274"/>
                  <a:gd name="T99" fmla="*/ 22 h 244"/>
                  <a:gd name="T100" fmla="*/ 66 w 1274"/>
                  <a:gd name="T101" fmla="*/ 10 h 244"/>
                  <a:gd name="T102" fmla="*/ 84 w 1274"/>
                  <a:gd name="T103" fmla="*/ 2 h 244"/>
                  <a:gd name="T104" fmla="*/ 94 w 1274"/>
                  <a:gd name="T105" fmla="*/ 0 h 244"/>
                  <a:gd name="T106" fmla="*/ 104 w 1274"/>
                  <a:gd name="T107" fmla="*/ 0 h 244"/>
                  <a:gd name="T108" fmla="*/ 104 w 1274"/>
                  <a:gd name="T10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4" h="244">
                    <a:moveTo>
                      <a:pt x="104" y="0"/>
                    </a:moveTo>
                    <a:lnTo>
                      <a:pt x="104" y="0"/>
                    </a:lnTo>
                    <a:lnTo>
                      <a:pt x="1144" y="0"/>
                    </a:lnTo>
                    <a:lnTo>
                      <a:pt x="1144" y="0"/>
                    </a:lnTo>
                    <a:lnTo>
                      <a:pt x="1158" y="0"/>
                    </a:lnTo>
                    <a:lnTo>
                      <a:pt x="1172" y="2"/>
                    </a:lnTo>
                    <a:lnTo>
                      <a:pt x="1184" y="6"/>
                    </a:lnTo>
                    <a:lnTo>
                      <a:pt x="1196" y="10"/>
                    </a:lnTo>
                    <a:lnTo>
                      <a:pt x="1208" y="14"/>
                    </a:lnTo>
                    <a:lnTo>
                      <a:pt x="1218" y="22"/>
                    </a:lnTo>
                    <a:lnTo>
                      <a:pt x="1228" y="28"/>
                    </a:lnTo>
                    <a:lnTo>
                      <a:pt x="1238" y="36"/>
                    </a:lnTo>
                    <a:lnTo>
                      <a:pt x="1246" y="46"/>
                    </a:lnTo>
                    <a:lnTo>
                      <a:pt x="1252" y="56"/>
                    </a:lnTo>
                    <a:lnTo>
                      <a:pt x="1258" y="68"/>
                    </a:lnTo>
                    <a:lnTo>
                      <a:pt x="1264" y="80"/>
                    </a:lnTo>
                    <a:lnTo>
                      <a:pt x="1268" y="92"/>
                    </a:lnTo>
                    <a:lnTo>
                      <a:pt x="1270" y="106"/>
                    </a:lnTo>
                    <a:lnTo>
                      <a:pt x="1272" y="120"/>
                    </a:lnTo>
                    <a:lnTo>
                      <a:pt x="1274" y="136"/>
                    </a:lnTo>
                    <a:lnTo>
                      <a:pt x="1274" y="136"/>
                    </a:lnTo>
                    <a:lnTo>
                      <a:pt x="1270" y="156"/>
                    </a:lnTo>
                    <a:lnTo>
                      <a:pt x="1264" y="174"/>
                    </a:lnTo>
                    <a:lnTo>
                      <a:pt x="1252" y="194"/>
                    </a:lnTo>
                    <a:lnTo>
                      <a:pt x="1238" y="210"/>
                    </a:lnTo>
                    <a:lnTo>
                      <a:pt x="1218" y="224"/>
                    </a:lnTo>
                    <a:lnTo>
                      <a:pt x="1196" y="234"/>
                    </a:lnTo>
                    <a:lnTo>
                      <a:pt x="1184" y="238"/>
                    </a:lnTo>
                    <a:lnTo>
                      <a:pt x="1172" y="242"/>
                    </a:lnTo>
                    <a:lnTo>
                      <a:pt x="1158" y="242"/>
                    </a:lnTo>
                    <a:lnTo>
                      <a:pt x="1144" y="244"/>
                    </a:lnTo>
                    <a:lnTo>
                      <a:pt x="1144" y="244"/>
                    </a:lnTo>
                    <a:lnTo>
                      <a:pt x="104" y="244"/>
                    </a:lnTo>
                    <a:lnTo>
                      <a:pt x="104" y="244"/>
                    </a:lnTo>
                    <a:lnTo>
                      <a:pt x="94" y="242"/>
                    </a:lnTo>
                    <a:lnTo>
                      <a:pt x="84" y="242"/>
                    </a:lnTo>
                    <a:lnTo>
                      <a:pt x="66" y="234"/>
                    </a:lnTo>
                    <a:lnTo>
                      <a:pt x="48" y="224"/>
                    </a:lnTo>
                    <a:lnTo>
                      <a:pt x="32" y="210"/>
                    </a:lnTo>
                    <a:lnTo>
                      <a:pt x="18" y="194"/>
                    </a:lnTo>
                    <a:lnTo>
                      <a:pt x="8" y="174"/>
                    </a:lnTo>
                    <a:lnTo>
                      <a:pt x="2" y="156"/>
                    </a:lnTo>
                    <a:lnTo>
                      <a:pt x="0" y="136"/>
                    </a:lnTo>
                    <a:lnTo>
                      <a:pt x="0" y="136"/>
                    </a:lnTo>
                    <a:lnTo>
                      <a:pt x="0" y="120"/>
                    </a:lnTo>
                    <a:lnTo>
                      <a:pt x="2" y="106"/>
                    </a:lnTo>
                    <a:lnTo>
                      <a:pt x="8" y="80"/>
                    </a:lnTo>
                    <a:lnTo>
                      <a:pt x="18" y="56"/>
                    </a:lnTo>
                    <a:lnTo>
                      <a:pt x="32" y="36"/>
                    </a:lnTo>
                    <a:lnTo>
                      <a:pt x="48" y="22"/>
                    </a:lnTo>
                    <a:lnTo>
                      <a:pt x="66" y="10"/>
                    </a:lnTo>
                    <a:lnTo>
                      <a:pt x="84" y="2"/>
                    </a:lnTo>
                    <a:lnTo>
                      <a:pt x="94" y="0"/>
                    </a:lnTo>
                    <a:lnTo>
                      <a:pt x="104" y="0"/>
                    </a:lnTo>
                    <a:lnTo>
                      <a:pt x="104" y="0"/>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33"/>
              <p:cNvSpPr>
                <a:spLocks/>
              </p:cNvSpPr>
              <p:nvPr/>
            </p:nvSpPr>
            <p:spPr bwMode="auto">
              <a:xfrm>
                <a:off x="-4941888" y="296862"/>
                <a:ext cx="1593850" cy="1574800"/>
              </a:xfrm>
              <a:custGeom>
                <a:avLst/>
                <a:gdLst>
                  <a:gd name="T0" fmla="*/ 40 w 1004"/>
                  <a:gd name="T1" fmla="*/ 770 h 992"/>
                  <a:gd name="T2" fmla="*/ 780 w 1004"/>
                  <a:gd name="T3" fmla="*/ 38 h 992"/>
                  <a:gd name="T4" fmla="*/ 800 w 1004"/>
                  <a:gd name="T5" fmla="*/ 22 h 992"/>
                  <a:gd name="T6" fmla="*/ 824 w 1004"/>
                  <a:gd name="T7" fmla="*/ 8 h 992"/>
                  <a:gd name="T8" fmla="*/ 848 w 1004"/>
                  <a:gd name="T9" fmla="*/ 2 h 992"/>
                  <a:gd name="T10" fmla="*/ 872 w 1004"/>
                  <a:gd name="T11" fmla="*/ 0 h 992"/>
                  <a:gd name="T12" fmla="*/ 896 w 1004"/>
                  <a:gd name="T13" fmla="*/ 2 h 992"/>
                  <a:gd name="T14" fmla="*/ 920 w 1004"/>
                  <a:gd name="T15" fmla="*/ 8 h 992"/>
                  <a:gd name="T16" fmla="*/ 944 w 1004"/>
                  <a:gd name="T17" fmla="*/ 22 h 992"/>
                  <a:gd name="T18" fmla="*/ 964 w 1004"/>
                  <a:gd name="T19" fmla="*/ 38 h 992"/>
                  <a:gd name="T20" fmla="*/ 974 w 1004"/>
                  <a:gd name="T21" fmla="*/ 48 h 992"/>
                  <a:gd name="T22" fmla="*/ 988 w 1004"/>
                  <a:gd name="T23" fmla="*/ 70 h 992"/>
                  <a:gd name="T24" fmla="*/ 998 w 1004"/>
                  <a:gd name="T25" fmla="*/ 94 h 992"/>
                  <a:gd name="T26" fmla="*/ 1004 w 1004"/>
                  <a:gd name="T27" fmla="*/ 118 h 992"/>
                  <a:gd name="T28" fmla="*/ 1004 w 1004"/>
                  <a:gd name="T29" fmla="*/ 142 h 992"/>
                  <a:gd name="T30" fmla="*/ 998 w 1004"/>
                  <a:gd name="T31" fmla="*/ 166 h 992"/>
                  <a:gd name="T32" fmla="*/ 988 w 1004"/>
                  <a:gd name="T33" fmla="*/ 190 h 992"/>
                  <a:gd name="T34" fmla="*/ 974 w 1004"/>
                  <a:gd name="T35" fmla="*/ 212 h 992"/>
                  <a:gd name="T36" fmla="*/ 964 w 1004"/>
                  <a:gd name="T37" fmla="*/ 222 h 992"/>
                  <a:gd name="T38" fmla="*/ 226 w 1004"/>
                  <a:gd name="T39" fmla="*/ 952 h 992"/>
                  <a:gd name="T40" fmla="*/ 204 w 1004"/>
                  <a:gd name="T41" fmla="*/ 970 h 992"/>
                  <a:gd name="T42" fmla="*/ 182 w 1004"/>
                  <a:gd name="T43" fmla="*/ 982 h 992"/>
                  <a:gd name="T44" fmla="*/ 158 w 1004"/>
                  <a:gd name="T45" fmla="*/ 990 h 992"/>
                  <a:gd name="T46" fmla="*/ 132 w 1004"/>
                  <a:gd name="T47" fmla="*/ 992 h 992"/>
                  <a:gd name="T48" fmla="*/ 108 w 1004"/>
                  <a:gd name="T49" fmla="*/ 990 h 992"/>
                  <a:gd name="T50" fmla="*/ 84 w 1004"/>
                  <a:gd name="T51" fmla="*/ 982 h 992"/>
                  <a:gd name="T52" fmla="*/ 62 w 1004"/>
                  <a:gd name="T53" fmla="*/ 970 h 992"/>
                  <a:gd name="T54" fmla="*/ 40 w 1004"/>
                  <a:gd name="T55" fmla="*/ 952 h 992"/>
                  <a:gd name="T56" fmla="*/ 30 w 1004"/>
                  <a:gd name="T57" fmla="*/ 942 h 992"/>
                  <a:gd name="T58" fmla="*/ 16 w 1004"/>
                  <a:gd name="T59" fmla="*/ 922 h 992"/>
                  <a:gd name="T60" fmla="*/ 6 w 1004"/>
                  <a:gd name="T61" fmla="*/ 898 h 992"/>
                  <a:gd name="T62" fmla="*/ 2 w 1004"/>
                  <a:gd name="T63" fmla="*/ 874 h 992"/>
                  <a:gd name="T64" fmla="*/ 2 w 1004"/>
                  <a:gd name="T65" fmla="*/ 850 h 992"/>
                  <a:gd name="T66" fmla="*/ 6 w 1004"/>
                  <a:gd name="T67" fmla="*/ 824 h 992"/>
                  <a:gd name="T68" fmla="*/ 16 w 1004"/>
                  <a:gd name="T69" fmla="*/ 802 h 992"/>
                  <a:gd name="T70" fmla="*/ 30 w 1004"/>
                  <a:gd name="T71" fmla="*/ 780 h 992"/>
                  <a:gd name="T72" fmla="*/ 40 w 1004"/>
                  <a:gd name="T73" fmla="*/ 770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4" h="992">
                    <a:moveTo>
                      <a:pt x="40" y="770"/>
                    </a:moveTo>
                    <a:lnTo>
                      <a:pt x="40" y="770"/>
                    </a:lnTo>
                    <a:lnTo>
                      <a:pt x="780" y="38"/>
                    </a:lnTo>
                    <a:lnTo>
                      <a:pt x="780" y="38"/>
                    </a:lnTo>
                    <a:lnTo>
                      <a:pt x="790" y="30"/>
                    </a:lnTo>
                    <a:lnTo>
                      <a:pt x="800" y="22"/>
                    </a:lnTo>
                    <a:lnTo>
                      <a:pt x="812" y="14"/>
                    </a:lnTo>
                    <a:lnTo>
                      <a:pt x="824" y="8"/>
                    </a:lnTo>
                    <a:lnTo>
                      <a:pt x="836" y="4"/>
                    </a:lnTo>
                    <a:lnTo>
                      <a:pt x="848" y="2"/>
                    </a:lnTo>
                    <a:lnTo>
                      <a:pt x="860" y="0"/>
                    </a:lnTo>
                    <a:lnTo>
                      <a:pt x="872" y="0"/>
                    </a:lnTo>
                    <a:lnTo>
                      <a:pt x="884" y="0"/>
                    </a:lnTo>
                    <a:lnTo>
                      <a:pt x="896" y="2"/>
                    </a:lnTo>
                    <a:lnTo>
                      <a:pt x="908" y="4"/>
                    </a:lnTo>
                    <a:lnTo>
                      <a:pt x="920" y="8"/>
                    </a:lnTo>
                    <a:lnTo>
                      <a:pt x="932" y="14"/>
                    </a:lnTo>
                    <a:lnTo>
                      <a:pt x="944" y="22"/>
                    </a:lnTo>
                    <a:lnTo>
                      <a:pt x="954" y="30"/>
                    </a:lnTo>
                    <a:lnTo>
                      <a:pt x="964" y="38"/>
                    </a:lnTo>
                    <a:lnTo>
                      <a:pt x="964" y="38"/>
                    </a:lnTo>
                    <a:lnTo>
                      <a:pt x="974" y="48"/>
                    </a:lnTo>
                    <a:lnTo>
                      <a:pt x="982" y="60"/>
                    </a:lnTo>
                    <a:lnTo>
                      <a:pt x="988" y="70"/>
                    </a:lnTo>
                    <a:lnTo>
                      <a:pt x="994" y="82"/>
                    </a:lnTo>
                    <a:lnTo>
                      <a:pt x="998" y="94"/>
                    </a:lnTo>
                    <a:lnTo>
                      <a:pt x="1002" y="106"/>
                    </a:lnTo>
                    <a:lnTo>
                      <a:pt x="1004" y="118"/>
                    </a:lnTo>
                    <a:lnTo>
                      <a:pt x="1004" y="130"/>
                    </a:lnTo>
                    <a:lnTo>
                      <a:pt x="1004" y="142"/>
                    </a:lnTo>
                    <a:lnTo>
                      <a:pt x="1002" y="154"/>
                    </a:lnTo>
                    <a:lnTo>
                      <a:pt x="998" y="166"/>
                    </a:lnTo>
                    <a:lnTo>
                      <a:pt x="994" y="178"/>
                    </a:lnTo>
                    <a:lnTo>
                      <a:pt x="988" y="190"/>
                    </a:lnTo>
                    <a:lnTo>
                      <a:pt x="982" y="200"/>
                    </a:lnTo>
                    <a:lnTo>
                      <a:pt x="974" y="212"/>
                    </a:lnTo>
                    <a:lnTo>
                      <a:pt x="964" y="222"/>
                    </a:lnTo>
                    <a:lnTo>
                      <a:pt x="964" y="222"/>
                    </a:lnTo>
                    <a:lnTo>
                      <a:pt x="226" y="952"/>
                    </a:lnTo>
                    <a:lnTo>
                      <a:pt x="226" y="952"/>
                    </a:lnTo>
                    <a:lnTo>
                      <a:pt x="214" y="962"/>
                    </a:lnTo>
                    <a:lnTo>
                      <a:pt x="204" y="970"/>
                    </a:lnTo>
                    <a:lnTo>
                      <a:pt x="192" y="976"/>
                    </a:lnTo>
                    <a:lnTo>
                      <a:pt x="182" y="982"/>
                    </a:lnTo>
                    <a:lnTo>
                      <a:pt x="170" y="986"/>
                    </a:lnTo>
                    <a:lnTo>
                      <a:pt x="158" y="990"/>
                    </a:lnTo>
                    <a:lnTo>
                      <a:pt x="144" y="992"/>
                    </a:lnTo>
                    <a:lnTo>
                      <a:pt x="132" y="992"/>
                    </a:lnTo>
                    <a:lnTo>
                      <a:pt x="120" y="992"/>
                    </a:lnTo>
                    <a:lnTo>
                      <a:pt x="108" y="990"/>
                    </a:lnTo>
                    <a:lnTo>
                      <a:pt x="96" y="986"/>
                    </a:lnTo>
                    <a:lnTo>
                      <a:pt x="84" y="982"/>
                    </a:lnTo>
                    <a:lnTo>
                      <a:pt x="72" y="976"/>
                    </a:lnTo>
                    <a:lnTo>
                      <a:pt x="62" y="970"/>
                    </a:lnTo>
                    <a:lnTo>
                      <a:pt x="50" y="962"/>
                    </a:lnTo>
                    <a:lnTo>
                      <a:pt x="40" y="952"/>
                    </a:lnTo>
                    <a:lnTo>
                      <a:pt x="40" y="952"/>
                    </a:lnTo>
                    <a:lnTo>
                      <a:pt x="30" y="942"/>
                    </a:lnTo>
                    <a:lnTo>
                      <a:pt x="22" y="932"/>
                    </a:lnTo>
                    <a:lnTo>
                      <a:pt x="16" y="922"/>
                    </a:lnTo>
                    <a:lnTo>
                      <a:pt x="10" y="910"/>
                    </a:lnTo>
                    <a:lnTo>
                      <a:pt x="6" y="898"/>
                    </a:lnTo>
                    <a:lnTo>
                      <a:pt x="4" y="886"/>
                    </a:lnTo>
                    <a:lnTo>
                      <a:pt x="2" y="874"/>
                    </a:lnTo>
                    <a:lnTo>
                      <a:pt x="0" y="862"/>
                    </a:lnTo>
                    <a:lnTo>
                      <a:pt x="2" y="850"/>
                    </a:lnTo>
                    <a:lnTo>
                      <a:pt x="4" y="836"/>
                    </a:lnTo>
                    <a:lnTo>
                      <a:pt x="6" y="824"/>
                    </a:lnTo>
                    <a:lnTo>
                      <a:pt x="10" y="814"/>
                    </a:lnTo>
                    <a:lnTo>
                      <a:pt x="16" y="802"/>
                    </a:lnTo>
                    <a:lnTo>
                      <a:pt x="22" y="790"/>
                    </a:lnTo>
                    <a:lnTo>
                      <a:pt x="30" y="780"/>
                    </a:lnTo>
                    <a:lnTo>
                      <a:pt x="40" y="770"/>
                    </a:lnTo>
                    <a:lnTo>
                      <a:pt x="40" y="770"/>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4"/>
              <p:cNvSpPr>
                <a:spLocks/>
              </p:cNvSpPr>
              <p:nvPr/>
            </p:nvSpPr>
            <p:spPr bwMode="auto">
              <a:xfrm>
                <a:off x="-4941888" y="296862"/>
                <a:ext cx="1593850" cy="1574800"/>
              </a:xfrm>
              <a:custGeom>
                <a:avLst/>
                <a:gdLst>
                  <a:gd name="T0" fmla="*/ 226 w 1004"/>
                  <a:gd name="T1" fmla="*/ 38 h 992"/>
                  <a:gd name="T2" fmla="*/ 964 w 1004"/>
                  <a:gd name="T3" fmla="*/ 770 h 992"/>
                  <a:gd name="T4" fmla="*/ 982 w 1004"/>
                  <a:gd name="T5" fmla="*/ 790 h 992"/>
                  <a:gd name="T6" fmla="*/ 994 w 1004"/>
                  <a:gd name="T7" fmla="*/ 814 h 992"/>
                  <a:gd name="T8" fmla="*/ 1002 w 1004"/>
                  <a:gd name="T9" fmla="*/ 836 h 992"/>
                  <a:gd name="T10" fmla="*/ 1004 w 1004"/>
                  <a:gd name="T11" fmla="*/ 862 h 992"/>
                  <a:gd name="T12" fmla="*/ 1002 w 1004"/>
                  <a:gd name="T13" fmla="*/ 886 h 992"/>
                  <a:gd name="T14" fmla="*/ 994 w 1004"/>
                  <a:gd name="T15" fmla="*/ 910 h 992"/>
                  <a:gd name="T16" fmla="*/ 982 w 1004"/>
                  <a:gd name="T17" fmla="*/ 932 h 992"/>
                  <a:gd name="T18" fmla="*/ 964 w 1004"/>
                  <a:gd name="T19" fmla="*/ 952 h 992"/>
                  <a:gd name="T20" fmla="*/ 954 w 1004"/>
                  <a:gd name="T21" fmla="*/ 962 h 992"/>
                  <a:gd name="T22" fmla="*/ 932 w 1004"/>
                  <a:gd name="T23" fmla="*/ 976 h 992"/>
                  <a:gd name="T24" fmla="*/ 908 w 1004"/>
                  <a:gd name="T25" fmla="*/ 986 h 992"/>
                  <a:gd name="T26" fmla="*/ 884 w 1004"/>
                  <a:gd name="T27" fmla="*/ 992 h 992"/>
                  <a:gd name="T28" fmla="*/ 860 w 1004"/>
                  <a:gd name="T29" fmla="*/ 992 h 992"/>
                  <a:gd name="T30" fmla="*/ 836 w 1004"/>
                  <a:gd name="T31" fmla="*/ 986 h 992"/>
                  <a:gd name="T32" fmla="*/ 812 w 1004"/>
                  <a:gd name="T33" fmla="*/ 976 h 992"/>
                  <a:gd name="T34" fmla="*/ 790 w 1004"/>
                  <a:gd name="T35" fmla="*/ 962 h 992"/>
                  <a:gd name="T36" fmla="*/ 780 w 1004"/>
                  <a:gd name="T37" fmla="*/ 952 h 992"/>
                  <a:gd name="T38" fmla="*/ 40 w 1004"/>
                  <a:gd name="T39" fmla="*/ 222 h 992"/>
                  <a:gd name="T40" fmla="*/ 22 w 1004"/>
                  <a:gd name="T41" fmla="*/ 200 h 992"/>
                  <a:gd name="T42" fmla="*/ 10 w 1004"/>
                  <a:gd name="T43" fmla="*/ 178 h 992"/>
                  <a:gd name="T44" fmla="*/ 2 w 1004"/>
                  <a:gd name="T45" fmla="*/ 154 h 992"/>
                  <a:gd name="T46" fmla="*/ 0 w 1004"/>
                  <a:gd name="T47" fmla="*/ 130 h 992"/>
                  <a:gd name="T48" fmla="*/ 2 w 1004"/>
                  <a:gd name="T49" fmla="*/ 106 h 992"/>
                  <a:gd name="T50" fmla="*/ 10 w 1004"/>
                  <a:gd name="T51" fmla="*/ 82 h 992"/>
                  <a:gd name="T52" fmla="*/ 22 w 1004"/>
                  <a:gd name="T53" fmla="*/ 60 h 992"/>
                  <a:gd name="T54" fmla="*/ 40 w 1004"/>
                  <a:gd name="T55" fmla="*/ 38 h 992"/>
                  <a:gd name="T56" fmla="*/ 50 w 1004"/>
                  <a:gd name="T57" fmla="*/ 30 h 992"/>
                  <a:gd name="T58" fmla="*/ 72 w 1004"/>
                  <a:gd name="T59" fmla="*/ 14 h 992"/>
                  <a:gd name="T60" fmla="*/ 96 w 1004"/>
                  <a:gd name="T61" fmla="*/ 4 h 992"/>
                  <a:gd name="T62" fmla="*/ 120 w 1004"/>
                  <a:gd name="T63" fmla="*/ 0 h 992"/>
                  <a:gd name="T64" fmla="*/ 144 w 1004"/>
                  <a:gd name="T65" fmla="*/ 0 h 992"/>
                  <a:gd name="T66" fmla="*/ 170 w 1004"/>
                  <a:gd name="T67" fmla="*/ 4 h 992"/>
                  <a:gd name="T68" fmla="*/ 192 w 1004"/>
                  <a:gd name="T69" fmla="*/ 14 h 992"/>
                  <a:gd name="T70" fmla="*/ 214 w 1004"/>
                  <a:gd name="T71" fmla="*/ 30 h 992"/>
                  <a:gd name="T72" fmla="*/ 226 w 1004"/>
                  <a:gd name="T73" fmla="*/ 3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4" h="992">
                    <a:moveTo>
                      <a:pt x="226" y="38"/>
                    </a:moveTo>
                    <a:lnTo>
                      <a:pt x="226" y="38"/>
                    </a:lnTo>
                    <a:lnTo>
                      <a:pt x="964" y="770"/>
                    </a:lnTo>
                    <a:lnTo>
                      <a:pt x="964" y="770"/>
                    </a:lnTo>
                    <a:lnTo>
                      <a:pt x="974" y="780"/>
                    </a:lnTo>
                    <a:lnTo>
                      <a:pt x="982" y="790"/>
                    </a:lnTo>
                    <a:lnTo>
                      <a:pt x="988" y="802"/>
                    </a:lnTo>
                    <a:lnTo>
                      <a:pt x="994" y="814"/>
                    </a:lnTo>
                    <a:lnTo>
                      <a:pt x="998" y="824"/>
                    </a:lnTo>
                    <a:lnTo>
                      <a:pt x="1002" y="836"/>
                    </a:lnTo>
                    <a:lnTo>
                      <a:pt x="1004" y="850"/>
                    </a:lnTo>
                    <a:lnTo>
                      <a:pt x="1004" y="862"/>
                    </a:lnTo>
                    <a:lnTo>
                      <a:pt x="1004" y="874"/>
                    </a:lnTo>
                    <a:lnTo>
                      <a:pt x="1002" y="886"/>
                    </a:lnTo>
                    <a:lnTo>
                      <a:pt x="998" y="898"/>
                    </a:lnTo>
                    <a:lnTo>
                      <a:pt x="994" y="910"/>
                    </a:lnTo>
                    <a:lnTo>
                      <a:pt x="988" y="922"/>
                    </a:lnTo>
                    <a:lnTo>
                      <a:pt x="982" y="932"/>
                    </a:lnTo>
                    <a:lnTo>
                      <a:pt x="974" y="942"/>
                    </a:lnTo>
                    <a:lnTo>
                      <a:pt x="964" y="952"/>
                    </a:lnTo>
                    <a:lnTo>
                      <a:pt x="964" y="952"/>
                    </a:lnTo>
                    <a:lnTo>
                      <a:pt x="954" y="962"/>
                    </a:lnTo>
                    <a:lnTo>
                      <a:pt x="944" y="970"/>
                    </a:lnTo>
                    <a:lnTo>
                      <a:pt x="932" y="976"/>
                    </a:lnTo>
                    <a:lnTo>
                      <a:pt x="920" y="982"/>
                    </a:lnTo>
                    <a:lnTo>
                      <a:pt x="908" y="986"/>
                    </a:lnTo>
                    <a:lnTo>
                      <a:pt x="896" y="990"/>
                    </a:lnTo>
                    <a:lnTo>
                      <a:pt x="884" y="992"/>
                    </a:lnTo>
                    <a:lnTo>
                      <a:pt x="872" y="992"/>
                    </a:lnTo>
                    <a:lnTo>
                      <a:pt x="860" y="992"/>
                    </a:lnTo>
                    <a:lnTo>
                      <a:pt x="848" y="990"/>
                    </a:lnTo>
                    <a:lnTo>
                      <a:pt x="836" y="986"/>
                    </a:lnTo>
                    <a:lnTo>
                      <a:pt x="824" y="982"/>
                    </a:lnTo>
                    <a:lnTo>
                      <a:pt x="812" y="976"/>
                    </a:lnTo>
                    <a:lnTo>
                      <a:pt x="800" y="970"/>
                    </a:lnTo>
                    <a:lnTo>
                      <a:pt x="790" y="962"/>
                    </a:lnTo>
                    <a:lnTo>
                      <a:pt x="780" y="952"/>
                    </a:lnTo>
                    <a:lnTo>
                      <a:pt x="780" y="952"/>
                    </a:lnTo>
                    <a:lnTo>
                      <a:pt x="40" y="222"/>
                    </a:lnTo>
                    <a:lnTo>
                      <a:pt x="40" y="222"/>
                    </a:lnTo>
                    <a:lnTo>
                      <a:pt x="30" y="212"/>
                    </a:lnTo>
                    <a:lnTo>
                      <a:pt x="22" y="200"/>
                    </a:lnTo>
                    <a:lnTo>
                      <a:pt x="16" y="190"/>
                    </a:lnTo>
                    <a:lnTo>
                      <a:pt x="10" y="178"/>
                    </a:lnTo>
                    <a:lnTo>
                      <a:pt x="6" y="166"/>
                    </a:lnTo>
                    <a:lnTo>
                      <a:pt x="2" y="154"/>
                    </a:lnTo>
                    <a:lnTo>
                      <a:pt x="2" y="142"/>
                    </a:lnTo>
                    <a:lnTo>
                      <a:pt x="0" y="130"/>
                    </a:lnTo>
                    <a:lnTo>
                      <a:pt x="2" y="118"/>
                    </a:lnTo>
                    <a:lnTo>
                      <a:pt x="2" y="106"/>
                    </a:lnTo>
                    <a:lnTo>
                      <a:pt x="6" y="94"/>
                    </a:lnTo>
                    <a:lnTo>
                      <a:pt x="10" y="82"/>
                    </a:lnTo>
                    <a:lnTo>
                      <a:pt x="16" y="70"/>
                    </a:lnTo>
                    <a:lnTo>
                      <a:pt x="22" y="60"/>
                    </a:lnTo>
                    <a:lnTo>
                      <a:pt x="30" y="48"/>
                    </a:lnTo>
                    <a:lnTo>
                      <a:pt x="40" y="38"/>
                    </a:lnTo>
                    <a:lnTo>
                      <a:pt x="40" y="38"/>
                    </a:lnTo>
                    <a:lnTo>
                      <a:pt x="50" y="30"/>
                    </a:lnTo>
                    <a:lnTo>
                      <a:pt x="62" y="22"/>
                    </a:lnTo>
                    <a:lnTo>
                      <a:pt x="72" y="14"/>
                    </a:lnTo>
                    <a:lnTo>
                      <a:pt x="84" y="8"/>
                    </a:lnTo>
                    <a:lnTo>
                      <a:pt x="96" y="4"/>
                    </a:lnTo>
                    <a:lnTo>
                      <a:pt x="108" y="2"/>
                    </a:lnTo>
                    <a:lnTo>
                      <a:pt x="120" y="0"/>
                    </a:lnTo>
                    <a:lnTo>
                      <a:pt x="132" y="0"/>
                    </a:lnTo>
                    <a:lnTo>
                      <a:pt x="144" y="0"/>
                    </a:lnTo>
                    <a:lnTo>
                      <a:pt x="158" y="2"/>
                    </a:lnTo>
                    <a:lnTo>
                      <a:pt x="170" y="4"/>
                    </a:lnTo>
                    <a:lnTo>
                      <a:pt x="182" y="8"/>
                    </a:lnTo>
                    <a:lnTo>
                      <a:pt x="192" y="14"/>
                    </a:lnTo>
                    <a:lnTo>
                      <a:pt x="204" y="22"/>
                    </a:lnTo>
                    <a:lnTo>
                      <a:pt x="214" y="30"/>
                    </a:lnTo>
                    <a:lnTo>
                      <a:pt x="226" y="38"/>
                    </a:lnTo>
                    <a:lnTo>
                      <a:pt x="226" y="38"/>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35"/>
              <p:cNvSpPr>
                <a:spLocks/>
              </p:cNvSpPr>
              <p:nvPr/>
            </p:nvSpPr>
            <p:spPr bwMode="auto">
              <a:xfrm>
                <a:off x="-4452938" y="766762"/>
                <a:ext cx="615950" cy="635000"/>
              </a:xfrm>
              <a:custGeom>
                <a:avLst/>
                <a:gdLst>
                  <a:gd name="T0" fmla="*/ 0 w 388"/>
                  <a:gd name="T1" fmla="*/ 200 h 400"/>
                  <a:gd name="T2" fmla="*/ 2 w 388"/>
                  <a:gd name="T3" fmla="*/ 180 h 400"/>
                  <a:gd name="T4" fmla="*/ 10 w 388"/>
                  <a:gd name="T5" fmla="*/ 140 h 400"/>
                  <a:gd name="T6" fmla="*/ 24 w 388"/>
                  <a:gd name="T7" fmla="*/ 104 h 400"/>
                  <a:gd name="T8" fmla="*/ 44 w 388"/>
                  <a:gd name="T9" fmla="*/ 72 h 400"/>
                  <a:gd name="T10" fmla="*/ 72 w 388"/>
                  <a:gd name="T11" fmla="*/ 46 h 400"/>
                  <a:gd name="T12" fmla="*/ 102 w 388"/>
                  <a:gd name="T13" fmla="*/ 24 h 400"/>
                  <a:gd name="T14" fmla="*/ 136 w 388"/>
                  <a:gd name="T15" fmla="*/ 10 h 400"/>
                  <a:gd name="T16" fmla="*/ 174 w 388"/>
                  <a:gd name="T17" fmla="*/ 2 h 400"/>
                  <a:gd name="T18" fmla="*/ 194 w 388"/>
                  <a:gd name="T19" fmla="*/ 0 h 400"/>
                  <a:gd name="T20" fmla="*/ 234 w 388"/>
                  <a:gd name="T21" fmla="*/ 4 h 400"/>
                  <a:gd name="T22" fmla="*/ 270 w 388"/>
                  <a:gd name="T23" fmla="*/ 16 h 400"/>
                  <a:gd name="T24" fmla="*/ 302 w 388"/>
                  <a:gd name="T25" fmla="*/ 34 h 400"/>
                  <a:gd name="T26" fmla="*/ 332 w 388"/>
                  <a:gd name="T27" fmla="*/ 58 h 400"/>
                  <a:gd name="T28" fmla="*/ 354 w 388"/>
                  <a:gd name="T29" fmla="*/ 88 h 400"/>
                  <a:gd name="T30" fmla="*/ 372 w 388"/>
                  <a:gd name="T31" fmla="*/ 122 h 400"/>
                  <a:gd name="T32" fmla="*/ 384 w 388"/>
                  <a:gd name="T33" fmla="*/ 160 h 400"/>
                  <a:gd name="T34" fmla="*/ 388 w 388"/>
                  <a:gd name="T35" fmla="*/ 200 h 400"/>
                  <a:gd name="T36" fmla="*/ 388 w 388"/>
                  <a:gd name="T37" fmla="*/ 200 h 400"/>
                  <a:gd name="T38" fmla="*/ 384 w 388"/>
                  <a:gd name="T39" fmla="*/ 240 h 400"/>
                  <a:gd name="T40" fmla="*/ 372 w 388"/>
                  <a:gd name="T41" fmla="*/ 278 h 400"/>
                  <a:gd name="T42" fmla="*/ 354 w 388"/>
                  <a:gd name="T43" fmla="*/ 312 h 400"/>
                  <a:gd name="T44" fmla="*/ 332 w 388"/>
                  <a:gd name="T45" fmla="*/ 340 h 400"/>
                  <a:gd name="T46" fmla="*/ 302 w 388"/>
                  <a:gd name="T47" fmla="*/ 364 h 400"/>
                  <a:gd name="T48" fmla="*/ 270 w 388"/>
                  <a:gd name="T49" fmla="*/ 384 h 400"/>
                  <a:gd name="T50" fmla="*/ 234 w 388"/>
                  <a:gd name="T51" fmla="*/ 394 h 400"/>
                  <a:gd name="T52" fmla="*/ 194 w 388"/>
                  <a:gd name="T53" fmla="*/ 400 h 400"/>
                  <a:gd name="T54" fmla="*/ 194 w 388"/>
                  <a:gd name="T55" fmla="*/ 400 h 400"/>
                  <a:gd name="T56" fmla="*/ 156 w 388"/>
                  <a:gd name="T57" fmla="*/ 394 h 400"/>
                  <a:gd name="T58" fmla="*/ 118 w 388"/>
                  <a:gd name="T59" fmla="*/ 384 h 400"/>
                  <a:gd name="T60" fmla="*/ 86 w 388"/>
                  <a:gd name="T61" fmla="*/ 364 h 400"/>
                  <a:gd name="T62" fmla="*/ 58 w 388"/>
                  <a:gd name="T63" fmla="*/ 340 h 400"/>
                  <a:gd name="T64" fmla="*/ 34 w 388"/>
                  <a:gd name="T65" fmla="*/ 312 h 400"/>
                  <a:gd name="T66" fmla="*/ 16 w 388"/>
                  <a:gd name="T67" fmla="*/ 278 h 400"/>
                  <a:gd name="T68" fmla="*/ 4 w 388"/>
                  <a:gd name="T69" fmla="*/ 240 h 400"/>
                  <a:gd name="T70" fmla="*/ 0 w 388"/>
                  <a:gd name="T71" fmla="*/ 2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8" h="400">
                    <a:moveTo>
                      <a:pt x="0" y="200"/>
                    </a:moveTo>
                    <a:lnTo>
                      <a:pt x="0" y="200"/>
                    </a:lnTo>
                    <a:lnTo>
                      <a:pt x="0" y="200"/>
                    </a:lnTo>
                    <a:lnTo>
                      <a:pt x="2" y="180"/>
                    </a:lnTo>
                    <a:lnTo>
                      <a:pt x="4" y="160"/>
                    </a:lnTo>
                    <a:lnTo>
                      <a:pt x="10" y="140"/>
                    </a:lnTo>
                    <a:lnTo>
                      <a:pt x="16" y="122"/>
                    </a:lnTo>
                    <a:lnTo>
                      <a:pt x="24" y="104"/>
                    </a:lnTo>
                    <a:lnTo>
                      <a:pt x="34" y="88"/>
                    </a:lnTo>
                    <a:lnTo>
                      <a:pt x="44" y="72"/>
                    </a:lnTo>
                    <a:lnTo>
                      <a:pt x="58" y="58"/>
                    </a:lnTo>
                    <a:lnTo>
                      <a:pt x="72" y="46"/>
                    </a:lnTo>
                    <a:lnTo>
                      <a:pt x="86" y="34"/>
                    </a:lnTo>
                    <a:lnTo>
                      <a:pt x="102" y="24"/>
                    </a:lnTo>
                    <a:lnTo>
                      <a:pt x="118" y="16"/>
                    </a:lnTo>
                    <a:lnTo>
                      <a:pt x="136" y="10"/>
                    </a:lnTo>
                    <a:lnTo>
                      <a:pt x="156" y="4"/>
                    </a:lnTo>
                    <a:lnTo>
                      <a:pt x="174" y="2"/>
                    </a:lnTo>
                    <a:lnTo>
                      <a:pt x="194" y="0"/>
                    </a:lnTo>
                    <a:lnTo>
                      <a:pt x="194" y="0"/>
                    </a:lnTo>
                    <a:lnTo>
                      <a:pt x="214" y="2"/>
                    </a:lnTo>
                    <a:lnTo>
                      <a:pt x="234" y="4"/>
                    </a:lnTo>
                    <a:lnTo>
                      <a:pt x="252" y="10"/>
                    </a:lnTo>
                    <a:lnTo>
                      <a:pt x="270" y="16"/>
                    </a:lnTo>
                    <a:lnTo>
                      <a:pt x="286" y="24"/>
                    </a:lnTo>
                    <a:lnTo>
                      <a:pt x="302" y="34"/>
                    </a:lnTo>
                    <a:lnTo>
                      <a:pt x="318" y="46"/>
                    </a:lnTo>
                    <a:lnTo>
                      <a:pt x="332" y="58"/>
                    </a:lnTo>
                    <a:lnTo>
                      <a:pt x="344" y="72"/>
                    </a:lnTo>
                    <a:lnTo>
                      <a:pt x="354" y="88"/>
                    </a:lnTo>
                    <a:lnTo>
                      <a:pt x="364" y="104"/>
                    </a:lnTo>
                    <a:lnTo>
                      <a:pt x="372" y="122"/>
                    </a:lnTo>
                    <a:lnTo>
                      <a:pt x="380" y="140"/>
                    </a:lnTo>
                    <a:lnTo>
                      <a:pt x="384" y="160"/>
                    </a:lnTo>
                    <a:lnTo>
                      <a:pt x="388" y="180"/>
                    </a:lnTo>
                    <a:lnTo>
                      <a:pt x="388" y="200"/>
                    </a:lnTo>
                    <a:lnTo>
                      <a:pt x="388" y="200"/>
                    </a:lnTo>
                    <a:lnTo>
                      <a:pt x="388" y="200"/>
                    </a:lnTo>
                    <a:lnTo>
                      <a:pt x="388" y="220"/>
                    </a:lnTo>
                    <a:lnTo>
                      <a:pt x="384" y="240"/>
                    </a:lnTo>
                    <a:lnTo>
                      <a:pt x="380" y="258"/>
                    </a:lnTo>
                    <a:lnTo>
                      <a:pt x="372" y="278"/>
                    </a:lnTo>
                    <a:lnTo>
                      <a:pt x="364" y="294"/>
                    </a:lnTo>
                    <a:lnTo>
                      <a:pt x="354" y="312"/>
                    </a:lnTo>
                    <a:lnTo>
                      <a:pt x="344" y="326"/>
                    </a:lnTo>
                    <a:lnTo>
                      <a:pt x="332" y="340"/>
                    </a:lnTo>
                    <a:lnTo>
                      <a:pt x="318" y="354"/>
                    </a:lnTo>
                    <a:lnTo>
                      <a:pt x="302" y="364"/>
                    </a:lnTo>
                    <a:lnTo>
                      <a:pt x="286" y="374"/>
                    </a:lnTo>
                    <a:lnTo>
                      <a:pt x="270" y="384"/>
                    </a:lnTo>
                    <a:lnTo>
                      <a:pt x="252" y="390"/>
                    </a:lnTo>
                    <a:lnTo>
                      <a:pt x="234" y="394"/>
                    </a:lnTo>
                    <a:lnTo>
                      <a:pt x="214" y="398"/>
                    </a:lnTo>
                    <a:lnTo>
                      <a:pt x="194" y="400"/>
                    </a:lnTo>
                    <a:lnTo>
                      <a:pt x="194" y="400"/>
                    </a:lnTo>
                    <a:lnTo>
                      <a:pt x="194" y="400"/>
                    </a:lnTo>
                    <a:lnTo>
                      <a:pt x="174" y="398"/>
                    </a:lnTo>
                    <a:lnTo>
                      <a:pt x="156" y="394"/>
                    </a:lnTo>
                    <a:lnTo>
                      <a:pt x="136" y="390"/>
                    </a:lnTo>
                    <a:lnTo>
                      <a:pt x="118" y="384"/>
                    </a:lnTo>
                    <a:lnTo>
                      <a:pt x="102" y="374"/>
                    </a:lnTo>
                    <a:lnTo>
                      <a:pt x="86" y="364"/>
                    </a:lnTo>
                    <a:lnTo>
                      <a:pt x="72" y="354"/>
                    </a:lnTo>
                    <a:lnTo>
                      <a:pt x="58" y="340"/>
                    </a:lnTo>
                    <a:lnTo>
                      <a:pt x="44" y="326"/>
                    </a:lnTo>
                    <a:lnTo>
                      <a:pt x="34" y="312"/>
                    </a:lnTo>
                    <a:lnTo>
                      <a:pt x="24" y="294"/>
                    </a:lnTo>
                    <a:lnTo>
                      <a:pt x="16" y="278"/>
                    </a:lnTo>
                    <a:lnTo>
                      <a:pt x="10" y="258"/>
                    </a:lnTo>
                    <a:lnTo>
                      <a:pt x="4" y="240"/>
                    </a:lnTo>
                    <a:lnTo>
                      <a:pt x="2" y="220"/>
                    </a:lnTo>
                    <a:lnTo>
                      <a:pt x="0" y="200"/>
                    </a:lnTo>
                    <a:lnTo>
                      <a:pt x="0" y="200"/>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36"/>
              <p:cNvSpPr>
                <a:spLocks noEditPoints="1"/>
              </p:cNvSpPr>
              <p:nvPr/>
            </p:nvSpPr>
            <p:spPr bwMode="auto">
              <a:xfrm>
                <a:off x="-4786313" y="487362"/>
                <a:ext cx="1247775" cy="1247775"/>
              </a:xfrm>
              <a:custGeom>
                <a:avLst/>
                <a:gdLst>
                  <a:gd name="T0" fmla="*/ 354 w 786"/>
                  <a:gd name="T1" fmla="*/ 0 h 786"/>
                  <a:gd name="T2" fmla="*/ 244 w 786"/>
                  <a:gd name="T3" fmla="*/ 28 h 786"/>
                  <a:gd name="T4" fmla="*/ 146 w 786"/>
                  <a:gd name="T5" fmla="*/ 82 h 786"/>
                  <a:gd name="T6" fmla="*/ 70 w 786"/>
                  <a:gd name="T7" fmla="*/ 164 h 786"/>
                  <a:gd name="T8" fmla="*/ 18 w 786"/>
                  <a:gd name="T9" fmla="*/ 268 h 786"/>
                  <a:gd name="T10" fmla="*/ 0 w 786"/>
                  <a:gd name="T11" fmla="*/ 392 h 786"/>
                  <a:gd name="T12" fmla="*/ 8 w 786"/>
                  <a:gd name="T13" fmla="*/ 470 h 786"/>
                  <a:gd name="T14" fmla="*/ 48 w 786"/>
                  <a:gd name="T15" fmla="*/ 576 h 786"/>
                  <a:gd name="T16" fmla="*/ 118 w 786"/>
                  <a:gd name="T17" fmla="*/ 668 h 786"/>
                  <a:gd name="T18" fmla="*/ 210 w 786"/>
                  <a:gd name="T19" fmla="*/ 736 h 786"/>
                  <a:gd name="T20" fmla="*/ 316 w 786"/>
                  <a:gd name="T21" fmla="*/ 778 h 786"/>
                  <a:gd name="T22" fmla="*/ 394 w 786"/>
                  <a:gd name="T23" fmla="*/ 786 h 786"/>
                  <a:gd name="T24" fmla="*/ 518 w 786"/>
                  <a:gd name="T25" fmla="*/ 768 h 786"/>
                  <a:gd name="T26" fmla="*/ 622 w 786"/>
                  <a:gd name="T27" fmla="*/ 716 h 786"/>
                  <a:gd name="T28" fmla="*/ 702 w 786"/>
                  <a:gd name="T29" fmla="*/ 640 h 786"/>
                  <a:gd name="T30" fmla="*/ 758 w 786"/>
                  <a:gd name="T31" fmla="*/ 542 h 786"/>
                  <a:gd name="T32" fmla="*/ 784 w 786"/>
                  <a:gd name="T33" fmla="*/ 432 h 786"/>
                  <a:gd name="T34" fmla="*/ 784 w 786"/>
                  <a:gd name="T35" fmla="*/ 348 h 786"/>
                  <a:gd name="T36" fmla="*/ 758 w 786"/>
                  <a:gd name="T37" fmla="*/ 232 h 786"/>
                  <a:gd name="T38" fmla="*/ 702 w 786"/>
                  <a:gd name="T39" fmla="*/ 134 h 786"/>
                  <a:gd name="T40" fmla="*/ 622 w 786"/>
                  <a:gd name="T41" fmla="*/ 62 h 786"/>
                  <a:gd name="T42" fmla="*/ 518 w 786"/>
                  <a:gd name="T43" fmla="*/ 16 h 786"/>
                  <a:gd name="T44" fmla="*/ 394 w 786"/>
                  <a:gd name="T45" fmla="*/ 0 h 786"/>
                  <a:gd name="T46" fmla="*/ 394 w 786"/>
                  <a:gd name="T47" fmla="*/ 182 h 786"/>
                  <a:gd name="T48" fmla="*/ 462 w 786"/>
                  <a:gd name="T49" fmla="*/ 190 h 786"/>
                  <a:gd name="T50" fmla="*/ 518 w 786"/>
                  <a:gd name="T51" fmla="*/ 214 h 786"/>
                  <a:gd name="T52" fmla="*/ 560 w 786"/>
                  <a:gd name="T53" fmla="*/ 252 h 786"/>
                  <a:gd name="T54" fmla="*/ 588 w 786"/>
                  <a:gd name="T55" fmla="*/ 304 h 786"/>
                  <a:gd name="T56" fmla="*/ 602 w 786"/>
                  <a:gd name="T57" fmla="*/ 368 h 786"/>
                  <a:gd name="T58" fmla="*/ 602 w 786"/>
                  <a:gd name="T59" fmla="*/ 412 h 786"/>
                  <a:gd name="T60" fmla="*/ 588 w 786"/>
                  <a:gd name="T61" fmla="*/ 466 h 786"/>
                  <a:gd name="T62" fmla="*/ 560 w 786"/>
                  <a:gd name="T63" fmla="*/ 510 h 786"/>
                  <a:gd name="T64" fmla="*/ 518 w 786"/>
                  <a:gd name="T65" fmla="*/ 546 h 786"/>
                  <a:gd name="T66" fmla="*/ 462 w 786"/>
                  <a:gd name="T67" fmla="*/ 568 h 786"/>
                  <a:gd name="T68" fmla="*/ 394 w 786"/>
                  <a:gd name="T69" fmla="*/ 576 h 786"/>
                  <a:gd name="T70" fmla="*/ 356 w 786"/>
                  <a:gd name="T71" fmla="*/ 572 h 786"/>
                  <a:gd name="T72" fmla="*/ 304 w 786"/>
                  <a:gd name="T73" fmla="*/ 554 h 786"/>
                  <a:gd name="T74" fmla="*/ 262 w 786"/>
                  <a:gd name="T75" fmla="*/ 524 h 786"/>
                  <a:gd name="T76" fmla="*/ 232 w 786"/>
                  <a:gd name="T77" fmla="*/ 482 h 786"/>
                  <a:gd name="T78" fmla="*/ 214 w 786"/>
                  <a:gd name="T79" fmla="*/ 430 h 786"/>
                  <a:gd name="T80" fmla="*/ 210 w 786"/>
                  <a:gd name="T81" fmla="*/ 392 h 786"/>
                  <a:gd name="T82" fmla="*/ 218 w 786"/>
                  <a:gd name="T83" fmla="*/ 324 h 786"/>
                  <a:gd name="T84" fmla="*/ 240 w 786"/>
                  <a:gd name="T85" fmla="*/ 268 h 786"/>
                  <a:gd name="T86" fmla="*/ 276 w 786"/>
                  <a:gd name="T87" fmla="*/ 226 h 786"/>
                  <a:gd name="T88" fmla="*/ 320 w 786"/>
                  <a:gd name="T89" fmla="*/ 196 h 786"/>
                  <a:gd name="T90" fmla="*/ 374 w 786"/>
                  <a:gd name="T91" fmla="*/ 184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6" h="786">
                    <a:moveTo>
                      <a:pt x="394" y="0"/>
                    </a:moveTo>
                    <a:lnTo>
                      <a:pt x="394" y="0"/>
                    </a:lnTo>
                    <a:lnTo>
                      <a:pt x="354" y="0"/>
                    </a:lnTo>
                    <a:lnTo>
                      <a:pt x="316" y="6"/>
                    </a:lnTo>
                    <a:lnTo>
                      <a:pt x="280" y="16"/>
                    </a:lnTo>
                    <a:lnTo>
                      <a:pt x="244" y="28"/>
                    </a:lnTo>
                    <a:lnTo>
                      <a:pt x="210" y="42"/>
                    </a:lnTo>
                    <a:lnTo>
                      <a:pt x="176" y="62"/>
                    </a:lnTo>
                    <a:lnTo>
                      <a:pt x="146" y="82"/>
                    </a:lnTo>
                    <a:lnTo>
                      <a:pt x="118" y="108"/>
                    </a:lnTo>
                    <a:lnTo>
                      <a:pt x="92" y="134"/>
                    </a:lnTo>
                    <a:lnTo>
                      <a:pt x="70" y="164"/>
                    </a:lnTo>
                    <a:lnTo>
                      <a:pt x="48" y="196"/>
                    </a:lnTo>
                    <a:lnTo>
                      <a:pt x="32" y="232"/>
                    </a:lnTo>
                    <a:lnTo>
                      <a:pt x="18" y="268"/>
                    </a:lnTo>
                    <a:lnTo>
                      <a:pt x="8" y="308"/>
                    </a:lnTo>
                    <a:lnTo>
                      <a:pt x="2" y="348"/>
                    </a:lnTo>
                    <a:lnTo>
                      <a:pt x="0" y="392"/>
                    </a:lnTo>
                    <a:lnTo>
                      <a:pt x="0" y="392"/>
                    </a:lnTo>
                    <a:lnTo>
                      <a:pt x="2" y="432"/>
                    </a:lnTo>
                    <a:lnTo>
                      <a:pt x="8" y="470"/>
                    </a:lnTo>
                    <a:lnTo>
                      <a:pt x="18" y="506"/>
                    </a:lnTo>
                    <a:lnTo>
                      <a:pt x="32" y="542"/>
                    </a:lnTo>
                    <a:lnTo>
                      <a:pt x="48" y="576"/>
                    </a:lnTo>
                    <a:lnTo>
                      <a:pt x="70" y="608"/>
                    </a:lnTo>
                    <a:lnTo>
                      <a:pt x="92" y="640"/>
                    </a:lnTo>
                    <a:lnTo>
                      <a:pt x="118" y="668"/>
                    </a:lnTo>
                    <a:lnTo>
                      <a:pt x="146" y="694"/>
                    </a:lnTo>
                    <a:lnTo>
                      <a:pt x="176" y="716"/>
                    </a:lnTo>
                    <a:lnTo>
                      <a:pt x="210" y="736"/>
                    </a:lnTo>
                    <a:lnTo>
                      <a:pt x="244" y="754"/>
                    </a:lnTo>
                    <a:lnTo>
                      <a:pt x="280" y="768"/>
                    </a:lnTo>
                    <a:lnTo>
                      <a:pt x="316" y="778"/>
                    </a:lnTo>
                    <a:lnTo>
                      <a:pt x="354" y="784"/>
                    </a:lnTo>
                    <a:lnTo>
                      <a:pt x="394" y="786"/>
                    </a:lnTo>
                    <a:lnTo>
                      <a:pt x="394" y="786"/>
                    </a:lnTo>
                    <a:lnTo>
                      <a:pt x="436" y="784"/>
                    </a:lnTo>
                    <a:lnTo>
                      <a:pt x="478" y="778"/>
                    </a:lnTo>
                    <a:lnTo>
                      <a:pt x="518" y="768"/>
                    </a:lnTo>
                    <a:lnTo>
                      <a:pt x="554" y="754"/>
                    </a:lnTo>
                    <a:lnTo>
                      <a:pt x="588" y="736"/>
                    </a:lnTo>
                    <a:lnTo>
                      <a:pt x="622" y="716"/>
                    </a:lnTo>
                    <a:lnTo>
                      <a:pt x="652" y="694"/>
                    </a:lnTo>
                    <a:lnTo>
                      <a:pt x="678" y="668"/>
                    </a:lnTo>
                    <a:lnTo>
                      <a:pt x="702" y="640"/>
                    </a:lnTo>
                    <a:lnTo>
                      <a:pt x="724" y="608"/>
                    </a:lnTo>
                    <a:lnTo>
                      <a:pt x="742" y="576"/>
                    </a:lnTo>
                    <a:lnTo>
                      <a:pt x="758" y="542"/>
                    </a:lnTo>
                    <a:lnTo>
                      <a:pt x="770" y="506"/>
                    </a:lnTo>
                    <a:lnTo>
                      <a:pt x="780" y="470"/>
                    </a:lnTo>
                    <a:lnTo>
                      <a:pt x="784" y="432"/>
                    </a:lnTo>
                    <a:lnTo>
                      <a:pt x="786" y="392"/>
                    </a:lnTo>
                    <a:lnTo>
                      <a:pt x="786" y="392"/>
                    </a:lnTo>
                    <a:lnTo>
                      <a:pt x="784" y="348"/>
                    </a:lnTo>
                    <a:lnTo>
                      <a:pt x="780" y="308"/>
                    </a:lnTo>
                    <a:lnTo>
                      <a:pt x="770" y="268"/>
                    </a:lnTo>
                    <a:lnTo>
                      <a:pt x="758" y="232"/>
                    </a:lnTo>
                    <a:lnTo>
                      <a:pt x="742" y="196"/>
                    </a:lnTo>
                    <a:lnTo>
                      <a:pt x="724" y="164"/>
                    </a:lnTo>
                    <a:lnTo>
                      <a:pt x="702" y="134"/>
                    </a:lnTo>
                    <a:lnTo>
                      <a:pt x="678" y="108"/>
                    </a:lnTo>
                    <a:lnTo>
                      <a:pt x="652" y="82"/>
                    </a:lnTo>
                    <a:lnTo>
                      <a:pt x="622" y="62"/>
                    </a:lnTo>
                    <a:lnTo>
                      <a:pt x="588" y="42"/>
                    </a:lnTo>
                    <a:lnTo>
                      <a:pt x="554" y="28"/>
                    </a:lnTo>
                    <a:lnTo>
                      <a:pt x="518" y="16"/>
                    </a:lnTo>
                    <a:lnTo>
                      <a:pt x="478" y="6"/>
                    </a:lnTo>
                    <a:lnTo>
                      <a:pt x="436" y="0"/>
                    </a:lnTo>
                    <a:lnTo>
                      <a:pt x="394" y="0"/>
                    </a:lnTo>
                    <a:lnTo>
                      <a:pt x="394" y="0"/>
                    </a:lnTo>
                    <a:close/>
                    <a:moveTo>
                      <a:pt x="394" y="182"/>
                    </a:moveTo>
                    <a:lnTo>
                      <a:pt x="394" y="182"/>
                    </a:lnTo>
                    <a:lnTo>
                      <a:pt x="418" y="184"/>
                    </a:lnTo>
                    <a:lnTo>
                      <a:pt x="440" y="186"/>
                    </a:lnTo>
                    <a:lnTo>
                      <a:pt x="462" y="190"/>
                    </a:lnTo>
                    <a:lnTo>
                      <a:pt x="482" y="196"/>
                    </a:lnTo>
                    <a:lnTo>
                      <a:pt x="500" y="204"/>
                    </a:lnTo>
                    <a:lnTo>
                      <a:pt x="518" y="214"/>
                    </a:lnTo>
                    <a:lnTo>
                      <a:pt x="532" y="226"/>
                    </a:lnTo>
                    <a:lnTo>
                      <a:pt x="548" y="238"/>
                    </a:lnTo>
                    <a:lnTo>
                      <a:pt x="560" y="252"/>
                    </a:lnTo>
                    <a:lnTo>
                      <a:pt x="572" y="268"/>
                    </a:lnTo>
                    <a:lnTo>
                      <a:pt x="580" y="286"/>
                    </a:lnTo>
                    <a:lnTo>
                      <a:pt x="588" y="304"/>
                    </a:lnTo>
                    <a:lnTo>
                      <a:pt x="594" y="324"/>
                    </a:lnTo>
                    <a:lnTo>
                      <a:pt x="600" y="346"/>
                    </a:lnTo>
                    <a:lnTo>
                      <a:pt x="602" y="368"/>
                    </a:lnTo>
                    <a:lnTo>
                      <a:pt x="602" y="392"/>
                    </a:lnTo>
                    <a:lnTo>
                      <a:pt x="602" y="392"/>
                    </a:lnTo>
                    <a:lnTo>
                      <a:pt x="602" y="412"/>
                    </a:lnTo>
                    <a:lnTo>
                      <a:pt x="600" y="430"/>
                    </a:lnTo>
                    <a:lnTo>
                      <a:pt x="594" y="448"/>
                    </a:lnTo>
                    <a:lnTo>
                      <a:pt x="588" y="466"/>
                    </a:lnTo>
                    <a:lnTo>
                      <a:pt x="580" y="482"/>
                    </a:lnTo>
                    <a:lnTo>
                      <a:pt x="572" y="496"/>
                    </a:lnTo>
                    <a:lnTo>
                      <a:pt x="560" y="510"/>
                    </a:lnTo>
                    <a:lnTo>
                      <a:pt x="548" y="524"/>
                    </a:lnTo>
                    <a:lnTo>
                      <a:pt x="532" y="536"/>
                    </a:lnTo>
                    <a:lnTo>
                      <a:pt x="518" y="546"/>
                    </a:lnTo>
                    <a:lnTo>
                      <a:pt x="500" y="554"/>
                    </a:lnTo>
                    <a:lnTo>
                      <a:pt x="482" y="562"/>
                    </a:lnTo>
                    <a:lnTo>
                      <a:pt x="462" y="568"/>
                    </a:lnTo>
                    <a:lnTo>
                      <a:pt x="440" y="572"/>
                    </a:lnTo>
                    <a:lnTo>
                      <a:pt x="418" y="574"/>
                    </a:lnTo>
                    <a:lnTo>
                      <a:pt x="394" y="576"/>
                    </a:lnTo>
                    <a:lnTo>
                      <a:pt x="394" y="576"/>
                    </a:lnTo>
                    <a:lnTo>
                      <a:pt x="374" y="574"/>
                    </a:lnTo>
                    <a:lnTo>
                      <a:pt x="356" y="572"/>
                    </a:lnTo>
                    <a:lnTo>
                      <a:pt x="338" y="568"/>
                    </a:lnTo>
                    <a:lnTo>
                      <a:pt x="320" y="562"/>
                    </a:lnTo>
                    <a:lnTo>
                      <a:pt x="304" y="554"/>
                    </a:lnTo>
                    <a:lnTo>
                      <a:pt x="290" y="546"/>
                    </a:lnTo>
                    <a:lnTo>
                      <a:pt x="276" y="536"/>
                    </a:lnTo>
                    <a:lnTo>
                      <a:pt x="262" y="524"/>
                    </a:lnTo>
                    <a:lnTo>
                      <a:pt x="250" y="510"/>
                    </a:lnTo>
                    <a:lnTo>
                      <a:pt x="240" y="496"/>
                    </a:lnTo>
                    <a:lnTo>
                      <a:pt x="232" y="482"/>
                    </a:lnTo>
                    <a:lnTo>
                      <a:pt x="224" y="466"/>
                    </a:lnTo>
                    <a:lnTo>
                      <a:pt x="218" y="448"/>
                    </a:lnTo>
                    <a:lnTo>
                      <a:pt x="214" y="430"/>
                    </a:lnTo>
                    <a:lnTo>
                      <a:pt x="210" y="412"/>
                    </a:lnTo>
                    <a:lnTo>
                      <a:pt x="210" y="392"/>
                    </a:lnTo>
                    <a:lnTo>
                      <a:pt x="210" y="392"/>
                    </a:lnTo>
                    <a:lnTo>
                      <a:pt x="210" y="368"/>
                    </a:lnTo>
                    <a:lnTo>
                      <a:pt x="214" y="346"/>
                    </a:lnTo>
                    <a:lnTo>
                      <a:pt x="218" y="324"/>
                    </a:lnTo>
                    <a:lnTo>
                      <a:pt x="224" y="304"/>
                    </a:lnTo>
                    <a:lnTo>
                      <a:pt x="232" y="286"/>
                    </a:lnTo>
                    <a:lnTo>
                      <a:pt x="240" y="268"/>
                    </a:lnTo>
                    <a:lnTo>
                      <a:pt x="250" y="252"/>
                    </a:lnTo>
                    <a:lnTo>
                      <a:pt x="262" y="238"/>
                    </a:lnTo>
                    <a:lnTo>
                      <a:pt x="276" y="226"/>
                    </a:lnTo>
                    <a:lnTo>
                      <a:pt x="290" y="214"/>
                    </a:lnTo>
                    <a:lnTo>
                      <a:pt x="304" y="204"/>
                    </a:lnTo>
                    <a:lnTo>
                      <a:pt x="320" y="196"/>
                    </a:lnTo>
                    <a:lnTo>
                      <a:pt x="338" y="190"/>
                    </a:lnTo>
                    <a:lnTo>
                      <a:pt x="356" y="186"/>
                    </a:lnTo>
                    <a:lnTo>
                      <a:pt x="374" y="184"/>
                    </a:lnTo>
                    <a:lnTo>
                      <a:pt x="394" y="182"/>
                    </a:lnTo>
                    <a:close/>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37"/>
              <p:cNvSpPr>
                <a:spLocks/>
              </p:cNvSpPr>
              <p:nvPr/>
            </p:nvSpPr>
            <p:spPr bwMode="auto">
              <a:xfrm>
                <a:off x="-4786313" y="487362"/>
                <a:ext cx="1247775" cy="1247775"/>
              </a:xfrm>
              <a:custGeom>
                <a:avLst/>
                <a:gdLst>
                  <a:gd name="T0" fmla="*/ 394 w 786"/>
                  <a:gd name="T1" fmla="*/ 0 h 786"/>
                  <a:gd name="T2" fmla="*/ 316 w 786"/>
                  <a:gd name="T3" fmla="*/ 6 h 786"/>
                  <a:gd name="T4" fmla="*/ 244 w 786"/>
                  <a:gd name="T5" fmla="*/ 28 h 786"/>
                  <a:gd name="T6" fmla="*/ 176 w 786"/>
                  <a:gd name="T7" fmla="*/ 62 h 786"/>
                  <a:gd name="T8" fmla="*/ 118 w 786"/>
                  <a:gd name="T9" fmla="*/ 108 h 786"/>
                  <a:gd name="T10" fmla="*/ 70 w 786"/>
                  <a:gd name="T11" fmla="*/ 164 h 786"/>
                  <a:gd name="T12" fmla="*/ 32 w 786"/>
                  <a:gd name="T13" fmla="*/ 232 h 786"/>
                  <a:gd name="T14" fmla="*/ 8 w 786"/>
                  <a:gd name="T15" fmla="*/ 308 h 786"/>
                  <a:gd name="T16" fmla="*/ 0 w 786"/>
                  <a:gd name="T17" fmla="*/ 392 h 786"/>
                  <a:gd name="T18" fmla="*/ 2 w 786"/>
                  <a:gd name="T19" fmla="*/ 432 h 786"/>
                  <a:gd name="T20" fmla="*/ 18 w 786"/>
                  <a:gd name="T21" fmla="*/ 506 h 786"/>
                  <a:gd name="T22" fmla="*/ 48 w 786"/>
                  <a:gd name="T23" fmla="*/ 576 h 786"/>
                  <a:gd name="T24" fmla="*/ 92 w 786"/>
                  <a:gd name="T25" fmla="*/ 640 h 786"/>
                  <a:gd name="T26" fmla="*/ 146 w 786"/>
                  <a:gd name="T27" fmla="*/ 694 h 786"/>
                  <a:gd name="T28" fmla="*/ 210 w 786"/>
                  <a:gd name="T29" fmla="*/ 736 h 786"/>
                  <a:gd name="T30" fmla="*/ 280 w 786"/>
                  <a:gd name="T31" fmla="*/ 768 h 786"/>
                  <a:gd name="T32" fmla="*/ 354 w 786"/>
                  <a:gd name="T33" fmla="*/ 784 h 786"/>
                  <a:gd name="T34" fmla="*/ 394 w 786"/>
                  <a:gd name="T35" fmla="*/ 786 h 786"/>
                  <a:gd name="T36" fmla="*/ 478 w 786"/>
                  <a:gd name="T37" fmla="*/ 778 h 786"/>
                  <a:gd name="T38" fmla="*/ 554 w 786"/>
                  <a:gd name="T39" fmla="*/ 754 h 786"/>
                  <a:gd name="T40" fmla="*/ 622 w 786"/>
                  <a:gd name="T41" fmla="*/ 716 h 786"/>
                  <a:gd name="T42" fmla="*/ 678 w 786"/>
                  <a:gd name="T43" fmla="*/ 668 h 786"/>
                  <a:gd name="T44" fmla="*/ 724 w 786"/>
                  <a:gd name="T45" fmla="*/ 608 h 786"/>
                  <a:gd name="T46" fmla="*/ 758 w 786"/>
                  <a:gd name="T47" fmla="*/ 542 h 786"/>
                  <a:gd name="T48" fmla="*/ 780 w 786"/>
                  <a:gd name="T49" fmla="*/ 470 h 786"/>
                  <a:gd name="T50" fmla="*/ 786 w 786"/>
                  <a:gd name="T51" fmla="*/ 392 h 786"/>
                  <a:gd name="T52" fmla="*/ 784 w 786"/>
                  <a:gd name="T53" fmla="*/ 348 h 786"/>
                  <a:gd name="T54" fmla="*/ 770 w 786"/>
                  <a:gd name="T55" fmla="*/ 268 h 786"/>
                  <a:gd name="T56" fmla="*/ 742 w 786"/>
                  <a:gd name="T57" fmla="*/ 196 h 786"/>
                  <a:gd name="T58" fmla="*/ 702 w 786"/>
                  <a:gd name="T59" fmla="*/ 134 h 786"/>
                  <a:gd name="T60" fmla="*/ 652 w 786"/>
                  <a:gd name="T61" fmla="*/ 82 h 786"/>
                  <a:gd name="T62" fmla="*/ 588 w 786"/>
                  <a:gd name="T63" fmla="*/ 42 h 786"/>
                  <a:gd name="T64" fmla="*/ 518 w 786"/>
                  <a:gd name="T65" fmla="*/ 16 h 786"/>
                  <a:gd name="T66" fmla="*/ 436 w 786"/>
                  <a:gd name="T67" fmla="*/ 0 h 786"/>
                  <a:gd name="T68" fmla="*/ 394 w 786"/>
                  <a:gd name="T69"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6" h="786">
                    <a:moveTo>
                      <a:pt x="394" y="0"/>
                    </a:moveTo>
                    <a:lnTo>
                      <a:pt x="394" y="0"/>
                    </a:lnTo>
                    <a:lnTo>
                      <a:pt x="354" y="0"/>
                    </a:lnTo>
                    <a:lnTo>
                      <a:pt x="316" y="6"/>
                    </a:lnTo>
                    <a:lnTo>
                      <a:pt x="280" y="16"/>
                    </a:lnTo>
                    <a:lnTo>
                      <a:pt x="244" y="28"/>
                    </a:lnTo>
                    <a:lnTo>
                      <a:pt x="210" y="42"/>
                    </a:lnTo>
                    <a:lnTo>
                      <a:pt x="176" y="62"/>
                    </a:lnTo>
                    <a:lnTo>
                      <a:pt x="146" y="82"/>
                    </a:lnTo>
                    <a:lnTo>
                      <a:pt x="118" y="108"/>
                    </a:lnTo>
                    <a:lnTo>
                      <a:pt x="92" y="134"/>
                    </a:lnTo>
                    <a:lnTo>
                      <a:pt x="70" y="164"/>
                    </a:lnTo>
                    <a:lnTo>
                      <a:pt x="48" y="196"/>
                    </a:lnTo>
                    <a:lnTo>
                      <a:pt x="32" y="232"/>
                    </a:lnTo>
                    <a:lnTo>
                      <a:pt x="18" y="268"/>
                    </a:lnTo>
                    <a:lnTo>
                      <a:pt x="8" y="308"/>
                    </a:lnTo>
                    <a:lnTo>
                      <a:pt x="2" y="348"/>
                    </a:lnTo>
                    <a:lnTo>
                      <a:pt x="0" y="392"/>
                    </a:lnTo>
                    <a:lnTo>
                      <a:pt x="0" y="392"/>
                    </a:lnTo>
                    <a:lnTo>
                      <a:pt x="2" y="432"/>
                    </a:lnTo>
                    <a:lnTo>
                      <a:pt x="8" y="470"/>
                    </a:lnTo>
                    <a:lnTo>
                      <a:pt x="18" y="506"/>
                    </a:lnTo>
                    <a:lnTo>
                      <a:pt x="32" y="542"/>
                    </a:lnTo>
                    <a:lnTo>
                      <a:pt x="48" y="576"/>
                    </a:lnTo>
                    <a:lnTo>
                      <a:pt x="70" y="608"/>
                    </a:lnTo>
                    <a:lnTo>
                      <a:pt x="92" y="640"/>
                    </a:lnTo>
                    <a:lnTo>
                      <a:pt x="118" y="668"/>
                    </a:lnTo>
                    <a:lnTo>
                      <a:pt x="146" y="694"/>
                    </a:lnTo>
                    <a:lnTo>
                      <a:pt x="176" y="716"/>
                    </a:lnTo>
                    <a:lnTo>
                      <a:pt x="210" y="736"/>
                    </a:lnTo>
                    <a:lnTo>
                      <a:pt x="244" y="754"/>
                    </a:lnTo>
                    <a:lnTo>
                      <a:pt x="280" y="768"/>
                    </a:lnTo>
                    <a:lnTo>
                      <a:pt x="316" y="778"/>
                    </a:lnTo>
                    <a:lnTo>
                      <a:pt x="354" y="784"/>
                    </a:lnTo>
                    <a:lnTo>
                      <a:pt x="394" y="786"/>
                    </a:lnTo>
                    <a:lnTo>
                      <a:pt x="394" y="786"/>
                    </a:lnTo>
                    <a:lnTo>
                      <a:pt x="436" y="784"/>
                    </a:lnTo>
                    <a:lnTo>
                      <a:pt x="478" y="778"/>
                    </a:lnTo>
                    <a:lnTo>
                      <a:pt x="518" y="768"/>
                    </a:lnTo>
                    <a:lnTo>
                      <a:pt x="554" y="754"/>
                    </a:lnTo>
                    <a:lnTo>
                      <a:pt x="588" y="736"/>
                    </a:lnTo>
                    <a:lnTo>
                      <a:pt x="622" y="716"/>
                    </a:lnTo>
                    <a:lnTo>
                      <a:pt x="652" y="694"/>
                    </a:lnTo>
                    <a:lnTo>
                      <a:pt x="678" y="668"/>
                    </a:lnTo>
                    <a:lnTo>
                      <a:pt x="702" y="640"/>
                    </a:lnTo>
                    <a:lnTo>
                      <a:pt x="724" y="608"/>
                    </a:lnTo>
                    <a:lnTo>
                      <a:pt x="742" y="576"/>
                    </a:lnTo>
                    <a:lnTo>
                      <a:pt x="758" y="542"/>
                    </a:lnTo>
                    <a:lnTo>
                      <a:pt x="770" y="506"/>
                    </a:lnTo>
                    <a:lnTo>
                      <a:pt x="780" y="470"/>
                    </a:lnTo>
                    <a:lnTo>
                      <a:pt x="784" y="432"/>
                    </a:lnTo>
                    <a:lnTo>
                      <a:pt x="786" y="392"/>
                    </a:lnTo>
                    <a:lnTo>
                      <a:pt x="786" y="392"/>
                    </a:lnTo>
                    <a:lnTo>
                      <a:pt x="784" y="348"/>
                    </a:lnTo>
                    <a:lnTo>
                      <a:pt x="780" y="308"/>
                    </a:lnTo>
                    <a:lnTo>
                      <a:pt x="770" y="268"/>
                    </a:lnTo>
                    <a:lnTo>
                      <a:pt x="758" y="232"/>
                    </a:lnTo>
                    <a:lnTo>
                      <a:pt x="742" y="196"/>
                    </a:lnTo>
                    <a:lnTo>
                      <a:pt x="724" y="164"/>
                    </a:lnTo>
                    <a:lnTo>
                      <a:pt x="702" y="134"/>
                    </a:lnTo>
                    <a:lnTo>
                      <a:pt x="678" y="108"/>
                    </a:lnTo>
                    <a:lnTo>
                      <a:pt x="652" y="82"/>
                    </a:lnTo>
                    <a:lnTo>
                      <a:pt x="622" y="62"/>
                    </a:lnTo>
                    <a:lnTo>
                      <a:pt x="588" y="42"/>
                    </a:lnTo>
                    <a:lnTo>
                      <a:pt x="554" y="28"/>
                    </a:lnTo>
                    <a:lnTo>
                      <a:pt x="518" y="16"/>
                    </a:lnTo>
                    <a:lnTo>
                      <a:pt x="478" y="6"/>
                    </a:lnTo>
                    <a:lnTo>
                      <a:pt x="436" y="0"/>
                    </a:lnTo>
                    <a:lnTo>
                      <a:pt x="394" y="0"/>
                    </a:lnTo>
                    <a:lnTo>
                      <a:pt x="3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38"/>
              <p:cNvSpPr>
                <a:spLocks/>
              </p:cNvSpPr>
              <p:nvPr/>
            </p:nvSpPr>
            <p:spPr bwMode="auto">
              <a:xfrm>
                <a:off x="-4452938" y="776287"/>
                <a:ext cx="622300" cy="625475"/>
              </a:xfrm>
              <a:custGeom>
                <a:avLst/>
                <a:gdLst>
                  <a:gd name="T0" fmla="*/ 184 w 392"/>
                  <a:gd name="T1" fmla="*/ 0 h 394"/>
                  <a:gd name="T2" fmla="*/ 230 w 392"/>
                  <a:gd name="T3" fmla="*/ 4 h 394"/>
                  <a:gd name="T4" fmla="*/ 272 w 392"/>
                  <a:gd name="T5" fmla="*/ 14 h 394"/>
                  <a:gd name="T6" fmla="*/ 308 w 392"/>
                  <a:gd name="T7" fmla="*/ 32 h 394"/>
                  <a:gd name="T8" fmla="*/ 338 w 392"/>
                  <a:gd name="T9" fmla="*/ 56 h 394"/>
                  <a:gd name="T10" fmla="*/ 362 w 392"/>
                  <a:gd name="T11" fmla="*/ 86 h 394"/>
                  <a:gd name="T12" fmla="*/ 378 w 392"/>
                  <a:gd name="T13" fmla="*/ 122 h 394"/>
                  <a:gd name="T14" fmla="*/ 390 w 392"/>
                  <a:gd name="T15" fmla="*/ 164 h 394"/>
                  <a:gd name="T16" fmla="*/ 392 w 392"/>
                  <a:gd name="T17" fmla="*/ 210 h 394"/>
                  <a:gd name="T18" fmla="*/ 392 w 392"/>
                  <a:gd name="T19" fmla="*/ 230 h 394"/>
                  <a:gd name="T20" fmla="*/ 384 w 392"/>
                  <a:gd name="T21" fmla="*/ 266 h 394"/>
                  <a:gd name="T22" fmla="*/ 370 w 392"/>
                  <a:gd name="T23" fmla="*/ 300 h 394"/>
                  <a:gd name="T24" fmla="*/ 350 w 392"/>
                  <a:gd name="T25" fmla="*/ 328 h 394"/>
                  <a:gd name="T26" fmla="*/ 322 w 392"/>
                  <a:gd name="T27" fmla="*/ 354 h 394"/>
                  <a:gd name="T28" fmla="*/ 290 w 392"/>
                  <a:gd name="T29" fmla="*/ 372 h 394"/>
                  <a:gd name="T30" fmla="*/ 252 w 392"/>
                  <a:gd name="T31" fmla="*/ 386 h 394"/>
                  <a:gd name="T32" fmla="*/ 208 w 392"/>
                  <a:gd name="T33" fmla="*/ 392 h 394"/>
                  <a:gd name="T34" fmla="*/ 184 w 392"/>
                  <a:gd name="T35" fmla="*/ 394 h 394"/>
                  <a:gd name="T36" fmla="*/ 146 w 392"/>
                  <a:gd name="T37" fmla="*/ 390 h 394"/>
                  <a:gd name="T38" fmla="*/ 110 w 392"/>
                  <a:gd name="T39" fmla="*/ 380 h 394"/>
                  <a:gd name="T40" fmla="*/ 80 w 392"/>
                  <a:gd name="T41" fmla="*/ 364 h 394"/>
                  <a:gd name="T42" fmla="*/ 52 w 392"/>
                  <a:gd name="T43" fmla="*/ 342 h 394"/>
                  <a:gd name="T44" fmla="*/ 30 w 392"/>
                  <a:gd name="T45" fmla="*/ 314 h 394"/>
                  <a:gd name="T46" fmla="*/ 14 w 392"/>
                  <a:gd name="T47" fmla="*/ 284 h 394"/>
                  <a:gd name="T48" fmla="*/ 4 w 392"/>
                  <a:gd name="T49" fmla="*/ 248 h 394"/>
                  <a:gd name="T50" fmla="*/ 0 w 392"/>
                  <a:gd name="T51" fmla="*/ 210 h 394"/>
                  <a:gd name="T52" fmla="*/ 0 w 392"/>
                  <a:gd name="T53" fmla="*/ 186 h 394"/>
                  <a:gd name="T54" fmla="*/ 8 w 392"/>
                  <a:gd name="T55" fmla="*/ 142 h 394"/>
                  <a:gd name="T56" fmla="*/ 22 w 392"/>
                  <a:gd name="T57" fmla="*/ 104 h 394"/>
                  <a:gd name="T58" fmla="*/ 40 w 392"/>
                  <a:gd name="T59" fmla="*/ 70 h 394"/>
                  <a:gd name="T60" fmla="*/ 66 w 392"/>
                  <a:gd name="T61" fmla="*/ 44 h 394"/>
                  <a:gd name="T62" fmla="*/ 94 w 392"/>
                  <a:gd name="T63" fmla="*/ 22 h 394"/>
                  <a:gd name="T64" fmla="*/ 128 w 392"/>
                  <a:gd name="T65" fmla="*/ 8 h 394"/>
                  <a:gd name="T66" fmla="*/ 164 w 392"/>
                  <a:gd name="T67" fmla="*/ 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2" h="394">
                    <a:moveTo>
                      <a:pt x="184" y="0"/>
                    </a:moveTo>
                    <a:lnTo>
                      <a:pt x="184" y="0"/>
                    </a:lnTo>
                    <a:lnTo>
                      <a:pt x="208" y="2"/>
                    </a:lnTo>
                    <a:lnTo>
                      <a:pt x="230" y="4"/>
                    </a:lnTo>
                    <a:lnTo>
                      <a:pt x="252" y="8"/>
                    </a:lnTo>
                    <a:lnTo>
                      <a:pt x="272" y="14"/>
                    </a:lnTo>
                    <a:lnTo>
                      <a:pt x="290" y="22"/>
                    </a:lnTo>
                    <a:lnTo>
                      <a:pt x="308" y="32"/>
                    </a:lnTo>
                    <a:lnTo>
                      <a:pt x="322" y="44"/>
                    </a:lnTo>
                    <a:lnTo>
                      <a:pt x="338" y="56"/>
                    </a:lnTo>
                    <a:lnTo>
                      <a:pt x="350" y="70"/>
                    </a:lnTo>
                    <a:lnTo>
                      <a:pt x="362" y="86"/>
                    </a:lnTo>
                    <a:lnTo>
                      <a:pt x="370" y="104"/>
                    </a:lnTo>
                    <a:lnTo>
                      <a:pt x="378" y="122"/>
                    </a:lnTo>
                    <a:lnTo>
                      <a:pt x="384" y="142"/>
                    </a:lnTo>
                    <a:lnTo>
                      <a:pt x="390" y="164"/>
                    </a:lnTo>
                    <a:lnTo>
                      <a:pt x="392" y="186"/>
                    </a:lnTo>
                    <a:lnTo>
                      <a:pt x="392" y="210"/>
                    </a:lnTo>
                    <a:lnTo>
                      <a:pt x="392" y="210"/>
                    </a:lnTo>
                    <a:lnTo>
                      <a:pt x="392" y="230"/>
                    </a:lnTo>
                    <a:lnTo>
                      <a:pt x="390" y="248"/>
                    </a:lnTo>
                    <a:lnTo>
                      <a:pt x="384" y="266"/>
                    </a:lnTo>
                    <a:lnTo>
                      <a:pt x="378" y="284"/>
                    </a:lnTo>
                    <a:lnTo>
                      <a:pt x="370" y="300"/>
                    </a:lnTo>
                    <a:lnTo>
                      <a:pt x="362" y="314"/>
                    </a:lnTo>
                    <a:lnTo>
                      <a:pt x="350" y="328"/>
                    </a:lnTo>
                    <a:lnTo>
                      <a:pt x="338" y="342"/>
                    </a:lnTo>
                    <a:lnTo>
                      <a:pt x="322" y="354"/>
                    </a:lnTo>
                    <a:lnTo>
                      <a:pt x="308" y="364"/>
                    </a:lnTo>
                    <a:lnTo>
                      <a:pt x="290" y="372"/>
                    </a:lnTo>
                    <a:lnTo>
                      <a:pt x="272" y="380"/>
                    </a:lnTo>
                    <a:lnTo>
                      <a:pt x="252" y="386"/>
                    </a:lnTo>
                    <a:lnTo>
                      <a:pt x="230" y="390"/>
                    </a:lnTo>
                    <a:lnTo>
                      <a:pt x="208" y="392"/>
                    </a:lnTo>
                    <a:lnTo>
                      <a:pt x="184" y="394"/>
                    </a:lnTo>
                    <a:lnTo>
                      <a:pt x="184" y="394"/>
                    </a:lnTo>
                    <a:lnTo>
                      <a:pt x="164" y="392"/>
                    </a:lnTo>
                    <a:lnTo>
                      <a:pt x="146" y="390"/>
                    </a:lnTo>
                    <a:lnTo>
                      <a:pt x="128" y="386"/>
                    </a:lnTo>
                    <a:lnTo>
                      <a:pt x="110" y="380"/>
                    </a:lnTo>
                    <a:lnTo>
                      <a:pt x="94" y="372"/>
                    </a:lnTo>
                    <a:lnTo>
                      <a:pt x="80" y="364"/>
                    </a:lnTo>
                    <a:lnTo>
                      <a:pt x="66" y="354"/>
                    </a:lnTo>
                    <a:lnTo>
                      <a:pt x="52" y="342"/>
                    </a:lnTo>
                    <a:lnTo>
                      <a:pt x="40" y="328"/>
                    </a:lnTo>
                    <a:lnTo>
                      <a:pt x="30" y="314"/>
                    </a:lnTo>
                    <a:lnTo>
                      <a:pt x="22" y="300"/>
                    </a:lnTo>
                    <a:lnTo>
                      <a:pt x="14" y="284"/>
                    </a:lnTo>
                    <a:lnTo>
                      <a:pt x="8" y="266"/>
                    </a:lnTo>
                    <a:lnTo>
                      <a:pt x="4" y="248"/>
                    </a:lnTo>
                    <a:lnTo>
                      <a:pt x="0" y="230"/>
                    </a:lnTo>
                    <a:lnTo>
                      <a:pt x="0" y="210"/>
                    </a:lnTo>
                    <a:lnTo>
                      <a:pt x="0" y="210"/>
                    </a:lnTo>
                    <a:lnTo>
                      <a:pt x="0" y="186"/>
                    </a:lnTo>
                    <a:lnTo>
                      <a:pt x="4" y="164"/>
                    </a:lnTo>
                    <a:lnTo>
                      <a:pt x="8" y="142"/>
                    </a:lnTo>
                    <a:lnTo>
                      <a:pt x="14" y="122"/>
                    </a:lnTo>
                    <a:lnTo>
                      <a:pt x="22" y="104"/>
                    </a:lnTo>
                    <a:lnTo>
                      <a:pt x="30" y="86"/>
                    </a:lnTo>
                    <a:lnTo>
                      <a:pt x="40" y="70"/>
                    </a:lnTo>
                    <a:lnTo>
                      <a:pt x="52" y="56"/>
                    </a:lnTo>
                    <a:lnTo>
                      <a:pt x="66" y="44"/>
                    </a:lnTo>
                    <a:lnTo>
                      <a:pt x="80" y="32"/>
                    </a:lnTo>
                    <a:lnTo>
                      <a:pt x="94" y="22"/>
                    </a:lnTo>
                    <a:lnTo>
                      <a:pt x="110" y="14"/>
                    </a:lnTo>
                    <a:lnTo>
                      <a:pt x="128" y="8"/>
                    </a:lnTo>
                    <a:lnTo>
                      <a:pt x="146" y="4"/>
                    </a:lnTo>
                    <a:lnTo>
                      <a:pt x="164" y="2"/>
                    </a:lnTo>
                    <a:lnTo>
                      <a:pt x="1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39"/>
              <p:cNvSpPr>
                <a:spLocks/>
              </p:cNvSpPr>
              <p:nvPr/>
            </p:nvSpPr>
            <p:spPr bwMode="auto">
              <a:xfrm>
                <a:off x="-6084888" y="1163637"/>
                <a:ext cx="241300" cy="263525"/>
              </a:xfrm>
              <a:custGeom>
                <a:avLst/>
                <a:gdLst>
                  <a:gd name="T0" fmla="*/ 152 w 152"/>
                  <a:gd name="T1" fmla="*/ 0 h 166"/>
                  <a:gd name="T2" fmla="*/ 152 w 152"/>
                  <a:gd name="T3" fmla="*/ 0 h 166"/>
                  <a:gd name="T4" fmla="*/ 118 w 152"/>
                  <a:gd name="T5" fmla="*/ 0 h 166"/>
                  <a:gd name="T6" fmla="*/ 118 w 152"/>
                  <a:gd name="T7" fmla="*/ 0 h 166"/>
                  <a:gd name="T8" fmla="*/ 0 w 152"/>
                  <a:gd name="T9" fmla="*/ 0 h 166"/>
                  <a:gd name="T10" fmla="*/ 0 w 152"/>
                  <a:gd name="T11" fmla="*/ 0 h 166"/>
                  <a:gd name="T12" fmla="*/ 0 w 152"/>
                  <a:gd name="T13" fmla="*/ 166 h 166"/>
                  <a:gd name="T14" fmla="*/ 0 w 152"/>
                  <a:gd name="T15" fmla="*/ 166 h 166"/>
                  <a:gd name="T16" fmla="*/ 152 w 152"/>
                  <a:gd name="T17" fmla="*/ 166 h 166"/>
                  <a:gd name="T18" fmla="*/ 152 w 152"/>
                  <a:gd name="T19" fmla="*/ 166 h 166"/>
                  <a:gd name="T20" fmla="*/ 152 w 152"/>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66">
                    <a:moveTo>
                      <a:pt x="152" y="0"/>
                    </a:moveTo>
                    <a:lnTo>
                      <a:pt x="152" y="0"/>
                    </a:lnTo>
                    <a:lnTo>
                      <a:pt x="118" y="0"/>
                    </a:lnTo>
                    <a:lnTo>
                      <a:pt x="118" y="0"/>
                    </a:lnTo>
                    <a:lnTo>
                      <a:pt x="0" y="0"/>
                    </a:lnTo>
                    <a:lnTo>
                      <a:pt x="0" y="0"/>
                    </a:lnTo>
                    <a:lnTo>
                      <a:pt x="0" y="166"/>
                    </a:lnTo>
                    <a:lnTo>
                      <a:pt x="0" y="166"/>
                    </a:lnTo>
                    <a:lnTo>
                      <a:pt x="152" y="166"/>
                    </a:lnTo>
                    <a:lnTo>
                      <a:pt x="152" y="166"/>
                    </a:lnTo>
                    <a:lnTo>
                      <a:pt x="152"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40"/>
              <p:cNvSpPr>
                <a:spLocks/>
              </p:cNvSpPr>
              <p:nvPr/>
            </p:nvSpPr>
            <p:spPr bwMode="auto">
              <a:xfrm>
                <a:off x="-6084888" y="1163637"/>
                <a:ext cx="241300" cy="263525"/>
              </a:xfrm>
              <a:custGeom>
                <a:avLst/>
                <a:gdLst>
                  <a:gd name="T0" fmla="*/ 152 w 152"/>
                  <a:gd name="T1" fmla="*/ 0 h 166"/>
                  <a:gd name="T2" fmla="*/ 152 w 152"/>
                  <a:gd name="T3" fmla="*/ 0 h 166"/>
                  <a:gd name="T4" fmla="*/ 118 w 152"/>
                  <a:gd name="T5" fmla="*/ 0 h 166"/>
                  <a:gd name="T6" fmla="*/ 118 w 152"/>
                  <a:gd name="T7" fmla="*/ 0 h 166"/>
                  <a:gd name="T8" fmla="*/ 0 w 152"/>
                  <a:gd name="T9" fmla="*/ 0 h 166"/>
                  <a:gd name="T10" fmla="*/ 0 w 152"/>
                  <a:gd name="T11" fmla="*/ 0 h 166"/>
                  <a:gd name="T12" fmla="*/ 0 w 152"/>
                  <a:gd name="T13" fmla="*/ 166 h 166"/>
                  <a:gd name="T14" fmla="*/ 0 w 152"/>
                  <a:gd name="T15" fmla="*/ 166 h 166"/>
                  <a:gd name="T16" fmla="*/ 152 w 152"/>
                  <a:gd name="T17" fmla="*/ 166 h 166"/>
                  <a:gd name="T18" fmla="*/ 152 w 152"/>
                  <a:gd name="T19" fmla="*/ 166 h 166"/>
                  <a:gd name="T20" fmla="*/ 152 w 152"/>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66">
                    <a:moveTo>
                      <a:pt x="152" y="0"/>
                    </a:moveTo>
                    <a:lnTo>
                      <a:pt x="152" y="0"/>
                    </a:lnTo>
                    <a:lnTo>
                      <a:pt x="118" y="0"/>
                    </a:lnTo>
                    <a:lnTo>
                      <a:pt x="118" y="0"/>
                    </a:lnTo>
                    <a:lnTo>
                      <a:pt x="0" y="0"/>
                    </a:lnTo>
                    <a:lnTo>
                      <a:pt x="0" y="0"/>
                    </a:lnTo>
                    <a:lnTo>
                      <a:pt x="0" y="166"/>
                    </a:lnTo>
                    <a:lnTo>
                      <a:pt x="0" y="166"/>
                    </a:lnTo>
                    <a:lnTo>
                      <a:pt x="152" y="166"/>
                    </a:lnTo>
                    <a:lnTo>
                      <a:pt x="152" y="16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41"/>
              <p:cNvSpPr>
                <a:spLocks/>
              </p:cNvSpPr>
              <p:nvPr/>
            </p:nvSpPr>
            <p:spPr bwMode="auto">
              <a:xfrm>
                <a:off x="-6084888" y="887412"/>
                <a:ext cx="241300" cy="276225"/>
              </a:xfrm>
              <a:custGeom>
                <a:avLst/>
                <a:gdLst>
                  <a:gd name="T0" fmla="*/ 68 w 152"/>
                  <a:gd name="T1" fmla="*/ 0 h 174"/>
                  <a:gd name="T2" fmla="*/ 68 w 152"/>
                  <a:gd name="T3" fmla="*/ 0 h 174"/>
                  <a:gd name="T4" fmla="*/ 56 w 152"/>
                  <a:gd name="T5" fmla="*/ 2 h 174"/>
                  <a:gd name="T6" fmla="*/ 42 w 152"/>
                  <a:gd name="T7" fmla="*/ 6 h 174"/>
                  <a:gd name="T8" fmla="*/ 32 w 152"/>
                  <a:gd name="T9" fmla="*/ 14 h 174"/>
                  <a:gd name="T10" fmla="*/ 22 w 152"/>
                  <a:gd name="T11" fmla="*/ 24 h 174"/>
                  <a:gd name="T12" fmla="*/ 12 w 152"/>
                  <a:gd name="T13" fmla="*/ 36 h 174"/>
                  <a:gd name="T14" fmla="*/ 6 w 152"/>
                  <a:gd name="T15" fmla="*/ 52 h 174"/>
                  <a:gd name="T16" fmla="*/ 2 w 152"/>
                  <a:gd name="T17" fmla="*/ 68 h 174"/>
                  <a:gd name="T18" fmla="*/ 0 w 152"/>
                  <a:gd name="T19" fmla="*/ 86 h 174"/>
                  <a:gd name="T20" fmla="*/ 0 w 152"/>
                  <a:gd name="T21" fmla="*/ 86 h 174"/>
                  <a:gd name="T22" fmla="*/ 0 w 152"/>
                  <a:gd name="T23" fmla="*/ 174 h 174"/>
                  <a:gd name="T24" fmla="*/ 0 w 152"/>
                  <a:gd name="T25" fmla="*/ 174 h 174"/>
                  <a:gd name="T26" fmla="*/ 118 w 152"/>
                  <a:gd name="T27" fmla="*/ 174 h 174"/>
                  <a:gd name="T28" fmla="*/ 118 w 152"/>
                  <a:gd name="T29" fmla="*/ 174 h 174"/>
                  <a:gd name="T30" fmla="*/ 152 w 152"/>
                  <a:gd name="T31" fmla="*/ 174 h 174"/>
                  <a:gd name="T32" fmla="*/ 152 w 152"/>
                  <a:gd name="T33" fmla="*/ 174 h 174"/>
                  <a:gd name="T34" fmla="*/ 152 w 152"/>
                  <a:gd name="T35" fmla="*/ 86 h 174"/>
                  <a:gd name="T36" fmla="*/ 152 w 152"/>
                  <a:gd name="T37" fmla="*/ 86 h 174"/>
                  <a:gd name="T38" fmla="*/ 150 w 152"/>
                  <a:gd name="T39" fmla="*/ 68 h 174"/>
                  <a:gd name="T40" fmla="*/ 146 w 152"/>
                  <a:gd name="T41" fmla="*/ 52 h 174"/>
                  <a:gd name="T42" fmla="*/ 138 w 152"/>
                  <a:gd name="T43" fmla="*/ 36 h 174"/>
                  <a:gd name="T44" fmla="*/ 128 w 152"/>
                  <a:gd name="T45" fmla="*/ 24 h 174"/>
                  <a:gd name="T46" fmla="*/ 116 w 152"/>
                  <a:gd name="T47" fmla="*/ 14 h 174"/>
                  <a:gd name="T48" fmla="*/ 102 w 152"/>
                  <a:gd name="T49" fmla="*/ 6 h 174"/>
                  <a:gd name="T50" fmla="*/ 86 w 152"/>
                  <a:gd name="T51" fmla="*/ 2 h 174"/>
                  <a:gd name="T52" fmla="*/ 68 w 152"/>
                  <a:gd name="T5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74">
                    <a:moveTo>
                      <a:pt x="68" y="0"/>
                    </a:moveTo>
                    <a:lnTo>
                      <a:pt x="68" y="0"/>
                    </a:lnTo>
                    <a:lnTo>
                      <a:pt x="56" y="2"/>
                    </a:lnTo>
                    <a:lnTo>
                      <a:pt x="42" y="6"/>
                    </a:lnTo>
                    <a:lnTo>
                      <a:pt x="32" y="14"/>
                    </a:lnTo>
                    <a:lnTo>
                      <a:pt x="22" y="24"/>
                    </a:lnTo>
                    <a:lnTo>
                      <a:pt x="12" y="36"/>
                    </a:lnTo>
                    <a:lnTo>
                      <a:pt x="6" y="52"/>
                    </a:lnTo>
                    <a:lnTo>
                      <a:pt x="2" y="68"/>
                    </a:lnTo>
                    <a:lnTo>
                      <a:pt x="0" y="86"/>
                    </a:lnTo>
                    <a:lnTo>
                      <a:pt x="0" y="86"/>
                    </a:lnTo>
                    <a:lnTo>
                      <a:pt x="0" y="174"/>
                    </a:lnTo>
                    <a:lnTo>
                      <a:pt x="0" y="174"/>
                    </a:lnTo>
                    <a:lnTo>
                      <a:pt x="118" y="174"/>
                    </a:lnTo>
                    <a:lnTo>
                      <a:pt x="118" y="174"/>
                    </a:lnTo>
                    <a:lnTo>
                      <a:pt x="152" y="174"/>
                    </a:lnTo>
                    <a:lnTo>
                      <a:pt x="152" y="174"/>
                    </a:lnTo>
                    <a:lnTo>
                      <a:pt x="152" y="86"/>
                    </a:lnTo>
                    <a:lnTo>
                      <a:pt x="152" y="86"/>
                    </a:lnTo>
                    <a:lnTo>
                      <a:pt x="150" y="68"/>
                    </a:lnTo>
                    <a:lnTo>
                      <a:pt x="146" y="52"/>
                    </a:lnTo>
                    <a:lnTo>
                      <a:pt x="138" y="36"/>
                    </a:lnTo>
                    <a:lnTo>
                      <a:pt x="128" y="24"/>
                    </a:lnTo>
                    <a:lnTo>
                      <a:pt x="116" y="14"/>
                    </a:lnTo>
                    <a:lnTo>
                      <a:pt x="102" y="6"/>
                    </a:lnTo>
                    <a:lnTo>
                      <a:pt x="86" y="2"/>
                    </a:lnTo>
                    <a:lnTo>
                      <a:pt x="68"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42"/>
              <p:cNvSpPr>
                <a:spLocks/>
              </p:cNvSpPr>
              <p:nvPr/>
            </p:nvSpPr>
            <p:spPr bwMode="auto">
              <a:xfrm>
                <a:off x="-6084888" y="887412"/>
                <a:ext cx="241300" cy="276225"/>
              </a:xfrm>
              <a:custGeom>
                <a:avLst/>
                <a:gdLst>
                  <a:gd name="T0" fmla="*/ 68 w 152"/>
                  <a:gd name="T1" fmla="*/ 0 h 174"/>
                  <a:gd name="T2" fmla="*/ 68 w 152"/>
                  <a:gd name="T3" fmla="*/ 0 h 174"/>
                  <a:gd name="T4" fmla="*/ 56 w 152"/>
                  <a:gd name="T5" fmla="*/ 2 h 174"/>
                  <a:gd name="T6" fmla="*/ 42 w 152"/>
                  <a:gd name="T7" fmla="*/ 6 h 174"/>
                  <a:gd name="T8" fmla="*/ 32 w 152"/>
                  <a:gd name="T9" fmla="*/ 14 h 174"/>
                  <a:gd name="T10" fmla="*/ 22 w 152"/>
                  <a:gd name="T11" fmla="*/ 24 h 174"/>
                  <a:gd name="T12" fmla="*/ 12 w 152"/>
                  <a:gd name="T13" fmla="*/ 36 h 174"/>
                  <a:gd name="T14" fmla="*/ 6 w 152"/>
                  <a:gd name="T15" fmla="*/ 52 h 174"/>
                  <a:gd name="T16" fmla="*/ 2 w 152"/>
                  <a:gd name="T17" fmla="*/ 68 h 174"/>
                  <a:gd name="T18" fmla="*/ 0 w 152"/>
                  <a:gd name="T19" fmla="*/ 86 h 174"/>
                  <a:gd name="T20" fmla="*/ 0 w 152"/>
                  <a:gd name="T21" fmla="*/ 86 h 174"/>
                  <a:gd name="T22" fmla="*/ 0 w 152"/>
                  <a:gd name="T23" fmla="*/ 174 h 174"/>
                  <a:gd name="T24" fmla="*/ 0 w 152"/>
                  <a:gd name="T25" fmla="*/ 174 h 174"/>
                  <a:gd name="T26" fmla="*/ 118 w 152"/>
                  <a:gd name="T27" fmla="*/ 174 h 174"/>
                  <a:gd name="T28" fmla="*/ 118 w 152"/>
                  <a:gd name="T29" fmla="*/ 174 h 174"/>
                  <a:gd name="T30" fmla="*/ 152 w 152"/>
                  <a:gd name="T31" fmla="*/ 174 h 174"/>
                  <a:gd name="T32" fmla="*/ 152 w 152"/>
                  <a:gd name="T33" fmla="*/ 174 h 174"/>
                  <a:gd name="T34" fmla="*/ 152 w 152"/>
                  <a:gd name="T35" fmla="*/ 86 h 174"/>
                  <a:gd name="T36" fmla="*/ 152 w 152"/>
                  <a:gd name="T37" fmla="*/ 86 h 174"/>
                  <a:gd name="T38" fmla="*/ 150 w 152"/>
                  <a:gd name="T39" fmla="*/ 68 h 174"/>
                  <a:gd name="T40" fmla="*/ 146 w 152"/>
                  <a:gd name="T41" fmla="*/ 52 h 174"/>
                  <a:gd name="T42" fmla="*/ 138 w 152"/>
                  <a:gd name="T43" fmla="*/ 36 h 174"/>
                  <a:gd name="T44" fmla="*/ 128 w 152"/>
                  <a:gd name="T45" fmla="*/ 24 h 174"/>
                  <a:gd name="T46" fmla="*/ 116 w 152"/>
                  <a:gd name="T47" fmla="*/ 14 h 174"/>
                  <a:gd name="T48" fmla="*/ 102 w 152"/>
                  <a:gd name="T49" fmla="*/ 6 h 174"/>
                  <a:gd name="T50" fmla="*/ 86 w 152"/>
                  <a:gd name="T51" fmla="*/ 2 h 174"/>
                  <a:gd name="T52" fmla="*/ 68 w 152"/>
                  <a:gd name="T5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74">
                    <a:moveTo>
                      <a:pt x="68" y="0"/>
                    </a:moveTo>
                    <a:lnTo>
                      <a:pt x="68" y="0"/>
                    </a:lnTo>
                    <a:lnTo>
                      <a:pt x="56" y="2"/>
                    </a:lnTo>
                    <a:lnTo>
                      <a:pt x="42" y="6"/>
                    </a:lnTo>
                    <a:lnTo>
                      <a:pt x="32" y="14"/>
                    </a:lnTo>
                    <a:lnTo>
                      <a:pt x="22" y="24"/>
                    </a:lnTo>
                    <a:lnTo>
                      <a:pt x="12" y="36"/>
                    </a:lnTo>
                    <a:lnTo>
                      <a:pt x="6" y="52"/>
                    </a:lnTo>
                    <a:lnTo>
                      <a:pt x="2" y="68"/>
                    </a:lnTo>
                    <a:lnTo>
                      <a:pt x="0" y="86"/>
                    </a:lnTo>
                    <a:lnTo>
                      <a:pt x="0" y="86"/>
                    </a:lnTo>
                    <a:lnTo>
                      <a:pt x="0" y="174"/>
                    </a:lnTo>
                    <a:lnTo>
                      <a:pt x="0" y="174"/>
                    </a:lnTo>
                    <a:lnTo>
                      <a:pt x="118" y="174"/>
                    </a:lnTo>
                    <a:lnTo>
                      <a:pt x="118" y="174"/>
                    </a:lnTo>
                    <a:lnTo>
                      <a:pt x="152" y="174"/>
                    </a:lnTo>
                    <a:lnTo>
                      <a:pt x="152" y="174"/>
                    </a:lnTo>
                    <a:lnTo>
                      <a:pt x="152" y="86"/>
                    </a:lnTo>
                    <a:lnTo>
                      <a:pt x="152" y="86"/>
                    </a:lnTo>
                    <a:lnTo>
                      <a:pt x="150" y="68"/>
                    </a:lnTo>
                    <a:lnTo>
                      <a:pt x="146" y="52"/>
                    </a:lnTo>
                    <a:lnTo>
                      <a:pt x="138" y="36"/>
                    </a:lnTo>
                    <a:lnTo>
                      <a:pt x="128" y="24"/>
                    </a:lnTo>
                    <a:lnTo>
                      <a:pt x="116" y="14"/>
                    </a:lnTo>
                    <a:lnTo>
                      <a:pt x="102" y="6"/>
                    </a:lnTo>
                    <a:lnTo>
                      <a:pt x="86" y="2"/>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43"/>
              <p:cNvSpPr>
                <a:spLocks/>
              </p:cNvSpPr>
              <p:nvPr/>
            </p:nvSpPr>
            <p:spPr bwMode="auto">
              <a:xfrm>
                <a:off x="-6084888" y="1760538"/>
                <a:ext cx="241300" cy="460375"/>
              </a:xfrm>
              <a:custGeom>
                <a:avLst/>
                <a:gdLst>
                  <a:gd name="T0" fmla="*/ 152 w 152"/>
                  <a:gd name="T1" fmla="*/ 0 h 290"/>
                  <a:gd name="T2" fmla="*/ 152 w 152"/>
                  <a:gd name="T3" fmla="*/ 0 h 290"/>
                  <a:gd name="T4" fmla="*/ 0 w 152"/>
                  <a:gd name="T5" fmla="*/ 0 h 290"/>
                  <a:gd name="T6" fmla="*/ 0 w 152"/>
                  <a:gd name="T7" fmla="*/ 0 h 290"/>
                  <a:gd name="T8" fmla="*/ 0 w 152"/>
                  <a:gd name="T9" fmla="*/ 222 h 290"/>
                  <a:gd name="T10" fmla="*/ 0 w 152"/>
                  <a:gd name="T11" fmla="*/ 222 h 290"/>
                  <a:gd name="T12" fmla="*/ 2 w 152"/>
                  <a:gd name="T13" fmla="*/ 234 h 290"/>
                  <a:gd name="T14" fmla="*/ 6 w 152"/>
                  <a:gd name="T15" fmla="*/ 246 h 290"/>
                  <a:gd name="T16" fmla="*/ 12 w 152"/>
                  <a:gd name="T17" fmla="*/ 258 h 290"/>
                  <a:gd name="T18" fmla="*/ 22 w 152"/>
                  <a:gd name="T19" fmla="*/ 268 h 290"/>
                  <a:gd name="T20" fmla="*/ 32 w 152"/>
                  <a:gd name="T21" fmla="*/ 276 h 290"/>
                  <a:gd name="T22" fmla="*/ 42 w 152"/>
                  <a:gd name="T23" fmla="*/ 284 h 290"/>
                  <a:gd name="T24" fmla="*/ 56 w 152"/>
                  <a:gd name="T25" fmla="*/ 288 h 290"/>
                  <a:gd name="T26" fmla="*/ 68 w 152"/>
                  <a:gd name="T27" fmla="*/ 290 h 290"/>
                  <a:gd name="T28" fmla="*/ 68 w 152"/>
                  <a:gd name="T29" fmla="*/ 290 h 290"/>
                  <a:gd name="T30" fmla="*/ 86 w 152"/>
                  <a:gd name="T31" fmla="*/ 288 h 290"/>
                  <a:gd name="T32" fmla="*/ 102 w 152"/>
                  <a:gd name="T33" fmla="*/ 284 h 290"/>
                  <a:gd name="T34" fmla="*/ 116 w 152"/>
                  <a:gd name="T35" fmla="*/ 276 h 290"/>
                  <a:gd name="T36" fmla="*/ 128 w 152"/>
                  <a:gd name="T37" fmla="*/ 268 h 290"/>
                  <a:gd name="T38" fmla="*/ 138 w 152"/>
                  <a:gd name="T39" fmla="*/ 258 h 290"/>
                  <a:gd name="T40" fmla="*/ 146 w 152"/>
                  <a:gd name="T41" fmla="*/ 246 h 290"/>
                  <a:gd name="T42" fmla="*/ 150 w 152"/>
                  <a:gd name="T43" fmla="*/ 234 h 290"/>
                  <a:gd name="T44" fmla="*/ 152 w 152"/>
                  <a:gd name="T45" fmla="*/ 222 h 290"/>
                  <a:gd name="T46" fmla="*/ 152 w 152"/>
                  <a:gd name="T47" fmla="*/ 222 h 290"/>
                  <a:gd name="T48" fmla="*/ 152 w 152"/>
                  <a:gd name="T4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290">
                    <a:moveTo>
                      <a:pt x="152" y="0"/>
                    </a:moveTo>
                    <a:lnTo>
                      <a:pt x="152" y="0"/>
                    </a:lnTo>
                    <a:lnTo>
                      <a:pt x="0" y="0"/>
                    </a:lnTo>
                    <a:lnTo>
                      <a:pt x="0" y="0"/>
                    </a:lnTo>
                    <a:lnTo>
                      <a:pt x="0" y="222"/>
                    </a:lnTo>
                    <a:lnTo>
                      <a:pt x="0" y="222"/>
                    </a:lnTo>
                    <a:lnTo>
                      <a:pt x="2" y="234"/>
                    </a:lnTo>
                    <a:lnTo>
                      <a:pt x="6" y="246"/>
                    </a:lnTo>
                    <a:lnTo>
                      <a:pt x="12" y="258"/>
                    </a:lnTo>
                    <a:lnTo>
                      <a:pt x="22" y="268"/>
                    </a:lnTo>
                    <a:lnTo>
                      <a:pt x="32" y="276"/>
                    </a:lnTo>
                    <a:lnTo>
                      <a:pt x="42" y="284"/>
                    </a:lnTo>
                    <a:lnTo>
                      <a:pt x="56" y="288"/>
                    </a:lnTo>
                    <a:lnTo>
                      <a:pt x="68" y="290"/>
                    </a:lnTo>
                    <a:lnTo>
                      <a:pt x="68" y="290"/>
                    </a:lnTo>
                    <a:lnTo>
                      <a:pt x="86" y="288"/>
                    </a:lnTo>
                    <a:lnTo>
                      <a:pt x="102" y="284"/>
                    </a:lnTo>
                    <a:lnTo>
                      <a:pt x="116" y="276"/>
                    </a:lnTo>
                    <a:lnTo>
                      <a:pt x="128" y="268"/>
                    </a:lnTo>
                    <a:lnTo>
                      <a:pt x="138" y="258"/>
                    </a:lnTo>
                    <a:lnTo>
                      <a:pt x="146" y="246"/>
                    </a:lnTo>
                    <a:lnTo>
                      <a:pt x="150" y="234"/>
                    </a:lnTo>
                    <a:lnTo>
                      <a:pt x="152" y="222"/>
                    </a:lnTo>
                    <a:lnTo>
                      <a:pt x="152" y="222"/>
                    </a:lnTo>
                    <a:lnTo>
                      <a:pt x="152"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44"/>
              <p:cNvSpPr>
                <a:spLocks/>
              </p:cNvSpPr>
              <p:nvPr/>
            </p:nvSpPr>
            <p:spPr bwMode="auto">
              <a:xfrm>
                <a:off x="-6084888" y="1760538"/>
                <a:ext cx="241300" cy="460375"/>
              </a:xfrm>
              <a:custGeom>
                <a:avLst/>
                <a:gdLst>
                  <a:gd name="T0" fmla="*/ 152 w 152"/>
                  <a:gd name="T1" fmla="*/ 0 h 290"/>
                  <a:gd name="T2" fmla="*/ 152 w 152"/>
                  <a:gd name="T3" fmla="*/ 0 h 290"/>
                  <a:gd name="T4" fmla="*/ 0 w 152"/>
                  <a:gd name="T5" fmla="*/ 0 h 290"/>
                  <a:gd name="T6" fmla="*/ 0 w 152"/>
                  <a:gd name="T7" fmla="*/ 0 h 290"/>
                  <a:gd name="T8" fmla="*/ 0 w 152"/>
                  <a:gd name="T9" fmla="*/ 222 h 290"/>
                  <a:gd name="T10" fmla="*/ 0 w 152"/>
                  <a:gd name="T11" fmla="*/ 222 h 290"/>
                  <a:gd name="T12" fmla="*/ 2 w 152"/>
                  <a:gd name="T13" fmla="*/ 234 h 290"/>
                  <a:gd name="T14" fmla="*/ 6 w 152"/>
                  <a:gd name="T15" fmla="*/ 246 h 290"/>
                  <a:gd name="T16" fmla="*/ 12 w 152"/>
                  <a:gd name="T17" fmla="*/ 258 h 290"/>
                  <a:gd name="T18" fmla="*/ 22 w 152"/>
                  <a:gd name="T19" fmla="*/ 268 h 290"/>
                  <a:gd name="T20" fmla="*/ 32 w 152"/>
                  <a:gd name="T21" fmla="*/ 276 h 290"/>
                  <a:gd name="T22" fmla="*/ 42 w 152"/>
                  <a:gd name="T23" fmla="*/ 284 h 290"/>
                  <a:gd name="T24" fmla="*/ 56 w 152"/>
                  <a:gd name="T25" fmla="*/ 288 h 290"/>
                  <a:gd name="T26" fmla="*/ 68 w 152"/>
                  <a:gd name="T27" fmla="*/ 290 h 290"/>
                  <a:gd name="T28" fmla="*/ 68 w 152"/>
                  <a:gd name="T29" fmla="*/ 290 h 290"/>
                  <a:gd name="T30" fmla="*/ 86 w 152"/>
                  <a:gd name="T31" fmla="*/ 288 h 290"/>
                  <a:gd name="T32" fmla="*/ 102 w 152"/>
                  <a:gd name="T33" fmla="*/ 284 h 290"/>
                  <a:gd name="T34" fmla="*/ 116 w 152"/>
                  <a:gd name="T35" fmla="*/ 276 h 290"/>
                  <a:gd name="T36" fmla="*/ 128 w 152"/>
                  <a:gd name="T37" fmla="*/ 268 h 290"/>
                  <a:gd name="T38" fmla="*/ 138 w 152"/>
                  <a:gd name="T39" fmla="*/ 258 h 290"/>
                  <a:gd name="T40" fmla="*/ 146 w 152"/>
                  <a:gd name="T41" fmla="*/ 246 h 290"/>
                  <a:gd name="T42" fmla="*/ 150 w 152"/>
                  <a:gd name="T43" fmla="*/ 234 h 290"/>
                  <a:gd name="T44" fmla="*/ 152 w 152"/>
                  <a:gd name="T45" fmla="*/ 222 h 290"/>
                  <a:gd name="T46" fmla="*/ 152 w 152"/>
                  <a:gd name="T47" fmla="*/ 222 h 290"/>
                  <a:gd name="T48" fmla="*/ 152 w 152"/>
                  <a:gd name="T4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290">
                    <a:moveTo>
                      <a:pt x="152" y="0"/>
                    </a:moveTo>
                    <a:lnTo>
                      <a:pt x="152" y="0"/>
                    </a:lnTo>
                    <a:lnTo>
                      <a:pt x="0" y="0"/>
                    </a:lnTo>
                    <a:lnTo>
                      <a:pt x="0" y="0"/>
                    </a:lnTo>
                    <a:lnTo>
                      <a:pt x="0" y="222"/>
                    </a:lnTo>
                    <a:lnTo>
                      <a:pt x="0" y="222"/>
                    </a:lnTo>
                    <a:lnTo>
                      <a:pt x="2" y="234"/>
                    </a:lnTo>
                    <a:lnTo>
                      <a:pt x="6" y="246"/>
                    </a:lnTo>
                    <a:lnTo>
                      <a:pt x="12" y="258"/>
                    </a:lnTo>
                    <a:lnTo>
                      <a:pt x="22" y="268"/>
                    </a:lnTo>
                    <a:lnTo>
                      <a:pt x="32" y="276"/>
                    </a:lnTo>
                    <a:lnTo>
                      <a:pt x="42" y="284"/>
                    </a:lnTo>
                    <a:lnTo>
                      <a:pt x="56" y="288"/>
                    </a:lnTo>
                    <a:lnTo>
                      <a:pt x="68" y="290"/>
                    </a:lnTo>
                    <a:lnTo>
                      <a:pt x="68" y="290"/>
                    </a:lnTo>
                    <a:lnTo>
                      <a:pt x="86" y="288"/>
                    </a:lnTo>
                    <a:lnTo>
                      <a:pt x="102" y="284"/>
                    </a:lnTo>
                    <a:lnTo>
                      <a:pt x="116" y="276"/>
                    </a:lnTo>
                    <a:lnTo>
                      <a:pt x="128" y="268"/>
                    </a:lnTo>
                    <a:lnTo>
                      <a:pt x="138" y="258"/>
                    </a:lnTo>
                    <a:lnTo>
                      <a:pt x="146" y="246"/>
                    </a:lnTo>
                    <a:lnTo>
                      <a:pt x="150" y="234"/>
                    </a:lnTo>
                    <a:lnTo>
                      <a:pt x="152" y="222"/>
                    </a:lnTo>
                    <a:lnTo>
                      <a:pt x="152" y="222"/>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45"/>
              <p:cNvSpPr>
                <a:spLocks noChangeArrowheads="1"/>
              </p:cNvSpPr>
              <p:nvPr/>
            </p:nvSpPr>
            <p:spPr bwMode="auto">
              <a:xfrm>
                <a:off x="-6084888" y="1681163"/>
                <a:ext cx="241300" cy="79375"/>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46"/>
              <p:cNvSpPr>
                <a:spLocks noChangeArrowheads="1"/>
              </p:cNvSpPr>
              <p:nvPr/>
            </p:nvSpPr>
            <p:spPr bwMode="auto">
              <a:xfrm>
                <a:off x="-6084888" y="1681163"/>
                <a:ext cx="241300" cy="79375"/>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47"/>
              <p:cNvSpPr>
                <a:spLocks noEditPoints="1"/>
              </p:cNvSpPr>
              <p:nvPr/>
            </p:nvSpPr>
            <p:spPr bwMode="auto">
              <a:xfrm>
                <a:off x="-6624638" y="1427162"/>
                <a:ext cx="1320800" cy="254000"/>
              </a:xfrm>
              <a:custGeom>
                <a:avLst/>
                <a:gdLst>
                  <a:gd name="T0" fmla="*/ 748 w 832"/>
                  <a:gd name="T1" fmla="*/ 0 h 160"/>
                  <a:gd name="T2" fmla="*/ 748 w 832"/>
                  <a:gd name="T3" fmla="*/ 0 h 160"/>
                  <a:gd name="T4" fmla="*/ 492 w 832"/>
                  <a:gd name="T5" fmla="*/ 0 h 160"/>
                  <a:gd name="T6" fmla="*/ 492 w 832"/>
                  <a:gd name="T7" fmla="*/ 0 h 160"/>
                  <a:gd name="T8" fmla="*/ 492 w 832"/>
                  <a:gd name="T9" fmla="*/ 160 h 160"/>
                  <a:gd name="T10" fmla="*/ 492 w 832"/>
                  <a:gd name="T11" fmla="*/ 160 h 160"/>
                  <a:gd name="T12" fmla="*/ 748 w 832"/>
                  <a:gd name="T13" fmla="*/ 160 h 160"/>
                  <a:gd name="T14" fmla="*/ 748 w 832"/>
                  <a:gd name="T15" fmla="*/ 160 h 160"/>
                  <a:gd name="T16" fmla="*/ 766 w 832"/>
                  <a:gd name="T17" fmla="*/ 158 h 160"/>
                  <a:gd name="T18" fmla="*/ 782 w 832"/>
                  <a:gd name="T19" fmla="*/ 154 h 160"/>
                  <a:gd name="T20" fmla="*/ 796 w 832"/>
                  <a:gd name="T21" fmla="*/ 146 h 160"/>
                  <a:gd name="T22" fmla="*/ 808 w 832"/>
                  <a:gd name="T23" fmla="*/ 138 h 160"/>
                  <a:gd name="T24" fmla="*/ 818 w 832"/>
                  <a:gd name="T25" fmla="*/ 126 h 160"/>
                  <a:gd name="T26" fmla="*/ 826 w 832"/>
                  <a:gd name="T27" fmla="*/ 114 h 160"/>
                  <a:gd name="T28" fmla="*/ 830 w 832"/>
                  <a:gd name="T29" fmla="*/ 102 h 160"/>
                  <a:gd name="T30" fmla="*/ 832 w 832"/>
                  <a:gd name="T31" fmla="*/ 88 h 160"/>
                  <a:gd name="T32" fmla="*/ 832 w 832"/>
                  <a:gd name="T33" fmla="*/ 88 h 160"/>
                  <a:gd name="T34" fmla="*/ 830 w 832"/>
                  <a:gd name="T35" fmla="*/ 70 h 160"/>
                  <a:gd name="T36" fmla="*/ 826 w 832"/>
                  <a:gd name="T37" fmla="*/ 52 h 160"/>
                  <a:gd name="T38" fmla="*/ 818 w 832"/>
                  <a:gd name="T39" fmla="*/ 38 h 160"/>
                  <a:gd name="T40" fmla="*/ 808 w 832"/>
                  <a:gd name="T41" fmla="*/ 24 h 160"/>
                  <a:gd name="T42" fmla="*/ 796 w 832"/>
                  <a:gd name="T43" fmla="*/ 14 h 160"/>
                  <a:gd name="T44" fmla="*/ 782 w 832"/>
                  <a:gd name="T45" fmla="*/ 6 h 160"/>
                  <a:gd name="T46" fmla="*/ 766 w 832"/>
                  <a:gd name="T47" fmla="*/ 2 h 160"/>
                  <a:gd name="T48" fmla="*/ 748 w 832"/>
                  <a:gd name="T49" fmla="*/ 0 h 160"/>
                  <a:gd name="T50" fmla="*/ 340 w 832"/>
                  <a:gd name="T51" fmla="*/ 0 h 160"/>
                  <a:gd name="T52" fmla="*/ 340 w 832"/>
                  <a:gd name="T53" fmla="*/ 0 h 160"/>
                  <a:gd name="T54" fmla="*/ 68 w 832"/>
                  <a:gd name="T55" fmla="*/ 0 h 160"/>
                  <a:gd name="T56" fmla="*/ 68 w 832"/>
                  <a:gd name="T57" fmla="*/ 0 h 160"/>
                  <a:gd name="T58" fmla="*/ 56 w 832"/>
                  <a:gd name="T59" fmla="*/ 2 h 160"/>
                  <a:gd name="T60" fmla="*/ 42 w 832"/>
                  <a:gd name="T61" fmla="*/ 6 h 160"/>
                  <a:gd name="T62" fmla="*/ 32 w 832"/>
                  <a:gd name="T63" fmla="*/ 14 h 160"/>
                  <a:gd name="T64" fmla="*/ 22 w 832"/>
                  <a:gd name="T65" fmla="*/ 24 h 160"/>
                  <a:gd name="T66" fmla="*/ 12 w 832"/>
                  <a:gd name="T67" fmla="*/ 38 h 160"/>
                  <a:gd name="T68" fmla="*/ 6 w 832"/>
                  <a:gd name="T69" fmla="*/ 52 h 160"/>
                  <a:gd name="T70" fmla="*/ 2 w 832"/>
                  <a:gd name="T71" fmla="*/ 70 h 160"/>
                  <a:gd name="T72" fmla="*/ 0 w 832"/>
                  <a:gd name="T73" fmla="*/ 88 h 160"/>
                  <a:gd name="T74" fmla="*/ 0 w 832"/>
                  <a:gd name="T75" fmla="*/ 88 h 160"/>
                  <a:gd name="T76" fmla="*/ 2 w 832"/>
                  <a:gd name="T77" fmla="*/ 102 h 160"/>
                  <a:gd name="T78" fmla="*/ 6 w 832"/>
                  <a:gd name="T79" fmla="*/ 114 h 160"/>
                  <a:gd name="T80" fmla="*/ 12 w 832"/>
                  <a:gd name="T81" fmla="*/ 126 h 160"/>
                  <a:gd name="T82" fmla="*/ 22 w 832"/>
                  <a:gd name="T83" fmla="*/ 138 h 160"/>
                  <a:gd name="T84" fmla="*/ 32 w 832"/>
                  <a:gd name="T85" fmla="*/ 146 h 160"/>
                  <a:gd name="T86" fmla="*/ 42 w 832"/>
                  <a:gd name="T87" fmla="*/ 154 h 160"/>
                  <a:gd name="T88" fmla="*/ 56 w 832"/>
                  <a:gd name="T89" fmla="*/ 158 h 160"/>
                  <a:gd name="T90" fmla="*/ 68 w 832"/>
                  <a:gd name="T91" fmla="*/ 160 h 160"/>
                  <a:gd name="T92" fmla="*/ 68 w 832"/>
                  <a:gd name="T93" fmla="*/ 160 h 160"/>
                  <a:gd name="T94" fmla="*/ 340 w 832"/>
                  <a:gd name="T95" fmla="*/ 160 h 160"/>
                  <a:gd name="T96" fmla="*/ 340 w 832"/>
                  <a:gd name="T97" fmla="*/ 160 h 160"/>
                  <a:gd name="T98" fmla="*/ 340 w 832"/>
                  <a:gd name="T9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2" h="160">
                    <a:moveTo>
                      <a:pt x="748" y="0"/>
                    </a:moveTo>
                    <a:lnTo>
                      <a:pt x="748" y="0"/>
                    </a:lnTo>
                    <a:lnTo>
                      <a:pt x="492" y="0"/>
                    </a:lnTo>
                    <a:lnTo>
                      <a:pt x="492" y="0"/>
                    </a:lnTo>
                    <a:lnTo>
                      <a:pt x="492" y="160"/>
                    </a:lnTo>
                    <a:lnTo>
                      <a:pt x="492" y="160"/>
                    </a:lnTo>
                    <a:lnTo>
                      <a:pt x="748" y="160"/>
                    </a:lnTo>
                    <a:lnTo>
                      <a:pt x="748" y="160"/>
                    </a:lnTo>
                    <a:lnTo>
                      <a:pt x="766" y="158"/>
                    </a:lnTo>
                    <a:lnTo>
                      <a:pt x="782" y="154"/>
                    </a:lnTo>
                    <a:lnTo>
                      <a:pt x="796" y="146"/>
                    </a:lnTo>
                    <a:lnTo>
                      <a:pt x="808" y="138"/>
                    </a:lnTo>
                    <a:lnTo>
                      <a:pt x="818" y="126"/>
                    </a:lnTo>
                    <a:lnTo>
                      <a:pt x="826" y="114"/>
                    </a:lnTo>
                    <a:lnTo>
                      <a:pt x="830" y="102"/>
                    </a:lnTo>
                    <a:lnTo>
                      <a:pt x="832" y="88"/>
                    </a:lnTo>
                    <a:lnTo>
                      <a:pt x="832" y="88"/>
                    </a:lnTo>
                    <a:lnTo>
                      <a:pt x="830" y="70"/>
                    </a:lnTo>
                    <a:lnTo>
                      <a:pt x="826" y="52"/>
                    </a:lnTo>
                    <a:lnTo>
                      <a:pt x="818" y="38"/>
                    </a:lnTo>
                    <a:lnTo>
                      <a:pt x="808" y="24"/>
                    </a:lnTo>
                    <a:lnTo>
                      <a:pt x="796" y="14"/>
                    </a:lnTo>
                    <a:lnTo>
                      <a:pt x="782" y="6"/>
                    </a:lnTo>
                    <a:lnTo>
                      <a:pt x="766" y="2"/>
                    </a:lnTo>
                    <a:lnTo>
                      <a:pt x="748" y="0"/>
                    </a:lnTo>
                    <a:close/>
                    <a:moveTo>
                      <a:pt x="340" y="0"/>
                    </a:moveTo>
                    <a:lnTo>
                      <a:pt x="340" y="0"/>
                    </a:lnTo>
                    <a:lnTo>
                      <a:pt x="68" y="0"/>
                    </a:lnTo>
                    <a:lnTo>
                      <a:pt x="68" y="0"/>
                    </a:lnTo>
                    <a:lnTo>
                      <a:pt x="56" y="2"/>
                    </a:lnTo>
                    <a:lnTo>
                      <a:pt x="42" y="6"/>
                    </a:lnTo>
                    <a:lnTo>
                      <a:pt x="32" y="14"/>
                    </a:lnTo>
                    <a:lnTo>
                      <a:pt x="22" y="24"/>
                    </a:lnTo>
                    <a:lnTo>
                      <a:pt x="12" y="38"/>
                    </a:lnTo>
                    <a:lnTo>
                      <a:pt x="6" y="52"/>
                    </a:lnTo>
                    <a:lnTo>
                      <a:pt x="2" y="70"/>
                    </a:lnTo>
                    <a:lnTo>
                      <a:pt x="0" y="88"/>
                    </a:lnTo>
                    <a:lnTo>
                      <a:pt x="0" y="88"/>
                    </a:lnTo>
                    <a:lnTo>
                      <a:pt x="2" y="102"/>
                    </a:lnTo>
                    <a:lnTo>
                      <a:pt x="6" y="114"/>
                    </a:lnTo>
                    <a:lnTo>
                      <a:pt x="12" y="126"/>
                    </a:lnTo>
                    <a:lnTo>
                      <a:pt x="22" y="138"/>
                    </a:lnTo>
                    <a:lnTo>
                      <a:pt x="32" y="146"/>
                    </a:lnTo>
                    <a:lnTo>
                      <a:pt x="42" y="154"/>
                    </a:lnTo>
                    <a:lnTo>
                      <a:pt x="56" y="158"/>
                    </a:lnTo>
                    <a:lnTo>
                      <a:pt x="68" y="160"/>
                    </a:lnTo>
                    <a:lnTo>
                      <a:pt x="68" y="160"/>
                    </a:lnTo>
                    <a:lnTo>
                      <a:pt x="340" y="160"/>
                    </a:lnTo>
                    <a:lnTo>
                      <a:pt x="340" y="160"/>
                    </a:lnTo>
                    <a:lnTo>
                      <a:pt x="340" y="0"/>
                    </a:lnTo>
                    <a:close/>
                  </a:path>
                </a:pathLst>
              </a:custGeom>
              <a:solidFill>
                <a:srgbClr val="046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48"/>
              <p:cNvSpPr>
                <a:spLocks/>
              </p:cNvSpPr>
              <p:nvPr/>
            </p:nvSpPr>
            <p:spPr bwMode="auto">
              <a:xfrm>
                <a:off x="-5843588" y="1427162"/>
                <a:ext cx="539750" cy="254000"/>
              </a:xfrm>
              <a:custGeom>
                <a:avLst/>
                <a:gdLst>
                  <a:gd name="T0" fmla="*/ 256 w 340"/>
                  <a:gd name="T1" fmla="*/ 0 h 160"/>
                  <a:gd name="T2" fmla="*/ 256 w 340"/>
                  <a:gd name="T3" fmla="*/ 0 h 160"/>
                  <a:gd name="T4" fmla="*/ 0 w 340"/>
                  <a:gd name="T5" fmla="*/ 0 h 160"/>
                  <a:gd name="T6" fmla="*/ 0 w 340"/>
                  <a:gd name="T7" fmla="*/ 0 h 160"/>
                  <a:gd name="T8" fmla="*/ 0 w 340"/>
                  <a:gd name="T9" fmla="*/ 160 h 160"/>
                  <a:gd name="T10" fmla="*/ 0 w 340"/>
                  <a:gd name="T11" fmla="*/ 160 h 160"/>
                  <a:gd name="T12" fmla="*/ 256 w 340"/>
                  <a:gd name="T13" fmla="*/ 160 h 160"/>
                  <a:gd name="T14" fmla="*/ 256 w 340"/>
                  <a:gd name="T15" fmla="*/ 160 h 160"/>
                  <a:gd name="T16" fmla="*/ 274 w 340"/>
                  <a:gd name="T17" fmla="*/ 158 h 160"/>
                  <a:gd name="T18" fmla="*/ 290 w 340"/>
                  <a:gd name="T19" fmla="*/ 154 h 160"/>
                  <a:gd name="T20" fmla="*/ 304 w 340"/>
                  <a:gd name="T21" fmla="*/ 146 h 160"/>
                  <a:gd name="T22" fmla="*/ 316 w 340"/>
                  <a:gd name="T23" fmla="*/ 138 h 160"/>
                  <a:gd name="T24" fmla="*/ 326 w 340"/>
                  <a:gd name="T25" fmla="*/ 126 h 160"/>
                  <a:gd name="T26" fmla="*/ 334 w 340"/>
                  <a:gd name="T27" fmla="*/ 114 h 160"/>
                  <a:gd name="T28" fmla="*/ 338 w 340"/>
                  <a:gd name="T29" fmla="*/ 102 h 160"/>
                  <a:gd name="T30" fmla="*/ 340 w 340"/>
                  <a:gd name="T31" fmla="*/ 88 h 160"/>
                  <a:gd name="T32" fmla="*/ 340 w 340"/>
                  <a:gd name="T33" fmla="*/ 88 h 160"/>
                  <a:gd name="T34" fmla="*/ 338 w 340"/>
                  <a:gd name="T35" fmla="*/ 70 h 160"/>
                  <a:gd name="T36" fmla="*/ 334 w 340"/>
                  <a:gd name="T37" fmla="*/ 52 h 160"/>
                  <a:gd name="T38" fmla="*/ 326 w 340"/>
                  <a:gd name="T39" fmla="*/ 38 h 160"/>
                  <a:gd name="T40" fmla="*/ 316 w 340"/>
                  <a:gd name="T41" fmla="*/ 24 h 160"/>
                  <a:gd name="T42" fmla="*/ 304 w 340"/>
                  <a:gd name="T43" fmla="*/ 14 h 160"/>
                  <a:gd name="T44" fmla="*/ 290 w 340"/>
                  <a:gd name="T45" fmla="*/ 6 h 160"/>
                  <a:gd name="T46" fmla="*/ 274 w 340"/>
                  <a:gd name="T47" fmla="*/ 2 h 160"/>
                  <a:gd name="T48" fmla="*/ 256 w 340"/>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 h="160">
                    <a:moveTo>
                      <a:pt x="256" y="0"/>
                    </a:moveTo>
                    <a:lnTo>
                      <a:pt x="256" y="0"/>
                    </a:lnTo>
                    <a:lnTo>
                      <a:pt x="0" y="0"/>
                    </a:lnTo>
                    <a:lnTo>
                      <a:pt x="0" y="0"/>
                    </a:lnTo>
                    <a:lnTo>
                      <a:pt x="0" y="160"/>
                    </a:lnTo>
                    <a:lnTo>
                      <a:pt x="0" y="160"/>
                    </a:lnTo>
                    <a:lnTo>
                      <a:pt x="256" y="160"/>
                    </a:lnTo>
                    <a:lnTo>
                      <a:pt x="256" y="160"/>
                    </a:lnTo>
                    <a:lnTo>
                      <a:pt x="274" y="158"/>
                    </a:lnTo>
                    <a:lnTo>
                      <a:pt x="290" y="154"/>
                    </a:lnTo>
                    <a:lnTo>
                      <a:pt x="304" y="146"/>
                    </a:lnTo>
                    <a:lnTo>
                      <a:pt x="316" y="138"/>
                    </a:lnTo>
                    <a:lnTo>
                      <a:pt x="326" y="126"/>
                    </a:lnTo>
                    <a:lnTo>
                      <a:pt x="334" y="114"/>
                    </a:lnTo>
                    <a:lnTo>
                      <a:pt x="338" y="102"/>
                    </a:lnTo>
                    <a:lnTo>
                      <a:pt x="340" y="88"/>
                    </a:lnTo>
                    <a:lnTo>
                      <a:pt x="340" y="88"/>
                    </a:lnTo>
                    <a:lnTo>
                      <a:pt x="338" y="70"/>
                    </a:lnTo>
                    <a:lnTo>
                      <a:pt x="334" y="52"/>
                    </a:lnTo>
                    <a:lnTo>
                      <a:pt x="326" y="38"/>
                    </a:lnTo>
                    <a:lnTo>
                      <a:pt x="316" y="24"/>
                    </a:lnTo>
                    <a:lnTo>
                      <a:pt x="304" y="14"/>
                    </a:lnTo>
                    <a:lnTo>
                      <a:pt x="290" y="6"/>
                    </a:lnTo>
                    <a:lnTo>
                      <a:pt x="274" y="2"/>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49"/>
              <p:cNvSpPr>
                <a:spLocks/>
              </p:cNvSpPr>
              <p:nvPr/>
            </p:nvSpPr>
            <p:spPr bwMode="auto">
              <a:xfrm>
                <a:off x="-6624638" y="1427162"/>
                <a:ext cx="539750" cy="254000"/>
              </a:xfrm>
              <a:custGeom>
                <a:avLst/>
                <a:gdLst>
                  <a:gd name="T0" fmla="*/ 340 w 340"/>
                  <a:gd name="T1" fmla="*/ 0 h 160"/>
                  <a:gd name="T2" fmla="*/ 340 w 340"/>
                  <a:gd name="T3" fmla="*/ 0 h 160"/>
                  <a:gd name="T4" fmla="*/ 68 w 340"/>
                  <a:gd name="T5" fmla="*/ 0 h 160"/>
                  <a:gd name="T6" fmla="*/ 68 w 340"/>
                  <a:gd name="T7" fmla="*/ 0 h 160"/>
                  <a:gd name="T8" fmla="*/ 56 w 340"/>
                  <a:gd name="T9" fmla="*/ 2 h 160"/>
                  <a:gd name="T10" fmla="*/ 42 w 340"/>
                  <a:gd name="T11" fmla="*/ 6 h 160"/>
                  <a:gd name="T12" fmla="*/ 32 w 340"/>
                  <a:gd name="T13" fmla="*/ 14 h 160"/>
                  <a:gd name="T14" fmla="*/ 22 w 340"/>
                  <a:gd name="T15" fmla="*/ 24 h 160"/>
                  <a:gd name="T16" fmla="*/ 12 w 340"/>
                  <a:gd name="T17" fmla="*/ 38 h 160"/>
                  <a:gd name="T18" fmla="*/ 6 w 340"/>
                  <a:gd name="T19" fmla="*/ 52 h 160"/>
                  <a:gd name="T20" fmla="*/ 2 w 340"/>
                  <a:gd name="T21" fmla="*/ 70 h 160"/>
                  <a:gd name="T22" fmla="*/ 0 w 340"/>
                  <a:gd name="T23" fmla="*/ 88 h 160"/>
                  <a:gd name="T24" fmla="*/ 0 w 340"/>
                  <a:gd name="T25" fmla="*/ 88 h 160"/>
                  <a:gd name="T26" fmla="*/ 2 w 340"/>
                  <a:gd name="T27" fmla="*/ 102 h 160"/>
                  <a:gd name="T28" fmla="*/ 6 w 340"/>
                  <a:gd name="T29" fmla="*/ 114 h 160"/>
                  <a:gd name="T30" fmla="*/ 12 w 340"/>
                  <a:gd name="T31" fmla="*/ 126 h 160"/>
                  <a:gd name="T32" fmla="*/ 22 w 340"/>
                  <a:gd name="T33" fmla="*/ 138 h 160"/>
                  <a:gd name="T34" fmla="*/ 32 w 340"/>
                  <a:gd name="T35" fmla="*/ 146 h 160"/>
                  <a:gd name="T36" fmla="*/ 42 w 340"/>
                  <a:gd name="T37" fmla="*/ 154 h 160"/>
                  <a:gd name="T38" fmla="*/ 56 w 340"/>
                  <a:gd name="T39" fmla="*/ 158 h 160"/>
                  <a:gd name="T40" fmla="*/ 68 w 340"/>
                  <a:gd name="T41" fmla="*/ 160 h 160"/>
                  <a:gd name="T42" fmla="*/ 68 w 340"/>
                  <a:gd name="T43" fmla="*/ 160 h 160"/>
                  <a:gd name="T44" fmla="*/ 340 w 340"/>
                  <a:gd name="T45" fmla="*/ 160 h 160"/>
                  <a:gd name="T46" fmla="*/ 340 w 340"/>
                  <a:gd name="T47" fmla="*/ 160 h 160"/>
                  <a:gd name="T48" fmla="*/ 340 w 340"/>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 h="160">
                    <a:moveTo>
                      <a:pt x="340" y="0"/>
                    </a:moveTo>
                    <a:lnTo>
                      <a:pt x="340" y="0"/>
                    </a:lnTo>
                    <a:lnTo>
                      <a:pt x="68" y="0"/>
                    </a:lnTo>
                    <a:lnTo>
                      <a:pt x="68" y="0"/>
                    </a:lnTo>
                    <a:lnTo>
                      <a:pt x="56" y="2"/>
                    </a:lnTo>
                    <a:lnTo>
                      <a:pt x="42" y="6"/>
                    </a:lnTo>
                    <a:lnTo>
                      <a:pt x="32" y="14"/>
                    </a:lnTo>
                    <a:lnTo>
                      <a:pt x="22" y="24"/>
                    </a:lnTo>
                    <a:lnTo>
                      <a:pt x="12" y="38"/>
                    </a:lnTo>
                    <a:lnTo>
                      <a:pt x="6" y="52"/>
                    </a:lnTo>
                    <a:lnTo>
                      <a:pt x="2" y="70"/>
                    </a:lnTo>
                    <a:lnTo>
                      <a:pt x="0" y="88"/>
                    </a:lnTo>
                    <a:lnTo>
                      <a:pt x="0" y="88"/>
                    </a:lnTo>
                    <a:lnTo>
                      <a:pt x="2" y="102"/>
                    </a:lnTo>
                    <a:lnTo>
                      <a:pt x="6" y="114"/>
                    </a:lnTo>
                    <a:lnTo>
                      <a:pt x="12" y="126"/>
                    </a:lnTo>
                    <a:lnTo>
                      <a:pt x="22" y="138"/>
                    </a:lnTo>
                    <a:lnTo>
                      <a:pt x="32" y="146"/>
                    </a:lnTo>
                    <a:lnTo>
                      <a:pt x="42" y="154"/>
                    </a:lnTo>
                    <a:lnTo>
                      <a:pt x="56" y="158"/>
                    </a:lnTo>
                    <a:lnTo>
                      <a:pt x="68" y="160"/>
                    </a:lnTo>
                    <a:lnTo>
                      <a:pt x="68" y="160"/>
                    </a:lnTo>
                    <a:lnTo>
                      <a:pt x="340" y="160"/>
                    </a:lnTo>
                    <a:lnTo>
                      <a:pt x="340" y="160"/>
                    </a:lnTo>
                    <a:lnTo>
                      <a:pt x="3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50"/>
              <p:cNvSpPr>
                <a:spLocks noChangeArrowheads="1"/>
              </p:cNvSpPr>
              <p:nvPr/>
            </p:nvSpPr>
            <p:spPr bwMode="auto">
              <a:xfrm>
                <a:off x="-6084888" y="1427162"/>
                <a:ext cx="241300" cy="254000"/>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51"/>
              <p:cNvSpPr>
                <a:spLocks noChangeArrowheads="1"/>
              </p:cNvSpPr>
              <p:nvPr/>
            </p:nvSpPr>
            <p:spPr bwMode="auto">
              <a:xfrm>
                <a:off x="-6084888" y="1427162"/>
                <a:ext cx="241300" cy="254000"/>
              </a:xfrm>
              <a:prstGeom prst="rect">
                <a:avLst/>
              </a:prstGeom>
              <a:solidFill>
                <a:srgbClr val="0464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52"/>
              <p:cNvSpPr>
                <a:spLocks/>
              </p:cNvSpPr>
              <p:nvPr/>
            </p:nvSpPr>
            <p:spPr bwMode="auto">
              <a:xfrm>
                <a:off x="-6084888" y="887412"/>
                <a:ext cx="241300" cy="1333500"/>
              </a:xfrm>
              <a:custGeom>
                <a:avLst/>
                <a:gdLst>
                  <a:gd name="T0" fmla="*/ 0 w 152"/>
                  <a:gd name="T1" fmla="*/ 772 h 840"/>
                  <a:gd name="T2" fmla="*/ 0 w 152"/>
                  <a:gd name="T3" fmla="*/ 772 h 840"/>
                  <a:gd name="T4" fmla="*/ 0 w 152"/>
                  <a:gd name="T5" fmla="*/ 86 h 840"/>
                  <a:gd name="T6" fmla="*/ 0 w 152"/>
                  <a:gd name="T7" fmla="*/ 86 h 840"/>
                  <a:gd name="T8" fmla="*/ 2 w 152"/>
                  <a:gd name="T9" fmla="*/ 68 h 840"/>
                  <a:gd name="T10" fmla="*/ 6 w 152"/>
                  <a:gd name="T11" fmla="*/ 50 h 840"/>
                  <a:gd name="T12" fmla="*/ 12 w 152"/>
                  <a:gd name="T13" fmla="*/ 36 h 840"/>
                  <a:gd name="T14" fmla="*/ 22 w 152"/>
                  <a:gd name="T15" fmla="*/ 24 h 840"/>
                  <a:gd name="T16" fmla="*/ 32 w 152"/>
                  <a:gd name="T17" fmla="*/ 14 h 840"/>
                  <a:gd name="T18" fmla="*/ 42 w 152"/>
                  <a:gd name="T19" fmla="*/ 6 h 840"/>
                  <a:gd name="T20" fmla="*/ 56 w 152"/>
                  <a:gd name="T21" fmla="*/ 2 h 840"/>
                  <a:gd name="T22" fmla="*/ 68 w 152"/>
                  <a:gd name="T23" fmla="*/ 0 h 840"/>
                  <a:gd name="T24" fmla="*/ 68 w 152"/>
                  <a:gd name="T25" fmla="*/ 0 h 840"/>
                  <a:gd name="T26" fmla="*/ 86 w 152"/>
                  <a:gd name="T27" fmla="*/ 2 h 840"/>
                  <a:gd name="T28" fmla="*/ 102 w 152"/>
                  <a:gd name="T29" fmla="*/ 6 h 840"/>
                  <a:gd name="T30" fmla="*/ 116 w 152"/>
                  <a:gd name="T31" fmla="*/ 14 h 840"/>
                  <a:gd name="T32" fmla="*/ 128 w 152"/>
                  <a:gd name="T33" fmla="*/ 24 h 840"/>
                  <a:gd name="T34" fmla="*/ 138 w 152"/>
                  <a:gd name="T35" fmla="*/ 36 h 840"/>
                  <a:gd name="T36" fmla="*/ 146 w 152"/>
                  <a:gd name="T37" fmla="*/ 50 h 840"/>
                  <a:gd name="T38" fmla="*/ 150 w 152"/>
                  <a:gd name="T39" fmla="*/ 68 h 840"/>
                  <a:gd name="T40" fmla="*/ 152 w 152"/>
                  <a:gd name="T41" fmla="*/ 86 h 840"/>
                  <a:gd name="T42" fmla="*/ 152 w 152"/>
                  <a:gd name="T43" fmla="*/ 86 h 840"/>
                  <a:gd name="T44" fmla="*/ 152 w 152"/>
                  <a:gd name="T45" fmla="*/ 772 h 840"/>
                  <a:gd name="T46" fmla="*/ 152 w 152"/>
                  <a:gd name="T47" fmla="*/ 772 h 840"/>
                  <a:gd name="T48" fmla="*/ 150 w 152"/>
                  <a:gd name="T49" fmla="*/ 784 h 840"/>
                  <a:gd name="T50" fmla="*/ 146 w 152"/>
                  <a:gd name="T51" fmla="*/ 796 h 840"/>
                  <a:gd name="T52" fmla="*/ 138 w 152"/>
                  <a:gd name="T53" fmla="*/ 808 h 840"/>
                  <a:gd name="T54" fmla="*/ 128 w 152"/>
                  <a:gd name="T55" fmla="*/ 818 h 840"/>
                  <a:gd name="T56" fmla="*/ 116 w 152"/>
                  <a:gd name="T57" fmla="*/ 826 h 840"/>
                  <a:gd name="T58" fmla="*/ 102 w 152"/>
                  <a:gd name="T59" fmla="*/ 834 h 840"/>
                  <a:gd name="T60" fmla="*/ 86 w 152"/>
                  <a:gd name="T61" fmla="*/ 838 h 840"/>
                  <a:gd name="T62" fmla="*/ 68 w 152"/>
                  <a:gd name="T63" fmla="*/ 840 h 840"/>
                  <a:gd name="T64" fmla="*/ 68 w 152"/>
                  <a:gd name="T65" fmla="*/ 840 h 840"/>
                  <a:gd name="T66" fmla="*/ 56 w 152"/>
                  <a:gd name="T67" fmla="*/ 838 h 840"/>
                  <a:gd name="T68" fmla="*/ 42 w 152"/>
                  <a:gd name="T69" fmla="*/ 834 h 840"/>
                  <a:gd name="T70" fmla="*/ 32 w 152"/>
                  <a:gd name="T71" fmla="*/ 826 h 840"/>
                  <a:gd name="T72" fmla="*/ 22 w 152"/>
                  <a:gd name="T73" fmla="*/ 818 h 840"/>
                  <a:gd name="T74" fmla="*/ 12 w 152"/>
                  <a:gd name="T75" fmla="*/ 808 h 840"/>
                  <a:gd name="T76" fmla="*/ 6 w 152"/>
                  <a:gd name="T77" fmla="*/ 796 h 840"/>
                  <a:gd name="T78" fmla="*/ 2 w 152"/>
                  <a:gd name="T79" fmla="*/ 784 h 840"/>
                  <a:gd name="T80" fmla="*/ 0 w 152"/>
                  <a:gd name="T81" fmla="*/ 772 h 840"/>
                  <a:gd name="T82" fmla="*/ 0 w 152"/>
                  <a:gd name="T83" fmla="*/ 77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840">
                    <a:moveTo>
                      <a:pt x="0" y="772"/>
                    </a:moveTo>
                    <a:lnTo>
                      <a:pt x="0" y="772"/>
                    </a:lnTo>
                    <a:lnTo>
                      <a:pt x="0" y="86"/>
                    </a:lnTo>
                    <a:lnTo>
                      <a:pt x="0" y="86"/>
                    </a:lnTo>
                    <a:lnTo>
                      <a:pt x="2" y="68"/>
                    </a:lnTo>
                    <a:lnTo>
                      <a:pt x="6" y="50"/>
                    </a:lnTo>
                    <a:lnTo>
                      <a:pt x="12" y="36"/>
                    </a:lnTo>
                    <a:lnTo>
                      <a:pt x="22" y="24"/>
                    </a:lnTo>
                    <a:lnTo>
                      <a:pt x="32" y="14"/>
                    </a:lnTo>
                    <a:lnTo>
                      <a:pt x="42" y="6"/>
                    </a:lnTo>
                    <a:lnTo>
                      <a:pt x="56" y="2"/>
                    </a:lnTo>
                    <a:lnTo>
                      <a:pt x="68" y="0"/>
                    </a:lnTo>
                    <a:lnTo>
                      <a:pt x="68" y="0"/>
                    </a:lnTo>
                    <a:lnTo>
                      <a:pt x="86" y="2"/>
                    </a:lnTo>
                    <a:lnTo>
                      <a:pt x="102" y="6"/>
                    </a:lnTo>
                    <a:lnTo>
                      <a:pt x="116" y="14"/>
                    </a:lnTo>
                    <a:lnTo>
                      <a:pt x="128" y="24"/>
                    </a:lnTo>
                    <a:lnTo>
                      <a:pt x="138" y="36"/>
                    </a:lnTo>
                    <a:lnTo>
                      <a:pt x="146" y="50"/>
                    </a:lnTo>
                    <a:lnTo>
                      <a:pt x="150" y="68"/>
                    </a:lnTo>
                    <a:lnTo>
                      <a:pt x="152" y="86"/>
                    </a:lnTo>
                    <a:lnTo>
                      <a:pt x="152" y="86"/>
                    </a:lnTo>
                    <a:lnTo>
                      <a:pt x="152" y="772"/>
                    </a:lnTo>
                    <a:lnTo>
                      <a:pt x="152" y="772"/>
                    </a:lnTo>
                    <a:lnTo>
                      <a:pt x="150" y="784"/>
                    </a:lnTo>
                    <a:lnTo>
                      <a:pt x="146" y="796"/>
                    </a:lnTo>
                    <a:lnTo>
                      <a:pt x="138" y="808"/>
                    </a:lnTo>
                    <a:lnTo>
                      <a:pt x="128" y="818"/>
                    </a:lnTo>
                    <a:lnTo>
                      <a:pt x="116" y="826"/>
                    </a:lnTo>
                    <a:lnTo>
                      <a:pt x="102" y="834"/>
                    </a:lnTo>
                    <a:lnTo>
                      <a:pt x="86" y="838"/>
                    </a:lnTo>
                    <a:lnTo>
                      <a:pt x="68" y="840"/>
                    </a:lnTo>
                    <a:lnTo>
                      <a:pt x="68" y="840"/>
                    </a:lnTo>
                    <a:lnTo>
                      <a:pt x="56" y="838"/>
                    </a:lnTo>
                    <a:lnTo>
                      <a:pt x="42" y="834"/>
                    </a:lnTo>
                    <a:lnTo>
                      <a:pt x="32" y="826"/>
                    </a:lnTo>
                    <a:lnTo>
                      <a:pt x="22" y="818"/>
                    </a:lnTo>
                    <a:lnTo>
                      <a:pt x="12" y="808"/>
                    </a:lnTo>
                    <a:lnTo>
                      <a:pt x="6" y="796"/>
                    </a:lnTo>
                    <a:lnTo>
                      <a:pt x="2" y="784"/>
                    </a:lnTo>
                    <a:lnTo>
                      <a:pt x="0" y="772"/>
                    </a:lnTo>
                    <a:lnTo>
                      <a:pt x="0" y="772"/>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53"/>
              <p:cNvSpPr>
                <a:spLocks/>
              </p:cNvSpPr>
              <p:nvPr/>
            </p:nvSpPr>
            <p:spPr bwMode="auto">
              <a:xfrm>
                <a:off x="-6624638" y="1427162"/>
                <a:ext cx="1320800" cy="254000"/>
              </a:xfrm>
              <a:custGeom>
                <a:avLst/>
                <a:gdLst>
                  <a:gd name="T0" fmla="*/ 68 w 832"/>
                  <a:gd name="T1" fmla="*/ 0 h 160"/>
                  <a:gd name="T2" fmla="*/ 68 w 832"/>
                  <a:gd name="T3" fmla="*/ 0 h 160"/>
                  <a:gd name="T4" fmla="*/ 748 w 832"/>
                  <a:gd name="T5" fmla="*/ 0 h 160"/>
                  <a:gd name="T6" fmla="*/ 748 w 832"/>
                  <a:gd name="T7" fmla="*/ 0 h 160"/>
                  <a:gd name="T8" fmla="*/ 766 w 832"/>
                  <a:gd name="T9" fmla="*/ 2 h 160"/>
                  <a:gd name="T10" fmla="*/ 782 w 832"/>
                  <a:gd name="T11" fmla="*/ 6 h 160"/>
                  <a:gd name="T12" fmla="*/ 796 w 832"/>
                  <a:gd name="T13" fmla="*/ 14 h 160"/>
                  <a:gd name="T14" fmla="*/ 810 w 832"/>
                  <a:gd name="T15" fmla="*/ 24 h 160"/>
                  <a:gd name="T16" fmla="*/ 818 w 832"/>
                  <a:gd name="T17" fmla="*/ 38 h 160"/>
                  <a:gd name="T18" fmla="*/ 826 w 832"/>
                  <a:gd name="T19" fmla="*/ 52 h 160"/>
                  <a:gd name="T20" fmla="*/ 830 w 832"/>
                  <a:gd name="T21" fmla="*/ 70 h 160"/>
                  <a:gd name="T22" fmla="*/ 832 w 832"/>
                  <a:gd name="T23" fmla="*/ 88 h 160"/>
                  <a:gd name="T24" fmla="*/ 832 w 832"/>
                  <a:gd name="T25" fmla="*/ 88 h 160"/>
                  <a:gd name="T26" fmla="*/ 830 w 832"/>
                  <a:gd name="T27" fmla="*/ 102 h 160"/>
                  <a:gd name="T28" fmla="*/ 826 w 832"/>
                  <a:gd name="T29" fmla="*/ 114 h 160"/>
                  <a:gd name="T30" fmla="*/ 818 w 832"/>
                  <a:gd name="T31" fmla="*/ 126 h 160"/>
                  <a:gd name="T32" fmla="*/ 810 w 832"/>
                  <a:gd name="T33" fmla="*/ 138 h 160"/>
                  <a:gd name="T34" fmla="*/ 796 w 832"/>
                  <a:gd name="T35" fmla="*/ 146 h 160"/>
                  <a:gd name="T36" fmla="*/ 782 w 832"/>
                  <a:gd name="T37" fmla="*/ 154 h 160"/>
                  <a:gd name="T38" fmla="*/ 766 w 832"/>
                  <a:gd name="T39" fmla="*/ 158 h 160"/>
                  <a:gd name="T40" fmla="*/ 748 w 832"/>
                  <a:gd name="T41" fmla="*/ 160 h 160"/>
                  <a:gd name="T42" fmla="*/ 748 w 832"/>
                  <a:gd name="T43" fmla="*/ 160 h 160"/>
                  <a:gd name="T44" fmla="*/ 68 w 832"/>
                  <a:gd name="T45" fmla="*/ 160 h 160"/>
                  <a:gd name="T46" fmla="*/ 68 w 832"/>
                  <a:gd name="T47" fmla="*/ 160 h 160"/>
                  <a:gd name="T48" fmla="*/ 56 w 832"/>
                  <a:gd name="T49" fmla="*/ 158 h 160"/>
                  <a:gd name="T50" fmla="*/ 44 w 832"/>
                  <a:gd name="T51" fmla="*/ 154 h 160"/>
                  <a:gd name="T52" fmla="*/ 32 w 832"/>
                  <a:gd name="T53" fmla="*/ 146 h 160"/>
                  <a:gd name="T54" fmla="*/ 22 w 832"/>
                  <a:gd name="T55" fmla="*/ 138 h 160"/>
                  <a:gd name="T56" fmla="*/ 12 w 832"/>
                  <a:gd name="T57" fmla="*/ 126 h 160"/>
                  <a:gd name="T58" fmla="*/ 6 w 832"/>
                  <a:gd name="T59" fmla="*/ 114 h 160"/>
                  <a:gd name="T60" fmla="*/ 2 w 832"/>
                  <a:gd name="T61" fmla="*/ 102 h 160"/>
                  <a:gd name="T62" fmla="*/ 0 w 832"/>
                  <a:gd name="T63" fmla="*/ 88 h 160"/>
                  <a:gd name="T64" fmla="*/ 0 w 832"/>
                  <a:gd name="T65" fmla="*/ 88 h 160"/>
                  <a:gd name="T66" fmla="*/ 2 w 832"/>
                  <a:gd name="T67" fmla="*/ 70 h 160"/>
                  <a:gd name="T68" fmla="*/ 6 w 832"/>
                  <a:gd name="T69" fmla="*/ 52 h 160"/>
                  <a:gd name="T70" fmla="*/ 12 w 832"/>
                  <a:gd name="T71" fmla="*/ 38 h 160"/>
                  <a:gd name="T72" fmla="*/ 22 w 832"/>
                  <a:gd name="T73" fmla="*/ 24 h 160"/>
                  <a:gd name="T74" fmla="*/ 32 w 832"/>
                  <a:gd name="T75" fmla="*/ 14 h 160"/>
                  <a:gd name="T76" fmla="*/ 44 w 832"/>
                  <a:gd name="T77" fmla="*/ 6 h 160"/>
                  <a:gd name="T78" fmla="*/ 56 w 832"/>
                  <a:gd name="T79" fmla="*/ 2 h 160"/>
                  <a:gd name="T80" fmla="*/ 68 w 832"/>
                  <a:gd name="T81" fmla="*/ 0 h 160"/>
                  <a:gd name="T82" fmla="*/ 68 w 832"/>
                  <a:gd name="T8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2" h="160">
                    <a:moveTo>
                      <a:pt x="68" y="0"/>
                    </a:moveTo>
                    <a:lnTo>
                      <a:pt x="68" y="0"/>
                    </a:lnTo>
                    <a:lnTo>
                      <a:pt x="748" y="0"/>
                    </a:lnTo>
                    <a:lnTo>
                      <a:pt x="748" y="0"/>
                    </a:lnTo>
                    <a:lnTo>
                      <a:pt x="766" y="2"/>
                    </a:lnTo>
                    <a:lnTo>
                      <a:pt x="782" y="6"/>
                    </a:lnTo>
                    <a:lnTo>
                      <a:pt x="796" y="14"/>
                    </a:lnTo>
                    <a:lnTo>
                      <a:pt x="810" y="24"/>
                    </a:lnTo>
                    <a:lnTo>
                      <a:pt x="818" y="38"/>
                    </a:lnTo>
                    <a:lnTo>
                      <a:pt x="826" y="52"/>
                    </a:lnTo>
                    <a:lnTo>
                      <a:pt x="830" y="70"/>
                    </a:lnTo>
                    <a:lnTo>
                      <a:pt x="832" y="88"/>
                    </a:lnTo>
                    <a:lnTo>
                      <a:pt x="832" y="88"/>
                    </a:lnTo>
                    <a:lnTo>
                      <a:pt x="830" y="102"/>
                    </a:lnTo>
                    <a:lnTo>
                      <a:pt x="826" y="114"/>
                    </a:lnTo>
                    <a:lnTo>
                      <a:pt x="818" y="126"/>
                    </a:lnTo>
                    <a:lnTo>
                      <a:pt x="810" y="138"/>
                    </a:lnTo>
                    <a:lnTo>
                      <a:pt x="796" y="146"/>
                    </a:lnTo>
                    <a:lnTo>
                      <a:pt x="782" y="154"/>
                    </a:lnTo>
                    <a:lnTo>
                      <a:pt x="766" y="158"/>
                    </a:lnTo>
                    <a:lnTo>
                      <a:pt x="748" y="160"/>
                    </a:lnTo>
                    <a:lnTo>
                      <a:pt x="748" y="160"/>
                    </a:lnTo>
                    <a:lnTo>
                      <a:pt x="68" y="160"/>
                    </a:lnTo>
                    <a:lnTo>
                      <a:pt x="68" y="160"/>
                    </a:lnTo>
                    <a:lnTo>
                      <a:pt x="56" y="158"/>
                    </a:lnTo>
                    <a:lnTo>
                      <a:pt x="44" y="154"/>
                    </a:lnTo>
                    <a:lnTo>
                      <a:pt x="32" y="146"/>
                    </a:lnTo>
                    <a:lnTo>
                      <a:pt x="22" y="138"/>
                    </a:lnTo>
                    <a:lnTo>
                      <a:pt x="12" y="126"/>
                    </a:lnTo>
                    <a:lnTo>
                      <a:pt x="6" y="114"/>
                    </a:lnTo>
                    <a:lnTo>
                      <a:pt x="2" y="102"/>
                    </a:lnTo>
                    <a:lnTo>
                      <a:pt x="0" y="88"/>
                    </a:lnTo>
                    <a:lnTo>
                      <a:pt x="0" y="88"/>
                    </a:lnTo>
                    <a:lnTo>
                      <a:pt x="2" y="70"/>
                    </a:lnTo>
                    <a:lnTo>
                      <a:pt x="6" y="52"/>
                    </a:lnTo>
                    <a:lnTo>
                      <a:pt x="12" y="38"/>
                    </a:lnTo>
                    <a:lnTo>
                      <a:pt x="22" y="24"/>
                    </a:lnTo>
                    <a:lnTo>
                      <a:pt x="32" y="14"/>
                    </a:lnTo>
                    <a:lnTo>
                      <a:pt x="44" y="6"/>
                    </a:lnTo>
                    <a:lnTo>
                      <a:pt x="56" y="2"/>
                    </a:lnTo>
                    <a:lnTo>
                      <a:pt x="68" y="0"/>
                    </a:lnTo>
                    <a:lnTo>
                      <a:pt x="68" y="0"/>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54"/>
              <p:cNvSpPr>
                <a:spLocks/>
              </p:cNvSpPr>
              <p:nvPr/>
            </p:nvSpPr>
            <p:spPr bwMode="auto">
              <a:xfrm>
                <a:off x="-6484938" y="1039812"/>
                <a:ext cx="1041400" cy="1028700"/>
              </a:xfrm>
              <a:custGeom>
                <a:avLst/>
                <a:gdLst>
                  <a:gd name="T0" fmla="*/ 26 w 656"/>
                  <a:gd name="T1" fmla="*/ 504 h 648"/>
                  <a:gd name="T2" fmla="*/ 26 w 656"/>
                  <a:gd name="T3" fmla="*/ 504 h 648"/>
                  <a:gd name="T4" fmla="*/ 510 w 656"/>
                  <a:gd name="T5" fmla="*/ 26 h 648"/>
                  <a:gd name="T6" fmla="*/ 510 w 656"/>
                  <a:gd name="T7" fmla="*/ 26 h 648"/>
                  <a:gd name="T8" fmla="*/ 524 w 656"/>
                  <a:gd name="T9" fmla="*/ 14 h 648"/>
                  <a:gd name="T10" fmla="*/ 538 w 656"/>
                  <a:gd name="T11" fmla="*/ 6 h 648"/>
                  <a:gd name="T12" fmla="*/ 554 w 656"/>
                  <a:gd name="T13" fmla="*/ 2 h 648"/>
                  <a:gd name="T14" fmla="*/ 570 w 656"/>
                  <a:gd name="T15" fmla="*/ 0 h 648"/>
                  <a:gd name="T16" fmla="*/ 586 w 656"/>
                  <a:gd name="T17" fmla="*/ 2 h 648"/>
                  <a:gd name="T18" fmla="*/ 602 w 656"/>
                  <a:gd name="T19" fmla="*/ 6 h 648"/>
                  <a:gd name="T20" fmla="*/ 616 w 656"/>
                  <a:gd name="T21" fmla="*/ 14 h 648"/>
                  <a:gd name="T22" fmla="*/ 630 w 656"/>
                  <a:gd name="T23" fmla="*/ 26 h 648"/>
                  <a:gd name="T24" fmla="*/ 630 w 656"/>
                  <a:gd name="T25" fmla="*/ 26 h 648"/>
                  <a:gd name="T26" fmla="*/ 642 w 656"/>
                  <a:gd name="T27" fmla="*/ 38 h 648"/>
                  <a:gd name="T28" fmla="*/ 650 w 656"/>
                  <a:gd name="T29" fmla="*/ 54 h 648"/>
                  <a:gd name="T30" fmla="*/ 654 w 656"/>
                  <a:gd name="T31" fmla="*/ 68 h 648"/>
                  <a:gd name="T32" fmla="*/ 656 w 656"/>
                  <a:gd name="T33" fmla="*/ 84 h 648"/>
                  <a:gd name="T34" fmla="*/ 654 w 656"/>
                  <a:gd name="T35" fmla="*/ 100 h 648"/>
                  <a:gd name="T36" fmla="*/ 650 w 656"/>
                  <a:gd name="T37" fmla="*/ 116 h 648"/>
                  <a:gd name="T38" fmla="*/ 642 w 656"/>
                  <a:gd name="T39" fmla="*/ 132 h 648"/>
                  <a:gd name="T40" fmla="*/ 630 w 656"/>
                  <a:gd name="T41" fmla="*/ 144 h 648"/>
                  <a:gd name="T42" fmla="*/ 630 w 656"/>
                  <a:gd name="T43" fmla="*/ 144 h 648"/>
                  <a:gd name="T44" fmla="*/ 148 w 656"/>
                  <a:gd name="T45" fmla="*/ 622 h 648"/>
                  <a:gd name="T46" fmla="*/ 148 w 656"/>
                  <a:gd name="T47" fmla="*/ 622 h 648"/>
                  <a:gd name="T48" fmla="*/ 134 w 656"/>
                  <a:gd name="T49" fmla="*/ 634 h 648"/>
                  <a:gd name="T50" fmla="*/ 118 w 656"/>
                  <a:gd name="T51" fmla="*/ 642 h 648"/>
                  <a:gd name="T52" fmla="*/ 102 w 656"/>
                  <a:gd name="T53" fmla="*/ 646 h 648"/>
                  <a:gd name="T54" fmla="*/ 86 w 656"/>
                  <a:gd name="T55" fmla="*/ 648 h 648"/>
                  <a:gd name="T56" fmla="*/ 70 w 656"/>
                  <a:gd name="T57" fmla="*/ 646 h 648"/>
                  <a:gd name="T58" fmla="*/ 54 w 656"/>
                  <a:gd name="T59" fmla="*/ 642 h 648"/>
                  <a:gd name="T60" fmla="*/ 40 w 656"/>
                  <a:gd name="T61" fmla="*/ 634 h 648"/>
                  <a:gd name="T62" fmla="*/ 26 w 656"/>
                  <a:gd name="T63" fmla="*/ 622 h 648"/>
                  <a:gd name="T64" fmla="*/ 26 w 656"/>
                  <a:gd name="T65" fmla="*/ 622 h 648"/>
                  <a:gd name="T66" fmla="*/ 16 w 656"/>
                  <a:gd name="T67" fmla="*/ 610 h 648"/>
                  <a:gd name="T68" fmla="*/ 6 w 656"/>
                  <a:gd name="T69" fmla="*/ 594 h 648"/>
                  <a:gd name="T70" fmla="*/ 2 w 656"/>
                  <a:gd name="T71" fmla="*/ 578 h 648"/>
                  <a:gd name="T72" fmla="*/ 0 w 656"/>
                  <a:gd name="T73" fmla="*/ 562 h 648"/>
                  <a:gd name="T74" fmla="*/ 2 w 656"/>
                  <a:gd name="T75" fmla="*/ 546 h 648"/>
                  <a:gd name="T76" fmla="*/ 6 w 656"/>
                  <a:gd name="T77" fmla="*/ 532 h 648"/>
                  <a:gd name="T78" fmla="*/ 16 w 656"/>
                  <a:gd name="T79" fmla="*/ 516 h 648"/>
                  <a:gd name="T80" fmla="*/ 26 w 656"/>
                  <a:gd name="T81" fmla="*/ 504 h 648"/>
                  <a:gd name="T82" fmla="*/ 26 w 656"/>
                  <a:gd name="T83" fmla="*/ 50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6" h="648">
                    <a:moveTo>
                      <a:pt x="26" y="504"/>
                    </a:moveTo>
                    <a:lnTo>
                      <a:pt x="26" y="504"/>
                    </a:lnTo>
                    <a:lnTo>
                      <a:pt x="510" y="26"/>
                    </a:lnTo>
                    <a:lnTo>
                      <a:pt x="510" y="26"/>
                    </a:lnTo>
                    <a:lnTo>
                      <a:pt x="524" y="14"/>
                    </a:lnTo>
                    <a:lnTo>
                      <a:pt x="538" y="6"/>
                    </a:lnTo>
                    <a:lnTo>
                      <a:pt x="554" y="2"/>
                    </a:lnTo>
                    <a:lnTo>
                      <a:pt x="570" y="0"/>
                    </a:lnTo>
                    <a:lnTo>
                      <a:pt x="586" y="2"/>
                    </a:lnTo>
                    <a:lnTo>
                      <a:pt x="602" y="6"/>
                    </a:lnTo>
                    <a:lnTo>
                      <a:pt x="616" y="14"/>
                    </a:lnTo>
                    <a:lnTo>
                      <a:pt x="630" y="26"/>
                    </a:lnTo>
                    <a:lnTo>
                      <a:pt x="630" y="26"/>
                    </a:lnTo>
                    <a:lnTo>
                      <a:pt x="642" y="38"/>
                    </a:lnTo>
                    <a:lnTo>
                      <a:pt x="650" y="54"/>
                    </a:lnTo>
                    <a:lnTo>
                      <a:pt x="654" y="68"/>
                    </a:lnTo>
                    <a:lnTo>
                      <a:pt x="656" y="84"/>
                    </a:lnTo>
                    <a:lnTo>
                      <a:pt x="654" y="100"/>
                    </a:lnTo>
                    <a:lnTo>
                      <a:pt x="650" y="116"/>
                    </a:lnTo>
                    <a:lnTo>
                      <a:pt x="642" y="132"/>
                    </a:lnTo>
                    <a:lnTo>
                      <a:pt x="630" y="144"/>
                    </a:lnTo>
                    <a:lnTo>
                      <a:pt x="630" y="144"/>
                    </a:lnTo>
                    <a:lnTo>
                      <a:pt x="148" y="622"/>
                    </a:lnTo>
                    <a:lnTo>
                      <a:pt x="148" y="622"/>
                    </a:lnTo>
                    <a:lnTo>
                      <a:pt x="134" y="634"/>
                    </a:lnTo>
                    <a:lnTo>
                      <a:pt x="118" y="642"/>
                    </a:lnTo>
                    <a:lnTo>
                      <a:pt x="102" y="646"/>
                    </a:lnTo>
                    <a:lnTo>
                      <a:pt x="86" y="648"/>
                    </a:lnTo>
                    <a:lnTo>
                      <a:pt x="70" y="646"/>
                    </a:lnTo>
                    <a:lnTo>
                      <a:pt x="54" y="642"/>
                    </a:lnTo>
                    <a:lnTo>
                      <a:pt x="40" y="634"/>
                    </a:lnTo>
                    <a:lnTo>
                      <a:pt x="26" y="622"/>
                    </a:lnTo>
                    <a:lnTo>
                      <a:pt x="26" y="622"/>
                    </a:lnTo>
                    <a:lnTo>
                      <a:pt x="16" y="610"/>
                    </a:lnTo>
                    <a:lnTo>
                      <a:pt x="6" y="594"/>
                    </a:lnTo>
                    <a:lnTo>
                      <a:pt x="2" y="578"/>
                    </a:lnTo>
                    <a:lnTo>
                      <a:pt x="0" y="562"/>
                    </a:lnTo>
                    <a:lnTo>
                      <a:pt x="2" y="546"/>
                    </a:lnTo>
                    <a:lnTo>
                      <a:pt x="6" y="532"/>
                    </a:lnTo>
                    <a:lnTo>
                      <a:pt x="16" y="516"/>
                    </a:lnTo>
                    <a:lnTo>
                      <a:pt x="26" y="504"/>
                    </a:lnTo>
                    <a:lnTo>
                      <a:pt x="26" y="504"/>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55"/>
              <p:cNvSpPr>
                <a:spLocks/>
              </p:cNvSpPr>
              <p:nvPr/>
            </p:nvSpPr>
            <p:spPr bwMode="auto">
              <a:xfrm>
                <a:off x="-6484938" y="1039812"/>
                <a:ext cx="1041400" cy="1028700"/>
              </a:xfrm>
              <a:custGeom>
                <a:avLst/>
                <a:gdLst>
                  <a:gd name="T0" fmla="*/ 148 w 656"/>
                  <a:gd name="T1" fmla="*/ 26 h 648"/>
                  <a:gd name="T2" fmla="*/ 148 w 656"/>
                  <a:gd name="T3" fmla="*/ 26 h 648"/>
                  <a:gd name="T4" fmla="*/ 630 w 656"/>
                  <a:gd name="T5" fmla="*/ 504 h 648"/>
                  <a:gd name="T6" fmla="*/ 630 w 656"/>
                  <a:gd name="T7" fmla="*/ 504 h 648"/>
                  <a:gd name="T8" fmla="*/ 642 w 656"/>
                  <a:gd name="T9" fmla="*/ 516 h 648"/>
                  <a:gd name="T10" fmla="*/ 650 w 656"/>
                  <a:gd name="T11" fmla="*/ 532 h 648"/>
                  <a:gd name="T12" fmla="*/ 654 w 656"/>
                  <a:gd name="T13" fmla="*/ 546 h 648"/>
                  <a:gd name="T14" fmla="*/ 656 w 656"/>
                  <a:gd name="T15" fmla="*/ 562 h 648"/>
                  <a:gd name="T16" fmla="*/ 654 w 656"/>
                  <a:gd name="T17" fmla="*/ 578 h 648"/>
                  <a:gd name="T18" fmla="*/ 650 w 656"/>
                  <a:gd name="T19" fmla="*/ 594 h 648"/>
                  <a:gd name="T20" fmla="*/ 642 w 656"/>
                  <a:gd name="T21" fmla="*/ 610 h 648"/>
                  <a:gd name="T22" fmla="*/ 630 w 656"/>
                  <a:gd name="T23" fmla="*/ 622 h 648"/>
                  <a:gd name="T24" fmla="*/ 630 w 656"/>
                  <a:gd name="T25" fmla="*/ 622 h 648"/>
                  <a:gd name="T26" fmla="*/ 616 w 656"/>
                  <a:gd name="T27" fmla="*/ 634 h 648"/>
                  <a:gd name="T28" fmla="*/ 602 w 656"/>
                  <a:gd name="T29" fmla="*/ 642 h 648"/>
                  <a:gd name="T30" fmla="*/ 586 w 656"/>
                  <a:gd name="T31" fmla="*/ 646 h 648"/>
                  <a:gd name="T32" fmla="*/ 570 w 656"/>
                  <a:gd name="T33" fmla="*/ 648 h 648"/>
                  <a:gd name="T34" fmla="*/ 554 w 656"/>
                  <a:gd name="T35" fmla="*/ 646 h 648"/>
                  <a:gd name="T36" fmla="*/ 538 w 656"/>
                  <a:gd name="T37" fmla="*/ 642 h 648"/>
                  <a:gd name="T38" fmla="*/ 524 w 656"/>
                  <a:gd name="T39" fmla="*/ 634 h 648"/>
                  <a:gd name="T40" fmla="*/ 510 w 656"/>
                  <a:gd name="T41" fmla="*/ 622 h 648"/>
                  <a:gd name="T42" fmla="*/ 510 w 656"/>
                  <a:gd name="T43" fmla="*/ 622 h 648"/>
                  <a:gd name="T44" fmla="*/ 26 w 656"/>
                  <a:gd name="T45" fmla="*/ 144 h 648"/>
                  <a:gd name="T46" fmla="*/ 26 w 656"/>
                  <a:gd name="T47" fmla="*/ 144 h 648"/>
                  <a:gd name="T48" fmla="*/ 16 w 656"/>
                  <a:gd name="T49" fmla="*/ 132 h 648"/>
                  <a:gd name="T50" fmla="*/ 6 w 656"/>
                  <a:gd name="T51" fmla="*/ 116 h 648"/>
                  <a:gd name="T52" fmla="*/ 2 w 656"/>
                  <a:gd name="T53" fmla="*/ 100 h 648"/>
                  <a:gd name="T54" fmla="*/ 0 w 656"/>
                  <a:gd name="T55" fmla="*/ 84 h 648"/>
                  <a:gd name="T56" fmla="*/ 2 w 656"/>
                  <a:gd name="T57" fmla="*/ 68 h 648"/>
                  <a:gd name="T58" fmla="*/ 6 w 656"/>
                  <a:gd name="T59" fmla="*/ 54 h 648"/>
                  <a:gd name="T60" fmla="*/ 16 w 656"/>
                  <a:gd name="T61" fmla="*/ 38 h 648"/>
                  <a:gd name="T62" fmla="*/ 26 w 656"/>
                  <a:gd name="T63" fmla="*/ 26 h 648"/>
                  <a:gd name="T64" fmla="*/ 26 w 656"/>
                  <a:gd name="T65" fmla="*/ 26 h 648"/>
                  <a:gd name="T66" fmla="*/ 40 w 656"/>
                  <a:gd name="T67" fmla="*/ 14 h 648"/>
                  <a:gd name="T68" fmla="*/ 54 w 656"/>
                  <a:gd name="T69" fmla="*/ 6 h 648"/>
                  <a:gd name="T70" fmla="*/ 70 w 656"/>
                  <a:gd name="T71" fmla="*/ 2 h 648"/>
                  <a:gd name="T72" fmla="*/ 86 w 656"/>
                  <a:gd name="T73" fmla="*/ 0 h 648"/>
                  <a:gd name="T74" fmla="*/ 102 w 656"/>
                  <a:gd name="T75" fmla="*/ 2 h 648"/>
                  <a:gd name="T76" fmla="*/ 118 w 656"/>
                  <a:gd name="T77" fmla="*/ 6 h 648"/>
                  <a:gd name="T78" fmla="*/ 134 w 656"/>
                  <a:gd name="T79" fmla="*/ 14 h 648"/>
                  <a:gd name="T80" fmla="*/ 148 w 656"/>
                  <a:gd name="T81" fmla="*/ 26 h 648"/>
                  <a:gd name="T82" fmla="*/ 148 w 656"/>
                  <a:gd name="T83" fmla="*/ 2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6" h="648">
                    <a:moveTo>
                      <a:pt x="148" y="26"/>
                    </a:moveTo>
                    <a:lnTo>
                      <a:pt x="148" y="26"/>
                    </a:lnTo>
                    <a:lnTo>
                      <a:pt x="630" y="504"/>
                    </a:lnTo>
                    <a:lnTo>
                      <a:pt x="630" y="504"/>
                    </a:lnTo>
                    <a:lnTo>
                      <a:pt x="642" y="516"/>
                    </a:lnTo>
                    <a:lnTo>
                      <a:pt x="650" y="532"/>
                    </a:lnTo>
                    <a:lnTo>
                      <a:pt x="654" y="546"/>
                    </a:lnTo>
                    <a:lnTo>
                      <a:pt x="656" y="562"/>
                    </a:lnTo>
                    <a:lnTo>
                      <a:pt x="654" y="578"/>
                    </a:lnTo>
                    <a:lnTo>
                      <a:pt x="650" y="594"/>
                    </a:lnTo>
                    <a:lnTo>
                      <a:pt x="642" y="610"/>
                    </a:lnTo>
                    <a:lnTo>
                      <a:pt x="630" y="622"/>
                    </a:lnTo>
                    <a:lnTo>
                      <a:pt x="630" y="622"/>
                    </a:lnTo>
                    <a:lnTo>
                      <a:pt x="616" y="634"/>
                    </a:lnTo>
                    <a:lnTo>
                      <a:pt x="602" y="642"/>
                    </a:lnTo>
                    <a:lnTo>
                      <a:pt x="586" y="646"/>
                    </a:lnTo>
                    <a:lnTo>
                      <a:pt x="570" y="648"/>
                    </a:lnTo>
                    <a:lnTo>
                      <a:pt x="554" y="646"/>
                    </a:lnTo>
                    <a:lnTo>
                      <a:pt x="538" y="642"/>
                    </a:lnTo>
                    <a:lnTo>
                      <a:pt x="524" y="634"/>
                    </a:lnTo>
                    <a:lnTo>
                      <a:pt x="510" y="622"/>
                    </a:lnTo>
                    <a:lnTo>
                      <a:pt x="510" y="622"/>
                    </a:lnTo>
                    <a:lnTo>
                      <a:pt x="26" y="144"/>
                    </a:lnTo>
                    <a:lnTo>
                      <a:pt x="26" y="144"/>
                    </a:lnTo>
                    <a:lnTo>
                      <a:pt x="16" y="132"/>
                    </a:lnTo>
                    <a:lnTo>
                      <a:pt x="6" y="116"/>
                    </a:lnTo>
                    <a:lnTo>
                      <a:pt x="2" y="100"/>
                    </a:lnTo>
                    <a:lnTo>
                      <a:pt x="0" y="84"/>
                    </a:lnTo>
                    <a:lnTo>
                      <a:pt x="2" y="68"/>
                    </a:lnTo>
                    <a:lnTo>
                      <a:pt x="6" y="54"/>
                    </a:lnTo>
                    <a:lnTo>
                      <a:pt x="16" y="38"/>
                    </a:lnTo>
                    <a:lnTo>
                      <a:pt x="26" y="26"/>
                    </a:lnTo>
                    <a:lnTo>
                      <a:pt x="26" y="26"/>
                    </a:lnTo>
                    <a:lnTo>
                      <a:pt x="40" y="14"/>
                    </a:lnTo>
                    <a:lnTo>
                      <a:pt x="54" y="6"/>
                    </a:lnTo>
                    <a:lnTo>
                      <a:pt x="70" y="2"/>
                    </a:lnTo>
                    <a:lnTo>
                      <a:pt x="86" y="0"/>
                    </a:lnTo>
                    <a:lnTo>
                      <a:pt x="102" y="2"/>
                    </a:lnTo>
                    <a:lnTo>
                      <a:pt x="118" y="6"/>
                    </a:lnTo>
                    <a:lnTo>
                      <a:pt x="134" y="14"/>
                    </a:lnTo>
                    <a:lnTo>
                      <a:pt x="148" y="26"/>
                    </a:lnTo>
                    <a:lnTo>
                      <a:pt x="148" y="26"/>
                    </a:lnTo>
                    <a:close/>
                  </a:path>
                </a:pathLst>
              </a:custGeom>
              <a:solidFill>
                <a:srgbClr val="0DB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56"/>
              <p:cNvSpPr>
                <a:spLocks/>
              </p:cNvSpPr>
              <p:nvPr/>
            </p:nvSpPr>
            <p:spPr bwMode="auto">
              <a:xfrm>
                <a:off x="-6164263" y="1347787"/>
                <a:ext cx="400050" cy="412750"/>
              </a:xfrm>
              <a:custGeom>
                <a:avLst/>
                <a:gdLst>
                  <a:gd name="T0" fmla="*/ 0 w 252"/>
                  <a:gd name="T1" fmla="*/ 130 h 260"/>
                  <a:gd name="T2" fmla="*/ 0 w 252"/>
                  <a:gd name="T3" fmla="*/ 116 h 260"/>
                  <a:gd name="T4" fmla="*/ 6 w 252"/>
                  <a:gd name="T5" fmla="*/ 92 h 260"/>
                  <a:gd name="T6" fmla="*/ 14 w 252"/>
                  <a:gd name="T7" fmla="*/ 68 h 260"/>
                  <a:gd name="T8" fmla="*/ 36 w 252"/>
                  <a:gd name="T9" fmla="*/ 38 h 260"/>
                  <a:gd name="T10" fmla="*/ 66 w 252"/>
                  <a:gd name="T11" fmla="*/ 16 h 260"/>
                  <a:gd name="T12" fmla="*/ 88 w 252"/>
                  <a:gd name="T13" fmla="*/ 6 h 260"/>
                  <a:gd name="T14" fmla="*/ 114 w 252"/>
                  <a:gd name="T15" fmla="*/ 0 h 260"/>
                  <a:gd name="T16" fmla="*/ 126 w 252"/>
                  <a:gd name="T17" fmla="*/ 0 h 260"/>
                  <a:gd name="T18" fmla="*/ 152 w 252"/>
                  <a:gd name="T19" fmla="*/ 2 h 260"/>
                  <a:gd name="T20" fmla="*/ 176 w 252"/>
                  <a:gd name="T21" fmla="*/ 10 h 260"/>
                  <a:gd name="T22" fmla="*/ 198 w 252"/>
                  <a:gd name="T23" fmla="*/ 22 h 260"/>
                  <a:gd name="T24" fmla="*/ 232 w 252"/>
                  <a:gd name="T25" fmla="*/ 58 h 260"/>
                  <a:gd name="T26" fmla="*/ 242 w 252"/>
                  <a:gd name="T27" fmla="*/ 80 h 260"/>
                  <a:gd name="T28" fmla="*/ 250 w 252"/>
                  <a:gd name="T29" fmla="*/ 104 h 260"/>
                  <a:gd name="T30" fmla="*/ 252 w 252"/>
                  <a:gd name="T31" fmla="*/ 130 h 260"/>
                  <a:gd name="T32" fmla="*/ 252 w 252"/>
                  <a:gd name="T33" fmla="*/ 130 h 260"/>
                  <a:gd name="T34" fmla="*/ 250 w 252"/>
                  <a:gd name="T35" fmla="*/ 156 h 260"/>
                  <a:gd name="T36" fmla="*/ 242 w 252"/>
                  <a:gd name="T37" fmla="*/ 180 h 260"/>
                  <a:gd name="T38" fmla="*/ 232 w 252"/>
                  <a:gd name="T39" fmla="*/ 202 h 260"/>
                  <a:gd name="T40" fmla="*/ 198 w 252"/>
                  <a:gd name="T41" fmla="*/ 238 h 260"/>
                  <a:gd name="T42" fmla="*/ 176 w 252"/>
                  <a:gd name="T43" fmla="*/ 250 h 260"/>
                  <a:gd name="T44" fmla="*/ 152 w 252"/>
                  <a:gd name="T45" fmla="*/ 258 h 260"/>
                  <a:gd name="T46" fmla="*/ 126 w 252"/>
                  <a:gd name="T47" fmla="*/ 260 h 260"/>
                  <a:gd name="T48" fmla="*/ 126 w 252"/>
                  <a:gd name="T49" fmla="*/ 260 h 260"/>
                  <a:gd name="T50" fmla="*/ 100 w 252"/>
                  <a:gd name="T51" fmla="*/ 258 h 260"/>
                  <a:gd name="T52" fmla="*/ 78 w 252"/>
                  <a:gd name="T53" fmla="*/ 250 h 260"/>
                  <a:gd name="T54" fmla="*/ 56 w 252"/>
                  <a:gd name="T55" fmla="*/ 238 h 260"/>
                  <a:gd name="T56" fmla="*/ 22 w 252"/>
                  <a:gd name="T57" fmla="*/ 202 h 260"/>
                  <a:gd name="T58" fmla="*/ 10 w 252"/>
                  <a:gd name="T59" fmla="*/ 180 h 260"/>
                  <a:gd name="T60" fmla="*/ 2 w 252"/>
                  <a:gd name="T61" fmla="*/ 156 h 260"/>
                  <a:gd name="T62" fmla="*/ 0 w 252"/>
                  <a:gd name="T63" fmla="*/ 13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60">
                    <a:moveTo>
                      <a:pt x="0" y="130"/>
                    </a:moveTo>
                    <a:lnTo>
                      <a:pt x="0" y="130"/>
                    </a:lnTo>
                    <a:lnTo>
                      <a:pt x="0" y="130"/>
                    </a:lnTo>
                    <a:lnTo>
                      <a:pt x="0" y="116"/>
                    </a:lnTo>
                    <a:lnTo>
                      <a:pt x="2" y="104"/>
                    </a:lnTo>
                    <a:lnTo>
                      <a:pt x="6" y="92"/>
                    </a:lnTo>
                    <a:lnTo>
                      <a:pt x="10" y="80"/>
                    </a:lnTo>
                    <a:lnTo>
                      <a:pt x="14" y="68"/>
                    </a:lnTo>
                    <a:lnTo>
                      <a:pt x="22" y="58"/>
                    </a:lnTo>
                    <a:lnTo>
                      <a:pt x="36" y="38"/>
                    </a:lnTo>
                    <a:lnTo>
                      <a:pt x="56" y="22"/>
                    </a:lnTo>
                    <a:lnTo>
                      <a:pt x="66" y="16"/>
                    </a:lnTo>
                    <a:lnTo>
                      <a:pt x="78" y="10"/>
                    </a:lnTo>
                    <a:lnTo>
                      <a:pt x="88" y="6"/>
                    </a:lnTo>
                    <a:lnTo>
                      <a:pt x="100" y="2"/>
                    </a:lnTo>
                    <a:lnTo>
                      <a:pt x="114" y="0"/>
                    </a:lnTo>
                    <a:lnTo>
                      <a:pt x="126" y="0"/>
                    </a:lnTo>
                    <a:lnTo>
                      <a:pt x="126" y="0"/>
                    </a:lnTo>
                    <a:lnTo>
                      <a:pt x="140" y="0"/>
                    </a:lnTo>
                    <a:lnTo>
                      <a:pt x="152" y="2"/>
                    </a:lnTo>
                    <a:lnTo>
                      <a:pt x="164" y="6"/>
                    </a:lnTo>
                    <a:lnTo>
                      <a:pt x="176" y="10"/>
                    </a:lnTo>
                    <a:lnTo>
                      <a:pt x="186" y="16"/>
                    </a:lnTo>
                    <a:lnTo>
                      <a:pt x="198" y="22"/>
                    </a:lnTo>
                    <a:lnTo>
                      <a:pt x="216" y="38"/>
                    </a:lnTo>
                    <a:lnTo>
                      <a:pt x="232" y="58"/>
                    </a:lnTo>
                    <a:lnTo>
                      <a:pt x="238" y="68"/>
                    </a:lnTo>
                    <a:lnTo>
                      <a:pt x="242" y="80"/>
                    </a:lnTo>
                    <a:lnTo>
                      <a:pt x="248" y="92"/>
                    </a:lnTo>
                    <a:lnTo>
                      <a:pt x="250" y="104"/>
                    </a:lnTo>
                    <a:lnTo>
                      <a:pt x="252" y="116"/>
                    </a:lnTo>
                    <a:lnTo>
                      <a:pt x="252" y="130"/>
                    </a:lnTo>
                    <a:lnTo>
                      <a:pt x="252" y="130"/>
                    </a:lnTo>
                    <a:lnTo>
                      <a:pt x="252" y="130"/>
                    </a:lnTo>
                    <a:lnTo>
                      <a:pt x="252" y="144"/>
                    </a:lnTo>
                    <a:lnTo>
                      <a:pt x="250" y="156"/>
                    </a:lnTo>
                    <a:lnTo>
                      <a:pt x="248" y="168"/>
                    </a:lnTo>
                    <a:lnTo>
                      <a:pt x="242" y="180"/>
                    </a:lnTo>
                    <a:lnTo>
                      <a:pt x="238" y="192"/>
                    </a:lnTo>
                    <a:lnTo>
                      <a:pt x="232" y="202"/>
                    </a:lnTo>
                    <a:lnTo>
                      <a:pt x="216" y="222"/>
                    </a:lnTo>
                    <a:lnTo>
                      <a:pt x="198" y="238"/>
                    </a:lnTo>
                    <a:lnTo>
                      <a:pt x="186" y="244"/>
                    </a:lnTo>
                    <a:lnTo>
                      <a:pt x="176" y="250"/>
                    </a:lnTo>
                    <a:lnTo>
                      <a:pt x="164" y="254"/>
                    </a:lnTo>
                    <a:lnTo>
                      <a:pt x="152" y="258"/>
                    </a:lnTo>
                    <a:lnTo>
                      <a:pt x="140" y="260"/>
                    </a:lnTo>
                    <a:lnTo>
                      <a:pt x="126" y="260"/>
                    </a:lnTo>
                    <a:lnTo>
                      <a:pt x="126" y="260"/>
                    </a:lnTo>
                    <a:lnTo>
                      <a:pt x="126" y="260"/>
                    </a:lnTo>
                    <a:lnTo>
                      <a:pt x="114" y="260"/>
                    </a:lnTo>
                    <a:lnTo>
                      <a:pt x="100" y="258"/>
                    </a:lnTo>
                    <a:lnTo>
                      <a:pt x="88" y="254"/>
                    </a:lnTo>
                    <a:lnTo>
                      <a:pt x="78" y="250"/>
                    </a:lnTo>
                    <a:lnTo>
                      <a:pt x="66" y="244"/>
                    </a:lnTo>
                    <a:lnTo>
                      <a:pt x="56" y="238"/>
                    </a:lnTo>
                    <a:lnTo>
                      <a:pt x="36" y="222"/>
                    </a:lnTo>
                    <a:lnTo>
                      <a:pt x="22" y="202"/>
                    </a:lnTo>
                    <a:lnTo>
                      <a:pt x="14" y="192"/>
                    </a:lnTo>
                    <a:lnTo>
                      <a:pt x="10" y="180"/>
                    </a:lnTo>
                    <a:lnTo>
                      <a:pt x="6" y="168"/>
                    </a:lnTo>
                    <a:lnTo>
                      <a:pt x="2" y="156"/>
                    </a:lnTo>
                    <a:lnTo>
                      <a:pt x="0" y="144"/>
                    </a:lnTo>
                    <a:lnTo>
                      <a:pt x="0" y="130"/>
                    </a:lnTo>
                    <a:lnTo>
                      <a:pt x="0" y="130"/>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57"/>
              <p:cNvSpPr>
                <a:spLocks noEditPoints="1"/>
              </p:cNvSpPr>
              <p:nvPr/>
            </p:nvSpPr>
            <p:spPr bwMode="auto">
              <a:xfrm>
                <a:off x="-6383338" y="1163637"/>
                <a:ext cx="815975" cy="815975"/>
              </a:xfrm>
              <a:custGeom>
                <a:avLst/>
                <a:gdLst>
                  <a:gd name="T0" fmla="*/ 232 w 514"/>
                  <a:gd name="T1" fmla="*/ 2 h 514"/>
                  <a:gd name="T2" fmla="*/ 160 w 514"/>
                  <a:gd name="T3" fmla="*/ 18 h 514"/>
                  <a:gd name="T4" fmla="*/ 96 w 514"/>
                  <a:gd name="T5" fmla="*/ 54 h 514"/>
                  <a:gd name="T6" fmla="*/ 46 w 514"/>
                  <a:gd name="T7" fmla="*/ 108 h 514"/>
                  <a:gd name="T8" fmla="*/ 12 w 514"/>
                  <a:gd name="T9" fmla="*/ 176 h 514"/>
                  <a:gd name="T10" fmla="*/ 0 w 514"/>
                  <a:gd name="T11" fmla="*/ 256 h 514"/>
                  <a:gd name="T12" fmla="*/ 6 w 514"/>
                  <a:gd name="T13" fmla="*/ 308 h 514"/>
                  <a:gd name="T14" fmla="*/ 32 w 514"/>
                  <a:gd name="T15" fmla="*/ 378 h 514"/>
                  <a:gd name="T16" fmla="*/ 78 w 514"/>
                  <a:gd name="T17" fmla="*/ 436 h 514"/>
                  <a:gd name="T18" fmla="*/ 136 w 514"/>
                  <a:gd name="T19" fmla="*/ 482 h 514"/>
                  <a:gd name="T20" fmla="*/ 206 w 514"/>
                  <a:gd name="T21" fmla="*/ 508 h 514"/>
                  <a:gd name="T22" fmla="*/ 256 w 514"/>
                  <a:gd name="T23" fmla="*/ 514 h 514"/>
                  <a:gd name="T24" fmla="*/ 338 w 514"/>
                  <a:gd name="T25" fmla="*/ 502 h 514"/>
                  <a:gd name="T26" fmla="*/ 406 w 514"/>
                  <a:gd name="T27" fmla="*/ 468 h 514"/>
                  <a:gd name="T28" fmla="*/ 460 w 514"/>
                  <a:gd name="T29" fmla="*/ 418 h 514"/>
                  <a:gd name="T30" fmla="*/ 496 w 514"/>
                  <a:gd name="T31" fmla="*/ 354 h 514"/>
                  <a:gd name="T32" fmla="*/ 512 w 514"/>
                  <a:gd name="T33" fmla="*/ 282 h 514"/>
                  <a:gd name="T34" fmla="*/ 512 w 514"/>
                  <a:gd name="T35" fmla="*/ 228 h 514"/>
                  <a:gd name="T36" fmla="*/ 496 w 514"/>
                  <a:gd name="T37" fmla="*/ 152 h 514"/>
                  <a:gd name="T38" fmla="*/ 460 w 514"/>
                  <a:gd name="T39" fmla="*/ 88 h 514"/>
                  <a:gd name="T40" fmla="*/ 406 w 514"/>
                  <a:gd name="T41" fmla="*/ 40 h 514"/>
                  <a:gd name="T42" fmla="*/ 338 w 514"/>
                  <a:gd name="T43" fmla="*/ 10 h 514"/>
                  <a:gd name="T44" fmla="*/ 256 w 514"/>
                  <a:gd name="T45" fmla="*/ 0 h 514"/>
                  <a:gd name="T46" fmla="*/ 256 w 514"/>
                  <a:gd name="T47" fmla="*/ 120 h 514"/>
                  <a:gd name="T48" fmla="*/ 302 w 514"/>
                  <a:gd name="T49" fmla="*/ 126 h 514"/>
                  <a:gd name="T50" fmla="*/ 338 w 514"/>
                  <a:gd name="T51" fmla="*/ 140 h 514"/>
                  <a:gd name="T52" fmla="*/ 366 w 514"/>
                  <a:gd name="T53" fmla="*/ 166 h 514"/>
                  <a:gd name="T54" fmla="*/ 384 w 514"/>
                  <a:gd name="T55" fmla="*/ 200 h 514"/>
                  <a:gd name="T56" fmla="*/ 394 w 514"/>
                  <a:gd name="T57" fmla="*/ 242 h 514"/>
                  <a:gd name="T58" fmla="*/ 394 w 514"/>
                  <a:gd name="T59" fmla="*/ 270 h 514"/>
                  <a:gd name="T60" fmla="*/ 384 w 514"/>
                  <a:gd name="T61" fmla="*/ 304 h 514"/>
                  <a:gd name="T62" fmla="*/ 366 w 514"/>
                  <a:gd name="T63" fmla="*/ 334 h 514"/>
                  <a:gd name="T64" fmla="*/ 338 w 514"/>
                  <a:gd name="T65" fmla="*/ 356 h 514"/>
                  <a:gd name="T66" fmla="*/ 302 w 514"/>
                  <a:gd name="T67" fmla="*/ 372 h 514"/>
                  <a:gd name="T68" fmla="*/ 256 w 514"/>
                  <a:gd name="T69" fmla="*/ 376 h 514"/>
                  <a:gd name="T70" fmla="*/ 232 w 514"/>
                  <a:gd name="T71" fmla="*/ 374 h 514"/>
                  <a:gd name="T72" fmla="*/ 172 w 514"/>
                  <a:gd name="T73" fmla="*/ 342 h 514"/>
                  <a:gd name="T74" fmla="*/ 140 w 514"/>
                  <a:gd name="T75" fmla="*/ 282 h 514"/>
                  <a:gd name="T76" fmla="*/ 138 w 514"/>
                  <a:gd name="T77" fmla="*/ 256 h 514"/>
                  <a:gd name="T78" fmla="*/ 142 w 514"/>
                  <a:gd name="T79" fmla="*/ 212 h 514"/>
                  <a:gd name="T80" fmla="*/ 156 w 514"/>
                  <a:gd name="T81" fmla="*/ 176 h 514"/>
                  <a:gd name="T82" fmla="*/ 180 w 514"/>
                  <a:gd name="T83" fmla="*/ 148 h 514"/>
                  <a:gd name="T84" fmla="*/ 210 w 514"/>
                  <a:gd name="T85" fmla="*/ 130 h 514"/>
                  <a:gd name="T86" fmla="*/ 244 w 514"/>
                  <a:gd name="T87" fmla="*/ 12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4" h="514">
                    <a:moveTo>
                      <a:pt x="256" y="0"/>
                    </a:moveTo>
                    <a:lnTo>
                      <a:pt x="256" y="0"/>
                    </a:lnTo>
                    <a:lnTo>
                      <a:pt x="232" y="2"/>
                    </a:lnTo>
                    <a:lnTo>
                      <a:pt x="206" y="4"/>
                    </a:lnTo>
                    <a:lnTo>
                      <a:pt x="182" y="10"/>
                    </a:lnTo>
                    <a:lnTo>
                      <a:pt x="160" y="18"/>
                    </a:lnTo>
                    <a:lnTo>
                      <a:pt x="136" y="28"/>
                    </a:lnTo>
                    <a:lnTo>
                      <a:pt x="116" y="40"/>
                    </a:lnTo>
                    <a:lnTo>
                      <a:pt x="96" y="54"/>
                    </a:lnTo>
                    <a:lnTo>
                      <a:pt x="78" y="70"/>
                    </a:lnTo>
                    <a:lnTo>
                      <a:pt x="60" y="88"/>
                    </a:lnTo>
                    <a:lnTo>
                      <a:pt x="46" y="108"/>
                    </a:lnTo>
                    <a:lnTo>
                      <a:pt x="32" y="128"/>
                    </a:lnTo>
                    <a:lnTo>
                      <a:pt x="22" y="152"/>
                    </a:lnTo>
                    <a:lnTo>
                      <a:pt x="12" y="176"/>
                    </a:lnTo>
                    <a:lnTo>
                      <a:pt x="6" y="202"/>
                    </a:lnTo>
                    <a:lnTo>
                      <a:pt x="2" y="228"/>
                    </a:lnTo>
                    <a:lnTo>
                      <a:pt x="0" y="256"/>
                    </a:lnTo>
                    <a:lnTo>
                      <a:pt x="0" y="256"/>
                    </a:lnTo>
                    <a:lnTo>
                      <a:pt x="2" y="282"/>
                    </a:lnTo>
                    <a:lnTo>
                      <a:pt x="6" y="308"/>
                    </a:lnTo>
                    <a:lnTo>
                      <a:pt x="12" y="332"/>
                    </a:lnTo>
                    <a:lnTo>
                      <a:pt x="22" y="354"/>
                    </a:lnTo>
                    <a:lnTo>
                      <a:pt x="32" y="378"/>
                    </a:lnTo>
                    <a:lnTo>
                      <a:pt x="46" y="398"/>
                    </a:lnTo>
                    <a:lnTo>
                      <a:pt x="60" y="418"/>
                    </a:lnTo>
                    <a:lnTo>
                      <a:pt x="78" y="436"/>
                    </a:lnTo>
                    <a:lnTo>
                      <a:pt x="96" y="454"/>
                    </a:lnTo>
                    <a:lnTo>
                      <a:pt x="116" y="468"/>
                    </a:lnTo>
                    <a:lnTo>
                      <a:pt x="136" y="482"/>
                    </a:lnTo>
                    <a:lnTo>
                      <a:pt x="160" y="492"/>
                    </a:lnTo>
                    <a:lnTo>
                      <a:pt x="182" y="502"/>
                    </a:lnTo>
                    <a:lnTo>
                      <a:pt x="206" y="508"/>
                    </a:lnTo>
                    <a:lnTo>
                      <a:pt x="232" y="512"/>
                    </a:lnTo>
                    <a:lnTo>
                      <a:pt x="256" y="514"/>
                    </a:lnTo>
                    <a:lnTo>
                      <a:pt x="256" y="514"/>
                    </a:lnTo>
                    <a:lnTo>
                      <a:pt x="286" y="512"/>
                    </a:lnTo>
                    <a:lnTo>
                      <a:pt x="312" y="508"/>
                    </a:lnTo>
                    <a:lnTo>
                      <a:pt x="338" y="502"/>
                    </a:lnTo>
                    <a:lnTo>
                      <a:pt x="362" y="492"/>
                    </a:lnTo>
                    <a:lnTo>
                      <a:pt x="384" y="482"/>
                    </a:lnTo>
                    <a:lnTo>
                      <a:pt x="406" y="468"/>
                    </a:lnTo>
                    <a:lnTo>
                      <a:pt x="426" y="454"/>
                    </a:lnTo>
                    <a:lnTo>
                      <a:pt x="444" y="436"/>
                    </a:lnTo>
                    <a:lnTo>
                      <a:pt x="460" y="418"/>
                    </a:lnTo>
                    <a:lnTo>
                      <a:pt x="474" y="398"/>
                    </a:lnTo>
                    <a:lnTo>
                      <a:pt x="486" y="378"/>
                    </a:lnTo>
                    <a:lnTo>
                      <a:pt x="496" y="354"/>
                    </a:lnTo>
                    <a:lnTo>
                      <a:pt x="504" y="332"/>
                    </a:lnTo>
                    <a:lnTo>
                      <a:pt x="510" y="308"/>
                    </a:lnTo>
                    <a:lnTo>
                      <a:pt x="512" y="282"/>
                    </a:lnTo>
                    <a:lnTo>
                      <a:pt x="514" y="256"/>
                    </a:lnTo>
                    <a:lnTo>
                      <a:pt x="514" y="256"/>
                    </a:lnTo>
                    <a:lnTo>
                      <a:pt x="512" y="228"/>
                    </a:lnTo>
                    <a:lnTo>
                      <a:pt x="510" y="202"/>
                    </a:lnTo>
                    <a:lnTo>
                      <a:pt x="504" y="176"/>
                    </a:lnTo>
                    <a:lnTo>
                      <a:pt x="496" y="152"/>
                    </a:lnTo>
                    <a:lnTo>
                      <a:pt x="486" y="128"/>
                    </a:lnTo>
                    <a:lnTo>
                      <a:pt x="474" y="108"/>
                    </a:lnTo>
                    <a:lnTo>
                      <a:pt x="460" y="88"/>
                    </a:lnTo>
                    <a:lnTo>
                      <a:pt x="444" y="70"/>
                    </a:lnTo>
                    <a:lnTo>
                      <a:pt x="426" y="54"/>
                    </a:lnTo>
                    <a:lnTo>
                      <a:pt x="406" y="40"/>
                    </a:lnTo>
                    <a:lnTo>
                      <a:pt x="384" y="28"/>
                    </a:lnTo>
                    <a:lnTo>
                      <a:pt x="362" y="18"/>
                    </a:lnTo>
                    <a:lnTo>
                      <a:pt x="338" y="10"/>
                    </a:lnTo>
                    <a:lnTo>
                      <a:pt x="312" y="4"/>
                    </a:lnTo>
                    <a:lnTo>
                      <a:pt x="286" y="2"/>
                    </a:lnTo>
                    <a:lnTo>
                      <a:pt x="256" y="0"/>
                    </a:lnTo>
                    <a:lnTo>
                      <a:pt x="256" y="0"/>
                    </a:lnTo>
                    <a:close/>
                    <a:moveTo>
                      <a:pt x="256" y="120"/>
                    </a:moveTo>
                    <a:lnTo>
                      <a:pt x="256" y="120"/>
                    </a:lnTo>
                    <a:lnTo>
                      <a:pt x="272" y="120"/>
                    </a:lnTo>
                    <a:lnTo>
                      <a:pt x="288" y="122"/>
                    </a:lnTo>
                    <a:lnTo>
                      <a:pt x="302" y="126"/>
                    </a:lnTo>
                    <a:lnTo>
                      <a:pt x="314" y="130"/>
                    </a:lnTo>
                    <a:lnTo>
                      <a:pt x="326" y="134"/>
                    </a:lnTo>
                    <a:lnTo>
                      <a:pt x="338" y="140"/>
                    </a:lnTo>
                    <a:lnTo>
                      <a:pt x="348" y="148"/>
                    </a:lnTo>
                    <a:lnTo>
                      <a:pt x="358" y="156"/>
                    </a:lnTo>
                    <a:lnTo>
                      <a:pt x="366" y="166"/>
                    </a:lnTo>
                    <a:lnTo>
                      <a:pt x="374" y="176"/>
                    </a:lnTo>
                    <a:lnTo>
                      <a:pt x="380" y="188"/>
                    </a:lnTo>
                    <a:lnTo>
                      <a:pt x="384" y="200"/>
                    </a:lnTo>
                    <a:lnTo>
                      <a:pt x="388" y="212"/>
                    </a:lnTo>
                    <a:lnTo>
                      <a:pt x="392" y="226"/>
                    </a:lnTo>
                    <a:lnTo>
                      <a:pt x="394" y="242"/>
                    </a:lnTo>
                    <a:lnTo>
                      <a:pt x="394" y="256"/>
                    </a:lnTo>
                    <a:lnTo>
                      <a:pt x="394" y="256"/>
                    </a:lnTo>
                    <a:lnTo>
                      <a:pt x="394" y="270"/>
                    </a:lnTo>
                    <a:lnTo>
                      <a:pt x="392" y="282"/>
                    </a:lnTo>
                    <a:lnTo>
                      <a:pt x="388" y="294"/>
                    </a:lnTo>
                    <a:lnTo>
                      <a:pt x="384" y="304"/>
                    </a:lnTo>
                    <a:lnTo>
                      <a:pt x="380" y="314"/>
                    </a:lnTo>
                    <a:lnTo>
                      <a:pt x="374" y="324"/>
                    </a:lnTo>
                    <a:lnTo>
                      <a:pt x="366" y="334"/>
                    </a:lnTo>
                    <a:lnTo>
                      <a:pt x="358" y="342"/>
                    </a:lnTo>
                    <a:lnTo>
                      <a:pt x="348" y="350"/>
                    </a:lnTo>
                    <a:lnTo>
                      <a:pt x="338" y="356"/>
                    </a:lnTo>
                    <a:lnTo>
                      <a:pt x="326" y="362"/>
                    </a:lnTo>
                    <a:lnTo>
                      <a:pt x="314" y="368"/>
                    </a:lnTo>
                    <a:lnTo>
                      <a:pt x="302" y="372"/>
                    </a:lnTo>
                    <a:lnTo>
                      <a:pt x="288" y="374"/>
                    </a:lnTo>
                    <a:lnTo>
                      <a:pt x="272" y="376"/>
                    </a:lnTo>
                    <a:lnTo>
                      <a:pt x="256" y="376"/>
                    </a:lnTo>
                    <a:lnTo>
                      <a:pt x="256" y="376"/>
                    </a:lnTo>
                    <a:lnTo>
                      <a:pt x="244" y="376"/>
                    </a:lnTo>
                    <a:lnTo>
                      <a:pt x="232" y="374"/>
                    </a:lnTo>
                    <a:lnTo>
                      <a:pt x="210" y="368"/>
                    </a:lnTo>
                    <a:lnTo>
                      <a:pt x="188" y="356"/>
                    </a:lnTo>
                    <a:lnTo>
                      <a:pt x="172" y="342"/>
                    </a:lnTo>
                    <a:lnTo>
                      <a:pt x="156" y="324"/>
                    </a:lnTo>
                    <a:lnTo>
                      <a:pt x="146" y="304"/>
                    </a:lnTo>
                    <a:lnTo>
                      <a:pt x="140" y="282"/>
                    </a:lnTo>
                    <a:lnTo>
                      <a:pt x="138" y="270"/>
                    </a:lnTo>
                    <a:lnTo>
                      <a:pt x="138" y="256"/>
                    </a:lnTo>
                    <a:lnTo>
                      <a:pt x="138" y="256"/>
                    </a:lnTo>
                    <a:lnTo>
                      <a:pt x="138" y="242"/>
                    </a:lnTo>
                    <a:lnTo>
                      <a:pt x="140" y="226"/>
                    </a:lnTo>
                    <a:lnTo>
                      <a:pt x="142" y="212"/>
                    </a:lnTo>
                    <a:lnTo>
                      <a:pt x="146" y="200"/>
                    </a:lnTo>
                    <a:lnTo>
                      <a:pt x="152" y="188"/>
                    </a:lnTo>
                    <a:lnTo>
                      <a:pt x="156" y="176"/>
                    </a:lnTo>
                    <a:lnTo>
                      <a:pt x="164" y="166"/>
                    </a:lnTo>
                    <a:lnTo>
                      <a:pt x="172" y="156"/>
                    </a:lnTo>
                    <a:lnTo>
                      <a:pt x="180" y="148"/>
                    </a:lnTo>
                    <a:lnTo>
                      <a:pt x="188" y="140"/>
                    </a:lnTo>
                    <a:lnTo>
                      <a:pt x="198" y="134"/>
                    </a:lnTo>
                    <a:lnTo>
                      <a:pt x="210" y="130"/>
                    </a:lnTo>
                    <a:lnTo>
                      <a:pt x="220" y="126"/>
                    </a:lnTo>
                    <a:lnTo>
                      <a:pt x="232" y="122"/>
                    </a:lnTo>
                    <a:lnTo>
                      <a:pt x="244" y="120"/>
                    </a:lnTo>
                    <a:lnTo>
                      <a:pt x="256" y="120"/>
                    </a:lnTo>
                    <a:close/>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58"/>
              <p:cNvSpPr>
                <a:spLocks/>
              </p:cNvSpPr>
              <p:nvPr/>
            </p:nvSpPr>
            <p:spPr bwMode="auto">
              <a:xfrm>
                <a:off x="-6383338" y="1163637"/>
                <a:ext cx="815975" cy="815975"/>
              </a:xfrm>
              <a:custGeom>
                <a:avLst/>
                <a:gdLst>
                  <a:gd name="T0" fmla="*/ 256 w 514"/>
                  <a:gd name="T1" fmla="*/ 0 h 514"/>
                  <a:gd name="T2" fmla="*/ 206 w 514"/>
                  <a:gd name="T3" fmla="*/ 4 h 514"/>
                  <a:gd name="T4" fmla="*/ 160 w 514"/>
                  <a:gd name="T5" fmla="*/ 18 h 514"/>
                  <a:gd name="T6" fmla="*/ 116 w 514"/>
                  <a:gd name="T7" fmla="*/ 40 h 514"/>
                  <a:gd name="T8" fmla="*/ 78 w 514"/>
                  <a:gd name="T9" fmla="*/ 70 h 514"/>
                  <a:gd name="T10" fmla="*/ 46 w 514"/>
                  <a:gd name="T11" fmla="*/ 108 h 514"/>
                  <a:gd name="T12" fmla="*/ 22 w 514"/>
                  <a:gd name="T13" fmla="*/ 152 h 514"/>
                  <a:gd name="T14" fmla="*/ 6 w 514"/>
                  <a:gd name="T15" fmla="*/ 202 h 514"/>
                  <a:gd name="T16" fmla="*/ 0 w 514"/>
                  <a:gd name="T17" fmla="*/ 256 h 514"/>
                  <a:gd name="T18" fmla="*/ 2 w 514"/>
                  <a:gd name="T19" fmla="*/ 282 h 514"/>
                  <a:gd name="T20" fmla="*/ 12 w 514"/>
                  <a:gd name="T21" fmla="*/ 332 h 514"/>
                  <a:gd name="T22" fmla="*/ 32 w 514"/>
                  <a:gd name="T23" fmla="*/ 378 h 514"/>
                  <a:gd name="T24" fmla="*/ 60 w 514"/>
                  <a:gd name="T25" fmla="*/ 418 h 514"/>
                  <a:gd name="T26" fmla="*/ 96 w 514"/>
                  <a:gd name="T27" fmla="*/ 454 h 514"/>
                  <a:gd name="T28" fmla="*/ 136 w 514"/>
                  <a:gd name="T29" fmla="*/ 482 h 514"/>
                  <a:gd name="T30" fmla="*/ 182 w 514"/>
                  <a:gd name="T31" fmla="*/ 502 h 514"/>
                  <a:gd name="T32" fmla="*/ 232 w 514"/>
                  <a:gd name="T33" fmla="*/ 512 h 514"/>
                  <a:gd name="T34" fmla="*/ 256 w 514"/>
                  <a:gd name="T35" fmla="*/ 514 h 514"/>
                  <a:gd name="T36" fmla="*/ 312 w 514"/>
                  <a:gd name="T37" fmla="*/ 508 h 514"/>
                  <a:gd name="T38" fmla="*/ 362 w 514"/>
                  <a:gd name="T39" fmla="*/ 492 h 514"/>
                  <a:gd name="T40" fmla="*/ 406 w 514"/>
                  <a:gd name="T41" fmla="*/ 468 h 514"/>
                  <a:gd name="T42" fmla="*/ 444 w 514"/>
                  <a:gd name="T43" fmla="*/ 436 h 514"/>
                  <a:gd name="T44" fmla="*/ 474 w 514"/>
                  <a:gd name="T45" fmla="*/ 398 h 514"/>
                  <a:gd name="T46" fmla="*/ 496 w 514"/>
                  <a:gd name="T47" fmla="*/ 354 h 514"/>
                  <a:gd name="T48" fmla="*/ 510 w 514"/>
                  <a:gd name="T49" fmla="*/ 308 h 514"/>
                  <a:gd name="T50" fmla="*/ 514 w 514"/>
                  <a:gd name="T51" fmla="*/ 256 h 514"/>
                  <a:gd name="T52" fmla="*/ 512 w 514"/>
                  <a:gd name="T53" fmla="*/ 228 h 514"/>
                  <a:gd name="T54" fmla="*/ 504 w 514"/>
                  <a:gd name="T55" fmla="*/ 176 h 514"/>
                  <a:gd name="T56" fmla="*/ 486 w 514"/>
                  <a:gd name="T57" fmla="*/ 128 h 514"/>
                  <a:gd name="T58" fmla="*/ 460 w 514"/>
                  <a:gd name="T59" fmla="*/ 88 h 514"/>
                  <a:gd name="T60" fmla="*/ 426 w 514"/>
                  <a:gd name="T61" fmla="*/ 54 h 514"/>
                  <a:gd name="T62" fmla="*/ 384 w 514"/>
                  <a:gd name="T63" fmla="*/ 28 h 514"/>
                  <a:gd name="T64" fmla="*/ 338 w 514"/>
                  <a:gd name="T65" fmla="*/ 10 h 514"/>
                  <a:gd name="T66" fmla="*/ 286 w 514"/>
                  <a:gd name="T67" fmla="*/ 2 h 514"/>
                  <a:gd name="T68" fmla="*/ 256 w 514"/>
                  <a:gd name="T6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14">
                    <a:moveTo>
                      <a:pt x="256" y="0"/>
                    </a:moveTo>
                    <a:lnTo>
                      <a:pt x="256" y="0"/>
                    </a:lnTo>
                    <a:lnTo>
                      <a:pt x="232" y="2"/>
                    </a:lnTo>
                    <a:lnTo>
                      <a:pt x="206" y="4"/>
                    </a:lnTo>
                    <a:lnTo>
                      <a:pt x="182" y="10"/>
                    </a:lnTo>
                    <a:lnTo>
                      <a:pt x="160" y="18"/>
                    </a:lnTo>
                    <a:lnTo>
                      <a:pt x="136" y="28"/>
                    </a:lnTo>
                    <a:lnTo>
                      <a:pt x="116" y="40"/>
                    </a:lnTo>
                    <a:lnTo>
                      <a:pt x="96" y="54"/>
                    </a:lnTo>
                    <a:lnTo>
                      <a:pt x="78" y="70"/>
                    </a:lnTo>
                    <a:lnTo>
                      <a:pt x="60" y="88"/>
                    </a:lnTo>
                    <a:lnTo>
                      <a:pt x="46" y="108"/>
                    </a:lnTo>
                    <a:lnTo>
                      <a:pt x="32" y="128"/>
                    </a:lnTo>
                    <a:lnTo>
                      <a:pt x="22" y="152"/>
                    </a:lnTo>
                    <a:lnTo>
                      <a:pt x="12" y="176"/>
                    </a:lnTo>
                    <a:lnTo>
                      <a:pt x="6" y="202"/>
                    </a:lnTo>
                    <a:lnTo>
                      <a:pt x="2" y="228"/>
                    </a:lnTo>
                    <a:lnTo>
                      <a:pt x="0" y="256"/>
                    </a:lnTo>
                    <a:lnTo>
                      <a:pt x="0" y="256"/>
                    </a:lnTo>
                    <a:lnTo>
                      <a:pt x="2" y="282"/>
                    </a:lnTo>
                    <a:lnTo>
                      <a:pt x="6" y="308"/>
                    </a:lnTo>
                    <a:lnTo>
                      <a:pt x="12" y="332"/>
                    </a:lnTo>
                    <a:lnTo>
                      <a:pt x="22" y="354"/>
                    </a:lnTo>
                    <a:lnTo>
                      <a:pt x="32" y="378"/>
                    </a:lnTo>
                    <a:lnTo>
                      <a:pt x="46" y="398"/>
                    </a:lnTo>
                    <a:lnTo>
                      <a:pt x="60" y="418"/>
                    </a:lnTo>
                    <a:lnTo>
                      <a:pt x="78" y="436"/>
                    </a:lnTo>
                    <a:lnTo>
                      <a:pt x="96" y="454"/>
                    </a:lnTo>
                    <a:lnTo>
                      <a:pt x="116" y="468"/>
                    </a:lnTo>
                    <a:lnTo>
                      <a:pt x="136" y="482"/>
                    </a:lnTo>
                    <a:lnTo>
                      <a:pt x="160" y="492"/>
                    </a:lnTo>
                    <a:lnTo>
                      <a:pt x="182" y="502"/>
                    </a:lnTo>
                    <a:lnTo>
                      <a:pt x="206" y="508"/>
                    </a:lnTo>
                    <a:lnTo>
                      <a:pt x="232" y="512"/>
                    </a:lnTo>
                    <a:lnTo>
                      <a:pt x="256" y="514"/>
                    </a:lnTo>
                    <a:lnTo>
                      <a:pt x="256" y="514"/>
                    </a:lnTo>
                    <a:lnTo>
                      <a:pt x="286" y="512"/>
                    </a:lnTo>
                    <a:lnTo>
                      <a:pt x="312" y="508"/>
                    </a:lnTo>
                    <a:lnTo>
                      <a:pt x="338" y="502"/>
                    </a:lnTo>
                    <a:lnTo>
                      <a:pt x="362" y="492"/>
                    </a:lnTo>
                    <a:lnTo>
                      <a:pt x="384" y="482"/>
                    </a:lnTo>
                    <a:lnTo>
                      <a:pt x="406" y="468"/>
                    </a:lnTo>
                    <a:lnTo>
                      <a:pt x="426" y="454"/>
                    </a:lnTo>
                    <a:lnTo>
                      <a:pt x="444" y="436"/>
                    </a:lnTo>
                    <a:lnTo>
                      <a:pt x="460" y="418"/>
                    </a:lnTo>
                    <a:lnTo>
                      <a:pt x="474" y="398"/>
                    </a:lnTo>
                    <a:lnTo>
                      <a:pt x="486" y="378"/>
                    </a:lnTo>
                    <a:lnTo>
                      <a:pt x="496" y="354"/>
                    </a:lnTo>
                    <a:lnTo>
                      <a:pt x="504" y="332"/>
                    </a:lnTo>
                    <a:lnTo>
                      <a:pt x="510" y="308"/>
                    </a:lnTo>
                    <a:lnTo>
                      <a:pt x="512" y="282"/>
                    </a:lnTo>
                    <a:lnTo>
                      <a:pt x="514" y="256"/>
                    </a:lnTo>
                    <a:lnTo>
                      <a:pt x="514" y="256"/>
                    </a:lnTo>
                    <a:lnTo>
                      <a:pt x="512" y="228"/>
                    </a:lnTo>
                    <a:lnTo>
                      <a:pt x="510" y="202"/>
                    </a:lnTo>
                    <a:lnTo>
                      <a:pt x="504" y="176"/>
                    </a:lnTo>
                    <a:lnTo>
                      <a:pt x="496" y="152"/>
                    </a:lnTo>
                    <a:lnTo>
                      <a:pt x="486" y="128"/>
                    </a:lnTo>
                    <a:lnTo>
                      <a:pt x="474" y="108"/>
                    </a:lnTo>
                    <a:lnTo>
                      <a:pt x="460" y="88"/>
                    </a:lnTo>
                    <a:lnTo>
                      <a:pt x="444" y="70"/>
                    </a:lnTo>
                    <a:lnTo>
                      <a:pt x="426" y="54"/>
                    </a:lnTo>
                    <a:lnTo>
                      <a:pt x="406" y="40"/>
                    </a:lnTo>
                    <a:lnTo>
                      <a:pt x="384" y="28"/>
                    </a:lnTo>
                    <a:lnTo>
                      <a:pt x="362" y="18"/>
                    </a:lnTo>
                    <a:lnTo>
                      <a:pt x="338" y="10"/>
                    </a:lnTo>
                    <a:lnTo>
                      <a:pt x="312" y="4"/>
                    </a:lnTo>
                    <a:lnTo>
                      <a:pt x="286" y="2"/>
                    </a:lnTo>
                    <a:lnTo>
                      <a:pt x="256" y="0"/>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59"/>
              <p:cNvSpPr>
                <a:spLocks/>
              </p:cNvSpPr>
              <p:nvPr/>
            </p:nvSpPr>
            <p:spPr bwMode="auto">
              <a:xfrm>
                <a:off x="-6164263" y="1354137"/>
                <a:ext cx="406400" cy="406400"/>
              </a:xfrm>
              <a:custGeom>
                <a:avLst/>
                <a:gdLst>
                  <a:gd name="T0" fmla="*/ 118 w 256"/>
                  <a:gd name="T1" fmla="*/ 0 h 256"/>
                  <a:gd name="T2" fmla="*/ 118 w 256"/>
                  <a:gd name="T3" fmla="*/ 0 h 256"/>
                  <a:gd name="T4" fmla="*/ 134 w 256"/>
                  <a:gd name="T5" fmla="*/ 0 h 256"/>
                  <a:gd name="T6" fmla="*/ 150 w 256"/>
                  <a:gd name="T7" fmla="*/ 2 h 256"/>
                  <a:gd name="T8" fmla="*/ 164 w 256"/>
                  <a:gd name="T9" fmla="*/ 6 h 256"/>
                  <a:gd name="T10" fmla="*/ 176 w 256"/>
                  <a:gd name="T11" fmla="*/ 10 h 256"/>
                  <a:gd name="T12" fmla="*/ 188 w 256"/>
                  <a:gd name="T13" fmla="*/ 14 h 256"/>
                  <a:gd name="T14" fmla="*/ 200 w 256"/>
                  <a:gd name="T15" fmla="*/ 20 h 256"/>
                  <a:gd name="T16" fmla="*/ 210 w 256"/>
                  <a:gd name="T17" fmla="*/ 28 h 256"/>
                  <a:gd name="T18" fmla="*/ 220 w 256"/>
                  <a:gd name="T19" fmla="*/ 36 h 256"/>
                  <a:gd name="T20" fmla="*/ 228 w 256"/>
                  <a:gd name="T21" fmla="*/ 46 h 256"/>
                  <a:gd name="T22" fmla="*/ 236 w 256"/>
                  <a:gd name="T23" fmla="*/ 56 h 256"/>
                  <a:gd name="T24" fmla="*/ 242 w 256"/>
                  <a:gd name="T25" fmla="*/ 68 h 256"/>
                  <a:gd name="T26" fmla="*/ 246 w 256"/>
                  <a:gd name="T27" fmla="*/ 80 h 256"/>
                  <a:gd name="T28" fmla="*/ 250 w 256"/>
                  <a:gd name="T29" fmla="*/ 92 h 256"/>
                  <a:gd name="T30" fmla="*/ 254 w 256"/>
                  <a:gd name="T31" fmla="*/ 106 h 256"/>
                  <a:gd name="T32" fmla="*/ 256 w 256"/>
                  <a:gd name="T33" fmla="*/ 122 h 256"/>
                  <a:gd name="T34" fmla="*/ 256 w 256"/>
                  <a:gd name="T35" fmla="*/ 136 h 256"/>
                  <a:gd name="T36" fmla="*/ 256 w 256"/>
                  <a:gd name="T37" fmla="*/ 136 h 256"/>
                  <a:gd name="T38" fmla="*/ 256 w 256"/>
                  <a:gd name="T39" fmla="*/ 150 h 256"/>
                  <a:gd name="T40" fmla="*/ 254 w 256"/>
                  <a:gd name="T41" fmla="*/ 162 h 256"/>
                  <a:gd name="T42" fmla="*/ 250 w 256"/>
                  <a:gd name="T43" fmla="*/ 174 h 256"/>
                  <a:gd name="T44" fmla="*/ 246 w 256"/>
                  <a:gd name="T45" fmla="*/ 184 h 256"/>
                  <a:gd name="T46" fmla="*/ 242 w 256"/>
                  <a:gd name="T47" fmla="*/ 194 h 256"/>
                  <a:gd name="T48" fmla="*/ 236 w 256"/>
                  <a:gd name="T49" fmla="*/ 204 h 256"/>
                  <a:gd name="T50" fmla="*/ 228 w 256"/>
                  <a:gd name="T51" fmla="*/ 214 h 256"/>
                  <a:gd name="T52" fmla="*/ 220 w 256"/>
                  <a:gd name="T53" fmla="*/ 222 h 256"/>
                  <a:gd name="T54" fmla="*/ 210 w 256"/>
                  <a:gd name="T55" fmla="*/ 230 h 256"/>
                  <a:gd name="T56" fmla="*/ 200 w 256"/>
                  <a:gd name="T57" fmla="*/ 236 h 256"/>
                  <a:gd name="T58" fmla="*/ 188 w 256"/>
                  <a:gd name="T59" fmla="*/ 242 h 256"/>
                  <a:gd name="T60" fmla="*/ 176 w 256"/>
                  <a:gd name="T61" fmla="*/ 248 h 256"/>
                  <a:gd name="T62" fmla="*/ 164 w 256"/>
                  <a:gd name="T63" fmla="*/ 252 h 256"/>
                  <a:gd name="T64" fmla="*/ 150 w 256"/>
                  <a:gd name="T65" fmla="*/ 254 h 256"/>
                  <a:gd name="T66" fmla="*/ 134 w 256"/>
                  <a:gd name="T67" fmla="*/ 256 h 256"/>
                  <a:gd name="T68" fmla="*/ 118 w 256"/>
                  <a:gd name="T69" fmla="*/ 256 h 256"/>
                  <a:gd name="T70" fmla="*/ 118 w 256"/>
                  <a:gd name="T71" fmla="*/ 256 h 256"/>
                  <a:gd name="T72" fmla="*/ 106 w 256"/>
                  <a:gd name="T73" fmla="*/ 256 h 256"/>
                  <a:gd name="T74" fmla="*/ 94 w 256"/>
                  <a:gd name="T75" fmla="*/ 254 h 256"/>
                  <a:gd name="T76" fmla="*/ 72 w 256"/>
                  <a:gd name="T77" fmla="*/ 248 h 256"/>
                  <a:gd name="T78" fmla="*/ 50 w 256"/>
                  <a:gd name="T79" fmla="*/ 236 h 256"/>
                  <a:gd name="T80" fmla="*/ 34 w 256"/>
                  <a:gd name="T81" fmla="*/ 222 h 256"/>
                  <a:gd name="T82" fmla="*/ 18 w 256"/>
                  <a:gd name="T83" fmla="*/ 204 h 256"/>
                  <a:gd name="T84" fmla="*/ 8 w 256"/>
                  <a:gd name="T85" fmla="*/ 184 h 256"/>
                  <a:gd name="T86" fmla="*/ 2 w 256"/>
                  <a:gd name="T87" fmla="*/ 162 h 256"/>
                  <a:gd name="T88" fmla="*/ 0 w 256"/>
                  <a:gd name="T89" fmla="*/ 150 h 256"/>
                  <a:gd name="T90" fmla="*/ 0 w 256"/>
                  <a:gd name="T91" fmla="*/ 136 h 256"/>
                  <a:gd name="T92" fmla="*/ 0 w 256"/>
                  <a:gd name="T93" fmla="*/ 136 h 256"/>
                  <a:gd name="T94" fmla="*/ 0 w 256"/>
                  <a:gd name="T95" fmla="*/ 122 h 256"/>
                  <a:gd name="T96" fmla="*/ 2 w 256"/>
                  <a:gd name="T97" fmla="*/ 106 h 256"/>
                  <a:gd name="T98" fmla="*/ 4 w 256"/>
                  <a:gd name="T99" fmla="*/ 92 h 256"/>
                  <a:gd name="T100" fmla="*/ 8 w 256"/>
                  <a:gd name="T101" fmla="*/ 80 h 256"/>
                  <a:gd name="T102" fmla="*/ 14 w 256"/>
                  <a:gd name="T103" fmla="*/ 68 h 256"/>
                  <a:gd name="T104" fmla="*/ 18 w 256"/>
                  <a:gd name="T105" fmla="*/ 56 h 256"/>
                  <a:gd name="T106" fmla="*/ 26 w 256"/>
                  <a:gd name="T107" fmla="*/ 46 h 256"/>
                  <a:gd name="T108" fmla="*/ 34 w 256"/>
                  <a:gd name="T109" fmla="*/ 36 h 256"/>
                  <a:gd name="T110" fmla="*/ 42 w 256"/>
                  <a:gd name="T111" fmla="*/ 28 h 256"/>
                  <a:gd name="T112" fmla="*/ 50 w 256"/>
                  <a:gd name="T113" fmla="*/ 20 h 256"/>
                  <a:gd name="T114" fmla="*/ 60 w 256"/>
                  <a:gd name="T115" fmla="*/ 14 h 256"/>
                  <a:gd name="T116" fmla="*/ 72 w 256"/>
                  <a:gd name="T117" fmla="*/ 10 h 256"/>
                  <a:gd name="T118" fmla="*/ 82 w 256"/>
                  <a:gd name="T119" fmla="*/ 6 h 256"/>
                  <a:gd name="T120" fmla="*/ 94 w 256"/>
                  <a:gd name="T121" fmla="*/ 2 h 256"/>
                  <a:gd name="T122" fmla="*/ 106 w 256"/>
                  <a:gd name="T123" fmla="*/ 0 h 256"/>
                  <a:gd name="T124" fmla="*/ 118 w 256"/>
                  <a:gd name="T12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6" h="256">
                    <a:moveTo>
                      <a:pt x="118" y="0"/>
                    </a:moveTo>
                    <a:lnTo>
                      <a:pt x="118" y="0"/>
                    </a:lnTo>
                    <a:lnTo>
                      <a:pt x="134" y="0"/>
                    </a:lnTo>
                    <a:lnTo>
                      <a:pt x="150" y="2"/>
                    </a:lnTo>
                    <a:lnTo>
                      <a:pt x="164" y="6"/>
                    </a:lnTo>
                    <a:lnTo>
                      <a:pt x="176" y="10"/>
                    </a:lnTo>
                    <a:lnTo>
                      <a:pt x="188" y="14"/>
                    </a:lnTo>
                    <a:lnTo>
                      <a:pt x="200" y="20"/>
                    </a:lnTo>
                    <a:lnTo>
                      <a:pt x="210" y="28"/>
                    </a:lnTo>
                    <a:lnTo>
                      <a:pt x="220" y="36"/>
                    </a:lnTo>
                    <a:lnTo>
                      <a:pt x="228" y="46"/>
                    </a:lnTo>
                    <a:lnTo>
                      <a:pt x="236" y="56"/>
                    </a:lnTo>
                    <a:lnTo>
                      <a:pt x="242" y="68"/>
                    </a:lnTo>
                    <a:lnTo>
                      <a:pt x="246" y="80"/>
                    </a:lnTo>
                    <a:lnTo>
                      <a:pt x="250" y="92"/>
                    </a:lnTo>
                    <a:lnTo>
                      <a:pt x="254" y="106"/>
                    </a:lnTo>
                    <a:lnTo>
                      <a:pt x="256" y="122"/>
                    </a:lnTo>
                    <a:lnTo>
                      <a:pt x="256" y="136"/>
                    </a:lnTo>
                    <a:lnTo>
                      <a:pt x="256" y="136"/>
                    </a:lnTo>
                    <a:lnTo>
                      <a:pt x="256" y="150"/>
                    </a:lnTo>
                    <a:lnTo>
                      <a:pt x="254" y="162"/>
                    </a:lnTo>
                    <a:lnTo>
                      <a:pt x="250" y="174"/>
                    </a:lnTo>
                    <a:lnTo>
                      <a:pt x="246" y="184"/>
                    </a:lnTo>
                    <a:lnTo>
                      <a:pt x="242" y="194"/>
                    </a:lnTo>
                    <a:lnTo>
                      <a:pt x="236" y="204"/>
                    </a:lnTo>
                    <a:lnTo>
                      <a:pt x="228" y="214"/>
                    </a:lnTo>
                    <a:lnTo>
                      <a:pt x="220" y="222"/>
                    </a:lnTo>
                    <a:lnTo>
                      <a:pt x="210" y="230"/>
                    </a:lnTo>
                    <a:lnTo>
                      <a:pt x="200" y="236"/>
                    </a:lnTo>
                    <a:lnTo>
                      <a:pt x="188" y="242"/>
                    </a:lnTo>
                    <a:lnTo>
                      <a:pt x="176" y="248"/>
                    </a:lnTo>
                    <a:lnTo>
                      <a:pt x="164" y="252"/>
                    </a:lnTo>
                    <a:lnTo>
                      <a:pt x="150" y="254"/>
                    </a:lnTo>
                    <a:lnTo>
                      <a:pt x="134" y="256"/>
                    </a:lnTo>
                    <a:lnTo>
                      <a:pt x="118" y="256"/>
                    </a:lnTo>
                    <a:lnTo>
                      <a:pt x="118" y="256"/>
                    </a:lnTo>
                    <a:lnTo>
                      <a:pt x="106" y="256"/>
                    </a:lnTo>
                    <a:lnTo>
                      <a:pt x="94" y="254"/>
                    </a:lnTo>
                    <a:lnTo>
                      <a:pt x="72" y="248"/>
                    </a:lnTo>
                    <a:lnTo>
                      <a:pt x="50" y="236"/>
                    </a:lnTo>
                    <a:lnTo>
                      <a:pt x="34" y="222"/>
                    </a:lnTo>
                    <a:lnTo>
                      <a:pt x="18" y="204"/>
                    </a:lnTo>
                    <a:lnTo>
                      <a:pt x="8" y="184"/>
                    </a:lnTo>
                    <a:lnTo>
                      <a:pt x="2" y="162"/>
                    </a:lnTo>
                    <a:lnTo>
                      <a:pt x="0" y="150"/>
                    </a:lnTo>
                    <a:lnTo>
                      <a:pt x="0" y="136"/>
                    </a:lnTo>
                    <a:lnTo>
                      <a:pt x="0" y="136"/>
                    </a:lnTo>
                    <a:lnTo>
                      <a:pt x="0" y="122"/>
                    </a:lnTo>
                    <a:lnTo>
                      <a:pt x="2" y="106"/>
                    </a:lnTo>
                    <a:lnTo>
                      <a:pt x="4" y="92"/>
                    </a:lnTo>
                    <a:lnTo>
                      <a:pt x="8" y="80"/>
                    </a:lnTo>
                    <a:lnTo>
                      <a:pt x="14" y="68"/>
                    </a:lnTo>
                    <a:lnTo>
                      <a:pt x="18" y="56"/>
                    </a:lnTo>
                    <a:lnTo>
                      <a:pt x="26" y="46"/>
                    </a:lnTo>
                    <a:lnTo>
                      <a:pt x="34" y="36"/>
                    </a:lnTo>
                    <a:lnTo>
                      <a:pt x="42" y="28"/>
                    </a:lnTo>
                    <a:lnTo>
                      <a:pt x="50" y="20"/>
                    </a:lnTo>
                    <a:lnTo>
                      <a:pt x="60" y="14"/>
                    </a:lnTo>
                    <a:lnTo>
                      <a:pt x="72" y="10"/>
                    </a:lnTo>
                    <a:lnTo>
                      <a:pt x="82" y="6"/>
                    </a:lnTo>
                    <a:lnTo>
                      <a:pt x="94" y="2"/>
                    </a:lnTo>
                    <a:lnTo>
                      <a:pt x="106" y="0"/>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1" name="Group 110"/>
            <p:cNvGrpSpPr>
              <a:grpSpLocks noChangeAspect="1"/>
            </p:cNvGrpSpPr>
            <p:nvPr/>
          </p:nvGrpSpPr>
          <p:grpSpPr>
            <a:xfrm>
              <a:off x="8206116" y="3138453"/>
              <a:ext cx="219241" cy="386574"/>
              <a:chOff x="7606636" y="2989701"/>
              <a:chExt cx="320990" cy="565982"/>
            </a:xfrm>
          </p:grpSpPr>
          <p:sp>
            <p:nvSpPr>
              <p:cNvPr id="116" name="Freeform 563"/>
              <p:cNvSpPr>
                <a:spLocks noChangeAspect="1"/>
              </p:cNvSpPr>
              <p:nvPr/>
            </p:nvSpPr>
            <p:spPr bwMode="auto">
              <a:xfrm>
                <a:off x="7608636" y="3065698"/>
                <a:ext cx="124996" cy="226993"/>
              </a:xfrm>
              <a:custGeom>
                <a:avLst/>
                <a:gdLst>
                  <a:gd name="T0" fmla="*/ 29 w 53"/>
                  <a:gd name="T1" fmla="*/ 48 h 96"/>
                  <a:gd name="T2" fmla="*/ 35 w 53"/>
                  <a:gd name="T3" fmla="*/ 34 h 96"/>
                  <a:gd name="T4" fmla="*/ 53 w 53"/>
                  <a:gd name="T5" fmla="*/ 28 h 96"/>
                  <a:gd name="T6" fmla="*/ 53 w 53"/>
                  <a:gd name="T7" fmla="*/ 0 h 96"/>
                  <a:gd name="T8" fmla="*/ 19 w 53"/>
                  <a:gd name="T9" fmla="*/ 12 h 96"/>
                  <a:gd name="T10" fmla="*/ 1 w 53"/>
                  <a:gd name="T11" fmla="*/ 49 h 96"/>
                  <a:gd name="T12" fmla="*/ 53 w 53"/>
                  <a:gd name="T13" fmla="*/ 96 h 96"/>
                  <a:gd name="T14" fmla="*/ 53 w 53"/>
                  <a:gd name="T15" fmla="*/ 68 h 96"/>
                  <a:gd name="T16" fmla="*/ 29 w 53"/>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6">
                    <a:moveTo>
                      <a:pt x="29" y="48"/>
                    </a:moveTo>
                    <a:cubicBezTo>
                      <a:pt x="28" y="42"/>
                      <a:pt x="30" y="38"/>
                      <a:pt x="35" y="34"/>
                    </a:cubicBezTo>
                    <a:cubicBezTo>
                      <a:pt x="39" y="31"/>
                      <a:pt x="45" y="29"/>
                      <a:pt x="53" y="28"/>
                    </a:cubicBezTo>
                    <a:cubicBezTo>
                      <a:pt x="53" y="0"/>
                      <a:pt x="53" y="0"/>
                      <a:pt x="53" y="0"/>
                    </a:cubicBezTo>
                    <a:cubicBezTo>
                      <a:pt x="39" y="1"/>
                      <a:pt x="28" y="6"/>
                      <a:pt x="19" y="12"/>
                    </a:cubicBezTo>
                    <a:cubicBezTo>
                      <a:pt x="7" y="21"/>
                      <a:pt x="0" y="34"/>
                      <a:pt x="1" y="49"/>
                    </a:cubicBezTo>
                    <a:cubicBezTo>
                      <a:pt x="3" y="82"/>
                      <a:pt x="29" y="91"/>
                      <a:pt x="53" y="96"/>
                    </a:cubicBezTo>
                    <a:cubicBezTo>
                      <a:pt x="53" y="68"/>
                      <a:pt x="53" y="68"/>
                      <a:pt x="53" y="68"/>
                    </a:cubicBezTo>
                    <a:cubicBezTo>
                      <a:pt x="35" y="64"/>
                      <a:pt x="29" y="59"/>
                      <a:pt x="29" y="48"/>
                    </a:cubicBezTo>
                    <a:close/>
                  </a:path>
                </a:pathLst>
              </a:cu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endParaRPr lang="en-US" dirty="0"/>
              </a:p>
            </p:txBody>
          </p:sp>
          <p:sp>
            <p:nvSpPr>
              <p:cNvPr id="117" name="Freeform 564"/>
              <p:cNvSpPr>
                <a:spLocks noChangeAspect="1"/>
              </p:cNvSpPr>
              <p:nvPr/>
            </p:nvSpPr>
            <p:spPr bwMode="auto">
              <a:xfrm>
                <a:off x="7606636" y="3342690"/>
                <a:ext cx="126996" cy="143996"/>
              </a:xfrm>
              <a:custGeom>
                <a:avLst/>
                <a:gdLst>
                  <a:gd name="T0" fmla="*/ 28 w 54"/>
                  <a:gd name="T1" fmla="*/ 13 h 61"/>
                  <a:gd name="T2" fmla="*/ 13 w 54"/>
                  <a:gd name="T3" fmla="*/ 0 h 61"/>
                  <a:gd name="T4" fmla="*/ 0 w 54"/>
                  <a:gd name="T5" fmla="*/ 15 h 61"/>
                  <a:gd name="T6" fmla="*/ 54 w 54"/>
                  <a:gd name="T7" fmla="*/ 61 h 61"/>
                  <a:gd name="T8" fmla="*/ 54 w 54"/>
                  <a:gd name="T9" fmla="*/ 33 h 61"/>
                  <a:gd name="T10" fmla="*/ 28 w 54"/>
                  <a:gd name="T11" fmla="*/ 13 h 61"/>
                </a:gdLst>
                <a:ahLst/>
                <a:cxnLst>
                  <a:cxn ang="0">
                    <a:pos x="T0" y="T1"/>
                  </a:cxn>
                  <a:cxn ang="0">
                    <a:pos x="T2" y="T3"/>
                  </a:cxn>
                  <a:cxn ang="0">
                    <a:pos x="T4" y="T5"/>
                  </a:cxn>
                  <a:cxn ang="0">
                    <a:pos x="T6" y="T7"/>
                  </a:cxn>
                  <a:cxn ang="0">
                    <a:pos x="T8" y="T9"/>
                  </a:cxn>
                  <a:cxn ang="0">
                    <a:pos x="T10" y="T11"/>
                  </a:cxn>
                </a:cxnLst>
                <a:rect l="0" t="0" r="r" b="b"/>
                <a:pathLst>
                  <a:path w="54" h="61">
                    <a:moveTo>
                      <a:pt x="28" y="13"/>
                    </a:moveTo>
                    <a:cubicBezTo>
                      <a:pt x="27" y="6"/>
                      <a:pt x="21" y="0"/>
                      <a:pt x="13" y="0"/>
                    </a:cubicBezTo>
                    <a:cubicBezTo>
                      <a:pt x="6" y="1"/>
                      <a:pt x="0" y="7"/>
                      <a:pt x="0" y="15"/>
                    </a:cubicBezTo>
                    <a:cubicBezTo>
                      <a:pt x="1" y="32"/>
                      <a:pt x="19" y="56"/>
                      <a:pt x="54" y="61"/>
                    </a:cubicBezTo>
                    <a:cubicBezTo>
                      <a:pt x="54" y="33"/>
                      <a:pt x="54" y="33"/>
                      <a:pt x="54" y="33"/>
                    </a:cubicBezTo>
                    <a:cubicBezTo>
                      <a:pt x="35" y="29"/>
                      <a:pt x="28" y="17"/>
                      <a:pt x="28" y="13"/>
                    </a:cubicBezTo>
                    <a:close/>
                  </a:path>
                </a:pathLst>
              </a:cu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endParaRPr lang="en-US" dirty="0"/>
              </a:p>
            </p:txBody>
          </p:sp>
          <p:sp>
            <p:nvSpPr>
              <p:cNvPr id="118" name="Freeform 565"/>
              <p:cNvSpPr>
                <a:spLocks noChangeAspect="1"/>
              </p:cNvSpPr>
              <p:nvPr/>
            </p:nvSpPr>
            <p:spPr bwMode="auto">
              <a:xfrm>
                <a:off x="7797630" y="3238693"/>
                <a:ext cx="129996" cy="247992"/>
              </a:xfrm>
              <a:custGeom>
                <a:avLst/>
                <a:gdLst>
                  <a:gd name="T0" fmla="*/ 53 w 55"/>
                  <a:gd name="T1" fmla="*/ 51 h 105"/>
                  <a:gd name="T2" fmla="*/ 0 w 55"/>
                  <a:gd name="T3" fmla="*/ 0 h 105"/>
                  <a:gd name="T4" fmla="*/ 0 w 55"/>
                  <a:gd name="T5" fmla="*/ 29 h 105"/>
                  <a:gd name="T6" fmla="*/ 26 w 55"/>
                  <a:gd name="T7" fmla="*/ 52 h 105"/>
                  <a:gd name="T8" fmla="*/ 13 w 55"/>
                  <a:gd name="T9" fmla="*/ 73 h 105"/>
                  <a:gd name="T10" fmla="*/ 0 w 55"/>
                  <a:gd name="T11" fmla="*/ 77 h 105"/>
                  <a:gd name="T12" fmla="*/ 0 w 55"/>
                  <a:gd name="T13" fmla="*/ 105 h 105"/>
                  <a:gd name="T14" fmla="*/ 25 w 55"/>
                  <a:gd name="T15" fmla="*/ 98 h 105"/>
                  <a:gd name="T16" fmla="*/ 53 w 55"/>
                  <a:gd name="T17" fmla="*/ 5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05">
                    <a:moveTo>
                      <a:pt x="53" y="51"/>
                    </a:moveTo>
                    <a:cubicBezTo>
                      <a:pt x="52" y="15"/>
                      <a:pt x="25" y="5"/>
                      <a:pt x="0" y="0"/>
                    </a:cubicBezTo>
                    <a:cubicBezTo>
                      <a:pt x="0" y="29"/>
                      <a:pt x="0" y="29"/>
                      <a:pt x="0" y="29"/>
                    </a:cubicBezTo>
                    <a:cubicBezTo>
                      <a:pt x="18" y="33"/>
                      <a:pt x="25" y="38"/>
                      <a:pt x="26" y="52"/>
                    </a:cubicBezTo>
                    <a:cubicBezTo>
                      <a:pt x="26" y="59"/>
                      <a:pt x="25" y="67"/>
                      <a:pt x="13" y="73"/>
                    </a:cubicBezTo>
                    <a:cubicBezTo>
                      <a:pt x="9" y="75"/>
                      <a:pt x="4" y="76"/>
                      <a:pt x="0" y="77"/>
                    </a:cubicBezTo>
                    <a:cubicBezTo>
                      <a:pt x="0" y="105"/>
                      <a:pt x="0" y="105"/>
                      <a:pt x="0" y="105"/>
                    </a:cubicBezTo>
                    <a:cubicBezTo>
                      <a:pt x="7" y="104"/>
                      <a:pt x="16" y="102"/>
                      <a:pt x="25" y="98"/>
                    </a:cubicBezTo>
                    <a:cubicBezTo>
                      <a:pt x="44" y="88"/>
                      <a:pt x="55" y="72"/>
                      <a:pt x="53" y="51"/>
                    </a:cubicBezTo>
                    <a:close/>
                  </a:path>
                </a:pathLst>
              </a:cu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566"/>
              <p:cNvSpPr>
                <a:spLocks noChangeAspect="1"/>
              </p:cNvSpPr>
              <p:nvPr/>
            </p:nvSpPr>
            <p:spPr bwMode="auto">
              <a:xfrm>
                <a:off x="7797630" y="3063698"/>
                <a:ext cx="117996" cy="136996"/>
              </a:xfrm>
              <a:custGeom>
                <a:avLst/>
                <a:gdLst>
                  <a:gd name="T0" fmla="*/ 22 w 50"/>
                  <a:gd name="T1" fmla="*/ 45 h 58"/>
                  <a:gd name="T2" fmla="*/ 36 w 50"/>
                  <a:gd name="T3" fmla="*/ 58 h 58"/>
                  <a:gd name="T4" fmla="*/ 49 w 50"/>
                  <a:gd name="T5" fmla="*/ 43 h 58"/>
                  <a:gd name="T6" fmla="*/ 0 w 50"/>
                  <a:gd name="T7" fmla="*/ 0 h 58"/>
                  <a:gd name="T8" fmla="*/ 0 w 50"/>
                  <a:gd name="T9" fmla="*/ 28 h 58"/>
                  <a:gd name="T10" fmla="*/ 22 w 50"/>
                  <a:gd name="T11" fmla="*/ 45 h 58"/>
                </a:gdLst>
                <a:ahLst/>
                <a:cxnLst>
                  <a:cxn ang="0">
                    <a:pos x="T0" y="T1"/>
                  </a:cxn>
                  <a:cxn ang="0">
                    <a:pos x="T2" y="T3"/>
                  </a:cxn>
                  <a:cxn ang="0">
                    <a:pos x="T4" y="T5"/>
                  </a:cxn>
                  <a:cxn ang="0">
                    <a:pos x="T6" y="T7"/>
                  </a:cxn>
                  <a:cxn ang="0">
                    <a:pos x="T8" y="T9"/>
                  </a:cxn>
                  <a:cxn ang="0">
                    <a:pos x="T10" y="T11"/>
                  </a:cxn>
                </a:cxnLst>
                <a:rect l="0" t="0" r="r" b="b"/>
                <a:pathLst>
                  <a:path w="50" h="58">
                    <a:moveTo>
                      <a:pt x="22" y="45"/>
                    </a:moveTo>
                    <a:cubicBezTo>
                      <a:pt x="22" y="52"/>
                      <a:pt x="29" y="58"/>
                      <a:pt x="36" y="58"/>
                    </a:cubicBezTo>
                    <a:cubicBezTo>
                      <a:pt x="44" y="57"/>
                      <a:pt x="50" y="51"/>
                      <a:pt x="49" y="43"/>
                    </a:cubicBezTo>
                    <a:cubicBezTo>
                      <a:pt x="48" y="26"/>
                      <a:pt x="31" y="5"/>
                      <a:pt x="0" y="0"/>
                    </a:cubicBezTo>
                    <a:cubicBezTo>
                      <a:pt x="0" y="28"/>
                      <a:pt x="0" y="28"/>
                      <a:pt x="0" y="28"/>
                    </a:cubicBezTo>
                    <a:cubicBezTo>
                      <a:pt x="15" y="32"/>
                      <a:pt x="21" y="41"/>
                      <a:pt x="22" y="45"/>
                    </a:cubicBezTo>
                    <a:close/>
                  </a:path>
                </a:pathLst>
              </a:custGeom>
              <a:solidFill>
                <a:schemeClr val="accent3"/>
              </a:solidFill>
              <a:ln w="3175">
                <a:solidFill>
                  <a:schemeClr val="accent3"/>
                </a:solidFill>
              </a:ln>
            </p:spPr>
            <p:txBody>
              <a:bodyPr vert="horz" wrap="square" lIns="91440" tIns="45720" rIns="91440" bIns="45720" numCol="1" anchor="t" anchorCtr="0" compatLnSpc="1">
                <a:prstTxWarp prst="textNoShape">
                  <a:avLst/>
                </a:prstTxWarp>
              </a:bodyPr>
              <a:lstStyle/>
              <a:p>
                <a:endParaRPr lang="en-US" dirty="0"/>
              </a:p>
            </p:txBody>
          </p:sp>
          <p:sp>
            <p:nvSpPr>
              <p:cNvPr id="124" name="Freeform 567"/>
              <p:cNvSpPr>
                <a:spLocks noChangeAspect="1"/>
              </p:cNvSpPr>
              <p:nvPr/>
            </p:nvSpPr>
            <p:spPr bwMode="auto">
              <a:xfrm>
                <a:off x="7733632" y="3127696"/>
                <a:ext cx="63998" cy="110997"/>
              </a:xfrm>
              <a:custGeom>
                <a:avLst/>
                <a:gdLst>
                  <a:gd name="T0" fmla="*/ 12 w 27"/>
                  <a:gd name="T1" fmla="*/ 0 h 47"/>
                  <a:gd name="T2" fmla="*/ 0 w 27"/>
                  <a:gd name="T3" fmla="*/ 2 h 47"/>
                  <a:gd name="T4" fmla="*/ 0 w 27"/>
                  <a:gd name="T5" fmla="*/ 42 h 47"/>
                  <a:gd name="T6" fmla="*/ 15 w 27"/>
                  <a:gd name="T7" fmla="*/ 45 h 47"/>
                  <a:gd name="T8" fmla="*/ 27 w 27"/>
                  <a:gd name="T9" fmla="*/ 47 h 47"/>
                  <a:gd name="T10" fmla="*/ 27 w 27"/>
                  <a:gd name="T11" fmla="*/ 1 h 47"/>
                  <a:gd name="T12" fmla="*/ 12 w 2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7" h="47">
                    <a:moveTo>
                      <a:pt x="12" y="0"/>
                    </a:moveTo>
                    <a:cubicBezTo>
                      <a:pt x="7" y="0"/>
                      <a:pt x="3" y="1"/>
                      <a:pt x="0" y="2"/>
                    </a:cubicBezTo>
                    <a:cubicBezTo>
                      <a:pt x="0" y="42"/>
                      <a:pt x="0" y="42"/>
                      <a:pt x="0" y="42"/>
                    </a:cubicBezTo>
                    <a:cubicBezTo>
                      <a:pt x="4" y="43"/>
                      <a:pt x="9" y="44"/>
                      <a:pt x="15" y="45"/>
                    </a:cubicBezTo>
                    <a:cubicBezTo>
                      <a:pt x="19" y="46"/>
                      <a:pt x="23" y="46"/>
                      <a:pt x="27" y="47"/>
                    </a:cubicBezTo>
                    <a:cubicBezTo>
                      <a:pt x="27" y="1"/>
                      <a:pt x="27" y="1"/>
                      <a:pt x="27" y="1"/>
                    </a:cubicBezTo>
                    <a:cubicBezTo>
                      <a:pt x="23" y="0"/>
                      <a:pt x="18" y="0"/>
                      <a:pt x="12" y="0"/>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568"/>
              <p:cNvSpPr>
                <a:spLocks noChangeAspect="1"/>
              </p:cNvSpPr>
              <p:nvPr/>
            </p:nvSpPr>
            <p:spPr bwMode="auto">
              <a:xfrm>
                <a:off x="7733632" y="3486685"/>
                <a:ext cx="63998" cy="68998"/>
              </a:xfrm>
              <a:custGeom>
                <a:avLst/>
                <a:gdLst>
                  <a:gd name="T0" fmla="*/ 13 w 27"/>
                  <a:gd name="T1" fmla="*/ 1 h 29"/>
                  <a:gd name="T2" fmla="*/ 0 w 27"/>
                  <a:gd name="T3" fmla="*/ 0 h 29"/>
                  <a:gd name="T4" fmla="*/ 0 w 27"/>
                  <a:gd name="T5" fmla="*/ 15 h 29"/>
                  <a:gd name="T6" fmla="*/ 14 w 27"/>
                  <a:gd name="T7" fmla="*/ 29 h 29"/>
                  <a:gd name="T8" fmla="*/ 27 w 27"/>
                  <a:gd name="T9" fmla="*/ 15 h 29"/>
                  <a:gd name="T10" fmla="*/ 27 w 27"/>
                  <a:gd name="T11" fmla="*/ 0 h 29"/>
                  <a:gd name="T12" fmla="*/ 19 w 27"/>
                  <a:gd name="T13" fmla="*/ 1 h 29"/>
                  <a:gd name="T14" fmla="*/ 13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3" y="1"/>
                    </a:moveTo>
                    <a:cubicBezTo>
                      <a:pt x="9" y="1"/>
                      <a:pt x="4" y="1"/>
                      <a:pt x="0" y="0"/>
                    </a:cubicBezTo>
                    <a:cubicBezTo>
                      <a:pt x="0" y="15"/>
                      <a:pt x="0" y="15"/>
                      <a:pt x="0" y="15"/>
                    </a:cubicBezTo>
                    <a:cubicBezTo>
                      <a:pt x="0" y="23"/>
                      <a:pt x="6" y="29"/>
                      <a:pt x="14" y="29"/>
                    </a:cubicBezTo>
                    <a:cubicBezTo>
                      <a:pt x="21" y="29"/>
                      <a:pt x="27" y="23"/>
                      <a:pt x="27" y="15"/>
                    </a:cubicBezTo>
                    <a:cubicBezTo>
                      <a:pt x="27" y="0"/>
                      <a:pt x="27" y="0"/>
                      <a:pt x="27" y="0"/>
                    </a:cubicBezTo>
                    <a:cubicBezTo>
                      <a:pt x="24" y="1"/>
                      <a:pt x="21" y="1"/>
                      <a:pt x="19" y="1"/>
                    </a:cubicBezTo>
                    <a:cubicBezTo>
                      <a:pt x="17" y="1"/>
                      <a:pt x="15" y="1"/>
                      <a:pt x="13" y="1"/>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569"/>
              <p:cNvSpPr>
                <a:spLocks noChangeAspect="1"/>
              </p:cNvSpPr>
              <p:nvPr/>
            </p:nvSpPr>
            <p:spPr bwMode="auto">
              <a:xfrm>
                <a:off x="7733632" y="3292691"/>
                <a:ext cx="63998" cy="131996"/>
              </a:xfrm>
              <a:custGeom>
                <a:avLst/>
                <a:gdLst>
                  <a:gd name="T0" fmla="*/ 18 w 27"/>
                  <a:gd name="T1" fmla="*/ 55 h 56"/>
                  <a:gd name="T2" fmla="*/ 27 w 27"/>
                  <a:gd name="T3" fmla="*/ 54 h 56"/>
                  <a:gd name="T4" fmla="*/ 27 w 27"/>
                  <a:gd name="T5" fmla="*/ 6 h 56"/>
                  <a:gd name="T6" fmla="*/ 10 w 27"/>
                  <a:gd name="T7" fmla="*/ 2 h 56"/>
                  <a:gd name="T8" fmla="*/ 0 w 27"/>
                  <a:gd name="T9" fmla="*/ 0 h 56"/>
                  <a:gd name="T10" fmla="*/ 0 w 27"/>
                  <a:gd name="T11" fmla="*/ 54 h 56"/>
                  <a:gd name="T12" fmla="*/ 18 w 27"/>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27" h="56">
                    <a:moveTo>
                      <a:pt x="18" y="55"/>
                    </a:moveTo>
                    <a:cubicBezTo>
                      <a:pt x="18" y="55"/>
                      <a:pt x="22" y="55"/>
                      <a:pt x="27" y="54"/>
                    </a:cubicBezTo>
                    <a:cubicBezTo>
                      <a:pt x="27" y="6"/>
                      <a:pt x="27" y="6"/>
                      <a:pt x="27" y="6"/>
                    </a:cubicBezTo>
                    <a:cubicBezTo>
                      <a:pt x="22" y="4"/>
                      <a:pt x="17" y="3"/>
                      <a:pt x="10" y="2"/>
                    </a:cubicBezTo>
                    <a:cubicBezTo>
                      <a:pt x="7" y="1"/>
                      <a:pt x="3" y="1"/>
                      <a:pt x="0" y="0"/>
                    </a:cubicBezTo>
                    <a:cubicBezTo>
                      <a:pt x="0" y="54"/>
                      <a:pt x="0" y="54"/>
                      <a:pt x="0" y="54"/>
                    </a:cubicBezTo>
                    <a:cubicBezTo>
                      <a:pt x="5" y="55"/>
                      <a:pt x="11" y="56"/>
                      <a:pt x="18" y="55"/>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570"/>
              <p:cNvSpPr>
                <a:spLocks noChangeAspect="1"/>
              </p:cNvSpPr>
              <p:nvPr/>
            </p:nvSpPr>
            <p:spPr bwMode="auto">
              <a:xfrm>
                <a:off x="7733632" y="2989701"/>
                <a:ext cx="63998" cy="75998"/>
              </a:xfrm>
              <a:custGeom>
                <a:avLst/>
                <a:gdLst>
                  <a:gd name="T0" fmla="*/ 27 w 27"/>
                  <a:gd name="T1" fmla="*/ 31 h 32"/>
                  <a:gd name="T2" fmla="*/ 27 w 27"/>
                  <a:gd name="T3" fmla="*/ 14 h 32"/>
                  <a:gd name="T4" fmla="*/ 14 w 27"/>
                  <a:gd name="T5" fmla="*/ 0 h 32"/>
                  <a:gd name="T6" fmla="*/ 0 w 27"/>
                  <a:gd name="T7" fmla="*/ 14 h 32"/>
                  <a:gd name="T8" fmla="*/ 0 w 27"/>
                  <a:gd name="T9" fmla="*/ 32 h 32"/>
                  <a:gd name="T10" fmla="*/ 10 w 27"/>
                  <a:gd name="T11" fmla="*/ 31 h 32"/>
                  <a:gd name="T12" fmla="*/ 27 w 27"/>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27" y="31"/>
                    </a:moveTo>
                    <a:cubicBezTo>
                      <a:pt x="27" y="14"/>
                      <a:pt x="27" y="14"/>
                      <a:pt x="27" y="14"/>
                    </a:cubicBezTo>
                    <a:cubicBezTo>
                      <a:pt x="27" y="6"/>
                      <a:pt x="21" y="0"/>
                      <a:pt x="14" y="0"/>
                    </a:cubicBezTo>
                    <a:cubicBezTo>
                      <a:pt x="6" y="0"/>
                      <a:pt x="0" y="6"/>
                      <a:pt x="0" y="14"/>
                    </a:cubicBezTo>
                    <a:cubicBezTo>
                      <a:pt x="0" y="32"/>
                      <a:pt x="0" y="32"/>
                      <a:pt x="0" y="32"/>
                    </a:cubicBezTo>
                    <a:cubicBezTo>
                      <a:pt x="3" y="31"/>
                      <a:pt x="7" y="31"/>
                      <a:pt x="10" y="31"/>
                    </a:cubicBezTo>
                    <a:cubicBezTo>
                      <a:pt x="16" y="30"/>
                      <a:pt x="22" y="31"/>
                      <a:pt x="27" y="31"/>
                    </a:cubicBezTo>
                    <a:close/>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571"/>
              <p:cNvSpPr>
                <a:spLocks noChangeAspect="1"/>
              </p:cNvSpPr>
              <p:nvPr/>
            </p:nvSpPr>
            <p:spPr bwMode="auto">
              <a:xfrm>
                <a:off x="7733632" y="3420687"/>
                <a:ext cx="63998" cy="67998"/>
              </a:xfrm>
              <a:custGeom>
                <a:avLst/>
                <a:gdLst>
                  <a:gd name="T0" fmla="*/ 18 w 27"/>
                  <a:gd name="T1" fmla="*/ 1 h 29"/>
                  <a:gd name="T2" fmla="*/ 0 w 27"/>
                  <a:gd name="T3" fmla="*/ 0 h 29"/>
                  <a:gd name="T4" fmla="*/ 0 w 27"/>
                  <a:gd name="T5" fmla="*/ 28 h 29"/>
                  <a:gd name="T6" fmla="*/ 13 w 27"/>
                  <a:gd name="T7" fmla="*/ 29 h 29"/>
                  <a:gd name="T8" fmla="*/ 19 w 27"/>
                  <a:gd name="T9" fmla="*/ 29 h 29"/>
                  <a:gd name="T10" fmla="*/ 27 w 27"/>
                  <a:gd name="T11" fmla="*/ 28 h 29"/>
                  <a:gd name="T12" fmla="*/ 27 w 27"/>
                  <a:gd name="T13" fmla="*/ 0 h 29"/>
                  <a:gd name="T14" fmla="*/ 18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8" y="1"/>
                    </a:moveTo>
                    <a:cubicBezTo>
                      <a:pt x="11" y="2"/>
                      <a:pt x="5" y="1"/>
                      <a:pt x="0" y="0"/>
                    </a:cubicBezTo>
                    <a:cubicBezTo>
                      <a:pt x="0" y="28"/>
                      <a:pt x="0" y="28"/>
                      <a:pt x="0" y="28"/>
                    </a:cubicBezTo>
                    <a:cubicBezTo>
                      <a:pt x="4" y="29"/>
                      <a:pt x="9" y="29"/>
                      <a:pt x="13" y="29"/>
                    </a:cubicBezTo>
                    <a:cubicBezTo>
                      <a:pt x="15" y="29"/>
                      <a:pt x="17" y="29"/>
                      <a:pt x="19" y="29"/>
                    </a:cubicBezTo>
                    <a:cubicBezTo>
                      <a:pt x="21" y="29"/>
                      <a:pt x="24" y="29"/>
                      <a:pt x="27" y="28"/>
                    </a:cubicBezTo>
                    <a:cubicBezTo>
                      <a:pt x="27" y="0"/>
                      <a:pt x="27" y="0"/>
                      <a:pt x="27" y="0"/>
                    </a:cubicBezTo>
                    <a:cubicBezTo>
                      <a:pt x="22" y="1"/>
                      <a:pt x="18" y="1"/>
                      <a:pt x="18" y="1"/>
                    </a:cubicBezTo>
                    <a:close/>
                  </a:path>
                </a:pathLst>
              </a:custGeom>
              <a:solidFill>
                <a:schemeClr val="accent1">
                  <a:lumMod val="75000"/>
                </a:schemeClr>
              </a:solidFill>
              <a:ln w="3175">
                <a:solidFill>
                  <a:schemeClr val="accent1">
                    <a:lumMod val="75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572"/>
              <p:cNvSpPr>
                <a:spLocks noChangeAspect="1"/>
              </p:cNvSpPr>
              <p:nvPr/>
            </p:nvSpPr>
            <p:spPr bwMode="auto">
              <a:xfrm>
                <a:off x="7733632" y="3060698"/>
                <a:ext cx="63998" cy="70998"/>
              </a:xfrm>
              <a:custGeom>
                <a:avLst/>
                <a:gdLst>
                  <a:gd name="T0" fmla="*/ 12 w 27"/>
                  <a:gd name="T1" fmla="*/ 28 h 30"/>
                  <a:gd name="T2" fmla="*/ 27 w 27"/>
                  <a:gd name="T3" fmla="*/ 29 h 30"/>
                  <a:gd name="T4" fmla="*/ 27 w 27"/>
                  <a:gd name="T5" fmla="*/ 1 h 30"/>
                  <a:gd name="T6" fmla="*/ 10 w 27"/>
                  <a:gd name="T7" fmla="*/ 1 h 30"/>
                  <a:gd name="T8" fmla="*/ 0 w 27"/>
                  <a:gd name="T9" fmla="*/ 2 h 30"/>
                  <a:gd name="T10" fmla="*/ 0 w 27"/>
                  <a:gd name="T11" fmla="*/ 30 h 30"/>
                  <a:gd name="T12" fmla="*/ 12 w 27"/>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27" h="30">
                    <a:moveTo>
                      <a:pt x="12" y="28"/>
                    </a:moveTo>
                    <a:cubicBezTo>
                      <a:pt x="18" y="28"/>
                      <a:pt x="23" y="28"/>
                      <a:pt x="27" y="29"/>
                    </a:cubicBezTo>
                    <a:cubicBezTo>
                      <a:pt x="27" y="1"/>
                      <a:pt x="27" y="1"/>
                      <a:pt x="27" y="1"/>
                    </a:cubicBezTo>
                    <a:cubicBezTo>
                      <a:pt x="22" y="1"/>
                      <a:pt x="16" y="0"/>
                      <a:pt x="10" y="1"/>
                    </a:cubicBezTo>
                    <a:cubicBezTo>
                      <a:pt x="7" y="1"/>
                      <a:pt x="3" y="1"/>
                      <a:pt x="0" y="2"/>
                    </a:cubicBezTo>
                    <a:cubicBezTo>
                      <a:pt x="0" y="30"/>
                      <a:pt x="0" y="30"/>
                      <a:pt x="0" y="30"/>
                    </a:cubicBezTo>
                    <a:cubicBezTo>
                      <a:pt x="3" y="29"/>
                      <a:pt x="7" y="28"/>
                      <a:pt x="12" y="28"/>
                    </a:cubicBezTo>
                    <a:close/>
                  </a:path>
                </a:pathLst>
              </a:custGeom>
              <a:solidFill>
                <a:schemeClr val="accent1">
                  <a:lumMod val="75000"/>
                </a:schemeClr>
              </a:solidFill>
              <a:ln w="3175">
                <a:solidFill>
                  <a:schemeClr val="accent1">
                    <a:lumMod val="75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573"/>
              <p:cNvSpPr>
                <a:spLocks noChangeAspect="1"/>
              </p:cNvSpPr>
              <p:nvPr/>
            </p:nvSpPr>
            <p:spPr bwMode="auto">
              <a:xfrm>
                <a:off x="7733632" y="3226693"/>
                <a:ext cx="63998" cy="79998"/>
              </a:xfrm>
              <a:custGeom>
                <a:avLst/>
                <a:gdLst>
                  <a:gd name="T0" fmla="*/ 27 w 27"/>
                  <a:gd name="T1" fmla="*/ 34 h 34"/>
                  <a:gd name="T2" fmla="*/ 27 w 27"/>
                  <a:gd name="T3" fmla="*/ 5 h 34"/>
                  <a:gd name="T4" fmla="*/ 15 w 27"/>
                  <a:gd name="T5" fmla="*/ 3 h 34"/>
                  <a:gd name="T6" fmla="*/ 0 w 27"/>
                  <a:gd name="T7" fmla="*/ 0 h 34"/>
                  <a:gd name="T8" fmla="*/ 0 w 27"/>
                  <a:gd name="T9" fmla="*/ 28 h 34"/>
                  <a:gd name="T10" fmla="*/ 10 w 27"/>
                  <a:gd name="T11" fmla="*/ 30 h 34"/>
                  <a:gd name="T12" fmla="*/ 27 w 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7" h="34">
                    <a:moveTo>
                      <a:pt x="27" y="34"/>
                    </a:moveTo>
                    <a:cubicBezTo>
                      <a:pt x="27" y="5"/>
                      <a:pt x="27" y="5"/>
                      <a:pt x="27" y="5"/>
                    </a:cubicBezTo>
                    <a:cubicBezTo>
                      <a:pt x="23" y="4"/>
                      <a:pt x="19" y="4"/>
                      <a:pt x="15" y="3"/>
                    </a:cubicBezTo>
                    <a:cubicBezTo>
                      <a:pt x="9" y="2"/>
                      <a:pt x="4" y="1"/>
                      <a:pt x="0" y="0"/>
                    </a:cubicBezTo>
                    <a:cubicBezTo>
                      <a:pt x="0" y="28"/>
                      <a:pt x="0" y="28"/>
                      <a:pt x="0" y="28"/>
                    </a:cubicBezTo>
                    <a:cubicBezTo>
                      <a:pt x="3" y="29"/>
                      <a:pt x="7" y="29"/>
                      <a:pt x="10" y="30"/>
                    </a:cubicBezTo>
                    <a:cubicBezTo>
                      <a:pt x="17" y="31"/>
                      <a:pt x="22" y="32"/>
                      <a:pt x="27" y="34"/>
                    </a:cubicBezTo>
                    <a:close/>
                  </a:path>
                </a:pathLst>
              </a:custGeom>
              <a:solidFill>
                <a:schemeClr val="accent1">
                  <a:lumMod val="75000"/>
                </a:schemeClr>
              </a:solidFill>
              <a:ln w="3175">
                <a:solidFill>
                  <a:schemeClr val="accent1">
                    <a:lumMod val="75000"/>
                  </a:schemeClr>
                </a:solid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206986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grpSp>
        <p:nvGrpSpPr>
          <p:cNvPr id="5" name="Group 4"/>
          <p:cNvGrpSpPr/>
          <p:nvPr/>
        </p:nvGrpSpPr>
        <p:grpSpPr>
          <a:xfrm>
            <a:off x="555625" y="3624385"/>
            <a:ext cx="8040689" cy="1071440"/>
            <a:chOff x="555625" y="3310060"/>
            <a:chExt cx="8040689" cy="1071440"/>
          </a:xfrm>
        </p:grpSpPr>
        <p:sp>
          <p:nvSpPr>
            <p:cNvPr id="4" name="Rounded Rectangle 3"/>
            <p:cNvSpPr/>
            <p:nvPr/>
          </p:nvSpPr>
          <p:spPr>
            <a:xfrm>
              <a:off x="555625" y="3310060"/>
              <a:ext cx="8040689" cy="1071440"/>
            </a:xfrm>
            <a:prstGeom prst="roundRect">
              <a:avLst>
                <a:gd name="adj" fmla="val 1133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55626" y="3395657"/>
              <a:ext cx="8040688" cy="900246"/>
            </a:xfrm>
            <a:prstGeom prst="rect">
              <a:avLst/>
            </a:prstGeom>
          </p:spPr>
          <p:txBody>
            <a:bodyPr wrap="square">
              <a:spAutoFit/>
            </a:bodyPr>
            <a:lstStyle/>
            <a:p>
              <a:pPr>
                <a:spcAft>
                  <a:spcPts val="300"/>
                </a:spcAft>
              </a:pPr>
              <a:r>
                <a:rPr lang="en-US" sz="1200" dirty="0">
                  <a:solidFill>
                    <a:schemeClr val="tx2"/>
                  </a:solidFill>
                  <a:latin typeface="+mj-lt"/>
                </a:rPr>
                <a:t>“Since the implementation of the product, there have been no troubles in its operation. Development hasn’t experience any issues either. On the contrary, the solution helped reduce frustration at work. The work environment is up to expectations.” </a:t>
              </a:r>
              <a:endParaRPr lang="en-US" sz="1200" i="1" dirty="0">
                <a:solidFill>
                  <a:schemeClr val="tx2"/>
                </a:solidFill>
                <a:latin typeface="+mj-lt"/>
              </a:endParaRPr>
            </a:p>
            <a:p>
              <a:pPr algn="r">
                <a:spcAft>
                  <a:spcPts val="200"/>
                </a:spcAft>
              </a:pPr>
              <a:r>
                <a:rPr lang="en-US" sz="1400" dirty="0">
                  <a:solidFill>
                    <a:schemeClr val="tx2"/>
                  </a:solidFill>
                  <a:latin typeface="+mj-lt"/>
                </a:rPr>
                <a:t>— </a:t>
              </a:r>
              <a:r>
                <a:rPr lang="en-US" sz="1400" b="1" dirty="0">
                  <a:solidFill>
                    <a:schemeClr val="tx2"/>
                  </a:solidFill>
                  <a:latin typeface="+mj-lt"/>
                </a:rPr>
                <a:t>Hajime Tomon</a:t>
              </a:r>
              <a:r>
                <a:rPr lang="en-US" sz="1400" dirty="0">
                  <a:solidFill>
                    <a:schemeClr val="tx2"/>
                  </a:solidFill>
                  <a:latin typeface="+mj-lt"/>
                </a:rPr>
                <a:t>, Information Systems, Square Enix, Japan</a:t>
              </a:r>
            </a:p>
          </p:txBody>
        </p:sp>
      </p:grpSp>
      <p:grpSp>
        <p:nvGrpSpPr>
          <p:cNvPr id="11" name="Group 10"/>
          <p:cNvGrpSpPr/>
          <p:nvPr/>
        </p:nvGrpSpPr>
        <p:grpSpPr>
          <a:xfrm>
            <a:off x="547534" y="1196975"/>
            <a:ext cx="5982739" cy="2331152"/>
            <a:chOff x="555626" y="1196975"/>
            <a:chExt cx="5982739" cy="2331152"/>
          </a:xfrm>
        </p:grpSpPr>
        <p:pic>
          <p:nvPicPr>
            <p:cNvPr id="6" name="Picture 5"/>
            <p:cNvPicPr>
              <a:picLocks noChangeAspect="1"/>
            </p:cNvPicPr>
            <p:nvPr/>
          </p:nvPicPr>
          <p:blipFill rotWithShape="1">
            <a:blip r:embed="rId3"/>
            <a:srcRect l="4192" r="5246" b="7320"/>
            <a:stretch/>
          </p:blipFill>
          <p:spPr>
            <a:xfrm>
              <a:off x="555626" y="1225564"/>
              <a:ext cx="5982739" cy="2302563"/>
            </a:xfrm>
            <a:prstGeom prst="rect">
              <a:avLst/>
            </a:prstGeom>
          </p:spPr>
        </p:pic>
        <p:sp>
          <p:nvSpPr>
            <p:cNvPr id="8" name="Rounded Rectangle 7"/>
            <p:cNvSpPr/>
            <p:nvPr/>
          </p:nvSpPr>
          <p:spPr>
            <a:xfrm>
              <a:off x="2152481" y="1196975"/>
              <a:ext cx="2589452" cy="421432"/>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4402067" y="3204446"/>
              <a:ext cx="1561763" cy="169933"/>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71599" y="3204446"/>
              <a:ext cx="1776203" cy="169933"/>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p:cNvSpPr/>
          <p:nvPr/>
        </p:nvSpPr>
        <p:spPr>
          <a:xfrm>
            <a:off x="1252903" y="1225564"/>
            <a:ext cx="4572000" cy="430887"/>
          </a:xfrm>
          <a:prstGeom prst="rect">
            <a:avLst/>
          </a:prstGeom>
        </p:spPr>
        <p:txBody>
          <a:bodyPr>
            <a:spAutoFit/>
          </a:bodyPr>
          <a:lstStyle/>
          <a:p>
            <a:pPr algn="ctr"/>
            <a:r>
              <a:rPr lang="en-US" sz="1100" b="1" dirty="0">
                <a:solidFill>
                  <a:schemeClr val="tx2"/>
                </a:solidFill>
                <a:latin typeface="+mj-lt"/>
              </a:rPr>
              <a:t>Adoption of a network foundation that </a:t>
            </a:r>
            <a:br>
              <a:rPr lang="en-US" sz="1100" b="1" dirty="0">
                <a:solidFill>
                  <a:schemeClr val="tx2"/>
                </a:solidFill>
                <a:latin typeface="+mj-lt"/>
              </a:rPr>
            </a:br>
            <a:r>
              <a:rPr lang="en-US" sz="1100" b="1" dirty="0">
                <a:solidFill>
                  <a:schemeClr val="tx2"/>
                </a:solidFill>
                <a:latin typeface="+mj-lt"/>
              </a:rPr>
              <a:t>supports development environment</a:t>
            </a:r>
          </a:p>
        </p:txBody>
      </p:sp>
      <p:sp>
        <p:nvSpPr>
          <p:cNvPr id="13" name="Rectangle 12"/>
          <p:cNvSpPr/>
          <p:nvPr/>
        </p:nvSpPr>
        <p:spPr>
          <a:xfrm>
            <a:off x="993350" y="3150912"/>
            <a:ext cx="2318262" cy="253916"/>
          </a:xfrm>
          <a:prstGeom prst="rect">
            <a:avLst/>
          </a:prstGeom>
        </p:spPr>
        <p:txBody>
          <a:bodyPr wrap="none">
            <a:spAutoFit/>
          </a:bodyPr>
          <a:lstStyle/>
          <a:p>
            <a:pPr algn="ctr"/>
            <a:r>
              <a:rPr lang="en-US" sz="1000" dirty="0">
                <a:latin typeface="+mj-lt"/>
              </a:rPr>
              <a:t>Cisco Nexus 9000 Series Switches</a:t>
            </a:r>
          </a:p>
        </p:txBody>
      </p:sp>
      <p:sp>
        <p:nvSpPr>
          <p:cNvPr id="14" name="Rectangle 13"/>
          <p:cNvSpPr/>
          <p:nvPr/>
        </p:nvSpPr>
        <p:spPr>
          <a:xfrm>
            <a:off x="4021930" y="3150912"/>
            <a:ext cx="1925527" cy="253916"/>
          </a:xfrm>
          <a:prstGeom prst="rect">
            <a:avLst/>
          </a:prstGeom>
        </p:spPr>
        <p:txBody>
          <a:bodyPr wrap="none">
            <a:spAutoFit/>
          </a:bodyPr>
          <a:lstStyle/>
          <a:p>
            <a:pPr algn="ctr"/>
            <a:r>
              <a:rPr lang="en-US" sz="1000" dirty="0">
                <a:latin typeface="+mj-lt"/>
              </a:rPr>
              <a:t>Cisco QSFP BiDi Transceiver</a:t>
            </a:r>
          </a:p>
        </p:txBody>
      </p:sp>
      <p:sp>
        <p:nvSpPr>
          <p:cNvPr id="16" name="Round Same Side Corner Rectangle 15"/>
          <p:cNvSpPr/>
          <p:nvPr/>
        </p:nvSpPr>
        <p:spPr>
          <a:xfrm rot="5400000">
            <a:off x="6810206" y="1418340"/>
            <a:ext cx="1451843" cy="2120369"/>
          </a:xfrm>
          <a:prstGeom prst="round2SameRect">
            <a:avLst>
              <a:gd name="adj1" fmla="val 50000"/>
              <a:gd name="adj2" fmla="val 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2"/>
                </a:solidFill>
              </a:rPr>
              <a:t>40G today, 100G tomorrow – Same infrastructure </a:t>
            </a:r>
          </a:p>
        </p:txBody>
      </p:sp>
    </p:spTree>
    <p:extLst>
      <p:ext uri="{BB962C8B-B14F-4D97-AF65-F5344CB8AC3E}">
        <p14:creationId xmlns:p14="http://schemas.microsoft.com/office/powerpoint/2010/main" val="3121840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Simplicity </a:t>
            </a:r>
            <a:br>
              <a:rPr lang="en-US" dirty="0"/>
            </a:br>
            <a:r>
              <a:rPr lang="en-US" dirty="0"/>
              <a:t>Choices for programmability and automation</a:t>
            </a:r>
          </a:p>
        </p:txBody>
      </p:sp>
    </p:spTree>
    <p:extLst>
      <p:ext uri="{BB962C8B-B14F-4D97-AF65-F5344CB8AC3E}">
        <p14:creationId xmlns:p14="http://schemas.microsoft.com/office/powerpoint/2010/main" val="4294746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626" y="2816027"/>
            <a:ext cx="8588374" cy="190043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What problem are we trying to solve?</a:t>
            </a:r>
          </a:p>
        </p:txBody>
      </p:sp>
      <p:sp>
        <p:nvSpPr>
          <p:cNvPr id="4" name="Rectangle 3"/>
          <p:cNvSpPr/>
          <p:nvPr/>
        </p:nvSpPr>
        <p:spPr>
          <a:xfrm>
            <a:off x="2261010" y="3077100"/>
            <a:ext cx="6335303" cy="13782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0" rtlCol="0" anchor="ctr"/>
          <a:lstStyle/>
          <a:p>
            <a:pPr marL="228600">
              <a:spcAft>
                <a:spcPts val="600"/>
              </a:spcAft>
            </a:pPr>
            <a:r>
              <a:rPr lang="en-US" dirty="0">
                <a:solidFill>
                  <a:schemeClr val="bg2"/>
                </a:solidFill>
              </a:rPr>
              <a:t>“I can spin up servers in minutes with my </a:t>
            </a:r>
            <a:br>
              <a:rPr lang="en-US" dirty="0">
                <a:solidFill>
                  <a:schemeClr val="bg2"/>
                </a:solidFill>
              </a:rPr>
            </a:br>
            <a:r>
              <a:rPr lang="en-US" dirty="0">
                <a:solidFill>
                  <a:schemeClr val="bg2"/>
                </a:solidFill>
              </a:rPr>
              <a:t>Configuration Management Tool workflows, </a:t>
            </a:r>
            <a:br>
              <a:rPr lang="en-US" dirty="0">
                <a:solidFill>
                  <a:schemeClr val="bg2"/>
                </a:solidFill>
              </a:rPr>
            </a:br>
            <a:r>
              <a:rPr lang="en-US" dirty="0">
                <a:solidFill>
                  <a:schemeClr val="bg2"/>
                </a:solidFill>
              </a:rPr>
              <a:t>why does it take </a:t>
            </a:r>
            <a:r>
              <a:rPr lang="en-US" b="1" dirty="0">
                <a:solidFill>
                  <a:schemeClr val="bg2"/>
                </a:solidFill>
              </a:rPr>
              <a:t>orders of magnitude</a:t>
            </a:r>
            <a:r>
              <a:rPr lang="en-US" dirty="0">
                <a:solidFill>
                  <a:schemeClr val="bg2"/>
                </a:solidFill>
              </a:rPr>
              <a:t> more to </a:t>
            </a:r>
            <a:br>
              <a:rPr lang="en-US" dirty="0">
                <a:solidFill>
                  <a:schemeClr val="bg2"/>
                </a:solidFill>
              </a:rPr>
            </a:br>
            <a:r>
              <a:rPr lang="en-US" dirty="0">
                <a:solidFill>
                  <a:schemeClr val="bg2"/>
                </a:solidFill>
              </a:rPr>
              <a:t>spin up and affect change on my Network Elements?”</a:t>
            </a:r>
          </a:p>
          <a:p>
            <a:pPr marL="228600" algn="r">
              <a:spcBef>
                <a:spcPts val="600"/>
              </a:spcBef>
              <a:spcAft>
                <a:spcPts val="600"/>
              </a:spcAft>
            </a:pPr>
            <a:r>
              <a:rPr lang="en-US" dirty="0">
                <a:solidFill>
                  <a:schemeClr val="bg2"/>
                </a:solidFill>
              </a:rPr>
              <a:t>— Network Administrator</a:t>
            </a:r>
          </a:p>
        </p:txBody>
      </p:sp>
      <p:pic>
        <p:nvPicPr>
          <p:cNvPr id="6" name="Picture 5">
            <a:extLst>
              <a:ext uri="{FF2B5EF4-FFF2-40B4-BE49-F238E27FC236}">
                <a16:creationId xmlns:a16="http://schemas.microsoft.com/office/drawing/2014/main" id="{7B6A4C21-AEF9-4F88-A316-C4DE82A2B70B}"/>
              </a:ext>
            </a:extLst>
          </p:cNvPr>
          <p:cNvPicPr>
            <a:picLocks noChangeAspect="1"/>
          </p:cNvPicPr>
          <p:nvPr/>
        </p:nvPicPr>
        <p:blipFill rotWithShape="1">
          <a:blip r:embed="rId3" cstate="hqprint">
            <a:extLst>
              <a:ext uri="{28A0092B-C50C-407E-A947-70E740481C1C}">
                <a14:useLocalDpi xmlns:a14="http://schemas.microsoft.com/office/drawing/2010/main"/>
              </a:ext>
            </a:extLst>
          </a:blip>
          <a:stretch/>
        </p:blipFill>
        <p:spPr>
          <a:xfrm>
            <a:off x="0" y="1196975"/>
            <a:ext cx="2491590" cy="3519489"/>
          </a:xfrm>
          <a:prstGeom prst="rect">
            <a:avLst/>
          </a:prstGeom>
          <a:noFill/>
          <a:ln>
            <a:noFill/>
          </a:ln>
        </p:spPr>
      </p:pic>
    </p:spTree>
    <p:extLst>
      <p:ext uri="{BB962C8B-B14F-4D97-AF65-F5344CB8AC3E}">
        <p14:creationId xmlns:p14="http://schemas.microsoft.com/office/powerpoint/2010/main" val="297330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55625" y="1196975"/>
            <a:ext cx="8040688" cy="13643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spcAft>
                <a:spcPts val="600"/>
              </a:spcAft>
            </a:pPr>
            <a:r>
              <a:rPr lang="en-US" sz="2800" dirty="0"/>
              <a:t>Your Data center is unique</a:t>
            </a:r>
            <a:br>
              <a:rPr lang="en-US" sz="2800" dirty="0"/>
            </a:br>
            <a:r>
              <a:rPr lang="en-US" dirty="0"/>
              <a:t>But one thing all of them have in common is </a:t>
            </a:r>
            <a:br>
              <a:rPr lang="en-US" dirty="0"/>
            </a:br>
            <a:r>
              <a:rPr lang="en-US" sz="2800" dirty="0"/>
              <a:t>Automation can make it easier and faster</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300" y="2837303"/>
            <a:ext cx="939338" cy="939338"/>
          </a:xfrm>
          <a:prstGeom prst="rect">
            <a:avLst/>
          </a:prstGeom>
        </p:spPr>
      </p:pic>
    </p:spTree>
    <p:extLst>
      <p:ext uri="{BB962C8B-B14F-4D97-AF65-F5344CB8AC3E}">
        <p14:creationId xmlns:p14="http://schemas.microsoft.com/office/powerpoint/2010/main" val="4031708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for programmability and automation</a:t>
            </a:r>
          </a:p>
        </p:txBody>
      </p:sp>
      <p:sp>
        <p:nvSpPr>
          <p:cNvPr id="68" name="Rounded Rectangle 67"/>
          <p:cNvSpPr/>
          <p:nvPr/>
        </p:nvSpPr>
        <p:spPr>
          <a:xfrm>
            <a:off x="5029200" y="2162175"/>
            <a:ext cx="3567113" cy="1409700"/>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spcAft>
                <a:spcPts val="600"/>
              </a:spcAft>
              <a:buFont typeface="Arial" pitchFamily="34" charset="0"/>
              <a:buChar char="•"/>
            </a:pPr>
            <a:r>
              <a:rPr lang="en-US" sz="1200" dirty="0">
                <a:solidFill>
                  <a:schemeClr val="tx1"/>
                </a:solidFill>
              </a:rPr>
              <a:t>Start with NXOS </a:t>
            </a:r>
            <a:r>
              <a:rPr lang="en-US" sz="1200" b="1" dirty="0">
                <a:solidFill>
                  <a:schemeClr val="tx1"/>
                </a:solidFill>
              </a:rPr>
              <a:t>out of the box automation</a:t>
            </a:r>
          </a:p>
          <a:p>
            <a:pPr marL="171450" indent="-171450">
              <a:buFont typeface="Arial" pitchFamily="34" charset="0"/>
              <a:buChar char="•"/>
            </a:pPr>
            <a:r>
              <a:rPr lang="en-US" sz="1200" dirty="0">
                <a:solidFill>
                  <a:schemeClr val="tx1"/>
                </a:solidFill>
              </a:rPr>
              <a:t>POAP and XMPP out of the box are great options to bring up individual switches in an automated fashion</a:t>
            </a:r>
          </a:p>
        </p:txBody>
      </p:sp>
      <p:pic>
        <p:nvPicPr>
          <p:cNvPr id="67" name="Picture 66"/>
          <p:cNvPicPr>
            <a:picLocks noChangeAspect="1"/>
          </p:cNvPicPr>
          <p:nvPr/>
        </p:nvPicPr>
        <p:blipFill>
          <a:blip r:embed="rId3">
            <a:duotone>
              <a:schemeClr val="bg2">
                <a:shade val="45000"/>
                <a:satMod val="135000"/>
              </a:schemeClr>
              <a:prstClr val="white"/>
            </a:duotone>
          </a:blip>
          <a:stretch>
            <a:fillRect/>
          </a:stretch>
        </p:blipFill>
        <p:spPr>
          <a:xfrm>
            <a:off x="490438" y="1637831"/>
            <a:ext cx="4072481" cy="2493480"/>
          </a:xfrm>
          <a:prstGeom prst="rect">
            <a:avLst/>
          </a:prstGeom>
        </p:spPr>
      </p:pic>
      <p:grpSp>
        <p:nvGrpSpPr>
          <p:cNvPr id="70" name="Group 69"/>
          <p:cNvGrpSpPr/>
          <p:nvPr/>
        </p:nvGrpSpPr>
        <p:grpSpPr>
          <a:xfrm>
            <a:off x="1178248" y="2536172"/>
            <a:ext cx="640080" cy="182880"/>
            <a:chOff x="3428343" y="2007475"/>
            <a:chExt cx="2265080" cy="607274"/>
          </a:xfrm>
        </p:grpSpPr>
        <p:sp>
          <p:nvSpPr>
            <p:cNvPr id="71" name="Rounded Rectangle 70"/>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p:cNvGrpSpPr/>
            <p:nvPr/>
          </p:nvGrpSpPr>
          <p:grpSpPr>
            <a:xfrm>
              <a:off x="3903402" y="2217561"/>
              <a:ext cx="1534099" cy="187102"/>
              <a:chOff x="3724919" y="2179867"/>
              <a:chExt cx="1534099" cy="187102"/>
            </a:xfrm>
          </p:grpSpPr>
          <p:grpSp>
            <p:nvGrpSpPr>
              <p:cNvPr id="74" name="Group 73"/>
              <p:cNvGrpSpPr/>
              <p:nvPr/>
            </p:nvGrpSpPr>
            <p:grpSpPr>
              <a:xfrm>
                <a:off x="3724919" y="2184089"/>
                <a:ext cx="731520" cy="182880"/>
                <a:chOff x="3724919" y="2184090"/>
                <a:chExt cx="1806902" cy="462784"/>
              </a:xfrm>
            </p:grpSpPr>
            <p:sp>
              <p:nvSpPr>
                <p:cNvPr id="88" name="Oval 87"/>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p:cNvGrpSpPr/>
              <p:nvPr/>
            </p:nvGrpSpPr>
            <p:grpSpPr>
              <a:xfrm>
                <a:off x="4527498" y="2179867"/>
                <a:ext cx="731520" cy="182880"/>
                <a:chOff x="3724919" y="2184090"/>
                <a:chExt cx="1806902" cy="462784"/>
              </a:xfrm>
            </p:grpSpPr>
            <p:sp>
              <p:nvSpPr>
                <p:cNvPr id="76" name="Oval 75"/>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3" name="Oval 72"/>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p:cNvGrpSpPr/>
          <p:nvPr/>
        </p:nvGrpSpPr>
        <p:grpSpPr>
          <a:xfrm>
            <a:off x="3312111" y="1641482"/>
            <a:ext cx="640080" cy="182880"/>
            <a:chOff x="3428343" y="2007475"/>
            <a:chExt cx="2265080" cy="607274"/>
          </a:xfrm>
        </p:grpSpPr>
        <p:sp>
          <p:nvSpPr>
            <p:cNvPr id="101" name="Rounded Rectangle 100"/>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p:cNvGrpSpPr/>
            <p:nvPr/>
          </p:nvGrpSpPr>
          <p:grpSpPr>
            <a:xfrm>
              <a:off x="3903402" y="2217561"/>
              <a:ext cx="1534099" cy="187102"/>
              <a:chOff x="3724919" y="2179867"/>
              <a:chExt cx="1534099" cy="187102"/>
            </a:xfrm>
          </p:grpSpPr>
          <p:grpSp>
            <p:nvGrpSpPr>
              <p:cNvPr id="104" name="Group 103"/>
              <p:cNvGrpSpPr/>
              <p:nvPr/>
            </p:nvGrpSpPr>
            <p:grpSpPr>
              <a:xfrm>
                <a:off x="3724919" y="2184089"/>
                <a:ext cx="731520" cy="182880"/>
                <a:chOff x="3724919" y="2184090"/>
                <a:chExt cx="1806902" cy="462784"/>
              </a:xfrm>
            </p:grpSpPr>
            <p:sp>
              <p:nvSpPr>
                <p:cNvPr id="118" name="Oval 117"/>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p:cNvGrpSpPr/>
              <p:nvPr/>
            </p:nvGrpSpPr>
            <p:grpSpPr>
              <a:xfrm>
                <a:off x="4527498" y="2179867"/>
                <a:ext cx="731520" cy="182880"/>
                <a:chOff x="3724919" y="2184090"/>
                <a:chExt cx="1806902" cy="462784"/>
              </a:xfrm>
            </p:grpSpPr>
            <p:sp>
              <p:nvSpPr>
                <p:cNvPr id="106" name="Oval 105"/>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3" name="Oval 102"/>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74957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for programmability and automation</a:t>
            </a:r>
          </a:p>
        </p:txBody>
      </p:sp>
      <p:grpSp>
        <p:nvGrpSpPr>
          <p:cNvPr id="65" name="Group 64">
            <a:extLst>
              <a:ext uri="{FF2B5EF4-FFF2-40B4-BE49-F238E27FC236}">
                <a16:creationId xmlns:a16="http://schemas.microsoft.com/office/drawing/2014/main" id="{F7B40CEF-0807-7D42-A21A-BDF987165F23}"/>
              </a:ext>
            </a:extLst>
          </p:cNvPr>
          <p:cNvGrpSpPr/>
          <p:nvPr/>
        </p:nvGrpSpPr>
        <p:grpSpPr>
          <a:xfrm>
            <a:off x="953383" y="1819451"/>
            <a:ext cx="3209976" cy="734405"/>
            <a:chOff x="-195414" y="2157770"/>
            <a:chExt cx="3089001" cy="706728"/>
          </a:xfrm>
        </p:grpSpPr>
        <p:cxnSp>
          <p:nvCxnSpPr>
            <p:cNvPr id="66" name="Straight Connector 65">
              <a:extLst>
                <a:ext uri="{FF2B5EF4-FFF2-40B4-BE49-F238E27FC236}">
                  <a16:creationId xmlns:a16="http://schemas.microsoft.com/office/drawing/2014/main" id="{7733A710-4D5E-AE49-8432-C69996C3DA7D}"/>
                </a:ext>
              </a:extLst>
            </p:cNvPr>
            <p:cNvCxnSpPr/>
            <p:nvPr/>
          </p:nvCxnSpPr>
          <p:spPr>
            <a:xfrm flipV="1">
              <a:off x="-195414" y="2157776"/>
              <a:ext cx="617323"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36E947E-3906-834D-852A-9308E407CDC7}"/>
                </a:ext>
              </a:extLst>
            </p:cNvPr>
            <p:cNvCxnSpPr/>
            <p:nvPr/>
          </p:nvCxnSpPr>
          <p:spPr>
            <a:xfrm flipV="1">
              <a:off x="-195414" y="2157775"/>
              <a:ext cx="1235125"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9E56F66-D2D2-6541-A51C-369521C04264}"/>
                </a:ext>
              </a:extLst>
            </p:cNvPr>
            <p:cNvCxnSpPr/>
            <p:nvPr/>
          </p:nvCxnSpPr>
          <p:spPr>
            <a:xfrm flipH="1" flipV="1">
              <a:off x="421909" y="2157776"/>
              <a:ext cx="477"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C70EB9F-92B4-2E4C-8EC0-83DF3132C57F}"/>
                </a:ext>
              </a:extLst>
            </p:cNvPr>
            <p:cNvCxnSpPr/>
            <p:nvPr/>
          </p:nvCxnSpPr>
          <p:spPr>
            <a:xfrm flipV="1">
              <a:off x="422386" y="2157775"/>
              <a:ext cx="617324"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DB4C85A-F085-DB45-8D14-B40C694B29C8}"/>
                </a:ext>
              </a:extLst>
            </p:cNvPr>
            <p:cNvCxnSpPr/>
            <p:nvPr/>
          </p:nvCxnSpPr>
          <p:spPr>
            <a:xfrm>
              <a:off x="421909" y="2157776"/>
              <a:ext cx="1853877" cy="706719"/>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85D5146-6555-7F46-9B96-5ACBEAA83DDF}"/>
                </a:ext>
              </a:extLst>
            </p:cNvPr>
            <p:cNvCxnSpPr/>
            <p:nvPr/>
          </p:nvCxnSpPr>
          <p:spPr>
            <a:xfrm>
              <a:off x="1039711" y="2157775"/>
              <a:ext cx="1236077"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A9F8AD0-8751-B24D-B78C-D2C18916C415}"/>
                </a:ext>
              </a:extLst>
            </p:cNvPr>
            <p:cNvCxnSpPr/>
            <p:nvPr/>
          </p:nvCxnSpPr>
          <p:spPr>
            <a:xfrm flipH="1" flipV="1">
              <a:off x="1039711" y="2157775"/>
              <a:ext cx="477"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4429840-8334-1D4F-960A-53502FF23106}"/>
                </a:ext>
              </a:extLst>
            </p:cNvPr>
            <p:cNvCxnSpPr/>
            <p:nvPr/>
          </p:nvCxnSpPr>
          <p:spPr>
            <a:xfrm flipH="1" flipV="1">
              <a:off x="421909" y="2157776"/>
              <a:ext cx="618277" cy="706721"/>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AA456BD-B744-5943-AF1E-6E16141F295E}"/>
                </a:ext>
              </a:extLst>
            </p:cNvPr>
            <p:cNvCxnSpPr/>
            <p:nvPr/>
          </p:nvCxnSpPr>
          <p:spPr>
            <a:xfrm flipH="1" flipV="1">
              <a:off x="1039711" y="2157775"/>
              <a:ext cx="618276"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D0D5AAD-3E5E-E34F-823B-477BE6F5F918}"/>
                </a:ext>
              </a:extLst>
            </p:cNvPr>
            <p:cNvCxnSpPr/>
            <p:nvPr/>
          </p:nvCxnSpPr>
          <p:spPr>
            <a:xfrm flipH="1" flipV="1">
              <a:off x="421909" y="2157776"/>
              <a:ext cx="1236078"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13318F5-E479-974C-8CB6-B107465303FA}"/>
                </a:ext>
              </a:extLst>
            </p:cNvPr>
            <p:cNvCxnSpPr/>
            <p:nvPr/>
          </p:nvCxnSpPr>
          <p:spPr>
            <a:xfrm>
              <a:off x="1657508" y="2157772"/>
              <a:ext cx="618279"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4DA9445-D1DA-C04A-AF22-1D8857F1403E}"/>
                </a:ext>
              </a:extLst>
            </p:cNvPr>
            <p:cNvCxnSpPr/>
            <p:nvPr/>
          </p:nvCxnSpPr>
          <p:spPr>
            <a:xfrm>
              <a:off x="2275309" y="2157770"/>
              <a:ext cx="618277"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C283486-410A-5C41-B091-A6231B6C730D}"/>
                </a:ext>
              </a:extLst>
            </p:cNvPr>
            <p:cNvCxnSpPr/>
            <p:nvPr/>
          </p:nvCxnSpPr>
          <p:spPr>
            <a:xfrm>
              <a:off x="1657508" y="2157772"/>
              <a:ext cx="1236079"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E0A4505-38CA-724C-BACB-6E39C78FC8D5}"/>
                </a:ext>
              </a:extLst>
            </p:cNvPr>
            <p:cNvCxnSpPr/>
            <p:nvPr/>
          </p:nvCxnSpPr>
          <p:spPr>
            <a:xfrm>
              <a:off x="1039711" y="2157775"/>
              <a:ext cx="1853876"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12D3F34-13CC-144D-9B41-2FF7392552BC}"/>
                </a:ext>
              </a:extLst>
            </p:cNvPr>
            <p:cNvCxnSpPr/>
            <p:nvPr/>
          </p:nvCxnSpPr>
          <p:spPr>
            <a:xfrm>
              <a:off x="421909" y="2157776"/>
              <a:ext cx="2471677" cy="706719"/>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AC47F1F-035B-5542-80D2-B03A7FECE802}"/>
                </a:ext>
              </a:extLst>
            </p:cNvPr>
            <p:cNvCxnSpPr/>
            <p:nvPr/>
          </p:nvCxnSpPr>
          <p:spPr>
            <a:xfrm>
              <a:off x="2275309" y="2157770"/>
              <a:ext cx="479"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1AEE28D-889B-CF47-966D-131D458BF9CD}"/>
                </a:ext>
              </a:extLst>
            </p:cNvPr>
            <p:cNvCxnSpPr/>
            <p:nvPr/>
          </p:nvCxnSpPr>
          <p:spPr>
            <a:xfrm flipV="1">
              <a:off x="1040187" y="2157771"/>
              <a:ext cx="1235121" cy="706726"/>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C24B11B-F9AF-9E4C-8FF9-2FAB3D6E5939}"/>
                </a:ext>
              </a:extLst>
            </p:cNvPr>
            <p:cNvCxnSpPr/>
            <p:nvPr/>
          </p:nvCxnSpPr>
          <p:spPr>
            <a:xfrm flipV="1">
              <a:off x="-195414" y="2157772"/>
              <a:ext cx="1852922"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38E3ECB-631D-184A-BB28-0D7E2BD01BFB}"/>
                </a:ext>
              </a:extLst>
            </p:cNvPr>
            <p:cNvCxnSpPr/>
            <p:nvPr/>
          </p:nvCxnSpPr>
          <p:spPr>
            <a:xfrm flipV="1">
              <a:off x="422386" y="2157771"/>
              <a:ext cx="1852922" cy="706727"/>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375D8A5-5DA6-504E-8A2C-70BFA3240804}"/>
                </a:ext>
              </a:extLst>
            </p:cNvPr>
            <p:cNvCxnSpPr/>
            <p:nvPr/>
          </p:nvCxnSpPr>
          <p:spPr>
            <a:xfrm flipV="1">
              <a:off x="422386" y="2157772"/>
              <a:ext cx="1235121"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AB4388D-237F-7244-BA30-EF77BA6577EC}"/>
                </a:ext>
              </a:extLst>
            </p:cNvPr>
            <p:cNvCxnSpPr/>
            <p:nvPr/>
          </p:nvCxnSpPr>
          <p:spPr>
            <a:xfrm flipV="1">
              <a:off x="1040187" y="2157772"/>
              <a:ext cx="617321"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402E5BD-CFF6-D741-A51A-13D281B1E885}"/>
                </a:ext>
              </a:extLst>
            </p:cNvPr>
            <p:cNvCxnSpPr/>
            <p:nvPr/>
          </p:nvCxnSpPr>
          <p:spPr>
            <a:xfrm flipH="1" flipV="1">
              <a:off x="1657509" y="2157772"/>
              <a:ext cx="480"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0CBF388-CC44-B84E-8F38-8CA702A66712}"/>
                </a:ext>
              </a:extLst>
            </p:cNvPr>
            <p:cNvCxnSpPr/>
            <p:nvPr/>
          </p:nvCxnSpPr>
          <p:spPr>
            <a:xfrm flipV="1">
              <a:off x="1657988" y="2157770"/>
              <a:ext cx="617322" cy="706724"/>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236BBAB0-6B30-8541-9572-63772405646F}"/>
              </a:ext>
            </a:extLst>
          </p:cNvPr>
          <p:cNvGrpSpPr/>
          <p:nvPr/>
        </p:nvGrpSpPr>
        <p:grpSpPr>
          <a:xfrm>
            <a:off x="849019" y="2721782"/>
            <a:ext cx="3422706" cy="177141"/>
            <a:chOff x="1087023" y="3268068"/>
            <a:chExt cx="4312783" cy="223206"/>
          </a:xfrm>
        </p:grpSpPr>
        <p:grpSp>
          <p:nvGrpSpPr>
            <p:cNvPr id="152" name="Group 151">
              <a:extLst>
                <a:ext uri="{FF2B5EF4-FFF2-40B4-BE49-F238E27FC236}">
                  <a16:creationId xmlns:a16="http://schemas.microsoft.com/office/drawing/2014/main" id="{F78A9D6B-C996-564C-B419-E6B9415285D7}"/>
                </a:ext>
              </a:extLst>
            </p:cNvPr>
            <p:cNvGrpSpPr/>
            <p:nvPr/>
          </p:nvGrpSpPr>
          <p:grpSpPr>
            <a:xfrm>
              <a:off x="5122209" y="3268068"/>
              <a:ext cx="277597" cy="223206"/>
              <a:chOff x="4163846" y="3321046"/>
              <a:chExt cx="303556" cy="207254"/>
            </a:xfrm>
          </p:grpSpPr>
          <p:cxnSp>
            <p:nvCxnSpPr>
              <p:cNvPr id="198" name="Straight Connector 197">
                <a:extLst>
                  <a:ext uri="{FF2B5EF4-FFF2-40B4-BE49-F238E27FC236}">
                    <a16:creationId xmlns:a16="http://schemas.microsoft.com/office/drawing/2014/main" id="{3FD99E80-664F-4242-BEAF-4D57C6D360E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1715326-A89F-2D45-AE9A-429007A79820}"/>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726C8020-87A0-5F46-A52D-8E803E815B83}"/>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9A00A8D-AAAB-D047-9F1E-6D7348895B39}"/>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6AD4F85-DCBB-464B-AA6F-F9A5DB5BDBCC}"/>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0C8666A-9916-2849-A946-17AE31360FAE}"/>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C24F10F-1CF9-BE41-B247-9EF31607D66C}"/>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4FDB6BD1-58FF-2749-9083-21FE295449CA}"/>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D5E8724D-FA56-6A40-B4C2-B34386BF4268}"/>
                </a:ext>
              </a:extLst>
            </p:cNvPr>
            <p:cNvGrpSpPr/>
            <p:nvPr/>
          </p:nvGrpSpPr>
          <p:grpSpPr>
            <a:xfrm>
              <a:off x="4310412" y="3268068"/>
              <a:ext cx="277597" cy="223206"/>
              <a:chOff x="4163846" y="3321046"/>
              <a:chExt cx="303556" cy="207254"/>
            </a:xfrm>
          </p:grpSpPr>
          <p:cxnSp>
            <p:nvCxnSpPr>
              <p:cNvPr id="190" name="Straight Connector 189">
                <a:extLst>
                  <a:ext uri="{FF2B5EF4-FFF2-40B4-BE49-F238E27FC236}">
                    <a16:creationId xmlns:a16="http://schemas.microsoft.com/office/drawing/2014/main" id="{C45F1B2F-C42D-B94D-937D-6CB551AA169A}"/>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F6A8181-3C6A-9A47-87E8-67AA08BEA778}"/>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9BEECFE-7B4C-FA4E-8E0A-F3D22DC49998}"/>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87FDDA4-8DDD-9948-801A-E8E74E157071}"/>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6CD278C-F1D3-0A45-8328-D8B9817FD137}"/>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4000FBC-F6EB-3C4C-BB43-28B03B941753}"/>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8B0C08D-78A2-6C40-B624-ECB9AB1FFB06}"/>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2C3F070-8DDB-0149-99A2-2AF48530C16C}"/>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4BB1868F-9DE4-CA4C-ADF0-957DAB83AAA9}"/>
                </a:ext>
              </a:extLst>
            </p:cNvPr>
            <p:cNvGrpSpPr/>
            <p:nvPr/>
          </p:nvGrpSpPr>
          <p:grpSpPr>
            <a:xfrm>
              <a:off x="3510048" y="3268068"/>
              <a:ext cx="277597" cy="223206"/>
              <a:chOff x="4163846" y="3321046"/>
              <a:chExt cx="303556" cy="207254"/>
            </a:xfrm>
          </p:grpSpPr>
          <p:cxnSp>
            <p:nvCxnSpPr>
              <p:cNvPr id="182" name="Straight Connector 181">
                <a:extLst>
                  <a:ext uri="{FF2B5EF4-FFF2-40B4-BE49-F238E27FC236}">
                    <a16:creationId xmlns:a16="http://schemas.microsoft.com/office/drawing/2014/main" id="{E4A9EE9D-422D-114E-920D-CE9ED0D767A5}"/>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2A0D15D-01E7-384D-B067-177043B23C90}"/>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4F74B65-FD21-A24E-8366-AC44ABF696E6}"/>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E0285BA-943B-C947-A822-50713AF56AEE}"/>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7369385-48BD-FA4E-905E-7BEAAC0C6F87}"/>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2F905F6-1BE1-9944-AD1A-A8A73B26A714}"/>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6A45AD3-0D95-BD4C-8562-74E4D0EDE59F}"/>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8B72134-8165-4348-B138-2B9D1BCA9263}"/>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0DF7CEF3-51AE-F748-8E60-6A2E661B79F7}"/>
                </a:ext>
              </a:extLst>
            </p:cNvPr>
            <p:cNvGrpSpPr/>
            <p:nvPr/>
          </p:nvGrpSpPr>
          <p:grpSpPr>
            <a:xfrm>
              <a:off x="2704860" y="3268068"/>
              <a:ext cx="277597" cy="223206"/>
              <a:chOff x="4163846" y="3321046"/>
              <a:chExt cx="303556" cy="207254"/>
            </a:xfrm>
          </p:grpSpPr>
          <p:cxnSp>
            <p:nvCxnSpPr>
              <p:cNvPr id="174" name="Straight Connector 173">
                <a:extLst>
                  <a:ext uri="{FF2B5EF4-FFF2-40B4-BE49-F238E27FC236}">
                    <a16:creationId xmlns:a16="http://schemas.microsoft.com/office/drawing/2014/main" id="{FBADD796-76F0-664D-9759-0F1EBAFC874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C36FDA2-762E-5E40-8E89-D194DEB96588}"/>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CCA0DDA-33D6-5149-AFD7-306F2ECFDB95}"/>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602527C-0DE1-CD4A-8509-E8D6FAB56E9B}"/>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DD16069-D62D-4940-A2E2-06404DE4ED74}"/>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69380E9-368E-0F44-A45A-30E2C788C426}"/>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596E85C-3EBA-294E-B386-89F8FE928032}"/>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EE38551-A3B5-8140-B1EA-F373BFA7E9EA}"/>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B19E2523-52B4-8440-B083-13DCB4880E93}"/>
                </a:ext>
              </a:extLst>
            </p:cNvPr>
            <p:cNvGrpSpPr/>
            <p:nvPr/>
          </p:nvGrpSpPr>
          <p:grpSpPr>
            <a:xfrm>
              <a:off x="1897866" y="3268068"/>
              <a:ext cx="277597" cy="223206"/>
              <a:chOff x="4163846" y="3321046"/>
              <a:chExt cx="303556" cy="207254"/>
            </a:xfrm>
          </p:grpSpPr>
          <p:cxnSp>
            <p:nvCxnSpPr>
              <p:cNvPr id="166" name="Straight Connector 165">
                <a:extLst>
                  <a:ext uri="{FF2B5EF4-FFF2-40B4-BE49-F238E27FC236}">
                    <a16:creationId xmlns:a16="http://schemas.microsoft.com/office/drawing/2014/main" id="{4D6E2EB2-6100-0D4E-8485-D0E87C8F2CB1}"/>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EAFE819-96D2-A741-A4F8-21B4C8D17A15}"/>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CCF1614-3EDC-C44C-B8C1-042FA1EEEC96}"/>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A07653C-1C24-FD4D-8395-659215BFE655}"/>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1D9DBC3-3D27-BF48-A9AC-F14D938A9824}"/>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F19CBCF-38EA-3E4F-8EBB-966B68223901}"/>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D937FD9-D4B2-7144-A4EE-18678EBA2F8D}"/>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B70A252-7D3B-604E-9777-8E44541FF1DE}"/>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3D3EFA48-8EB0-6D4F-9827-F070CCD6690E}"/>
                </a:ext>
              </a:extLst>
            </p:cNvPr>
            <p:cNvGrpSpPr/>
            <p:nvPr/>
          </p:nvGrpSpPr>
          <p:grpSpPr>
            <a:xfrm>
              <a:off x="1087023" y="3268068"/>
              <a:ext cx="277597" cy="223206"/>
              <a:chOff x="4163846" y="3321046"/>
              <a:chExt cx="303556" cy="207254"/>
            </a:xfrm>
          </p:grpSpPr>
          <p:cxnSp>
            <p:nvCxnSpPr>
              <p:cNvPr id="158" name="Straight Connector 157">
                <a:extLst>
                  <a:ext uri="{FF2B5EF4-FFF2-40B4-BE49-F238E27FC236}">
                    <a16:creationId xmlns:a16="http://schemas.microsoft.com/office/drawing/2014/main" id="{F93B2309-A32A-E944-99F4-1132ED8A8A3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BC53AC0-7F04-2F49-902D-DD9B31F8F62D}"/>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8261AEC-A8CD-7742-8FF7-837942081F5B}"/>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2101ACA-7B42-8847-9446-205D13BD71F8}"/>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9008D61-99AF-1D48-BDC5-9276D03E2F25}"/>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474D992-FBF3-0E4A-960F-7E2696A07FE6}"/>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211BC35-DE55-774A-A5EB-F6234B1167F8}"/>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10F39BE-3340-554A-8F22-9DF4D11A5393}"/>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206" name="Rounded Rectangle 205">
            <a:extLst>
              <a:ext uri="{FF2B5EF4-FFF2-40B4-BE49-F238E27FC236}">
                <a16:creationId xmlns:a16="http://schemas.microsoft.com/office/drawing/2014/main" id="{3DB428F4-2704-6945-903D-9779577A8DCB}"/>
              </a:ext>
            </a:extLst>
          </p:cNvPr>
          <p:cNvSpPr/>
          <p:nvPr/>
        </p:nvSpPr>
        <p:spPr>
          <a:xfrm>
            <a:off x="3856535" y="2471118"/>
            <a:ext cx="690613" cy="1668772"/>
          </a:xfrm>
          <a:prstGeom prst="roundRect">
            <a:avLst>
              <a:gd name="adj" fmla="val 11709"/>
            </a:avLst>
          </a:prstGeom>
          <a:noFill/>
          <a:ln w="19050">
            <a:solidFill>
              <a:schemeClr val="bg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nvGrpSpPr>
          <p:cNvPr id="207" name="Group 206"/>
          <p:cNvGrpSpPr/>
          <p:nvPr/>
        </p:nvGrpSpPr>
        <p:grpSpPr>
          <a:xfrm>
            <a:off x="3930495" y="2553856"/>
            <a:ext cx="640080" cy="182880"/>
            <a:chOff x="3428343" y="2007475"/>
            <a:chExt cx="2265080" cy="607274"/>
          </a:xfrm>
        </p:grpSpPr>
        <p:sp>
          <p:nvSpPr>
            <p:cNvPr id="208" name="Rounded Rectangle 20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9" name="Group 208"/>
            <p:cNvGrpSpPr/>
            <p:nvPr/>
          </p:nvGrpSpPr>
          <p:grpSpPr>
            <a:xfrm>
              <a:off x="3903402" y="2217561"/>
              <a:ext cx="1534099" cy="187102"/>
              <a:chOff x="3724919" y="2179867"/>
              <a:chExt cx="1534099" cy="187102"/>
            </a:xfrm>
          </p:grpSpPr>
          <p:grpSp>
            <p:nvGrpSpPr>
              <p:cNvPr id="211" name="Group 210"/>
              <p:cNvGrpSpPr/>
              <p:nvPr/>
            </p:nvGrpSpPr>
            <p:grpSpPr>
              <a:xfrm>
                <a:off x="3724919" y="2184089"/>
                <a:ext cx="731520" cy="182880"/>
                <a:chOff x="3724919" y="2184090"/>
                <a:chExt cx="1806902" cy="462784"/>
              </a:xfrm>
            </p:grpSpPr>
            <p:sp>
              <p:nvSpPr>
                <p:cNvPr id="225" name="Oval 22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Oval 22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22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Oval 22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Oval 22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Oval 23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23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2" name="Group 211"/>
              <p:cNvGrpSpPr/>
              <p:nvPr/>
            </p:nvGrpSpPr>
            <p:grpSpPr>
              <a:xfrm>
                <a:off x="4527498" y="2179867"/>
                <a:ext cx="731520" cy="182880"/>
                <a:chOff x="3724919" y="2184090"/>
                <a:chExt cx="1806902" cy="462784"/>
              </a:xfrm>
            </p:grpSpPr>
            <p:sp>
              <p:nvSpPr>
                <p:cNvPr id="213" name="Oval 21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0" name="Oval 20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7" name="Group 236"/>
          <p:cNvGrpSpPr/>
          <p:nvPr/>
        </p:nvGrpSpPr>
        <p:grpSpPr>
          <a:xfrm>
            <a:off x="3232590" y="2552508"/>
            <a:ext cx="640080" cy="182880"/>
            <a:chOff x="3428343" y="2007475"/>
            <a:chExt cx="2265080" cy="607274"/>
          </a:xfrm>
        </p:grpSpPr>
        <p:sp>
          <p:nvSpPr>
            <p:cNvPr id="238" name="Rounded Rectangle 23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239" name="Group 238"/>
            <p:cNvGrpSpPr/>
            <p:nvPr/>
          </p:nvGrpSpPr>
          <p:grpSpPr>
            <a:xfrm>
              <a:off x="3903402" y="2217561"/>
              <a:ext cx="1534099" cy="187102"/>
              <a:chOff x="3724919" y="2179867"/>
              <a:chExt cx="1534099" cy="187102"/>
            </a:xfrm>
          </p:grpSpPr>
          <p:grpSp>
            <p:nvGrpSpPr>
              <p:cNvPr id="241" name="Group 240"/>
              <p:cNvGrpSpPr/>
              <p:nvPr/>
            </p:nvGrpSpPr>
            <p:grpSpPr>
              <a:xfrm>
                <a:off x="3724919" y="2184089"/>
                <a:ext cx="731520" cy="182880"/>
                <a:chOff x="3724919" y="2184090"/>
                <a:chExt cx="1806902" cy="462784"/>
              </a:xfrm>
            </p:grpSpPr>
            <p:sp>
              <p:nvSpPr>
                <p:cNvPr id="255" name="Oval 25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6" name="Oval 25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7" name="Oval 25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8" name="Oval 25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9" name="Oval 25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0" name="Oval 25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1" name="Oval 26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2" name="Oval 26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3" name="Oval 26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4" name="Oval 26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5" name="Oval 26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6" name="Oval 26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42" name="Group 241"/>
              <p:cNvGrpSpPr/>
              <p:nvPr/>
            </p:nvGrpSpPr>
            <p:grpSpPr>
              <a:xfrm>
                <a:off x="4527498" y="2179867"/>
                <a:ext cx="731520" cy="182880"/>
                <a:chOff x="3724919" y="2184090"/>
                <a:chExt cx="1806902" cy="462784"/>
              </a:xfrm>
            </p:grpSpPr>
            <p:sp>
              <p:nvSpPr>
                <p:cNvPr id="243" name="Oval 24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4" name="Oval 24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5" name="Oval 24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6" name="Oval 24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7" name="Oval 24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8" name="Oval 24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9" name="Oval 24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0" name="Oval 24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1" name="Oval 25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2" name="Oval 25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3" name="Oval 25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4" name="Oval 25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240" name="Oval 23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267" name="Group 266"/>
          <p:cNvGrpSpPr/>
          <p:nvPr/>
        </p:nvGrpSpPr>
        <p:grpSpPr>
          <a:xfrm>
            <a:off x="2563208" y="2545980"/>
            <a:ext cx="640080" cy="182880"/>
            <a:chOff x="3428343" y="2007475"/>
            <a:chExt cx="2265080" cy="607274"/>
          </a:xfrm>
        </p:grpSpPr>
        <p:sp>
          <p:nvSpPr>
            <p:cNvPr id="268" name="Rounded Rectangle 26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9" name="Group 268"/>
            <p:cNvGrpSpPr/>
            <p:nvPr/>
          </p:nvGrpSpPr>
          <p:grpSpPr>
            <a:xfrm>
              <a:off x="3903402" y="2217561"/>
              <a:ext cx="1534099" cy="187102"/>
              <a:chOff x="3724919" y="2179867"/>
              <a:chExt cx="1534099" cy="187102"/>
            </a:xfrm>
          </p:grpSpPr>
          <p:grpSp>
            <p:nvGrpSpPr>
              <p:cNvPr id="271" name="Group 270"/>
              <p:cNvGrpSpPr/>
              <p:nvPr/>
            </p:nvGrpSpPr>
            <p:grpSpPr>
              <a:xfrm>
                <a:off x="3724919" y="2184089"/>
                <a:ext cx="731520" cy="182880"/>
                <a:chOff x="3724919" y="2184090"/>
                <a:chExt cx="1806902" cy="462784"/>
              </a:xfrm>
            </p:grpSpPr>
            <p:sp>
              <p:nvSpPr>
                <p:cNvPr id="285" name="Oval 28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29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Oval 29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2" name="Group 271"/>
              <p:cNvGrpSpPr/>
              <p:nvPr/>
            </p:nvGrpSpPr>
            <p:grpSpPr>
              <a:xfrm>
                <a:off x="4527498" y="2179867"/>
                <a:ext cx="731520" cy="182880"/>
                <a:chOff x="3724919" y="2184090"/>
                <a:chExt cx="1806902" cy="462784"/>
              </a:xfrm>
            </p:grpSpPr>
            <p:sp>
              <p:nvSpPr>
                <p:cNvPr id="273" name="Oval 27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Oval 27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Oval 27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Oval 28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70" name="Oval 26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7" name="Group 296"/>
          <p:cNvGrpSpPr/>
          <p:nvPr/>
        </p:nvGrpSpPr>
        <p:grpSpPr>
          <a:xfrm>
            <a:off x="1863071" y="2545979"/>
            <a:ext cx="640080" cy="182880"/>
            <a:chOff x="3428343" y="2007475"/>
            <a:chExt cx="2265080" cy="607274"/>
          </a:xfrm>
        </p:grpSpPr>
        <p:sp>
          <p:nvSpPr>
            <p:cNvPr id="298" name="Rounded Rectangle 29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9" name="Group 298"/>
            <p:cNvGrpSpPr/>
            <p:nvPr/>
          </p:nvGrpSpPr>
          <p:grpSpPr>
            <a:xfrm>
              <a:off x="3903402" y="2217561"/>
              <a:ext cx="1534099" cy="187102"/>
              <a:chOff x="3724919" y="2179867"/>
              <a:chExt cx="1534099" cy="187102"/>
            </a:xfrm>
          </p:grpSpPr>
          <p:grpSp>
            <p:nvGrpSpPr>
              <p:cNvPr id="301" name="Group 300"/>
              <p:cNvGrpSpPr/>
              <p:nvPr/>
            </p:nvGrpSpPr>
            <p:grpSpPr>
              <a:xfrm>
                <a:off x="3724919" y="2184089"/>
                <a:ext cx="731520" cy="182880"/>
                <a:chOff x="3724919" y="2184090"/>
                <a:chExt cx="1806902" cy="462784"/>
              </a:xfrm>
            </p:grpSpPr>
            <p:sp>
              <p:nvSpPr>
                <p:cNvPr id="315" name="Oval 31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Oval 31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Oval 31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Oval 31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32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Oval 32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Oval 32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Oval 32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2" name="Group 301"/>
              <p:cNvGrpSpPr/>
              <p:nvPr/>
            </p:nvGrpSpPr>
            <p:grpSpPr>
              <a:xfrm>
                <a:off x="4527498" y="2179867"/>
                <a:ext cx="731520" cy="182880"/>
                <a:chOff x="3724919" y="2184090"/>
                <a:chExt cx="1806902" cy="462784"/>
              </a:xfrm>
            </p:grpSpPr>
            <p:sp>
              <p:nvSpPr>
                <p:cNvPr id="303" name="Oval 30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Oval 30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0" name="Oval 29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7" name="Group 326"/>
          <p:cNvGrpSpPr/>
          <p:nvPr/>
        </p:nvGrpSpPr>
        <p:grpSpPr>
          <a:xfrm>
            <a:off x="1165166" y="2544631"/>
            <a:ext cx="640080" cy="182880"/>
            <a:chOff x="3428343" y="2007475"/>
            <a:chExt cx="2265080" cy="607274"/>
          </a:xfrm>
        </p:grpSpPr>
        <p:sp>
          <p:nvSpPr>
            <p:cNvPr id="328" name="Rounded Rectangle 32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329" name="Group 328"/>
            <p:cNvGrpSpPr/>
            <p:nvPr/>
          </p:nvGrpSpPr>
          <p:grpSpPr>
            <a:xfrm>
              <a:off x="3903402" y="2217561"/>
              <a:ext cx="1534099" cy="187102"/>
              <a:chOff x="3724919" y="2179867"/>
              <a:chExt cx="1534099" cy="187102"/>
            </a:xfrm>
          </p:grpSpPr>
          <p:grpSp>
            <p:nvGrpSpPr>
              <p:cNvPr id="331" name="Group 330"/>
              <p:cNvGrpSpPr/>
              <p:nvPr/>
            </p:nvGrpSpPr>
            <p:grpSpPr>
              <a:xfrm>
                <a:off x="3724919" y="2184089"/>
                <a:ext cx="731520" cy="182880"/>
                <a:chOff x="3724919" y="2184090"/>
                <a:chExt cx="1806902" cy="462784"/>
              </a:xfrm>
            </p:grpSpPr>
            <p:sp>
              <p:nvSpPr>
                <p:cNvPr id="345" name="Oval 34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6" name="Oval 34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7" name="Oval 34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8" name="Oval 34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9" name="Oval 34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0" name="Oval 34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1" name="Oval 35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2" name="Oval 35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3" name="Oval 35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4" name="Oval 35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5" name="Oval 35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6" name="Oval 35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32" name="Group 331"/>
              <p:cNvGrpSpPr/>
              <p:nvPr/>
            </p:nvGrpSpPr>
            <p:grpSpPr>
              <a:xfrm>
                <a:off x="4527498" y="2179867"/>
                <a:ext cx="731520" cy="182880"/>
                <a:chOff x="3724919" y="2184090"/>
                <a:chExt cx="1806902" cy="462784"/>
              </a:xfrm>
            </p:grpSpPr>
            <p:sp>
              <p:nvSpPr>
                <p:cNvPr id="333" name="Oval 33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4" name="Oval 33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5" name="Oval 33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6" name="Oval 33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7" name="Oval 33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8" name="Oval 33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9" name="Oval 33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0" name="Oval 33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1" name="Oval 34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2" name="Oval 34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3" name="Oval 34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44" name="Oval 34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330" name="Oval 32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357" name="Group 356"/>
          <p:cNvGrpSpPr/>
          <p:nvPr/>
        </p:nvGrpSpPr>
        <p:grpSpPr>
          <a:xfrm>
            <a:off x="495784" y="2538103"/>
            <a:ext cx="640080" cy="182880"/>
            <a:chOff x="3428343" y="2007475"/>
            <a:chExt cx="2265080" cy="607274"/>
          </a:xfrm>
        </p:grpSpPr>
        <p:sp>
          <p:nvSpPr>
            <p:cNvPr id="358" name="Rounded Rectangle 35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9" name="Group 358"/>
            <p:cNvGrpSpPr/>
            <p:nvPr/>
          </p:nvGrpSpPr>
          <p:grpSpPr>
            <a:xfrm>
              <a:off x="3903402" y="2217561"/>
              <a:ext cx="1534099" cy="187102"/>
              <a:chOff x="3724919" y="2179867"/>
              <a:chExt cx="1534099" cy="187102"/>
            </a:xfrm>
          </p:grpSpPr>
          <p:grpSp>
            <p:nvGrpSpPr>
              <p:cNvPr id="361" name="Group 360"/>
              <p:cNvGrpSpPr/>
              <p:nvPr/>
            </p:nvGrpSpPr>
            <p:grpSpPr>
              <a:xfrm>
                <a:off x="3724919" y="2184089"/>
                <a:ext cx="731520" cy="182880"/>
                <a:chOff x="3724919" y="2184090"/>
                <a:chExt cx="1806902" cy="462784"/>
              </a:xfrm>
            </p:grpSpPr>
            <p:sp>
              <p:nvSpPr>
                <p:cNvPr id="375" name="Oval 37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Oval 38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2" name="Group 361"/>
              <p:cNvGrpSpPr/>
              <p:nvPr/>
            </p:nvGrpSpPr>
            <p:grpSpPr>
              <a:xfrm>
                <a:off x="4527498" y="2179867"/>
                <a:ext cx="731520" cy="182880"/>
                <a:chOff x="3724919" y="2184090"/>
                <a:chExt cx="1806902" cy="462784"/>
              </a:xfrm>
            </p:grpSpPr>
            <p:sp>
              <p:nvSpPr>
                <p:cNvPr id="363" name="Oval 36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Oval 36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36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36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Oval 36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60" name="Oval 35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7" name="Group 386"/>
          <p:cNvGrpSpPr/>
          <p:nvPr/>
        </p:nvGrpSpPr>
        <p:grpSpPr>
          <a:xfrm>
            <a:off x="3329784" y="1643418"/>
            <a:ext cx="640080" cy="182881"/>
            <a:chOff x="3428343" y="2007475"/>
            <a:chExt cx="2265080" cy="607274"/>
          </a:xfrm>
        </p:grpSpPr>
        <p:sp>
          <p:nvSpPr>
            <p:cNvPr id="388" name="Rounded Rectangle 38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903402" y="2217561"/>
              <a:ext cx="1534099" cy="187102"/>
              <a:chOff x="3724919" y="2179867"/>
              <a:chExt cx="1534099" cy="187102"/>
            </a:xfrm>
          </p:grpSpPr>
          <p:grpSp>
            <p:nvGrpSpPr>
              <p:cNvPr id="391" name="Group 390"/>
              <p:cNvGrpSpPr/>
              <p:nvPr/>
            </p:nvGrpSpPr>
            <p:grpSpPr>
              <a:xfrm>
                <a:off x="3724919" y="2184089"/>
                <a:ext cx="731520" cy="182880"/>
                <a:chOff x="3724919" y="2184090"/>
                <a:chExt cx="1806902" cy="462784"/>
              </a:xfrm>
            </p:grpSpPr>
            <p:sp>
              <p:nvSpPr>
                <p:cNvPr id="405" name="Oval 40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Oval 40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Oval 40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Oval 40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Oval 40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Oval 40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Oval 41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Oval 41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Oval 41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Oval 41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Oval 41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2" name="Group 391"/>
              <p:cNvGrpSpPr/>
              <p:nvPr/>
            </p:nvGrpSpPr>
            <p:grpSpPr>
              <a:xfrm>
                <a:off x="4527498" y="2179867"/>
                <a:ext cx="731520" cy="182880"/>
                <a:chOff x="3724919" y="2184090"/>
                <a:chExt cx="1806902" cy="462784"/>
              </a:xfrm>
            </p:grpSpPr>
            <p:sp>
              <p:nvSpPr>
                <p:cNvPr id="393" name="Oval 39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Oval 39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Oval 39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Oval 39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Oval 39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Oval 39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Oval 39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Oval 40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Oval 40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Oval 40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Oval 40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90" name="Oval 38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7" name="Group 416"/>
          <p:cNvGrpSpPr/>
          <p:nvPr/>
        </p:nvGrpSpPr>
        <p:grpSpPr>
          <a:xfrm>
            <a:off x="2629647" y="1643413"/>
            <a:ext cx="640080" cy="182880"/>
            <a:chOff x="3428343" y="2007475"/>
            <a:chExt cx="2265080" cy="607274"/>
          </a:xfrm>
        </p:grpSpPr>
        <p:sp>
          <p:nvSpPr>
            <p:cNvPr id="418" name="Rounded Rectangle 41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9" name="Group 418"/>
            <p:cNvGrpSpPr/>
            <p:nvPr/>
          </p:nvGrpSpPr>
          <p:grpSpPr>
            <a:xfrm>
              <a:off x="3903402" y="2217561"/>
              <a:ext cx="1534099" cy="187102"/>
              <a:chOff x="3724919" y="2179867"/>
              <a:chExt cx="1534099" cy="187102"/>
            </a:xfrm>
          </p:grpSpPr>
          <p:grpSp>
            <p:nvGrpSpPr>
              <p:cNvPr id="421" name="Group 420"/>
              <p:cNvGrpSpPr/>
              <p:nvPr/>
            </p:nvGrpSpPr>
            <p:grpSpPr>
              <a:xfrm>
                <a:off x="3724919" y="2184089"/>
                <a:ext cx="731520" cy="182880"/>
                <a:chOff x="3724919" y="2184090"/>
                <a:chExt cx="1806902" cy="462784"/>
              </a:xfrm>
            </p:grpSpPr>
            <p:sp>
              <p:nvSpPr>
                <p:cNvPr id="435" name="Oval 43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Oval 43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Oval 43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Oval 43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Oval 43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Oval 43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Oval 44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Oval 44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Oval 44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Oval 44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Oval 44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Oval 44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2" name="Group 421"/>
              <p:cNvGrpSpPr/>
              <p:nvPr/>
            </p:nvGrpSpPr>
            <p:grpSpPr>
              <a:xfrm>
                <a:off x="4527498" y="2179867"/>
                <a:ext cx="731520" cy="182880"/>
                <a:chOff x="3724919" y="2184090"/>
                <a:chExt cx="1806902" cy="462784"/>
              </a:xfrm>
            </p:grpSpPr>
            <p:sp>
              <p:nvSpPr>
                <p:cNvPr id="423" name="Oval 42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Oval 42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Oval 42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Oval 42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Oval 42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Oval 42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Oval 42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Oval 42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Oval 43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Oval 43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Oval 43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Oval 43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0" name="Oval 41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7" name="Group 446"/>
          <p:cNvGrpSpPr/>
          <p:nvPr/>
        </p:nvGrpSpPr>
        <p:grpSpPr>
          <a:xfrm>
            <a:off x="1931742" y="1642065"/>
            <a:ext cx="640080" cy="182880"/>
            <a:chOff x="3428343" y="2007475"/>
            <a:chExt cx="2265080" cy="607274"/>
          </a:xfrm>
        </p:grpSpPr>
        <p:sp>
          <p:nvSpPr>
            <p:cNvPr id="448" name="Rounded Rectangle 44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449" name="Group 448"/>
            <p:cNvGrpSpPr/>
            <p:nvPr/>
          </p:nvGrpSpPr>
          <p:grpSpPr>
            <a:xfrm>
              <a:off x="3903402" y="2217561"/>
              <a:ext cx="1534099" cy="187102"/>
              <a:chOff x="3724919" y="2179867"/>
              <a:chExt cx="1534099" cy="187102"/>
            </a:xfrm>
          </p:grpSpPr>
          <p:grpSp>
            <p:nvGrpSpPr>
              <p:cNvPr id="451" name="Group 450"/>
              <p:cNvGrpSpPr/>
              <p:nvPr/>
            </p:nvGrpSpPr>
            <p:grpSpPr>
              <a:xfrm>
                <a:off x="3724919" y="2184089"/>
                <a:ext cx="731520" cy="182880"/>
                <a:chOff x="3724919" y="2184090"/>
                <a:chExt cx="1806902" cy="462784"/>
              </a:xfrm>
            </p:grpSpPr>
            <p:sp>
              <p:nvSpPr>
                <p:cNvPr id="465" name="Oval 46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6" name="Oval 46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7" name="Oval 46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8" name="Oval 46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9" name="Oval 46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0" name="Oval 46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1" name="Oval 47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2" name="Oval 47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3" name="Oval 47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4" name="Oval 47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5" name="Oval 47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6" name="Oval 47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52" name="Group 451"/>
              <p:cNvGrpSpPr/>
              <p:nvPr/>
            </p:nvGrpSpPr>
            <p:grpSpPr>
              <a:xfrm>
                <a:off x="4527498" y="2179867"/>
                <a:ext cx="731520" cy="182880"/>
                <a:chOff x="3724919" y="2184090"/>
                <a:chExt cx="1806902" cy="462784"/>
              </a:xfrm>
            </p:grpSpPr>
            <p:sp>
              <p:nvSpPr>
                <p:cNvPr id="453" name="Oval 45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4" name="Oval 45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5" name="Oval 45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6" name="Oval 45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7" name="Oval 45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8" name="Oval 45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9" name="Oval 45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0" name="Oval 45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1" name="Oval 46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2" name="Oval 46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3" name="Oval 46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4" name="Oval 46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450" name="Oval 44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77" name="Group 476"/>
          <p:cNvGrpSpPr/>
          <p:nvPr/>
        </p:nvGrpSpPr>
        <p:grpSpPr>
          <a:xfrm>
            <a:off x="1262360" y="1635537"/>
            <a:ext cx="640080" cy="182880"/>
            <a:chOff x="3428343" y="2007475"/>
            <a:chExt cx="2265080" cy="607274"/>
          </a:xfrm>
        </p:grpSpPr>
        <p:sp>
          <p:nvSpPr>
            <p:cNvPr id="478" name="Rounded Rectangle 477"/>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9" name="Group 478"/>
            <p:cNvGrpSpPr/>
            <p:nvPr/>
          </p:nvGrpSpPr>
          <p:grpSpPr>
            <a:xfrm>
              <a:off x="3903402" y="2217561"/>
              <a:ext cx="1534099" cy="187102"/>
              <a:chOff x="3724919" y="2179867"/>
              <a:chExt cx="1534099" cy="187102"/>
            </a:xfrm>
          </p:grpSpPr>
          <p:grpSp>
            <p:nvGrpSpPr>
              <p:cNvPr id="481" name="Group 480"/>
              <p:cNvGrpSpPr/>
              <p:nvPr/>
            </p:nvGrpSpPr>
            <p:grpSpPr>
              <a:xfrm>
                <a:off x="3724919" y="2184089"/>
                <a:ext cx="731520" cy="182880"/>
                <a:chOff x="3724919" y="2184090"/>
                <a:chExt cx="1806902" cy="462784"/>
              </a:xfrm>
            </p:grpSpPr>
            <p:sp>
              <p:nvSpPr>
                <p:cNvPr id="495" name="Oval 49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Oval 49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7" name="Oval 49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Oval 49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9" name="Oval 49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Oval 49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Oval 50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2" name="Group 481"/>
              <p:cNvGrpSpPr/>
              <p:nvPr/>
            </p:nvGrpSpPr>
            <p:grpSpPr>
              <a:xfrm>
                <a:off x="4527498" y="2179867"/>
                <a:ext cx="731520" cy="182880"/>
                <a:chOff x="3724919" y="2184090"/>
                <a:chExt cx="1806902" cy="462784"/>
              </a:xfrm>
            </p:grpSpPr>
            <p:sp>
              <p:nvSpPr>
                <p:cNvPr id="483" name="Oval 482"/>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4" name="Oval 483"/>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5" name="Oval 484"/>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Oval 485"/>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7" name="Oval 486"/>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Oval 487"/>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Oval 488"/>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Oval 489"/>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Oval 490"/>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2" name="Oval 491"/>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Oval 492"/>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Oval 493"/>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0" name="Oval 479"/>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07" name="Picture 506"/>
          <p:cNvPicPr>
            <a:picLocks noChangeAspect="1"/>
          </p:cNvPicPr>
          <p:nvPr/>
        </p:nvPicPr>
        <p:blipFill>
          <a:blip r:embed="rId3">
            <a:duotone>
              <a:schemeClr val="bg2">
                <a:shade val="45000"/>
                <a:satMod val="135000"/>
              </a:schemeClr>
              <a:prstClr val="white"/>
            </a:duotone>
          </a:blip>
          <a:stretch>
            <a:fillRect/>
          </a:stretch>
        </p:blipFill>
        <p:spPr>
          <a:xfrm>
            <a:off x="717288" y="2895437"/>
            <a:ext cx="3700593" cy="1109568"/>
          </a:xfrm>
          <a:prstGeom prst="rect">
            <a:avLst/>
          </a:prstGeom>
        </p:spPr>
      </p:pic>
      <p:grpSp>
        <p:nvGrpSpPr>
          <p:cNvPr id="4" name="Group 3"/>
          <p:cNvGrpSpPr/>
          <p:nvPr/>
        </p:nvGrpSpPr>
        <p:grpSpPr>
          <a:xfrm>
            <a:off x="5029200" y="1430812"/>
            <a:ext cx="3567113" cy="3054512"/>
            <a:chOff x="5029200" y="1430812"/>
            <a:chExt cx="3567113" cy="3054512"/>
          </a:xfrm>
        </p:grpSpPr>
        <p:sp>
          <p:nvSpPr>
            <p:cNvPr id="68" name="Rounded Rectangle 67"/>
            <p:cNvSpPr/>
            <p:nvPr/>
          </p:nvSpPr>
          <p:spPr>
            <a:xfrm>
              <a:off x="5029200" y="2287523"/>
              <a:ext cx="3567113" cy="2197801"/>
            </a:xfrm>
            <a:prstGeom prst="roundRect">
              <a:avLst>
                <a:gd name="adj" fmla="val 635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dirty="0">
                  <a:solidFill>
                    <a:schemeClr val="tx1"/>
                  </a:solidFill>
                </a:rPr>
                <a:t>Take advantage of open NXOS-APIs:</a:t>
              </a:r>
              <a:br>
                <a:rPr lang="en-US" sz="1200" dirty="0">
                  <a:solidFill>
                    <a:schemeClr val="tx1"/>
                  </a:solidFill>
                </a:rPr>
              </a:br>
              <a:endParaRPr lang="en-US" sz="1200" dirty="0">
                <a:solidFill>
                  <a:schemeClr val="tx1"/>
                </a:solidFill>
              </a:endParaRPr>
            </a:p>
            <a:p>
              <a:pPr marL="171450" indent="-171450">
                <a:spcAft>
                  <a:spcPts val="600"/>
                </a:spcAft>
                <a:buFont typeface="Arial" pitchFamily="34" charset="0"/>
                <a:buChar char="•"/>
              </a:pPr>
              <a:r>
                <a:rPr lang="en-US" sz="1200" dirty="0">
                  <a:solidFill>
                    <a:schemeClr val="tx1"/>
                  </a:solidFill>
                </a:rPr>
                <a:t>Leverage </a:t>
              </a:r>
              <a:r>
                <a:rPr lang="en-US" sz="1200" b="1" dirty="0">
                  <a:solidFill>
                    <a:schemeClr val="tx1"/>
                  </a:solidFill>
                </a:rPr>
                <a:t>DevOPs</a:t>
              </a:r>
              <a:r>
                <a:rPr lang="en-US" sz="1200" dirty="0">
                  <a:solidFill>
                    <a:schemeClr val="tx1"/>
                  </a:solidFill>
                </a:rPr>
                <a:t> support including Puppet, Chef, Ansible etc …</a:t>
              </a:r>
            </a:p>
            <a:p>
              <a:pPr marL="171450" indent="-171450">
                <a:spcAft>
                  <a:spcPts val="600"/>
                </a:spcAft>
                <a:buFont typeface="Arial" pitchFamily="34" charset="0"/>
                <a:buChar char="•"/>
              </a:pPr>
              <a:r>
                <a:rPr lang="en-US" sz="1200" dirty="0">
                  <a:solidFill>
                    <a:schemeClr val="tx1"/>
                  </a:solidFill>
                </a:rPr>
                <a:t>Bash Shell access and Linux container support</a:t>
              </a:r>
            </a:p>
            <a:p>
              <a:pPr marL="171450" indent="-171450">
                <a:spcAft>
                  <a:spcPts val="600"/>
                </a:spcAft>
                <a:buFont typeface="Arial" pitchFamily="34" charset="0"/>
                <a:buChar char="•"/>
              </a:pPr>
              <a:r>
                <a:rPr lang="en-US" sz="1200" dirty="0">
                  <a:solidFill>
                    <a:schemeClr val="tx1"/>
                  </a:solidFill>
                </a:rPr>
                <a:t>Utilize Python scripting</a:t>
              </a:r>
            </a:p>
            <a:p>
              <a:pPr marL="171450" indent="-171450">
                <a:spcAft>
                  <a:spcPts val="600"/>
                </a:spcAft>
                <a:buFont typeface="Arial" pitchFamily="34" charset="0"/>
                <a:buChar char="•"/>
              </a:pPr>
              <a:r>
                <a:rPr lang="en-US" sz="1200" dirty="0">
                  <a:solidFill>
                    <a:schemeClr val="tx1"/>
                  </a:solidFill>
                </a:rPr>
                <a:t>Leverage Open stack integration with Neutron</a:t>
              </a:r>
            </a:p>
          </p:txBody>
        </p:sp>
        <p:sp>
          <p:nvSpPr>
            <p:cNvPr id="508" name="Rounded Rectangle 507"/>
            <p:cNvSpPr/>
            <p:nvPr/>
          </p:nvSpPr>
          <p:spPr>
            <a:xfrm>
              <a:off x="5029200" y="1430812"/>
              <a:ext cx="3567113" cy="554676"/>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dirty="0">
                  <a:solidFill>
                    <a:schemeClr val="tx1"/>
                  </a:solidFill>
                </a:rPr>
                <a:t>Then use DCNM for VXLAN overlay provisioning</a:t>
              </a:r>
            </a:p>
          </p:txBody>
        </p:sp>
        <p:sp>
          <p:nvSpPr>
            <p:cNvPr id="3" name="Rectangle 2"/>
            <p:cNvSpPr/>
            <p:nvPr/>
          </p:nvSpPr>
          <p:spPr>
            <a:xfrm>
              <a:off x="6614625" y="1998006"/>
              <a:ext cx="396262" cy="276999"/>
            </a:xfrm>
            <a:prstGeom prst="rect">
              <a:avLst/>
            </a:prstGeom>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lang="en-US" altLang="en-US" sz="1200" b="1" kern="0" dirty="0">
                  <a:latin typeface="+mj-lt"/>
                  <a:ea typeface="MS PGothic" panose="020B0600070205080204" pitchFamily="34" charset="-128"/>
                </a:rPr>
                <a:t>OR</a:t>
              </a:r>
              <a:endParaRPr lang="en-US" altLang="en-US" sz="1200" kern="0" dirty="0">
                <a:latin typeface="+mj-lt"/>
                <a:ea typeface="MS PGothic" panose="020B0600070205080204" pitchFamily="34" charset="-128"/>
              </a:endParaRPr>
            </a:p>
          </p:txBody>
        </p:sp>
      </p:grpSp>
    </p:spTree>
    <p:extLst>
      <p:ext uri="{BB962C8B-B14F-4D97-AF65-F5344CB8AC3E}">
        <p14:creationId xmlns:p14="http://schemas.microsoft.com/office/powerpoint/2010/main" val="10225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500" tmFilter="0, 0; .2, .5; .8, .5; 1, 0"/>
                                        <p:tgtEl>
                                          <p:spTgt spid="65"/>
                                        </p:tgtEl>
                                      </p:cBhvr>
                                    </p:animEffect>
                                    <p:animScale>
                                      <p:cBhvr>
                                        <p:cTn id="7" dur="1750" autoRev="1" fill="hold"/>
                                        <p:tgtEl>
                                          <p:spTgt spid="6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for programmability and automation</a:t>
            </a:r>
          </a:p>
        </p:txBody>
      </p:sp>
      <p:sp>
        <p:nvSpPr>
          <p:cNvPr id="68" name="Rounded Rectangle 67"/>
          <p:cNvSpPr/>
          <p:nvPr/>
        </p:nvSpPr>
        <p:spPr>
          <a:xfrm>
            <a:off x="5029199" y="1944061"/>
            <a:ext cx="3567113" cy="1521665"/>
          </a:xfrm>
          <a:prstGeom prst="roundRect">
            <a:avLst>
              <a:gd name="adj" fmla="val 635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b="1" dirty="0">
                <a:solidFill>
                  <a:schemeClr val="tx1"/>
                </a:solidFill>
              </a:rPr>
              <a:t>SDN with ACI </a:t>
            </a:r>
            <a:r>
              <a:rPr lang="en-US" sz="1200" dirty="0">
                <a:solidFill>
                  <a:schemeClr val="tx1"/>
                </a:solidFill>
              </a:rPr>
              <a:t>for automation of overlay, and underlay networking, policy models, multi-hypervisor support, service chaining, L4-7 integration, WAN interconnect and deployment, and more </a:t>
            </a:r>
          </a:p>
          <a:p>
            <a:pPr>
              <a:spcAft>
                <a:spcPts val="600"/>
              </a:spcAft>
            </a:pPr>
            <a:r>
              <a:rPr lang="en-US" sz="1200" b="1" dirty="0">
                <a:solidFill>
                  <a:schemeClr val="tx1"/>
                </a:solidFill>
              </a:rPr>
              <a:t>ACI Anywhere</a:t>
            </a:r>
            <a:r>
              <a:rPr lang="en-US" sz="1200" dirty="0">
                <a:solidFill>
                  <a:schemeClr val="tx1"/>
                </a:solidFill>
              </a:rPr>
              <a:t> – ready for the multi-cloud workloads</a:t>
            </a:r>
          </a:p>
        </p:txBody>
      </p:sp>
      <p:grpSp>
        <p:nvGrpSpPr>
          <p:cNvPr id="509" name="Group 508">
            <a:extLst>
              <a:ext uri="{FF2B5EF4-FFF2-40B4-BE49-F238E27FC236}">
                <a16:creationId xmlns:a16="http://schemas.microsoft.com/office/drawing/2014/main" id="{F7B40CEF-0807-7D42-A21A-BDF987165F23}"/>
              </a:ext>
            </a:extLst>
          </p:cNvPr>
          <p:cNvGrpSpPr/>
          <p:nvPr/>
        </p:nvGrpSpPr>
        <p:grpSpPr>
          <a:xfrm>
            <a:off x="953383" y="1819451"/>
            <a:ext cx="3209976" cy="734405"/>
            <a:chOff x="-195414" y="2157770"/>
            <a:chExt cx="3089001" cy="706728"/>
          </a:xfrm>
        </p:grpSpPr>
        <p:cxnSp>
          <p:nvCxnSpPr>
            <p:cNvPr id="510" name="Straight Connector 509">
              <a:extLst>
                <a:ext uri="{FF2B5EF4-FFF2-40B4-BE49-F238E27FC236}">
                  <a16:creationId xmlns:a16="http://schemas.microsoft.com/office/drawing/2014/main" id="{7733A710-4D5E-AE49-8432-C69996C3DA7D}"/>
                </a:ext>
              </a:extLst>
            </p:cNvPr>
            <p:cNvCxnSpPr/>
            <p:nvPr/>
          </p:nvCxnSpPr>
          <p:spPr>
            <a:xfrm flipV="1">
              <a:off x="-195414" y="2157776"/>
              <a:ext cx="617323"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236E947E-3906-834D-852A-9308E407CDC7}"/>
                </a:ext>
              </a:extLst>
            </p:cNvPr>
            <p:cNvCxnSpPr/>
            <p:nvPr/>
          </p:nvCxnSpPr>
          <p:spPr>
            <a:xfrm flipV="1">
              <a:off x="-195414" y="2157775"/>
              <a:ext cx="1235125"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59E56F66-D2D2-6541-A51C-369521C04264}"/>
                </a:ext>
              </a:extLst>
            </p:cNvPr>
            <p:cNvCxnSpPr/>
            <p:nvPr/>
          </p:nvCxnSpPr>
          <p:spPr>
            <a:xfrm flipH="1" flipV="1">
              <a:off x="421909" y="2157776"/>
              <a:ext cx="477"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BC70EB9F-92B4-2E4C-8EC0-83DF3132C57F}"/>
                </a:ext>
              </a:extLst>
            </p:cNvPr>
            <p:cNvCxnSpPr/>
            <p:nvPr/>
          </p:nvCxnSpPr>
          <p:spPr>
            <a:xfrm flipV="1">
              <a:off x="422386" y="2157775"/>
              <a:ext cx="617324"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1DB4C85A-F085-DB45-8D14-B40C694B29C8}"/>
                </a:ext>
              </a:extLst>
            </p:cNvPr>
            <p:cNvCxnSpPr/>
            <p:nvPr/>
          </p:nvCxnSpPr>
          <p:spPr>
            <a:xfrm>
              <a:off x="421909" y="2157776"/>
              <a:ext cx="1853877" cy="706719"/>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485D5146-6555-7F46-9B96-5ACBEAA83DDF}"/>
                </a:ext>
              </a:extLst>
            </p:cNvPr>
            <p:cNvCxnSpPr/>
            <p:nvPr/>
          </p:nvCxnSpPr>
          <p:spPr>
            <a:xfrm>
              <a:off x="1039711" y="2157775"/>
              <a:ext cx="1236077"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0A9F8AD0-8751-B24D-B78C-D2C18916C415}"/>
                </a:ext>
              </a:extLst>
            </p:cNvPr>
            <p:cNvCxnSpPr/>
            <p:nvPr/>
          </p:nvCxnSpPr>
          <p:spPr>
            <a:xfrm flipH="1" flipV="1">
              <a:off x="1039711" y="2157775"/>
              <a:ext cx="477"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04429840-8334-1D4F-960A-53502FF23106}"/>
                </a:ext>
              </a:extLst>
            </p:cNvPr>
            <p:cNvCxnSpPr/>
            <p:nvPr/>
          </p:nvCxnSpPr>
          <p:spPr>
            <a:xfrm flipH="1" flipV="1">
              <a:off x="421909" y="2157776"/>
              <a:ext cx="618277" cy="706721"/>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FAA456BD-B744-5943-AF1E-6E16141F295E}"/>
                </a:ext>
              </a:extLst>
            </p:cNvPr>
            <p:cNvCxnSpPr/>
            <p:nvPr/>
          </p:nvCxnSpPr>
          <p:spPr>
            <a:xfrm flipH="1" flipV="1">
              <a:off x="1039711" y="2157775"/>
              <a:ext cx="618276"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AD0D5AAD-3E5E-E34F-823B-477BE6F5F918}"/>
                </a:ext>
              </a:extLst>
            </p:cNvPr>
            <p:cNvCxnSpPr/>
            <p:nvPr/>
          </p:nvCxnSpPr>
          <p:spPr>
            <a:xfrm flipH="1" flipV="1">
              <a:off x="421909" y="2157776"/>
              <a:ext cx="1236078"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C13318F5-E479-974C-8CB6-B107465303FA}"/>
                </a:ext>
              </a:extLst>
            </p:cNvPr>
            <p:cNvCxnSpPr/>
            <p:nvPr/>
          </p:nvCxnSpPr>
          <p:spPr>
            <a:xfrm>
              <a:off x="1657508" y="2157772"/>
              <a:ext cx="618279"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94DA9445-D1DA-C04A-AF22-1D8857F1403E}"/>
                </a:ext>
              </a:extLst>
            </p:cNvPr>
            <p:cNvCxnSpPr/>
            <p:nvPr/>
          </p:nvCxnSpPr>
          <p:spPr>
            <a:xfrm>
              <a:off x="2275309" y="2157770"/>
              <a:ext cx="618277"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7C283486-410A-5C41-B091-A6231B6C730D}"/>
                </a:ext>
              </a:extLst>
            </p:cNvPr>
            <p:cNvCxnSpPr/>
            <p:nvPr/>
          </p:nvCxnSpPr>
          <p:spPr>
            <a:xfrm>
              <a:off x="1657508" y="2157772"/>
              <a:ext cx="1236079"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E0A4505-38CA-724C-BACB-6E39C78FC8D5}"/>
                </a:ext>
              </a:extLst>
            </p:cNvPr>
            <p:cNvCxnSpPr/>
            <p:nvPr/>
          </p:nvCxnSpPr>
          <p:spPr>
            <a:xfrm>
              <a:off x="1039711" y="2157775"/>
              <a:ext cx="1853876"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A12D3F34-13CC-144D-9B41-2FF7392552BC}"/>
                </a:ext>
              </a:extLst>
            </p:cNvPr>
            <p:cNvCxnSpPr/>
            <p:nvPr/>
          </p:nvCxnSpPr>
          <p:spPr>
            <a:xfrm>
              <a:off x="421909" y="2157776"/>
              <a:ext cx="2471677" cy="706719"/>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8AC47F1F-035B-5542-80D2-B03A7FECE802}"/>
                </a:ext>
              </a:extLst>
            </p:cNvPr>
            <p:cNvCxnSpPr/>
            <p:nvPr/>
          </p:nvCxnSpPr>
          <p:spPr>
            <a:xfrm>
              <a:off x="2275309" y="2157770"/>
              <a:ext cx="479"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D1AEE28D-889B-CF47-966D-131D458BF9CD}"/>
                </a:ext>
              </a:extLst>
            </p:cNvPr>
            <p:cNvCxnSpPr/>
            <p:nvPr/>
          </p:nvCxnSpPr>
          <p:spPr>
            <a:xfrm flipV="1">
              <a:off x="1040187" y="2157771"/>
              <a:ext cx="1235121" cy="706726"/>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2C24B11B-F9AF-9E4C-8FF9-2FAB3D6E5939}"/>
                </a:ext>
              </a:extLst>
            </p:cNvPr>
            <p:cNvCxnSpPr/>
            <p:nvPr/>
          </p:nvCxnSpPr>
          <p:spPr>
            <a:xfrm flipV="1">
              <a:off x="-195414" y="2157772"/>
              <a:ext cx="1852922"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538E3ECB-631D-184A-BB28-0D7E2BD01BFB}"/>
                </a:ext>
              </a:extLst>
            </p:cNvPr>
            <p:cNvCxnSpPr/>
            <p:nvPr/>
          </p:nvCxnSpPr>
          <p:spPr>
            <a:xfrm flipV="1">
              <a:off x="422386" y="2157771"/>
              <a:ext cx="1852922" cy="706727"/>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9375D8A5-5DA6-504E-8A2C-70BFA3240804}"/>
                </a:ext>
              </a:extLst>
            </p:cNvPr>
            <p:cNvCxnSpPr/>
            <p:nvPr/>
          </p:nvCxnSpPr>
          <p:spPr>
            <a:xfrm flipV="1">
              <a:off x="422386" y="2157772"/>
              <a:ext cx="1235121"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CAB4388D-237F-7244-BA30-EF77BA6577EC}"/>
                </a:ext>
              </a:extLst>
            </p:cNvPr>
            <p:cNvCxnSpPr/>
            <p:nvPr/>
          </p:nvCxnSpPr>
          <p:spPr>
            <a:xfrm flipV="1">
              <a:off x="1040187" y="2157772"/>
              <a:ext cx="617321"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C402E5BD-CFF6-D741-A51A-13D281B1E885}"/>
                </a:ext>
              </a:extLst>
            </p:cNvPr>
            <p:cNvCxnSpPr/>
            <p:nvPr/>
          </p:nvCxnSpPr>
          <p:spPr>
            <a:xfrm flipH="1" flipV="1">
              <a:off x="1657509" y="2157772"/>
              <a:ext cx="480"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50CBF388-CC44-B84E-8F38-8CA702A66712}"/>
                </a:ext>
              </a:extLst>
            </p:cNvPr>
            <p:cNvCxnSpPr/>
            <p:nvPr/>
          </p:nvCxnSpPr>
          <p:spPr>
            <a:xfrm flipV="1">
              <a:off x="1657988" y="2157770"/>
              <a:ext cx="617322" cy="706724"/>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3" name="Group 532">
            <a:extLst>
              <a:ext uri="{FF2B5EF4-FFF2-40B4-BE49-F238E27FC236}">
                <a16:creationId xmlns:a16="http://schemas.microsoft.com/office/drawing/2014/main" id="{236BBAB0-6B30-8541-9572-63772405646F}"/>
              </a:ext>
            </a:extLst>
          </p:cNvPr>
          <p:cNvGrpSpPr/>
          <p:nvPr/>
        </p:nvGrpSpPr>
        <p:grpSpPr>
          <a:xfrm>
            <a:off x="849019" y="2721782"/>
            <a:ext cx="3422706" cy="177141"/>
            <a:chOff x="1087023" y="3268068"/>
            <a:chExt cx="4312783" cy="223206"/>
          </a:xfrm>
        </p:grpSpPr>
        <p:grpSp>
          <p:nvGrpSpPr>
            <p:cNvPr id="534" name="Group 533">
              <a:extLst>
                <a:ext uri="{FF2B5EF4-FFF2-40B4-BE49-F238E27FC236}">
                  <a16:creationId xmlns:a16="http://schemas.microsoft.com/office/drawing/2014/main" id="{F78A9D6B-C996-564C-B419-E6B9415285D7}"/>
                </a:ext>
              </a:extLst>
            </p:cNvPr>
            <p:cNvGrpSpPr/>
            <p:nvPr/>
          </p:nvGrpSpPr>
          <p:grpSpPr>
            <a:xfrm>
              <a:off x="5122209" y="3268068"/>
              <a:ext cx="277597" cy="223206"/>
              <a:chOff x="4163846" y="3321046"/>
              <a:chExt cx="303556" cy="207254"/>
            </a:xfrm>
          </p:grpSpPr>
          <p:cxnSp>
            <p:nvCxnSpPr>
              <p:cNvPr id="580" name="Straight Connector 579">
                <a:extLst>
                  <a:ext uri="{FF2B5EF4-FFF2-40B4-BE49-F238E27FC236}">
                    <a16:creationId xmlns:a16="http://schemas.microsoft.com/office/drawing/2014/main" id="{3FD99E80-664F-4242-BEAF-4D57C6D360E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D1715326-A89F-2D45-AE9A-429007A79820}"/>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726C8020-87A0-5F46-A52D-8E803E815B83}"/>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9A00A8D-AAAB-D047-9F1E-6D7348895B39}"/>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F6AD4F85-DCBB-464B-AA6F-F9A5DB5BDBCC}"/>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90C8666A-9916-2849-A946-17AE31360FAE}"/>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C24F10F-1CF9-BE41-B247-9EF31607D66C}"/>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FDB6BD1-58FF-2749-9083-21FE295449CA}"/>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D5E8724D-FA56-6A40-B4C2-B34386BF4268}"/>
                </a:ext>
              </a:extLst>
            </p:cNvPr>
            <p:cNvGrpSpPr/>
            <p:nvPr/>
          </p:nvGrpSpPr>
          <p:grpSpPr>
            <a:xfrm>
              <a:off x="4310412" y="3268068"/>
              <a:ext cx="277597" cy="223206"/>
              <a:chOff x="4163846" y="3321046"/>
              <a:chExt cx="303556" cy="207254"/>
            </a:xfrm>
          </p:grpSpPr>
          <p:cxnSp>
            <p:nvCxnSpPr>
              <p:cNvPr id="572" name="Straight Connector 571">
                <a:extLst>
                  <a:ext uri="{FF2B5EF4-FFF2-40B4-BE49-F238E27FC236}">
                    <a16:creationId xmlns:a16="http://schemas.microsoft.com/office/drawing/2014/main" id="{C45F1B2F-C42D-B94D-937D-6CB551AA169A}"/>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5F6A8181-3C6A-9A47-87E8-67AA08BEA778}"/>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9BEECFE-7B4C-FA4E-8E0A-F3D22DC49998}"/>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C87FDDA4-8DDD-9948-801A-E8E74E157071}"/>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56CD278C-F1D3-0A45-8328-D8B9817FD137}"/>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4000FBC-F6EB-3C4C-BB43-28B03B941753}"/>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8B0C08D-78A2-6C40-B624-ECB9AB1FFB06}"/>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22C3F070-8DDB-0149-99A2-2AF48530C16C}"/>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4BB1868F-9DE4-CA4C-ADF0-957DAB83AAA9}"/>
                </a:ext>
              </a:extLst>
            </p:cNvPr>
            <p:cNvGrpSpPr/>
            <p:nvPr/>
          </p:nvGrpSpPr>
          <p:grpSpPr>
            <a:xfrm>
              <a:off x="3510048" y="3268068"/>
              <a:ext cx="277597" cy="223206"/>
              <a:chOff x="4163846" y="3321046"/>
              <a:chExt cx="303556" cy="207254"/>
            </a:xfrm>
          </p:grpSpPr>
          <p:cxnSp>
            <p:nvCxnSpPr>
              <p:cNvPr id="564" name="Straight Connector 563">
                <a:extLst>
                  <a:ext uri="{FF2B5EF4-FFF2-40B4-BE49-F238E27FC236}">
                    <a16:creationId xmlns:a16="http://schemas.microsoft.com/office/drawing/2014/main" id="{E4A9EE9D-422D-114E-920D-CE9ED0D767A5}"/>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2A0D15D-01E7-384D-B067-177043B23C90}"/>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B4F74B65-FD21-A24E-8366-AC44ABF696E6}"/>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3E0285BA-943B-C947-A822-50713AF56AEE}"/>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E7369385-48BD-FA4E-905E-7BEAAC0C6F87}"/>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A2F905F6-1BE1-9944-AD1A-A8A73B26A714}"/>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66A45AD3-0D95-BD4C-8562-74E4D0EDE59F}"/>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A8B72134-8165-4348-B138-2B9D1BCA9263}"/>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0DF7CEF3-51AE-F748-8E60-6A2E661B79F7}"/>
                </a:ext>
              </a:extLst>
            </p:cNvPr>
            <p:cNvGrpSpPr/>
            <p:nvPr/>
          </p:nvGrpSpPr>
          <p:grpSpPr>
            <a:xfrm>
              <a:off x="2704860" y="3268068"/>
              <a:ext cx="277597" cy="223206"/>
              <a:chOff x="4163846" y="3321046"/>
              <a:chExt cx="303556" cy="207254"/>
            </a:xfrm>
          </p:grpSpPr>
          <p:cxnSp>
            <p:nvCxnSpPr>
              <p:cNvPr id="556" name="Straight Connector 555">
                <a:extLst>
                  <a:ext uri="{FF2B5EF4-FFF2-40B4-BE49-F238E27FC236}">
                    <a16:creationId xmlns:a16="http://schemas.microsoft.com/office/drawing/2014/main" id="{FBADD796-76F0-664D-9759-0F1EBAFC874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C36FDA2-762E-5E40-8E89-D194DEB96588}"/>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9CCA0DDA-33D6-5149-AFD7-306F2ECFDB95}"/>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D602527C-0DE1-CD4A-8509-E8D6FAB56E9B}"/>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FDD16069-D62D-4940-A2E2-06404DE4ED74}"/>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A69380E9-368E-0F44-A45A-30E2C788C426}"/>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9596E85C-3EBA-294E-B386-89F8FE928032}"/>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EEE38551-A3B5-8140-B1EA-F373BFA7E9EA}"/>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8" name="Group 537">
              <a:extLst>
                <a:ext uri="{FF2B5EF4-FFF2-40B4-BE49-F238E27FC236}">
                  <a16:creationId xmlns:a16="http://schemas.microsoft.com/office/drawing/2014/main" id="{B19E2523-52B4-8440-B083-13DCB4880E93}"/>
                </a:ext>
              </a:extLst>
            </p:cNvPr>
            <p:cNvGrpSpPr/>
            <p:nvPr/>
          </p:nvGrpSpPr>
          <p:grpSpPr>
            <a:xfrm>
              <a:off x="1897866" y="3268068"/>
              <a:ext cx="277597" cy="223206"/>
              <a:chOff x="4163846" y="3321046"/>
              <a:chExt cx="303556" cy="207254"/>
            </a:xfrm>
          </p:grpSpPr>
          <p:cxnSp>
            <p:nvCxnSpPr>
              <p:cNvPr id="548" name="Straight Connector 547">
                <a:extLst>
                  <a:ext uri="{FF2B5EF4-FFF2-40B4-BE49-F238E27FC236}">
                    <a16:creationId xmlns:a16="http://schemas.microsoft.com/office/drawing/2014/main" id="{4D6E2EB2-6100-0D4E-8485-D0E87C8F2CB1}"/>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EAFE819-96D2-A741-A4F8-21B4C8D17A15}"/>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CCF1614-3EDC-C44C-B8C1-042FA1EEEC96}"/>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FA07653C-1C24-FD4D-8395-659215BFE655}"/>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31D9DBC3-3D27-BF48-A9AC-F14D938A9824}"/>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BF19CBCF-38EA-3E4F-8EBB-966B68223901}"/>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5D937FD9-D4B2-7144-A4EE-18678EBA2F8D}"/>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8B70A252-7D3B-604E-9777-8E44541FF1DE}"/>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9" name="Group 538">
              <a:extLst>
                <a:ext uri="{FF2B5EF4-FFF2-40B4-BE49-F238E27FC236}">
                  <a16:creationId xmlns:a16="http://schemas.microsoft.com/office/drawing/2014/main" id="{3D3EFA48-8EB0-6D4F-9827-F070CCD6690E}"/>
                </a:ext>
              </a:extLst>
            </p:cNvPr>
            <p:cNvGrpSpPr/>
            <p:nvPr/>
          </p:nvGrpSpPr>
          <p:grpSpPr>
            <a:xfrm>
              <a:off x="1087023" y="3268068"/>
              <a:ext cx="277597" cy="223206"/>
              <a:chOff x="4163846" y="3321046"/>
              <a:chExt cx="303556" cy="207254"/>
            </a:xfrm>
          </p:grpSpPr>
          <p:cxnSp>
            <p:nvCxnSpPr>
              <p:cNvPr id="540" name="Straight Connector 539">
                <a:extLst>
                  <a:ext uri="{FF2B5EF4-FFF2-40B4-BE49-F238E27FC236}">
                    <a16:creationId xmlns:a16="http://schemas.microsoft.com/office/drawing/2014/main" id="{F93B2309-A32A-E944-99F4-1132ED8A8A3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1BC53AC0-7F04-2F49-902D-DD9B31F8F62D}"/>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B8261AEC-A8CD-7742-8FF7-837942081F5B}"/>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2101ACA-7B42-8847-9446-205D13BD71F8}"/>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89008D61-99AF-1D48-BDC5-9276D03E2F25}"/>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B474D992-FBF3-0E4A-960F-7E2696A07FE6}"/>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211BC35-DE55-774A-A5EB-F6234B1167F8}"/>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D10F39BE-3340-554A-8F22-9DF4D11A5393}"/>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588" name="Rounded Rectangle 587">
            <a:extLst>
              <a:ext uri="{FF2B5EF4-FFF2-40B4-BE49-F238E27FC236}">
                <a16:creationId xmlns:a16="http://schemas.microsoft.com/office/drawing/2014/main" id="{3DB428F4-2704-6945-903D-9779577A8DCB}"/>
              </a:ext>
            </a:extLst>
          </p:cNvPr>
          <p:cNvSpPr/>
          <p:nvPr/>
        </p:nvSpPr>
        <p:spPr>
          <a:xfrm>
            <a:off x="3856535" y="2471118"/>
            <a:ext cx="690613" cy="1668772"/>
          </a:xfrm>
          <a:prstGeom prst="roundRect">
            <a:avLst>
              <a:gd name="adj" fmla="val 11709"/>
            </a:avLst>
          </a:prstGeom>
          <a:noFill/>
          <a:ln w="19050">
            <a:solidFill>
              <a:schemeClr val="bg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nvGrpSpPr>
          <p:cNvPr id="589" name="Group 588"/>
          <p:cNvGrpSpPr/>
          <p:nvPr/>
        </p:nvGrpSpPr>
        <p:grpSpPr>
          <a:xfrm>
            <a:off x="3930495" y="2553856"/>
            <a:ext cx="640080" cy="182880"/>
            <a:chOff x="3428343" y="2007475"/>
            <a:chExt cx="2265080" cy="607274"/>
          </a:xfrm>
        </p:grpSpPr>
        <p:sp>
          <p:nvSpPr>
            <p:cNvPr id="590" name="Rounded Rectangle 58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1" name="Group 590"/>
            <p:cNvGrpSpPr/>
            <p:nvPr/>
          </p:nvGrpSpPr>
          <p:grpSpPr>
            <a:xfrm>
              <a:off x="3903402" y="2217561"/>
              <a:ext cx="1534099" cy="187102"/>
              <a:chOff x="3724919" y="2179867"/>
              <a:chExt cx="1534099" cy="187102"/>
            </a:xfrm>
          </p:grpSpPr>
          <p:grpSp>
            <p:nvGrpSpPr>
              <p:cNvPr id="593" name="Group 592"/>
              <p:cNvGrpSpPr/>
              <p:nvPr/>
            </p:nvGrpSpPr>
            <p:grpSpPr>
              <a:xfrm>
                <a:off x="3724919" y="2184089"/>
                <a:ext cx="731520" cy="182880"/>
                <a:chOff x="3724919" y="2184090"/>
                <a:chExt cx="1806902" cy="462784"/>
              </a:xfrm>
            </p:grpSpPr>
            <p:sp>
              <p:nvSpPr>
                <p:cNvPr id="607" name="Oval 60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Oval 61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Oval 61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Oval 61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Oval 61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4" name="Group 593"/>
              <p:cNvGrpSpPr/>
              <p:nvPr/>
            </p:nvGrpSpPr>
            <p:grpSpPr>
              <a:xfrm>
                <a:off x="4527498" y="2179867"/>
                <a:ext cx="731520" cy="182880"/>
                <a:chOff x="3724919" y="2184090"/>
                <a:chExt cx="1806902" cy="462784"/>
              </a:xfrm>
            </p:grpSpPr>
            <p:sp>
              <p:nvSpPr>
                <p:cNvPr id="595" name="Oval 59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8" name="Oval 59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Oval 59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Oval 59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1" name="Oval 60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2" name="Oval 60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92" name="Oval 59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9" name="Group 618"/>
          <p:cNvGrpSpPr/>
          <p:nvPr/>
        </p:nvGrpSpPr>
        <p:grpSpPr>
          <a:xfrm>
            <a:off x="3232590" y="2552508"/>
            <a:ext cx="640080" cy="182880"/>
            <a:chOff x="3428343" y="2007475"/>
            <a:chExt cx="2265080" cy="607274"/>
          </a:xfrm>
        </p:grpSpPr>
        <p:sp>
          <p:nvSpPr>
            <p:cNvPr id="620" name="Rounded Rectangle 61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621" name="Group 620"/>
            <p:cNvGrpSpPr/>
            <p:nvPr/>
          </p:nvGrpSpPr>
          <p:grpSpPr>
            <a:xfrm>
              <a:off x="3903402" y="2217561"/>
              <a:ext cx="1534099" cy="187102"/>
              <a:chOff x="3724919" y="2179867"/>
              <a:chExt cx="1534099" cy="187102"/>
            </a:xfrm>
          </p:grpSpPr>
          <p:grpSp>
            <p:nvGrpSpPr>
              <p:cNvPr id="623" name="Group 622"/>
              <p:cNvGrpSpPr/>
              <p:nvPr/>
            </p:nvGrpSpPr>
            <p:grpSpPr>
              <a:xfrm>
                <a:off x="3724919" y="2184089"/>
                <a:ext cx="731520" cy="182880"/>
                <a:chOff x="3724919" y="2184090"/>
                <a:chExt cx="1806902" cy="462784"/>
              </a:xfrm>
            </p:grpSpPr>
            <p:sp>
              <p:nvSpPr>
                <p:cNvPr id="637" name="Oval 63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8" name="Oval 63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9" name="Oval 63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0" name="Oval 63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1" name="Oval 64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2" name="Oval 64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3" name="Oval 64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4" name="Oval 64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5" name="Oval 64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6" name="Oval 64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7" name="Oval 64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8" name="Oval 64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624" name="Group 623"/>
              <p:cNvGrpSpPr/>
              <p:nvPr/>
            </p:nvGrpSpPr>
            <p:grpSpPr>
              <a:xfrm>
                <a:off x="4527498" y="2179867"/>
                <a:ext cx="731520" cy="182880"/>
                <a:chOff x="3724919" y="2184090"/>
                <a:chExt cx="1806902" cy="462784"/>
              </a:xfrm>
            </p:grpSpPr>
            <p:sp>
              <p:nvSpPr>
                <p:cNvPr id="625" name="Oval 62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6" name="Oval 62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7" name="Oval 62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8" name="Oval 62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9" name="Oval 62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0" name="Oval 62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1" name="Oval 63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2" name="Oval 63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3" name="Oval 63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4" name="Oval 63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5" name="Oval 63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6" name="Oval 63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622" name="Oval 62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649" name="Group 648"/>
          <p:cNvGrpSpPr/>
          <p:nvPr/>
        </p:nvGrpSpPr>
        <p:grpSpPr>
          <a:xfrm>
            <a:off x="2563208" y="2545980"/>
            <a:ext cx="640080" cy="182880"/>
            <a:chOff x="3428343" y="2007475"/>
            <a:chExt cx="2265080" cy="607274"/>
          </a:xfrm>
        </p:grpSpPr>
        <p:sp>
          <p:nvSpPr>
            <p:cNvPr id="650" name="Rounded Rectangle 64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1" name="Group 650"/>
            <p:cNvGrpSpPr/>
            <p:nvPr/>
          </p:nvGrpSpPr>
          <p:grpSpPr>
            <a:xfrm>
              <a:off x="3903402" y="2217561"/>
              <a:ext cx="1534099" cy="187102"/>
              <a:chOff x="3724919" y="2179867"/>
              <a:chExt cx="1534099" cy="187102"/>
            </a:xfrm>
          </p:grpSpPr>
          <p:grpSp>
            <p:nvGrpSpPr>
              <p:cNvPr id="653" name="Group 652"/>
              <p:cNvGrpSpPr/>
              <p:nvPr/>
            </p:nvGrpSpPr>
            <p:grpSpPr>
              <a:xfrm>
                <a:off x="3724919" y="2184089"/>
                <a:ext cx="731520" cy="182880"/>
                <a:chOff x="3724919" y="2184090"/>
                <a:chExt cx="1806902" cy="462784"/>
              </a:xfrm>
            </p:grpSpPr>
            <p:sp>
              <p:nvSpPr>
                <p:cNvPr id="667" name="Oval 66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Oval 66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9" name="Oval 66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0" name="Oval 66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Oval 67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2" name="Oval 67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3" name="Oval 67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Oval 67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Oval 67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6" name="Oval 67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7" name="Oval 67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8" name="Oval 67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4" name="Group 653"/>
              <p:cNvGrpSpPr/>
              <p:nvPr/>
            </p:nvGrpSpPr>
            <p:grpSpPr>
              <a:xfrm>
                <a:off x="4527498" y="2179867"/>
                <a:ext cx="731520" cy="182880"/>
                <a:chOff x="3724919" y="2184090"/>
                <a:chExt cx="1806902" cy="462784"/>
              </a:xfrm>
            </p:grpSpPr>
            <p:sp>
              <p:nvSpPr>
                <p:cNvPr id="655" name="Oval 65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 name="Oval 65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7" name="Oval 65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8" name="Oval 65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9" name="Oval 65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Oval 65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1" name="Oval 66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Oval 66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Oval 66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4" name="Oval 66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Oval 66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Oval 66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52" name="Oval 65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9" name="Group 678"/>
          <p:cNvGrpSpPr/>
          <p:nvPr/>
        </p:nvGrpSpPr>
        <p:grpSpPr>
          <a:xfrm>
            <a:off x="1863071" y="2545979"/>
            <a:ext cx="640080" cy="182880"/>
            <a:chOff x="3428343" y="2007475"/>
            <a:chExt cx="2265080" cy="607274"/>
          </a:xfrm>
        </p:grpSpPr>
        <p:sp>
          <p:nvSpPr>
            <p:cNvPr id="680" name="Rounded Rectangle 67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1" name="Group 680"/>
            <p:cNvGrpSpPr/>
            <p:nvPr/>
          </p:nvGrpSpPr>
          <p:grpSpPr>
            <a:xfrm>
              <a:off x="3903402" y="2217561"/>
              <a:ext cx="1534099" cy="187102"/>
              <a:chOff x="3724919" y="2179867"/>
              <a:chExt cx="1534099" cy="187102"/>
            </a:xfrm>
          </p:grpSpPr>
          <p:grpSp>
            <p:nvGrpSpPr>
              <p:cNvPr id="683" name="Group 682"/>
              <p:cNvGrpSpPr/>
              <p:nvPr/>
            </p:nvGrpSpPr>
            <p:grpSpPr>
              <a:xfrm>
                <a:off x="3724919" y="2184089"/>
                <a:ext cx="731520" cy="182880"/>
                <a:chOff x="3724919" y="2184090"/>
                <a:chExt cx="1806902" cy="462784"/>
              </a:xfrm>
            </p:grpSpPr>
            <p:sp>
              <p:nvSpPr>
                <p:cNvPr id="697" name="Oval 69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8" name="Oval 69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Oval 69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Oval 69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1" name="Oval 70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2" name="Oval 70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3" name="Oval 70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Oval 70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Oval 70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 name="Oval 70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Oval 70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Oval 70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4" name="Group 683"/>
              <p:cNvGrpSpPr/>
              <p:nvPr/>
            </p:nvGrpSpPr>
            <p:grpSpPr>
              <a:xfrm>
                <a:off x="4527498" y="2179867"/>
                <a:ext cx="731520" cy="182880"/>
                <a:chOff x="3724919" y="2184090"/>
                <a:chExt cx="1806902" cy="462784"/>
              </a:xfrm>
            </p:grpSpPr>
            <p:sp>
              <p:nvSpPr>
                <p:cNvPr id="685" name="Oval 68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 name="Oval 68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Oval 68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8" name="Oval 68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9" name="Oval 68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Oval 68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Oval 69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2" name="Oval 69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3" name="Oval 69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4" name="Oval 69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5" name="Oval 69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 name="Oval 69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82" name="Oval 68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9" name="Group 708"/>
          <p:cNvGrpSpPr/>
          <p:nvPr/>
        </p:nvGrpSpPr>
        <p:grpSpPr>
          <a:xfrm>
            <a:off x="1165166" y="2544631"/>
            <a:ext cx="640080" cy="182880"/>
            <a:chOff x="3428343" y="2007475"/>
            <a:chExt cx="2265080" cy="607274"/>
          </a:xfrm>
        </p:grpSpPr>
        <p:sp>
          <p:nvSpPr>
            <p:cNvPr id="710" name="Rounded Rectangle 70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11" name="Group 710"/>
            <p:cNvGrpSpPr/>
            <p:nvPr/>
          </p:nvGrpSpPr>
          <p:grpSpPr>
            <a:xfrm>
              <a:off x="3903402" y="2217561"/>
              <a:ext cx="1534099" cy="187102"/>
              <a:chOff x="3724919" y="2179867"/>
              <a:chExt cx="1534099" cy="187102"/>
            </a:xfrm>
          </p:grpSpPr>
          <p:grpSp>
            <p:nvGrpSpPr>
              <p:cNvPr id="713" name="Group 712"/>
              <p:cNvGrpSpPr/>
              <p:nvPr/>
            </p:nvGrpSpPr>
            <p:grpSpPr>
              <a:xfrm>
                <a:off x="3724919" y="2184089"/>
                <a:ext cx="731520" cy="182880"/>
                <a:chOff x="3724919" y="2184090"/>
                <a:chExt cx="1806902" cy="462784"/>
              </a:xfrm>
            </p:grpSpPr>
            <p:sp>
              <p:nvSpPr>
                <p:cNvPr id="727" name="Oval 72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8" name="Oval 72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9" name="Oval 72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0" name="Oval 72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1" name="Oval 73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2" name="Oval 73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3" name="Oval 73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4" name="Oval 73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5" name="Oval 73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6" name="Oval 73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7" name="Oval 73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8" name="Oval 73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14" name="Group 713"/>
              <p:cNvGrpSpPr/>
              <p:nvPr/>
            </p:nvGrpSpPr>
            <p:grpSpPr>
              <a:xfrm>
                <a:off x="4527498" y="2179867"/>
                <a:ext cx="731520" cy="182880"/>
                <a:chOff x="3724919" y="2184090"/>
                <a:chExt cx="1806902" cy="462784"/>
              </a:xfrm>
            </p:grpSpPr>
            <p:sp>
              <p:nvSpPr>
                <p:cNvPr id="715" name="Oval 71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6" name="Oval 71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7" name="Oval 71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8" name="Oval 71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9" name="Oval 71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0" name="Oval 71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1" name="Oval 72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2" name="Oval 72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3" name="Oval 72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4" name="Oval 72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5" name="Oval 72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6" name="Oval 72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712" name="Oval 71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39" name="Group 738"/>
          <p:cNvGrpSpPr/>
          <p:nvPr/>
        </p:nvGrpSpPr>
        <p:grpSpPr>
          <a:xfrm>
            <a:off x="495784" y="2538103"/>
            <a:ext cx="640080" cy="182880"/>
            <a:chOff x="3428343" y="2007475"/>
            <a:chExt cx="2265080" cy="607274"/>
          </a:xfrm>
        </p:grpSpPr>
        <p:sp>
          <p:nvSpPr>
            <p:cNvPr id="740" name="Rounded Rectangle 73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1" name="Group 740"/>
            <p:cNvGrpSpPr/>
            <p:nvPr/>
          </p:nvGrpSpPr>
          <p:grpSpPr>
            <a:xfrm>
              <a:off x="3903402" y="2217561"/>
              <a:ext cx="1534099" cy="187102"/>
              <a:chOff x="3724919" y="2179867"/>
              <a:chExt cx="1534099" cy="187102"/>
            </a:xfrm>
          </p:grpSpPr>
          <p:grpSp>
            <p:nvGrpSpPr>
              <p:cNvPr id="743" name="Group 742"/>
              <p:cNvGrpSpPr/>
              <p:nvPr/>
            </p:nvGrpSpPr>
            <p:grpSpPr>
              <a:xfrm>
                <a:off x="3724919" y="2184089"/>
                <a:ext cx="731520" cy="182880"/>
                <a:chOff x="3724919" y="2184090"/>
                <a:chExt cx="1806902" cy="462784"/>
              </a:xfrm>
            </p:grpSpPr>
            <p:sp>
              <p:nvSpPr>
                <p:cNvPr id="757" name="Oval 75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8" name="Oval 75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9" name="Oval 75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0" name="Oval 75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1" name="Oval 76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2" name="Oval 76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3" name="Oval 76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4" name="Oval 76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5" name="Oval 76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6" name="Oval 76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7" name="Oval 76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8" name="Oval 76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4" name="Group 743"/>
              <p:cNvGrpSpPr/>
              <p:nvPr/>
            </p:nvGrpSpPr>
            <p:grpSpPr>
              <a:xfrm>
                <a:off x="4527498" y="2179867"/>
                <a:ext cx="731520" cy="182880"/>
                <a:chOff x="3724919" y="2184090"/>
                <a:chExt cx="1806902" cy="462784"/>
              </a:xfrm>
            </p:grpSpPr>
            <p:sp>
              <p:nvSpPr>
                <p:cNvPr id="745" name="Oval 74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Oval 74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Oval 74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8" name="Oval 74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9" name="Oval 74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Oval 74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1" name="Oval 75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2" name="Oval 75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3" name="Oval 75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4" name="Oval 75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5" name="Oval 75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6" name="Oval 75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42" name="Oval 74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9" name="Group 768"/>
          <p:cNvGrpSpPr/>
          <p:nvPr/>
        </p:nvGrpSpPr>
        <p:grpSpPr>
          <a:xfrm>
            <a:off x="3329784" y="1643414"/>
            <a:ext cx="640080" cy="182880"/>
            <a:chOff x="3428343" y="2007475"/>
            <a:chExt cx="2265080" cy="607274"/>
          </a:xfrm>
        </p:grpSpPr>
        <p:sp>
          <p:nvSpPr>
            <p:cNvPr id="770" name="Rounded Rectangle 76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1" name="Group 770"/>
            <p:cNvGrpSpPr/>
            <p:nvPr/>
          </p:nvGrpSpPr>
          <p:grpSpPr>
            <a:xfrm>
              <a:off x="3903402" y="2217561"/>
              <a:ext cx="1534099" cy="187102"/>
              <a:chOff x="3724919" y="2179867"/>
              <a:chExt cx="1534099" cy="187102"/>
            </a:xfrm>
          </p:grpSpPr>
          <p:grpSp>
            <p:nvGrpSpPr>
              <p:cNvPr id="773" name="Group 772"/>
              <p:cNvGrpSpPr/>
              <p:nvPr/>
            </p:nvGrpSpPr>
            <p:grpSpPr>
              <a:xfrm>
                <a:off x="3724919" y="2184089"/>
                <a:ext cx="731520" cy="182880"/>
                <a:chOff x="3724919" y="2184090"/>
                <a:chExt cx="1806902" cy="462784"/>
              </a:xfrm>
            </p:grpSpPr>
            <p:sp>
              <p:nvSpPr>
                <p:cNvPr id="787" name="Oval 78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 name="Oval 78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Oval 78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0" name="Oval 78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1" name="Oval 79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2" name="Oval 79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3" name="Oval 79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4" name="Oval 79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5" name="Oval 79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6" name="Oval 79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7" name="Oval 79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 name="Oval 79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4" name="Group 773"/>
              <p:cNvGrpSpPr/>
              <p:nvPr/>
            </p:nvGrpSpPr>
            <p:grpSpPr>
              <a:xfrm>
                <a:off x="4527498" y="2179867"/>
                <a:ext cx="731520" cy="182880"/>
                <a:chOff x="3724919" y="2184090"/>
                <a:chExt cx="1806902" cy="462784"/>
              </a:xfrm>
            </p:grpSpPr>
            <p:sp>
              <p:nvSpPr>
                <p:cNvPr id="775" name="Oval 77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6" name="Oval 77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7" name="Oval 77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 name="Oval 77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9" name="Oval 77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0" name="Oval 77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1" name="Oval 78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2" name="Oval 78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3" name="Oval 78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Oval 78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5" name="Oval 78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6" name="Oval 78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72" name="Oval 77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9" name="Group 798"/>
          <p:cNvGrpSpPr/>
          <p:nvPr/>
        </p:nvGrpSpPr>
        <p:grpSpPr>
          <a:xfrm>
            <a:off x="2629647" y="1643413"/>
            <a:ext cx="640080" cy="182880"/>
            <a:chOff x="3428343" y="2007475"/>
            <a:chExt cx="2265080" cy="607274"/>
          </a:xfrm>
        </p:grpSpPr>
        <p:sp>
          <p:nvSpPr>
            <p:cNvPr id="800" name="Rounded Rectangle 79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1" name="Group 800"/>
            <p:cNvGrpSpPr/>
            <p:nvPr/>
          </p:nvGrpSpPr>
          <p:grpSpPr>
            <a:xfrm>
              <a:off x="3903402" y="2217561"/>
              <a:ext cx="1534099" cy="187102"/>
              <a:chOff x="3724919" y="2179867"/>
              <a:chExt cx="1534099" cy="187102"/>
            </a:xfrm>
          </p:grpSpPr>
          <p:grpSp>
            <p:nvGrpSpPr>
              <p:cNvPr id="803" name="Group 802"/>
              <p:cNvGrpSpPr/>
              <p:nvPr/>
            </p:nvGrpSpPr>
            <p:grpSpPr>
              <a:xfrm>
                <a:off x="3724919" y="2184089"/>
                <a:ext cx="731520" cy="182880"/>
                <a:chOff x="3724919" y="2184090"/>
                <a:chExt cx="1806902" cy="462784"/>
              </a:xfrm>
            </p:grpSpPr>
            <p:sp>
              <p:nvSpPr>
                <p:cNvPr id="817" name="Oval 81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8" name="Oval 81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Oval 81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Oval 81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Oval 82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Oval 82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 name="Oval 82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4" name="Oval 82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5" name="Oval 82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6" name="Oval 82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7" name="Oval 82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8" name="Oval 82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4" name="Group 803"/>
              <p:cNvGrpSpPr/>
              <p:nvPr/>
            </p:nvGrpSpPr>
            <p:grpSpPr>
              <a:xfrm>
                <a:off x="4527498" y="2179867"/>
                <a:ext cx="731520" cy="182880"/>
                <a:chOff x="3724919" y="2184090"/>
                <a:chExt cx="1806902" cy="462784"/>
              </a:xfrm>
            </p:grpSpPr>
            <p:sp>
              <p:nvSpPr>
                <p:cNvPr id="805" name="Oval 80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6" name="Oval 80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7" name="Oval 80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 name="Oval 80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 name="Oval 80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Oval 80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1" name="Oval 81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2" name="Oval 81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3" name="Oval 81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4" name="Oval 81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5" name="Oval 81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6" name="Oval 81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02" name="Oval 80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9" name="Group 828"/>
          <p:cNvGrpSpPr/>
          <p:nvPr/>
        </p:nvGrpSpPr>
        <p:grpSpPr>
          <a:xfrm>
            <a:off x="1931742" y="1642065"/>
            <a:ext cx="640080" cy="182880"/>
            <a:chOff x="3428343" y="2007475"/>
            <a:chExt cx="2265080" cy="607274"/>
          </a:xfrm>
        </p:grpSpPr>
        <p:sp>
          <p:nvSpPr>
            <p:cNvPr id="830" name="Rounded Rectangle 82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831" name="Group 830"/>
            <p:cNvGrpSpPr/>
            <p:nvPr/>
          </p:nvGrpSpPr>
          <p:grpSpPr>
            <a:xfrm>
              <a:off x="3903402" y="2217561"/>
              <a:ext cx="1534099" cy="187102"/>
              <a:chOff x="3724919" y="2179867"/>
              <a:chExt cx="1534099" cy="187102"/>
            </a:xfrm>
          </p:grpSpPr>
          <p:grpSp>
            <p:nvGrpSpPr>
              <p:cNvPr id="833" name="Group 832"/>
              <p:cNvGrpSpPr/>
              <p:nvPr/>
            </p:nvGrpSpPr>
            <p:grpSpPr>
              <a:xfrm>
                <a:off x="3724919" y="2184089"/>
                <a:ext cx="731520" cy="182880"/>
                <a:chOff x="3724919" y="2184090"/>
                <a:chExt cx="1806902" cy="462784"/>
              </a:xfrm>
            </p:grpSpPr>
            <p:sp>
              <p:nvSpPr>
                <p:cNvPr id="847" name="Oval 84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8" name="Oval 84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9" name="Oval 84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0" name="Oval 84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1" name="Oval 85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2" name="Oval 85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3" name="Oval 85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4" name="Oval 85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5" name="Oval 85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6" name="Oval 85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7" name="Oval 85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8" name="Oval 85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834" name="Group 833"/>
              <p:cNvGrpSpPr/>
              <p:nvPr/>
            </p:nvGrpSpPr>
            <p:grpSpPr>
              <a:xfrm>
                <a:off x="4527498" y="2179867"/>
                <a:ext cx="731520" cy="182880"/>
                <a:chOff x="3724919" y="2184090"/>
                <a:chExt cx="1806902" cy="462784"/>
              </a:xfrm>
            </p:grpSpPr>
            <p:sp>
              <p:nvSpPr>
                <p:cNvPr id="835" name="Oval 83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6" name="Oval 83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7" name="Oval 83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8" name="Oval 83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9" name="Oval 83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0" name="Oval 83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1" name="Oval 84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2" name="Oval 84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3" name="Oval 84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4" name="Oval 84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5" name="Oval 84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6" name="Oval 84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832" name="Oval 83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859" name="Group 858"/>
          <p:cNvGrpSpPr/>
          <p:nvPr/>
        </p:nvGrpSpPr>
        <p:grpSpPr>
          <a:xfrm>
            <a:off x="1262360" y="1635537"/>
            <a:ext cx="640080" cy="182880"/>
            <a:chOff x="3428343" y="2007475"/>
            <a:chExt cx="2265080" cy="607274"/>
          </a:xfrm>
        </p:grpSpPr>
        <p:sp>
          <p:nvSpPr>
            <p:cNvPr id="860" name="Rounded Rectangle 85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1" name="Group 860"/>
            <p:cNvGrpSpPr/>
            <p:nvPr/>
          </p:nvGrpSpPr>
          <p:grpSpPr>
            <a:xfrm>
              <a:off x="3903402" y="2217561"/>
              <a:ext cx="1534099" cy="187102"/>
              <a:chOff x="3724919" y="2179867"/>
              <a:chExt cx="1534099" cy="187102"/>
            </a:xfrm>
          </p:grpSpPr>
          <p:grpSp>
            <p:nvGrpSpPr>
              <p:cNvPr id="863" name="Group 862"/>
              <p:cNvGrpSpPr/>
              <p:nvPr/>
            </p:nvGrpSpPr>
            <p:grpSpPr>
              <a:xfrm>
                <a:off x="3724919" y="2184089"/>
                <a:ext cx="731520" cy="182880"/>
                <a:chOff x="3724919" y="2184090"/>
                <a:chExt cx="1806902" cy="462784"/>
              </a:xfrm>
            </p:grpSpPr>
            <p:sp>
              <p:nvSpPr>
                <p:cNvPr id="877" name="Oval 87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8" name="Oval 87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9" name="Oval 87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 name="Oval 87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1" name="Oval 88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2" name="Oval 88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3" name="Oval 88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4" name="Oval 88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5" name="Oval 88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6" name="Oval 88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7" name="Oval 88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8" name="Oval 88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4" name="Group 863"/>
              <p:cNvGrpSpPr/>
              <p:nvPr/>
            </p:nvGrpSpPr>
            <p:grpSpPr>
              <a:xfrm>
                <a:off x="4527498" y="2179867"/>
                <a:ext cx="731520" cy="182880"/>
                <a:chOff x="3724919" y="2184090"/>
                <a:chExt cx="1806902" cy="462784"/>
              </a:xfrm>
            </p:grpSpPr>
            <p:sp>
              <p:nvSpPr>
                <p:cNvPr id="865" name="Oval 86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6" name="Oval 86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7" name="Oval 86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8" name="Oval 86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9" name="Oval 86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 name="Oval 86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1" name="Oval 87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2" name="Oval 87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3" name="Oval 87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4" name="Oval 87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5" name="Oval 87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6" name="Oval 87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62" name="Oval 86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89" name="Picture 888"/>
          <p:cNvPicPr>
            <a:picLocks noChangeAspect="1"/>
          </p:cNvPicPr>
          <p:nvPr/>
        </p:nvPicPr>
        <p:blipFill>
          <a:blip r:embed="rId3"/>
          <a:stretch>
            <a:fillRect/>
          </a:stretch>
        </p:blipFill>
        <p:spPr>
          <a:xfrm>
            <a:off x="717288" y="2895437"/>
            <a:ext cx="3700593" cy="1109568"/>
          </a:xfrm>
          <a:prstGeom prst="rect">
            <a:avLst/>
          </a:prstGeom>
        </p:spPr>
      </p:pic>
      <p:grpSp>
        <p:nvGrpSpPr>
          <p:cNvPr id="18" name="Group 17"/>
          <p:cNvGrpSpPr/>
          <p:nvPr/>
        </p:nvGrpSpPr>
        <p:grpSpPr>
          <a:xfrm>
            <a:off x="1171393" y="4038248"/>
            <a:ext cx="2792382" cy="672632"/>
            <a:chOff x="1133146" y="4038248"/>
            <a:chExt cx="2792382" cy="672632"/>
          </a:xfrm>
        </p:grpSpPr>
        <p:cxnSp>
          <p:nvCxnSpPr>
            <p:cNvPr id="7" name="Straight Connector 6"/>
            <p:cNvCxnSpPr/>
            <p:nvPr/>
          </p:nvCxnSpPr>
          <p:spPr>
            <a:xfrm>
              <a:off x="1498906" y="4244821"/>
              <a:ext cx="2164591"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92" name="Rounded Rectangle 891"/>
            <p:cNvSpPr/>
            <p:nvPr/>
          </p:nvSpPr>
          <p:spPr>
            <a:xfrm>
              <a:off x="3397094" y="4500568"/>
              <a:ext cx="364898" cy="210312"/>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App</a:t>
              </a:r>
            </a:p>
          </p:txBody>
        </p:sp>
        <p:sp>
          <p:nvSpPr>
            <p:cNvPr id="893" name="Rounded Rectangle 892"/>
            <p:cNvSpPr/>
            <p:nvPr/>
          </p:nvSpPr>
          <p:spPr>
            <a:xfrm>
              <a:off x="2986164" y="4500568"/>
              <a:ext cx="364898" cy="2103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Web</a:t>
              </a:r>
            </a:p>
          </p:txBody>
        </p:sp>
        <p:sp>
          <p:nvSpPr>
            <p:cNvPr id="894" name="Rounded Rectangle 893"/>
            <p:cNvSpPr/>
            <p:nvPr/>
          </p:nvSpPr>
          <p:spPr>
            <a:xfrm>
              <a:off x="2409652" y="4500568"/>
              <a:ext cx="364898" cy="210312"/>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App</a:t>
              </a:r>
            </a:p>
          </p:txBody>
        </p:sp>
        <p:sp>
          <p:nvSpPr>
            <p:cNvPr id="895" name="Rounded Rectangle 894"/>
            <p:cNvSpPr/>
            <p:nvPr/>
          </p:nvSpPr>
          <p:spPr>
            <a:xfrm>
              <a:off x="1999904" y="4500568"/>
              <a:ext cx="364898" cy="2103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Web</a:t>
              </a:r>
            </a:p>
          </p:txBody>
        </p:sp>
        <p:sp>
          <p:nvSpPr>
            <p:cNvPr id="896" name="Rounded Rectangle 895"/>
            <p:cNvSpPr/>
            <p:nvPr/>
          </p:nvSpPr>
          <p:spPr>
            <a:xfrm>
              <a:off x="1284132" y="4500568"/>
              <a:ext cx="364898" cy="2103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Web</a:t>
              </a:r>
            </a:p>
          </p:txBody>
        </p:sp>
        <p:sp>
          <p:nvSpPr>
            <p:cNvPr id="5" name="Rounded Rectangle 4"/>
            <p:cNvSpPr/>
            <p:nvPr/>
          </p:nvSpPr>
          <p:spPr>
            <a:xfrm>
              <a:off x="1133146" y="4139890"/>
              <a:ext cx="365760" cy="20986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2"/>
                  </a:solidFill>
                </a:rPr>
                <a:t>DB</a:t>
              </a:r>
            </a:p>
          </p:txBody>
        </p:sp>
        <p:sp>
          <p:nvSpPr>
            <p:cNvPr id="891" name="Rounded Rectangle 890"/>
            <p:cNvSpPr/>
            <p:nvPr/>
          </p:nvSpPr>
          <p:spPr>
            <a:xfrm>
              <a:off x="3559768" y="4139890"/>
              <a:ext cx="365760" cy="20986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2"/>
                  </a:solidFill>
                </a:rPr>
                <a:t>DB</a:t>
              </a:r>
            </a:p>
          </p:txBody>
        </p:sp>
        <p:cxnSp>
          <p:nvCxnSpPr>
            <p:cNvPr id="9" name="Straight Connector 8"/>
            <p:cNvCxnSpPr/>
            <p:nvPr/>
          </p:nvCxnSpPr>
          <p:spPr>
            <a:xfrm>
              <a:off x="1613385" y="4383187"/>
              <a:ext cx="339920" cy="0"/>
            </a:xfrm>
            <a:prstGeom prst="line">
              <a:avLst/>
            </a:prstGeom>
            <a:ln w="952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7" name="Straight Connector 896"/>
            <p:cNvCxnSpPr/>
            <p:nvPr/>
          </p:nvCxnSpPr>
          <p:spPr>
            <a:xfrm>
              <a:off x="2699842" y="4383187"/>
              <a:ext cx="339920" cy="0"/>
            </a:xfrm>
            <a:prstGeom prst="line">
              <a:avLst/>
            </a:prstGeom>
            <a:ln w="952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8" name="Picture 4" descr="Image result for redha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318" y="4322335"/>
              <a:ext cx="359172" cy="1158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mwa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534" y="4038248"/>
              <a:ext cx="653570" cy="148687"/>
            </a:xfrm>
            <a:prstGeom prst="rect">
              <a:avLst/>
            </a:prstGeom>
            <a:noFill/>
            <a:extLst>
              <a:ext uri="{909E8E84-426E-40DD-AFC4-6F175D3DCCD1}">
                <a14:hiddenFill xmlns:a14="http://schemas.microsoft.com/office/drawing/2010/main">
                  <a:solidFill>
                    <a:srgbClr val="FFFFFF"/>
                  </a:solidFill>
                </a14:hiddenFill>
              </a:ext>
            </a:extLst>
          </p:spPr>
        </p:pic>
      </p:grpSp>
      <p:sp>
        <p:nvSpPr>
          <p:cNvPr id="399" name="Rectangle 398"/>
          <p:cNvSpPr/>
          <p:nvPr/>
        </p:nvSpPr>
        <p:spPr>
          <a:xfrm>
            <a:off x="7086600" y="196850"/>
            <a:ext cx="1181100" cy="2603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For Internal use only</a:t>
            </a:r>
          </a:p>
        </p:txBody>
      </p:sp>
      <p:sp>
        <p:nvSpPr>
          <p:cNvPr id="400" name="Rectangle 399"/>
          <p:cNvSpPr/>
          <p:nvPr/>
        </p:nvSpPr>
        <p:spPr>
          <a:xfrm>
            <a:off x="2025201" y="4307620"/>
            <a:ext cx="695344" cy="14868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2"/>
                </a:solidFill>
              </a:rPr>
              <a:t>Microsoft</a:t>
            </a:r>
          </a:p>
        </p:txBody>
      </p:sp>
    </p:spTree>
    <p:extLst>
      <p:ext uri="{BB962C8B-B14F-4D97-AF65-F5344CB8AC3E}">
        <p14:creationId xmlns:p14="http://schemas.microsoft.com/office/powerpoint/2010/main" val="17463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500" tmFilter="0, 0; .2, .5; .8, .5; 1, 0"/>
                                        <p:tgtEl>
                                          <p:spTgt spid="509"/>
                                        </p:tgtEl>
                                      </p:cBhvr>
                                    </p:animEffect>
                                    <p:animScale>
                                      <p:cBhvr>
                                        <p:cTn id="7" dur="1750" autoRev="1" fill="hold"/>
                                        <p:tgtEl>
                                          <p:spTgt spid="5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for programmability and automation</a:t>
            </a:r>
          </a:p>
        </p:txBody>
      </p:sp>
      <p:sp>
        <p:nvSpPr>
          <p:cNvPr id="68" name="Rounded Rectangle 67"/>
          <p:cNvSpPr/>
          <p:nvPr/>
        </p:nvSpPr>
        <p:spPr>
          <a:xfrm>
            <a:off x="5029199" y="1944061"/>
            <a:ext cx="3567113" cy="1521665"/>
          </a:xfrm>
          <a:prstGeom prst="roundRect">
            <a:avLst>
              <a:gd name="adj" fmla="val 635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200" b="1" dirty="0">
                <a:solidFill>
                  <a:schemeClr val="tx1"/>
                </a:solidFill>
              </a:rPr>
              <a:t>SDN with ACI </a:t>
            </a:r>
            <a:r>
              <a:rPr lang="en-US" sz="1200" dirty="0">
                <a:solidFill>
                  <a:schemeClr val="tx1"/>
                </a:solidFill>
              </a:rPr>
              <a:t>for automation of overlay, and underlay networking, policy models, multi-hypervisor support, service chaining, L4-7 integration, WAN interconnect and deployment, and more </a:t>
            </a:r>
          </a:p>
          <a:p>
            <a:pPr>
              <a:spcAft>
                <a:spcPts val="600"/>
              </a:spcAft>
            </a:pPr>
            <a:r>
              <a:rPr lang="en-US" sz="1200" b="1" dirty="0">
                <a:solidFill>
                  <a:schemeClr val="tx1"/>
                </a:solidFill>
              </a:rPr>
              <a:t>ACI Anywhere</a:t>
            </a:r>
            <a:r>
              <a:rPr lang="en-US" sz="1200" dirty="0">
                <a:solidFill>
                  <a:schemeClr val="tx1"/>
                </a:solidFill>
              </a:rPr>
              <a:t> – ready for the multi-cloud workloads</a:t>
            </a:r>
          </a:p>
        </p:txBody>
      </p:sp>
      <p:grpSp>
        <p:nvGrpSpPr>
          <p:cNvPr id="509" name="Group 508">
            <a:extLst>
              <a:ext uri="{FF2B5EF4-FFF2-40B4-BE49-F238E27FC236}">
                <a16:creationId xmlns:a16="http://schemas.microsoft.com/office/drawing/2014/main" id="{F7B40CEF-0807-7D42-A21A-BDF987165F23}"/>
              </a:ext>
            </a:extLst>
          </p:cNvPr>
          <p:cNvGrpSpPr/>
          <p:nvPr/>
        </p:nvGrpSpPr>
        <p:grpSpPr>
          <a:xfrm>
            <a:off x="953383" y="1819451"/>
            <a:ext cx="3209976" cy="734405"/>
            <a:chOff x="-195414" y="2157770"/>
            <a:chExt cx="3089001" cy="706728"/>
          </a:xfrm>
        </p:grpSpPr>
        <p:cxnSp>
          <p:nvCxnSpPr>
            <p:cNvPr id="510" name="Straight Connector 509">
              <a:extLst>
                <a:ext uri="{FF2B5EF4-FFF2-40B4-BE49-F238E27FC236}">
                  <a16:creationId xmlns:a16="http://schemas.microsoft.com/office/drawing/2014/main" id="{7733A710-4D5E-AE49-8432-C69996C3DA7D}"/>
                </a:ext>
              </a:extLst>
            </p:cNvPr>
            <p:cNvCxnSpPr/>
            <p:nvPr/>
          </p:nvCxnSpPr>
          <p:spPr>
            <a:xfrm flipV="1">
              <a:off x="-195414" y="2157776"/>
              <a:ext cx="617323"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236E947E-3906-834D-852A-9308E407CDC7}"/>
                </a:ext>
              </a:extLst>
            </p:cNvPr>
            <p:cNvCxnSpPr/>
            <p:nvPr/>
          </p:nvCxnSpPr>
          <p:spPr>
            <a:xfrm flipV="1">
              <a:off x="-195414" y="2157775"/>
              <a:ext cx="1235125"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59E56F66-D2D2-6541-A51C-369521C04264}"/>
                </a:ext>
              </a:extLst>
            </p:cNvPr>
            <p:cNvCxnSpPr/>
            <p:nvPr/>
          </p:nvCxnSpPr>
          <p:spPr>
            <a:xfrm flipH="1" flipV="1">
              <a:off x="421909" y="2157776"/>
              <a:ext cx="477"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BC70EB9F-92B4-2E4C-8EC0-83DF3132C57F}"/>
                </a:ext>
              </a:extLst>
            </p:cNvPr>
            <p:cNvCxnSpPr/>
            <p:nvPr/>
          </p:nvCxnSpPr>
          <p:spPr>
            <a:xfrm flipV="1">
              <a:off x="422386" y="2157775"/>
              <a:ext cx="617324"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1DB4C85A-F085-DB45-8D14-B40C694B29C8}"/>
                </a:ext>
              </a:extLst>
            </p:cNvPr>
            <p:cNvCxnSpPr/>
            <p:nvPr/>
          </p:nvCxnSpPr>
          <p:spPr>
            <a:xfrm>
              <a:off x="421909" y="2157776"/>
              <a:ext cx="1853877" cy="706719"/>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485D5146-6555-7F46-9B96-5ACBEAA83DDF}"/>
                </a:ext>
              </a:extLst>
            </p:cNvPr>
            <p:cNvCxnSpPr/>
            <p:nvPr/>
          </p:nvCxnSpPr>
          <p:spPr>
            <a:xfrm>
              <a:off x="1039711" y="2157775"/>
              <a:ext cx="1236077"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0A9F8AD0-8751-B24D-B78C-D2C18916C415}"/>
                </a:ext>
              </a:extLst>
            </p:cNvPr>
            <p:cNvCxnSpPr/>
            <p:nvPr/>
          </p:nvCxnSpPr>
          <p:spPr>
            <a:xfrm flipH="1" flipV="1">
              <a:off x="1039711" y="2157775"/>
              <a:ext cx="477"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04429840-8334-1D4F-960A-53502FF23106}"/>
                </a:ext>
              </a:extLst>
            </p:cNvPr>
            <p:cNvCxnSpPr/>
            <p:nvPr/>
          </p:nvCxnSpPr>
          <p:spPr>
            <a:xfrm flipH="1" flipV="1">
              <a:off x="421909" y="2157776"/>
              <a:ext cx="618277" cy="706721"/>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FAA456BD-B744-5943-AF1E-6E16141F295E}"/>
                </a:ext>
              </a:extLst>
            </p:cNvPr>
            <p:cNvCxnSpPr/>
            <p:nvPr/>
          </p:nvCxnSpPr>
          <p:spPr>
            <a:xfrm flipH="1" flipV="1">
              <a:off x="1039711" y="2157775"/>
              <a:ext cx="618276"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AD0D5AAD-3E5E-E34F-823B-477BE6F5F918}"/>
                </a:ext>
              </a:extLst>
            </p:cNvPr>
            <p:cNvCxnSpPr/>
            <p:nvPr/>
          </p:nvCxnSpPr>
          <p:spPr>
            <a:xfrm flipH="1" flipV="1">
              <a:off x="421909" y="2157776"/>
              <a:ext cx="1236078"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C13318F5-E479-974C-8CB6-B107465303FA}"/>
                </a:ext>
              </a:extLst>
            </p:cNvPr>
            <p:cNvCxnSpPr/>
            <p:nvPr/>
          </p:nvCxnSpPr>
          <p:spPr>
            <a:xfrm>
              <a:off x="1657508" y="2157772"/>
              <a:ext cx="618279"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94DA9445-D1DA-C04A-AF22-1D8857F1403E}"/>
                </a:ext>
              </a:extLst>
            </p:cNvPr>
            <p:cNvCxnSpPr/>
            <p:nvPr/>
          </p:nvCxnSpPr>
          <p:spPr>
            <a:xfrm>
              <a:off x="2275309" y="2157770"/>
              <a:ext cx="618277"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7C283486-410A-5C41-B091-A6231B6C730D}"/>
                </a:ext>
              </a:extLst>
            </p:cNvPr>
            <p:cNvCxnSpPr/>
            <p:nvPr/>
          </p:nvCxnSpPr>
          <p:spPr>
            <a:xfrm>
              <a:off x="1657508" y="2157772"/>
              <a:ext cx="1236079" cy="706722"/>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7E0A4505-38CA-724C-BACB-6E39C78FC8D5}"/>
                </a:ext>
              </a:extLst>
            </p:cNvPr>
            <p:cNvCxnSpPr/>
            <p:nvPr/>
          </p:nvCxnSpPr>
          <p:spPr>
            <a:xfrm>
              <a:off x="1039711" y="2157775"/>
              <a:ext cx="1853876" cy="706720"/>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A12D3F34-13CC-144D-9B41-2FF7392552BC}"/>
                </a:ext>
              </a:extLst>
            </p:cNvPr>
            <p:cNvCxnSpPr/>
            <p:nvPr/>
          </p:nvCxnSpPr>
          <p:spPr>
            <a:xfrm>
              <a:off x="421909" y="2157776"/>
              <a:ext cx="2471677" cy="706719"/>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8AC47F1F-035B-5542-80D2-B03A7FECE802}"/>
                </a:ext>
              </a:extLst>
            </p:cNvPr>
            <p:cNvCxnSpPr/>
            <p:nvPr/>
          </p:nvCxnSpPr>
          <p:spPr>
            <a:xfrm>
              <a:off x="2275309" y="2157770"/>
              <a:ext cx="479"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D1AEE28D-889B-CF47-966D-131D458BF9CD}"/>
                </a:ext>
              </a:extLst>
            </p:cNvPr>
            <p:cNvCxnSpPr/>
            <p:nvPr/>
          </p:nvCxnSpPr>
          <p:spPr>
            <a:xfrm flipV="1">
              <a:off x="1040187" y="2157771"/>
              <a:ext cx="1235121" cy="706726"/>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2C24B11B-F9AF-9E4C-8FF9-2FAB3D6E5939}"/>
                </a:ext>
              </a:extLst>
            </p:cNvPr>
            <p:cNvCxnSpPr/>
            <p:nvPr/>
          </p:nvCxnSpPr>
          <p:spPr>
            <a:xfrm flipV="1">
              <a:off x="-195414" y="2157772"/>
              <a:ext cx="1852922"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538E3ECB-631D-184A-BB28-0D7E2BD01BFB}"/>
                </a:ext>
              </a:extLst>
            </p:cNvPr>
            <p:cNvCxnSpPr/>
            <p:nvPr/>
          </p:nvCxnSpPr>
          <p:spPr>
            <a:xfrm flipV="1">
              <a:off x="422386" y="2157771"/>
              <a:ext cx="1852922" cy="706727"/>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9375D8A5-5DA6-504E-8A2C-70BFA3240804}"/>
                </a:ext>
              </a:extLst>
            </p:cNvPr>
            <p:cNvCxnSpPr/>
            <p:nvPr/>
          </p:nvCxnSpPr>
          <p:spPr>
            <a:xfrm flipV="1">
              <a:off x="422386" y="2157772"/>
              <a:ext cx="1235121"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CAB4388D-237F-7244-BA30-EF77BA6577EC}"/>
                </a:ext>
              </a:extLst>
            </p:cNvPr>
            <p:cNvCxnSpPr/>
            <p:nvPr/>
          </p:nvCxnSpPr>
          <p:spPr>
            <a:xfrm flipV="1">
              <a:off x="1040187" y="2157772"/>
              <a:ext cx="617321" cy="706725"/>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C402E5BD-CFF6-D741-A51A-13D281B1E885}"/>
                </a:ext>
              </a:extLst>
            </p:cNvPr>
            <p:cNvCxnSpPr/>
            <p:nvPr/>
          </p:nvCxnSpPr>
          <p:spPr>
            <a:xfrm flipH="1" flipV="1">
              <a:off x="1657509" y="2157772"/>
              <a:ext cx="480" cy="706723"/>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50CBF388-CC44-B84E-8F38-8CA702A66712}"/>
                </a:ext>
              </a:extLst>
            </p:cNvPr>
            <p:cNvCxnSpPr/>
            <p:nvPr/>
          </p:nvCxnSpPr>
          <p:spPr>
            <a:xfrm flipV="1">
              <a:off x="1657988" y="2157770"/>
              <a:ext cx="617322" cy="706724"/>
            </a:xfrm>
            <a:prstGeom prst="line">
              <a:avLst/>
            </a:prstGeom>
            <a:ln w="635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3" name="Group 532">
            <a:extLst>
              <a:ext uri="{FF2B5EF4-FFF2-40B4-BE49-F238E27FC236}">
                <a16:creationId xmlns:a16="http://schemas.microsoft.com/office/drawing/2014/main" id="{236BBAB0-6B30-8541-9572-63772405646F}"/>
              </a:ext>
            </a:extLst>
          </p:cNvPr>
          <p:cNvGrpSpPr/>
          <p:nvPr/>
        </p:nvGrpSpPr>
        <p:grpSpPr>
          <a:xfrm>
            <a:off x="849019" y="2721782"/>
            <a:ext cx="3422706" cy="177141"/>
            <a:chOff x="1087023" y="3268068"/>
            <a:chExt cx="4312783" cy="223206"/>
          </a:xfrm>
        </p:grpSpPr>
        <p:grpSp>
          <p:nvGrpSpPr>
            <p:cNvPr id="534" name="Group 533">
              <a:extLst>
                <a:ext uri="{FF2B5EF4-FFF2-40B4-BE49-F238E27FC236}">
                  <a16:creationId xmlns:a16="http://schemas.microsoft.com/office/drawing/2014/main" id="{F78A9D6B-C996-564C-B419-E6B9415285D7}"/>
                </a:ext>
              </a:extLst>
            </p:cNvPr>
            <p:cNvGrpSpPr/>
            <p:nvPr/>
          </p:nvGrpSpPr>
          <p:grpSpPr>
            <a:xfrm>
              <a:off x="5122209" y="3268068"/>
              <a:ext cx="277597" cy="223206"/>
              <a:chOff x="4163846" y="3321046"/>
              <a:chExt cx="303556" cy="207254"/>
            </a:xfrm>
          </p:grpSpPr>
          <p:cxnSp>
            <p:nvCxnSpPr>
              <p:cNvPr id="580" name="Straight Connector 579">
                <a:extLst>
                  <a:ext uri="{FF2B5EF4-FFF2-40B4-BE49-F238E27FC236}">
                    <a16:creationId xmlns:a16="http://schemas.microsoft.com/office/drawing/2014/main" id="{3FD99E80-664F-4242-BEAF-4D57C6D360E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D1715326-A89F-2D45-AE9A-429007A79820}"/>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726C8020-87A0-5F46-A52D-8E803E815B83}"/>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E9A00A8D-AAAB-D047-9F1E-6D7348895B39}"/>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F6AD4F85-DCBB-464B-AA6F-F9A5DB5BDBCC}"/>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90C8666A-9916-2849-A946-17AE31360FAE}"/>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8C24F10F-1CF9-BE41-B247-9EF31607D66C}"/>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FDB6BD1-58FF-2749-9083-21FE295449CA}"/>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D5E8724D-FA56-6A40-B4C2-B34386BF4268}"/>
                </a:ext>
              </a:extLst>
            </p:cNvPr>
            <p:cNvGrpSpPr/>
            <p:nvPr/>
          </p:nvGrpSpPr>
          <p:grpSpPr>
            <a:xfrm>
              <a:off x="4310412" y="3268068"/>
              <a:ext cx="277597" cy="223206"/>
              <a:chOff x="4163846" y="3321046"/>
              <a:chExt cx="303556" cy="207254"/>
            </a:xfrm>
          </p:grpSpPr>
          <p:cxnSp>
            <p:nvCxnSpPr>
              <p:cNvPr id="572" name="Straight Connector 571">
                <a:extLst>
                  <a:ext uri="{FF2B5EF4-FFF2-40B4-BE49-F238E27FC236}">
                    <a16:creationId xmlns:a16="http://schemas.microsoft.com/office/drawing/2014/main" id="{C45F1B2F-C42D-B94D-937D-6CB551AA169A}"/>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5F6A8181-3C6A-9A47-87E8-67AA08BEA778}"/>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C9BEECFE-7B4C-FA4E-8E0A-F3D22DC49998}"/>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C87FDDA4-8DDD-9948-801A-E8E74E157071}"/>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56CD278C-F1D3-0A45-8328-D8B9817FD137}"/>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04000FBC-F6EB-3C4C-BB43-28B03B941753}"/>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28B0C08D-78A2-6C40-B624-ECB9AB1FFB06}"/>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22C3F070-8DDB-0149-99A2-2AF48530C16C}"/>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4BB1868F-9DE4-CA4C-ADF0-957DAB83AAA9}"/>
                </a:ext>
              </a:extLst>
            </p:cNvPr>
            <p:cNvGrpSpPr/>
            <p:nvPr/>
          </p:nvGrpSpPr>
          <p:grpSpPr>
            <a:xfrm>
              <a:off x="3510048" y="3268068"/>
              <a:ext cx="277597" cy="223206"/>
              <a:chOff x="4163846" y="3321046"/>
              <a:chExt cx="303556" cy="207254"/>
            </a:xfrm>
          </p:grpSpPr>
          <p:cxnSp>
            <p:nvCxnSpPr>
              <p:cNvPr id="564" name="Straight Connector 563">
                <a:extLst>
                  <a:ext uri="{FF2B5EF4-FFF2-40B4-BE49-F238E27FC236}">
                    <a16:creationId xmlns:a16="http://schemas.microsoft.com/office/drawing/2014/main" id="{E4A9EE9D-422D-114E-920D-CE9ED0D767A5}"/>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C2A0D15D-01E7-384D-B067-177043B23C90}"/>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B4F74B65-FD21-A24E-8366-AC44ABF696E6}"/>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3E0285BA-943B-C947-A822-50713AF56AEE}"/>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E7369385-48BD-FA4E-905E-7BEAAC0C6F87}"/>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A2F905F6-1BE1-9944-AD1A-A8A73B26A714}"/>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66A45AD3-0D95-BD4C-8562-74E4D0EDE59F}"/>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A8B72134-8165-4348-B138-2B9D1BCA9263}"/>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0DF7CEF3-51AE-F748-8E60-6A2E661B79F7}"/>
                </a:ext>
              </a:extLst>
            </p:cNvPr>
            <p:cNvGrpSpPr/>
            <p:nvPr/>
          </p:nvGrpSpPr>
          <p:grpSpPr>
            <a:xfrm>
              <a:off x="2704860" y="3268068"/>
              <a:ext cx="277597" cy="223206"/>
              <a:chOff x="4163846" y="3321046"/>
              <a:chExt cx="303556" cy="207254"/>
            </a:xfrm>
          </p:grpSpPr>
          <p:cxnSp>
            <p:nvCxnSpPr>
              <p:cNvPr id="556" name="Straight Connector 555">
                <a:extLst>
                  <a:ext uri="{FF2B5EF4-FFF2-40B4-BE49-F238E27FC236}">
                    <a16:creationId xmlns:a16="http://schemas.microsoft.com/office/drawing/2014/main" id="{FBADD796-76F0-664D-9759-0F1EBAFC874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C36FDA2-762E-5E40-8E89-D194DEB96588}"/>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9CCA0DDA-33D6-5149-AFD7-306F2ECFDB95}"/>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D602527C-0DE1-CD4A-8509-E8D6FAB56E9B}"/>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FDD16069-D62D-4940-A2E2-06404DE4ED74}"/>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A69380E9-368E-0F44-A45A-30E2C788C426}"/>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9596E85C-3EBA-294E-B386-89F8FE928032}"/>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EEE38551-A3B5-8140-B1EA-F373BFA7E9EA}"/>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8" name="Group 537">
              <a:extLst>
                <a:ext uri="{FF2B5EF4-FFF2-40B4-BE49-F238E27FC236}">
                  <a16:creationId xmlns:a16="http://schemas.microsoft.com/office/drawing/2014/main" id="{B19E2523-52B4-8440-B083-13DCB4880E93}"/>
                </a:ext>
              </a:extLst>
            </p:cNvPr>
            <p:cNvGrpSpPr/>
            <p:nvPr/>
          </p:nvGrpSpPr>
          <p:grpSpPr>
            <a:xfrm>
              <a:off x="1897866" y="3268068"/>
              <a:ext cx="277597" cy="223206"/>
              <a:chOff x="4163846" y="3321046"/>
              <a:chExt cx="303556" cy="207254"/>
            </a:xfrm>
          </p:grpSpPr>
          <p:cxnSp>
            <p:nvCxnSpPr>
              <p:cNvPr id="548" name="Straight Connector 547">
                <a:extLst>
                  <a:ext uri="{FF2B5EF4-FFF2-40B4-BE49-F238E27FC236}">
                    <a16:creationId xmlns:a16="http://schemas.microsoft.com/office/drawing/2014/main" id="{4D6E2EB2-6100-0D4E-8485-D0E87C8F2CB1}"/>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EAFE819-96D2-A741-A4F8-21B4C8D17A15}"/>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CCF1614-3EDC-C44C-B8C1-042FA1EEEC96}"/>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FA07653C-1C24-FD4D-8395-659215BFE655}"/>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31D9DBC3-3D27-BF48-A9AC-F14D938A9824}"/>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BF19CBCF-38EA-3E4F-8EBB-966B68223901}"/>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5D937FD9-D4B2-7144-A4EE-18678EBA2F8D}"/>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8B70A252-7D3B-604E-9777-8E44541FF1DE}"/>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539" name="Group 538">
              <a:extLst>
                <a:ext uri="{FF2B5EF4-FFF2-40B4-BE49-F238E27FC236}">
                  <a16:creationId xmlns:a16="http://schemas.microsoft.com/office/drawing/2014/main" id="{3D3EFA48-8EB0-6D4F-9827-F070CCD6690E}"/>
                </a:ext>
              </a:extLst>
            </p:cNvPr>
            <p:cNvGrpSpPr/>
            <p:nvPr/>
          </p:nvGrpSpPr>
          <p:grpSpPr>
            <a:xfrm>
              <a:off x="1087023" y="3268068"/>
              <a:ext cx="277597" cy="223206"/>
              <a:chOff x="4163846" y="3321046"/>
              <a:chExt cx="303556" cy="207254"/>
            </a:xfrm>
          </p:grpSpPr>
          <p:cxnSp>
            <p:nvCxnSpPr>
              <p:cNvPr id="540" name="Straight Connector 539">
                <a:extLst>
                  <a:ext uri="{FF2B5EF4-FFF2-40B4-BE49-F238E27FC236}">
                    <a16:creationId xmlns:a16="http://schemas.microsoft.com/office/drawing/2014/main" id="{F93B2309-A32A-E944-99F4-1132ED8A8A36}"/>
                  </a:ext>
                </a:extLst>
              </p:cNvPr>
              <p:cNvCxnSpPr/>
              <p:nvPr/>
            </p:nvCxnSpPr>
            <p:spPr>
              <a:xfrm flipH="1">
                <a:off x="4293458" y="3321051"/>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1BC53AC0-7F04-2F49-902D-DD9B31F8F62D}"/>
                  </a:ext>
                </a:extLst>
              </p:cNvPr>
              <p:cNvCxnSpPr/>
              <p:nvPr/>
            </p:nvCxnSpPr>
            <p:spPr>
              <a:xfrm flipH="1">
                <a:off x="4250254" y="3321050"/>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B8261AEC-A8CD-7742-8FF7-837942081F5B}"/>
                  </a:ext>
                </a:extLst>
              </p:cNvPr>
              <p:cNvCxnSpPr/>
              <p:nvPr/>
            </p:nvCxnSpPr>
            <p:spPr>
              <a:xfrm flipH="1">
                <a:off x="4207050"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A2101ACA-7B42-8847-9446-205D13BD71F8}"/>
                  </a:ext>
                </a:extLst>
              </p:cNvPr>
              <p:cNvCxnSpPr/>
              <p:nvPr/>
            </p:nvCxnSpPr>
            <p:spPr>
              <a:xfrm flipH="1">
                <a:off x="4163846"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89008D61-99AF-1D48-BDC5-9276D03E2F25}"/>
                  </a:ext>
                </a:extLst>
              </p:cNvPr>
              <p:cNvCxnSpPr/>
              <p:nvPr/>
            </p:nvCxnSpPr>
            <p:spPr>
              <a:xfrm flipH="1">
                <a:off x="4466152" y="3321049"/>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B474D992-FBF3-0E4A-960F-7E2696A07FE6}"/>
                  </a:ext>
                </a:extLst>
              </p:cNvPr>
              <p:cNvCxnSpPr/>
              <p:nvPr/>
            </p:nvCxnSpPr>
            <p:spPr>
              <a:xfrm flipH="1">
                <a:off x="4422948" y="3321048"/>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3211BC35-DE55-774A-A5EB-F6234B1167F8}"/>
                  </a:ext>
                </a:extLst>
              </p:cNvPr>
              <p:cNvCxnSpPr/>
              <p:nvPr/>
            </p:nvCxnSpPr>
            <p:spPr>
              <a:xfrm flipH="1">
                <a:off x="4379744" y="3321047"/>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D10F39BE-3340-554A-8F22-9DF4D11A5393}"/>
                  </a:ext>
                </a:extLst>
              </p:cNvPr>
              <p:cNvCxnSpPr/>
              <p:nvPr/>
            </p:nvCxnSpPr>
            <p:spPr>
              <a:xfrm flipH="1">
                <a:off x="4336540" y="3321046"/>
                <a:ext cx="1250" cy="207249"/>
              </a:xfrm>
              <a:prstGeom prst="line">
                <a:avLst/>
              </a:prstGeom>
              <a:ln>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588" name="Rounded Rectangle 587">
            <a:extLst>
              <a:ext uri="{FF2B5EF4-FFF2-40B4-BE49-F238E27FC236}">
                <a16:creationId xmlns:a16="http://schemas.microsoft.com/office/drawing/2014/main" id="{3DB428F4-2704-6945-903D-9779577A8DCB}"/>
              </a:ext>
            </a:extLst>
          </p:cNvPr>
          <p:cNvSpPr/>
          <p:nvPr/>
        </p:nvSpPr>
        <p:spPr>
          <a:xfrm>
            <a:off x="3856535" y="2471118"/>
            <a:ext cx="690613" cy="1668772"/>
          </a:xfrm>
          <a:prstGeom prst="roundRect">
            <a:avLst>
              <a:gd name="adj" fmla="val 11709"/>
            </a:avLst>
          </a:prstGeom>
          <a:noFill/>
          <a:ln w="19050">
            <a:solidFill>
              <a:schemeClr val="bg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nvGrpSpPr>
          <p:cNvPr id="589" name="Group 588"/>
          <p:cNvGrpSpPr/>
          <p:nvPr/>
        </p:nvGrpSpPr>
        <p:grpSpPr>
          <a:xfrm>
            <a:off x="3930495" y="2553856"/>
            <a:ext cx="640080" cy="182880"/>
            <a:chOff x="3428343" y="2007475"/>
            <a:chExt cx="2265080" cy="607274"/>
          </a:xfrm>
        </p:grpSpPr>
        <p:sp>
          <p:nvSpPr>
            <p:cNvPr id="590" name="Rounded Rectangle 58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1" name="Group 590"/>
            <p:cNvGrpSpPr/>
            <p:nvPr/>
          </p:nvGrpSpPr>
          <p:grpSpPr>
            <a:xfrm>
              <a:off x="3903402" y="2217561"/>
              <a:ext cx="1534099" cy="187102"/>
              <a:chOff x="3724919" y="2179867"/>
              <a:chExt cx="1534099" cy="187102"/>
            </a:xfrm>
          </p:grpSpPr>
          <p:grpSp>
            <p:nvGrpSpPr>
              <p:cNvPr id="593" name="Group 592"/>
              <p:cNvGrpSpPr/>
              <p:nvPr/>
            </p:nvGrpSpPr>
            <p:grpSpPr>
              <a:xfrm>
                <a:off x="3724919" y="2184089"/>
                <a:ext cx="731520" cy="182880"/>
                <a:chOff x="3724919" y="2184090"/>
                <a:chExt cx="1806902" cy="462784"/>
              </a:xfrm>
            </p:grpSpPr>
            <p:sp>
              <p:nvSpPr>
                <p:cNvPr id="607" name="Oval 60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Oval 61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Oval 61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Oval 61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Oval 61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4" name="Group 593"/>
              <p:cNvGrpSpPr/>
              <p:nvPr/>
            </p:nvGrpSpPr>
            <p:grpSpPr>
              <a:xfrm>
                <a:off x="4527498" y="2179867"/>
                <a:ext cx="731520" cy="182880"/>
                <a:chOff x="3724919" y="2184090"/>
                <a:chExt cx="1806902" cy="462784"/>
              </a:xfrm>
            </p:grpSpPr>
            <p:sp>
              <p:nvSpPr>
                <p:cNvPr id="595" name="Oval 59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8" name="Oval 59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Oval 59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Oval 59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1" name="Oval 60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2" name="Oval 60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92" name="Oval 59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9" name="Group 618"/>
          <p:cNvGrpSpPr/>
          <p:nvPr/>
        </p:nvGrpSpPr>
        <p:grpSpPr>
          <a:xfrm>
            <a:off x="3232590" y="2552508"/>
            <a:ext cx="640080" cy="182880"/>
            <a:chOff x="3428343" y="2007475"/>
            <a:chExt cx="2265080" cy="607274"/>
          </a:xfrm>
        </p:grpSpPr>
        <p:sp>
          <p:nvSpPr>
            <p:cNvPr id="620" name="Rounded Rectangle 61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621" name="Group 620"/>
            <p:cNvGrpSpPr/>
            <p:nvPr/>
          </p:nvGrpSpPr>
          <p:grpSpPr>
            <a:xfrm>
              <a:off x="3903402" y="2217561"/>
              <a:ext cx="1534099" cy="187102"/>
              <a:chOff x="3724919" y="2179867"/>
              <a:chExt cx="1534099" cy="187102"/>
            </a:xfrm>
          </p:grpSpPr>
          <p:grpSp>
            <p:nvGrpSpPr>
              <p:cNvPr id="623" name="Group 622"/>
              <p:cNvGrpSpPr/>
              <p:nvPr/>
            </p:nvGrpSpPr>
            <p:grpSpPr>
              <a:xfrm>
                <a:off x="3724919" y="2184089"/>
                <a:ext cx="731520" cy="182880"/>
                <a:chOff x="3724919" y="2184090"/>
                <a:chExt cx="1806902" cy="462784"/>
              </a:xfrm>
            </p:grpSpPr>
            <p:sp>
              <p:nvSpPr>
                <p:cNvPr id="637" name="Oval 63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8" name="Oval 63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9" name="Oval 63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0" name="Oval 63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1" name="Oval 64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2" name="Oval 64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3" name="Oval 64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4" name="Oval 64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5" name="Oval 64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6" name="Oval 64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7" name="Oval 64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48" name="Oval 64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624" name="Group 623"/>
              <p:cNvGrpSpPr/>
              <p:nvPr/>
            </p:nvGrpSpPr>
            <p:grpSpPr>
              <a:xfrm>
                <a:off x="4527498" y="2179867"/>
                <a:ext cx="731520" cy="182880"/>
                <a:chOff x="3724919" y="2184090"/>
                <a:chExt cx="1806902" cy="462784"/>
              </a:xfrm>
            </p:grpSpPr>
            <p:sp>
              <p:nvSpPr>
                <p:cNvPr id="625" name="Oval 62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6" name="Oval 62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7" name="Oval 62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8" name="Oval 62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9" name="Oval 62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0" name="Oval 62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1" name="Oval 63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2" name="Oval 63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3" name="Oval 63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4" name="Oval 63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5" name="Oval 63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6" name="Oval 63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622" name="Oval 62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649" name="Group 648"/>
          <p:cNvGrpSpPr/>
          <p:nvPr/>
        </p:nvGrpSpPr>
        <p:grpSpPr>
          <a:xfrm>
            <a:off x="2563208" y="2545980"/>
            <a:ext cx="640080" cy="182880"/>
            <a:chOff x="3428343" y="2007475"/>
            <a:chExt cx="2265080" cy="607274"/>
          </a:xfrm>
        </p:grpSpPr>
        <p:sp>
          <p:nvSpPr>
            <p:cNvPr id="650" name="Rounded Rectangle 64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1" name="Group 650"/>
            <p:cNvGrpSpPr/>
            <p:nvPr/>
          </p:nvGrpSpPr>
          <p:grpSpPr>
            <a:xfrm>
              <a:off x="3903402" y="2217561"/>
              <a:ext cx="1534099" cy="187102"/>
              <a:chOff x="3724919" y="2179867"/>
              <a:chExt cx="1534099" cy="187102"/>
            </a:xfrm>
          </p:grpSpPr>
          <p:grpSp>
            <p:nvGrpSpPr>
              <p:cNvPr id="653" name="Group 652"/>
              <p:cNvGrpSpPr/>
              <p:nvPr/>
            </p:nvGrpSpPr>
            <p:grpSpPr>
              <a:xfrm>
                <a:off x="3724919" y="2184089"/>
                <a:ext cx="731520" cy="182880"/>
                <a:chOff x="3724919" y="2184090"/>
                <a:chExt cx="1806902" cy="462784"/>
              </a:xfrm>
            </p:grpSpPr>
            <p:sp>
              <p:nvSpPr>
                <p:cNvPr id="667" name="Oval 66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Oval 66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9" name="Oval 66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0" name="Oval 66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Oval 67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2" name="Oval 67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3" name="Oval 67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Oval 67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Oval 67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6" name="Oval 67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7" name="Oval 67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8" name="Oval 67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4" name="Group 653"/>
              <p:cNvGrpSpPr/>
              <p:nvPr/>
            </p:nvGrpSpPr>
            <p:grpSpPr>
              <a:xfrm>
                <a:off x="4527498" y="2179867"/>
                <a:ext cx="731520" cy="182880"/>
                <a:chOff x="3724919" y="2184090"/>
                <a:chExt cx="1806902" cy="462784"/>
              </a:xfrm>
            </p:grpSpPr>
            <p:sp>
              <p:nvSpPr>
                <p:cNvPr id="655" name="Oval 65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 name="Oval 65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7" name="Oval 65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8" name="Oval 65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9" name="Oval 65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Oval 65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1" name="Oval 66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Oval 66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Oval 66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4" name="Oval 66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Oval 66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Oval 66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52" name="Oval 65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9" name="Group 678"/>
          <p:cNvGrpSpPr/>
          <p:nvPr/>
        </p:nvGrpSpPr>
        <p:grpSpPr>
          <a:xfrm>
            <a:off x="1863071" y="2545979"/>
            <a:ext cx="640080" cy="182880"/>
            <a:chOff x="3428343" y="2007475"/>
            <a:chExt cx="2265080" cy="607274"/>
          </a:xfrm>
        </p:grpSpPr>
        <p:sp>
          <p:nvSpPr>
            <p:cNvPr id="680" name="Rounded Rectangle 67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1" name="Group 680"/>
            <p:cNvGrpSpPr/>
            <p:nvPr/>
          </p:nvGrpSpPr>
          <p:grpSpPr>
            <a:xfrm>
              <a:off x="3903402" y="2217561"/>
              <a:ext cx="1534099" cy="187102"/>
              <a:chOff x="3724919" y="2179867"/>
              <a:chExt cx="1534099" cy="187102"/>
            </a:xfrm>
          </p:grpSpPr>
          <p:grpSp>
            <p:nvGrpSpPr>
              <p:cNvPr id="683" name="Group 682"/>
              <p:cNvGrpSpPr/>
              <p:nvPr/>
            </p:nvGrpSpPr>
            <p:grpSpPr>
              <a:xfrm>
                <a:off x="3724919" y="2184089"/>
                <a:ext cx="731520" cy="182880"/>
                <a:chOff x="3724919" y="2184090"/>
                <a:chExt cx="1806902" cy="462784"/>
              </a:xfrm>
            </p:grpSpPr>
            <p:sp>
              <p:nvSpPr>
                <p:cNvPr id="697" name="Oval 69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8" name="Oval 69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Oval 69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Oval 69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1" name="Oval 70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2" name="Oval 70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3" name="Oval 70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Oval 70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Oval 70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 name="Oval 70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Oval 70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8" name="Oval 70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4" name="Group 683"/>
              <p:cNvGrpSpPr/>
              <p:nvPr/>
            </p:nvGrpSpPr>
            <p:grpSpPr>
              <a:xfrm>
                <a:off x="4527498" y="2179867"/>
                <a:ext cx="731520" cy="182880"/>
                <a:chOff x="3724919" y="2184090"/>
                <a:chExt cx="1806902" cy="462784"/>
              </a:xfrm>
            </p:grpSpPr>
            <p:sp>
              <p:nvSpPr>
                <p:cNvPr id="685" name="Oval 68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 name="Oval 68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Oval 68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8" name="Oval 68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9" name="Oval 68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Oval 68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Oval 69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2" name="Oval 69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3" name="Oval 69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4" name="Oval 69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5" name="Oval 69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 name="Oval 69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82" name="Oval 68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9" name="Group 708"/>
          <p:cNvGrpSpPr/>
          <p:nvPr/>
        </p:nvGrpSpPr>
        <p:grpSpPr>
          <a:xfrm>
            <a:off x="1165166" y="2544631"/>
            <a:ext cx="640080" cy="182880"/>
            <a:chOff x="3428343" y="2007475"/>
            <a:chExt cx="2265080" cy="607274"/>
          </a:xfrm>
        </p:grpSpPr>
        <p:sp>
          <p:nvSpPr>
            <p:cNvPr id="710" name="Rounded Rectangle 70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11" name="Group 710"/>
            <p:cNvGrpSpPr/>
            <p:nvPr/>
          </p:nvGrpSpPr>
          <p:grpSpPr>
            <a:xfrm>
              <a:off x="3903402" y="2217561"/>
              <a:ext cx="1534099" cy="187102"/>
              <a:chOff x="3724919" y="2179867"/>
              <a:chExt cx="1534099" cy="187102"/>
            </a:xfrm>
          </p:grpSpPr>
          <p:grpSp>
            <p:nvGrpSpPr>
              <p:cNvPr id="713" name="Group 712"/>
              <p:cNvGrpSpPr/>
              <p:nvPr/>
            </p:nvGrpSpPr>
            <p:grpSpPr>
              <a:xfrm>
                <a:off x="3724919" y="2184089"/>
                <a:ext cx="731520" cy="182880"/>
                <a:chOff x="3724919" y="2184090"/>
                <a:chExt cx="1806902" cy="462784"/>
              </a:xfrm>
            </p:grpSpPr>
            <p:sp>
              <p:nvSpPr>
                <p:cNvPr id="727" name="Oval 72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8" name="Oval 72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9" name="Oval 72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0" name="Oval 72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1" name="Oval 73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2" name="Oval 73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3" name="Oval 73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4" name="Oval 73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5" name="Oval 73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6" name="Oval 73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7" name="Oval 73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8" name="Oval 73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14" name="Group 713"/>
              <p:cNvGrpSpPr/>
              <p:nvPr/>
            </p:nvGrpSpPr>
            <p:grpSpPr>
              <a:xfrm>
                <a:off x="4527498" y="2179867"/>
                <a:ext cx="731520" cy="182880"/>
                <a:chOff x="3724919" y="2184090"/>
                <a:chExt cx="1806902" cy="462784"/>
              </a:xfrm>
            </p:grpSpPr>
            <p:sp>
              <p:nvSpPr>
                <p:cNvPr id="715" name="Oval 71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6" name="Oval 71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7" name="Oval 71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8" name="Oval 71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19" name="Oval 71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0" name="Oval 71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1" name="Oval 72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2" name="Oval 72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3" name="Oval 72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4" name="Oval 72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5" name="Oval 72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6" name="Oval 72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712" name="Oval 71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739" name="Group 738"/>
          <p:cNvGrpSpPr/>
          <p:nvPr/>
        </p:nvGrpSpPr>
        <p:grpSpPr>
          <a:xfrm>
            <a:off x="495784" y="2538103"/>
            <a:ext cx="640080" cy="182880"/>
            <a:chOff x="3428343" y="2007475"/>
            <a:chExt cx="2265080" cy="607274"/>
          </a:xfrm>
        </p:grpSpPr>
        <p:sp>
          <p:nvSpPr>
            <p:cNvPr id="740" name="Rounded Rectangle 73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1" name="Group 740"/>
            <p:cNvGrpSpPr/>
            <p:nvPr/>
          </p:nvGrpSpPr>
          <p:grpSpPr>
            <a:xfrm>
              <a:off x="3903402" y="2217561"/>
              <a:ext cx="1534099" cy="187102"/>
              <a:chOff x="3724919" y="2179867"/>
              <a:chExt cx="1534099" cy="187102"/>
            </a:xfrm>
          </p:grpSpPr>
          <p:grpSp>
            <p:nvGrpSpPr>
              <p:cNvPr id="743" name="Group 742"/>
              <p:cNvGrpSpPr/>
              <p:nvPr/>
            </p:nvGrpSpPr>
            <p:grpSpPr>
              <a:xfrm>
                <a:off x="3724919" y="2184089"/>
                <a:ext cx="731520" cy="182880"/>
                <a:chOff x="3724919" y="2184090"/>
                <a:chExt cx="1806902" cy="462784"/>
              </a:xfrm>
            </p:grpSpPr>
            <p:sp>
              <p:nvSpPr>
                <p:cNvPr id="757" name="Oval 75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8" name="Oval 75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9" name="Oval 75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0" name="Oval 75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1" name="Oval 76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2" name="Oval 76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3" name="Oval 76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4" name="Oval 76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5" name="Oval 76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6" name="Oval 76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7" name="Oval 76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8" name="Oval 76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4" name="Group 743"/>
              <p:cNvGrpSpPr/>
              <p:nvPr/>
            </p:nvGrpSpPr>
            <p:grpSpPr>
              <a:xfrm>
                <a:off x="4527498" y="2179867"/>
                <a:ext cx="731520" cy="182880"/>
                <a:chOff x="3724919" y="2184090"/>
                <a:chExt cx="1806902" cy="462784"/>
              </a:xfrm>
            </p:grpSpPr>
            <p:sp>
              <p:nvSpPr>
                <p:cNvPr id="745" name="Oval 74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6" name="Oval 74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7" name="Oval 74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8" name="Oval 74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9" name="Oval 74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0" name="Oval 74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1" name="Oval 75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2" name="Oval 75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3" name="Oval 75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4" name="Oval 75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5" name="Oval 75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6" name="Oval 75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42" name="Oval 74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9" name="Group 768"/>
          <p:cNvGrpSpPr/>
          <p:nvPr/>
        </p:nvGrpSpPr>
        <p:grpSpPr>
          <a:xfrm>
            <a:off x="3329784" y="1643414"/>
            <a:ext cx="640080" cy="182880"/>
            <a:chOff x="3428343" y="2007475"/>
            <a:chExt cx="2265080" cy="607274"/>
          </a:xfrm>
        </p:grpSpPr>
        <p:sp>
          <p:nvSpPr>
            <p:cNvPr id="770" name="Rounded Rectangle 76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1" name="Group 770"/>
            <p:cNvGrpSpPr/>
            <p:nvPr/>
          </p:nvGrpSpPr>
          <p:grpSpPr>
            <a:xfrm>
              <a:off x="3903402" y="2217561"/>
              <a:ext cx="1534099" cy="187102"/>
              <a:chOff x="3724919" y="2179867"/>
              <a:chExt cx="1534099" cy="187102"/>
            </a:xfrm>
          </p:grpSpPr>
          <p:grpSp>
            <p:nvGrpSpPr>
              <p:cNvPr id="773" name="Group 772"/>
              <p:cNvGrpSpPr/>
              <p:nvPr/>
            </p:nvGrpSpPr>
            <p:grpSpPr>
              <a:xfrm>
                <a:off x="3724919" y="2184089"/>
                <a:ext cx="731520" cy="182880"/>
                <a:chOff x="3724919" y="2184090"/>
                <a:chExt cx="1806902" cy="462784"/>
              </a:xfrm>
            </p:grpSpPr>
            <p:sp>
              <p:nvSpPr>
                <p:cNvPr id="787" name="Oval 78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 name="Oval 78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Oval 78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0" name="Oval 78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1" name="Oval 79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2" name="Oval 79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3" name="Oval 79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4" name="Oval 79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5" name="Oval 79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6" name="Oval 79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7" name="Oval 79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 name="Oval 79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4" name="Group 773"/>
              <p:cNvGrpSpPr/>
              <p:nvPr/>
            </p:nvGrpSpPr>
            <p:grpSpPr>
              <a:xfrm>
                <a:off x="4527498" y="2179867"/>
                <a:ext cx="731520" cy="182880"/>
                <a:chOff x="3724919" y="2184090"/>
                <a:chExt cx="1806902" cy="462784"/>
              </a:xfrm>
            </p:grpSpPr>
            <p:sp>
              <p:nvSpPr>
                <p:cNvPr id="775" name="Oval 77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6" name="Oval 77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7" name="Oval 77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 name="Oval 77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9" name="Oval 77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0" name="Oval 77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1" name="Oval 78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2" name="Oval 78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3" name="Oval 78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Oval 78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5" name="Oval 78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6" name="Oval 78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72" name="Oval 77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9" name="Group 798"/>
          <p:cNvGrpSpPr/>
          <p:nvPr/>
        </p:nvGrpSpPr>
        <p:grpSpPr>
          <a:xfrm>
            <a:off x="2629647" y="1643413"/>
            <a:ext cx="640080" cy="182880"/>
            <a:chOff x="3428343" y="2007475"/>
            <a:chExt cx="2265080" cy="607274"/>
          </a:xfrm>
        </p:grpSpPr>
        <p:sp>
          <p:nvSpPr>
            <p:cNvPr id="800" name="Rounded Rectangle 79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1" name="Group 800"/>
            <p:cNvGrpSpPr/>
            <p:nvPr/>
          </p:nvGrpSpPr>
          <p:grpSpPr>
            <a:xfrm>
              <a:off x="3903402" y="2217561"/>
              <a:ext cx="1534099" cy="187102"/>
              <a:chOff x="3724919" y="2179867"/>
              <a:chExt cx="1534099" cy="187102"/>
            </a:xfrm>
          </p:grpSpPr>
          <p:grpSp>
            <p:nvGrpSpPr>
              <p:cNvPr id="803" name="Group 802"/>
              <p:cNvGrpSpPr/>
              <p:nvPr/>
            </p:nvGrpSpPr>
            <p:grpSpPr>
              <a:xfrm>
                <a:off x="3724919" y="2184089"/>
                <a:ext cx="731520" cy="182880"/>
                <a:chOff x="3724919" y="2184090"/>
                <a:chExt cx="1806902" cy="462784"/>
              </a:xfrm>
            </p:grpSpPr>
            <p:sp>
              <p:nvSpPr>
                <p:cNvPr id="817" name="Oval 81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8" name="Oval 81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 name="Oval 81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 name="Oval 81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 name="Oval 82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 name="Oval 82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 name="Oval 82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4" name="Oval 82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5" name="Oval 82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6" name="Oval 82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7" name="Oval 82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8" name="Oval 82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4" name="Group 803"/>
              <p:cNvGrpSpPr/>
              <p:nvPr/>
            </p:nvGrpSpPr>
            <p:grpSpPr>
              <a:xfrm>
                <a:off x="4527498" y="2179867"/>
                <a:ext cx="731520" cy="182880"/>
                <a:chOff x="3724919" y="2184090"/>
                <a:chExt cx="1806902" cy="462784"/>
              </a:xfrm>
            </p:grpSpPr>
            <p:sp>
              <p:nvSpPr>
                <p:cNvPr id="805" name="Oval 80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6" name="Oval 80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7" name="Oval 80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8" name="Oval 80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 name="Oval 80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0" name="Oval 80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1" name="Oval 81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2" name="Oval 81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3" name="Oval 81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4" name="Oval 81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5" name="Oval 81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6" name="Oval 81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02" name="Oval 80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9" name="Group 828"/>
          <p:cNvGrpSpPr/>
          <p:nvPr/>
        </p:nvGrpSpPr>
        <p:grpSpPr>
          <a:xfrm>
            <a:off x="1931742" y="1642065"/>
            <a:ext cx="640080" cy="182880"/>
            <a:chOff x="3428343" y="2007475"/>
            <a:chExt cx="2265080" cy="607274"/>
          </a:xfrm>
        </p:grpSpPr>
        <p:sp>
          <p:nvSpPr>
            <p:cNvPr id="830" name="Rounded Rectangle 82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831" name="Group 830"/>
            <p:cNvGrpSpPr/>
            <p:nvPr/>
          </p:nvGrpSpPr>
          <p:grpSpPr>
            <a:xfrm>
              <a:off x="3903402" y="2217561"/>
              <a:ext cx="1534099" cy="187102"/>
              <a:chOff x="3724919" y="2179867"/>
              <a:chExt cx="1534099" cy="187102"/>
            </a:xfrm>
          </p:grpSpPr>
          <p:grpSp>
            <p:nvGrpSpPr>
              <p:cNvPr id="833" name="Group 832"/>
              <p:cNvGrpSpPr/>
              <p:nvPr/>
            </p:nvGrpSpPr>
            <p:grpSpPr>
              <a:xfrm>
                <a:off x="3724919" y="2184089"/>
                <a:ext cx="731520" cy="182880"/>
                <a:chOff x="3724919" y="2184090"/>
                <a:chExt cx="1806902" cy="462784"/>
              </a:xfrm>
            </p:grpSpPr>
            <p:sp>
              <p:nvSpPr>
                <p:cNvPr id="847" name="Oval 84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8" name="Oval 84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9" name="Oval 84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0" name="Oval 84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1" name="Oval 85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2" name="Oval 85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3" name="Oval 85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4" name="Oval 85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5" name="Oval 85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6" name="Oval 85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7" name="Oval 85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8" name="Oval 85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834" name="Group 833"/>
              <p:cNvGrpSpPr/>
              <p:nvPr/>
            </p:nvGrpSpPr>
            <p:grpSpPr>
              <a:xfrm>
                <a:off x="4527498" y="2179867"/>
                <a:ext cx="731520" cy="182880"/>
                <a:chOff x="3724919" y="2184090"/>
                <a:chExt cx="1806902" cy="462784"/>
              </a:xfrm>
            </p:grpSpPr>
            <p:sp>
              <p:nvSpPr>
                <p:cNvPr id="835" name="Oval 83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6" name="Oval 83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7" name="Oval 83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8" name="Oval 83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9" name="Oval 83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0" name="Oval 83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1" name="Oval 84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2" name="Oval 84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3" name="Oval 84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4" name="Oval 84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5" name="Oval 84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6" name="Oval 84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832" name="Oval 83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859" name="Group 858"/>
          <p:cNvGrpSpPr/>
          <p:nvPr/>
        </p:nvGrpSpPr>
        <p:grpSpPr>
          <a:xfrm>
            <a:off x="1262360" y="1635537"/>
            <a:ext cx="640080" cy="182880"/>
            <a:chOff x="3428343" y="2007475"/>
            <a:chExt cx="2265080" cy="607274"/>
          </a:xfrm>
        </p:grpSpPr>
        <p:sp>
          <p:nvSpPr>
            <p:cNvPr id="860" name="Rounded Rectangle 859"/>
            <p:cNvSpPr/>
            <p:nvPr/>
          </p:nvSpPr>
          <p:spPr>
            <a:xfrm>
              <a:off x="3428343" y="2007475"/>
              <a:ext cx="2265080" cy="60727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1" name="Group 860"/>
            <p:cNvGrpSpPr/>
            <p:nvPr/>
          </p:nvGrpSpPr>
          <p:grpSpPr>
            <a:xfrm>
              <a:off x="3903402" y="2217561"/>
              <a:ext cx="1534099" cy="187102"/>
              <a:chOff x="3724919" y="2179867"/>
              <a:chExt cx="1534099" cy="187102"/>
            </a:xfrm>
          </p:grpSpPr>
          <p:grpSp>
            <p:nvGrpSpPr>
              <p:cNvPr id="863" name="Group 862"/>
              <p:cNvGrpSpPr/>
              <p:nvPr/>
            </p:nvGrpSpPr>
            <p:grpSpPr>
              <a:xfrm>
                <a:off x="3724919" y="2184089"/>
                <a:ext cx="731520" cy="182880"/>
                <a:chOff x="3724919" y="2184090"/>
                <a:chExt cx="1806902" cy="462784"/>
              </a:xfrm>
            </p:grpSpPr>
            <p:sp>
              <p:nvSpPr>
                <p:cNvPr id="877" name="Oval 876"/>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8" name="Oval 877"/>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9" name="Oval 878"/>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 name="Oval 879"/>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1" name="Oval 880"/>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2" name="Oval 881"/>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3" name="Oval 882"/>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4" name="Oval 883"/>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5" name="Oval 884"/>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6" name="Oval 885"/>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7" name="Oval 886"/>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8" name="Oval 887"/>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4" name="Group 863"/>
              <p:cNvGrpSpPr/>
              <p:nvPr/>
            </p:nvGrpSpPr>
            <p:grpSpPr>
              <a:xfrm>
                <a:off x="4527498" y="2179867"/>
                <a:ext cx="731520" cy="182880"/>
                <a:chOff x="3724919" y="2184090"/>
                <a:chExt cx="1806902" cy="462784"/>
              </a:xfrm>
            </p:grpSpPr>
            <p:sp>
              <p:nvSpPr>
                <p:cNvPr id="865" name="Oval 864"/>
                <p:cNvSpPr/>
                <p:nvPr/>
              </p:nvSpPr>
              <p:spPr>
                <a:xfrm>
                  <a:off x="467838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6" name="Oval 865"/>
                <p:cNvSpPr/>
                <p:nvPr/>
              </p:nvSpPr>
              <p:spPr>
                <a:xfrm>
                  <a:off x="501366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7" name="Oval 866"/>
                <p:cNvSpPr/>
                <p:nvPr/>
              </p:nvSpPr>
              <p:spPr>
                <a:xfrm>
                  <a:off x="5348941" y="218409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8" name="Oval 867"/>
                <p:cNvSpPr/>
                <p:nvPr/>
              </p:nvSpPr>
              <p:spPr>
                <a:xfrm>
                  <a:off x="372491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9" name="Oval 868"/>
                <p:cNvSpPr/>
                <p:nvPr/>
              </p:nvSpPr>
              <p:spPr>
                <a:xfrm>
                  <a:off x="406019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 name="Oval 869"/>
                <p:cNvSpPr/>
                <p:nvPr/>
              </p:nvSpPr>
              <p:spPr>
                <a:xfrm>
                  <a:off x="4395479" y="219107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1" name="Oval 870"/>
                <p:cNvSpPr/>
                <p:nvPr/>
              </p:nvSpPr>
              <p:spPr>
                <a:xfrm>
                  <a:off x="467838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2" name="Oval 871"/>
                <p:cNvSpPr/>
                <p:nvPr/>
              </p:nvSpPr>
              <p:spPr>
                <a:xfrm>
                  <a:off x="501366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3" name="Oval 872"/>
                <p:cNvSpPr/>
                <p:nvPr/>
              </p:nvSpPr>
              <p:spPr>
                <a:xfrm>
                  <a:off x="5348941" y="245701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4" name="Oval 873"/>
                <p:cNvSpPr/>
                <p:nvPr/>
              </p:nvSpPr>
              <p:spPr>
                <a:xfrm>
                  <a:off x="372491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5" name="Oval 874"/>
                <p:cNvSpPr/>
                <p:nvPr/>
              </p:nvSpPr>
              <p:spPr>
                <a:xfrm>
                  <a:off x="406019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6" name="Oval 875"/>
                <p:cNvSpPr/>
                <p:nvPr/>
              </p:nvSpPr>
              <p:spPr>
                <a:xfrm>
                  <a:off x="4395479" y="2463994"/>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62" name="Oval 861"/>
            <p:cNvSpPr/>
            <p:nvPr/>
          </p:nvSpPr>
          <p:spPr>
            <a:xfrm>
              <a:off x="3635732" y="2233973"/>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89" name="Picture 888"/>
          <p:cNvPicPr>
            <a:picLocks noChangeAspect="1"/>
          </p:cNvPicPr>
          <p:nvPr/>
        </p:nvPicPr>
        <p:blipFill>
          <a:blip r:embed="rId3"/>
          <a:stretch>
            <a:fillRect/>
          </a:stretch>
        </p:blipFill>
        <p:spPr>
          <a:xfrm>
            <a:off x="717288" y="2895437"/>
            <a:ext cx="3700593" cy="1109568"/>
          </a:xfrm>
          <a:prstGeom prst="rect">
            <a:avLst/>
          </a:prstGeom>
        </p:spPr>
      </p:pic>
      <p:grpSp>
        <p:nvGrpSpPr>
          <p:cNvPr id="18" name="Group 17"/>
          <p:cNvGrpSpPr/>
          <p:nvPr/>
        </p:nvGrpSpPr>
        <p:grpSpPr>
          <a:xfrm>
            <a:off x="1171393" y="4139890"/>
            <a:ext cx="2792382" cy="570990"/>
            <a:chOff x="1133146" y="4139890"/>
            <a:chExt cx="2792382" cy="570990"/>
          </a:xfrm>
        </p:grpSpPr>
        <p:cxnSp>
          <p:nvCxnSpPr>
            <p:cNvPr id="7" name="Straight Connector 6"/>
            <p:cNvCxnSpPr/>
            <p:nvPr/>
          </p:nvCxnSpPr>
          <p:spPr>
            <a:xfrm>
              <a:off x="1498906" y="4244821"/>
              <a:ext cx="2164591"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92" name="Rounded Rectangle 891"/>
            <p:cNvSpPr/>
            <p:nvPr/>
          </p:nvSpPr>
          <p:spPr>
            <a:xfrm>
              <a:off x="3397094" y="4500568"/>
              <a:ext cx="364898" cy="210312"/>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App</a:t>
              </a:r>
            </a:p>
          </p:txBody>
        </p:sp>
        <p:sp>
          <p:nvSpPr>
            <p:cNvPr id="893" name="Rounded Rectangle 892"/>
            <p:cNvSpPr/>
            <p:nvPr/>
          </p:nvSpPr>
          <p:spPr>
            <a:xfrm>
              <a:off x="2986164" y="4500568"/>
              <a:ext cx="364898" cy="2103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Web</a:t>
              </a:r>
            </a:p>
          </p:txBody>
        </p:sp>
        <p:sp>
          <p:nvSpPr>
            <p:cNvPr id="894" name="Rounded Rectangle 893"/>
            <p:cNvSpPr/>
            <p:nvPr/>
          </p:nvSpPr>
          <p:spPr>
            <a:xfrm>
              <a:off x="2409652" y="4500568"/>
              <a:ext cx="364898" cy="210312"/>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App</a:t>
              </a:r>
            </a:p>
          </p:txBody>
        </p:sp>
        <p:sp>
          <p:nvSpPr>
            <p:cNvPr id="895" name="Rounded Rectangle 894"/>
            <p:cNvSpPr/>
            <p:nvPr/>
          </p:nvSpPr>
          <p:spPr>
            <a:xfrm>
              <a:off x="1999904" y="4500568"/>
              <a:ext cx="364898" cy="2103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Web</a:t>
              </a:r>
            </a:p>
          </p:txBody>
        </p:sp>
        <p:sp>
          <p:nvSpPr>
            <p:cNvPr id="896" name="Rounded Rectangle 895"/>
            <p:cNvSpPr/>
            <p:nvPr/>
          </p:nvSpPr>
          <p:spPr>
            <a:xfrm>
              <a:off x="1284132" y="4500568"/>
              <a:ext cx="364898" cy="2103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Web</a:t>
              </a:r>
            </a:p>
          </p:txBody>
        </p:sp>
        <p:sp>
          <p:nvSpPr>
            <p:cNvPr id="5" name="Rounded Rectangle 4"/>
            <p:cNvSpPr/>
            <p:nvPr/>
          </p:nvSpPr>
          <p:spPr>
            <a:xfrm>
              <a:off x="1133146" y="4139890"/>
              <a:ext cx="365760" cy="20986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2"/>
                  </a:solidFill>
                </a:rPr>
                <a:t>DB</a:t>
              </a:r>
            </a:p>
          </p:txBody>
        </p:sp>
        <p:sp>
          <p:nvSpPr>
            <p:cNvPr id="891" name="Rounded Rectangle 890"/>
            <p:cNvSpPr/>
            <p:nvPr/>
          </p:nvSpPr>
          <p:spPr>
            <a:xfrm>
              <a:off x="3559768" y="4139890"/>
              <a:ext cx="365760" cy="209861"/>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bg2"/>
                  </a:solidFill>
                </a:rPr>
                <a:t>DB</a:t>
              </a:r>
            </a:p>
          </p:txBody>
        </p:sp>
        <p:cxnSp>
          <p:nvCxnSpPr>
            <p:cNvPr id="9" name="Straight Connector 8"/>
            <p:cNvCxnSpPr/>
            <p:nvPr/>
          </p:nvCxnSpPr>
          <p:spPr>
            <a:xfrm>
              <a:off x="1613385" y="4383187"/>
              <a:ext cx="339920" cy="0"/>
            </a:xfrm>
            <a:prstGeom prst="line">
              <a:avLst/>
            </a:prstGeom>
            <a:ln w="952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7" name="Straight Connector 896"/>
            <p:cNvCxnSpPr/>
            <p:nvPr/>
          </p:nvCxnSpPr>
          <p:spPr>
            <a:xfrm>
              <a:off x="2699842" y="4383187"/>
              <a:ext cx="339920" cy="0"/>
            </a:xfrm>
            <a:prstGeom prst="line">
              <a:avLst/>
            </a:prstGeom>
            <a:ln w="952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767009" y="4038248"/>
            <a:ext cx="516384" cy="14868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2"/>
                </a:solidFill>
              </a:rPr>
              <a:t>vmware</a:t>
            </a:r>
          </a:p>
        </p:txBody>
      </p:sp>
      <p:sp>
        <p:nvSpPr>
          <p:cNvPr id="400" name="Rectangle 399"/>
          <p:cNvSpPr/>
          <p:nvPr/>
        </p:nvSpPr>
        <p:spPr>
          <a:xfrm>
            <a:off x="2025201" y="4307620"/>
            <a:ext cx="695344" cy="14868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2"/>
                </a:solidFill>
              </a:rPr>
              <a:t>Microsoft</a:t>
            </a:r>
          </a:p>
        </p:txBody>
      </p:sp>
      <p:sp>
        <p:nvSpPr>
          <p:cNvPr id="401" name="Rectangle 400"/>
          <p:cNvSpPr/>
          <p:nvPr/>
        </p:nvSpPr>
        <p:spPr>
          <a:xfrm>
            <a:off x="3112379" y="4307620"/>
            <a:ext cx="460730" cy="14868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bg2"/>
                </a:solidFill>
              </a:rPr>
              <a:t>Redhat</a:t>
            </a:r>
          </a:p>
        </p:txBody>
      </p:sp>
      <p:sp>
        <p:nvSpPr>
          <p:cNvPr id="4" name="Rectangle 3"/>
          <p:cNvSpPr/>
          <p:nvPr/>
        </p:nvSpPr>
        <p:spPr>
          <a:xfrm>
            <a:off x="7086600" y="196850"/>
            <a:ext cx="1181100" cy="2603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For External use only</a:t>
            </a:r>
          </a:p>
        </p:txBody>
      </p:sp>
    </p:spTree>
    <p:extLst>
      <p:ext uri="{BB962C8B-B14F-4D97-AF65-F5344CB8AC3E}">
        <p14:creationId xmlns:p14="http://schemas.microsoft.com/office/powerpoint/2010/main" val="420290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500" tmFilter="0, 0; .2, .5; .8, .5; 1, 0"/>
                                        <p:tgtEl>
                                          <p:spTgt spid="509"/>
                                        </p:tgtEl>
                                      </p:cBhvr>
                                    </p:animEffect>
                                    <p:animScale>
                                      <p:cBhvr>
                                        <p:cTn id="7" dur="1750" autoRev="1" fill="hold"/>
                                        <p:tgtEl>
                                          <p:spTgt spid="5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050886" y="1561116"/>
            <a:ext cx="5545427" cy="2641601"/>
          </a:xfrm>
          <a:prstGeom prst="roundRect">
            <a:avLst>
              <a:gd name="adj" fmla="val 257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82725" indent="3175" algn="ctr"/>
            <a:r>
              <a:rPr lang="en-US" dirty="0"/>
              <a:t>Serving 315,000 residents.</a:t>
            </a:r>
          </a:p>
          <a:p>
            <a:pPr marL="1482725" indent="3175" algn="ctr"/>
            <a:r>
              <a:rPr lang="en-US" dirty="0"/>
              <a:t>Running apps for paying bills, marriage licenses,</a:t>
            </a:r>
            <a:br>
              <a:rPr lang="en-US" dirty="0"/>
            </a:br>
            <a:r>
              <a:rPr lang="en-US" dirty="0"/>
              <a:t>and managing county documents.</a:t>
            </a:r>
          </a:p>
        </p:txBody>
      </p:sp>
      <p:sp>
        <p:nvSpPr>
          <p:cNvPr id="18" name="Round Same Side Corner Rectangle 17"/>
          <p:cNvSpPr/>
          <p:nvPr/>
        </p:nvSpPr>
        <p:spPr>
          <a:xfrm rot="16200000">
            <a:off x="1263243" y="853500"/>
            <a:ext cx="2641598" cy="4056835"/>
          </a:xfrm>
          <a:prstGeom prst="round2SameRect">
            <a:avLst>
              <a:gd name="adj1" fmla="val 3495"/>
              <a:gd name="adj2" fmla="val 0"/>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lIns="182880" tIns="182880" rIns="182880" bIns="182880" rtlCol="0" anchor="t">
            <a:noAutofit/>
          </a:bodyPr>
          <a:lstStyle/>
          <a:p>
            <a:pPr>
              <a:spcBef>
                <a:spcPts val="600"/>
              </a:spcBef>
              <a:spcAft>
                <a:spcPts val="0"/>
              </a:spcAft>
            </a:pPr>
            <a:endParaRPr lang="en-US" sz="2000" b="1" dirty="0">
              <a:solidFill>
                <a:schemeClr val="tx2"/>
              </a:solidFill>
              <a:latin typeface="+mj-lt"/>
            </a:endParaRPr>
          </a:p>
          <a:p>
            <a:pPr>
              <a:spcBef>
                <a:spcPts val="600"/>
              </a:spcBef>
              <a:spcAft>
                <a:spcPts val="0"/>
              </a:spcAft>
            </a:pPr>
            <a:endParaRPr lang="en-US" sz="2000" b="1" dirty="0">
              <a:solidFill>
                <a:schemeClr val="tx2"/>
              </a:solidFill>
              <a:latin typeface="+mj-lt"/>
            </a:endParaRPr>
          </a:p>
          <a:p>
            <a:pPr>
              <a:spcBef>
                <a:spcPts val="900"/>
              </a:spcBef>
              <a:spcAft>
                <a:spcPts val="0"/>
              </a:spcAft>
            </a:pPr>
            <a:r>
              <a:rPr lang="en-US" sz="2000" b="1" dirty="0">
                <a:solidFill>
                  <a:schemeClr val="tx2"/>
                </a:solidFill>
                <a:latin typeface="+mj-lt"/>
              </a:rPr>
              <a:t>Durham County of </a:t>
            </a:r>
            <a:br>
              <a:rPr lang="en-US" sz="2000" b="1" dirty="0">
                <a:solidFill>
                  <a:schemeClr val="tx2"/>
                </a:solidFill>
                <a:latin typeface="+mj-lt"/>
              </a:rPr>
            </a:br>
            <a:r>
              <a:rPr lang="en-US" sz="2000" b="1" dirty="0">
                <a:solidFill>
                  <a:schemeClr val="tx2"/>
                </a:solidFill>
                <a:latin typeface="+mj-lt"/>
              </a:rPr>
              <a:t>North Carolina</a:t>
            </a:r>
            <a:endParaRPr lang="en-US" sz="2800" b="1" dirty="0">
              <a:solidFill>
                <a:schemeClr val="tx2"/>
              </a:solidFill>
              <a:latin typeface="+mj-lt"/>
            </a:endParaRPr>
          </a:p>
          <a:p>
            <a:pPr marL="177800" indent="-177800">
              <a:spcBef>
                <a:spcPts val="600"/>
              </a:spcBef>
              <a:spcAft>
                <a:spcPts val="0"/>
              </a:spcAft>
              <a:buFont typeface="Arial" pitchFamily="34" charset="0"/>
              <a:buChar char="•"/>
              <a:tabLst>
                <a:tab pos="114300" algn="l"/>
              </a:tabLst>
            </a:pPr>
            <a:r>
              <a:rPr lang="en-US" sz="1600" dirty="0">
                <a:solidFill>
                  <a:schemeClr val="tx2"/>
                </a:solidFill>
                <a:latin typeface="+mj-lt"/>
              </a:rPr>
              <a:t>One of the top 5 digital cities </a:t>
            </a:r>
            <a:br>
              <a:rPr lang="en-US" sz="1600" dirty="0">
                <a:solidFill>
                  <a:schemeClr val="tx2"/>
                </a:solidFill>
                <a:latin typeface="+mj-lt"/>
              </a:rPr>
            </a:br>
            <a:r>
              <a:rPr lang="en-US" sz="1600" dirty="0">
                <a:solidFill>
                  <a:schemeClr val="tx2"/>
                </a:solidFill>
                <a:latin typeface="+mj-lt"/>
              </a:rPr>
              <a:t>in the United States</a:t>
            </a:r>
          </a:p>
        </p:txBody>
      </p:sp>
      <p:sp>
        <p:nvSpPr>
          <p:cNvPr id="2" name="Title 1"/>
          <p:cNvSpPr>
            <a:spLocks noGrp="1"/>
          </p:cNvSpPr>
          <p:nvPr>
            <p:ph type="title"/>
          </p:nvPr>
        </p:nvSpPr>
        <p:spPr/>
        <p:txBody>
          <a:bodyPr/>
          <a:lstStyle/>
          <a:p>
            <a:r>
              <a:rPr lang="en-US" dirty="0"/>
              <a:t>See how Nexus with Cloudscale helped Durham county to scale and reduce cost</a:t>
            </a:r>
          </a:p>
        </p:txBody>
      </p:sp>
      <p:sp>
        <p:nvSpPr>
          <p:cNvPr id="13" name="AutoShape 4"/>
          <p:cNvSpPr>
            <a:spLocks noChangeAspect="1" noChangeArrowheads="1" noTextEdit="1"/>
          </p:cNvSpPr>
          <p:nvPr/>
        </p:nvSpPr>
        <p:spPr bwMode="auto">
          <a:xfrm>
            <a:off x="3134679" y="4940987"/>
            <a:ext cx="282227" cy="22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8195" name="Picture 3" descr="T:\smartcities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83" y="1707762"/>
            <a:ext cx="742566" cy="74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63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trends</a:t>
            </a:r>
          </a:p>
        </p:txBody>
      </p:sp>
      <p:sp>
        <p:nvSpPr>
          <p:cNvPr id="27" name="Round Same Side Corner Rectangle 26"/>
          <p:cNvSpPr/>
          <p:nvPr/>
        </p:nvSpPr>
        <p:spPr>
          <a:xfrm>
            <a:off x="0" y="1824038"/>
            <a:ext cx="9144000" cy="2892425"/>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p:nvPr/>
        </p:nvCxnSpPr>
        <p:spPr>
          <a:xfrm>
            <a:off x="594360" y="1302171"/>
            <a:ext cx="795528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50342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17585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583099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158559"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84828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p:cNvSpPr/>
          <p:nvPr/>
        </p:nvSpPr>
        <p:spPr>
          <a:xfrm>
            <a:off x="2859620" y="1882229"/>
            <a:ext cx="3424759" cy="369332"/>
          </a:xfrm>
          <a:prstGeom prst="roundRect">
            <a:avLst>
              <a:gd name="adj" fmla="val 50000"/>
            </a:avLst>
          </a:prstGeom>
          <a:noFill/>
        </p:spPr>
        <p:txBody>
          <a:bodyPr wrap="square" anchor="ctr">
            <a:noAutofit/>
          </a:bodyPr>
          <a:lstStyle/>
          <a:p>
            <a:pPr algn="ctr"/>
            <a:r>
              <a:rPr lang="en-US" sz="1600" b="1" dirty="0">
                <a:solidFill>
                  <a:schemeClr val="tx2"/>
                </a:solidFill>
                <a:latin typeface="+mn-lt"/>
              </a:rPr>
              <a:t>Speed . Performance. Scale</a:t>
            </a:r>
          </a:p>
        </p:txBody>
      </p:sp>
      <p:sp>
        <p:nvSpPr>
          <p:cNvPr id="40" name="Rectangle 39"/>
          <p:cNvSpPr/>
          <p:nvPr/>
        </p:nvSpPr>
        <p:spPr>
          <a:xfrm>
            <a:off x="2719646" y="1370751"/>
            <a:ext cx="1049570" cy="261610"/>
          </a:xfrm>
          <a:prstGeom prst="rect">
            <a:avLst/>
          </a:prstGeom>
        </p:spPr>
        <p:txBody>
          <a:bodyPr wrap="square" anchor="t">
            <a:noAutofit/>
          </a:bodyPr>
          <a:lstStyle/>
          <a:p>
            <a:pPr algn="ctr"/>
            <a:r>
              <a:rPr lang="en-US" sz="1100" dirty="0">
                <a:latin typeface="+mn-lt"/>
              </a:rPr>
              <a:t>Simplicity</a:t>
            </a:r>
          </a:p>
        </p:txBody>
      </p:sp>
      <p:sp>
        <p:nvSpPr>
          <p:cNvPr id="41" name="Rectangle 40"/>
          <p:cNvSpPr/>
          <p:nvPr/>
        </p:nvSpPr>
        <p:spPr>
          <a:xfrm>
            <a:off x="4047216" y="1370751"/>
            <a:ext cx="1049570" cy="261610"/>
          </a:xfrm>
          <a:prstGeom prst="rect">
            <a:avLst/>
          </a:prstGeom>
        </p:spPr>
        <p:txBody>
          <a:bodyPr wrap="square" anchor="t">
            <a:noAutofit/>
          </a:bodyPr>
          <a:lstStyle/>
          <a:p>
            <a:pPr algn="ctr"/>
            <a:r>
              <a:rPr lang="en-US" sz="1100" dirty="0">
                <a:latin typeface="+mn-lt"/>
              </a:rPr>
              <a:t>Visibility</a:t>
            </a:r>
          </a:p>
        </p:txBody>
      </p:sp>
      <p:sp>
        <p:nvSpPr>
          <p:cNvPr id="42" name="Rectangle 41"/>
          <p:cNvSpPr/>
          <p:nvPr/>
        </p:nvSpPr>
        <p:spPr>
          <a:xfrm>
            <a:off x="5374786" y="1370751"/>
            <a:ext cx="1049570" cy="261610"/>
          </a:xfrm>
          <a:prstGeom prst="rect">
            <a:avLst/>
          </a:prstGeom>
        </p:spPr>
        <p:txBody>
          <a:bodyPr wrap="square" anchor="t">
            <a:noAutofit/>
          </a:bodyPr>
          <a:lstStyle/>
          <a:p>
            <a:pPr algn="ctr"/>
            <a:r>
              <a:rPr lang="en-US" sz="1100" dirty="0">
                <a:latin typeface="+mn-lt"/>
              </a:rPr>
              <a:t>Compliance</a:t>
            </a:r>
          </a:p>
        </p:txBody>
      </p:sp>
      <p:sp>
        <p:nvSpPr>
          <p:cNvPr id="43" name="Rectangle 42"/>
          <p:cNvSpPr/>
          <p:nvPr/>
        </p:nvSpPr>
        <p:spPr>
          <a:xfrm>
            <a:off x="6702354" y="1370751"/>
            <a:ext cx="1049570" cy="261610"/>
          </a:xfrm>
          <a:prstGeom prst="rect">
            <a:avLst/>
          </a:prstGeom>
        </p:spPr>
        <p:txBody>
          <a:bodyPr wrap="square" anchor="t">
            <a:noAutofit/>
          </a:bodyPr>
          <a:lstStyle/>
          <a:p>
            <a:pPr algn="ctr"/>
            <a:r>
              <a:rPr lang="en-US" sz="1100" dirty="0">
                <a:latin typeface="+mn-lt"/>
              </a:rPr>
              <a:t>Investment protection</a:t>
            </a: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821" y="982131"/>
            <a:ext cx="640080" cy="640080"/>
          </a:xfrm>
          <a:prstGeom prst="rect">
            <a:avLst/>
          </a:prstGeom>
        </p:spPr>
      </p:pic>
      <p:sp>
        <p:nvSpPr>
          <p:cNvPr id="9" name="Isosceles Triangle 8"/>
          <p:cNvSpPr/>
          <p:nvPr/>
        </p:nvSpPr>
        <p:spPr>
          <a:xfrm>
            <a:off x="1751299" y="1632361"/>
            <a:ext cx="331123" cy="191677"/>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277813" y="2396274"/>
            <a:ext cx="4206240" cy="2103120"/>
          </a:xfrm>
          <a:prstGeom prst="rect">
            <a:avLst/>
          </a:prstGeom>
          <a:solidFill>
            <a:schemeClr val="bg2"/>
          </a:solidFill>
        </p:spPr>
        <p:txBody>
          <a:bodyPr wrap="square" tIns="91440" bIns="91440" anchor="ctr">
            <a:noAutofit/>
          </a:bodyPr>
          <a:lstStyle/>
          <a:p>
            <a:pPr marL="171450" indent="-171450">
              <a:spcBef>
                <a:spcPts val="600"/>
              </a:spcBef>
              <a:spcAft>
                <a:spcPts val="600"/>
              </a:spcAft>
              <a:buFont typeface="Arial" pitchFamily="34" charset="0"/>
              <a:buChar char="•"/>
            </a:pPr>
            <a:r>
              <a:rPr lang="en-US" sz="1200" b="1" dirty="0">
                <a:solidFill>
                  <a:schemeClr val="tx2"/>
                </a:solidFill>
                <a:latin typeface="+mn-lt"/>
              </a:rPr>
              <a:t>10</a:t>
            </a:r>
            <a:r>
              <a:rPr lang="en-US" sz="1200" b="1" dirty="0">
                <a:solidFill>
                  <a:schemeClr val="tx2"/>
                </a:solidFill>
                <a:latin typeface="+mn-lt"/>
                <a:sym typeface="Wingdings" panose="05000000000000000000" pitchFamily="2" charset="2"/>
              </a:rPr>
              <a:t>25G access </a:t>
            </a:r>
            <a:r>
              <a:rPr lang="en-US" sz="1200" dirty="0">
                <a:solidFill>
                  <a:schemeClr val="tx2"/>
                </a:solidFill>
                <a:latin typeface="+mn-lt"/>
                <a:sym typeface="Wingdings" panose="05000000000000000000" pitchFamily="2" charset="2"/>
              </a:rPr>
              <a:t>– starting in 2018 servers are equipped with 25G, support diverse multi-cloud apps </a:t>
            </a:r>
          </a:p>
          <a:p>
            <a:pPr marL="171450" indent="-171450">
              <a:spcBef>
                <a:spcPts val="600"/>
              </a:spcBef>
              <a:spcAft>
                <a:spcPts val="600"/>
              </a:spcAft>
              <a:buFont typeface="Arial" pitchFamily="34" charset="0"/>
              <a:buChar char="•"/>
            </a:pPr>
            <a:r>
              <a:rPr lang="en-US" sz="1200" b="1" dirty="0">
                <a:solidFill>
                  <a:schemeClr val="tx2"/>
                </a:solidFill>
                <a:latin typeface="+mn-lt"/>
                <a:sym typeface="Wingdings" panose="05000000000000000000" pitchFamily="2" charset="2"/>
              </a:rPr>
              <a:t>4050/100 core </a:t>
            </a:r>
            <a:r>
              <a:rPr lang="en-US" sz="1200" dirty="0">
                <a:solidFill>
                  <a:schemeClr val="tx2"/>
                </a:solidFill>
                <a:latin typeface="+mn-lt"/>
                <a:sym typeface="Wingdings" panose="05000000000000000000" pitchFamily="2" charset="2"/>
              </a:rPr>
              <a:t>– support high density data, </a:t>
            </a:r>
            <a:br>
              <a:rPr lang="en-US" sz="1200" dirty="0">
                <a:solidFill>
                  <a:schemeClr val="tx2"/>
                </a:solidFill>
                <a:latin typeface="+mn-lt"/>
                <a:sym typeface="Wingdings" panose="05000000000000000000" pitchFamily="2" charset="2"/>
              </a:rPr>
            </a:br>
            <a:r>
              <a:rPr lang="en-US" sz="1200" dirty="0">
                <a:solidFill>
                  <a:schemeClr val="tx2"/>
                </a:solidFill>
                <a:latin typeface="+mn-lt"/>
                <a:sym typeface="Wingdings" panose="05000000000000000000" pitchFamily="2" charset="2"/>
              </a:rPr>
              <a:t>maintaining SLA</a:t>
            </a:r>
          </a:p>
          <a:p>
            <a:pPr marL="171450" indent="-171450">
              <a:spcBef>
                <a:spcPts val="600"/>
              </a:spcBef>
              <a:spcAft>
                <a:spcPts val="600"/>
              </a:spcAft>
              <a:buFont typeface="Arial" pitchFamily="34" charset="0"/>
              <a:buChar char="•"/>
            </a:pPr>
            <a:r>
              <a:rPr lang="en-US" sz="1200" b="1" dirty="0">
                <a:solidFill>
                  <a:schemeClr val="tx2"/>
                </a:solidFill>
                <a:latin typeface="+mn-lt"/>
                <a:sym typeface="Wingdings" panose="05000000000000000000" pitchFamily="2" charset="2"/>
              </a:rPr>
              <a:t>100400 DCI </a:t>
            </a:r>
            <a:r>
              <a:rPr lang="en-US" sz="1200" dirty="0">
                <a:solidFill>
                  <a:schemeClr val="tx2"/>
                </a:solidFill>
                <a:latin typeface="+mn-lt"/>
                <a:sym typeface="Wingdings" panose="05000000000000000000" pitchFamily="2" charset="2"/>
              </a:rPr>
              <a:t>– Robust BC by means of Better DR, Active-active DC </a:t>
            </a:r>
          </a:p>
        </p:txBody>
      </p:sp>
      <p:sp>
        <p:nvSpPr>
          <p:cNvPr id="50" name="Rectangle 49"/>
          <p:cNvSpPr/>
          <p:nvPr/>
        </p:nvSpPr>
        <p:spPr>
          <a:xfrm>
            <a:off x="4655821" y="2396274"/>
            <a:ext cx="4206240" cy="2103120"/>
          </a:xfrm>
          <a:prstGeom prst="rect">
            <a:avLst/>
          </a:prstGeom>
          <a:solidFill>
            <a:schemeClr val="bg2"/>
          </a:solidFill>
        </p:spPr>
        <p:txBody>
          <a:bodyPr wrap="square">
            <a:noAutofit/>
          </a:bodyPr>
          <a:lstStyle/>
          <a:p>
            <a:pPr marL="171450" indent="-171450">
              <a:spcBef>
                <a:spcPts val="600"/>
              </a:spcBef>
              <a:spcAft>
                <a:spcPts val="600"/>
              </a:spcAft>
              <a:buFont typeface="Arial" pitchFamily="34" charset="0"/>
              <a:buChar char="•"/>
            </a:pPr>
            <a:endParaRPr lang="en-US" sz="1300" dirty="0">
              <a:solidFill>
                <a:schemeClr val="tx2"/>
              </a:solidFill>
              <a:latin typeface="+mn-lt"/>
              <a:sym typeface="Wingdings" panose="05000000000000000000" pitchFamily="2" charset="2"/>
            </a:endParaRPr>
          </a:p>
        </p:txBody>
      </p:sp>
      <p:sp>
        <p:nvSpPr>
          <p:cNvPr id="51" name="Rectangle 50"/>
          <p:cNvSpPr/>
          <p:nvPr/>
        </p:nvSpPr>
        <p:spPr>
          <a:xfrm>
            <a:off x="4744662" y="2457234"/>
            <a:ext cx="4114800" cy="307777"/>
          </a:xfrm>
          <a:prstGeom prst="rect">
            <a:avLst/>
          </a:prstGeom>
        </p:spPr>
        <p:txBody>
          <a:bodyPr wrap="square">
            <a:spAutoFit/>
          </a:bodyPr>
          <a:lstStyle/>
          <a:p>
            <a:r>
              <a:rPr lang="en-US" sz="1400" dirty="0">
                <a:solidFill>
                  <a:schemeClr val="tx2"/>
                </a:solidFill>
                <a:latin typeface="+mn-lt"/>
              </a:rPr>
              <a:t>Impact of new workloads on network</a:t>
            </a:r>
          </a:p>
        </p:txBody>
      </p:sp>
      <p:pic>
        <p:nvPicPr>
          <p:cNvPr id="49" name="Picture 48"/>
          <p:cNvPicPr>
            <a:picLocks noChangeAspect="1"/>
          </p:cNvPicPr>
          <p:nvPr/>
        </p:nvPicPr>
        <p:blipFill rotWithShape="1">
          <a:blip r:embed="rId4" cstate="hqprint">
            <a:extLst>
              <a:ext uri="{28A0092B-C50C-407E-A947-70E740481C1C}">
                <a14:useLocalDpi xmlns:a14="http://schemas.microsoft.com/office/drawing/2010/main"/>
              </a:ext>
            </a:extLst>
          </a:blip>
          <a:srcRect l="2112" b="10861"/>
          <a:stretch/>
        </p:blipFill>
        <p:spPr>
          <a:xfrm>
            <a:off x="4655821" y="2828703"/>
            <a:ext cx="4206240" cy="1146822"/>
          </a:xfrm>
          <a:prstGeom prst="rect">
            <a:avLst/>
          </a:prstGeom>
        </p:spPr>
      </p:pic>
      <p:sp>
        <p:nvSpPr>
          <p:cNvPr id="47" name="TextBox 46">
            <a:extLst>
              <a:ext uri="{FF2B5EF4-FFF2-40B4-BE49-F238E27FC236}">
                <a16:creationId xmlns:a16="http://schemas.microsoft.com/office/drawing/2014/main" id="{786A6D69-5883-EA49-9750-5A61FF190326}"/>
              </a:ext>
            </a:extLst>
          </p:cNvPr>
          <p:cNvSpPr txBox="1"/>
          <p:nvPr/>
        </p:nvSpPr>
        <p:spPr>
          <a:xfrm>
            <a:off x="4744662" y="4066260"/>
            <a:ext cx="4123113" cy="338554"/>
          </a:xfrm>
          <a:prstGeom prst="rect">
            <a:avLst/>
          </a:prstGeom>
          <a:noFill/>
        </p:spPr>
        <p:txBody>
          <a:bodyPr wrap="square" rtlCol="0">
            <a:spAutoFit/>
          </a:bodyPr>
          <a:lstStyle/>
          <a:p>
            <a:pPr>
              <a:defRPr sz="1000" b="0" i="0" u="none" strike="noStrike" kern="1200" baseline="0">
                <a:solidFill>
                  <a:srgbClr val="FFFFFF"/>
                </a:solidFill>
                <a:latin typeface="+mn-lt"/>
                <a:ea typeface="+mn-ea"/>
                <a:cs typeface="+mn-cs"/>
              </a:defRPr>
            </a:pPr>
            <a:r>
              <a:rPr lang="en-US" sz="800" dirty="0">
                <a:solidFill>
                  <a:schemeClr val="bg1"/>
                </a:solidFill>
                <a:latin typeface="+mj-lt"/>
                <a:ea typeface=""/>
                <a:cs typeface=""/>
              </a:rPr>
              <a:t>Dell’Oro: Ethernet Switch </a:t>
            </a:r>
            <a:r>
              <a:rPr lang="mr-IN" sz="800" dirty="0">
                <a:solidFill>
                  <a:schemeClr val="bg1"/>
                </a:solidFill>
                <a:latin typeface="+mj-lt"/>
                <a:ea typeface=""/>
                <a:cs typeface=""/>
              </a:rPr>
              <a:t>–</a:t>
            </a:r>
            <a:r>
              <a:rPr lang="en-US" sz="800" dirty="0">
                <a:solidFill>
                  <a:schemeClr val="bg1"/>
                </a:solidFill>
                <a:latin typeface="+mj-lt"/>
                <a:ea typeface=""/>
                <a:cs typeface=""/>
              </a:rPr>
              <a:t> Data Center Five Year Forecast Report 2017 </a:t>
            </a:r>
            <a:r>
              <a:rPr lang="mr-IN" sz="800" dirty="0">
                <a:solidFill>
                  <a:schemeClr val="bg1"/>
                </a:solidFill>
                <a:latin typeface="+mj-lt"/>
                <a:ea typeface=""/>
                <a:cs typeface=""/>
              </a:rPr>
              <a:t>–</a:t>
            </a:r>
            <a:r>
              <a:rPr lang="en-US" sz="800" dirty="0">
                <a:solidFill>
                  <a:schemeClr val="bg1"/>
                </a:solidFill>
                <a:latin typeface="+mj-lt"/>
                <a:ea typeface=""/>
                <a:cs typeface=""/>
              </a:rPr>
              <a:t> 2021 (Fixed and Modular)</a:t>
            </a:r>
          </a:p>
        </p:txBody>
      </p:sp>
    </p:spTree>
    <p:extLst>
      <p:ext uri="{BB962C8B-B14F-4D97-AF65-F5344CB8AC3E}">
        <p14:creationId xmlns:p14="http://schemas.microsoft.com/office/powerpoint/2010/main" val="4543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technologies like SDN will help, but: </a:t>
            </a:r>
          </a:p>
        </p:txBody>
      </p:sp>
      <p:sp>
        <p:nvSpPr>
          <p:cNvPr id="16" name="Rounded Rectangle 15"/>
          <p:cNvSpPr/>
          <p:nvPr/>
        </p:nvSpPr>
        <p:spPr>
          <a:xfrm>
            <a:off x="-335902" y="2984119"/>
            <a:ext cx="9815804" cy="22393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55121" y="2731145"/>
            <a:ext cx="2594786" cy="705624"/>
          </a:xfrm>
          <a:prstGeom prst="roundRect">
            <a:avLst>
              <a:gd name="adj" fmla="val 50000"/>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solidFill>
                  <a:schemeClr val="bg2"/>
                </a:solidFill>
              </a:rPr>
              <a:t>There’s a learning curve.</a:t>
            </a:r>
          </a:p>
          <a:p>
            <a:pPr algn="ctr"/>
            <a:r>
              <a:rPr lang="en-US" sz="1200" dirty="0">
                <a:solidFill>
                  <a:schemeClr val="bg2"/>
                </a:solidFill>
              </a:rPr>
              <a:t>Not easy to find the </a:t>
            </a:r>
            <a:br>
              <a:rPr lang="en-US" sz="1200" dirty="0">
                <a:solidFill>
                  <a:schemeClr val="bg2"/>
                </a:solidFill>
              </a:rPr>
            </a:br>
            <a:r>
              <a:rPr lang="en-US" sz="1200" dirty="0">
                <a:solidFill>
                  <a:schemeClr val="bg2"/>
                </a:solidFill>
              </a:rPr>
              <a:t>right resources</a:t>
            </a:r>
          </a:p>
        </p:txBody>
      </p:sp>
      <p:sp>
        <p:nvSpPr>
          <p:cNvPr id="18" name="Rounded Rectangle 17"/>
          <p:cNvSpPr/>
          <p:nvPr/>
        </p:nvSpPr>
        <p:spPr>
          <a:xfrm>
            <a:off x="3274607" y="2731145"/>
            <a:ext cx="2594786" cy="705624"/>
          </a:xfrm>
          <a:prstGeom prst="roundRect">
            <a:avLst>
              <a:gd name="adj" fmla="val 50000"/>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a:solidFill>
                  <a:schemeClr val="bg2"/>
                </a:solidFill>
              </a:rPr>
              <a:t>They needed turnkey solutions</a:t>
            </a:r>
          </a:p>
        </p:txBody>
      </p:sp>
      <p:sp>
        <p:nvSpPr>
          <p:cNvPr id="19" name="Rounded Rectangle 18"/>
          <p:cNvSpPr/>
          <p:nvPr/>
        </p:nvSpPr>
        <p:spPr>
          <a:xfrm>
            <a:off x="5994094" y="2731145"/>
            <a:ext cx="2594786" cy="705624"/>
          </a:xfrm>
          <a:prstGeom prst="roundRect">
            <a:avLst>
              <a:gd name="adj" fmla="val 50000"/>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bg2"/>
                </a:solidFill>
              </a:rPr>
              <a:t>Simple and easy to use</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767" y="1921770"/>
            <a:ext cx="663494" cy="66349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253" y="1921770"/>
            <a:ext cx="663494" cy="663493"/>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9740" y="1921770"/>
            <a:ext cx="663494" cy="663493"/>
          </a:xfrm>
          <a:prstGeom prst="rect">
            <a:avLst/>
          </a:prstGeom>
        </p:spPr>
      </p:pic>
    </p:spTree>
    <p:extLst>
      <p:ext uri="{BB962C8B-B14F-4D97-AF65-F5344CB8AC3E}">
        <p14:creationId xmlns:p14="http://schemas.microsoft.com/office/powerpoint/2010/main" val="2207269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ACI  + Nexus 9000 industry leading </a:t>
            </a:r>
            <a:br>
              <a:rPr lang="en-US" dirty="0"/>
            </a:br>
            <a:r>
              <a:rPr lang="en-US" dirty="0"/>
              <a:t>SDN solution</a:t>
            </a:r>
          </a:p>
        </p:txBody>
      </p:sp>
      <p:sp>
        <p:nvSpPr>
          <p:cNvPr id="12" name="Rounded Rectangle 11"/>
          <p:cNvSpPr/>
          <p:nvPr/>
        </p:nvSpPr>
        <p:spPr>
          <a:xfrm>
            <a:off x="-335902" y="2984119"/>
            <a:ext cx="9815804" cy="22393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555121" y="2731145"/>
            <a:ext cx="2594786" cy="705624"/>
          </a:xfrm>
          <a:prstGeom prst="roundRect">
            <a:avLst>
              <a:gd name="adj" fmla="val 50000"/>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chemeClr val="bg2"/>
                </a:solidFill>
              </a:rPr>
              <a:t>Simple</a:t>
            </a:r>
          </a:p>
        </p:txBody>
      </p:sp>
      <p:sp>
        <p:nvSpPr>
          <p:cNvPr id="14" name="Rounded Rectangle 13"/>
          <p:cNvSpPr/>
          <p:nvPr/>
        </p:nvSpPr>
        <p:spPr>
          <a:xfrm>
            <a:off x="3274607" y="2731145"/>
            <a:ext cx="2594786" cy="705624"/>
          </a:xfrm>
          <a:prstGeom prst="roundRect">
            <a:avLst>
              <a:gd name="adj" fmla="val 50000"/>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solidFill>
                  <a:schemeClr val="bg2"/>
                </a:solidFill>
              </a:rPr>
              <a:t>Policy-based management</a:t>
            </a:r>
          </a:p>
        </p:txBody>
      </p:sp>
      <p:sp>
        <p:nvSpPr>
          <p:cNvPr id="15" name="Rounded Rectangle 14"/>
          <p:cNvSpPr/>
          <p:nvPr/>
        </p:nvSpPr>
        <p:spPr>
          <a:xfrm>
            <a:off x="5994094" y="2731145"/>
            <a:ext cx="2594786" cy="705624"/>
          </a:xfrm>
          <a:prstGeom prst="roundRect">
            <a:avLst>
              <a:gd name="adj" fmla="val 50000"/>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solidFill>
                  <a:schemeClr val="bg2"/>
                </a:solidFill>
              </a:rPr>
              <a:t>Open and easy to Integrate</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309" y="1937338"/>
            <a:ext cx="647925" cy="64792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254" y="1921770"/>
            <a:ext cx="663493" cy="66349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767" y="1921770"/>
            <a:ext cx="663494" cy="663493"/>
          </a:xfrm>
          <a:prstGeom prst="rect">
            <a:avLst/>
          </a:prstGeom>
        </p:spPr>
      </p:pic>
    </p:spTree>
    <p:extLst>
      <p:ext uri="{BB962C8B-B14F-4D97-AF65-F5344CB8AC3E}">
        <p14:creationId xmlns:p14="http://schemas.microsoft.com/office/powerpoint/2010/main" val="3212686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821094" y="3850924"/>
            <a:ext cx="7399175" cy="458034"/>
          </a:xfrm>
          <a:prstGeom prst="roundRect">
            <a:avLst>
              <a:gd name="adj" fmla="val 50000"/>
            </a:avLst>
          </a:prstGeom>
          <a:solidFill>
            <a:schemeClr val="accent4">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r>
              <a:rPr lang="en-US" sz="1200" dirty="0">
                <a:solidFill>
                  <a:schemeClr val="bg2"/>
                </a:solidFill>
              </a:rPr>
              <a:t>Automated policy, greater visibility into network fabric,</a:t>
            </a:r>
          </a:p>
          <a:p>
            <a:pPr algn="ctr" defTabSz="457189"/>
            <a:r>
              <a:rPr lang="en-US" sz="1200" dirty="0">
                <a:solidFill>
                  <a:schemeClr val="bg2"/>
                </a:solidFill>
              </a:rPr>
              <a:t>robust application development architecture </a:t>
            </a:r>
          </a:p>
        </p:txBody>
      </p:sp>
      <p:graphicFrame>
        <p:nvGraphicFramePr>
          <p:cNvPr id="14" name="Chart 13"/>
          <p:cNvGraphicFramePr/>
          <p:nvPr>
            <p:extLst>
              <p:ext uri="{D42A27DB-BD31-4B8C-83A1-F6EECF244321}">
                <p14:modId xmlns:p14="http://schemas.microsoft.com/office/powerpoint/2010/main" val="1450262093"/>
              </p:ext>
            </p:extLst>
          </p:nvPr>
        </p:nvGraphicFramePr>
        <p:xfrm>
          <a:off x="277813" y="903652"/>
          <a:ext cx="3064652" cy="2548683"/>
        </p:xfrm>
        <a:graphic>
          <a:graphicData uri="http://schemas.openxmlformats.org/drawingml/2006/chart">
            <c:chart xmlns:c="http://schemas.openxmlformats.org/drawingml/2006/chart" xmlns:r="http://schemas.openxmlformats.org/officeDocument/2006/relationships" r:id="rId3"/>
          </a:graphicData>
        </a:graphic>
      </p:graphicFrame>
      <p:sp>
        <p:nvSpPr>
          <p:cNvPr id="44" name="Rectangle 43"/>
          <p:cNvSpPr/>
          <p:nvPr/>
        </p:nvSpPr>
        <p:spPr>
          <a:xfrm>
            <a:off x="2351487" y="731028"/>
            <a:ext cx="1000595" cy="523220"/>
          </a:xfrm>
          <a:prstGeom prst="rect">
            <a:avLst/>
          </a:prstGeom>
          <a:noFill/>
          <a:ln>
            <a:noFill/>
          </a:ln>
        </p:spPr>
        <p:txBody>
          <a:bodyPr wrap="none" lIns="91440" tIns="45720" rIns="91440" bIns="45720">
            <a:spAutoFit/>
          </a:bodyPr>
          <a:lstStyle/>
          <a:p>
            <a:pPr algn="ctr"/>
            <a:r>
              <a:rPr lang="en-US" sz="1400" cap="none" spc="0" dirty="0">
                <a:ln w="12700">
                  <a:noFill/>
                  <a:prstDash val="solid"/>
                </a:ln>
                <a:latin typeface="+mj-lt"/>
              </a:rPr>
              <a:t>20%</a:t>
            </a:r>
            <a:br>
              <a:rPr lang="en-US" sz="1400" cap="none" spc="0" dirty="0">
                <a:ln w="12700">
                  <a:noFill/>
                  <a:prstDash val="solid"/>
                </a:ln>
                <a:latin typeface="+mj-lt"/>
              </a:rPr>
            </a:br>
            <a:r>
              <a:rPr lang="en-US" sz="1400" cap="none" spc="0" dirty="0">
                <a:ln w="12700">
                  <a:noFill/>
                  <a:prstDash val="solid"/>
                </a:ln>
                <a:latin typeface="+mj-lt"/>
              </a:rPr>
              <a:t>innovation</a:t>
            </a:r>
          </a:p>
        </p:txBody>
      </p:sp>
      <p:sp>
        <p:nvSpPr>
          <p:cNvPr id="45" name="Rectangle 44"/>
          <p:cNvSpPr/>
          <p:nvPr/>
        </p:nvSpPr>
        <p:spPr>
          <a:xfrm>
            <a:off x="1137389" y="2232453"/>
            <a:ext cx="1218603" cy="523220"/>
          </a:xfrm>
          <a:prstGeom prst="rect">
            <a:avLst/>
          </a:prstGeom>
        </p:spPr>
        <p:txBody>
          <a:bodyPr wrap="none">
            <a:spAutoFit/>
          </a:bodyPr>
          <a:lstStyle/>
          <a:p>
            <a:pPr algn="ctr"/>
            <a:r>
              <a:rPr lang="en-US" sz="1400" dirty="0">
                <a:ln w="12700">
                  <a:noFill/>
                  <a:prstDash val="solid"/>
                </a:ln>
                <a:solidFill>
                  <a:schemeClr val="bg2"/>
                </a:solidFill>
                <a:latin typeface="+mj-lt"/>
              </a:rPr>
              <a:t>80%</a:t>
            </a:r>
            <a:br>
              <a:rPr lang="en-US" sz="1400" dirty="0">
                <a:ln w="12700">
                  <a:noFill/>
                  <a:prstDash val="solid"/>
                </a:ln>
                <a:solidFill>
                  <a:schemeClr val="bg2"/>
                </a:solidFill>
                <a:latin typeface="+mj-lt"/>
              </a:rPr>
            </a:br>
            <a:r>
              <a:rPr lang="en-US" sz="1400" dirty="0">
                <a:ln w="12700">
                  <a:noFill/>
                  <a:prstDash val="solid"/>
                </a:ln>
                <a:solidFill>
                  <a:schemeClr val="bg2"/>
                </a:solidFill>
                <a:latin typeface="+mj-lt"/>
              </a:rPr>
              <a:t>maintenance</a:t>
            </a:r>
          </a:p>
        </p:txBody>
      </p:sp>
      <p:graphicFrame>
        <p:nvGraphicFramePr>
          <p:cNvPr id="48" name="Chart 47"/>
          <p:cNvGraphicFramePr/>
          <p:nvPr>
            <p:extLst>
              <p:ext uri="{D42A27DB-BD31-4B8C-83A1-F6EECF244321}">
                <p14:modId xmlns:p14="http://schemas.microsoft.com/office/powerpoint/2010/main" val="1976052927"/>
              </p:ext>
            </p:extLst>
          </p:nvPr>
        </p:nvGraphicFramePr>
        <p:xfrm>
          <a:off x="5661576" y="903652"/>
          <a:ext cx="3064652" cy="2548683"/>
        </p:xfrm>
        <a:graphic>
          <a:graphicData uri="http://schemas.openxmlformats.org/drawingml/2006/chart">
            <c:chart xmlns:c="http://schemas.openxmlformats.org/drawingml/2006/chart" xmlns:r="http://schemas.openxmlformats.org/officeDocument/2006/relationships" r:id="rId4"/>
          </a:graphicData>
        </a:graphic>
      </p:graphicFrame>
      <p:sp>
        <p:nvSpPr>
          <p:cNvPr id="49" name="Rectangle 48"/>
          <p:cNvSpPr/>
          <p:nvPr/>
        </p:nvSpPr>
        <p:spPr>
          <a:xfrm>
            <a:off x="6674213" y="2309435"/>
            <a:ext cx="1000595" cy="523220"/>
          </a:xfrm>
          <a:prstGeom prst="rect">
            <a:avLst/>
          </a:prstGeom>
          <a:noFill/>
          <a:ln>
            <a:noFill/>
          </a:ln>
        </p:spPr>
        <p:txBody>
          <a:bodyPr wrap="none" lIns="91440" tIns="45720" rIns="91440" bIns="45720">
            <a:spAutoFit/>
          </a:bodyPr>
          <a:lstStyle/>
          <a:p>
            <a:pPr algn="ctr"/>
            <a:r>
              <a:rPr lang="en-US" sz="1400" cap="none" spc="0" dirty="0">
                <a:ln w="12700">
                  <a:noFill/>
                  <a:prstDash val="solid"/>
                </a:ln>
                <a:solidFill>
                  <a:schemeClr val="bg2"/>
                </a:solidFill>
                <a:latin typeface="+mj-lt"/>
              </a:rPr>
              <a:t>80%</a:t>
            </a:r>
            <a:br>
              <a:rPr lang="en-US" sz="1400" cap="none" spc="0" dirty="0">
                <a:ln w="12700">
                  <a:noFill/>
                  <a:prstDash val="solid"/>
                </a:ln>
                <a:solidFill>
                  <a:schemeClr val="bg2"/>
                </a:solidFill>
                <a:latin typeface="+mj-lt"/>
              </a:rPr>
            </a:br>
            <a:r>
              <a:rPr lang="en-US" sz="1400" cap="none" spc="0" dirty="0">
                <a:ln w="12700">
                  <a:noFill/>
                  <a:prstDash val="solid"/>
                </a:ln>
                <a:solidFill>
                  <a:schemeClr val="bg2"/>
                </a:solidFill>
                <a:latin typeface="+mj-lt"/>
              </a:rPr>
              <a:t>innovation</a:t>
            </a:r>
          </a:p>
        </p:txBody>
      </p:sp>
      <p:sp>
        <p:nvSpPr>
          <p:cNvPr id="50" name="Rectangle 49"/>
          <p:cNvSpPr/>
          <p:nvPr/>
        </p:nvSpPr>
        <p:spPr>
          <a:xfrm>
            <a:off x="5456295" y="611264"/>
            <a:ext cx="1218603" cy="523220"/>
          </a:xfrm>
          <a:prstGeom prst="rect">
            <a:avLst/>
          </a:prstGeom>
        </p:spPr>
        <p:txBody>
          <a:bodyPr wrap="none">
            <a:spAutoFit/>
          </a:bodyPr>
          <a:lstStyle/>
          <a:p>
            <a:pPr algn="ctr"/>
            <a:r>
              <a:rPr lang="en-US" sz="1400" dirty="0">
                <a:ln w="12700">
                  <a:noFill/>
                  <a:prstDash val="solid"/>
                </a:ln>
                <a:latin typeface="+mj-lt"/>
              </a:rPr>
              <a:t>20%</a:t>
            </a:r>
            <a:br>
              <a:rPr lang="en-US" sz="1400" dirty="0">
                <a:ln w="12700">
                  <a:noFill/>
                  <a:prstDash val="solid"/>
                </a:ln>
                <a:latin typeface="+mj-lt"/>
              </a:rPr>
            </a:br>
            <a:r>
              <a:rPr lang="en-US" sz="1400" dirty="0">
                <a:ln w="12700">
                  <a:noFill/>
                  <a:prstDash val="solid"/>
                </a:ln>
                <a:latin typeface="+mj-lt"/>
              </a:rPr>
              <a:t>maintenance</a:t>
            </a:r>
          </a:p>
        </p:txBody>
      </p:sp>
      <p:sp>
        <p:nvSpPr>
          <p:cNvPr id="53" name="TextBox 52">
            <a:extLst>
              <a:ext uri="{FF2B5EF4-FFF2-40B4-BE49-F238E27FC236}">
                <a16:creationId xmlns:a16="http://schemas.microsoft.com/office/drawing/2014/main" id="{42B3F0C3-122E-5A45-85A9-B33602C2425B}"/>
              </a:ext>
            </a:extLst>
          </p:cNvPr>
          <p:cNvSpPr txBox="1"/>
          <p:nvPr/>
        </p:nvSpPr>
        <p:spPr>
          <a:xfrm>
            <a:off x="3734152" y="2018366"/>
            <a:ext cx="1480268" cy="461665"/>
          </a:xfrm>
          <a:prstGeom prst="rect">
            <a:avLst/>
          </a:prstGeom>
          <a:noFill/>
        </p:spPr>
        <p:txBody>
          <a:bodyPr wrap="square" rtlCol="0">
            <a:spAutoFit/>
          </a:bodyPr>
          <a:lstStyle/>
          <a:p>
            <a:pPr algn="ctr"/>
            <a:r>
              <a:rPr lang="en-US" sz="2400" dirty="0">
                <a:latin typeface="+mj-lt"/>
              </a:rPr>
              <a:t>Results</a:t>
            </a:r>
            <a:endParaRPr lang="en-US" sz="1400" dirty="0">
              <a:latin typeface="+mj-lt"/>
            </a:endParaRPr>
          </a:p>
        </p:txBody>
      </p:sp>
      <p:cxnSp>
        <p:nvCxnSpPr>
          <p:cNvPr id="54" name="Straight Arrow Connector 53"/>
          <p:cNvCxnSpPr/>
          <p:nvPr/>
        </p:nvCxnSpPr>
        <p:spPr>
          <a:xfrm>
            <a:off x="3132529" y="2496733"/>
            <a:ext cx="2683515" cy="0"/>
          </a:xfrm>
          <a:prstGeom prst="straightConnector1">
            <a:avLst/>
          </a:prstGeom>
          <a:ln w="34925" cap="rnd">
            <a:solidFill>
              <a:schemeClr val="tx1">
                <a:lumMod val="50000"/>
                <a:lumOff val="50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2B3F0C3-122E-5A45-85A9-B33602C2425B}"/>
              </a:ext>
            </a:extLst>
          </p:cNvPr>
          <p:cNvSpPr txBox="1"/>
          <p:nvPr/>
        </p:nvSpPr>
        <p:spPr>
          <a:xfrm>
            <a:off x="3642969" y="2554679"/>
            <a:ext cx="1662635" cy="307777"/>
          </a:xfrm>
          <a:prstGeom prst="rect">
            <a:avLst/>
          </a:prstGeom>
          <a:noFill/>
        </p:spPr>
        <p:txBody>
          <a:bodyPr wrap="none" rtlCol="0">
            <a:spAutoFit/>
          </a:bodyPr>
          <a:lstStyle/>
          <a:p>
            <a:pPr algn="ctr"/>
            <a:r>
              <a:rPr lang="en-US" sz="1400" dirty="0">
                <a:latin typeface="+mj-lt"/>
              </a:rPr>
              <a:t>Flipped this model</a:t>
            </a:r>
          </a:p>
        </p:txBody>
      </p:sp>
    </p:spTree>
    <p:extLst>
      <p:ext uri="{BB962C8B-B14F-4D97-AF65-F5344CB8AC3E}">
        <p14:creationId xmlns:p14="http://schemas.microsoft.com/office/powerpoint/2010/main" val="325004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Central Asia accelerates service innovation with application-centric, software-defined infrastructure </a:t>
            </a:r>
          </a:p>
        </p:txBody>
      </p:sp>
      <p:sp>
        <p:nvSpPr>
          <p:cNvPr id="3" name="Rounded Rectangle 2"/>
          <p:cNvSpPr/>
          <p:nvPr/>
        </p:nvSpPr>
        <p:spPr>
          <a:xfrm>
            <a:off x="555625" y="1502029"/>
            <a:ext cx="8040688" cy="1352938"/>
          </a:xfrm>
          <a:prstGeom prst="roundRect">
            <a:avLst>
              <a:gd name="adj" fmla="val 737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519265" y="1763000"/>
            <a:ext cx="5943599" cy="830997"/>
          </a:xfrm>
          <a:prstGeom prst="rect">
            <a:avLst/>
          </a:prstGeom>
        </p:spPr>
        <p:txBody>
          <a:bodyPr wrap="square">
            <a:spAutoFit/>
          </a:bodyPr>
          <a:lstStyle/>
          <a:p>
            <a:r>
              <a:rPr lang="en-US" sz="1600" dirty="0">
                <a:solidFill>
                  <a:schemeClr val="bg2"/>
                </a:solidFill>
                <a:latin typeface="+mj-lt"/>
              </a:rPr>
              <a:t>Bank Central Asia (BCA) is one of the leading private banks in Indonesia, offering business transactions, credit loans, and financial solutions for </a:t>
            </a:r>
          </a:p>
        </p:txBody>
      </p:sp>
      <p:pic>
        <p:nvPicPr>
          <p:cNvPr id="4098" name="Picture 2" descr="Image result for Bank Central Asia logo 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862773" y="1954072"/>
            <a:ext cx="1413261" cy="44885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820693" y="2938925"/>
            <a:ext cx="5775620" cy="20431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sz="1200" dirty="0"/>
              <a:t>Size: 25,000 employees | Industry: Financial services | Location: Jakarta, Indonesia</a:t>
            </a:r>
          </a:p>
        </p:txBody>
      </p:sp>
      <p:sp>
        <p:nvSpPr>
          <p:cNvPr id="23" name="Rounded Rectangle 22"/>
          <p:cNvSpPr/>
          <p:nvPr/>
        </p:nvSpPr>
        <p:spPr>
          <a:xfrm>
            <a:off x="3295809" y="3437999"/>
            <a:ext cx="2560320" cy="989045"/>
          </a:xfrm>
          <a:prstGeom prst="roundRect">
            <a:avLst>
              <a:gd name="adj" fmla="val 3570"/>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Delivered through 1213 branches, 17,207 ATMs, more than 400,000 Electronic Data Capture (EDC) machines</a:t>
            </a:r>
          </a:p>
        </p:txBody>
      </p:sp>
      <p:sp>
        <p:nvSpPr>
          <p:cNvPr id="24" name="Rounded Rectangle 23"/>
          <p:cNvSpPr/>
          <p:nvPr/>
        </p:nvSpPr>
        <p:spPr>
          <a:xfrm>
            <a:off x="6035993" y="3437999"/>
            <a:ext cx="2560320" cy="989045"/>
          </a:xfrm>
          <a:prstGeom prst="roundRect">
            <a:avLst>
              <a:gd name="adj" fmla="val 357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24-hour Internet and </a:t>
            </a:r>
            <a:br>
              <a:rPr lang="en-US" sz="1200" dirty="0"/>
            </a:br>
            <a:r>
              <a:rPr lang="en-US" sz="1200" dirty="0"/>
              <a:t>mobile banking</a:t>
            </a:r>
          </a:p>
        </p:txBody>
      </p:sp>
      <p:sp>
        <p:nvSpPr>
          <p:cNvPr id="25" name="Rounded Rectangle 24"/>
          <p:cNvSpPr/>
          <p:nvPr/>
        </p:nvSpPr>
        <p:spPr>
          <a:xfrm>
            <a:off x="555625" y="3437999"/>
            <a:ext cx="2560320" cy="989045"/>
          </a:xfrm>
          <a:prstGeom prst="roundRect">
            <a:avLst>
              <a:gd name="adj" fmla="val 357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16 million + corporate, commercial, and individual customers</a:t>
            </a:r>
          </a:p>
        </p:txBody>
      </p:sp>
    </p:spTree>
    <p:extLst>
      <p:ext uri="{BB962C8B-B14F-4D97-AF65-F5344CB8AC3E}">
        <p14:creationId xmlns:p14="http://schemas.microsoft.com/office/powerpoint/2010/main" val="2723610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a:t>
            </a:r>
          </a:p>
        </p:txBody>
      </p:sp>
      <p:sp>
        <p:nvSpPr>
          <p:cNvPr id="12" name="Rounded Rectangle 11"/>
          <p:cNvSpPr/>
          <p:nvPr/>
        </p:nvSpPr>
        <p:spPr>
          <a:xfrm>
            <a:off x="-335902" y="2984119"/>
            <a:ext cx="9815804" cy="223935"/>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555625" y="2842982"/>
            <a:ext cx="1949501" cy="481950"/>
          </a:xfrm>
          <a:prstGeom prst="roundRect">
            <a:avLst>
              <a:gd name="adj" fmla="val 50000"/>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solidFill>
                  <a:schemeClr val="bg2"/>
                </a:solidFill>
              </a:rPr>
              <a:t>Protect sensitive client </a:t>
            </a:r>
            <a:br>
              <a:rPr lang="en-US" sz="1100" dirty="0">
                <a:solidFill>
                  <a:schemeClr val="bg2"/>
                </a:solidFill>
              </a:rPr>
            </a:br>
            <a:r>
              <a:rPr lang="en-US" sz="1100" dirty="0">
                <a:solidFill>
                  <a:schemeClr val="bg2"/>
                </a:solidFill>
              </a:rPr>
              <a:t>and financial data </a:t>
            </a:r>
          </a:p>
        </p:txBody>
      </p:sp>
      <p:sp>
        <p:nvSpPr>
          <p:cNvPr id="14" name="Rounded Rectangle 13"/>
          <p:cNvSpPr/>
          <p:nvPr/>
        </p:nvSpPr>
        <p:spPr>
          <a:xfrm>
            <a:off x="2586021" y="2842982"/>
            <a:ext cx="1949501" cy="481950"/>
          </a:xfrm>
          <a:prstGeom prst="roundRect">
            <a:avLst>
              <a:gd name="adj" fmla="val 50000"/>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100" dirty="0">
                <a:solidFill>
                  <a:schemeClr val="bg2"/>
                </a:solidFill>
              </a:rPr>
              <a:t>Maintain high availability</a:t>
            </a:r>
          </a:p>
        </p:txBody>
      </p:sp>
      <p:sp>
        <p:nvSpPr>
          <p:cNvPr id="15" name="Rounded Rectangle 14"/>
          <p:cNvSpPr/>
          <p:nvPr/>
        </p:nvSpPr>
        <p:spPr>
          <a:xfrm>
            <a:off x="4616417" y="2842982"/>
            <a:ext cx="1949501" cy="481950"/>
          </a:xfrm>
          <a:prstGeom prst="roundRect">
            <a:avLst>
              <a:gd name="adj" fmla="val 50000"/>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Ins="45720" rtlCol="0" anchor="ctr"/>
          <a:lstStyle/>
          <a:p>
            <a:pPr algn="ctr"/>
            <a:r>
              <a:rPr lang="en-US" sz="1100" dirty="0">
                <a:solidFill>
                  <a:schemeClr val="bg2"/>
                </a:solidFill>
              </a:rPr>
              <a:t>Increase operational agility and responsiveness </a:t>
            </a:r>
          </a:p>
        </p:txBody>
      </p:sp>
      <p:sp>
        <p:nvSpPr>
          <p:cNvPr id="40" name="Rounded Rectangle 39"/>
          <p:cNvSpPr/>
          <p:nvPr/>
        </p:nvSpPr>
        <p:spPr>
          <a:xfrm>
            <a:off x="6646812" y="2842982"/>
            <a:ext cx="1949501" cy="481950"/>
          </a:xfrm>
          <a:prstGeom prst="roundRect">
            <a:avLst>
              <a:gd name="adj" fmla="val 50000"/>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100" dirty="0">
                <a:solidFill>
                  <a:schemeClr val="bg2"/>
                </a:solidFill>
              </a:rPr>
              <a:t>Accelerate service innovation </a:t>
            </a: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15" y="1817735"/>
            <a:ext cx="731520" cy="731520"/>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407" y="1817735"/>
            <a:ext cx="731520" cy="731520"/>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011" y="1817735"/>
            <a:ext cx="731520" cy="731520"/>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95957">
            <a:off x="7255802" y="1840103"/>
            <a:ext cx="731520" cy="731520"/>
          </a:xfrm>
          <a:prstGeom prst="rect">
            <a:avLst/>
          </a:prstGeom>
        </p:spPr>
      </p:pic>
    </p:spTree>
    <p:extLst>
      <p:ext uri="{BB962C8B-B14F-4D97-AF65-F5344CB8AC3E}">
        <p14:creationId xmlns:p14="http://schemas.microsoft.com/office/powerpoint/2010/main" val="3771863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Central Asia choose Cisco ACI/Nexus 9000</a:t>
            </a:r>
          </a:p>
        </p:txBody>
      </p:sp>
      <p:sp>
        <p:nvSpPr>
          <p:cNvPr id="3" name="Rounded Rectangle 2"/>
          <p:cNvSpPr/>
          <p:nvPr/>
        </p:nvSpPr>
        <p:spPr>
          <a:xfrm>
            <a:off x="6115049" y="1831545"/>
            <a:ext cx="2481263" cy="1617464"/>
          </a:xfrm>
          <a:prstGeom prst="roundRect">
            <a:avLst>
              <a:gd name="adj" fmla="val 9339"/>
            </a:avLst>
          </a:prstGeom>
          <a:solidFill>
            <a:schemeClr val="bg2">
              <a:lumMod val="95000"/>
            </a:schemeClr>
          </a:solidFill>
        </p:spPr>
        <p:txBody>
          <a:bodyPr wrap="square">
            <a:spAutoFit/>
          </a:bodyPr>
          <a:lstStyle/>
          <a:p>
            <a:pPr marL="114300" indent="-114300">
              <a:spcAft>
                <a:spcPts val="600"/>
              </a:spcAft>
              <a:buFont typeface="Arial" pitchFamily="34" charset="0"/>
              <a:buChar char="•"/>
            </a:pPr>
            <a:r>
              <a:rPr lang="en-US" sz="1200" dirty="0">
                <a:solidFill>
                  <a:srgbClr val="000000"/>
                </a:solidFill>
                <a:latin typeface="+mj-lt"/>
              </a:rPr>
              <a:t>Cisco Nexus 9000 Powered by Cloudscale – for Scale and Performance</a:t>
            </a:r>
          </a:p>
          <a:p>
            <a:pPr marL="114300" indent="-114300">
              <a:spcAft>
                <a:spcPts val="600"/>
              </a:spcAft>
              <a:buFont typeface="Arial" pitchFamily="34" charset="0"/>
              <a:buChar char="•"/>
            </a:pPr>
            <a:r>
              <a:rPr lang="en-US" sz="1200" dirty="0">
                <a:solidFill>
                  <a:srgbClr val="000000"/>
                </a:solidFill>
                <a:latin typeface="+mj-lt"/>
              </a:rPr>
              <a:t>Application centric, software defined networking for centralized, automated infrastructure management </a:t>
            </a:r>
            <a:endParaRPr lang="en-US" sz="12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2162951752"/>
              </p:ext>
            </p:extLst>
          </p:nvPr>
        </p:nvGraphicFramePr>
        <p:xfrm>
          <a:off x="555625" y="1072622"/>
          <a:ext cx="5510848" cy="3135310"/>
        </p:xfrm>
        <a:graphic>
          <a:graphicData uri="http://schemas.openxmlformats.org/drawingml/2006/table">
            <a:tbl>
              <a:tblPr firstRow="1" bandRow="1">
                <a:tableStyleId>{C083E6E3-FA7D-4D7B-A595-EF9225AFEA82}</a:tableStyleId>
              </a:tblPr>
              <a:tblGrid>
                <a:gridCol w="2031252">
                  <a:extLst>
                    <a:ext uri="{9D8B030D-6E8A-4147-A177-3AD203B41FA5}">
                      <a16:colId xmlns:a16="http://schemas.microsoft.com/office/drawing/2014/main" val="20000"/>
                    </a:ext>
                  </a:extLst>
                </a:gridCol>
                <a:gridCol w="1739798">
                  <a:extLst>
                    <a:ext uri="{9D8B030D-6E8A-4147-A177-3AD203B41FA5}">
                      <a16:colId xmlns:a16="http://schemas.microsoft.com/office/drawing/2014/main" val="20001"/>
                    </a:ext>
                  </a:extLst>
                </a:gridCol>
                <a:gridCol w="1739798">
                  <a:extLst>
                    <a:ext uri="{9D8B030D-6E8A-4147-A177-3AD203B41FA5}">
                      <a16:colId xmlns:a16="http://schemas.microsoft.com/office/drawing/2014/main" val="20002"/>
                    </a:ext>
                  </a:extLst>
                </a:gridCol>
              </a:tblGrid>
              <a:tr h="318845">
                <a:tc>
                  <a:txBody>
                    <a:bodyPr/>
                    <a:lstStyle/>
                    <a:p>
                      <a:pPr algn="ctr"/>
                      <a:r>
                        <a:rPr lang="en-US" sz="1200" dirty="0">
                          <a:solidFill>
                            <a:schemeClr val="bg2"/>
                          </a:solidFill>
                        </a:rPr>
                        <a:t>BCA Task</a:t>
                      </a:r>
                    </a:p>
                  </a:txBody>
                  <a:tcPr marL="45720" marR="45720">
                    <a:lnL w="6350" cap="flat" cmpd="sng" algn="ctr">
                      <a:solidFill>
                        <a:schemeClr val="accent4"/>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tx2"/>
                    </a:solidFill>
                  </a:tcPr>
                </a:tc>
                <a:tc>
                  <a:txBody>
                    <a:bodyPr/>
                    <a:lstStyle/>
                    <a:p>
                      <a:pPr algn="ctr"/>
                      <a:r>
                        <a:rPr lang="en-US" sz="1200" dirty="0">
                          <a:solidFill>
                            <a:schemeClr val="bg2"/>
                          </a:solidFill>
                        </a:rPr>
                        <a:t>Before Cisco ACI</a:t>
                      </a:r>
                    </a:p>
                  </a:txBody>
                  <a:tcPr marL="45720" marR="45720">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tx2"/>
                    </a:solidFill>
                  </a:tcPr>
                </a:tc>
                <a:tc>
                  <a:txBody>
                    <a:bodyPr/>
                    <a:lstStyle/>
                    <a:p>
                      <a:pPr algn="ctr"/>
                      <a:r>
                        <a:rPr lang="en-US" sz="1200" dirty="0">
                          <a:solidFill>
                            <a:schemeClr val="bg2"/>
                          </a:solidFill>
                        </a:rPr>
                        <a:t>After Cisco ACI</a:t>
                      </a:r>
                    </a:p>
                  </a:txBody>
                  <a:tcPr marL="45720" marR="45720">
                    <a:lnL w="6350" cap="flat" cmpd="sng" algn="ctr">
                      <a:solidFill>
                        <a:schemeClr val="bg2"/>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690832">
                <a:tc>
                  <a:txBody>
                    <a:bodyPr/>
                    <a:lstStyle/>
                    <a:p>
                      <a:r>
                        <a:rPr lang="en-US" sz="1100" dirty="0"/>
                        <a:t>Server connectivity</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r>
                        <a:rPr lang="en-US" sz="1100" dirty="0"/>
                        <a:t>Configuration</a:t>
                      </a:r>
                      <a:r>
                        <a:rPr lang="en-US" sz="1100" baseline="0" dirty="0"/>
                        <a:t> on each switch or router</a:t>
                      </a:r>
                      <a:endParaRPr lang="en-US" sz="1100" dirty="0"/>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r>
                        <a:rPr lang="en-US" sz="1100" dirty="0"/>
                        <a:t>Configuration through centralized management console (Cisco APIC)</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1"/>
                  </a:ext>
                </a:extLst>
              </a:tr>
              <a:tr h="495981">
                <a:tc>
                  <a:txBody>
                    <a:bodyPr/>
                    <a:lstStyle/>
                    <a:p>
                      <a:r>
                        <a:rPr lang="en-US" sz="1100" dirty="0"/>
                        <a:t>Virtual Machine (VM) connectivity</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r>
                        <a:rPr lang="en-US" sz="1100" dirty="0"/>
                        <a:t>5 manual processes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r>
                        <a:rPr lang="en-US" sz="1100" dirty="0"/>
                        <a:t>3 manual processes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495981">
                <a:tc>
                  <a:txBody>
                    <a:bodyPr/>
                    <a:lstStyle/>
                    <a:p>
                      <a:r>
                        <a:rPr lang="en-US" sz="1100" dirty="0"/>
                        <a:t>New VM server for existing application</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r>
                        <a:rPr lang="en-US" sz="1100" dirty="0"/>
                        <a:t>10 to 20 minutes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r>
                        <a:rPr lang="en-US" sz="1100" dirty="0"/>
                        <a:t>10 seconds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3"/>
                  </a:ext>
                </a:extLst>
              </a:tr>
              <a:tr h="301131">
                <a:tc>
                  <a:txBody>
                    <a:bodyPr/>
                    <a:lstStyle/>
                    <a:p>
                      <a:r>
                        <a:rPr lang="en-US" sz="1100" dirty="0"/>
                        <a:t>Endpoint physical port tracing</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r>
                        <a:rPr lang="en-US" sz="1100" dirty="0"/>
                        <a:t>5 to 10 minutes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r>
                        <a:rPr lang="en-US" sz="1100" dirty="0"/>
                        <a:t>30 seconds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r h="301131">
                <a:tc>
                  <a:txBody>
                    <a:bodyPr/>
                    <a:lstStyle/>
                    <a:p>
                      <a:r>
                        <a:rPr lang="en-US" sz="1100" dirty="0"/>
                        <a:t>Capacity</a:t>
                      </a:r>
                      <a:r>
                        <a:rPr lang="en-US" sz="1100" baseline="0" dirty="0"/>
                        <a:t> measuring</a:t>
                      </a:r>
                      <a:endParaRPr lang="en-US" sz="1100" dirty="0"/>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r>
                        <a:rPr lang="en-US" sz="1100" dirty="0"/>
                        <a:t>10 to 30 minutes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r>
                        <a:rPr lang="en-US" sz="1100" dirty="0"/>
                        <a:t>20 seconds</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005"/>
                  </a:ext>
                </a:extLst>
              </a:tr>
              <a:tr h="531409">
                <a:tc>
                  <a:txBody>
                    <a:bodyPr/>
                    <a:lstStyle/>
                    <a:p>
                      <a:r>
                        <a:rPr lang="en-US" sz="1100" dirty="0"/>
                        <a:t>Network configuration</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r>
                        <a:rPr lang="en-US" sz="1100" dirty="0"/>
                        <a:t>Manual</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marL="0" marR="0" indent="0" algn="l" defTabSz="685720" rtl="0" eaLnBrk="1" fontAlgn="auto" latinLnBrk="0" hangingPunct="1">
                        <a:lnSpc>
                          <a:spcPct val="100000"/>
                        </a:lnSpc>
                        <a:spcBef>
                          <a:spcPts val="0"/>
                        </a:spcBef>
                        <a:spcAft>
                          <a:spcPts val="0"/>
                        </a:spcAft>
                        <a:buClrTx/>
                        <a:buSzTx/>
                        <a:buFontTx/>
                        <a:buNone/>
                        <a:tabLst/>
                        <a:defRPr/>
                      </a:pPr>
                      <a:r>
                        <a:rPr lang="en-US" sz="1100" dirty="0"/>
                        <a:t>XML/JSON scripting through API</a:t>
                      </a:r>
                    </a:p>
                  </a:txBody>
                  <a:tcPr marL="73152" marR="45720">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13" name="Group 12"/>
          <p:cNvGrpSpPr/>
          <p:nvPr/>
        </p:nvGrpSpPr>
        <p:grpSpPr>
          <a:xfrm>
            <a:off x="5041228" y="4338639"/>
            <a:ext cx="288936" cy="361750"/>
            <a:chOff x="4431628" y="4352925"/>
            <a:chExt cx="288936" cy="361750"/>
          </a:xfrm>
        </p:grpSpPr>
        <p:sp>
          <p:nvSpPr>
            <p:cNvPr id="6" name="Freeform 60">
              <a:extLst>
                <a:ext uri="{FF2B5EF4-FFF2-40B4-BE49-F238E27FC236}">
                  <a16:creationId xmlns:a16="http://schemas.microsoft.com/office/drawing/2014/main" id="{4AF7A644-1863-E84B-9EEE-5900E7967814}"/>
                </a:ext>
              </a:extLst>
            </p:cNvPr>
            <p:cNvSpPr>
              <a:spLocks noEditPoints="1"/>
            </p:cNvSpPr>
            <p:nvPr/>
          </p:nvSpPr>
          <p:spPr bwMode="auto">
            <a:xfrm rot="5400000">
              <a:off x="4397389" y="4495515"/>
              <a:ext cx="357414" cy="72234"/>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7" name="Freeform 61">
              <a:extLst>
                <a:ext uri="{FF2B5EF4-FFF2-40B4-BE49-F238E27FC236}">
                  <a16:creationId xmlns:a16="http://schemas.microsoft.com/office/drawing/2014/main" id="{D2BCC50F-BE31-0D44-BE37-6AAB8542E641}"/>
                </a:ext>
              </a:extLst>
            </p:cNvPr>
            <p:cNvSpPr>
              <a:spLocks/>
            </p:cNvSpPr>
            <p:nvPr/>
          </p:nvSpPr>
          <p:spPr bwMode="auto">
            <a:xfrm rot="5400000">
              <a:off x="4574707" y="4553369"/>
              <a:ext cx="172250" cy="119464"/>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8" name="Freeform 62">
              <a:extLst>
                <a:ext uri="{FF2B5EF4-FFF2-40B4-BE49-F238E27FC236}">
                  <a16:creationId xmlns:a16="http://schemas.microsoft.com/office/drawing/2014/main" id="{EB7594F1-8397-9E49-90CB-61AD62E63B8B}"/>
                </a:ext>
              </a:extLst>
            </p:cNvPr>
            <p:cNvSpPr>
              <a:spLocks noEditPoints="1"/>
            </p:cNvSpPr>
            <p:nvPr/>
          </p:nvSpPr>
          <p:spPr bwMode="auto">
            <a:xfrm rot="5400000">
              <a:off x="4544610" y="4618657"/>
              <a:ext cx="99090" cy="36117"/>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dirty="0"/>
            </a:p>
          </p:txBody>
        </p:sp>
        <p:sp>
          <p:nvSpPr>
            <p:cNvPr id="9" name="Freeform 63">
              <a:extLst>
                <a:ext uri="{FF2B5EF4-FFF2-40B4-BE49-F238E27FC236}">
                  <a16:creationId xmlns:a16="http://schemas.microsoft.com/office/drawing/2014/main" id="{66CC38C1-EC2C-A84C-B74E-8A25E33214A0}"/>
                </a:ext>
              </a:extLst>
            </p:cNvPr>
            <p:cNvSpPr>
              <a:spLocks/>
            </p:cNvSpPr>
            <p:nvPr/>
          </p:nvSpPr>
          <p:spPr bwMode="auto">
            <a:xfrm rot="5400000">
              <a:off x="4404772" y="4553831"/>
              <a:ext cx="172250" cy="118538"/>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4">
              <a:extLst>
                <a:ext uri="{FF2B5EF4-FFF2-40B4-BE49-F238E27FC236}">
                  <a16:creationId xmlns:a16="http://schemas.microsoft.com/office/drawing/2014/main" id="{0E2D83D1-8090-DE4D-9FDC-C0838A0480D9}"/>
                </a:ext>
              </a:extLst>
            </p:cNvPr>
            <p:cNvSpPr>
              <a:spLocks noEditPoints="1"/>
            </p:cNvSpPr>
            <p:nvPr/>
          </p:nvSpPr>
          <p:spPr bwMode="auto">
            <a:xfrm rot="5400000">
              <a:off x="4502010" y="4625139"/>
              <a:ext cx="112055" cy="36117"/>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5">
              <a:extLst>
                <a:ext uri="{FF2B5EF4-FFF2-40B4-BE49-F238E27FC236}">
                  <a16:creationId xmlns:a16="http://schemas.microsoft.com/office/drawing/2014/main" id="{C3FEE713-E059-6043-B188-D1642E5674CA}"/>
                </a:ext>
              </a:extLst>
            </p:cNvPr>
            <p:cNvSpPr>
              <a:spLocks noEditPoints="1"/>
            </p:cNvSpPr>
            <p:nvPr/>
          </p:nvSpPr>
          <p:spPr bwMode="auto">
            <a:xfrm rot="5400000">
              <a:off x="4560353" y="4655700"/>
              <a:ext cx="34265" cy="69455"/>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6">
              <a:extLst>
                <a:ext uri="{FF2B5EF4-FFF2-40B4-BE49-F238E27FC236}">
                  <a16:creationId xmlns:a16="http://schemas.microsoft.com/office/drawing/2014/main" id="{89612251-E96B-1B4F-94C1-6F22485E6272}"/>
                </a:ext>
              </a:extLst>
            </p:cNvPr>
            <p:cNvSpPr>
              <a:spLocks/>
            </p:cNvSpPr>
            <p:nvPr/>
          </p:nvSpPr>
          <p:spPr bwMode="auto">
            <a:xfrm rot="5400000">
              <a:off x="4532108" y="4634569"/>
              <a:ext cx="87978" cy="72234"/>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43468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55625" y="1629768"/>
            <a:ext cx="8040688" cy="1889125"/>
            <a:chOff x="555625" y="1199555"/>
            <a:chExt cx="8040688" cy="1889125"/>
          </a:xfrm>
        </p:grpSpPr>
        <p:sp>
          <p:nvSpPr>
            <p:cNvPr id="3" name="Rounded Rectangle 2"/>
            <p:cNvSpPr/>
            <p:nvPr/>
          </p:nvSpPr>
          <p:spPr>
            <a:xfrm>
              <a:off x="555625" y="1199555"/>
              <a:ext cx="8040688" cy="188912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bg2"/>
                  </a:solidFill>
                </a:rPr>
                <a:t>“In the past, we spent most of our time fulfilling requests from the server and application teams. Now we have the time to try new things, explore new products and features, and enhance our underlying systems and overall security posture.”</a:t>
              </a:r>
            </a:p>
          </p:txBody>
        </p:sp>
        <p:sp>
          <p:nvSpPr>
            <p:cNvPr id="5" name="Rectangle 4"/>
            <p:cNvSpPr/>
            <p:nvPr/>
          </p:nvSpPr>
          <p:spPr>
            <a:xfrm>
              <a:off x="555625" y="2144118"/>
              <a:ext cx="8040688" cy="59908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t>— Lily Wongso, </a:t>
              </a:r>
              <a:r>
                <a:rPr lang="en-US" sz="1200" dirty="0"/>
                <a:t>Data Center Network Manager, BCA </a:t>
              </a:r>
            </a:p>
          </p:txBody>
        </p:sp>
      </p:grpSp>
    </p:spTree>
    <p:extLst>
      <p:ext uri="{BB962C8B-B14F-4D97-AF65-F5344CB8AC3E}">
        <p14:creationId xmlns:p14="http://schemas.microsoft.com/office/powerpoint/2010/main" val="3044079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Visibility </a:t>
            </a:r>
            <a:br>
              <a:rPr lang="en-US" dirty="0"/>
            </a:br>
            <a:r>
              <a:rPr lang="en-US" dirty="0"/>
              <a:t>Identify network issues proactively and </a:t>
            </a:r>
            <a:br>
              <a:rPr lang="en-US" dirty="0"/>
            </a:br>
            <a:r>
              <a:rPr lang="en-US" dirty="0"/>
              <a:t>prevent outages</a:t>
            </a:r>
          </a:p>
        </p:txBody>
      </p:sp>
    </p:spTree>
    <p:extLst>
      <p:ext uri="{BB962C8B-B14F-4D97-AF65-F5344CB8AC3E}">
        <p14:creationId xmlns:p14="http://schemas.microsoft.com/office/powerpoint/2010/main" val="13435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5307" y="3056458"/>
            <a:ext cx="2553177" cy="76477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200" dirty="0"/>
              <a:t>Nexus 9000</a:t>
            </a:r>
          </a:p>
          <a:p>
            <a:pPr algn="ctr">
              <a:spcBef>
                <a:spcPts val="0"/>
              </a:spcBef>
            </a:pPr>
            <a:r>
              <a:rPr lang="en-US" sz="1200" dirty="0"/>
              <a:t>Cloudscale built in sensors</a:t>
            </a:r>
          </a:p>
        </p:txBody>
      </p:sp>
      <p:sp>
        <p:nvSpPr>
          <p:cNvPr id="6" name="Round Same Side Corner Rectangle 5"/>
          <p:cNvSpPr/>
          <p:nvPr/>
        </p:nvSpPr>
        <p:spPr>
          <a:xfrm>
            <a:off x="550465" y="1322272"/>
            <a:ext cx="2542861" cy="410803"/>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Sensors</a:t>
            </a:r>
          </a:p>
        </p:txBody>
      </p:sp>
      <p:sp>
        <p:nvSpPr>
          <p:cNvPr id="7" name="Round Same Side Corner Rectangle 6"/>
          <p:cNvSpPr/>
          <p:nvPr/>
        </p:nvSpPr>
        <p:spPr>
          <a:xfrm>
            <a:off x="3306323" y="1322272"/>
            <a:ext cx="2542861" cy="410803"/>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Telemetry</a:t>
            </a:r>
          </a:p>
        </p:txBody>
      </p:sp>
      <p:sp>
        <p:nvSpPr>
          <p:cNvPr id="8" name="Round Same Side Corner Rectangle 7"/>
          <p:cNvSpPr/>
          <p:nvPr/>
        </p:nvSpPr>
        <p:spPr>
          <a:xfrm>
            <a:off x="6055833" y="1322272"/>
            <a:ext cx="2542861" cy="410803"/>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Collector/Analyzer</a:t>
            </a:r>
          </a:p>
        </p:txBody>
      </p:sp>
      <p:sp>
        <p:nvSpPr>
          <p:cNvPr id="10" name="Rounded Rectangle 9"/>
          <p:cNvSpPr/>
          <p:nvPr/>
        </p:nvSpPr>
        <p:spPr>
          <a:xfrm>
            <a:off x="3306323" y="3056458"/>
            <a:ext cx="2542861" cy="76477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200" dirty="0"/>
              <a:t>NXOS/ACI</a:t>
            </a:r>
          </a:p>
          <a:p>
            <a:pPr algn="ctr">
              <a:spcBef>
                <a:spcPts val="0"/>
              </a:spcBef>
            </a:pPr>
            <a:r>
              <a:rPr lang="en-US" sz="1200" dirty="0"/>
              <a:t>Streaming telemetry</a:t>
            </a:r>
          </a:p>
        </p:txBody>
      </p:sp>
      <p:sp>
        <p:nvSpPr>
          <p:cNvPr id="11" name="Rounded Rectangle 10"/>
          <p:cNvSpPr/>
          <p:nvPr/>
        </p:nvSpPr>
        <p:spPr>
          <a:xfrm>
            <a:off x="6055833" y="3056458"/>
            <a:ext cx="2542861" cy="76477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200" dirty="0"/>
              <a:t>Tetration/</a:t>
            </a:r>
          </a:p>
          <a:p>
            <a:pPr algn="ctr">
              <a:spcBef>
                <a:spcPts val="0"/>
              </a:spcBef>
            </a:pPr>
            <a:r>
              <a:rPr lang="en-US" sz="1200" dirty="0"/>
              <a:t> 3</a:t>
            </a:r>
            <a:r>
              <a:rPr lang="en-US" sz="1200" baseline="30000" dirty="0"/>
              <a:t>rd</a:t>
            </a:r>
            <a:r>
              <a:rPr lang="en-US" sz="1200" dirty="0"/>
              <a:t> party tools</a:t>
            </a:r>
          </a:p>
          <a:p>
            <a:pPr algn="ctr">
              <a:spcBef>
                <a:spcPts val="0"/>
              </a:spcBef>
            </a:pPr>
            <a:r>
              <a:rPr lang="en-US" sz="1200" dirty="0"/>
              <a:t>analyze/enforce/protect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768" y="2096639"/>
            <a:ext cx="596254" cy="59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oup 35"/>
          <p:cNvGrpSpPr>
            <a:grpSpLocks noChangeAspect="1"/>
          </p:cNvGrpSpPr>
          <p:nvPr/>
        </p:nvGrpSpPr>
        <p:grpSpPr bwMode="auto">
          <a:xfrm>
            <a:off x="6947748" y="2149855"/>
            <a:ext cx="759030" cy="489823"/>
            <a:chOff x="2592" y="1429"/>
            <a:chExt cx="578" cy="373"/>
          </a:xfrm>
        </p:grpSpPr>
        <p:sp>
          <p:nvSpPr>
            <p:cNvPr id="45" name="Freeform 37"/>
            <p:cNvSpPr>
              <a:spLocks/>
            </p:cNvSpPr>
            <p:nvPr/>
          </p:nvSpPr>
          <p:spPr bwMode="auto">
            <a:xfrm>
              <a:off x="2797" y="1429"/>
              <a:ext cx="168" cy="101"/>
            </a:xfrm>
            <a:custGeom>
              <a:avLst/>
              <a:gdLst>
                <a:gd name="T0" fmla="*/ 66 w 71"/>
                <a:gd name="T1" fmla="*/ 43 h 43"/>
                <a:gd name="T2" fmla="*/ 62 w 71"/>
                <a:gd name="T3" fmla="*/ 41 h 43"/>
                <a:gd name="T4" fmla="*/ 8 w 71"/>
                <a:gd name="T5" fmla="*/ 37 h 43"/>
                <a:gd name="T6" fmla="*/ 2 w 71"/>
                <a:gd name="T7" fmla="*/ 36 h 43"/>
                <a:gd name="T8" fmla="*/ 2 w 71"/>
                <a:gd name="T9" fmla="*/ 29 h 43"/>
                <a:gd name="T10" fmla="*/ 69 w 71"/>
                <a:gd name="T11" fmla="*/ 35 h 43"/>
                <a:gd name="T12" fmla="*/ 69 w 71"/>
                <a:gd name="T13" fmla="*/ 42 h 43"/>
                <a:gd name="T14" fmla="*/ 66 w 7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43">
                  <a:moveTo>
                    <a:pt x="66" y="43"/>
                  </a:moveTo>
                  <a:cubicBezTo>
                    <a:pt x="65" y="43"/>
                    <a:pt x="63" y="42"/>
                    <a:pt x="62" y="41"/>
                  </a:cubicBezTo>
                  <a:cubicBezTo>
                    <a:pt x="61" y="40"/>
                    <a:pt x="38" y="13"/>
                    <a:pt x="8" y="37"/>
                  </a:cubicBezTo>
                  <a:cubicBezTo>
                    <a:pt x="6" y="38"/>
                    <a:pt x="3" y="38"/>
                    <a:pt x="2" y="36"/>
                  </a:cubicBezTo>
                  <a:cubicBezTo>
                    <a:pt x="0" y="34"/>
                    <a:pt x="0" y="31"/>
                    <a:pt x="2" y="29"/>
                  </a:cubicBezTo>
                  <a:cubicBezTo>
                    <a:pt x="39" y="0"/>
                    <a:pt x="69" y="35"/>
                    <a:pt x="69" y="35"/>
                  </a:cubicBezTo>
                  <a:cubicBezTo>
                    <a:pt x="71" y="37"/>
                    <a:pt x="71" y="40"/>
                    <a:pt x="69" y="42"/>
                  </a:cubicBezTo>
                  <a:cubicBezTo>
                    <a:pt x="68" y="43"/>
                    <a:pt x="67" y="43"/>
                    <a:pt x="66" y="43"/>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8"/>
            <p:cNvSpPr>
              <a:spLocks/>
            </p:cNvSpPr>
            <p:nvPr/>
          </p:nvSpPr>
          <p:spPr bwMode="auto">
            <a:xfrm>
              <a:off x="2899" y="1464"/>
              <a:ext cx="68" cy="73"/>
            </a:xfrm>
            <a:custGeom>
              <a:avLst/>
              <a:gdLst>
                <a:gd name="T0" fmla="*/ 5 w 29"/>
                <a:gd name="T1" fmla="*/ 31 h 31"/>
                <a:gd name="T2" fmla="*/ 0 w 29"/>
                <a:gd name="T3" fmla="*/ 27 h 31"/>
                <a:gd name="T4" fmla="*/ 4 w 29"/>
                <a:gd name="T5" fmla="*/ 22 h 31"/>
                <a:gd name="T6" fmla="*/ 19 w 29"/>
                <a:gd name="T7" fmla="*/ 20 h 31"/>
                <a:gd name="T8" fmla="*/ 18 w 29"/>
                <a:gd name="T9" fmla="*/ 5 h 31"/>
                <a:gd name="T10" fmla="*/ 23 w 29"/>
                <a:gd name="T11" fmla="*/ 0 h 31"/>
                <a:gd name="T12" fmla="*/ 28 w 29"/>
                <a:gd name="T13" fmla="*/ 4 h 31"/>
                <a:gd name="T14" fmla="*/ 29 w 29"/>
                <a:gd name="T15" fmla="*/ 24 h 31"/>
                <a:gd name="T16" fmla="*/ 25 w 29"/>
                <a:gd name="T17" fmla="*/ 29 h 31"/>
                <a:gd name="T18" fmla="*/ 6 w 29"/>
                <a:gd name="T19" fmla="*/ 31 h 31"/>
                <a:gd name="T20" fmla="*/ 5 w 29"/>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1">
                  <a:moveTo>
                    <a:pt x="5" y="31"/>
                  </a:moveTo>
                  <a:cubicBezTo>
                    <a:pt x="3" y="31"/>
                    <a:pt x="1" y="30"/>
                    <a:pt x="0" y="27"/>
                  </a:cubicBezTo>
                  <a:cubicBezTo>
                    <a:pt x="0" y="25"/>
                    <a:pt x="2" y="22"/>
                    <a:pt x="4" y="22"/>
                  </a:cubicBezTo>
                  <a:cubicBezTo>
                    <a:pt x="19" y="20"/>
                    <a:pt x="19" y="20"/>
                    <a:pt x="19" y="20"/>
                  </a:cubicBezTo>
                  <a:cubicBezTo>
                    <a:pt x="18" y="5"/>
                    <a:pt x="18" y="5"/>
                    <a:pt x="18" y="5"/>
                  </a:cubicBezTo>
                  <a:cubicBezTo>
                    <a:pt x="18" y="2"/>
                    <a:pt x="20" y="0"/>
                    <a:pt x="23" y="0"/>
                  </a:cubicBezTo>
                  <a:cubicBezTo>
                    <a:pt x="25" y="0"/>
                    <a:pt x="27" y="2"/>
                    <a:pt x="28" y="4"/>
                  </a:cubicBezTo>
                  <a:cubicBezTo>
                    <a:pt x="29" y="24"/>
                    <a:pt x="29" y="24"/>
                    <a:pt x="29" y="24"/>
                  </a:cubicBezTo>
                  <a:cubicBezTo>
                    <a:pt x="29" y="26"/>
                    <a:pt x="27" y="28"/>
                    <a:pt x="25" y="29"/>
                  </a:cubicBezTo>
                  <a:cubicBezTo>
                    <a:pt x="6" y="31"/>
                    <a:pt x="6" y="31"/>
                    <a:pt x="6" y="31"/>
                  </a:cubicBezTo>
                  <a:cubicBezTo>
                    <a:pt x="5" y="31"/>
                    <a:pt x="5" y="31"/>
                    <a:pt x="5" y="31"/>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9"/>
            <p:cNvSpPr>
              <a:spLocks/>
            </p:cNvSpPr>
            <p:nvPr/>
          </p:nvSpPr>
          <p:spPr bwMode="auto">
            <a:xfrm>
              <a:off x="2686" y="1698"/>
              <a:ext cx="484" cy="104"/>
            </a:xfrm>
            <a:custGeom>
              <a:avLst/>
              <a:gdLst>
                <a:gd name="T0" fmla="*/ 183 w 205"/>
                <a:gd name="T1" fmla="*/ 44 h 44"/>
                <a:gd name="T2" fmla="*/ 21 w 205"/>
                <a:gd name="T3" fmla="*/ 44 h 44"/>
                <a:gd name="T4" fmla="*/ 0 w 205"/>
                <a:gd name="T5" fmla="*/ 23 h 44"/>
                <a:gd name="T6" fmla="*/ 0 w 205"/>
                <a:gd name="T7" fmla="*/ 23 h 44"/>
                <a:gd name="T8" fmla="*/ 21 w 205"/>
                <a:gd name="T9" fmla="*/ 0 h 44"/>
                <a:gd name="T10" fmla="*/ 183 w 205"/>
                <a:gd name="T11" fmla="*/ 0 h 44"/>
                <a:gd name="T12" fmla="*/ 205 w 205"/>
                <a:gd name="T13" fmla="*/ 23 h 44"/>
                <a:gd name="T14" fmla="*/ 205 w 205"/>
                <a:gd name="T15" fmla="*/ 23 h 44"/>
                <a:gd name="T16" fmla="*/ 183 w 205"/>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44">
                  <a:moveTo>
                    <a:pt x="183" y="44"/>
                  </a:moveTo>
                  <a:cubicBezTo>
                    <a:pt x="21" y="44"/>
                    <a:pt x="21" y="44"/>
                    <a:pt x="21" y="44"/>
                  </a:cubicBezTo>
                  <a:cubicBezTo>
                    <a:pt x="9" y="44"/>
                    <a:pt x="0" y="34"/>
                    <a:pt x="0" y="23"/>
                  </a:cubicBezTo>
                  <a:cubicBezTo>
                    <a:pt x="0" y="23"/>
                    <a:pt x="0" y="23"/>
                    <a:pt x="0" y="23"/>
                  </a:cubicBezTo>
                  <a:cubicBezTo>
                    <a:pt x="0" y="10"/>
                    <a:pt x="9" y="0"/>
                    <a:pt x="21" y="0"/>
                  </a:cubicBezTo>
                  <a:cubicBezTo>
                    <a:pt x="183" y="0"/>
                    <a:pt x="183" y="0"/>
                    <a:pt x="183" y="0"/>
                  </a:cubicBezTo>
                  <a:cubicBezTo>
                    <a:pt x="195" y="0"/>
                    <a:pt x="205" y="10"/>
                    <a:pt x="205" y="23"/>
                  </a:cubicBezTo>
                  <a:cubicBezTo>
                    <a:pt x="205" y="23"/>
                    <a:pt x="205" y="23"/>
                    <a:pt x="205" y="23"/>
                  </a:cubicBezTo>
                  <a:cubicBezTo>
                    <a:pt x="205" y="34"/>
                    <a:pt x="195" y="44"/>
                    <a:pt x="183" y="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0"/>
            <p:cNvSpPr>
              <a:spLocks/>
            </p:cNvSpPr>
            <p:nvPr/>
          </p:nvSpPr>
          <p:spPr bwMode="auto">
            <a:xfrm>
              <a:off x="2793" y="1629"/>
              <a:ext cx="344" cy="104"/>
            </a:xfrm>
            <a:custGeom>
              <a:avLst/>
              <a:gdLst>
                <a:gd name="T0" fmla="*/ 123 w 146"/>
                <a:gd name="T1" fmla="*/ 44 h 44"/>
                <a:gd name="T2" fmla="*/ 22 w 146"/>
                <a:gd name="T3" fmla="*/ 44 h 44"/>
                <a:gd name="T4" fmla="*/ 0 w 146"/>
                <a:gd name="T5" fmla="*/ 23 h 44"/>
                <a:gd name="T6" fmla="*/ 0 w 146"/>
                <a:gd name="T7" fmla="*/ 23 h 44"/>
                <a:gd name="T8" fmla="*/ 22 w 146"/>
                <a:gd name="T9" fmla="*/ 0 h 44"/>
                <a:gd name="T10" fmla="*/ 123 w 146"/>
                <a:gd name="T11" fmla="*/ 0 h 44"/>
                <a:gd name="T12" fmla="*/ 146 w 146"/>
                <a:gd name="T13" fmla="*/ 23 h 44"/>
                <a:gd name="T14" fmla="*/ 146 w 146"/>
                <a:gd name="T15" fmla="*/ 23 h 44"/>
                <a:gd name="T16" fmla="*/ 123 w 146"/>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44">
                  <a:moveTo>
                    <a:pt x="123" y="44"/>
                  </a:moveTo>
                  <a:cubicBezTo>
                    <a:pt x="22" y="44"/>
                    <a:pt x="22" y="44"/>
                    <a:pt x="22" y="44"/>
                  </a:cubicBezTo>
                  <a:cubicBezTo>
                    <a:pt x="10" y="44"/>
                    <a:pt x="0" y="34"/>
                    <a:pt x="0" y="23"/>
                  </a:cubicBezTo>
                  <a:cubicBezTo>
                    <a:pt x="0" y="23"/>
                    <a:pt x="0" y="23"/>
                    <a:pt x="0" y="23"/>
                  </a:cubicBezTo>
                  <a:cubicBezTo>
                    <a:pt x="0" y="10"/>
                    <a:pt x="10" y="0"/>
                    <a:pt x="22" y="0"/>
                  </a:cubicBezTo>
                  <a:cubicBezTo>
                    <a:pt x="123" y="0"/>
                    <a:pt x="123" y="0"/>
                    <a:pt x="123" y="0"/>
                  </a:cubicBezTo>
                  <a:cubicBezTo>
                    <a:pt x="136" y="0"/>
                    <a:pt x="146" y="10"/>
                    <a:pt x="146" y="23"/>
                  </a:cubicBezTo>
                  <a:cubicBezTo>
                    <a:pt x="146" y="23"/>
                    <a:pt x="146" y="23"/>
                    <a:pt x="146" y="23"/>
                  </a:cubicBezTo>
                  <a:cubicBezTo>
                    <a:pt x="146" y="34"/>
                    <a:pt x="136" y="44"/>
                    <a:pt x="123" y="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1"/>
            <p:cNvSpPr>
              <a:spLocks/>
            </p:cNvSpPr>
            <p:nvPr/>
          </p:nvSpPr>
          <p:spPr bwMode="auto">
            <a:xfrm>
              <a:off x="2927" y="1563"/>
              <a:ext cx="166" cy="104"/>
            </a:xfrm>
            <a:custGeom>
              <a:avLst/>
              <a:gdLst>
                <a:gd name="T0" fmla="*/ 47 w 70"/>
                <a:gd name="T1" fmla="*/ 44 h 44"/>
                <a:gd name="T2" fmla="*/ 22 w 70"/>
                <a:gd name="T3" fmla="*/ 44 h 44"/>
                <a:gd name="T4" fmla="*/ 0 w 70"/>
                <a:gd name="T5" fmla="*/ 21 h 44"/>
                <a:gd name="T6" fmla="*/ 0 w 70"/>
                <a:gd name="T7" fmla="*/ 21 h 44"/>
                <a:gd name="T8" fmla="*/ 22 w 70"/>
                <a:gd name="T9" fmla="*/ 0 h 44"/>
                <a:gd name="T10" fmla="*/ 47 w 70"/>
                <a:gd name="T11" fmla="*/ 0 h 44"/>
                <a:gd name="T12" fmla="*/ 70 w 70"/>
                <a:gd name="T13" fmla="*/ 21 h 44"/>
                <a:gd name="T14" fmla="*/ 70 w 70"/>
                <a:gd name="T15" fmla="*/ 21 h 44"/>
                <a:gd name="T16" fmla="*/ 47 w 70"/>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4">
                  <a:moveTo>
                    <a:pt x="47" y="44"/>
                  </a:moveTo>
                  <a:cubicBezTo>
                    <a:pt x="22" y="44"/>
                    <a:pt x="22" y="44"/>
                    <a:pt x="22" y="44"/>
                  </a:cubicBezTo>
                  <a:cubicBezTo>
                    <a:pt x="10" y="44"/>
                    <a:pt x="0" y="34"/>
                    <a:pt x="0" y="21"/>
                  </a:cubicBezTo>
                  <a:cubicBezTo>
                    <a:pt x="0" y="21"/>
                    <a:pt x="0" y="21"/>
                    <a:pt x="0" y="21"/>
                  </a:cubicBezTo>
                  <a:cubicBezTo>
                    <a:pt x="0" y="9"/>
                    <a:pt x="10" y="0"/>
                    <a:pt x="22" y="0"/>
                  </a:cubicBezTo>
                  <a:cubicBezTo>
                    <a:pt x="47" y="0"/>
                    <a:pt x="47" y="0"/>
                    <a:pt x="47" y="0"/>
                  </a:cubicBezTo>
                  <a:cubicBezTo>
                    <a:pt x="60" y="0"/>
                    <a:pt x="70" y="9"/>
                    <a:pt x="70" y="21"/>
                  </a:cubicBezTo>
                  <a:cubicBezTo>
                    <a:pt x="70" y="21"/>
                    <a:pt x="70" y="21"/>
                    <a:pt x="70" y="21"/>
                  </a:cubicBezTo>
                  <a:cubicBezTo>
                    <a:pt x="70" y="34"/>
                    <a:pt x="60" y="44"/>
                    <a:pt x="47" y="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2"/>
            <p:cNvSpPr>
              <a:spLocks/>
            </p:cNvSpPr>
            <p:nvPr/>
          </p:nvSpPr>
          <p:spPr bwMode="auto">
            <a:xfrm>
              <a:off x="2897" y="1660"/>
              <a:ext cx="59" cy="109"/>
            </a:xfrm>
            <a:custGeom>
              <a:avLst/>
              <a:gdLst>
                <a:gd name="T0" fmla="*/ 21 w 25"/>
                <a:gd name="T1" fmla="*/ 46 h 46"/>
                <a:gd name="T2" fmla="*/ 4 w 25"/>
                <a:gd name="T3" fmla="*/ 46 h 46"/>
                <a:gd name="T4" fmla="*/ 0 w 25"/>
                <a:gd name="T5" fmla="*/ 42 h 46"/>
                <a:gd name="T6" fmla="*/ 0 w 25"/>
                <a:gd name="T7" fmla="*/ 4 h 46"/>
                <a:gd name="T8" fmla="*/ 4 w 25"/>
                <a:gd name="T9" fmla="*/ 0 h 46"/>
                <a:gd name="T10" fmla="*/ 21 w 25"/>
                <a:gd name="T11" fmla="*/ 0 h 46"/>
                <a:gd name="T12" fmla="*/ 25 w 25"/>
                <a:gd name="T13" fmla="*/ 4 h 46"/>
                <a:gd name="T14" fmla="*/ 25 w 25"/>
                <a:gd name="T15" fmla="*/ 42 h 46"/>
                <a:gd name="T16" fmla="*/ 21 w 2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6">
                  <a:moveTo>
                    <a:pt x="21" y="46"/>
                  </a:moveTo>
                  <a:cubicBezTo>
                    <a:pt x="4" y="46"/>
                    <a:pt x="4" y="46"/>
                    <a:pt x="4" y="46"/>
                  </a:cubicBezTo>
                  <a:cubicBezTo>
                    <a:pt x="2" y="46"/>
                    <a:pt x="0" y="44"/>
                    <a:pt x="0" y="42"/>
                  </a:cubicBezTo>
                  <a:cubicBezTo>
                    <a:pt x="0" y="4"/>
                    <a:pt x="0" y="4"/>
                    <a:pt x="0" y="4"/>
                  </a:cubicBezTo>
                  <a:cubicBezTo>
                    <a:pt x="0" y="2"/>
                    <a:pt x="2" y="0"/>
                    <a:pt x="4" y="0"/>
                  </a:cubicBezTo>
                  <a:cubicBezTo>
                    <a:pt x="21" y="0"/>
                    <a:pt x="21" y="0"/>
                    <a:pt x="21" y="0"/>
                  </a:cubicBezTo>
                  <a:cubicBezTo>
                    <a:pt x="23" y="0"/>
                    <a:pt x="25" y="2"/>
                    <a:pt x="25" y="4"/>
                  </a:cubicBezTo>
                  <a:cubicBezTo>
                    <a:pt x="25" y="42"/>
                    <a:pt x="25" y="42"/>
                    <a:pt x="25" y="42"/>
                  </a:cubicBezTo>
                  <a:cubicBezTo>
                    <a:pt x="25" y="44"/>
                    <a:pt x="23" y="46"/>
                    <a:pt x="21" y="46"/>
                  </a:cubicBezTo>
                  <a:close/>
                </a:path>
              </a:pathLst>
            </a:custGeom>
            <a:solidFill>
              <a:srgbClr val="6EB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3"/>
            <p:cNvSpPr>
              <a:spLocks/>
            </p:cNvSpPr>
            <p:nvPr/>
          </p:nvSpPr>
          <p:spPr bwMode="auto">
            <a:xfrm>
              <a:off x="2965" y="1639"/>
              <a:ext cx="59" cy="144"/>
            </a:xfrm>
            <a:custGeom>
              <a:avLst/>
              <a:gdLst>
                <a:gd name="T0" fmla="*/ 20 w 25"/>
                <a:gd name="T1" fmla="*/ 61 h 61"/>
                <a:gd name="T2" fmla="*/ 4 w 25"/>
                <a:gd name="T3" fmla="*/ 61 h 61"/>
                <a:gd name="T4" fmla="*/ 0 w 25"/>
                <a:gd name="T5" fmla="*/ 57 h 61"/>
                <a:gd name="T6" fmla="*/ 0 w 25"/>
                <a:gd name="T7" fmla="*/ 5 h 61"/>
                <a:gd name="T8" fmla="*/ 4 w 25"/>
                <a:gd name="T9" fmla="*/ 0 h 61"/>
                <a:gd name="T10" fmla="*/ 20 w 25"/>
                <a:gd name="T11" fmla="*/ 0 h 61"/>
                <a:gd name="T12" fmla="*/ 25 w 25"/>
                <a:gd name="T13" fmla="*/ 5 h 61"/>
                <a:gd name="T14" fmla="*/ 25 w 25"/>
                <a:gd name="T15" fmla="*/ 57 h 61"/>
                <a:gd name="T16" fmla="*/ 20 w 25"/>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1">
                  <a:moveTo>
                    <a:pt x="20" y="61"/>
                  </a:moveTo>
                  <a:cubicBezTo>
                    <a:pt x="4" y="61"/>
                    <a:pt x="4" y="61"/>
                    <a:pt x="4" y="61"/>
                  </a:cubicBezTo>
                  <a:cubicBezTo>
                    <a:pt x="2" y="61"/>
                    <a:pt x="0" y="59"/>
                    <a:pt x="0" y="57"/>
                  </a:cubicBezTo>
                  <a:cubicBezTo>
                    <a:pt x="0" y="5"/>
                    <a:pt x="0" y="5"/>
                    <a:pt x="0" y="5"/>
                  </a:cubicBezTo>
                  <a:cubicBezTo>
                    <a:pt x="0" y="2"/>
                    <a:pt x="2" y="0"/>
                    <a:pt x="4" y="0"/>
                  </a:cubicBezTo>
                  <a:cubicBezTo>
                    <a:pt x="20" y="0"/>
                    <a:pt x="20" y="0"/>
                    <a:pt x="20" y="0"/>
                  </a:cubicBezTo>
                  <a:cubicBezTo>
                    <a:pt x="23" y="0"/>
                    <a:pt x="25" y="2"/>
                    <a:pt x="25" y="5"/>
                  </a:cubicBezTo>
                  <a:cubicBezTo>
                    <a:pt x="25" y="57"/>
                    <a:pt x="25" y="57"/>
                    <a:pt x="25" y="57"/>
                  </a:cubicBezTo>
                  <a:cubicBezTo>
                    <a:pt x="25" y="59"/>
                    <a:pt x="23" y="61"/>
                    <a:pt x="20" y="61"/>
                  </a:cubicBezTo>
                  <a:close/>
                </a:path>
              </a:pathLst>
            </a:custGeom>
            <a:solidFill>
              <a:srgbClr val="FA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4"/>
            <p:cNvSpPr>
              <a:spLocks/>
            </p:cNvSpPr>
            <p:nvPr/>
          </p:nvSpPr>
          <p:spPr bwMode="auto">
            <a:xfrm>
              <a:off x="3031" y="1660"/>
              <a:ext cx="59" cy="109"/>
            </a:xfrm>
            <a:custGeom>
              <a:avLst/>
              <a:gdLst>
                <a:gd name="T0" fmla="*/ 21 w 25"/>
                <a:gd name="T1" fmla="*/ 46 h 46"/>
                <a:gd name="T2" fmla="*/ 4 w 25"/>
                <a:gd name="T3" fmla="*/ 46 h 46"/>
                <a:gd name="T4" fmla="*/ 0 w 25"/>
                <a:gd name="T5" fmla="*/ 42 h 46"/>
                <a:gd name="T6" fmla="*/ 0 w 25"/>
                <a:gd name="T7" fmla="*/ 4 h 46"/>
                <a:gd name="T8" fmla="*/ 4 w 25"/>
                <a:gd name="T9" fmla="*/ 0 h 46"/>
                <a:gd name="T10" fmla="*/ 21 w 25"/>
                <a:gd name="T11" fmla="*/ 0 h 46"/>
                <a:gd name="T12" fmla="*/ 25 w 25"/>
                <a:gd name="T13" fmla="*/ 4 h 46"/>
                <a:gd name="T14" fmla="*/ 25 w 25"/>
                <a:gd name="T15" fmla="*/ 42 h 46"/>
                <a:gd name="T16" fmla="*/ 21 w 2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6">
                  <a:moveTo>
                    <a:pt x="21" y="46"/>
                  </a:moveTo>
                  <a:cubicBezTo>
                    <a:pt x="4" y="46"/>
                    <a:pt x="4" y="46"/>
                    <a:pt x="4" y="46"/>
                  </a:cubicBezTo>
                  <a:cubicBezTo>
                    <a:pt x="2" y="46"/>
                    <a:pt x="0" y="44"/>
                    <a:pt x="0" y="42"/>
                  </a:cubicBezTo>
                  <a:cubicBezTo>
                    <a:pt x="0" y="4"/>
                    <a:pt x="0" y="4"/>
                    <a:pt x="0" y="4"/>
                  </a:cubicBezTo>
                  <a:cubicBezTo>
                    <a:pt x="0" y="2"/>
                    <a:pt x="2" y="0"/>
                    <a:pt x="4" y="0"/>
                  </a:cubicBezTo>
                  <a:cubicBezTo>
                    <a:pt x="21" y="0"/>
                    <a:pt x="21" y="0"/>
                    <a:pt x="21" y="0"/>
                  </a:cubicBezTo>
                  <a:cubicBezTo>
                    <a:pt x="23" y="0"/>
                    <a:pt x="25" y="2"/>
                    <a:pt x="25" y="4"/>
                  </a:cubicBezTo>
                  <a:cubicBezTo>
                    <a:pt x="25" y="42"/>
                    <a:pt x="25" y="42"/>
                    <a:pt x="25" y="42"/>
                  </a:cubicBezTo>
                  <a:cubicBezTo>
                    <a:pt x="25" y="44"/>
                    <a:pt x="23" y="46"/>
                    <a:pt x="21" y="46"/>
                  </a:cubicBezTo>
                  <a:close/>
                </a:path>
              </a:pathLst>
            </a:custGeom>
            <a:solidFill>
              <a:srgbClr val="00C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5"/>
            <p:cNvSpPr>
              <a:spLocks/>
            </p:cNvSpPr>
            <p:nvPr/>
          </p:nvSpPr>
          <p:spPr bwMode="auto">
            <a:xfrm>
              <a:off x="2908" y="1677"/>
              <a:ext cx="36" cy="4"/>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1"/>
                    <a:pt x="0" y="1"/>
                  </a:cubicBezTo>
                  <a:cubicBezTo>
                    <a:pt x="0" y="0"/>
                    <a:pt x="1" y="0"/>
                    <a:pt x="1" y="0"/>
                  </a:cubicBezTo>
                  <a:cubicBezTo>
                    <a:pt x="14" y="0"/>
                    <a:pt x="14" y="0"/>
                    <a:pt x="14" y="0"/>
                  </a:cubicBezTo>
                  <a:cubicBezTo>
                    <a:pt x="15" y="0"/>
                    <a:pt x="15" y="0"/>
                    <a:pt x="15" y="1"/>
                  </a:cubicBezTo>
                  <a:cubicBezTo>
                    <a:pt x="15" y="1"/>
                    <a:pt x="15"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6"/>
            <p:cNvSpPr>
              <a:spLocks/>
            </p:cNvSpPr>
            <p:nvPr/>
          </p:nvSpPr>
          <p:spPr bwMode="auto">
            <a:xfrm>
              <a:off x="2908" y="1693"/>
              <a:ext cx="36" cy="5"/>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2"/>
                    <a:pt x="0" y="1"/>
                  </a:cubicBezTo>
                  <a:cubicBezTo>
                    <a:pt x="0" y="0"/>
                    <a:pt x="1" y="0"/>
                    <a:pt x="1" y="0"/>
                  </a:cubicBezTo>
                  <a:cubicBezTo>
                    <a:pt x="14" y="0"/>
                    <a:pt x="14" y="0"/>
                    <a:pt x="14" y="0"/>
                  </a:cubicBezTo>
                  <a:cubicBezTo>
                    <a:pt x="15" y="0"/>
                    <a:pt x="15" y="0"/>
                    <a:pt x="15" y="1"/>
                  </a:cubicBezTo>
                  <a:cubicBezTo>
                    <a:pt x="15" y="2"/>
                    <a:pt x="15"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47"/>
            <p:cNvSpPr>
              <a:spLocks/>
            </p:cNvSpPr>
            <p:nvPr/>
          </p:nvSpPr>
          <p:spPr bwMode="auto">
            <a:xfrm>
              <a:off x="2908" y="1710"/>
              <a:ext cx="36" cy="7"/>
            </a:xfrm>
            <a:custGeom>
              <a:avLst/>
              <a:gdLst>
                <a:gd name="T0" fmla="*/ 14 w 15"/>
                <a:gd name="T1" fmla="*/ 3 h 3"/>
                <a:gd name="T2" fmla="*/ 1 w 15"/>
                <a:gd name="T3" fmla="*/ 3 h 3"/>
                <a:gd name="T4" fmla="*/ 0 w 15"/>
                <a:gd name="T5" fmla="*/ 2 h 3"/>
                <a:gd name="T6" fmla="*/ 1 w 15"/>
                <a:gd name="T7" fmla="*/ 0 h 3"/>
                <a:gd name="T8" fmla="*/ 14 w 15"/>
                <a:gd name="T9" fmla="*/ 0 h 3"/>
                <a:gd name="T10" fmla="*/ 15 w 15"/>
                <a:gd name="T11" fmla="*/ 2 h 3"/>
                <a:gd name="T12" fmla="*/ 14 w 1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5" h="3">
                  <a:moveTo>
                    <a:pt x="14" y="3"/>
                  </a:moveTo>
                  <a:cubicBezTo>
                    <a:pt x="1" y="3"/>
                    <a:pt x="1" y="3"/>
                    <a:pt x="1" y="3"/>
                  </a:cubicBezTo>
                  <a:cubicBezTo>
                    <a:pt x="1" y="3"/>
                    <a:pt x="0" y="2"/>
                    <a:pt x="0" y="2"/>
                  </a:cubicBezTo>
                  <a:cubicBezTo>
                    <a:pt x="0" y="1"/>
                    <a:pt x="1" y="0"/>
                    <a:pt x="1" y="0"/>
                  </a:cubicBezTo>
                  <a:cubicBezTo>
                    <a:pt x="14" y="0"/>
                    <a:pt x="14" y="0"/>
                    <a:pt x="14" y="0"/>
                  </a:cubicBezTo>
                  <a:cubicBezTo>
                    <a:pt x="15" y="0"/>
                    <a:pt x="15" y="1"/>
                    <a:pt x="15" y="2"/>
                  </a:cubicBezTo>
                  <a:cubicBezTo>
                    <a:pt x="15" y="2"/>
                    <a:pt x="15" y="3"/>
                    <a:pt x="14" y="3"/>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8"/>
            <p:cNvSpPr>
              <a:spLocks/>
            </p:cNvSpPr>
            <p:nvPr/>
          </p:nvSpPr>
          <p:spPr bwMode="auto">
            <a:xfrm>
              <a:off x="2908" y="1728"/>
              <a:ext cx="36" cy="5"/>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1"/>
                    <a:pt x="0" y="1"/>
                  </a:cubicBezTo>
                  <a:cubicBezTo>
                    <a:pt x="0" y="0"/>
                    <a:pt x="1" y="0"/>
                    <a:pt x="1" y="0"/>
                  </a:cubicBezTo>
                  <a:cubicBezTo>
                    <a:pt x="14" y="0"/>
                    <a:pt x="14" y="0"/>
                    <a:pt x="14" y="0"/>
                  </a:cubicBezTo>
                  <a:cubicBezTo>
                    <a:pt x="15" y="0"/>
                    <a:pt x="15" y="0"/>
                    <a:pt x="15" y="1"/>
                  </a:cubicBezTo>
                  <a:cubicBezTo>
                    <a:pt x="15" y="1"/>
                    <a:pt x="15"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49"/>
            <p:cNvSpPr>
              <a:spLocks/>
            </p:cNvSpPr>
            <p:nvPr/>
          </p:nvSpPr>
          <p:spPr bwMode="auto">
            <a:xfrm>
              <a:off x="2908" y="1745"/>
              <a:ext cx="36" cy="5"/>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2"/>
                    <a:pt x="0" y="1"/>
                  </a:cubicBezTo>
                  <a:cubicBezTo>
                    <a:pt x="0" y="1"/>
                    <a:pt x="1" y="0"/>
                    <a:pt x="1" y="0"/>
                  </a:cubicBezTo>
                  <a:cubicBezTo>
                    <a:pt x="14" y="0"/>
                    <a:pt x="14" y="0"/>
                    <a:pt x="14" y="0"/>
                  </a:cubicBezTo>
                  <a:cubicBezTo>
                    <a:pt x="15" y="0"/>
                    <a:pt x="15" y="1"/>
                    <a:pt x="15" y="1"/>
                  </a:cubicBezTo>
                  <a:cubicBezTo>
                    <a:pt x="15" y="2"/>
                    <a:pt x="15"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50"/>
            <p:cNvSpPr>
              <a:spLocks/>
            </p:cNvSpPr>
            <p:nvPr/>
          </p:nvSpPr>
          <p:spPr bwMode="auto">
            <a:xfrm>
              <a:off x="2977" y="1655"/>
              <a:ext cx="35" cy="5"/>
            </a:xfrm>
            <a:custGeom>
              <a:avLst/>
              <a:gdLst>
                <a:gd name="T0" fmla="*/ 13 w 15"/>
                <a:gd name="T1" fmla="*/ 2 h 2"/>
                <a:gd name="T2" fmla="*/ 1 w 15"/>
                <a:gd name="T3" fmla="*/ 2 h 2"/>
                <a:gd name="T4" fmla="*/ 0 w 15"/>
                <a:gd name="T5" fmla="*/ 1 h 2"/>
                <a:gd name="T6" fmla="*/ 1 w 15"/>
                <a:gd name="T7" fmla="*/ 0 h 2"/>
                <a:gd name="T8" fmla="*/ 13 w 15"/>
                <a:gd name="T9" fmla="*/ 0 h 2"/>
                <a:gd name="T10" fmla="*/ 15 w 15"/>
                <a:gd name="T11" fmla="*/ 1 h 2"/>
                <a:gd name="T12" fmla="*/ 13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3" y="2"/>
                  </a:moveTo>
                  <a:cubicBezTo>
                    <a:pt x="1" y="2"/>
                    <a:pt x="1" y="2"/>
                    <a:pt x="1" y="2"/>
                  </a:cubicBezTo>
                  <a:cubicBezTo>
                    <a:pt x="0" y="2"/>
                    <a:pt x="0" y="1"/>
                    <a:pt x="0" y="1"/>
                  </a:cubicBezTo>
                  <a:cubicBezTo>
                    <a:pt x="0" y="0"/>
                    <a:pt x="0" y="0"/>
                    <a:pt x="1" y="0"/>
                  </a:cubicBezTo>
                  <a:cubicBezTo>
                    <a:pt x="13" y="0"/>
                    <a:pt x="13" y="0"/>
                    <a:pt x="13" y="0"/>
                  </a:cubicBezTo>
                  <a:cubicBezTo>
                    <a:pt x="14" y="0"/>
                    <a:pt x="15" y="0"/>
                    <a:pt x="15" y="1"/>
                  </a:cubicBezTo>
                  <a:cubicBezTo>
                    <a:pt x="15" y="1"/>
                    <a:pt x="14" y="2"/>
                    <a:pt x="13"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1"/>
            <p:cNvSpPr>
              <a:spLocks/>
            </p:cNvSpPr>
            <p:nvPr/>
          </p:nvSpPr>
          <p:spPr bwMode="auto">
            <a:xfrm>
              <a:off x="2977" y="1672"/>
              <a:ext cx="35" cy="5"/>
            </a:xfrm>
            <a:custGeom>
              <a:avLst/>
              <a:gdLst>
                <a:gd name="T0" fmla="*/ 13 w 15"/>
                <a:gd name="T1" fmla="*/ 2 h 2"/>
                <a:gd name="T2" fmla="*/ 1 w 15"/>
                <a:gd name="T3" fmla="*/ 2 h 2"/>
                <a:gd name="T4" fmla="*/ 0 w 15"/>
                <a:gd name="T5" fmla="*/ 1 h 2"/>
                <a:gd name="T6" fmla="*/ 1 w 15"/>
                <a:gd name="T7" fmla="*/ 0 h 2"/>
                <a:gd name="T8" fmla="*/ 13 w 15"/>
                <a:gd name="T9" fmla="*/ 0 h 2"/>
                <a:gd name="T10" fmla="*/ 15 w 15"/>
                <a:gd name="T11" fmla="*/ 1 h 2"/>
                <a:gd name="T12" fmla="*/ 13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3" y="2"/>
                  </a:moveTo>
                  <a:cubicBezTo>
                    <a:pt x="1" y="2"/>
                    <a:pt x="1" y="2"/>
                    <a:pt x="1" y="2"/>
                  </a:cubicBezTo>
                  <a:cubicBezTo>
                    <a:pt x="0" y="2"/>
                    <a:pt x="0" y="2"/>
                    <a:pt x="0" y="1"/>
                  </a:cubicBezTo>
                  <a:cubicBezTo>
                    <a:pt x="0" y="1"/>
                    <a:pt x="0" y="0"/>
                    <a:pt x="1" y="0"/>
                  </a:cubicBezTo>
                  <a:cubicBezTo>
                    <a:pt x="13" y="0"/>
                    <a:pt x="13" y="0"/>
                    <a:pt x="13" y="0"/>
                  </a:cubicBezTo>
                  <a:cubicBezTo>
                    <a:pt x="14" y="0"/>
                    <a:pt x="15" y="1"/>
                    <a:pt x="15" y="1"/>
                  </a:cubicBezTo>
                  <a:cubicBezTo>
                    <a:pt x="15" y="2"/>
                    <a:pt x="14" y="2"/>
                    <a:pt x="13"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2"/>
            <p:cNvSpPr>
              <a:spLocks/>
            </p:cNvSpPr>
            <p:nvPr/>
          </p:nvSpPr>
          <p:spPr bwMode="auto">
            <a:xfrm>
              <a:off x="2977" y="1691"/>
              <a:ext cx="35" cy="4"/>
            </a:xfrm>
            <a:custGeom>
              <a:avLst/>
              <a:gdLst>
                <a:gd name="T0" fmla="*/ 13 w 15"/>
                <a:gd name="T1" fmla="*/ 2 h 2"/>
                <a:gd name="T2" fmla="*/ 1 w 15"/>
                <a:gd name="T3" fmla="*/ 2 h 2"/>
                <a:gd name="T4" fmla="*/ 0 w 15"/>
                <a:gd name="T5" fmla="*/ 1 h 2"/>
                <a:gd name="T6" fmla="*/ 1 w 15"/>
                <a:gd name="T7" fmla="*/ 0 h 2"/>
                <a:gd name="T8" fmla="*/ 13 w 15"/>
                <a:gd name="T9" fmla="*/ 0 h 2"/>
                <a:gd name="T10" fmla="*/ 15 w 15"/>
                <a:gd name="T11" fmla="*/ 1 h 2"/>
                <a:gd name="T12" fmla="*/ 13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3" y="2"/>
                  </a:moveTo>
                  <a:cubicBezTo>
                    <a:pt x="1" y="2"/>
                    <a:pt x="1" y="2"/>
                    <a:pt x="1" y="2"/>
                  </a:cubicBezTo>
                  <a:cubicBezTo>
                    <a:pt x="0" y="2"/>
                    <a:pt x="0" y="1"/>
                    <a:pt x="0" y="1"/>
                  </a:cubicBezTo>
                  <a:cubicBezTo>
                    <a:pt x="0" y="0"/>
                    <a:pt x="0" y="0"/>
                    <a:pt x="1" y="0"/>
                  </a:cubicBezTo>
                  <a:cubicBezTo>
                    <a:pt x="13" y="0"/>
                    <a:pt x="13" y="0"/>
                    <a:pt x="13" y="0"/>
                  </a:cubicBezTo>
                  <a:cubicBezTo>
                    <a:pt x="14" y="0"/>
                    <a:pt x="15" y="0"/>
                    <a:pt x="15" y="1"/>
                  </a:cubicBezTo>
                  <a:cubicBezTo>
                    <a:pt x="15" y="1"/>
                    <a:pt x="14" y="2"/>
                    <a:pt x="13"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3"/>
            <p:cNvSpPr>
              <a:spLocks/>
            </p:cNvSpPr>
            <p:nvPr/>
          </p:nvSpPr>
          <p:spPr bwMode="auto">
            <a:xfrm>
              <a:off x="2977" y="1707"/>
              <a:ext cx="35" cy="5"/>
            </a:xfrm>
            <a:custGeom>
              <a:avLst/>
              <a:gdLst>
                <a:gd name="T0" fmla="*/ 13 w 15"/>
                <a:gd name="T1" fmla="*/ 2 h 2"/>
                <a:gd name="T2" fmla="*/ 1 w 15"/>
                <a:gd name="T3" fmla="*/ 2 h 2"/>
                <a:gd name="T4" fmla="*/ 0 w 15"/>
                <a:gd name="T5" fmla="*/ 1 h 2"/>
                <a:gd name="T6" fmla="*/ 1 w 15"/>
                <a:gd name="T7" fmla="*/ 0 h 2"/>
                <a:gd name="T8" fmla="*/ 13 w 15"/>
                <a:gd name="T9" fmla="*/ 0 h 2"/>
                <a:gd name="T10" fmla="*/ 15 w 15"/>
                <a:gd name="T11" fmla="*/ 1 h 2"/>
                <a:gd name="T12" fmla="*/ 13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3" y="2"/>
                  </a:moveTo>
                  <a:cubicBezTo>
                    <a:pt x="1" y="2"/>
                    <a:pt x="1" y="2"/>
                    <a:pt x="1" y="2"/>
                  </a:cubicBezTo>
                  <a:cubicBezTo>
                    <a:pt x="0" y="2"/>
                    <a:pt x="0" y="2"/>
                    <a:pt x="0" y="1"/>
                  </a:cubicBezTo>
                  <a:cubicBezTo>
                    <a:pt x="0" y="0"/>
                    <a:pt x="0" y="0"/>
                    <a:pt x="1" y="0"/>
                  </a:cubicBezTo>
                  <a:cubicBezTo>
                    <a:pt x="13" y="0"/>
                    <a:pt x="13" y="0"/>
                    <a:pt x="13" y="0"/>
                  </a:cubicBezTo>
                  <a:cubicBezTo>
                    <a:pt x="14" y="0"/>
                    <a:pt x="15" y="0"/>
                    <a:pt x="15" y="1"/>
                  </a:cubicBezTo>
                  <a:cubicBezTo>
                    <a:pt x="15" y="2"/>
                    <a:pt x="14" y="2"/>
                    <a:pt x="13"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4"/>
            <p:cNvSpPr>
              <a:spLocks/>
            </p:cNvSpPr>
            <p:nvPr/>
          </p:nvSpPr>
          <p:spPr bwMode="auto">
            <a:xfrm>
              <a:off x="2977" y="1724"/>
              <a:ext cx="35" cy="7"/>
            </a:xfrm>
            <a:custGeom>
              <a:avLst/>
              <a:gdLst>
                <a:gd name="T0" fmla="*/ 13 w 15"/>
                <a:gd name="T1" fmla="*/ 3 h 3"/>
                <a:gd name="T2" fmla="*/ 1 w 15"/>
                <a:gd name="T3" fmla="*/ 3 h 3"/>
                <a:gd name="T4" fmla="*/ 0 w 15"/>
                <a:gd name="T5" fmla="*/ 2 h 3"/>
                <a:gd name="T6" fmla="*/ 1 w 15"/>
                <a:gd name="T7" fmla="*/ 0 h 3"/>
                <a:gd name="T8" fmla="*/ 13 w 15"/>
                <a:gd name="T9" fmla="*/ 0 h 3"/>
                <a:gd name="T10" fmla="*/ 15 w 15"/>
                <a:gd name="T11" fmla="*/ 2 h 3"/>
                <a:gd name="T12" fmla="*/ 13 w 1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5" h="3">
                  <a:moveTo>
                    <a:pt x="13" y="3"/>
                  </a:moveTo>
                  <a:cubicBezTo>
                    <a:pt x="1" y="3"/>
                    <a:pt x="1" y="3"/>
                    <a:pt x="1" y="3"/>
                  </a:cubicBezTo>
                  <a:cubicBezTo>
                    <a:pt x="0" y="3"/>
                    <a:pt x="0" y="2"/>
                    <a:pt x="0" y="2"/>
                  </a:cubicBezTo>
                  <a:cubicBezTo>
                    <a:pt x="0" y="1"/>
                    <a:pt x="0" y="0"/>
                    <a:pt x="1" y="0"/>
                  </a:cubicBezTo>
                  <a:cubicBezTo>
                    <a:pt x="13" y="0"/>
                    <a:pt x="13" y="0"/>
                    <a:pt x="13" y="0"/>
                  </a:cubicBezTo>
                  <a:cubicBezTo>
                    <a:pt x="14" y="0"/>
                    <a:pt x="15" y="1"/>
                    <a:pt x="15" y="2"/>
                  </a:cubicBezTo>
                  <a:cubicBezTo>
                    <a:pt x="15" y="2"/>
                    <a:pt x="14" y="3"/>
                    <a:pt x="13" y="3"/>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5"/>
            <p:cNvSpPr>
              <a:spLocks/>
            </p:cNvSpPr>
            <p:nvPr/>
          </p:nvSpPr>
          <p:spPr bwMode="auto">
            <a:xfrm>
              <a:off x="3043" y="1677"/>
              <a:ext cx="35" cy="4"/>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1"/>
                    <a:pt x="0" y="1"/>
                  </a:cubicBezTo>
                  <a:cubicBezTo>
                    <a:pt x="0" y="0"/>
                    <a:pt x="1" y="0"/>
                    <a:pt x="1" y="0"/>
                  </a:cubicBezTo>
                  <a:cubicBezTo>
                    <a:pt x="14" y="0"/>
                    <a:pt x="14" y="0"/>
                    <a:pt x="14" y="0"/>
                  </a:cubicBezTo>
                  <a:cubicBezTo>
                    <a:pt x="14" y="0"/>
                    <a:pt x="15" y="0"/>
                    <a:pt x="15" y="1"/>
                  </a:cubicBezTo>
                  <a:cubicBezTo>
                    <a:pt x="15" y="1"/>
                    <a:pt x="14"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4" name="Freeform 56"/>
            <p:cNvSpPr>
              <a:spLocks/>
            </p:cNvSpPr>
            <p:nvPr/>
          </p:nvSpPr>
          <p:spPr bwMode="auto">
            <a:xfrm>
              <a:off x="3043" y="1693"/>
              <a:ext cx="35" cy="5"/>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2"/>
                    <a:pt x="0" y="1"/>
                  </a:cubicBezTo>
                  <a:cubicBezTo>
                    <a:pt x="0" y="0"/>
                    <a:pt x="1" y="0"/>
                    <a:pt x="1" y="0"/>
                  </a:cubicBezTo>
                  <a:cubicBezTo>
                    <a:pt x="14" y="0"/>
                    <a:pt x="14" y="0"/>
                    <a:pt x="14" y="0"/>
                  </a:cubicBezTo>
                  <a:cubicBezTo>
                    <a:pt x="14" y="0"/>
                    <a:pt x="15" y="0"/>
                    <a:pt x="15" y="1"/>
                  </a:cubicBezTo>
                  <a:cubicBezTo>
                    <a:pt x="15" y="2"/>
                    <a:pt x="14"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5" name="Freeform 57"/>
            <p:cNvSpPr>
              <a:spLocks/>
            </p:cNvSpPr>
            <p:nvPr/>
          </p:nvSpPr>
          <p:spPr bwMode="auto">
            <a:xfrm>
              <a:off x="3043" y="1710"/>
              <a:ext cx="35" cy="7"/>
            </a:xfrm>
            <a:custGeom>
              <a:avLst/>
              <a:gdLst>
                <a:gd name="T0" fmla="*/ 14 w 15"/>
                <a:gd name="T1" fmla="*/ 3 h 3"/>
                <a:gd name="T2" fmla="*/ 1 w 15"/>
                <a:gd name="T3" fmla="*/ 3 h 3"/>
                <a:gd name="T4" fmla="*/ 0 w 15"/>
                <a:gd name="T5" fmla="*/ 2 h 3"/>
                <a:gd name="T6" fmla="*/ 1 w 15"/>
                <a:gd name="T7" fmla="*/ 0 h 3"/>
                <a:gd name="T8" fmla="*/ 14 w 15"/>
                <a:gd name="T9" fmla="*/ 0 h 3"/>
                <a:gd name="T10" fmla="*/ 15 w 15"/>
                <a:gd name="T11" fmla="*/ 2 h 3"/>
                <a:gd name="T12" fmla="*/ 14 w 1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5" h="3">
                  <a:moveTo>
                    <a:pt x="14" y="3"/>
                  </a:moveTo>
                  <a:cubicBezTo>
                    <a:pt x="1" y="3"/>
                    <a:pt x="1" y="3"/>
                    <a:pt x="1" y="3"/>
                  </a:cubicBezTo>
                  <a:cubicBezTo>
                    <a:pt x="1" y="3"/>
                    <a:pt x="0" y="2"/>
                    <a:pt x="0" y="2"/>
                  </a:cubicBezTo>
                  <a:cubicBezTo>
                    <a:pt x="0" y="1"/>
                    <a:pt x="1" y="0"/>
                    <a:pt x="1" y="0"/>
                  </a:cubicBezTo>
                  <a:cubicBezTo>
                    <a:pt x="14" y="0"/>
                    <a:pt x="14" y="0"/>
                    <a:pt x="14" y="0"/>
                  </a:cubicBezTo>
                  <a:cubicBezTo>
                    <a:pt x="14" y="0"/>
                    <a:pt x="15" y="1"/>
                    <a:pt x="15" y="2"/>
                  </a:cubicBezTo>
                  <a:cubicBezTo>
                    <a:pt x="15" y="2"/>
                    <a:pt x="14" y="3"/>
                    <a:pt x="14" y="3"/>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9" name="Freeform 58"/>
            <p:cNvSpPr>
              <a:spLocks/>
            </p:cNvSpPr>
            <p:nvPr/>
          </p:nvSpPr>
          <p:spPr bwMode="auto">
            <a:xfrm>
              <a:off x="3043" y="1728"/>
              <a:ext cx="35" cy="5"/>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1"/>
                    <a:pt x="0" y="1"/>
                  </a:cubicBezTo>
                  <a:cubicBezTo>
                    <a:pt x="0" y="0"/>
                    <a:pt x="1" y="0"/>
                    <a:pt x="1" y="0"/>
                  </a:cubicBezTo>
                  <a:cubicBezTo>
                    <a:pt x="14" y="0"/>
                    <a:pt x="14" y="0"/>
                    <a:pt x="14" y="0"/>
                  </a:cubicBezTo>
                  <a:cubicBezTo>
                    <a:pt x="14" y="0"/>
                    <a:pt x="15" y="0"/>
                    <a:pt x="15" y="1"/>
                  </a:cubicBezTo>
                  <a:cubicBezTo>
                    <a:pt x="15" y="1"/>
                    <a:pt x="14"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0" name="Freeform 59"/>
            <p:cNvSpPr>
              <a:spLocks/>
            </p:cNvSpPr>
            <p:nvPr/>
          </p:nvSpPr>
          <p:spPr bwMode="auto">
            <a:xfrm>
              <a:off x="3043" y="1745"/>
              <a:ext cx="35" cy="5"/>
            </a:xfrm>
            <a:custGeom>
              <a:avLst/>
              <a:gdLst>
                <a:gd name="T0" fmla="*/ 14 w 15"/>
                <a:gd name="T1" fmla="*/ 2 h 2"/>
                <a:gd name="T2" fmla="*/ 1 w 15"/>
                <a:gd name="T3" fmla="*/ 2 h 2"/>
                <a:gd name="T4" fmla="*/ 0 w 15"/>
                <a:gd name="T5" fmla="*/ 1 h 2"/>
                <a:gd name="T6" fmla="*/ 1 w 15"/>
                <a:gd name="T7" fmla="*/ 0 h 2"/>
                <a:gd name="T8" fmla="*/ 14 w 15"/>
                <a:gd name="T9" fmla="*/ 0 h 2"/>
                <a:gd name="T10" fmla="*/ 15 w 15"/>
                <a:gd name="T11" fmla="*/ 1 h 2"/>
                <a:gd name="T12" fmla="*/ 14 w 1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14" y="2"/>
                  </a:moveTo>
                  <a:cubicBezTo>
                    <a:pt x="1" y="2"/>
                    <a:pt x="1" y="2"/>
                    <a:pt x="1" y="2"/>
                  </a:cubicBezTo>
                  <a:cubicBezTo>
                    <a:pt x="1" y="2"/>
                    <a:pt x="0" y="2"/>
                    <a:pt x="0" y="1"/>
                  </a:cubicBezTo>
                  <a:cubicBezTo>
                    <a:pt x="0" y="1"/>
                    <a:pt x="1" y="0"/>
                    <a:pt x="1" y="0"/>
                  </a:cubicBezTo>
                  <a:cubicBezTo>
                    <a:pt x="14" y="0"/>
                    <a:pt x="14" y="0"/>
                    <a:pt x="14" y="0"/>
                  </a:cubicBezTo>
                  <a:cubicBezTo>
                    <a:pt x="14" y="0"/>
                    <a:pt x="15" y="1"/>
                    <a:pt x="15" y="1"/>
                  </a:cubicBezTo>
                  <a:cubicBezTo>
                    <a:pt x="15" y="2"/>
                    <a:pt x="14" y="2"/>
                    <a:pt x="14"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1" name="Freeform 60"/>
            <p:cNvSpPr>
              <a:spLocks/>
            </p:cNvSpPr>
            <p:nvPr/>
          </p:nvSpPr>
          <p:spPr bwMode="auto">
            <a:xfrm>
              <a:off x="2592" y="1542"/>
              <a:ext cx="290" cy="64"/>
            </a:xfrm>
            <a:custGeom>
              <a:avLst/>
              <a:gdLst>
                <a:gd name="T0" fmla="*/ 110 w 123"/>
                <a:gd name="T1" fmla="*/ 27 h 27"/>
                <a:gd name="T2" fmla="*/ 13 w 123"/>
                <a:gd name="T3" fmla="*/ 27 h 27"/>
                <a:gd name="T4" fmla="*/ 0 w 123"/>
                <a:gd name="T5" fmla="*/ 14 h 27"/>
                <a:gd name="T6" fmla="*/ 0 w 123"/>
                <a:gd name="T7" fmla="*/ 14 h 27"/>
                <a:gd name="T8" fmla="*/ 13 w 123"/>
                <a:gd name="T9" fmla="*/ 0 h 27"/>
                <a:gd name="T10" fmla="*/ 110 w 123"/>
                <a:gd name="T11" fmla="*/ 0 h 27"/>
                <a:gd name="T12" fmla="*/ 123 w 123"/>
                <a:gd name="T13" fmla="*/ 14 h 27"/>
                <a:gd name="T14" fmla="*/ 123 w 123"/>
                <a:gd name="T15" fmla="*/ 14 h 27"/>
                <a:gd name="T16" fmla="*/ 110 w 123"/>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7">
                  <a:moveTo>
                    <a:pt x="110" y="27"/>
                  </a:moveTo>
                  <a:cubicBezTo>
                    <a:pt x="13" y="27"/>
                    <a:pt x="13" y="27"/>
                    <a:pt x="13" y="27"/>
                  </a:cubicBezTo>
                  <a:cubicBezTo>
                    <a:pt x="6" y="27"/>
                    <a:pt x="0" y="21"/>
                    <a:pt x="0" y="14"/>
                  </a:cubicBezTo>
                  <a:cubicBezTo>
                    <a:pt x="0" y="14"/>
                    <a:pt x="0" y="14"/>
                    <a:pt x="0" y="14"/>
                  </a:cubicBezTo>
                  <a:cubicBezTo>
                    <a:pt x="0" y="6"/>
                    <a:pt x="6" y="0"/>
                    <a:pt x="13" y="0"/>
                  </a:cubicBezTo>
                  <a:cubicBezTo>
                    <a:pt x="110" y="0"/>
                    <a:pt x="110" y="0"/>
                    <a:pt x="110" y="0"/>
                  </a:cubicBezTo>
                  <a:cubicBezTo>
                    <a:pt x="117" y="0"/>
                    <a:pt x="123" y="6"/>
                    <a:pt x="123" y="14"/>
                  </a:cubicBezTo>
                  <a:cubicBezTo>
                    <a:pt x="123" y="14"/>
                    <a:pt x="123" y="14"/>
                    <a:pt x="123" y="14"/>
                  </a:cubicBezTo>
                  <a:cubicBezTo>
                    <a:pt x="123" y="21"/>
                    <a:pt x="117" y="27"/>
                    <a:pt x="110" y="2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2" name="Freeform 61"/>
            <p:cNvSpPr>
              <a:spLocks/>
            </p:cNvSpPr>
            <p:nvPr/>
          </p:nvSpPr>
          <p:spPr bwMode="auto">
            <a:xfrm>
              <a:off x="2656" y="1502"/>
              <a:ext cx="207" cy="61"/>
            </a:xfrm>
            <a:custGeom>
              <a:avLst/>
              <a:gdLst>
                <a:gd name="T0" fmla="*/ 74 w 88"/>
                <a:gd name="T1" fmla="*/ 26 h 26"/>
                <a:gd name="T2" fmla="*/ 13 w 88"/>
                <a:gd name="T3" fmla="*/ 26 h 26"/>
                <a:gd name="T4" fmla="*/ 0 w 88"/>
                <a:gd name="T5" fmla="*/ 13 h 26"/>
                <a:gd name="T6" fmla="*/ 0 w 88"/>
                <a:gd name="T7" fmla="*/ 13 h 26"/>
                <a:gd name="T8" fmla="*/ 13 w 88"/>
                <a:gd name="T9" fmla="*/ 0 h 26"/>
                <a:gd name="T10" fmla="*/ 74 w 88"/>
                <a:gd name="T11" fmla="*/ 0 h 26"/>
                <a:gd name="T12" fmla="*/ 88 w 88"/>
                <a:gd name="T13" fmla="*/ 13 h 26"/>
                <a:gd name="T14" fmla="*/ 88 w 88"/>
                <a:gd name="T15" fmla="*/ 13 h 26"/>
                <a:gd name="T16" fmla="*/ 74 w 88"/>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
                  <a:moveTo>
                    <a:pt x="74" y="26"/>
                  </a:moveTo>
                  <a:cubicBezTo>
                    <a:pt x="13" y="26"/>
                    <a:pt x="13" y="26"/>
                    <a:pt x="13" y="26"/>
                  </a:cubicBezTo>
                  <a:cubicBezTo>
                    <a:pt x="6" y="26"/>
                    <a:pt x="0" y="20"/>
                    <a:pt x="0" y="13"/>
                  </a:cubicBezTo>
                  <a:cubicBezTo>
                    <a:pt x="0" y="13"/>
                    <a:pt x="0" y="13"/>
                    <a:pt x="0" y="13"/>
                  </a:cubicBezTo>
                  <a:cubicBezTo>
                    <a:pt x="0" y="6"/>
                    <a:pt x="6" y="0"/>
                    <a:pt x="13" y="0"/>
                  </a:cubicBezTo>
                  <a:cubicBezTo>
                    <a:pt x="74" y="0"/>
                    <a:pt x="74" y="0"/>
                    <a:pt x="74" y="0"/>
                  </a:cubicBezTo>
                  <a:cubicBezTo>
                    <a:pt x="82" y="0"/>
                    <a:pt x="88" y="6"/>
                    <a:pt x="88" y="13"/>
                  </a:cubicBezTo>
                  <a:cubicBezTo>
                    <a:pt x="88" y="13"/>
                    <a:pt x="88" y="13"/>
                    <a:pt x="88" y="13"/>
                  </a:cubicBezTo>
                  <a:cubicBezTo>
                    <a:pt x="88" y="20"/>
                    <a:pt x="82" y="26"/>
                    <a:pt x="74" y="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3" name="Freeform 62"/>
            <p:cNvSpPr>
              <a:spLocks/>
            </p:cNvSpPr>
            <p:nvPr/>
          </p:nvSpPr>
          <p:spPr bwMode="auto">
            <a:xfrm>
              <a:off x="2738" y="1459"/>
              <a:ext cx="97" cy="64"/>
            </a:xfrm>
            <a:custGeom>
              <a:avLst/>
              <a:gdLst>
                <a:gd name="T0" fmla="*/ 28 w 41"/>
                <a:gd name="T1" fmla="*/ 27 h 27"/>
                <a:gd name="T2" fmla="*/ 13 w 41"/>
                <a:gd name="T3" fmla="*/ 27 h 27"/>
                <a:gd name="T4" fmla="*/ 0 w 41"/>
                <a:gd name="T5" fmla="*/ 13 h 27"/>
                <a:gd name="T6" fmla="*/ 0 w 41"/>
                <a:gd name="T7" fmla="*/ 13 h 27"/>
                <a:gd name="T8" fmla="*/ 13 w 41"/>
                <a:gd name="T9" fmla="*/ 0 h 27"/>
                <a:gd name="T10" fmla="*/ 28 w 41"/>
                <a:gd name="T11" fmla="*/ 0 h 27"/>
                <a:gd name="T12" fmla="*/ 41 w 41"/>
                <a:gd name="T13" fmla="*/ 13 h 27"/>
                <a:gd name="T14" fmla="*/ 41 w 41"/>
                <a:gd name="T15" fmla="*/ 13 h 27"/>
                <a:gd name="T16" fmla="*/ 28 w 4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7">
                  <a:moveTo>
                    <a:pt x="28" y="27"/>
                  </a:moveTo>
                  <a:cubicBezTo>
                    <a:pt x="13" y="27"/>
                    <a:pt x="13" y="27"/>
                    <a:pt x="13" y="27"/>
                  </a:cubicBezTo>
                  <a:cubicBezTo>
                    <a:pt x="6" y="27"/>
                    <a:pt x="0" y="21"/>
                    <a:pt x="0" y="13"/>
                  </a:cubicBezTo>
                  <a:cubicBezTo>
                    <a:pt x="0" y="13"/>
                    <a:pt x="0" y="13"/>
                    <a:pt x="0" y="13"/>
                  </a:cubicBezTo>
                  <a:cubicBezTo>
                    <a:pt x="0" y="6"/>
                    <a:pt x="6" y="0"/>
                    <a:pt x="13" y="0"/>
                  </a:cubicBezTo>
                  <a:cubicBezTo>
                    <a:pt x="28" y="0"/>
                    <a:pt x="28" y="0"/>
                    <a:pt x="28" y="0"/>
                  </a:cubicBezTo>
                  <a:cubicBezTo>
                    <a:pt x="35" y="0"/>
                    <a:pt x="41" y="6"/>
                    <a:pt x="41" y="13"/>
                  </a:cubicBezTo>
                  <a:cubicBezTo>
                    <a:pt x="41" y="13"/>
                    <a:pt x="41" y="13"/>
                    <a:pt x="41" y="13"/>
                  </a:cubicBezTo>
                  <a:cubicBezTo>
                    <a:pt x="41" y="21"/>
                    <a:pt x="35" y="27"/>
                    <a:pt x="28" y="2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4" name="Freeform 63"/>
            <p:cNvSpPr>
              <a:spLocks/>
            </p:cNvSpPr>
            <p:nvPr/>
          </p:nvSpPr>
          <p:spPr bwMode="auto">
            <a:xfrm>
              <a:off x="2719" y="1521"/>
              <a:ext cx="36" cy="63"/>
            </a:xfrm>
            <a:custGeom>
              <a:avLst/>
              <a:gdLst>
                <a:gd name="T0" fmla="*/ 12 w 15"/>
                <a:gd name="T1" fmla="*/ 27 h 27"/>
                <a:gd name="T2" fmla="*/ 2 w 15"/>
                <a:gd name="T3" fmla="*/ 27 h 27"/>
                <a:gd name="T4" fmla="*/ 0 w 15"/>
                <a:gd name="T5" fmla="*/ 24 h 27"/>
                <a:gd name="T6" fmla="*/ 0 w 15"/>
                <a:gd name="T7" fmla="*/ 2 h 27"/>
                <a:gd name="T8" fmla="*/ 2 w 15"/>
                <a:gd name="T9" fmla="*/ 0 h 27"/>
                <a:gd name="T10" fmla="*/ 12 w 15"/>
                <a:gd name="T11" fmla="*/ 0 h 27"/>
                <a:gd name="T12" fmla="*/ 15 w 15"/>
                <a:gd name="T13" fmla="*/ 2 h 27"/>
                <a:gd name="T14" fmla="*/ 15 w 15"/>
                <a:gd name="T15" fmla="*/ 24 h 27"/>
                <a:gd name="T16" fmla="*/ 12 w 15"/>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7">
                  <a:moveTo>
                    <a:pt x="12" y="27"/>
                  </a:moveTo>
                  <a:cubicBezTo>
                    <a:pt x="2" y="27"/>
                    <a:pt x="2" y="27"/>
                    <a:pt x="2" y="27"/>
                  </a:cubicBezTo>
                  <a:cubicBezTo>
                    <a:pt x="1" y="27"/>
                    <a:pt x="0" y="26"/>
                    <a:pt x="0" y="24"/>
                  </a:cubicBezTo>
                  <a:cubicBezTo>
                    <a:pt x="0" y="2"/>
                    <a:pt x="0" y="2"/>
                    <a:pt x="0" y="2"/>
                  </a:cubicBezTo>
                  <a:cubicBezTo>
                    <a:pt x="0" y="1"/>
                    <a:pt x="1" y="0"/>
                    <a:pt x="2" y="0"/>
                  </a:cubicBezTo>
                  <a:cubicBezTo>
                    <a:pt x="12" y="0"/>
                    <a:pt x="12" y="0"/>
                    <a:pt x="12" y="0"/>
                  </a:cubicBezTo>
                  <a:cubicBezTo>
                    <a:pt x="14" y="0"/>
                    <a:pt x="15" y="1"/>
                    <a:pt x="15" y="2"/>
                  </a:cubicBezTo>
                  <a:cubicBezTo>
                    <a:pt x="15" y="24"/>
                    <a:pt x="15" y="24"/>
                    <a:pt x="15" y="24"/>
                  </a:cubicBezTo>
                  <a:cubicBezTo>
                    <a:pt x="15" y="26"/>
                    <a:pt x="14" y="27"/>
                    <a:pt x="12" y="27"/>
                  </a:cubicBezTo>
                  <a:close/>
                </a:path>
              </a:pathLst>
            </a:custGeom>
            <a:solidFill>
              <a:srgbClr val="6EB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5" name="Freeform 64"/>
            <p:cNvSpPr>
              <a:spLocks/>
            </p:cNvSpPr>
            <p:nvPr/>
          </p:nvSpPr>
          <p:spPr bwMode="auto">
            <a:xfrm>
              <a:off x="2760" y="1507"/>
              <a:ext cx="35" cy="87"/>
            </a:xfrm>
            <a:custGeom>
              <a:avLst/>
              <a:gdLst>
                <a:gd name="T0" fmla="*/ 12 w 15"/>
                <a:gd name="T1" fmla="*/ 37 h 37"/>
                <a:gd name="T2" fmla="*/ 2 w 15"/>
                <a:gd name="T3" fmla="*/ 37 h 37"/>
                <a:gd name="T4" fmla="*/ 0 w 15"/>
                <a:gd name="T5" fmla="*/ 34 h 37"/>
                <a:gd name="T6" fmla="*/ 0 w 15"/>
                <a:gd name="T7" fmla="*/ 3 h 37"/>
                <a:gd name="T8" fmla="*/ 2 w 15"/>
                <a:gd name="T9" fmla="*/ 0 h 37"/>
                <a:gd name="T10" fmla="*/ 12 w 15"/>
                <a:gd name="T11" fmla="*/ 0 h 37"/>
                <a:gd name="T12" fmla="*/ 15 w 15"/>
                <a:gd name="T13" fmla="*/ 3 h 37"/>
                <a:gd name="T14" fmla="*/ 15 w 15"/>
                <a:gd name="T15" fmla="*/ 34 h 37"/>
                <a:gd name="T16" fmla="*/ 12 w 15"/>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7">
                  <a:moveTo>
                    <a:pt x="12" y="37"/>
                  </a:moveTo>
                  <a:cubicBezTo>
                    <a:pt x="2" y="37"/>
                    <a:pt x="2" y="37"/>
                    <a:pt x="2" y="37"/>
                  </a:cubicBezTo>
                  <a:cubicBezTo>
                    <a:pt x="1" y="37"/>
                    <a:pt x="0" y="35"/>
                    <a:pt x="0" y="34"/>
                  </a:cubicBezTo>
                  <a:cubicBezTo>
                    <a:pt x="0" y="3"/>
                    <a:pt x="0" y="3"/>
                    <a:pt x="0" y="3"/>
                  </a:cubicBezTo>
                  <a:cubicBezTo>
                    <a:pt x="0" y="1"/>
                    <a:pt x="1" y="0"/>
                    <a:pt x="2" y="0"/>
                  </a:cubicBezTo>
                  <a:cubicBezTo>
                    <a:pt x="12" y="0"/>
                    <a:pt x="12" y="0"/>
                    <a:pt x="12" y="0"/>
                  </a:cubicBezTo>
                  <a:cubicBezTo>
                    <a:pt x="14" y="0"/>
                    <a:pt x="15" y="1"/>
                    <a:pt x="15" y="3"/>
                  </a:cubicBezTo>
                  <a:cubicBezTo>
                    <a:pt x="15" y="34"/>
                    <a:pt x="15" y="34"/>
                    <a:pt x="15" y="34"/>
                  </a:cubicBezTo>
                  <a:cubicBezTo>
                    <a:pt x="15" y="35"/>
                    <a:pt x="14" y="37"/>
                    <a:pt x="12" y="37"/>
                  </a:cubicBezTo>
                  <a:close/>
                </a:path>
              </a:pathLst>
            </a:custGeom>
            <a:solidFill>
              <a:srgbClr val="FA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6" name="Freeform 65"/>
            <p:cNvSpPr>
              <a:spLocks/>
            </p:cNvSpPr>
            <p:nvPr/>
          </p:nvSpPr>
          <p:spPr bwMode="auto">
            <a:xfrm>
              <a:off x="2800" y="1521"/>
              <a:ext cx="35" cy="63"/>
            </a:xfrm>
            <a:custGeom>
              <a:avLst/>
              <a:gdLst>
                <a:gd name="T0" fmla="*/ 13 w 15"/>
                <a:gd name="T1" fmla="*/ 27 h 27"/>
                <a:gd name="T2" fmla="*/ 2 w 15"/>
                <a:gd name="T3" fmla="*/ 27 h 27"/>
                <a:gd name="T4" fmla="*/ 0 w 15"/>
                <a:gd name="T5" fmla="*/ 24 h 27"/>
                <a:gd name="T6" fmla="*/ 0 w 15"/>
                <a:gd name="T7" fmla="*/ 2 h 27"/>
                <a:gd name="T8" fmla="*/ 2 w 15"/>
                <a:gd name="T9" fmla="*/ 0 h 27"/>
                <a:gd name="T10" fmla="*/ 13 w 15"/>
                <a:gd name="T11" fmla="*/ 0 h 27"/>
                <a:gd name="T12" fmla="*/ 15 w 15"/>
                <a:gd name="T13" fmla="*/ 2 h 27"/>
                <a:gd name="T14" fmla="*/ 15 w 15"/>
                <a:gd name="T15" fmla="*/ 24 h 27"/>
                <a:gd name="T16" fmla="*/ 13 w 15"/>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7">
                  <a:moveTo>
                    <a:pt x="13" y="27"/>
                  </a:moveTo>
                  <a:cubicBezTo>
                    <a:pt x="2" y="27"/>
                    <a:pt x="2" y="27"/>
                    <a:pt x="2" y="27"/>
                  </a:cubicBezTo>
                  <a:cubicBezTo>
                    <a:pt x="1" y="27"/>
                    <a:pt x="0" y="26"/>
                    <a:pt x="0" y="24"/>
                  </a:cubicBezTo>
                  <a:cubicBezTo>
                    <a:pt x="0" y="2"/>
                    <a:pt x="0" y="2"/>
                    <a:pt x="0" y="2"/>
                  </a:cubicBezTo>
                  <a:cubicBezTo>
                    <a:pt x="0" y="1"/>
                    <a:pt x="1" y="0"/>
                    <a:pt x="2" y="0"/>
                  </a:cubicBezTo>
                  <a:cubicBezTo>
                    <a:pt x="13" y="0"/>
                    <a:pt x="13" y="0"/>
                    <a:pt x="13" y="0"/>
                  </a:cubicBezTo>
                  <a:cubicBezTo>
                    <a:pt x="14" y="0"/>
                    <a:pt x="15" y="1"/>
                    <a:pt x="15" y="2"/>
                  </a:cubicBezTo>
                  <a:cubicBezTo>
                    <a:pt x="15" y="24"/>
                    <a:pt x="15" y="24"/>
                    <a:pt x="15" y="24"/>
                  </a:cubicBezTo>
                  <a:cubicBezTo>
                    <a:pt x="15" y="26"/>
                    <a:pt x="14" y="27"/>
                    <a:pt x="13" y="27"/>
                  </a:cubicBezTo>
                  <a:close/>
                </a:path>
              </a:pathLst>
            </a:custGeom>
            <a:solidFill>
              <a:srgbClr val="00C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7" name="Freeform 66"/>
            <p:cNvSpPr>
              <a:spLocks/>
            </p:cNvSpPr>
            <p:nvPr/>
          </p:nvSpPr>
          <p:spPr bwMode="auto">
            <a:xfrm>
              <a:off x="2727" y="1528"/>
              <a:ext cx="21" cy="5"/>
            </a:xfrm>
            <a:custGeom>
              <a:avLst/>
              <a:gdLst>
                <a:gd name="T0" fmla="*/ 8 w 9"/>
                <a:gd name="T1" fmla="*/ 2 h 2"/>
                <a:gd name="T2" fmla="*/ 1 w 9"/>
                <a:gd name="T3" fmla="*/ 2 h 2"/>
                <a:gd name="T4" fmla="*/ 0 w 9"/>
                <a:gd name="T5" fmla="*/ 1 h 2"/>
                <a:gd name="T6" fmla="*/ 1 w 9"/>
                <a:gd name="T7" fmla="*/ 0 h 2"/>
                <a:gd name="T8" fmla="*/ 8 w 9"/>
                <a:gd name="T9" fmla="*/ 0 h 2"/>
                <a:gd name="T10" fmla="*/ 9 w 9"/>
                <a:gd name="T11" fmla="*/ 1 h 2"/>
                <a:gd name="T12" fmla="*/ 8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8" y="2"/>
                  </a:moveTo>
                  <a:cubicBezTo>
                    <a:pt x="1" y="2"/>
                    <a:pt x="1" y="2"/>
                    <a:pt x="1" y="2"/>
                  </a:cubicBezTo>
                  <a:cubicBezTo>
                    <a:pt x="0" y="2"/>
                    <a:pt x="0" y="1"/>
                    <a:pt x="0" y="1"/>
                  </a:cubicBezTo>
                  <a:cubicBezTo>
                    <a:pt x="0" y="1"/>
                    <a:pt x="0" y="0"/>
                    <a:pt x="1" y="0"/>
                  </a:cubicBezTo>
                  <a:cubicBezTo>
                    <a:pt x="8" y="0"/>
                    <a:pt x="8" y="0"/>
                    <a:pt x="8" y="0"/>
                  </a:cubicBezTo>
                  <a:cubicBezTo>
                    <a:pt x="9" y="0"/>
                    <a:pt x="9" y="1"/>
                    <a:pt x="9" y="1"/>
                  </a:cubicBezTo>
                  <a:cubicBezTo>
                    <a:pt x="9" y="1"/>
                    <a:pt x="9" y="2"/>
                    <a:pt x="8"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8" name="Freeform 67"/>
            <p:cNvSpPr>
              <a:spLocks/>
            </p:cNvSpPr>
            <p:nvPr/>
          </p:nvSpPr>
          <p:spPr bwMode="auto">
            <a:xfrm>
              <a:off x="2727" y="1540"/>
              <a:ext cx="21" cy="2"/>
            </a:xfrm>
            <a:custGeom>
              <a:avLst/>
              <a:gdLst>
                <a:gd name="T0" fmla="*/ 8 w 9"/>
                <a:gd name="T1" fmla="*/ 1 h 1"/>
                <a:gd name="T2" fmla="*/ 1 w 9"/>
                <a:gd name="T3" fmla="*/ 1 h 1"/>
                <a:gd name="T4" fmla="*/ 0 w 9"/>
                <a:gd name="T5" fmla="*/ 0 h 1"/>
                <a:gd name="T6" fmla="*/ 1 w 9"/>
                <a:gd name="T7" fmla="*/ 0 h 1"/>
                <a:gd name="T8" fmla="*/ 8 w 9"/>
                <a:gd name="T9" fmla="*/ 0 h 1"/>
                <a:gd name="T10" fmla="*/ 9 w 9"/>
                <a:gd name="T11" fmla="*/ 0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0"/>
                  </a:cubicBezTo>
                  <a:cubicBezTo>
                    <a:pt x="0" y="0"/>
                    <a:pt x="0" y="0"/>
                    <a:pt x="1" y="0"/>
                  </a:cubicBezTo>
                  <a:cubicBezTo>
                    <a:pt x="8" y="0"/>
                    <a:pt x="8" y="0"/>
                    <a:pt x="8" y="0"/>
                  </a:cubicBezTo>
                  <a:cubicBezTo>
                    <a:pt x="9" y="0"/>
                    <a:pt x="9" y="0"/>
                    <a:pt x="9" y="0"/>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9" name="Freeform 68"/>
            <p:cNvSpPr>
              <a:spLocks/>
            </p:cNvSpPr>
            <p:nvPr/>
          </p:nvSpPr>
          <p:spPr bwMode="auto">
            <a:xfrm>
              <a:off x="2727" y="1549"/>
              <a:ext cx="21" cy="5"/>
            </a:xfrm>
            <a:custGeom>
              <a:avLst/>
              <a:gdLst>
                <a:gd name="T0" fmla="*/ 8 w 9"/>
                <a:gd name="T1" fmla="*/ 2 h 2"/>
                <a:gd name="T2" fmla="*/ 1 w 9"/>
                <a:gd name="T3" fmla="*/ 2 h 2"/>
                <a:gd name="T4" fmla="*/ 0 w 9"/>
                <a:gd name="T5" fmla="*/ 1 h 2"/>
                <a:gd name="T6" fmla="*/ 1 w 9"/>
                <a:gd name="T7" fmla="*/ 0 h 2"/>
                <a:gd name="T8" fmla="*/ 8 w 9"/>
                <a:gd name="T9" fmla="*/ 0 h 2"/>
                <a:gd name="T10" fmla="*/ 9 w 9"/>
                <a:gd name="T11" fmla="*/ 1 h 2"/>
                <a:gd name="T12" fmla="*/ 8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8" y="2"/>
                  </a:moveTo>
                  <a:cubicBezTo>
                    <a:pt x="1" y="2"/>
                    <a:pt x="1" y="2"/>
                    <a:pt x="1" y="2"/>
                  </a:cubicBezTo>
                  <a:cubicBezTo>
                    <a:pt x="0" y="2"/>
                    <a:pt x="0" y="1"/>
                    <a:pt x="0" y="1"/>
                  </a:cubicBezTo>
                  <a:cubicBezTo>
                    <a:pt x="0" y="1"/>
                    <a:pt x="0" y="0"/>
                    <a:pt x="1" y="0"/>
                  </a:cubicBezTo>
                  <a:cubicBezTo>
                    <a:pt x="8" y="0"/>
                    <a:pt x="8" y="0"/>
                    <a:pt x="8" y="0"/>
                  </a:cubicBezTo>
                  <a:cubicBezTo>
                    <a:pt x="9" y="0"/>
                    <a:pt x="9" y="1"/>
                    <a:pt x="9" y="1"/>
                  </a:cubicBezTo>
                  <a:cubicBezTo>
                    <a:pt x="9" y="1"/>
                    <a:pt x="9" y="2"/>
                    <a:pt x="8"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0" name="Freeform 69"/>
            <p:cNvSpPr>
              <a:spLocks/>
            </p:cNvSpPr>
            <p:nvPr/>
          </p:nvSpPr>
          <p:spPr bwMode="auto">
            <a:xfrm>
              <a:off x="2727" y="1561"/>
              <a:ext cx="21" cy="2"/>
            </a:xfrm>
            <a:custGeom>
              <a:avLst/>
              <a:gdLst>
                <a:gd name="T0" fmla="*/ 8 w 9"/>
                <a:gd name="T1" fmla="*/ 1 h 1"/>
                <a:gd name="T2" fmla="*/ 1 w 9"/>
                <a:gd name="T3" fmla="*/ 1 h 1"/>
                <a:gd name="T4" fmla="*/ 0 w 9"/>
                <a:gd name="T5" fmla="*/ 0 h 1"/>
                <a:gd name="T6" fmla="*/ 1 w 9"/>
                <a:gd name="T7" fmla="*/ 0 h 1"/>
                <a:gd name="T8" fmla="*/ 8 w 9"/>
                <a:gd name="T9" fmla="*/ 0 h 1"/>
                <a:gd name="T10" fmla="*/ 9 w 9"/>
                <a:gd name="T11" fmla="*/ 0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0"/>
                  </a:cubicBezTo>
                  <a:cubicBezTo>
                    <a:pt x="0" y="0"/>
                    <a:pt x="0" y="0"/>
                    <a:pt x="1" y="0"/>
                  </a:cubicBezTo>
                  <a:cubicBezTo>
                    <a:pt x="8" y="0"/>
                    <a:pt x="8" y="0"/>
                    <a:pt x="8" y="0"/>
                  </a:cubicBezTo>
                  <a:cubicBezTo>
                    <a:pt x="9" y="0"/>
                    <a:pt x="9" y="0"/>
                    <a:pt x="9" y="0"/>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1" name="Freeform 70"/>
            <p:cNvSpPr>
              <a:spLocks/>
            </p:cNvSpPr>
            <p:nvPr/>
          </p:nvSpPr>
          <p:spPr bwMode="auto">
            <a:xfrm>
              <a:off x="2727" y="1570"/>
              <a:ext cx="21" cy="3"/>
            </a:xfrm>
            <a:custGeom>
              <a:avLst/>
              <a:gdLst>
                <a:gd name="T0" fmla="*/ 8 w 9"/>
                <a:gd name="T1" fmla="*/ 1 h 1"/>
                <a:gd name="T2" fmla="*/ 1 w 9"/>
                <a:gd name="T3" fmla="*/ 1 h 1"/>
                <a:gd name="T4" fmla="*/ 0 w 9"/>
                <a:gd name="T5" fmla="*/ 1 h 1"/>
                <a:gd name="T6" fmla="*/ 1 w 9"/>
                <a:gd name="T7" fmla="*/ 0 h 1"/>
                <a:gd name="T8" fmla="*/ 8 w 9"/>
                <a:gd name="T9" fmla="*/ 0 h 1"/>
                <a:gd name="T10" fmla="*/ 9 w 9"/>
                <a:gd name="T11" fmla="*/ 1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1"/>
                  </a:cubicBezTo>
                  <a:cubicBezTo>
                    <a:pt x="0" y="0"/>
                    <a:pt x="0" y="0"/>
                    <a:pt x="1" y="0"/>
                  </a:cubicBezTo>
                  <a:cubicBezTo>
                    <a:pt x="8" y="0"/>
                    <a:pt x="8" y="0"/>
                    <a:pt x="8" y="0"/>
                  </a:cubicBezTo>
                  <a:cubicBezTo>
                    <a:pt x="9" y="0"/>
                    <a:pt x="9" y="0"/>
                    <a:pt x="9" y="1"/>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2" name="Freeform 71"/>
            <p:cNvSpPr>
              <a:spLocks/>
            </p:cNvSpPr>
            <p:nvPr/>
          </p:nvSpPr>
          <p:spPr bwMode="auto">
            <a:xfrm>
              <a:off x="2767" y="1516"/>
              <a:ext cx="21" cy="2"/>
            </a:xfrm>
            <a:custGeom>
              <a:avLst/>
              <a:gdLst>
                <a:gd name="T0" fmla="*/ 8 w 9"/>
                <a:gd name="T1" fmla="*/ 1 h 1"/>
                <a:gd name="T2" fmla="*/ 1 w 9"/>
                <a:gd name="T3" fmla="*/ 1 h 1"/>
                <a:gd name="T4" fmla="*/ 0 w 9"/>
                <a:gd name="T5" fmla="*/ 1 h 1"/>
                <a:gd name="T6" fmla="*/ 1 w 9"/>
                <a:gd name="T7" fmla="*/ 0 h 1"/>
                <a:gd name="T8" fmla="*/ 8 w 9"/>
                <a:gd name="T9" fmla="*/ 0 h 1"/>
                <a:gd name="T10" fmla="*/ 9 w 9"/>
                <a:gd name="T11" fmla="*/ 1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1"/>
                  </a:cubicBezTo>
                  <a:cubicBezTo>
                    <a:pt x="0" y="0"/>
                    <a:pt x="0" y="0"/>
                    <a:pt x="1" y="0"/>
                  </a:cubicBezTo>
                  <a:cubicBezTo>
                    <a:pt x="8" y="0"/>
                    <a:pt x="8" y="0"/>
                    <a:pt x="8" y="0"/>
                  </a:cubicBezTo>
                  <a:cubicBezTo>
                    <a:pt x="9" y="0"/>
                    <a:pt x="9" y="0"/>
                    <a:pt x="9" y="1"/>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3" name="Freeform 72"/>
            <p:cNvSpPr>
              <a:spLocks/>
            </p:cNvSpPr>
            <p:nvPr/>
          </p:nvSpPr>
          <p:spPr bwMode="auto">
            <a:xfrm>
              <a:off x="2767" y="1528"/>
              <a:ext cx="21" cy="2"/>
            </a:xfrm>
            <a:custGeom>
              <a:avLst/>
              <a:gdLst>
                <a:gd name="T0" fmla="*/ 8 w 9"/>
                <a:gd name="T1" fmla="*/ 1 h 1"/>
                <a:gd name="T2" fmla="*/ 1 w 9"/>
                <a:gd name="T3" fmla="*/ 1 h 1"/>
                <a:gd name="T4" fmla="*/ 0 w 9"/>
                <a:gd name="T5" fmla="*/ 0 h 1"/>
                <a:gd name="T6" fmla="*/ 1 w 9"/>
                <a:gd name="T7" fmla="*/ 0 h 1"/>
                <a:gd name="T8" fmla="*/ 8 w 9"/>
                <a:gd name="T9" fmla="*/ 0 h 1"/>
                <a:gd name="T10" fmla="*/ 9 w 9"/>
                <a:gd name="T11" fmla="*/ 0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0"/>
                  </a:cubicBezTo>
                  <a:cubicBezTo>
                    <a:pt x="0" y="0"/>
                    <a:pt x="0" y="0"/>
                    <a:pt x="1" y="0"/>
                  </a:cubicBezTo>
                  <a:cubicBezTo>
                    <a:pt x="8" y="0"/>
                    <a:pt x="8" y="0"/>
                    <a:pt x="8" y="0"/>
                  </a:cubicBezTo>
                  <a:cubicBezTo>
                    <a:pt x="9" y="0"/>
                    <a:pt x="9" y="0"/>
                    <a:pt x="9" y="0"/>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6" name="Freeform 73"/>
            <p:cNvSpPr>
              <a:spLocks/>
            </p:cNvSpPr>
            <p:nvPr/>
          </p:nvSpPr>
          <p:spPr bwMode="auto">
            <a:xfrm>
              <a:off x="2767" y="1537"/>
              <a:ext cx="21" cy="3"/>
            </a:xfrm>
            <a:custGeom>
              <a:avLst/>
              <a:gdLst>
                <a:gd name="T0" fmla="*/ 8 w 9"/>
                <a:gd name="T1" fmla="*/ 1 h 1"/>
                <a:gd name="T2" fmla="*/ 1 w 9"/>
                <a:gd name="T3" fmla="*/ 1 h 1"/>
                <a:gd name="T4" fmla="*/ 0 w 9"/>
                <a:gd name="T5" fmla="*/ 1 h 1"/>
                <a:gd name="T6" fmla="*/ 1 w 9"/>
                <a:gd name="T7" fmla="*/ 0 h 1"/>
                <a:gd name="T8" fmla="*/ 8 w 9"/>
                <a:gd name="T9" fmla="*/ 0 h 1"/>
                <a:gd name="T10" fmla="*/ 9 w 9"/>
                <a:gd name="T11" fmla="*/ 1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1"/>
                  </a:cubicBezTo>
                  <a:cubicBezTo>
                    <a:pt x="0" y="0"/>
                    <a:pt x="0" y="0"/>
                    <a:pt x="1" y="0"/>
                  </a:cubicBezTo>
                  <a:cubicBezTo>
                    <a:pt x="8" y="0"/>
                    <a:pt x="8" y="0"/>
                    <a:pt x="8" y="0"/>
                  </a:cubicBezTo>
                  <a:cubicBezTo>
                    <a:pt x="9" y="0"/>
                    <a:pt x="9" y="0"/>
                    <a:pt x="9" y="1"/>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7" name="Freeform 74"/>
            <p:cNvSpPr>
              <a:spLocks/>
            </p:cNvSpPr>
            <p:nvPr/>
          </p:nvSpPr>
          <p:spPr bwMode="auto">
            <a:xfrm>
              <a:off x="2767" y="1547"/>
              <a:ext cx="21" cy="4"/>
            </a:xfrm>
            <a:custGeom>
              <a:avLst/>
              <a:gdLst>
                <a:gd name="T0" fmla="*/ 8 w 9"/>
                <a:gd name="T1" fmla="*/ 2 h 2"/>
                <a:gd name="T2" fmla="*/ 1 w 9"/>
                <a:gd name="T3" fmla="*/ 2 h 2"/>
                <a:gd name="T4" fmla="*/ 0 w 9"/>
                <a:gd name="T5" fmla="*/ 1 h 2"/>
                <a:gd name="T6" fmla="*/ 1 w 9"/>
                <a:gd name="T7" fmla="*/ 0 h 2"/>
                <a:gd name="T8" fmla="*/ 8 w 9"/>
                <a:gd name="T9" fmla="*/ 0 h 2"/>
                <a:gd name="T10" fmla="*/ 9 w 9"/>
                <a:gd name="T11" fmla="*/ 1 h 2"/>
                <a:gd name="T12" fmla="*/ 8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8" y="2"/>
                  </a:moveTo>
                  <a:cubicBezTo>
                    <a:pt x="1" y="2"/>
                    <a:pt x="1" y="2"/>
                    <a:pt x="1" y="2"/>
                  </a:cubicBezTo>
                  <a:cubicBezTo>
                    <a:pt x="0" y="2"/>
                    <a:pt x="0" y="1"/>
                    <a:pt x="0" y="1"/>
                  </a:cubicBezTo>
                  <a:cubicBezTo>
                    <a:pt x="0" y="1"/>
                    <a:pt x="0" y="0"/>
                    <a:pt x="1" y="0"/>
                  </a:cubicBezTo>
                  <a:cubicBezTo>
                    <a:pt x="8" y="0"/>
                    <a:pt x="8" y="0"/>
                    <a:pt x="8" y="0"/>
                  </a:cubicBezTo>
                  <a:cubicBezTo>
                    <a:pt x="9" y="0"/>
                    <a:pt x="9" y="1"/>
                    <a:pt x="9" y="1"/>
                  </a:cubicBezTo>
                  <a:cubicBezTo>
                    <a:pt x="9" y="1"/>
                    <a:pt x="9" y="2"/>
                    <a:pt x="8"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8" name="Freeform 75"/>
            <p:cNvSpPr>
              <a:spLocks/>
            </p:cNvSpPr>
            <p:nvPr/>
          </p:nvSpPr>
          <p:spPr bwMode="auto">
            <a:xfrm>
              <a:off x="2767" y="1558"/>
              <a:ext cx="21" cy="3"/>
            </a:xfrm>
            <a:custGeom>
              <a:avLst/>
              <a:gdLst>
                <a:gd name="T0" fmla="*/ 8 w 9"/>
                <a:gd name="T1" fmla="*/ 1 h 1"/>
                <a:gd name="T2" fmla="*/ 1 w 9"/>
                <a:gd name="T3" fmla="*/ 1 h 1"/>
                <a:gd name="T4" fmla="*/ 0 w 9"/>
                <a:gd name="T5" fmla="*/ 1 h 1"/>
                <a:gd name="T6" fmla="*/ 1 w 9"/>
                <a:gd name="T7" fmla="*/ 0 h 1"/>
                <a:gd name="T8" fmla="*/ 8 w 9"/>
                <a:gd name="T9" fmla="*/ 0 h 1"/>
                <a:gd name="T10" fmla="*/ 9 w 9"/>
                <a:gd name="T11" fmla="*/ 1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1"/>
                  </a:cubicBezTo>
                  <a:cubicBezTo>
                    <a:pt x="0" y="0"/>
                    <a:pt x="0" y="0"/>
                    <a:pt x="1" y="0"/>
                  </a:cubicBezTo>
                  <a:cubicBezTo>
                    <a:pt x="8" y="0"/>
                    <a:pt x="8" y="0"/>
                    <a:pt x="8" y="0"/>
                  </a:cubicBezTo>
                  <a:cubicBezTo>
                    <a:pt x="9" y="0"/>
                    <a:pt x="9" y="0"/>
                    <a:pt x="9" y="1"/>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9" name="Freeform 76"/>
            <p:cNvSpPr>
              <a:spLocks/>
            </p:cNvSpPr>
            <p:nvPr/>
          </p:nvSpPr>
          <p:spPr bwMode="auto">
            <a:xfrm>
              <a:off x="2807" y="1528"/>
              <a:ext cx="21" cy="5"/>
            </a:xfrm>
            <a:custGeom>
              <a:avLst/>
              <a:gdLst>
                <a:gd name="T0" fmla="*/ 8 w 9"/>
                <a:gd name="T1" fmla="*/ 2 h 2"/>
                <a:gd name="T2" fmla="*/ 1 w 9"/>
                <a:gd name="T3" fmla="*/ 2 h 2"/>
                <a:gd name="T4" fmla="*/ 0 w 9"/>
                <a:gd name="T5" fmla="*/ 1 h 2"/>
                <a:gd name="T6" fmla="*/ 1 w 9"/>
                <a:gd name="T7" fmla="*/ 0 h 2"/>
                <a:gd name="T8" fmla="*/ 8 w 9"/>
                <a:gd name="T9" fmla="*/ 0 h 2"/>
                <a:gd name="T10" fmla="*/ 9 w 9"/>
                <a:gd name="T11" fmla="*/ 1 h 2"/>
                <a:gd name="T12" fmla="*/ 8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8" y="2"/>
                  </a:moveTo>
                  <a:cubicBezTo>
                    <a:pt x="1" y="2"/>
                    <a:pt x="1" y="2"/>
                    <a:pt x="1" y="2"/>
                  </a:cubicBezTo>
                  <a:cubicBezTo>
                    <a:pt x="0" y="2"/>
                    <a:pt x="0" y="1"/>
                    <a:pt x="0" y="1"/>
                  </a:cubicBezTo>
                  <a:cubicBezTo>
                    <a:pt x="0" y="1"/>
                    <a:pt x="0" y="0"/>
                    <a:pt x="1" y="0"/>
                  </a:cubicBezTo>
                  <a:cubicBezTo>
                    <a:pt x="8" y="0"/>
                    <a:pt x="8" y="0"/>
                    <a:pt x="8" y="0"/>
                  </a:cubicBezTo>
                  <a:cubicBezTo>
                    <a:pt x="9" y="0"/>
                    <a:pt x="9" y="1"/>
                    <a:pt x="9" y="1"/>
                  </a:cubicBezTo>
                  <a:cubicBezTo>
                    <a:pt x="9" y="1"/>
                    <a:pt x="9" y="2"/>
                    <a:pt x="8"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1" name="Freeform 77"/>
            <p:cNvSpPr>
              <a:spLocks/>
            </p:cNvSpPr>
            <p:nvPr/>
          </p:nvSpPr>
          <p:spPr bwMode="auto">
            <a:xfrm>
              <a:off x="2807" y="1540"/>
              <a:ext cx="21" cy="2"/>
            </a:xfrm>
            <a:custGeom>
              <a:avLst/>
              <a:gdLst>
                <a:gd name="T0" fmla="*/ 8 w 9"/>
                <a:gd name="T1" fmla="*/ 1 h 1"/>
                <a:gd name="T2" fmla="*/ 1 w 9"/>
                <a:gd name="T3" fmla="*/ 1 h 1"/>
                <a:gd name="T4" fmla="*/ 0 w 9"/>
                <a:gd name="T5" fmla="*/ 0 h 1"/>
                <a:gd name="T6" fmla="*/ 1 w 9"/>
                <a:gd name="T7" fmla="*/ 0 h 1"/>
                <a:gd name="T8" fmla="*/ 8 w 9"/>
                <a:gd name="T9" fmla="*/ 0 h 1"/>
                <a:gd name="T10" fmla="*/ 9 w 9"/>
                <a:gd name="T11" fmla="*/ 0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0"/>
                  </a:cubicBezTo>
                  <a:cubicBezTo>
                    <a:pt x="0" y="0"/>
                    <a:pt x="0" y="0"/>
                    <a:pt x="1" y="0"/>
                  </a:cubicBezTo>
                  <a:cubicBezTo>
                    <a:pt x="8" y="0"/>
                    <a:pt x="8" y="0"/>
                    <a:pt x="8" y="0"/>
                  </a:cubicBezTo>
                  <a:cubicBezTo>
                    <a:pt x="9" y="0"/>
                    <a:pt x="9" y="0"/>
                    <a:pt x="9" y="0"/>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2" name="Freeform 78"/>
            <p:cNvSpPr>
              <a:spLocks/>
            </p:cNvSpPr>
            <p:nvPr/>
          </p:nvSpPr>
          <p:spPr bwMode="auto">
            <a:xfrm>
              <a:off x="2807" y="1549"/>
              <a:ext cx="21" cy="5"/>
            </a:xfrm>
            <a:custGeom>
              <a:avLst/>
              <a:gdLst>
                <a:gd name="T0" fmla="*/ 8 w 9"/>
                <a:gd name="T1" fmla="*/ 2 h 2"/>
                <a:gd name="T2" fmla="*/ 1 w 9"/>
                <a:gd name="T3" fmla="*/ 2 h 2"/>
                <a:gd name="T4" fmla="*/ 0 w 9"/>
                <a:gd name="T5" fmla="*/ 1 h 2"/>
                <a:gd name="T6" fmla="*/ 1 w 9"/>
                <a:gd name="T7" fmla="*/ 0 h 2"/>
                <a:gd name="T8" fmla="*/ 8 w 9"/>
                <a:gd name="T9" fmla="*/ 0 h 2"/>
                <a:gd name="T10" fmla="*/ 9 w 9"/>
                <a:gd name="T11" fmla="*/ 1 h 2"/>
                <a:gd name="T12" fmla="*/ 8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8" y="2"/>
                  </a:moveTo>
                  <a:cubicBezTo>
                    <a:pt x="1" y="2"/>
                    <a:pt x="1" y="2"/>
                    <a:pt x="1" y="2"/>
                  </a:cubicBezTo>
                  <a:cubicBezTo>
                    <a:pt x="0" y="2"/>
                    <a:pt x="0" y="1"/>
                    <a:pt x="0" y="1"/>
                  </a:cubicBezTo>
                  <a:cubicBezTo>
                    <a:pt x="0" y="1"/>
                    <a:pt x="0" y="0"/>
                    <a:pt x="1" y="0"/>
                  </a:cubicBezTo>
                  <a:cubicBezTo>
                    <a:pt x="8" y="0"/>
                    <a:pt x="8" y="0"/>
                    <a:pt x="8" y="0"/>
                  </a:cubicBezTo>
                  <a:cubicBezTo>
                    <a:pt x="9" y="0"/>
                    <a:pt x="9" y="1"/>
                    <a:pt x="9" y="1"/>
                  </a:cubicBezTo>
                  <a:cubicBezTo>
                    <a:pt x="9" y="1"/>
                    <a:pt x="9" y="2"/>
                    <a:pt x="8" y="2"/>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3" name="Freeform 79"/>
            <p:cNvSpPr>
              <a:spLocks/>
            </p:cNvSpPr>
            <p:nvPr/>
          </p:nvSpPr>
          <p:spPr bwMode="auto">
            <a:xfrm>
              <a:off x="2807" y="1561"/>
              <a:ext cx="21" cy="2"/>
            </a:xfrm>
            <a:custGeom>
              <a:avLst/>
              <a:gdLst>
                <a:gd name="T0" fmla="*/ 8 w 9"/>
                <a:gd name="T1" fmla="*/ 1 h 1"/>
                <a:gd name="T2" fmla="*/ 1 w 9"/>
                <a:gd name="T3" fmla="*/ 1 h 1"/>
                <a:gd name="T4" fmla="*/ 0 w 9"/>
                <a:gd name="T5" fmla="*/ 0 h 1"/>
                <a:gd name="T6" fmla="*/ 1 w 9"/>
                <a:gd name="T7" fmla="*/ 0 h 1"/>
                <a:gd name="T8" fmla="*/ 8 w 9"/>
                <a:gd name="T9" fmla="*/ 0 h 1"/>
                <a:gd name="T10" fmla="*/ 9 w 9"/>
                <a:gd name="T11" fmla="*/ 0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0"/>
                  </a:cubicBezTo>
                  <a:cubicBezTo>
                    <a:pt x="0" y="0"/>
                    <a:pt x="0" y="0"/>
                    <a:pt x="1" y="0"/>
                  </a:cubicBezTo>
                  <a:cubicBezTo>
                    <a:pt x="8" y="0"/>
                    <a:pt x="8" y="0"/>
                    <a:pt x="8" y="0"/>
                  </a:cubicBezTo>
                  <a:cubicBezTo>
                    <a:pt x="9" y="0"/>
                    <a:pt x="9" y="0"/>
                    <a:pt x="9" y="0"/>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4" name="Freeform 80"/>
            <p:cNvSpPr>
              <a:spLocks/>
            </p:cNvSpPr>
            <p:nvPr/>
          </p:nvSpPr>
          <p:spPr bwMode="auto">
            <a:xfrm>
              <a:off x="2807" y="1570"/>
              <a:ext cx="21" cy="3"/>
            </a:xfrm>
            <a:custGeom>
              <a:avLst/>
              <a:gdLst>
                <a:gd name="T0" fmla="*/ 8 w 9"/>
                <a:gd name="T1" fmla="*/ 1 h 1"/>
                <a:gd name="T2" fmla="*/ 1 w 9"/>
                <a:gd name="T3" fmla="*/ 1 h 1"/>
                <a:gd name="T4" fmla="*/ 0 w 9"/>
                <a:gd name="T5" fmla="*/ 1 h 1"/>
                <a:gd name="T6" fmla="*/ 1 w 9"/>
                <a:gd name="T7" fmla="*/ 0 h 1"/>
                <a:gd name="T8" fmla="*/ 8 w 9"/>
                <a:gd name="T9" fmla="*/ 0 h 1"/>
                <a:gd name="T10" fmla="*/ 9 w 9"/>
                <a:gd name="T11" fmla="*/ 1 h 1"/>
                <a:gd name="T12" fmla="*/ 8 w 9"/>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9" h="1">
                  <a:moveTo>
                    <a:pt x="8" y="1"/>
                  </a:moveTo>
                  <a:cubicBezTo>
                    <a:pt x="1" y="1"/>
                    <a:pt x="1" y="1"/>
                    <a:pt x="1" y="1"/>
                  </a:cubicBezTo>
                  <a:cubicBezTo>
                    <a:pt x="0" y="1"/>
                    <a:pt x="0" y="1"/>
                    <a:pt x="0" y="1"/>
                  </a:cubicBezTo>
                  <a:cubicBezTo>
                    <a:pt x="0" y="0"/>
                    <a:pt x="0" y="0"/>
                    <a:pt x="1" y="0"/>
                  </a:cubicBezTo>
                  <a:cubicBezTo>
                    <a:pt x="8" y="0"/>
                    <a:pt x="8" y="0"/>
                    <a:pt x="8" y="0"/>
                  </a:cubicBezTo>
                  <a:cubicBezTo>
                    <a:pt x="9" y="0"/>
                    <a:pt x="9" y="0"/>
                    <a:pt x="9" y="1"/>
                  </a:cubicBezTo>
                  <a:cubicBezTo>
                    <a:pt x="9" y="1"/>
                    <a:pt x="9" y="1"/>
                    <a:pt x="8" y="1"/>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7" name="Freeform 81"/>
            <p:cNvSpPr>
              <a:spLocks/>
            </p:cNvSpPr>
            <p:nvPr/>
          </p:nvSpPr>
          <p:spPr bwMode="auto">
            <a:xfrm>
              <a:off x="2668" y="1629"/>
              <a:ext cx="205" cy="142"/>
            </a:xfrm>
            <a:custGeom>
              <a:avLst/>
              <a:gdLst>
                <a:gd name="T0" fmla="*/ 67 w 87"/>
                <a:gd name="T1" fmla="*/ 60 h 60"/>
                <a:gd name="T2" fmla="*/ 1 w 87"/>
                <a:gd name="T3" fmla="*/ 6 h 60"/>
                <a:gd name="T4" fmla="*/ 5 w 87"/>
                <a:gd name="T5" fmla="*/ 0 h 60"/>
                <a:gd name="T6" fmla="*/ 10 w 87"/>
                <a:gd name="T7" fmla="*/ 4 h 60"/>
                <a:gd name="T8" fmla="*/ 81 w 87"/>
                <a:gd name="T9" fmla="*/ 49 h 60"/>
                <a:gd name="T10" fmla="*/ 87 w 87"/>
                <a:gd name="T11" fmla="*/ 52 h 60"/>
                <a:gd name="T12" fmla="*/ 83 w 87"/>
                <a:gd name="T13" fmla="*/ 58 h 60"/>
                <a:gd name="T14" fmla="*/ 67 w 87"/>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60">
                  <a:moveTo>
                    <a:pt x="67" y="60"/>
                  </a:moveTo>
                  <a:cubicBezTo>
                    <a:pt x="25" y="60"/>
                    <a:pt x="6" y="26"/>
                    <a:pt x="1" y="6"/>
                  </a:cubicBezTo>
                  <a:cubicBezTo>
                    <a:pt x="0" y="3"/>
                    <a:pt x="2" y="1"/>
                    <a:pt x="5" y="0"/>
                  </a:cubicBezTo>
                  <a:cubicBezTo>
                    <a:pt x="7" y="0"/>
                    <a:pt x="10" y="1"/>
                    <a:pt x="10" y="4"/>
                  </a:cubicBezTo>
                  <a:cubicBezTo>
                    <a:pt x="11" y="6"/>
                    <a:pt x="24" y="60"/>
                    <a:pt x="81" y="49"/>
                  </a:cubicBezTo>
                  <a:cubicBezTo>
                    <a:pt x="84" y="48"/>
                    <a:pt x="86" y="50"/>
                    <a:pt x="87" y="52"/>
                  </a:cubicBezTo>
                  <a:cubicBezTo>
                    <a:pt x="87" y="55"/>
                    <a:pt x="86" y="58"/>
                    <a:pt x="83" y="58"/>
                  </a:cubicBezTo>
                  <a:cubicBezTo>
                    <a:pt x="77" y="59"/>
                    <a:pt x="72" y="60"/>
                    <a:pt x="67" y="60"/>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8" name="Freeform 82"/>
            <p:cNvSpPr>
              <a:spLocks/>
            </p:cNvSpPr>
            <p:nvPr/>
          </p:nvSpPr>
          <p:spPr bwMode="auto">
            <a:xfrm>
              <a:off x="2639" y="1625"/>
              <a:ext cx="116" cy="85"/>
            </a:xfrm>
            <a:custGeom>
              <a:avLst/>
              <a:gdLst>
                <a:gd name="T0" fmla="*/ 5 w 49"/>
                <a:gd name="T1" fmla="*/ 36 h 36"/>
                <a:gd name="T2" fmla="*/ 3 w 49"/>
                <a:gd name="T3" fmla="*/ 36 h 36"/>
                <a:gd name="T4" fmla="*/ 1 w 49"/>
                <a:gd name="T5" fmla="*/ 30 h 36"/>
                <a:gd name="T6" fmla="*/ 12 w 49"/>
                <a:gd name="T7" fmla="*/ 3 h 36"/>
                <a:gd name="T8" fmla="*/ 18 w 49"/>
                <a:gd name="T9" fmla="*/ 1 h 36"/>
                <a:gd name="T10" fmla="*/ 45 w 49"/>
                <a:gd name="T11" fmla="*/ 10 h 36"/>
                <a:gd name="T12" fmla="*/ 48 w 49"/>
                <a:gd name="T13" fmla="*/ 16 h 36"/>
                <a:gd name="T14" fmla="*/ 42 w 49"/>
                <a:gd name="T15" fmla="*/ 19 h 36"/>
                <a:gd name="T16" fmla="*/ 19 w 49"/>
                <a:gd name="T17" fmla="*/ 11 h 36"/>
                <a:gd name="T18" fmla="*/ 9 w 49"/>
                <a:gd name="T19" fmla="*/ 33 h 36"/>
                <a:gd name="T20" fmla="*/ 5 w 49"/>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6">
                  <a:moveTo>
                    <a:pt x="5" y="36"/>
                  </a:moveTo>
                  <a:cubicBezTo>
                    <a:pt x="4" y="36"/>
                    <a:pt x="4" y="36"/>
                    <a:pt x="3" y="36"/>
                  </a:cubicBezTo>
                  <a:cubicBezTo>
                    <a:pt x="1" y="35"/>
                    <a:pt x="0" y="32"/>
                    <a:pt x="1" y="30"/>
                  </a:cubicBezTo>
                  <a:cubicBezTo>
                    <a:pt x="12" y="3"/>
                    <a:pt x="12" y="3"/>
                    <a:pt x="12" y="3"/>
                  </a:cubicBezTo>
                  <a:cubicBezTo>
                    <a:pt x="13" y="1"/>
                    <a:pt x="16" y="0"/>
                    <a:pt x="18" y="1"/>
                  </a:cubicBezTo>
                  <a:cubicBezTo>
                    <a:pt x="45" y="10"/>
                    <a:pt x="45" y="10"/>
                    <a:pt x="45" y="10"/>
                  </a:cubicBezTo>
                  <a:cubicBezTo>
                    <a:pt x="48" y="11"/>
                    <a:pt x="49" y="14"/>
                    <a:pt x="48" y="16"/>
                  </a:cubicBezTo>
                  <a:cubicBezTo>
                    <a:pt x="47" y="19"/>
                    <a:pt x="45" y="20"/>
                    <a:pt x="42" y="19"/>
                  </a:cubicBezTo>
                  <a:cubicBezTo>
                    <a:pt x="19" y="11"/>
                    <a:pt x="19" y="11"/>
                    <a:pt x="19" y="11"/>
                  </a:cubicBezTo>
                  <a:cubicBezTo>
                    <a:pt x="9" y="33"/>
                    <a:pt x="9" y="33"/>
                    <a:pt x="9" y="33"/>
                  </a:cubicBezTo>
                  <a:cubicBezTo>
                    <a:pt x="9" y="35"/>
                    <a:pt x="7" y="36"/>
                    <a:pt x="5" y="36"/>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05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387" y="2058419"/>
            <a:ext cx="404733" cy="67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a:grpSpLocks noChangeAspect="1"/>
          </p:cNvGrpSpPr>
          <p:nvPr/>
        </p:nvGrpSpPr>
        <p:grpSpPr>
          <a:xfrm>
            <a:off x="2918882" y="2232560"/>
            <a:ext cx="561886" cy="324413"/>
            <a:chOff x="-12441238" y="1136650"/>
            <a:chExt cx="6648450" cy="3838575"/>
          </a:xfrm>
        </p:grpSpPr>
        <p:sp>
          <p:nvSpPr>
            <p:cNvPr id="15" name="Freeform 11"/>
            <p:cNvSpPr>
              <a:spLocks/>
            </p:cNvSpPr>
            <p:nvPr/>
          </p:nvSpPr>
          <p:spPr bwMode="auto">
            <a:xfrm>
              <a:off x="-12441238" y="2679700"/>
              <a:ext cx="6645275" cy="800100"/>
            </a:xfrm>
            <a:custGeom>
              <a:avLst/>
              <a:gdLst>
                <a:gd name="T0" fmla="*/ 252 w 4186"/>
                <a:gd name="T1" fmla="*/ 504 h 504"/>
                <a:gd name="T2" fmla="*/ 228 w 4186"/>
                <a:gd name="T3" fmla="*/ 504 h 504"/>
                <a:gd name="T4" fmla="*/ 178 w 4186"/>
                <a:gd name="T5" fmla="*/ 494 h 504"/>
                <a:gd name="T6" fmla="*/ 132 w 4186"/>
                <a:gd name="T7" fmla="*/ 474 h 504"/>
                <a:gd name="T8" fmla="*/ 92 w 4186"/>
                <a:gd name="T9" fmla="*/ 448 h 504"/>
                <a:gd name="T10" fmla="*/ 58 w 4186"/>
                <a:gd name="T11" fmla="*/ 412 h 504"/>
                <a:gd name="T12" fmla="*/ 32 w 4186"/>
                <a:gd name="T13" fmla="*/ 372 h 504"/>
                <a:gd name="T14" fmla="*/ 12 w 4186"/>
                <a:gd name="T15" fmla="*/ 328 h 504"/>
                <a:gd name="T16" fmla="*/ 2 w 4186"/>
                <a:gd name="T17" fmla="*/ 278 h 504"/>
                <a:gd name="T18" fmla="*/ 0 w 4186"/>
                <a:gd name="T19" fmla="*/ 252 h 504"/>
                <a:gd name="T20" fmla="*/ 6 w 4186"/>
                <a:gd name="T21" fmla="*/ 202 h 504"/>
                <a:gd name="T22" fmla="*/ 20 w 4186"/>
                <a:gd name="T23" fmla="*/ 154 h 504"/>
                <a:gd name="T24" fmla="*/ 44 w 4186"/>
                <a:gd name="T25" fmla="*/ 112 h 504"/>
                <a:gd name="T26" fmla="*/ 74 w 4186"/>
                <a:gd name="T27" fmla="*/ 74 h 504"/>
                <a:gd name="T28" fmla="*/ 112 w 4186"/>
                <a:gd name="T29" fmla="*/ 44 h 504"/>
                <a:gd name="T30" fmla="*/ 154 w 4186"/>
                <a:gd name="T31" fmla="*/ 20 h 504"/>
                <a:gd name="T32" fmla="*/ 202 w 4186"/>
                <a:gd name="T33" fmla="*/ 6 h 504"/>
                <a:gd name="T34" fmla="*/ 252 w 4186"/>
                <a:gd name="T35" fmla="*/ 0 h 504"/>
                <a:gd name="T36" fmla="*/ 3934 w 4186"/>
                <a:gd name="T37" fmla="*/ 0 h 504"/>
                <a:gd name="T38" fmla="*/ 3986 w 4186"/>
                <a:gd name="T39" fmla="*/ 6 h 504"/>
                <a:gd name="T40" fmla="*/ 4032 w 4186"/>
                <a:gd name="T41" fmla="*/ 20 h 504"/>
                <a:gd name="T42" fmla="*/ 4076 w 4186"/>
                <a:gd name="T43" fmla="*/ 44 h 504"/>
                <a:gd name="T44" fmla="*/ 4112 w 4186"/>
                <a:gd name="T45" fmla="*/ 74 h 504"/>
                <a:gd name="T46" fmla="*/ 4144 w 4186"/>
                <a:gd name="T47" fmla="*/ 112 h 504"/>
                <a:gd name="T48" fmla="*/ 4166 w 4186"/>
                <a:gd name="T49" fmla="*/ 154 h 504"/>
                <a:gd name="T50" fmla="*/ 4182 w 4186"/>
                <a:gd name="T51" fmla="*/ 202 h 504"/>
                <a:gd name="T52" fmla="*/ 4186 w 4186"/>
                <a:gd name="T53" fmla="*/ 252 h 504"/>
                <a:gd name="T54" fmla="*/ 4186 w 4186"/>
                <a:gd name="T55" fmla="*/ 278 h 504"/>
                <a:gd name="T56" fmla="*/ 4176 w 4186"/>
                <a:gd name="T57" fmla="*/ 328 h 504"/>
                <a:gd name="T58" fmla="*/ 4156 w 4186"/>
                <a:gd name="T59" fmla="*/ 372 h 504"/>
                <a:gd name="T60" fmla="*/ 4128 w 4186"/>
                <a:gd name="T61" fmla="*/ 412 h 504"/>
                <a:gd name="T62" fmla="*/ 4094 w 4186"/>
                <a:gd name="T63" fmla="*/ 448 h 504"/>
                <a:gd name="T64" fmla="*/ 4054 w 4186"/>
                <a:gd name="T65" fmla="*/ 474 h 504"/>
                <a:gd name="T66" fmla="*/ 4010 w 4186"/>
                <a:gd name="T67" fmla="*/ 494 h 504"/>
                <a:gd name="T68" fmla="*/ 3960 w 4186"/>
                <a:gd name="T69" fmla="*/ 504 h 504"/>
                <a:gd name="T70" fmla="*/ 3934 w 4186"/>
                <a:gd name="T7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6" h="504">
                  <a:moveTo>
                    <a:pt x="3934" y="504"/>
                  </a:moveTo>
                  <a:lnTo>
                    <a:pt x="252" y="504"/>
                  </a:lnTo>
                  <a:lnTo>
                    <a:pt x="252" y="504"/>
                  </a:lnTo>
                  <a:lnTo>
                    <a:pt x="228" y="504"/>
                  </a:lnTo>
                  <a:lnTo>
                    <a:pt x="202" y="500"/>
                  </a:lnTo>
                  <a:lnTo>
                    <a:pt x="178" y="494"/>
                  </a:lnTo>
                  <a:lnTo>
                    <a:pt x="154" y="486"/>
                  </a:lnTo>
                  <a:lnTo>
                    <a:pt x="132" y="474"/>
                  </a:lnTo>
                  <a:lnTo>
                    <a:pt x="112" y="462"/>
                  </a:lnTo>
                  <a:lnTo>
                    <a:pt x="92" y="448"/>
                  </a:lnTo>
                  <a:lnTo>
                    <a:pt x="74" y="430"/>
                  </a:lnTo>
                  <a:lnTo>
                    <a:pt x="58" y="412"/>
                  </a:lnTo>
                  <a:lnTo>
                    <a:pt x="44" y="394"/>
                  </a:lnTo>
                  <a:lnTo>
                    <a:pt x="32" y="372"/>
                  </a:lnTo>
                  <a:lnTo>
                    <a:pt x="20" y="350"/>
                  </a:lnTo>
                  <a:lnTo>
                    <a:pt x="12" y="328"/>
                  </a:lnTo>
                  <a:lnTo>
                    <a:pt x="6" y="304"/>
                  </a:lnTo>
                  <a:lnTo>
                    <a:pt x="2" y="278"/>
                  </a:lnTo>
                  <a:lnTo>
                    <a:pt x="0" y="252"/>
                  </a:lnTo>
                  <a:lnTo>
                    <a:pt x="0" y="252"/>
                  </a:lnTo>
                  <a:lnTo>
                    <a:pt x="2" y="226"/>
                  </a:lnTo>
                  <a:lnTo>
                    <a:pt x="6" y="202"/>
                  </a:lnTo>
                  <a:lnTo>
                    <a:pt x="12" y="178"/>
                  </a:lnTo>
                  <a:lnTo>
                    <a:pt x="20" y="154"/>
                  </a:lnTo>
                  <a:lnTo>
                    <a:pt x="32" y="132"/>
                  </a:lnTo>
                  <a:lnTo>
                    <a:pt x="44" y="112"/>
                  </a:lnTo>
                  <a:lnTo>
                    <a:pt x="58" y="92"/>
                  </a:lnTo>
                  <a:lnTo>
                    <a:pt x="74" y="74"/>
                  </a:lnTo>
                  <a:lnTo>
                    <a:pt x="92" y="58"/>
                  </a:lnTo>
                  <a:lnTo>
                    <a:pt x="112" y="44"/>
                  </a:lnTo>
                  <a:lnTo>
                    <a:pt x="132" y="30"/>
                  </a:lnTo>
                  <a:lnTo>
                    <a:pt x="154" y="20"/>
                  </a:lnTo>
                  <a:lnTo>
                    <a:pt x="178" y="12"/>
                  </a:lnTo>
                  <a:lnTo>
                    <a:pt x="202" y="6"/>
                  </a:lnTo>
                  <a:lnTo>
                    <a:pt x="228" y="2"/>
                  </a:lnTo>
                  <a:lnTo>
                    <a:pt x="252" y="0"/>
                  </a:lnTo>
                  <a:lnTo>
                    <a:pt x="3934" y="0"/>
                  </a:lnTo>
                  <a:lnTo>
                    <a:pt x="3934" y="0"/>
                  </a:lnTo>
                  <a:lnTo>
                    <a:pt x="3960" y="2"/>
                  </a:lnTo>
                  <a:lnTo>
                    <a:pt x="3986" y="6"/>
                  </a:lnTo>
                  <a:lnTo>
                    <a:pt x="4010" y="12"/>
                  </a:lnTo>
                  <a:lnTo>
                    <a:pt x="4032" y="20"/>
                  </a:lnTo>
                  <a:lnTo>
                    <a:pt x="4054" y="30"/>
                  </a:lnTo>
                  <a:lnTo>
                    <a:pt x="4076" y="44"/>
                  </a:lnTo>
                  <a:lnTo>
                    <a:pt x="4094" y="58"/>
                  </a:lnTo>
                  <a:lnTo>
                    <a:pt x="4112" y="74"/>
                  </a:lnTo>
                  <a:lnTo>
                    <a:pt x="4128" y="92"/>
                  </a:lnTo>
                  <a:lnTo>
                    <a:pt x="4144" y="112"/>
                  </a:lnTo>
                  <a:lnTo>
                    <a:pt x="4156" y="132"/>
                  </a:lnTo>
                  <a:lnTo>
                    <a:pt x="4166" y="154"/>
                  </a:lnTo>
                  <a:lnTo>
                    <a:pt x="4176" y="178"/>
                  </a:lnTo>
                  <a:lnTo>
                    <a:pt x="4182" y="202"/>
                  </a:lnTo>
                  <a:lnTo>
                    <a:pt x="4186" y="226"/>
                  </a:lnTo>
                  <a:lnTo>
                    <a:pt x="4186" y="252"/>
                  </a:lnTo>
                  <a:lnTo>
                    <a:pt x="4186" y="252"/>
                  </a:lnTo>
                  <a:lnTo>
                    <a:pt x="4186" y="278"/>
                  </a:lnTo>
                  <a:lnTo>
                    <a:pt x="4182" y="304"/>
                  </a:lnTo>
                  <a:lnTo>
                    <a:pt x="4176" y="328"/>
                  </a:lnTo>
                  <a:lnTo>
                    <a:pt x="4166" y="350"/>
                  </a:lnTo>
                  <a:lnTo>
                    <a:pt x="4156" y="372"/>
                  </a:lnTo>
                  <a:lnTo>
                    <a:pt x="4144" y="394"/>
                  </a:lnTo>
                  <a:lnTo>
                    <a:pt x="4128" y="412"/>
                  </a:lnTo>
                  <a:lnTo>
                    <a:pt x="4112" y="430"/>
                  </a:lnTo>
                  <a:lnTo>
                    <a:pt x="4094" y="448"/>
                  </a:lnTo>
                  <a:lnTo>
                    <a:pt x="4076" y="462"/>
                  </a:lnTo>
                  <a:lnTo>
                    <a:pt x="4054" y="474"/>
                  </a:lnTo>
                  <a:lnTo>
                    <a:pt x="4032" y="486"/>
                  </a:lnTo>
                  <a:lnTo>
                    <a:pt x="4010" y="494"/>
                  </a:lnTo>
                  <a:lnTo>
                    <a:pt x="3986" y="500"/>
                  </a:lnTo>
                  <a:lnTo>
                    <a:pt x="3960" y="504"/>
                  </a:lnTo>
                  <a:lnTo>
                    <a:pt x="3934" y="504"/>
                  </a:lnTo>
                  <a:lnTo>
                    <a:pt x="3934" y="504"/>
                  </a:ln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p:nvSpPr>
          <p:spPr bwMode="auto">
            <a:xfrm>
              <a:off x="-8139113" y="1136650"/>
              <a:ext cx="2346325" cy="3838575"/>
            </a:xfrm>
            <a:custGeom>
              <a:avLst/>
              <a:gdLst>
                <a:gd name="T0" fmla="*/ 252 w 1478"/>
                <a:gd name="T1" fmla="*/ 2418 h 2418"/>
                <a:gd name="T2" fmla="*/ 204 w 1478"/>
                <a:gd name="T3" fmla="*/ 2414 h 2418"/>
                <a:gd name="T4" fmla="*/ 156 w 1478"/>
                <a:gd name="T5" fmla="*/ 2398 h 2418"/>
                <a:gd name="T6" fmla="*/ 110 w 1478"/>
                <a:gd name="T7" fmla="*/ 2374 h 2418"/>
                <a:gd name="T8" fmla="*/ 70 w 1478"/>
                <a:gd name="T9" fmla="*/ 2340 h 2418"/>
                <a:gd name="T10" fmla="*/ 54 w 1478"/>
                <a:gd name="T11" fmla="*/ 2322 h 2418"/>
                <a:gd name="T12" fmla="*/ 26 w 1478"/>
                <a:gd name="T13" fmla="*/ 2278 h 2418"/>
                <a:gd name="T14" fmla="*/ 10 w 1478"/>
                <a:gd name="T15" fmla="*/ 2234 h 2418"/>
                <a:gd name="T16" fmla="*/ 0 w 1478"/>
                <a:gd name="T17" fmla="*/ 2186 h 2418"/>
                <a:gd name="T18" fmla="*/ 2 w 1478"/>
                <a:gd name="T19" fmla="*/ 2136 h 2418"/>
                <a:gd name="T20" fmla="*/ 12 w 1478"/>
                <a:gd name="T21" fmla="*/ 2090 h 2418"/>
                <a:gd name="T22" fmla="*/ 32 w 1478"/>
                <a:gd name="T23" fmla="*/ 2044 h 2418"/>
                <a:gd name="T24" fmla="*/ 60 w 1478"/>
                <a:gd name="T25" fmla="*/ 2002 h 2418"/>
                <a:gd name="T26" fmla="*/ 868 w 1478"/>
                <a:gd name="T27" fmla="*/ 1220 h 2418"/>
                <a:gd name="T28" fmla="*/ 104 w 1478"/>
                <a:gd name="T29" fmla="*/ 428 h 2418"/>
                <a:gd name="T30" fmla="*/ 72 w 1478"/>
                <a:gd name="T31" fmla="*/ 388 h 2418"/>
                <a:gd name="T32" fmla="*/ 50 w 1478"/>
                <a:gd name="T33" fmla="*/ 344 h 2418"/>
                <a:gd name="T34" fmla="*/ 38 w 1478"/>
                <a:gd name="T35" fmla="*/ 296 h 2418"/>
                <a:gd name="T36" fmla="*/ 34 w 1478"/>
                <a:gd name="T37" fmla="*/ 248 h 2418"/>
                <a:gd name="T38" fmla="*/ 38 w 1478"/>
                <a:gd name="T39" fmla="*/ 200 h 2418"/>
                <a:gd name="T40" fmla="*/ 54 w 1478"/>
                <a:gd name="T41" fmla="*/ 154 h 2418"/>
                <a:gd name="T42" fmla="*/ 78 w 1478"/>
                <a:gd name="T43" fmla="*/ 110 h 2418"/>
                <a:gd name="T44" fmla="*/ 110 w 1478"/>
                <a:gd name="T45" fmla="*/ 72 h 2418"/>
                <a:gd name="T46" fmla="*/ 130 w 1478"/>
                <a:gd name="T47" fmla="*/ 54 h 2418"/>
                <a:gd name="T48" fmla="*/ 172 w 1478"/>
                <a:gd name="T49" fmla="*/ 28 h 2418"/>
                <a:gd name="T50" fmla="*/ 218 w 1478"/>
                <a:gd name="T51" fmla="*/ 10 h 2418"/>
                <a:gd name="T52" fmla="*/ 266 w 1478"/>
                <a:gd name="T53" fmla="*/ 2 h 2418"/>
                <a:gd name="T54" fmla="*/ 314 w 1478"/>
                <a:gd name="T55" fmla="*/ 2 h 2418"/>
                <a:gd name="T56" fmla="*/ 362 w 1478"/>
                <a:gd name="T57" fmla="*/ 12 h 2418"/>
                <a:gd name="T58" fmla="*/ 406 w 1478"/>
                <a:gd name="T59" fmla="*/ 32 h 2418"/>
                <a:gd name="T60" fmla="*/ 448 w 1478"/>
                <a:gd name="T61" fmla="*/ 60 h 2418"/>
                <a:gd name="T62" fmla="*/ 1406 w 1478"/>
                <a:gd name="T63" fmla="*/ 1050 h 2418"/>
                <a:gd name="T64" fmla="*/ 1424 w 1478"/>
                <a:gd name="T65" fmla="*/ 1070 h 2418"/>
                <a:gd name="T66" fmla="*/ 1450 w 1478"/>
                <a:gd name="T67" fmla="*/ 1112 h 2418"/>
                <a:gd name="T68" fmla="*/ 1468 w 1478"/>
                <a:gd name="T69" fmla="*/ 1156 h 2418"/>
                <a:gd name="T70" fmla="*/ 1478 w 1478"/>
                <a:gd name="T71" fmla="*/ 1206 h 2418"/>
                <a:gd name="T72" fmla="*/ 1478 w 1478"/>
                <a:gd name="T73" fmla="*/ 1230 h 2418"/>
                <a:gd name="T74" fmla="*/ 1472 w 1478"/>
                <a:gd name="T75" fmla="*/ 1280 h 2418"/>
                <a:gd name="T76" fmla="*/ 1456 w 1478"/>
                <a:gd name="T77" fmla="*/ 1326 h 2418"/>
                <a:gd name="T78" fmla="*/ 1432 w 1478"/>
                <a:gd name="T79" fmla="*/ 1370 h 2418"/>
                <a:gd name="T80" fmla="*/ 1400 w 1478"/>
                <a:gd name="T81" fmla="*/ 1408 h 2418"/>
                <a:gd name="T82" fmla="*/ 428 w 1478"/>
                <a:gd name="T83" fmla="*/ 2348 h 2418"/>
                <a:gd name="T84" fmla="*/ 388 w 1478"/>
                <a:gd name="T85" fmla="*/ 2378 h 2418"/>
                <a:gd name="T86" fmla="*/ 346 w 1478"/>
                <a:gd name="T87" fmla="*/ 2400 h 2418"/>
                <a:gd name="T88" fmla="*/ 300 w 1478"/>
                <a:gd name="T89" fmla="*/ 2414 h 2418"/>
                <a:gd name="T90" fmla="*/ 252 w 1478"/>
                <a:gd name="T91" fmla="*/ 2418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78" h="2418">
                  <a:moveTo>
                    <a:pt x="252" y="2418"/>
                  </a:moveTo>
                  <a:lnTo>
                    <a:pt x="252" y="2418"/>
                  </a:lnTo>
                  <a:lnTo>
                    <a:pt x="228" y="2416"/>
                  </a:lnTo>
                  <a:lnTo>
                    <a:pt x="204" y="2414"/>
                  </a:lnTo>
                  <a:lnTo>
                    <a:pt x="180" y="2408"/>
                  </a:lnTo>
                  <a:lnTo>
                    <a:pt x="156" y="2398"/>
                  </a:lnTo>
                  <a:lnTo>
                    <a:pt x="132" y="2388"/>
                  </a:lnTo>
                  <a:lnTo>
                    <a:pt x="110" y="2374"/>
                  </a:lnTo>
                  <a:lnTo>
                    <a:pt x="90" y="2358"/>
                  </a:lnTo>
                  <a:lnTo>
                    <a:pt x="70" y="2340"/>
                  </a:lnTo>
                  <a:lnTo>
                    <a:pt x="70" y="2340"/>
                  </a:lnTo>
                  <a:lnTo>
                    <a:pt x="54" y="2322"/>
                  </a:lnTo>
                  <a:lnTo>
                    <a:pt x="40" y="2300"/>
                  </a:lnTo>
                  <a:lnTo>
                    <a:pt x="26" y="2278"/>
                  </a:lnTo>
                  <a:lnTo>
                    <a:pt x="16" y="2256"/>
                  </a:lnTo>
                  <a:lnTo>
                    <a:pt x="10" y="2234"/>
                  </a:lnTo>
                  <a:lnTo>
                    <a:pt x="4" y="2210"/>
                  </a:lnTo>
                  <a:lnTo>
                    <a:pt x="0" y="2186"/>
                  </a:lnTo>
                  <a:lnTo>
                    <a:pt x="0" y="2162"/>
                  </a:lnTo>
                  <a:lnTo>
                    <a:pt x="2" y="2136"/>
                  </a:lnTo>
                  <a:lnTo>
                    <a:pt x="6" y="2112"/>
                  </a:lnTo>
                  <a:lnTo>
                    <a:pt x="12" y="2090"/>
                  </a:lnTo>
                  <a:lnTo>
                    <a:pt x="20" y="2066"/>
                  </a:lnTo>
                  <a:lnTo>
                    <a:pt x="32" y="2044"/>
                  </a:lnTo>
                  <a:lnTo>
                    <a:pt x="44" y="2022"/>
                  </a:lnTo>
                  <a:lnTo>
                    <a:pt x="60" y="2002"/>
                  </a:lnTo>
                  <a:lnTo>
                    <a:pt x="78" y="1984"/>
                  </a:lnTo>
                  <a:lnTo>
                    <a:pt x="868" y="1220"/>
                  </a:lnTo>
                  <a:lnTo>
                    <a:pt x="104" y="428"/>
                  </a:lnTo>
                  <a:lnTo>
                    <a:pt x="104" y="428"/>
                  </a:lnTo>
                  <a:lnTo>
                    <a:pt x="88" y="408"/>
                  </a:lnTo>
                  <a:lnTo>
                    <a:pt x="72" y="388"/>
                  </a:lnTo>
                  <a:lnTo>
                    <a:pt x="60" y="366"/>
                  </a:lnTo>
                  <a:lnTo>
                    <a:pt x="50" y="344"/>
                  </a:lnTo>
                  <a:lnTo>
                    <a:pt x="42" y="320"/>
                  </a:lnTo>
                  <a:lnTo>
                    <a:pt x="38" y="296"/>
                  </a:lnTo>
                  <a:lnTo>
                    <a:pt x="34" y="272"/>
                  </a:lnTo>
                  <a:lnTo>
                    <a:pt x="34" y="248"/>
                  </a:lnTo>
                  <a:lnTo>
                    <a:pt x="34" y="224"/>
                  </a:lnTo>
                  <a:lnTo>
                    <a:pt x="38" y="200"/>
                  </a:lnTo>
                  <a:lnTo>
                    <a:pt x="44" y="176"/>
                  </a:lnTo>
                  <a:lnTo>
                    <a:pt x="54" y="154"/>
                  </a:lnTo>
                  <a:lnTo>
                    <a:pt x="64" y="132"/>
                  </a:lnTo>
                  <a:lnTo>
                    <a:pt x="78" y="110"/>
                  </a:lnTo>
                  <a:lnTo>
                    <a:pt x="92" y="90"/>
                  </a:lnTo>
                  <a:lnTo>
                    <a:pt x="110" y="72"/>
                  </a:lnTo>
                  <a:lnTo>
                    <a:pt x="110" y="72"/>
                  </a:lnTo>
                  <a:lnTo>
                    <a:pt x="130" y="54"/>
                  </a:lnTo>
                  <a:lnTo>
                    <a:pt x="150" y="40"/>
                  </a:lnTo>
                  <a:lnTo>
                    <a:pt x="172" y="28"/>
                  </a:lnTo>
                  <a:lnTo>
                    <a:pt x="194" y="18"/>
                  </a:lnTo>
                  <a:lnTo>
                    <a:pt x="218" y="10"/>
                  </a:lnTo>
                  <a:lnTo>
                    <a:pt x="242" y="4"/>
                  </a:lnTo>
                  <a:lnTo>
                    <a:pt x="266" y="2"/>
                  </a:lnTo>
                  <a:lnTo>
                    <a:pt x="290" y="0"/>
                  </a:lnTo>
                  <a:lnTo>
                    <a:pt x="314" y="2"/>
                  </a:lnTo>
                  <a:lnTo>
                    <a:pt x="338" y="6"/>
                  </a:lnTo>
                  <a:lnTo>
                    <a:pt x="362" y="12"/>
                  </a:lnTo>
                  <a:lnTo>
                    <a:pt x="384" y="20"/>
                  </a:lnTo>
                  <a:lnTo>
                    <a:pt x="406" y="32"/>
                  </a:lnTo>
                  <a:lnTo>
                    <a:pt x="428" y="44"/>
                  </a:lnTo>
                  <a:lnTo>
                    <a:pt x="448" y="60"/>
                  </a:lnTo>
                  <a:lnTo>
                    <a:pt x="468" y="78"/>
                  </a:lnTo>
                  <a:lnTo>
                    <a:pt x="1406" y="1050"/>
                  </a:lnTo>
                  <a:lnTo>
                    <a:pt x="1406" y="1050"/>
                  </a:lnTo>
                  <a:lnTo>
                    <a:pt x="1424" y="1070"/>
                  </a:lnTo>
                  <a:lnTo>
                    <a:pt x="1438" y="1090"/>
                  </a:lnTo>
                  <a:lnTo>
                    <a:pt x="1450" y="1112"/>
                  </a:lnTo>
                  <a:lnTo>
                    <a:pt x="1460" y="1134"/>
                  </a:lnTo>
                  <a:lnTo>
                    <a:pt x="1468" y="1156"/>
                  </a:lnTo>
                  <a:lnTo>
                    <a:pt x="1474" y="1180"/>
                  </a:lnTo>
                  <a:lnTo>
                    <a:pt x="1478" y="1206"/>
                  </a:lnTo>
                  <a:lnTo>
                    <a:pt x="1478" y="1230"/>
                  </a:lnTo>
                  <a:lnTo>
                    <a:pt x="1478" y="1230"/>
                  </a:lnTo>
                  <a:lnTo>
                    <a:pt x="1476" y="1256"/>
                  </a:lnTo>
                  <a:lnTo>
                    <a:pt x="1472" y="1280"/>
                  </a:lnTo>
                  <a:lnTo>
                    <a:pt x="1466" y="1304"/>
                  </a:lnTo>
                  <a:lnTo>
                    <a:pt x="1456" y="1326"/>
                  </a:lnTo>
                  <a:lnTo>
                    <a:pt x="1446" y="1348"/>
                  </a:lnTo>
                  <a:lnTo>
                    <a:pt x="1432" y="1370"/>
                  </a:lnTo>
                  <a:lnTo>
                    <a:pt x="1418" y="1390"/>
                  </a:lnTo>
                  <a:lnTo>
                    <a:pt x="1400" y="1408"/>
                  </a:lnTo>
                  <a:lnTo>
                    <a:pt x="428" y="2348"/>
                  </a:lnTo>
                  <a:lnTo>
                    <a:pt x="428" y="2348"/>
                  </a:lnTo>
                  <a:lnTo>
                    <a:pt x="408" y="2364"/>
                  </a:lnTo>
                  <a:lnTo>
                    <a:pt x="388" y="2378"/>
                  </a:lnTo>
                  <a:lnTo>
                    <a:pt x="368" y="2390"/>
                  </a:lnTo>
                  <a:lnTo>
                    <a:pt x="346" y="2400"/>
                  </a:lnTo>
                  <a:lnTo>
                    <a:pt x="322" y="2408"/>
                  </a:lnTo>
                  <a:lnTo>
                    <a:pt x="300" y="2414"/>
                  </a:lnTo>
                  <a:lnTo>
                    <a:pt x="276" y="2416"/>
                  </a:lnTo>
                  <a:lnTo>
                    <a:pt x="252" y="2418"/>
                  </a:lnTo>
                  <a:lnTo>
                    <a:pt x="252" y="2418"/>
                  </a:ln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9" name="Group 108"/>
          <p:cNvGrpSpPr>
            <a:grpSpLocks noChangeAspect="1"/>
          </p:cNvGrpSpPr>
          <p:nvPr/>
        </p:nvGrpSpPr>
        <p:grpSpPr>
          <a:xfrm>
            <a:off x="5671565" y="2232560"/>
            <a:ext cx="561886" cy="324413"/>
            <a:chOff x="-12441238" y="1136650"/>
            <a:chExt cx="6648450" cy="3838575"/>
          </a:xfrm>
        </p:grpSpPr>
        <p:sp>
          <p:nvSpPr>
            <p:cNvPr id="110" name="Freeform 11"/>
            <p:cNvSpPr>
              <a:spLocks/>
            </p:cNvSpPr>
            <p:nvPr/>
          </p:nvSpPr>
          <p:spPr bwMode="auto">
            <a:xfrm>
              <a:off x="-12441238" y="2679700"/>
              <a:ext cx="6645275" cy="800100"/>
            </a:xfrm>
            <a:custGeom>
              <a:avLst/>
              <a:gdLst>
                <a:gd name="T0" fmla="*/ 252 w 4186"/>
                <a:gd name="T1" fmla="*/ 504 h 504"/>
                <a:gd name="T2" fmla="*/ 228 w 4186"/>
                <a:gd name="T3" fmla="*/ 504 h 504"/>
                <a:gd name="T4" fmla="*/ 178 w 4186"/>
                <a:gd name="T5" fmla="*/ 494 h 504"/>
                <a:gd name="T6" fmla="*/ 132 w 4186"/>
                <a:gd name="T7" fmla="*/ 474 h 504"/>
                <a:gd name="T8" fmla="*/ 92 w 4186"/>
                <a:gd name="T9" fmla="*/ 448 h 504"/>
                <a:gd name="T10" fmla="*/ 58 w 4186"/>
                <a:gd name="T11" fmla="*/ 412 h 504"/>
                <a:gd name="T12" fmla="*/ 32 w 4186"/>
                <a:gd name="T13" fmla="*/ 372 h 504"/>
                <a:gd name="T14" fmla="*/ 12 w 4186"/>
                <a:gd name="T15" fmla="*/ 328 h 504"/>
                <a:gd name="T16" fmla="*/ 2 w 4186"/>
                <a:gd name="T17" fmla="*/ 278 h 504"/>
                <a:gd name="T18" fmla="*/ 0 w 4186"/>
                <a:gd name="T19" fmla="*/ 252 h 504"/>
                <a:gd name="T20" fmla="*/ 6 w 4186"/>
                <a:gd name="T21" fmla="*/ 202 h 504"/>
                <a:gd name="T22" fmla="*/ 20 w 4186"/>
                <a:gd name="T23" fmla="*/ 154 h 504"/>
                <a:gd name="T24" fmla="*/ 44 w 4186"/>
                <a:gd name="T25" fmla="*/ 112 h 504"/>
                <a:gd name="T26" fmla="*/ 74 w 4186"/>
                <a:gd name="T27" fmla="*/ 74 h 504"/>
                <a:gd name="T28" fmla="*/ 112 w 4186"/>
                <a:gd name="T29" fmla="*/ 44 h 504"/>
                <a:gd name="T30" fmla="*/ 154 w 4186"/>
                <a:gd name="T31" fmla="*/ 20 h 504"/>
                <a:gd name="T32" fmla="*/ 202 w 4186"/>
                <a:gd name="T33" fmla="*/ 6 h 504"/>
                <a:gd name="T34" fmla="*/ 252 w 4186"/>
                <a:gd name="T35" fmla="*/ 0 h 504"/>
                <a:gd name="T36" fmla="*/ 3934 w 4186"/>
                <a:gd name="T37" fmla="*/ 0 h 504"/>
                <a:gd name="T38" fmla="*/ 3986 w 4186"/>
                <a:gd name="T39" fmla="*/ 6 h 504"/>
                <a:gd name="T40" fmla="*/ 4032 w 4186"/>
                <a:gd name="T41" fmla="*/ 20 h 504"/>
                <a:gd name="T42" fmla="*/ 4076 w 4186"/>
                <a:gd name="T43" fmla="*/ 44 h 504"/>
                <a:gd name="T44" fmla="*/ 4112 w 4186"/>
                <a:gd name="T45" fmla="*/ 74 h 504"/>
                <a:gd name="T46" fmla="*/ 4144 w 4186"/>
                <a:gd name="T47" fmla="*/ 112 h 504"/>
                <a:gd name="T48" fmla="*/ 4166 w 4186"/>
                <a:gd name="T49" fmla="*/ 154 h 504"/>
                <a:gd name="T50" fmla="*/ 4182 w 4186"/>
                <a:gd name="T51" fmla="*/ 202 h 504"/>
                <a:gd name="T52" fmla="*/ 4186 w 4186"/>
                <a:gd name="T53" fmla="*/ 252 h 504"/>
                <a:gd name="T54" fmla="*/ 4186 w 4186"/>
                <a:gd name="T55" fmla="*/ 278 h 504"/>
                <a:gd name="T56" fmla="*/ 4176 w 4186"/>
                <a:gd name="T57" fmla="*/ 328 h 504"/>
                <a:gd name="T58" fmla="*/ 4156 w 4186"/>
                <a:gd name="T59" fmla="*/ 372 h 504"/>
                <a:gd name="T60" fmla="*/ 4128 w 4186"/>
                <a:gd name="T61" fmla="*/ 412 h 504"/>
                <a:gd name="T62" fmla="*/ 4094 w 4186"/>
                <a:gd name="T63" fmla="*/ 448 h 504"/>
                <a:gd name="T64" fmla="*/ 4054 w 4186"/>
                <a:gd name="T65" fmla="*/ 474 h 504"/>
                <a:gd name="T66" fmla="*/ 4010 w 4186"/>
                <a:gd name="T67" fmla="*/ 494 h 504"/>
                <a:gd name="T68" fmla="*/ 3960 w 4186"/>
                <a:gd name="T69" fmla="*/ 504 h 504"/>
                <a:gd name="T70" fmla="*/ 3934 w 4186"/>
                <a:gd name="T7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6" h="504">
                  <a:moveTo>
                    <a:pt x="3934" y="504"/>
                  </a:moveTo>
                  <a:lnTo>
                    <a:pt x="252" y="504"/>
                  </a:lnTo>
                  <a:lnTo>
                    <a:pt x="252" y="504"/>
                  </a:lnTo>
                  <a:lnTo>
                    <a:pt x="228" y="504"/>
                  </a:lnTo>
                  <a:lnTo>
                    <a:pt x="202" y="500"/>
                  </a:lnTo>
                  <a:lnTo>
                    <a:pt x="178" y="494"/>
                  </a:lnTo>
                  <a:lnTo>
                    <a:pt x="154" y="486"/>
                  </a:lnTo>
                  <a:lnTo>
                    <a:pt x="132" y="474"/>
                  </a:lnTo>
                  <a:lnTo>
                    <a:pt x="112" y="462"/>
                  </a:lnTo>
                  <a:lnTo>
                    <a:pt x="92" y="448"/>
                  </a:lnTo>
                  <a:lnTo>
                    <a:pt x="74" y="430"/>
                  </a:lnTo>
                  <a:lnTo>
                    <a:pt x="58" y="412"/>
                  </a:lnTo>
                  <a:lnTo>
                    <a:pt x="44" y="394"/>
                  </a:lnTo>
                  <a:lnTo>
                    <a:pt x="32" y="372"/>
                  </a:lnTo>
                  <a:lnTo>
                    <a:pt x="20" y="350"/>
                  </a:lnTo>
                  <a:lnTo>
                    <a:pt x="12" y="328"/>
                  </a:lnTo>
                  <a:lnTo>
                    <a:pt x="6" y="304"/>
                  </a:lnTo>
                  <a:lnTo>
                    <a:pt x="2" y="278"/>
                  </a:lnTo>
                  <a:lnTo>
                    <a:pt x="0" y="252"/>
                  </a:lnTo>
                  <a:lnTo>
                    <a:pt x="0" y="252"/>
                  </a:lnTo>
                  <a:lnTo>
                    <a:pt x="2" y="226"/>
                  </a:lnTo>
                  <a:lnTo>
                    <a:pt x="6" y="202"/>
                  </a:lnTo>
                  <a:lnTo>
                    <a:pt x="12" y="178"/>
                  </a:lnTo>
                  <a:lnTo>
                    <a:pt x="20" y="154"/>
                  </a:lnTo>
                  <a:lnTo>
                    <a:pt x="32" y="132"/>
                  </a:lnTo>
                  <a:lnTo>
                    <a:pt x="44" y="112"/>
                  </a:lnTo>
                  <a:lnTo>
                    <a:pt x="58" y="92"/>
                  </a:lnTo>
                  <a:lnTo>
                    <a:pt x="74" y="74"/>
                  </a:lnTo>
                  <a:lnTo>
                    <a:pt x="92" y="58"/>
                  </a:lnTo>
                  <a:lnTo>
                    <a:pt x="112" y="44"/>
                  </a:lnTo>
                  <a:lnTo>
                    <a:pt x="132" y="30"/>
                  </a:lnTo>
                  <a:lnTo>
                    <a:pt x="154" y="20"/>
                  </a:lnTo>
                  <a:lnTo>
                    <a:pt x="178" y="12"/>
                  </a:lnTo>
                  <a:lnTo>
                    <a:pt x="202" y="6"/>
                  </a:lnTo>
                  <a:lnTo>
                    <a:pt x="228" y="2"/>
                  </a:lnTo>
                  <a:lnTo>
                    <a:pt x="252" y="0"/>
                  </a:lnTo>
                  <a:lnTo>
                    <a:pt x="3934" y="0"/>
                  </a:lnTo>
                  <a:lnTo>
                    <a:pt x="3934" y="0"/>
                  </a:lnTo>
                  <a:lnTo>
                    <a:pt x="3960" y="2"/>
                  </a:lnTo>
                  <a:lnTo>
                    <a:pt x="3986" y="6"/>
                  </a:lnTo>
                  <a:lnTo>
                    <a:pt x="4010" y="12"/>
                  </a:lnTo>
                  <a:lnTo>
                    <a:pt x="4032" y="20"/>
                  </a:lnTo>
                  <a:lnTo>
                    <a:pt x="4054" y="30"/>
                  </a:lnTo>
                  <a:lnTo>
                    <a:pt x="4076" y="44"/>
                  </a:lnTo>
                  <a:lnTo>
                    <a:pt x="4094" y="58"/>
                  </a:lnTo>
                  <a:lnTo>
                    <a:pt x="4112" y="74"/>
                  </a:lnTo>
                  <a:lnTo>
                    <a:pt x="4128" y="92"/>
                  </a:lnTo>
                  <a:lnTo>
                    <a:pt x="4144" y="112"/>
                  </a:lnTo>
                  <a:lnTo>
                    <a:pt x="4156" y="132"/>
                  </a:lnTo>
                  <a:lnTo>
                    <a:pt x="4166" y="154"/>
                  </a:lnTo>
                  <a:lnTo>
                    <a:pt x="4176" y="178"/>
                  </a:lnTo>
                  <a:lnTo>
                    <a:pt x="4182" y="202"/>
                  </a:lnTo>
                  <a:lnTo>
                    <a:pt x="4186" y="226"/>
                  </a:lnTo>
                  <a:lnTo>
                    <a:pt x="4186" y="252"/>
                  </a:lnTo>
                  <a:lnTo>
                    <a:pt x="4186" y="252"/>
                  </a:lnTo>
                  <a:lnTo>
                    <a:pt x="4186" y="278"/>
                  </a:lnTo>
                  <a:lnTo>
                    <a:pt x="4182" y="304"/>
                  </a:lnTo>
                  <a:lnTo>
                    <a:pt x="4176" y="328"/>
                  </a:lnTo>
                  <a:lnTo>
                    <a:pt x="4166" y="350"/>
                  </a:lnTo>
                  <a:lnTo>
                    <a:pt x="4156" y="372"/>
                  </a:lnTo>
                  <a:lnTo>
                    <a:pt x="4144" y="394"/>
                  </a:lnTo>
                  <a:lnTo>
                    <a:pt x="4128" y="412"/>
                  </a:lnTo>
                  <a:lnTo>
                    <a:pt x="4112" y="430"/>
                  </a:lnTo>
                  <a:lnTo>
                    <a:pt x="4094" y="448"/>
                  </a:lnTo>
                  <a:lnTo>
                    <a:pt x="4076" y="462"/>
                  </a:lnTo>
                  <a:lnTo>
                    <a:pt x="4054" y="474"/>
                  </a:lnTo>
                  <a:lnTo>
                    <a:pt x="4032" y="486"/>
                  </a:lnTo>
                  <a:lnTo>
                    <a:pt x="4010" y="494"/>
                  </a:lnTo>
                  <a:lnTo>
                    <a:pt x="3986" y="500"/>
                  </a:lnTo>
                  <a:lnTo>
                    <a:pt x="3960" y="504"/>
                  </a:lnTo>
                  <a:lnTo>
                    <a:pt x="3934" y="504"/>
                  </a:lnTo>
                  <a:lnTo>
                    <a:pt x="3934" y="504"/>
                  </a:ln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2"/>
            <p:cNvSpPr>
              <a:spLocks/>
            </p:cNvSpPr>
            <p:nvPr/>
          </p:nvSpPr>
          <p:spPr bwMode="auto">
            <a:xfrm>
              <a:off x="-8139113" y="1136650"/>
              <a:ext cx="2346325" cy="3838575"/>
            </a:xfrm>
            <a:custGeom>
              <a:avLst/>
              <a:gdLst>
                <a:gd name="T0" fmla="*/ 252 w 1478"/>
                <a:gd name="T1" fmla="*/ 2418 h 2418"/>
                <a:gd name="T2" fmla="*/ 204 w 1478"/>
                <a:gd name="T3" fmla="*/ 2414 h 2418"/>
                <a:gd name="T4" fmla="*/ 156 w 1478"/>
                <a:gd name="T5" fmla="*/ 2398 h 2418"/>
                <a:gd name="T6" fmla="*/ 110 w 1478"/>
                <a:gd name="T7" fmla="*/ 2374 h 2418"/>
                <a:gd name="T8" fmla="*/ 70 w 1478"/>
                <a:gd name="T9" fmla="*/ 2340 h 2418"/>
                <a:gd name="T10" fmla="*/ 54 w 1478"/>
                <a:gd name="T11" fmla="*/ 2322 h 2418"/>
                <a:gd name="T12" fmla="*/ 26 w 1478"/>
                <a:gd name="T13" fmla="*/ 2278 h 2418"/>
                <a:gd name="T14" fmla="*/ 10 w 1478"/>
                <a:gd name="T15" fmla="*/ 2234 h 2418"/>
                <a:gd name="T16" fmla="*/ 0 w 1478"/>
                <a:gd name="T17" fmla="*/ 2186 h 2418"/>
                <a:gd name="T18" fmla="*/ 2 w 1478"/>
                <a:gd name="T19" fmla="*/ 2136 h 2418"/>
                <a:gd name="T20" fmla="*/ 12 w 1478"/>
                <a:gd name="T21" fmla="*/ 2090 h 2418"/>
                <a:gd name="T22" fmla="*/ 32 w 1478"/>
                <a:gd name="T23" fmla="*/ 2044 h 2418"/>
                <a:gd name="T24" fmla="*/ 60 w 1478"/>
                <a:gd name="T25" fmla="*/ 2002 h 2418"/>
                <a:gd name="T26" fmla="*/ 868 w 1478"/>
                <a:gd name="T27" fmla="*/ 1220 h 2418"/>
                <a:gd name="T28" fmla="*/ 104 w 1478"/>
                <a:gd name="T29" fmla="*/ 428 h 2418"/>
                <a:gd name="T30" fmla="*/ 72 w 1478"/>
                <a:gd name="T31" fmla="*/ 388 h 2418"/>
                <a:gd name="T32" fmla="*/ 50 w 1478"/>
                <a:gd name="T33" fmla="*/ 344 h 2418"/>
                <a:gd name="T34" fmla="*/ 38 w 1478"/>
                <a:gd name="T35" fmla="*/ 296 h 2418"/>
                <a:gd name="T36" fmla="*/ 34 w 1478"/>
                <a:gd name="T37" fmla="*/ 248 h 2418"/>
                <a:gd name="T38" fmla="*/ 38 w 1478"/>
                <a:gd name="T39" fmla="*/ 200 h 2418"/>
                <a:gd name="T40" fmla="*/ 54 w 1478"/>
                <a:gd name="T41" fmla="*/ 154 h 2418"/>
                <a:gd name="T42" fmla="*/ 78 w 1478"/>
                <a:gd name="T43" fmla="*/ 110 h 2418"/>
                <a:gd name="T44" fmla="*/ 110 w 1478"/>
                <a:gd name="T45" fmla="*/ 72 h 2418"/>
                <a:gd name="T46" fmla="*/ 130 w 1478"/>
                <a:gd name="T47" fmla="*/ 54 h 2418"/>
                <a:gd name="T48" fmla="*/ 172 w 1478"/>
                <a:gd name="T49" fmla="*/ 28 h 2418"/>
                <a:gd name="T50" fmla="*/ 218 w 1478"/>
                <a:gd name="T51" fmla="*/ 10 h 2418"/>
                <a:gd name="T52" fmla="*/ 266 w 1478"/>
                <a:gd name="T53" fmla="*/ 2 h 2418"/>
                <a:gd name="T54" fmla="*/ 314 w 1478"/>
                <a:gd name="T55" fmla="*/ 2 h 2418"/>
                <a:gd name="T56" fmla="*/ 362 w 1478"/>
                <a:gd name="T57" fmla="*/ 12 h 2418"/>
                <a:gd name="T58" fmla="*/ 406 w 1478"/>
                <a:gd name="T59" fmla="*/ 32 h 2418"/>
                <a:gd name="T60" fmla="*/ 448 w 1478"/>
                <a:gd name="T61" fmla="*/ 60 h 2418"/>
                <a:gd name="T62" fmla="*/ 1406 w 1478"/>
                <a:gd name="T63" fmla="*/ 1050 h 2418"/>
                <a:gd name="T64" fmla="*/ 1424 w 1478"/>
                <a:gd name="T65" fmla="*/ 1070 h 2418"/>
                <a:gd name="T66" fmla="*/ 1450 w 1478"/>
                <a:gd name="T67" fmla="*/ 1112 h 2418"/>
                <a:gd name="T68" fmla="*/ 1468 w 1478"/>
                <a:gd name="T69" fmla="*/ 1156 h 2418"/>
                <a:gd name="T70" fmla="*/ 1478 w 1478"/>
                <a:gd name="T71" fmla="*/ 1206 h 2418"/>
                <a:gd name="T72" fmla="*/ 1478 w 1478"/>
                <a:gd name="T73" fmla="*/ 1230 h 2418"/>
                <a:gd name="T74" fmla="*/ 1472 w 1478"/>
                <a:gd name="T75" fmla="*/ 1280 h 2418"/>
                <a:gd name="T76" fmla="*/ 1456 w 1478"/>
                <a:gd name="T77" fmla="*/ 1326 h 2418"/>
                <a:gd name="T78" fmla="*/ 1432 w 1478"/>
                <a:gd name="T79" fmla="*/ 1370 h 2418"/>
                <a:gd name="T80" fmla="*/ 1400 w 1478"/>
                <a:gd name="T81" fmla="*/ 1408 h 2418"/>
                <a:gd name="T82" fmla="*/ 428 w 1478"/>
                <a:gd name="T83" fmla="*/ 2348 h 2418"/>
                <a:gd name="T84" fmla="*/ 388 w 1478"/>
                <a:gd name="T85" fmla="*/ 2378 h 2418"/>
                <a:gd name="T86" fmla="*/ 346 w 1478"/>
                <a:gd name="T87" fmla="*/ 2400 h 2418"/>
                <a:gd name="T88" fmla="*/ 300 w 1478"/>
                <a:gd name="T89" fmla="*/ 2414 h 2418"/>
                <a:gd name="T90" fmla="*/ 252 w 1478"/>
                <a:gd name="T91" fmla="*/ 2418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78" h="2418">
                  <a:moveTo>
                    <a:pt x="252" y="2418"/>
                  </a:moveTo>
                  <a:lnTo>
                    <a:pt x="252" y="2418"/>
                  </a:lnTo>
                  <a:lnTo>
                    <a:pt x="228" y="2416"/>
                  </a:lnTo>
                  <a:lnTo>
                    <a:pt x="204" y="2414"/>
                  </a:lnTo>
                  <a:lnTo>
                    <a:pt x="180" y="2408"/>
                  </a:lnTo>
                  <a:lnTo>
                    <a:pt x="156" y="2398"/>
                  </a:lnTo>
                  <a:lnTo>
                    <a:pt x="132" y="2388"/>
                  </a:lnTo>
                  <a:lnTo>
                    <a:pt x="110" y="2374"/>
                  </a:lnTo>
                  <a:lnTo>
                    <a:pt x="90" y="2358"/>
                  </a:lnTo>
                  <a:lnTo>
                    <a:pt x="70" y="2340"/>
                  </a:lnTo>
                  <a:lnTo>
                    <a:pt x="70" y="2340"/>
                  </a:lnTo>
                  <a:lnTo>
                    <a:pt x="54" y="2322"/>
                  </a:lnTo>
                  <a:lnTo>
                    <a:pt x="40" y="2300"/>
                  </a:lnTo>
                  <a:lnTo>
                    <a:pt x="26" y="2278"/>
                  </a:lnTo>
                  <a:lnTo>
                    <a:pt x="16" y="2256"/>
                  </a:lnTo>
                  <a:lnTo>
                    <a:pt x="10" y="2234"/>
                  </a:lnTo>
                  <a:lnTo>
                    <a:pt x="4" y="2210"/>
                  </a:lnTo>
                  <a:lnTo>
                    <a:pt x="0" y="2186"/>
                  </a:lnTo>
                  <a:lnTo>
                    <a:pt x="0" y="2162"/>
                  </a:lnTo>
                  <a:lnTo>
                    <a:pt x="2" y="2136"/>
                  </a:lnTo>
                  <a:lnTo>
                    <a:pt x="6" y="2112"/>
                  </a:lnTo>
                  <a:lnTo>
                    <a:pt x="12" y="2090"/>
                  </a:lnTo>
                  <a:lnTo>
                    <a:pt x="20" y="2066"/>
                  </a:lnTo>
                  <a:lnTo>
                    <a:pt x="32" y="2044"/>
                  </a:lnTo>
                  <a:lnTo>
                    <a:pt x="44" y="2022"/>
                  </a:lnTo>
                  <a:lnTo>
                    <a:pt x="60" y="2002"/>
                  </a:lnTo>
                  <a:lnTo>
                    <a:pt x="78" y="1984"/>
                  </a:lnTo>
                  <a:lnTo>
                    <a:pt x="868" y="1220"/>
                  </a:lnTo>
                  <a:lnTo>
                    <a:pt x="104" y="428"/>
                  </a:lnTo>
                  <a:lnTo>
                    <a:pt x="104" y="428"/>
                  </a:lnTo>
                  <a:lnTo>
                    <a:pt x="88" y="408"/>
                  </a:lnTo>
                  <a:lnTo>
                    <a:pt x="72" y="388"/>
                  </a:lnTo>
                  <a:lnTo>
                    <a:pt x="60" y="366"/>
                  </a:lnTo>
                  <a:lnTo>
                    <a:pt x="50" y="344"/>
                  </a:lnTo>
                  <a:lnTo>
                    <a:pt x="42" y="320"/>
                  </a:lnTo>
                  <a:lnTo>
                    <a:pt x="38" y="296"/>
                  </a:lnTo>
                  <a:lnTo>
                    <a:pt x="34" y="272"/>
                  </a:lnTo>
                  <a:lnTo>
                    <a:pt x="34" y="248"/>
                  </a:lnTo>
                  <a:lnTo>
                    <a:pt x="34" y="224"/>
                  </a:lnTo>
                  <a:lnTo>
                    <a:pt x="38" y="200"/>
                  </a:lnTo>
                  <a:lnTo>
                    <a:pt x="44" y="176"/>
                  </a:lnTo>
                  <a:lnTo>
                    <a:pt x="54" y="154"/>
                  </a:lnTo>
                  <a:lnTo>
                    <a:pt x="64" y="132"/>
                  </a:lnTo>
                  <a:lnTo>
                    <a:pt x="78" y="110"/>
                  </a:lnTo>
                  <a:lnTo>
                    <a:pt x="92" y="90"/>
                  </a:lnTo>
                  <a:lnTo>
                    <a:pt x="110" y="72"/>
                  </a:lnTo>
                  <a:lnTo>
                    <a:pt x="110" y="72"/>
                  </a:lnTo>
                  <a:lnTo>
                    <a:pt x="130" y="54"/>
                  </a:lnTo>
                  <a:lnTo>
                    <a:pt x="150" y="40"/>
                  </a:lnTo>
                  <a:lnTo>
                    <a:pt x="172" y="28"/>
                  </a:lnTo>
                  <a:lnTo>
                    <a:pt x="194" y="18"/>
                  </a:lnTo>
                  <a:lnTo>
                    <a:pt x="218" y="10"/>
                  </a:lnTo>
                  <a:lnTo>
                    <a:pt x="242" y="4"/>
                  </a:lnTo>
                  <a:lnTo>
                    <a:pt x="266" y="2"/>
                  </a:lnTo>
                  <a:lnTo>
                    <a:pt x="290" y="0"/>
                  </a:lnTo>
                  <a:lnTo>
                    <a:pt x="314" y="2"/>
                  </a:lnTo>
                  <a:lnTo>
                    <a:pt x="338" y="6"/>
                  </a:lnTo>
                  <a:lnTo>
                    <a:pt x="362" y="12"/>
                  </a:lnTo>
                  <a:lnTo>
                    <a:pt x="384" y="20"/>
                  </a:lnTo>
                  <a:lnTo>
                    <a:pt x="406" y="32"/>
                  </a:lnTo>
                  <a:lnTo>
                    <a:pt x="428" y="44"/>
                  </a:lnTo>
                  <a:lnTo>
                    <a:pt x="448" y="60"/>
                  </a:lnTo>
                  <a:lnTo>
                    <a:pt x="468" y="78"/>
                  </a:lnTo>
                  <a:lnTo>
                    <a:pt x="1406" y="1050"/>
                  </a:lnTo>
                  <a:lnTo>
                    <a:pt x="1406" y="1050"/>
                  </a:lnTo>
                  <a:lnTo>
                    <a:pt x="1424" y="1070"/>
                  </a:lnTo>
                  <a:lnTo>
                    <a:pt x="1438" y="1090"/>
                  </a:lnTo>
                  <a:lnTo>
                    <a:pt x="1450" y="1112"/>
                  </a:lnTo>
                  <a:lnTo>
                    <a:pt x="1460" y="1134"/>
                  </a:lnTo>
                  <a:lnTo>
                    <a:pt x="1468" y="1156"/>
                  </a:lnTo>
                  <a:lnTo>
                    <a:pt x="1474" y="1180"/>
                  </a:lnTo>
                  <a:lnTo>
                    <a:pt x="1478" y="1206"/>
                  </a:lnTo>
                  <a:lnTo>
                    <a:pt x="1478" y="1230"/>
                  </a:lnTo>
                  <a:lnTo>
                    <a:pt x="1478" y="1230"/>
                  </a:lnTo>
                  <a:lnTo>
                    <a:pt x="1476" y="1256"/>
                  </a:lnTo>
                  <a:lnTo>
                    <a:pt x="1472" y="1280"/>
                  </a:lnTo>
                  <a:lnTo>
                    <a:pt x="1466" y="1304"/>
                  </a:lnTo>
                  <a:lnTo>
                    <a:pt x="1456" y="1326"/>
                  </a:lnTo>
                  <a:lnTo>
                    <a:pt x="1446" y="1348"/>
                  </a:lnTo>
                  <a:lnTo>
                    <a:pt x="1432" y="1370"/>
                  </a:lnTo>
                  <a:lnTo>
                    <a:pt x="1418" y="1390"/>
                  </a:lnTo>
                  <a:lnTo>
                    <a:pt x="1400" y="1408"/>
                  </a:lnTo>
                  <a:lnTo>
                    <a:pt x="428" y="2348"/>
                  </a:lnTo>
                  <a:lnTo>
                    <a:pt x="428" y="2348"/>
                  </a:lnTo>
                  <a:lnTo>
                    <a:pt x="408" y="2364"/>
                  </a:lnTo>
                  <a:lnTo>
                    <a:pt x="388" y="2378"/>
                  </a:lnTo>
                  <a:lnTo>
                    <a:pt x="368" y="2390"/>
                  </a:lnTo>
                  <a:lnTo>
                    <a:pt x="346" y="2400"/>
                  </a:lnTo>
                  <a:lnTo>
                    <a:pt x="322" y="2408"/>
                  </a:lnTo>
                  <a:lnTo>
                    <a:pt x="300" y="2414"/>
                  </a:lnTo>
                  <a:lnTo>
                    <a:pt x="276" y="2416"/>
                  </a:lnTo>
                  <a:lnTo>
                    <a:pt x="252" y="2418"/>
                  </a:lnTo>
                  <a:lnTo>
                    <a:pt x="252" y="2418"/>
                  </a:ln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17567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network issues proactively and prevent outages - NXOS</a:t>
            </a:r>
          </a:p>
        </p:txBody>
      </p:sp>
      <p:sp>
        <p:nvSpPr>
          <p:cNvPr id="4" name="Rounded Rectangle 3"/>
          <p:cNvSpPr/>
          <p:nvPr/>
        </p:nvSpPr>
        <p:spPr>
          <a:xfrm>
            <a:off x="545307" y="3440575"/>
            <a:ext cx="2553177" cy="76477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200" dirty="0"/>
              <a:t>Real time problem detection, reduce outages, </a:t>
            </a:r>
          </a:p>
        </p:txBody>
      </p:sp>
      <p:sp>
        <p:nvSpPr>
          <p:cNvPr id="5" name="Round Same Side Corner Rectangle 4"/>
          <p:cNvSpPr/>
          <p:nvPr/>
        </p:nvSpPr>
        <p:spPr>
          <a:xfrm>
            <a:off x="550465" y="1581093"/>
            <a:ext cx="2542861" cy="536100"/>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Analytics first approach </a:t>
            </a:r>
            <a:br>
              <a:rPr lang="en-US" sz="1200" dirty="0">
                <a:solidFill>
                  <a:schemeClr val="bg2"/>
                </a:solidFill>
              </a:rPr>
            </a:br>
            <a:r>
              <a:rPr lang="en-US" sz="1200" dirty="0">
                <a:solidFill>
                  <a:schemeClr val="bg2"/>
                </a:solidFill>
              </a:rPr>
              <a:t>with Nexus </a:t>
            </a:r>
          </a:p>
        </p:txBody>
      </p:sp>
      <p:sp>
        <p:nvSpPr>
          <p:cNvPr id="6" name="Round Same Side Corner Rectangle 5"/>
          <p:cNvSpPr/>
          <p:nvPr/>
        </p:nvSpPr>
        <p:spPr>
          <a:xfrm>
            <a:off x="3306323" y="1581093"/>
            <a:ext cx="2542861" cy="536100"/>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Push model</a:t>
            </a:r>
          </a:p>
        </p:txBody>
      </p:sp>
      <p:sp>
        <p:nvSpPr>
          <p:cNvPr id="7" name="Round Same Side Corner Rectangle 6"/>
          <p:cNvSpPr/>
          <p:nvPr/>
        </p:nvSpPr>
        <p:spPr>
          <a:xfrm>
            <a:off x="6055833" y="1581093"/>
            <a:ext cx="2542861" cy="536100"/>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Easily integrate into any network monitoring infrastructure </a:t>
            </a:r>
          </a:p>
        </p:txBody>
      </p:sp>
      <p:sp>
        <p:nvSpPr>
          <p:cNvPr id="8" name="Rounded Rectangle 7"/>
          <p:cNvSpPr/>
          <p:nvPr/>
        </p:nvSpPr>
        <p:spPr>
          <a:xfrm>
            <a:off x="3306323" y="3440575"/>
            <a:ext cx="2542861" cy="76477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200" dirty="0"/>
              <a:t>Provides near-real-time access to monitoring data. </a:t>
            </a:r>
          </a:p>
        </p:txBody>
      </p:sp>
      <p:sp>
        <p:nvSpPr>
          <p:cNvPr id="9" name="Rounded Rectangle 8"/>
          <p:cNvSpPr/>
          <p:nvPr/>
        </p:nvSpPr>
        <p:spPr>
          <a:xfrm>
            <a:off x="6055833" y="3440575"/>
            <a:ext cx="2542861" cy="76477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200" dirty="0"/>
              <a:t>Open and flexible</a:t>
            </a:r>
          </a:p>
          <a:p>
            <a:pPr algn="ctr">
              <a:spcBef>
                <a:spcPts val="0"/>
              </a:spcBef>
            </a:pPr>
            <a:r>
              <a:rPr lang="en-US" sz="1200" dirty="0"/>
              <a:t>DCNM/Tetration and 3</a:t>
            </a:r>
            <a:r>
              <a:rPr lang="en-US" sz="1200" baseline="30000" dirty="0"/>
              <a:t>rd</a:t>
            </a:r>
            <a:r>
              <a:rPr lang="en-US" sz="1200" dirty="0"/>
              <a:t> Party</a:t>
            </a:r>
          </a:p>
        </p:txBody>
      </p:sp>
      <p:grpSp>
        <p:nvGrpSpPr>
          <p:cNvPr id="3072" name="Group 3071"/>
          <p:cNvGrpSpPr/>
          <p:nvPr/>
        </p:nvGrpSpPr>
        <p:grpSpPr>
          <a:xfrm>
            <a:off x="1517491" y="2507323"/>
            <a:ext cx="608808" cy="543122"/>
            <a:chOff x="3130551" y="3878263"/>
            <a:chExt cx="1589088" cy="1417637"/>
          </a:xfrm>
        </p:grpSpPr>
        <p:grpSp>
          <p:nvGrpSpPr>
            <p:cNvPr id="21" name="Group 5"/>
            <p:cNvGrpSpPr>
              <a:grpSpLocks noChangeAspect="1"/>
            </p:cNvGrpSpPr>
            <p:nvPr/>
          </p:nvGrpSpPr>
          <p:grpSpPr bwMode="auto">
            <a:xfrm>
              <a:off x="3130551" y="3878263"/>
              <a:ext cx="1589088" cy="1417637"/>
              <a:chOff x="2380" y="1207"/>
              <a:chExt cx="1001" cy="893"/>
            </a:xfrm>
          </p:grpSpPr>
          <p:sp>
            <p:nvSpPr>
              <p:cNvPr id="22" name="AutoShape 4"/>
              <p:cNvSpPr>
                <a:spLocks noChangeAspect="1" noChangeArrowheads="1" noTextEdit="1"/>
              </p:cNvSpPr>
              <p:nvPr/>
            </p:nvSpPr>
            <p:spPr bwMode="auto">
              <a:xfrm>
                <a:off x="2380" y="1207"/>
                <a:ext cx="999"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
              <p:cNvSpPr>
                <a:spLocks/>
              </p:cNvSpPr>
              <p:nvPr/>
            </p:nvSpPr>
            <p:spPr bwMode="auto">
              <a:xfrm>
                <a:off x="2578" y="1779"/>
                <a:ext cx="95" cy="160"/>
              </a:xfrm>
              <a:custGeom>
                <a:avLst/>
                <a:gdLst>
                  <a:gd name="T0" fmla="*/ 0 w 40"/>
                  <a:gd name="T1" fmla="*/ 20 h 68"/>
                  <a:gd name="T2" fmla="*/ 20 w 40"/>
                  <a:gd name="T3" fmla="*/ 0 h 68"/>
                  <a:gd name="T4" fmla="*/ 20 w 40"/>
                  <a:gd name="T5" fmla="*/ 0 h 68"/>
                  <a:gd name="T6" fmla="*/ 40 w 40"/>
                  <a:gd name="T7" fmla="*/ 20 h 68"/>
                  <a:gd name="T8" fmla="*/ 40 w 40"/>
                  <a:gd name="T9" fmla="*/ 48 h 68"/>
                  <a:gd name="T10" fmla="*/ 20 w 40"/>
                  <a:gd name="T11" fmla="*/ 68 h 68"/>
                  <a:gd name="T12" fmla="*/ 20 w 40"/>
                  <a:gd name="T13" fmla="*/ 68 h 68"/>
                  <a:gd name="T14" fmla="*/ 0 w 40"/>
                  <a:gd name="T15" fmla="*/ 48 h 68"/>
                  <a:gd name="T16" fmla="*/ 0 w 40"/>
                  <a:gd name="T17"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8">
                    <a:moveTo>
                      <a:pt x="0" y="20"/>
                    </a:moveTo>
                    <a:cubicBezTo>
                      <a:pt x="0" y="9"/>
                      <a:pt x="9" y="0"/>
                      <a:pt x="20" y="0"/>
                    </a:cubicBezTo>
                    <a:cubicBezTo>
                      <a:pt x="20" y="0"/>
                      <a:pt x="20" y="0"/>
                      <a:pt x="20" y="0"/>
                    </a:cubicBezTo>
                    <a:cubicBezTo>
                      <a:pt x="31" y="0"/>
                      <a:pt x="40" y="9"/>
                      <a:pt x="40" y="20"/>
                    </a:cubicBezTo>
                    <a:cubicBezTo>
                      <a:pt x="40" y="48"/>
                      <a:pt x="40" y="48"/>
                      <a:pt x="40" y="48"/>
                    </a:cubicBezTo>
                    <a:cubicBezTo>
                      <a:pt x="40" y="59"/>
                      <a:pt x="31" y="68"/>
                      <a:pt x="20" y="68"/>
                    </a:cubicBezTo>
                    <a:cubicBezTo>
                      <a:pt x="20" y="68"/>
                      <a:pt x="20" y="68"/>
                      <a:pt x="20" y="68"/>
                    </a:cubicBezTo>
                    <a:cubicBezTo>
                      <a:pt x="9" y="68"/>
                      <a:pt x="0" y="59"/>
                      <a:pt x="0" y="48"/>
                    </a:cubicBezTo>
                    <a:lnTo>
                      <a:pt x="0" y="20"/>
                    </a:lnTo>
                    <a:close/>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p:cNvSpPr>
                <a:spLocks/>
              </p:cNvSpPr>
              <p:nvPr/>
            </p:nvSpPr>
            <p:spPr bwMode="auto">
              <a:xfrm>
                <a:off x="2722" y="1682"/>
                <a:ext cx="95" cy="257"/>
              </a:xfrm>
              <a:custGeom>
                <a:avLst/>
                <a:gdLst>
                  <a:gd name="T0" fmla="*/ 0 w 40"/>
                  <a:gd name="T1" fmla="*/ 20 h 109"/>
                  <a:gd name="T2" fmla="*/ 20 w 40"/>
                  <a:gd name="T3" fmla="*/ 0 h 109"/>
                  <a:gd name="T4" fmla="*/ 20 w 40"/>
                  <a:gd name="T5" fmla="*/ 0 h 109"/>
                  <a:gd name="T6" fmla="*/ 40 w 40"/>
                  <a:gd name="T7" fmla="*/ 20 h 109"/>
                  <a:gd name="T8" fmla="*/ 40 w 40"/>
                  <a:gd name="T9" fmla="*/ 89 h 109"/>
                  <a:gd name="T10" fmla="*/ 20 w 40"/>
                  <a:gd name="T11" fmla="*/ 109 h 109"/>
                  <a:gd name="T12" fmla="*/ 20 w 40"/>
                  <a:gd name="T13" fmla="*/ 109 h 109"/>
                  <a:gd name="T14" fmla="*/ 0 w 40"/>
                  <a:gd name="T15" fmla="*/ 89 h 109"/>
                  <a:gd name="T16" fmla="*/ 0 w 40"/>
                  <a:gd name="T17" fmla="*/ 2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9">
                    <a:moveTo>
                      <a:pt x="0" y="20"/>
                    </a:moveTo>
                    <a:cubicBezTo>
                      <a:pt x="0" y="9"/>
                      <a:pt x="9" y="0"/>
                      <a:pt x="20" y="0"/>
                    </a:cubicBezTo>
                    <a:cubicBezTo>
                      <a:pt x="20" y="0"/>
                      <a:pt x="20" y="0"/>
                      <a:pt x="20" y="0"/>
                    </a:cubicBezTo>
                    <a:cubicBezTo>
                      <a:pt x="31" y="0"/>
                      <a:pt x="40" y="9"/>
                      <a:pt x="40" y="20"/>
                    </a:cubicBezTo>
                    <a:cubicBezTo>
                      <a:pt x="40" y="89"/>
                      <a:pt x="40" y="89"/>
                      <a:pt x="40" y="89"/>
                    </a:cubicBezTo>
                    <a:cubicBezTo>
                      <a:pt x="40" y="100"/>
                      <a:pt x="31" y="109"/>
                      <a:pt x="20" y="109"/>
                    </a:cubicBezTo>
                    <a:cubicBezTo>
                      <a:pt x="20" y="109"/>
                      <a:pt x="20" y="109"/>
                      <a:pt x="20" y="109"/>
                    </a:cubicBezTo>
                    <a:cubicBezTo>
                      <a:pt x="9" y="109"/>
                      <a:pt x="0" y="100"/>
                      <a:pt x="0" y="89"/>
                    </a:cubicBezTo>
                    <a:lnTo>
                      <a:pt x="0" y="20"/>
                    </a:lnTo>
                    <a:close/>
                  </a:path>
                </a:pathLst>
              </a:custGeom>
              <a:solidFill>
                <a:srgbClr val="0A5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p:cNvSpPr>
                <a:spLocks/>
              </p:cNvSpPr>
              <p:nvPr/>
            </p:nvSpPr>
            <p:spPr bwMode="auto">
              <a:xfrm>
                <a:off x="2867" y="1587"/>
                <a:ext cx="94" cy="352"/>
              </a:xfrm>
              <a:custGeom>
                <a:avLst/>
                <a:gdLst>
                  <a:gd name="T0" fmla="*/ 0 w 40"/>
                  <a:gd name="T1" fmla="*/ 20 h 149"/>
                  <a:gd name="T2" fmla="*/ 20 w 40"/>
                  <a:gd name="T3" fmla="*/ 0 h 149"/>
                  <a:gd name="T4" fmla="*/ 20 w 40"/>
                  <a:gd name="T5" fmla="*/ 0 h 149"/>
                  <a:gd name="T6" fmla="*/ 40 w 40"/>
                  <a:gd name="T7" fmla="*/ 20 h 149"/>
                  <a:gd name="T8" fmla="*/ 40 w 40"/>
                  <a:gd name="T9" fmla="*/ 129 h 149"/>
                  <a:gd name="T10" fmla="*/ 20 w 40"/>
                  <a:gd name="T11" fmla="*/ 149 h 149"/>
                  <a:gd name="T12" fmla="*/ 20 w 40"/>
                  <a:gd name="T13" fmla="*/ 149 h 149"/>
                  <a:gd name="T14" fmla="*/ 0 w 40"/>
                  <a:gd name="T15" fmla="*/ 129 h 149"/>
                  <a:gd name="T16" fmla="*/ 0 w 40"/>
                  <a:gd name="T17" fmla="*/ 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49">
                    <a:moveTo>
                      <a:pt x="0" y="20"/>
                    </a:moveTo>
                    <a:cubicBezTo>
                      <a:pt x="0" y="9"/>
                      <a:pt x="9" y="0"/>
                      <a:pt x="20" y="0"/>
                    </a:cubicBezTo>
                    <a:cubicBezTo>
                      <a:pt x="20" y="0"/>
                      <a:pt x="20" y="0"/>
                      <a:pt x="20" y="0"/>
                    </a:cubicBezTo>
                    <a:cubicBezTo>
                      <a:pt x="31" y="0"/>
                      <a:pt x="40" y="9"/>
                      <a:pt x="40" y="20"/>
                    </a:cubicBezTo>
                    <a:cubicBezTo>
                      <a:pt x="40" y="129"/>
                      <a:pt x="40" y="129"/>
                      <a:pt x="40" y="129"/>
                    </a:cubicBezTo>
                    <a:cubicBezTo>
                      <a:pt x="40" y="140"/>
                      <a:pt x="31" y="149"/>
                      <a:pt x="20" y="149"/>
                    </a:cubicBezTo>
                    <a:cubicBezTo>
                      <a:pt x="20" y="149"/>
                      <a:pt x="20" y="149"/>
                      <a:pt x="20" y="149"/>
                    </a:cubicBezTo>
                    <a:cubicBezTo>
                      <a:pt x="9" y="149"/>
                      <a:pt x="0" y="140"/>
                      <a:pt x="0" y="129"/>
                    </a:cubicBezTo>
                    <a:lnTo>
                      <a:pt x="0" y="20"/>
                    </a:lnTo>
                    <a:close/>
                  </a:path>
                </a:pathLst>
              </a:custGeom>
              <a:solidFill>
                <a:srgbClr val="0A5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p:cNvSpPr>
                <a:spLocks/>
              </p:cNvSpPr>
              <p:nvPr/>
            </p:nvSpPr>
            <p:spPr bwMode="auto">
              <a:xfrm>
                <a:off x="3011" y="1698"/>
                <a:ext cx="94" cy="241"/>
              </a:xfrm>
              <a:custGeom>
                <a:avLst/>
                <a:gdLst>
                  <a:gd name="T0" fmla="*/ 0 w 40"/>
                  <a:gd name="T1" fmla="*/ 20 h 102"/>
                  <a:gd name="T2" fmla="*/ 20 w 40"/>
                  <a:gd name="T3" fmla="*/ 0 h 102"/>
                  <a:gd name="T4" fmla="*/ 20 w 40"/>
                  <a:gd name="T5" fmla="*/ 0 h 102"/>
                  <a:gd name="T6" fmla="*/ 40 w 40"/>
                  <a:gd name="T7" fmla="*/ 20 h 102"/>
                  <a:gd name="T8" fmla="*/ 40 w 40"/>
                  <a:gd name="T9" fmla="*/ 82 h 102"/>
                  <a:gd name="T10" fmla="*/ 20 w 40"/>
                  <a:gd name="T11" fmla="*/ 102 h 102"/>
                  <a:gd name="T12" fmla="*/ 20 w 40"/>
                  <a:gd name="T13" fmla="*/ 102 h 102"/>
                  <a:gd name="T14" fmla="*/ 0 w 40"/>
                  <a:gd name="T15" fmla="*/ 82 h 102"/>
                  <a:gd name="T16" fmla="*/ 0 w 40"/>
                  <a:gd name="T17"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2">
                    <a:moveTo>
                      <a:pt x="0" y="20"/>
                    </a:moveTo>
                    <a:cubicBezTo>
                      <a:pt x="0" y="9"/>
                      <a:pt x="9" y="0"/>
                      <a:pt x="20" y="0"/>
                    </a:cubicBezTo>
                    <a:cubicBezTo>
                      <a:pt x="20" y="0"/>
                      <a:pt x="20" y="0"/>
                      <a:pt x="20" y="0"/>
                    </a:cubicBezTo>
                    <a:cubicBezTo>
                      <a:pt x="31" y="0"/>
                      <a:pt x="40" y="9"/>
                      <a:pt x="40" y="20"/>
                    </a:cubicBezTo>
                    <a:cubicBezTo>
                      <a:pt x="40" y="82"/>
                      <a:pt x="40" y="82"/>
                      <a:pt x="40" y="82"/>
                    </a:cubicBezTo>
                    <a:cubicBezTo>
                      <a:pt x="40" y="93"/>
                      <a:pt x="31" y="102"/>
                      <a:pt x="20" y="102"/>
                    </a:cubicBezTo>
                    <a:cubicBezTo>
                      <a:pt x="20" y="102"/>
                      <a:pt x="20" y="102"/>
                      <a:pt x="20" y="102"/>
                    </a:cubicBezTo>
                    <a:cubicBezTo>
                      <a:pt x="9" y="102"/>
                      <a:pt x="0" y="93"/>
                      <a:pt x="0" y="82"/>
                    </a:cubicBezTo>
                    <a:lnTo>
                      <a:pt x="0" y="20"/>
                    </a:lnTo>
                    <a:close/>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p:cNvSpPr>
                <a:spLocks/>
              </p:cNvSpPr>
              <p:nvPr/>
            </p:nvSpPr>
            <p:spPr bwMode="auto">
              <a:xfrm>
                <a:off x="3155" y="1490"/>
                <a:ext cx="94" cy="449"/>
              </a:xfrm>
              <a:custGeom>
                <a:avLst/>
                <a:gdLst>
                  <a:gd name="T0" fmla="*/ 0 w 40"/>
                  <a:gd name="T1" fmla="*/ 20 h 190"/>
                  <a:gd name="T2" fmla="*/ 20 w 40"/>
                  <a:gd name="T3" fmla="*/ 0 h 190"/>
                  <a:gd name="T4" fmla="*/ 20 w 40"/>
                  <a:gd name="T5" fmla="*/ 0 h 190"/>
                  <a:gd name="T6" fmla="*/ 40 w 40"/>
                  <a:gd name="T7" fmla="*/ 20 h 190"/>
                  <a:gd name="T8" fmla="*/ 40 w 40"/>
                  <a:gd name="T9" fmla="*/ 170 h 190"/>
                  <a:gd name="T10" fmla="*/ 20 w 40"/>
                  <a:gd name="T11" fmla="*/ 190 h 190"/>
                  <a:gd name="T12" fmla="*/ 20 w 40"/>
                  <a:gd name="T13" fmla="*/ 190 h 190"/>
                  <a:gd name="T14" fmla="*/ 0 w 40"/>
                  <a:gd name="T15" fmla="*/ 170 h 190"/>
                  <a:gd name="T16" fmla="*/ 0 w 40"/>
                  <a:gd name="T17" fmla="*/ 2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90">
                    <a:moveTo>
                      <a:pt x="0" y="20"/>
                    </a:moveTo>
                    <a:cubicBezTo>
                      <a:pt x="0" y="9"/>
                      <a:pt x="9" y="0"/>
                      <a:pt x="20" y="0"/>
                    </a:cubicBezTo>
                    <a:cubicBezTo>
                      <a:pt x="20" y="0"/>
                      <a:pt x="20" y="0"/>
                      <a:pt x="20" y="0"/>
                    </a:cubicBezTo>
                    <a:cubicBezTo>
                      <a:pt x="31" y="0"/>
                      <a:pt x="40" y="9"/>
                      <a:pt x="40" y="20"/>
                    </a:cubicBezTo>
                    <a:cubicBezTo>
                      <a:pt x="40" y="170"/>
                      <a:pt x="40" y="170"/>
                      <a:pt x="40" y="170"/>
                    </a:cubicBezTo>
                    <a:cubicBezTo>
                      <a:pt x="40" y="181"/>
                      <a:pt x="31" y="190"/>
                      <a:pt x="20" y="190"/>
                    </a:cubicBezTo>
                    <a:cubicBezTo>
                      <a:pt x="20" y="190"/>
                      <a:pt x="20" y="190"/>
                      <a:pt x="20" y="190"/>
                    </a:cubicBezTo>
                    <a:cubicBezTo>
                      <a:pt x="9" y="190"/>
                      <a:pt x="0" y="181"/>
                      <a:pt x="0" y="170"/>
                    </a:cubicBezTo>
                    <a:lnTo>
                      <a:pt x="0" y="20"/>
                    </a:lnTo>
                    <a:close/>
                  </a:path>
                </a:pathLst>
              </a:custGeom>
              <a:solidFill>
                <a:srgbClr val="0A5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p:cNvSpPr>
                <a:spLocks/>
              </p:cNvSpPr>
              <p:nvPr/>
            </p:nvSpPr>
            <p:spPr bwMode="auto">
              <a:xfrm>
                <a:off x="2448" y="1318"/>
                <a:ext cx="45" cy="780"/>
              </a:xfrm>
              <a:custGeom>
                <a:avLst/>
                <a:gdLst>
                  <a:gd name="T0" fmla="*/ 9 w 19"/>
                  <a:gd name="T1" fmla="*/ 330 h 330"/>
                  <a:gd name="T2" fmla="*/ 0 w 19"/>
                  <a:gd name="T3" fmla="*/ 321 h 330"/>
                  <a:gd name="T4" fmla="*/ 0 w 19"/>
                  <a:gd name="T5" fmla="*/ 10 h 330"/>
                  <a:gd name="T6" fmla="*/ 9 w 19"/>
                  <a:gd name="T7" fmla="*/ 0 h 330"/>
                  <a:gd name="T8" fmla="*/ 19 w 19"/>
                  <a:gd name="T9" fmla="*/ 10 h 330"/>
                  <a:gd name="T10" fmla="*/ 19 w 19"/>
                  <a:gd name="T11" fmla="*/ 321 h 330"/>
                  <a:gd name="T12" fmla="*/ 9 w 19"/>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9" h="330">
                    <a:moveTo>
                      <a:pt x="9" y="330"/>
                    </a:moveTo>
                    <a:cubicBezTo>
                      <a:pt x="3" y="330"/>
                      <a:pt x="0" y="327"/>
                      <a:pt x="0" y="321"/>
                    </a:cubicBezTo>
                    <a:cubicBezTo>
                      <a:pt x="0" y="10"/>
                      <a:pt x="0" y="10"/>
                      <a:pt x="0" y="10"/>
                    </a:cubicBezTo>
                    <a:cubicBezTo>
                      <a:pt x="0" y="5"/>
                      <a:pt x="3" y="0"/>
                      <a:pt x="9" y="0"/>
                    </a:cubicBezTo>
                    <a:cubicBezTo>
                      <a:pt x="14" y="0"/>
                      <a:pt x="19" y="5"/>
                      <a:pt x="19" y="10"/>
                    </a:cubicBezTo>
                    <a:cubicBezTo>
                      <a:pt x="19" y="321"/>
                      <a:pt x="19" y="321"/>
                      <a:pt x="19" y="321"/>
                    </a:cubicBezTo>
                    <a:cubicBezTo>
                      <a:pt x="19" y="327"/>
                      <a:pt x="14" y="330"/>
                      <a:pt x="9" y="330"/>
                    </a:cubicBezTo>
                  </a:path>
                </a:pathLst>
              </a:custGeom>
              <a:solidFill>
                <a:srgbClr val="E1E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2"/>
              <p:cNvSpPr>
                <a:spLocks/>
              </p:cNvSpPr>
              <p:nvPr/>
            </p:nvSpPr>
            <p:spPr bwMode="auto">
              <a:xfrm>
                <a:off x="2380" y="2008"/>
                <a:ext cx="1001" cy="42"/>
              </a:xfrm>
              <a:custGeom>
                <a:avLst/>
                <a:gdLst>
                  <a:gd name="T0" fmla="*/ 415 w 424"/>
                  <a:gd name="T1" fmla="*/ 18 h 18"/>
                  <a:gd name="T2" fmla="*/ 8 w 424"/>
                  <a:gd name="T3" fmla="*/ 18 h 18"/>
                  <a:gd name="T4" fmla="*/ 0 w 424"/>
                  <a:gd name="T5" fmla="*/ 9 h 18"/>
                  <a:gd name="T6" fmla="*/ 8 w 424"/>
                  <a:gd name="T7" fmla="*/ 0 h 18"/>
                  <a:gd name="T8" fmla="*/ 415 w 424"/>
                  <a:gd name="T9" fmla="*/ 0 h 18"/>
                  <a:gd name="T10" fmla="*/ 424 w 424"/>
                  <a:gd name="T11" fmla="*/ 9 h 18"/>
                  <a:gd name="T12" fmla="*/ 415 w 42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24" h="18">
                    <a:moveTo>
                      <a:pt x="415" y="18"/>
                    </a:moveTo>
                    <a:cubicBezTo>
                      <a:pt x="8" y="18"/>
                      <a:pt x="8" y="18"/>
                      <a:pt x="8" y="18"/>
                    </a:cubicBezTo>
                    <a:cubicBezTo>
                      <a:pt x="4" y="18"/>
                      <a:pt x="0" y="14"/>
                      <a:pt x="0" y="9"/>
                    </a:cubicBezTo>
                    <a:cubicBezTo>
                      <a:pt x="0" y="4"/>
                      <a:pt x="4" y="0"/>
                      <a:pt x="8" y="0"/>
                    </a:cubicBezTo>
                    <a:cubicBezTo>
                      <a:pt x="415" y="0"/>
                      <a:pt x="415" y="0"/>
                      <a:pt x="415" y="0"/>
                    </a:cubicBezTo>
                    <a:cubicBezTo>
                      <a:pt x="420" y="0"/>
                      <a:pt x="424" y="4"/>
                      <a:pt x="424" y="9"/>
                    </a:cubicBezTo>
                    <a:cubicBezTo>
                      <a:pt x="424" y="14"/>
                      <a:pt x="420" y="18"/>
                      <a:pt x="415" y="18"/>
                    </a:cubicBezTo>
                  </a:path>
                </a:pathLst>
              </a:custGeom>
              <a:solidFill>
                <a:srgbClr val="E1E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0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6" y="3956844"/>
              <a:ext cx="968375"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070" y="2542640"/>
            <a:ext cx="521366" cy="47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7" name="Freeform 22"/>
          <p:cNvSpPr>
            <a:spLocks noEditPoints="1"/>
          </p:cNvSpPr>
          <p:nvPr/>
        </p:nvSpPr>
        <p:spPr bwMode="auto">
          <a:xfrm>
            <a:off x="7555824" y="2804790"/>
            <a:ext cx="585788" cy="574675"/>
          </a:xfrm>
          <a:custGeom>
            <a:avLst/>
            <a:gdLst>
              <a:gd name="T0" fmla="*/ 1 w 156"/>
              <a:gd name="T1" fmla="*/ 153 h 153"/>
              <a:gd name="T2" fmla="*/ 1 w 156"/>
              <a:gd name="T3" fmla="*/ 153 h 153"/>
              <a:gd name="T4" fmla="*/ 1 w 156"/>
              <a:gd name="T5" fmla="*/ 153 h 153"/>
              <a:gd name="T6" fmla="*/ 0 w 156"/>
              <a:gd name="T7" fmla="*/ 153 h 153"/>
              <a:gd name="T8" fmla="*/ 0 w 156"/>
              <a:gd name="T9" fmla="*/ 153 h 153"/>
              <a:gd name="T10" fmla="*/ 0 w 156"/>
              <a:gd name="T11" fmla="*/ 153 h 153"/>
              <a:gd name="T12" fmla="*/ 156 w 156"/>
              <a:gd name="T13" fmla="*/ 1 h 153"/>
              <a:gd name="T14" fmla="*/ 156 w 156"/>
              <a:gd name="T15" fmla="*/ 1 h 153"/>
              <a:gd name="T16" fmla="*/ 156 w 156"/>
              <a:gd name="T17" fmla="*/ 1 h 153"/>
              <a:gd name="T18" fmla="*/ 156 w 156"/>
              <a:gd name="T19" fmla="*/ 1 h 153"/>
              <a:gd name="T20" fmla="*/ 156 w 156"/>
              <a:gd name="T21" fmla="*/ 0 h 153"/>
              <a:gd name="T22" fmla="*/ 156 w 156"/>
              <a:gd name="T23" fmla="*/ 0 h 153"/>
              <a:gd name="T24" fmla="*/ 156 w 156"/>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3">
                <a:moveTo>
                  <a:pt x="1" y="153"/>
                </a:moveTo>
                <a:cubicBezTo>
                  <a:pt x="1" y="153"/>
                  <a:pt x="1" y="153"/>
                  <a:pt x="1" y="153"/>
                </a:cubicBezTo>
                <a:cubicBezTo>
                  <a:pt x="1" y="153"/>
                  <a:pt x="1" y="153"/>
                  <a:pt x="1" y="153"/>
                </a:cubicBezTo>
                <a:moveTo>
                  <a:pt x="0" y="153"/>
                </a:moveTo>
                <a:cubicBezTo>
                  <a:pt x="0" y="153"/>
                  <a:pt x="0" y="153"/>
                  <a:pt x="0" y="153"/>
                </a:cubicBezTo>
                <a:cubicBezTo>
                  <a:pt x="0" y="153"/>
                  <a:pt x="0" y="153"/>
                  <a:pt x="0" y="153"/>
                </a:cubicBezTo>
                <a:moveTo>
                  <a:pt x="156" y="1"/>
                </a:moveTo>
                <a:cubicBezTo>
                  <a:pt x="156" y="1"/>
                  <a:pt x="156" y="1"/>
                  <a:pt x="156" y="1"/>
                </a:cubicBezTo>
                <a:cubicBezTo>
                  <a:pt x="156" y="1"/>
                  <a:pt x="156" y="1"/>
                  <a:pt x="156" y="1"/>
                </a:cubicBezTo>
                <a:cubicBezTo>
                  <a:pt x="156" y="1"/>
                  <a:pt x="156" y="1"/>
                  <a:pt x="156" y="1"/>
                </a:cubicBezTo>
                <a:moveTo>
                  <a:pt x="156" y="0"/>
                </a:moveTo>
                <a:cubicBezTo>
                  <a:pt x="156" y="0"/>
                  <a:pt x="156" y="0"/>
                  <a:pt x="156" y="0"/>
                </a:cubicBezTo>
                <a:cubicBezTo>
                  <a:pt x="156" y="0"/>
                  <a:pt x="156" y="0"/>
                  <a:pt x="156" y="0"/>
                </a:cubicBezTo>
              </a:path>
            </a:pathLst>
          </a:custGeom>
          <a:solidFill>
            <a:srgbClr val="6696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105" name="Group 3104"/>
          <p:cNvGrpSpPr>
            <a:grpSpLocks noChangeAspect="1"/>
          </p:cNvGrpSpPr>
          <p:nvPr/>
        </p:nvGrpSpPr>
        <p:grpSpPr>
          <a:xfrm>
            <a:off x="6924358" y="2549145"/>
            <a:ext cx="805811" cy="459477"/>
            <a:chOff x="7104974" y="2158736"/>
            <a:chExt cx="927100" cy="528637"/>
          </a:xfrm>
        </p:grpSpPr>
        <p:sp>
          <p:nvSpPr>
            <p:cNvPr id="3079" name="Freeform 24"/>
            <p:cNvSpPr>
              <a:spLocks/>
            </p:cNvSpPr>
            <p:nvPr/>
          </p:nvSpPr>
          <p:spPr bwMode="auto">
            <a:xfrm>
              <a:off x="7104974" y="2649273"/>
              <a:ext cx="927100" cy="38100"/>
            </a:xfrm>
            <a:custGeom>
              <a:avLst/>
              <a:gdLst>
                <a:gd name="T0" fmla="*/ 242 w 247"/>
                <a:gd name="T1" fmla="*/ 10 h 10"/>
                <a:gd name="T2" fmla="*/ 5 w 247"/>
                <a:gd name="T3" fmla="*/ 10 h 10"/>
                <a:gd name="T4" fmla="*/ 0 w 247"/>
                <a:gd name="T5" fmla="*/ 5 h 10"/>
                <a:gd name="T6" fmla="*/ 5 w 247"/>
                <a:gd name="T7" fmla="*/ 0 h 10"/>
                <a:gd name="T8" fmla="*/ 242 w 247"/>
                <a:gd name="T9" fmla="*/ 0 h 10"/>
                <a:gd name="T10" fmla="*/ 247 w 247"/>
                <a:gd name="T11" fmla="*/ 5 h 10"/>
                <a:gd name="T12" fmla="*/ 242 w 24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47" h="10">
                  <a:moveTo>
                    <a:pt x="242" y="10"/>
                  </a:moveTo>
                  <a:cubicBezTo>
                    <a:pt x="5" y="10"/>
                    <a:pt x="5" y="10"/>
                    <a:pt x="5" y="10"/>
                  </a:cubicBezTo>
                  <a:cubicBezTo>
                    <a:pt x="2" y="10"/>
                    <a:pt x="0" y="8"/>
                    <a:pt x="0" y="5"/>
                  </a:cubicBezTo>
                  <a:cubicBezTo>
                    <a:pt x="0" y="2"/>
                    <a:pt x="2" y="0"/>
                    <a:pt x="5" y="0"/>
                  </a:cubicBezTo>
                  <a:cubicBezTo>
                    <a:pt x="242" y="0"/>
                    <a:pt x="242" y="0"/>
                    <a:pt x="242" y="0"/>
                  </a:cubicBezTo>
                  <a:cubicBezTo>
                    <a:pt x="245" y="0"/>
                    <a:pt x="247" y="2"/>
                    <a:pt x="247" y="5"/>
                  </a:cubicBezTo>
                  <a:cubicBezTo>
                    <a:pt x="247" y="8"/>
                    <a:pt x="245" y="10"/>
                    <a:pt x="242" y="1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0" name="Freeform 25"/>
            <p:cNvSpPr>
              <a:spLocks/>
            </p:cNvSpPr>
            <p:nvPr/>
          </p:nvSpPr>
          <p:spPr bwMode="auto">
            <a:xfrm>
              <a:off x="7184349" y="2158736"/>
              <a:ext cx="773113" cy="460375"/>
            </a:xfrm>
            <a:custGeom>
              <a:avLst/>
              <a:gdLst>
                <a:gd name="T0" fmla="*/ 196 w 206"/>
                <a:gd name="T1" fmla="*/ 123 h 123"/>
                <a:gd name="T2" fmla="*/ 10 w 206"/>
                <a:gd name="T3" fmla="*/ 123 h 123"/>
                <a:gd name="T4" fmla="*/ 0 w 206"/>
                <a:gd name="T5" fmla="*/ 113 h 123"/>
                <a:gd name="T6" fmla="*/ 0 w 206"/>
                <a:gd name="T7" fmla="*/ 10 h 123"/>
                <a:gd name="T8" fmla="*/ 10 w 206"/>
                <a:gd name="T9" fmla="*/ 0 h 123"/>
                <a:gd name="T10" fmla="*/ 196 w 206"/>
                <a:gd name="T11" fmla="*/ 0 h 123"/>
                <a:gd name="T12" fmla="*/ 206 w 206"/>
                <a:gd name="T13" fmla="*/ 10 h 123"/>
                <a:gd name="T14" fmla="*/ 206 w 206"/>
                <a:gd name="T15" fmla="*/ 113 h 123"/>
                <a:gd name="T16" fmla="*/ 196 w 206"/>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123">
                  <a:moveTo>
                    <a:pt x="196" y="123"/>
                  </a:moveTo>
                  <a:cubicBezTo>
                    <a:pt x="10" y="123"/>
                    <a:pt x="10" y="123"/>
                    <a:pt x="10" y="123"/>
                  </a:cubicBezTo>
                  <a:cubicBezTo>
                    <a:pt x="4" y="123"/>
                    <a:pt x="0" y="119"/>
                    <a:pt x="0" y="113"/>
                  </a:cubicBezTo>
                  <a:cubicBezTo>
                    <a:pt x="0" y="10"/>
                    <a:pt x="0" y="10"/>
                    <a:pt x="0" y="10"/>
                  </a:cubicBezTo>
                  <a:cubicBezTo>
                    <a:pt x="0" y="4"/>
                    <a:pt x="4" y="0"/>
                    <a:pt x="10" y="0"/>
                  </a:cubicBezTo>
                  <a:cubicBezTo>
                    <a:pt x="196" y="0"/>
                    <a:pt x="196" y="0"/>
                    <a:pt x="196" y="0"/>
                  </a:cubicBezTo>
                  <a:cubicBezTo>
                    <a:pt x="201" y="0"/>
                    <a:pt x="206" y="4"/>
                    <a:pt x="206" y="10"/>
                  </a:cubicBezTo>
                  <a:cubicBezTo>
                    <a:pt x="206" y="113"/>
                    <a:pt x="206" y="113"/>
                    <a:pt x="206" y="113"/>
                  </a:cubicBezTo>
                  <a:cubicBezTo>
                    <a:pt x="206" y="119"/>
                    <a:pt x="201" y="123"/>
                    <a:pt x="196" y="123"/>
                  </a:cubicBezTo>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1" name="Freeform 26"/>
            <p:cNvSpPr>
              <a:spLocks noEditPoints="1"/>
            </p:cNvSpPr>
            <p:nvPr/>
          </p:nvSpPr>
          <p:spPr bwMode="auto">
            <a:xfrm>
              <a:off x="7184349" y="2158736"/>
              <a:ext cx="773113" cy="460375"/>
            </a:xfrm>
            <a:custGeom>
              <a:avLst/>
              <a:gdLst>
                <a:gd name="T0" fmla="*/ 195 w 206"/>
                <a:gd name="T1" fmla="*/ 112 h 123"/>
                <a:gd name="T2" fmla="*/ 11 w 206"/>
                <a:gd name="T3" fmla="*/ 112 h 123"/>
                <a:gd name="T4" fmla="*/ 11 w 206"/>
                <a:gd name="T5" fmla="*/ 11 h 123"/>
                <a:gd name="T6" fmla="*/ 195 w 206"/>
                <a:gd name="T7" fmla="*/ 11 h 123"/>
                <a:gd name="T8" fmla="*/ 195 w 206"/>
                <a:gd name="T9" fmla="*/ 112 h 123"/>
                <a:gd name="T10" fmla="*/ 196 w 206"/>
                <a:gd name="T11" fmla="*/ 0 h 123"/>
                <a:gd name="T12" fmla="*/ 10 w 206"/>
                <a:gd name="T13" fmla="*/ 0 h 123"/>
                <a:gd name="T14" fmla="*/ 0 w 206"/>
                <a:gd name="T15" fmla="*/ 10 h 123"/>
                <a:gd name="T16" fmla="*/ 0 w 206"/>
                <a:gd name="T17" fmla="*/ 113 h 123"/>
                <a:gd name="T18" fmla="*/ 10 w 206"/>
                <a:gd name="T19" fmla="*/ 123 h 123"/>
                <a:gd name="T20" fmla="*/ 196 w 206"/>
                <a:gd name="T21" fmla="*/ 123 h 123"/>
                <a:gd name="T22" fmla="*/ 206 w 206"/>
                <a:gd name="T23" fmla="*/ 113 h 123"/>
                <a:gd name="T24" fmla="*/ 206 w 206"/>
                <a:gd name="T25" fmla="*/ 10 h 123"/>
                <a:gd name="T26" fmla="*/ 196 w 206"/>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123">
                  <a:moveTo>
                    <a:pt x="195" y="112"/>
                  </a:moveTo>
                  <a:cubicBezTo>
                    <a:pt x="11" y="112"/>
                    <a:pt x="11" y="112"/>
                    <a:pt x="11" y="112"/>
                  </a:cubicBezTo>
                  <a:cubicBezTo>
                    <a:pt x="11" y="11"/>
                    <a:pt x="11" y="11"/>
                    <a:pt x="11" y="11"/>
                  </a:cubicBezTo>
                  <a:cubicBezTo>
                    <a:pt x="195" y="11"/>
                    <a:pt x="195" y="11"/>
                    <a:pt x="195" y="11"/>
                  </a:cubicBezTo>
                  <a:cubicBezTo>
                    <a:pt x="195" y="112"/>
                    <a:pt x="195" y="112"/>
                    <a:pt x="195" y="112"/>
                  </a:cubicBezTo>
                  <a:moveTo>
                    <a:pt x="196" y="0"/>
                  </a:moveTo>
                  <a:cubicBezTo>
                    <a:pt x="10" y="0"/>
                    <a:pt x="10" y="0"/>
                    <a:pt x="10" y="0"/>
                  </a:cubicBezTo>
                  <a:cubicBezTo>
                    <a:pt x="4" y="0"/>
                    <a:pt x="0" y="4"/>
                    <a:pt x="0" y="10"/>
                  </a:cubicBezTo>
                  <a:cubicBezTo>
                    <a:pt x="0" y="113"/>
                    <a:pt x="0" y="113"/>
                    <a:pt x="0" y="113"/>
                  </a:cubicBezTo>
                  <a:cubicBezTo>
                    <a:pt x="0" y="119"/>
                    <a:pt x="4" y="123"/>
                    <a:pt x="10" y="123"/>
                  </a:cubicBezTo>
                  <a:cubicBezTo>
                    <a:pt x="196" y="123"/>
                    <a:pt x="196" y="123"/>
                    <a:pt x="196" y="123"/>
                  </a:cubicBezTo>
                  <a:cubicBezTo>
                    <a:pt x="201" y="123"/>
                    <a:pt x="206" y="119"/>
                    <a:pt x="206" y="113"/>
                  </a:cubicBezTo>
                  <a:cubicBezTo>
                    <a:pt x="206" y="10"/>
                    <a:pt x="206" y="10"/>
                    <a:pt x="206" y="10"/>
                  </a:cubicBezTo>
                  <a:cubicBezTo>
                    <a:pt x="206" y="4"/>
                    <a:pt x="201" y="0"/>
                    <a:pt x="196" y="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2" name="Freeform 27"/>
            <p:cNvSpPr>
              <a:spLocks noEditPoints="1"/>
            </p:cNvSpPr>
            <p:nvPr/>
          </p:nvSpPr>
          <p:spPr bwMode="auto">
            <a:xfrm>
              <a:off x="7447874" y="2211123"/>
              <a:ext cx="33338" cy="184150"/>
            </a:xfrm>
            <a:custGeom>
              <a:avLst/>
              <a:gdLst>
                <a:gd name="T0" fmla="*/ 9 w 9"/>
                <a:gd name="T1" fmla="*/ 29 h 49"/>
                <a:gd name="T2" fmla="*/ 0 w 9"/>
                <a:gd name="T3" fmla="*/ 29 h 49"/>
                <a:gd name="T4" fmla="*/ 0 w 9"/>
                <a:gd name="T5" fmla="*/ 44 h 49"/>
                <a:gd name="T6" fmla="*/ 4 w 9"/>
                <a:gd name="T7" fmla="*/ 49 h 49"/>
                <a:gd name="T8" fmla="*/ 9 w 9"/>
                <a:gd name="T9" fmla="*/ 44 h 49"/>
                <a:gd name="T10" fmla="*/ 9 w 9"/>
                <a:gd name="T11" fmla="*/ 29 h 49"/>
                <a:gd name="T12" fmla="*/ 4 w 9"/>
                <a:gd name="T13" fmla="*/ 0 h 49"/>
                <a:gd name="T14" fmla="*/ 0 w 9"/>
                <a:gd name="T15" fmla="*/ 5 h 49"/>
                <a:gd name="T16" fmla="*/ 0 w 9"/>
                <a:gd name="T17" fmla="*/ 20 h 49"/>
                <a:gd name="T18" fmla="*/ 9 w 9"/>
                <a:gd name="T19" fmla="*/ 20 h 49"/>
                <a:gd name="T20" fmla="*/ 9 w 9"/>
                <a:gd name="T21" fmla="*/ 5 h 49"/>
                <a:gd name="T22" fmla="*/ 4 w 9"/>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9">
                  <a:moveTo>
                    <a:pt x="9" y="29"/>
                  </a:moveTo>
                  <a:cubicBezTo>
                    <a:pt x="0" y="29"/>
                    <a:pt x="0" y="29"/>
                    <a:pt x="0" y="29"/>
                  </a:cubicBezTo>
                  <a:cubicBezTo>
                    <a:pt x="0" y="44"/>
                    <a:pt x="0" y="44"/>
                    <a:pt x="0" y="44"/>
                  </a:cubicBezTo>
                  <a:cubicBezTo>
                    <a:pt x="0" y="47"/>
                    <a:pt x="2" y="49"/>
                    <a:pt x="4" y="49"/>
                  </a:cubicBezTo>
                  <a:cubicBezTo>
                    <a:pt x="7" y="49"/>
                    <a:pt x="9" y="47"/>
                    <a:pt x="9" y="44"/>
                  </a:cubicBezTo>
                  <a:cubicBezTo>
                    <a:pt x="9" y="29"/>
                    <a:pt x="9" y="29"/>
                    <a:pt x="9" y="29"/>
                  </a:cubicBezTo>
                  <a:moveTo>
                    <a:pt x="4" y="0"/>
                  </a:moveTo>
                  <a:cubicBezTo>
                    <a:pt x="2" y="0"/>
                    <a:pt x="0" y="3"/>
                    <a:pt x="0" y="5"/>
                  </a:cubicBezTo>
                  <a:cubicBezTo>
                    <a:pt x="0" y="20"/>
                    <a:pt x="0" y="20"/>
                    <a:pt x="0" y="20"/>
                  </a:cubicBezTo>
                  <a:cubicBezTo>
                    <a:pt x="9" y="20"/>
                    <a:pt x="9" y="20"/>
                    <a:pt x="9" y="20"/>
                  </a:cubicBezTo>
                  <a:cubicBezTo>
                    <a:pt x="9" y="5"/>
                    <a:pt x="9" y="5"/>
                    <a:pt x="9" y="5"/>
                  </a:cubicBezTo>
                  <a:cubicBezTo>
                    <a:pt x="9" y="3"/>
                    <a:pt x="7" y="0"/>
                    <a:pt x="4" y="0"/>
                  </a:cubicBezTo>
                </a:path>
              </a:pathLst>
            </a:custGeom>
            <a:solidFill>
              <a:srgbClr val="001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3" name="Freeform 28"/>
            <p:cNvSpPr>
              <a:spLocks noEditPoints="1"/>
            </p:cNvSpPr>
            <p:nvPr/>
          </p:nvSpPr>
          <p:spPr bwMode="auto">
            <a:xfrm>
              <a:off x="7371674" y="2285736"/>
              <a:ext cx="184150" cy="33337"/>
            </a:xfrm>
            <a:custGeom>
              <a:avLst/>
              <a:gdLst>
                <a:gd name="T0" fmla="*/ 20 w 49"/>
                <a:gd name="T1" fmla="*/ 0 h 9"/>
                <a:gd name="T2" fmla="*/ 5 w 49"/>
                <a:gd name="T3" fmla="*/ 0 h 9"/>
                <a:gd name="T4" fmla="*/ 0 w 49"/>
                <a:gd name="T5" fmla="*/ 5 h 9"/>
                <a:gd name="T6" fmla="*/ 5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9 w 49"/>
                <a:gd name="T23" fmla="*/ 5 h 9"/>
                <a:gd name="T24" fmla="*/ 44 w 49"/>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
                  <a:moveTo>
                    <a:pt x="20" y="0"/>
                  </a:moveTo>
                  <a:cubicBezTo>
                    <a:pt x="5" y="0"/>
                    <a:pt x="5" y="0"/>
                    <a:pt x="5" y="0"/>
                  </a:cubicBezTo>
                  <a:cubicBezTo>
                    <a:pt x="2" y="0"/>
                    <a:pt x="0" y="2"/>
                    <a:pt x="0" y="5"/>
                  </a:cubicBezTo>
                  <a:cubicBezTo>
                    <a:pt x="0" y="7"/>
                    <a:pt x="2" y="9"/>
                    <a:pt x="5"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5"/>
                    <a:pt x="49" y="5"/>
                    <a:pt x="49" y="5"/>
                  </a:cubicBezTo>
                  <a:cubicBezTo>
                    <a:pt x="49" y="2"/>
                    <a:pt x="47" y="0"/>
                    <a:pt x="44" y="0"/>
                  </a:cubicBezTo>
                </a:path>
              </a:pathLst>
            </a:custGeom>
            <a:solidFill>
              <a:srgbClr val="001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4" name="Rectangle 29"/>
            <p:cNvSpPr>
              <a:spLocks noChangeArrowheads="1"/>
            </p:cNvSpPr>
            <p:nvPr/>
          </p:nvSpPr>
          <p:spPr bwMode="auto">
            <a:xfrm>
              <a:off x="7447874" y="2285736"/>
              <a:ext cx="33338" cy="33337"/>
            </a:xfrm>
            <a:prstGeom prst="rect">
              <a:avLst/>
            </a:prstGeom>
            <a:solidFill>
              <a:srgbClr val="0008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5" name="Rectangle 30"/>
            <p:cNvSpPr>
              <a:spLocks noChangeArrowheads="1"/>
            </p:cNvSpPr>
            <p:nvPr/>
          </p:nvSpPr>
          <p:spPr bwMode="auto">
            <a:xfrm>
              <a:off x="7447874" y="2285736"/>
              <a:ext cx="33338" cy="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6" name="Freeform 31"/>
            <p:cNvSpPr>
              <a:spLocks/>
            </p:cNvSpPr>
            <p:nvPr/>
          </p:nvSpPr>
          <p:spPr bwMode="auto">
            <a:xfrm>
              <a:off x="7447874" y="2211123"/>
              <a:ext cx="33338" cy="184150"/>
            </a:xfrm>
            <a:custGeom>
              <a:avLst/>
              <a:gdLst>
                <a:gd name="T0" fmla="*/ 0 w 9"/>
                <a:gd name="T1" fmla="*/ 44 h 49"/>
                <a:gd name="T2" fmla="*/ 0 w 9"/>
                <a:gd name="T3" fmla="*/ 5 h 49"/>
                <a:gd name="T4" fmla="*/ 4 w 9"/>
                <a:gd name="T5" fmla="*/ 0 h 49"/>
                <a:gd name="T6" fmla="*/ 9 w 9"/>
                <a:gd name="T7" fmla="*/ 5 h 49"/>
                <a:gd name="T8" fmla="*/ 9 w 9"/>
                <a:gd name="T9" fmla="*/ 44 h 49"/>
                <a:gd name="T10" fmla="*/ 4 w 9"/>
                <a:gd name="T11" fmla="*/ 49 h 49"/>
                <a:gd name="T12" fmla="*/ 0 w 9"/>
                <a:gd name="T13" fmla="*/ 44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4"/>
                  </a:moveTo>
                  <a:cubicBezTo>
                    <a:pt x="0" y="5"/>
                    <a:pt x="0" y="5"/>
                    <a:pt x="0" y="5"/>
                  </a:cubicBezTo>
                  <a:cubicBezTo>
                    <a:pt x="0" y="3"/>
                    <a:pt x="2" y="0"/>
                    <a:pt x="4" y="0"/>
                  </a:cubicBezTo>
                  <a:cubicBezTo>
                    <a:pt x="7" y="0"/>
                    <a:pt x="9" y="3"/>
                    <a:pt x="9" y="5"/>
                  </a:cubicBezTo>
                  <a:cubicBezTo>
                    <a:pt x="9" y="44"/>
                    <a:pt x="9" y="44"/>
                    <a:pt x="9" y="44"/>
                  </a:cubicBezTo>
                  <a:cubicBezTo>
                    <a:pt x="9" y="47"/>
                    <a:pt x="7" y="49"/>
                    <a:pt x="4" y="49"/>
                  </a:cubicBezTo>
                  <a:cubicBezTo>
                    <a:pt x="2" y="49"/>
                    <a:pt x="0" y="47"/>
                    <a:pt x="0"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0" name="Freeform 32"/>
            <p:cNvSpPr>
              <a:spLocks/>
            </p:cNvSpPr>
            <p:nvPr/>
          </p:nvSpPr>
          <p:spPr bwMode="auto">
            <a:xfrm>
              <a:off x="7371674" y="2285736"/>
              <a:ext cx="184150" cy="33337"/>
            </a:xfrm>
            <a:custGeom>
              <a:avLst/>
              <a:gdLst>
                <a:gd name="T0" fmla="*/ 5 w 49"/>
                <a:gd name="T1" fmla="*/ 0 h 9"/>
                <a:gd name="T2" fmla="*/ 44 w 49"/>
                <a:gd name="T3" fmla="*/ 0 h 9"/>
                <a:gd name="T4" fmla="*/ 49 w 49"/>
                <a:gd name="T5" fmla="*/ 5 h 9"/>
                <a:gd name="T6" fmla="*/ 44 w 49"/>
                <a:gd name="T7" fmla="*/ 9 h 9"/>
                <a:gd name="T8" fmla="*/ 5 w 49"/>
                <a:gd name="T9" fmla="*/ 9 h 9"/>
                <a:gd name="T10" fmla="*/ 0 w 49"/>
                <a:gd name="T11" fmla="*/ 5 h 9"/>
                <a:gd name="T12" fmla="*/ 5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5" y="0"/>
                  </a:moveTo>
                  <a:cubicBezTo>
                    <a:pt x="44" y="0"/>
                    <a:pt x="44" y="0"/>
                    <a:pt x="44" y="0"/>
                  </a:cubicBezTo>
                  <a:cubicBezTo>
                    <a:pt x="47" y="0"/>
                    <a:pt x="49" y="2"/>
                    <a:pt x="49" y="5"/>
                  </a:cubicBezTo>
                  <a:cubicBezTo>
                    <a:pt x="49" y="7"/>
                    <a:pt x="47" y="9"/>
                    <a:pt x="44" y="9"/>
                  </a:cubicBezTo>
                  <a:cubicBezTo>
                    <a:pt x="5" y="9"/>
                    <a:pt x="5" y="9"/>
                    <a:pt x="5" y="9"/>
                  </a:cubicBezTo>
                  <a:cubicBezTo>
                    <a:pt x="2" y="9"/>
                    <a:pt x="0" y="7"/>
                    <a:pt x="0" y="5"/>
                  </a:cubicBezTo>
                  <a:cubicBezTo>
                    <a:pt x="0" y="2"/>
                    <a:pt x="2"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1" name="Freeform 33"/>
            <p:cNvSpPr>
              <a:spLocks/>
            </p:cNvSpPr>
            <p:nvPr/>
          </p:nvSpPr>
          <p:spPr bwMode="auto">
            <a:xfrm>
              <a:off x="7393899" y="2233348"/>
              <a:ext cx="139700" cy="142875"/>
            </a:xfrm>
            <a:custGeom>
              <a:avLst/>
              <a:gdLst>
                <a:gd name="T0" fmla="*/ 1 w 37"/>
                <a:gd name="T1" fmla="*/ 29 h 38"/>
                <a:gd name="T2" fmla="*/ 29 w 37"/>
                <a:gd name="T3" fmla="*/ 2 h 38"/>
                <a:gd name="T4" fmla="*/ 36 w 37"/>
                <a:gd name="T5" fmla="*/ 2 h 38"/>
                <a:gd name="T6" fmla="*/ 36 w 37"/>
                <a:gd name="T7" fmla="*/ 8 h 38"/>
                <a:gd name="T8" fmla="*/ 8 w 37"/>
                <a:gd name="T9" fmla="*/ 36 h 38"/>
                <a:gd name="T10" fmla="*/ 1 w 37"/>
                <a:gd name="T11" fmla="*/ 36 h 38"/>
                <a:gd name="T12" fmla="*/ 1 w 37"/>
                <a:gd name="T13" fmla="*/ 29 h 38"/>
              </a:gdLst>
              <a:ahLst/>
              <a:cxnLst>
                <a:cxn ang="0">
                  <a:pos x="T0" y="T1"/>
                </a:cxn>
                <a:cxn ang="0">
                  <a:pos x="T2" y="T3"/>
                </a:cxn>
                <a:cxn ang="0">
                  <a:pos x="T4" y="T5"/>
                </a:cxn>
                <a:cxn ang="0">
                  <a:pos x="T6" y="T7"/>
                </a:cxn>
                <a:cxn ang="0">
                  <a:pos x="T8" y="T9"/>
                </a:cxn>
                <a:cxn ang="0">
                  <a:pos x="T10" y="T11"/>
                </a:cxn>
                <a:cxn ang="0">
                  <a:pos x="T12" y="T13"/>
                </a:cxn>
              </a:cxnLst>
              <a:rect l="0" t="0" r="r" b="b"/>
              <a:pathLst>
                <a:path w="37" h="38">
                  <a:moveTo>
                    <a:pt x="1" y="29"/>
                  </a:moveTo>
                  <a:cubicBezTo>
                    <a:pt x="29" y="2"/>
                    <a:pt x="29" y="2"/>
                    <a:pt x="29" y="2"/>
                  </a:cubicBezTo>
                  <a:cubicBezTo>
                    <a:pt x="31" y="0"/>
                    <a:pt x="34" y="0"/>
                    <a:pt x="36" y="2"/>
                  </a:cubicBezTo>
                  <a:cubicBezTo>
                    <a:pt x="37" y="3"/>
                    <a:pt x="37" y="6"/>
                    <a:pt x="36" y="8"/>
                  </a:cubicBezTo>
                  <a:cubicBezTo>
                    <a:pt x="8" y="36"/>
                    <a:pt x="8" y="36"/>
                    <a:pt x="8" y="36"/>
                  </a:cubicBezTo>
                  <a:cubicBezTo>
                    <a:pt x="6" y="38"/>
                    <a:pt x="3" y="38"/>
                    <a:pt x="1" y="36"/>
                  </a:cubicBezTo>
                  <a:cubicBezTo>
                    <a:pt x="0" y="34"/>
                    <a:pt x="0" y="31"/>
                    <a:pt x="1" y="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2" name="Freeform 34"/>
            <p:cNvSpPr>
              <a:spLocks/>
            </p:cNvSpPr>
            <p:nvPr/>
          </p:nvSpPr>
          <p:spPr bwMode="auto">
            <a:xfrm>
              <a:off x="7393899" y="2233348"/>
              <a:ext cx="139700" cy="142875"/>
            </a:xfrm>
            <a:custGeom>
              <a:avLst/>
              <a:gdLst>
                <a:gd name="T0" fmla="*/ 8 w 37"/>
                <a:gd name="T1" fmla="*/ 2 h 38"/>
                <a:gd name="T2" fmla="*/ 36 w 37"/>
                <a:gd name="T3" fmla="*/ 29 h 38"/>
                <a:gd name="T4" fmla="*/ 36 w 37"/>
                <a:gd name="T5" fmla="*/ 36 h 38"/>
                <a:gd name="T6" fmla="*/ 29 w 37"/>
                <a:gd name="T7" fmla="*/ 36 h 38"/>
                <a:gd name="T8" fmla="*/ 1 w 37"/>
                <a:gd name="T9" fmla="*/ 8 h 38"/>
                <a:gd name="T10" fmla="*/ 1 w 37"/>
                <a:gd name="T11" fmla="*/ 2 h 38"/>
                <a:gd name="T12" fmla="*/ 8 w 37"/>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37" h="38">
                  <a:moveTo>
                    <a:pt x="8" y="2"/>
                  </a:moveTo>
                  <a:cubicBezTo>
                    <a:pt x="36" y="29"/>
                    <a:pt x="36" y="29"/>
                    <a:pt x="36" y="29"/>
                  </a:cubicBezTo>
                  <a:cubicBezTo>
                    <a:pt x="37" y="31"/>
                    <a:pt x="37" y="34"/>
                    <a:pt x="36" y="36"/>
                  </a:cubicBezTo>
                  <a:cubicBezTo>
                    <a:pt x="34" y="38"/>
                    <a:pt x="31" y="38"/>
                    <a:pt x="29" y="36"/>
                  </a:cubicBezTo>
                  <a:cubicBezTo>
                    <a:pt x="1" y="8"/>
                    <a:pt x="1" y="8"/>
                    <a:pt x="1" y="8"/>
                  </a:cubicBezTo>
                  <a:cubicBezTo>
                    <a:pt x="0" y="6"/>
                    <a:pt x="0" y="3"/>
                    <a:pt x="1" y="2"/>
                  </a:cubicBezTo>
                  <a:cubicBezTo>
                    <a:pt x="3" y="0"/>
                    <a:pt x="6" y="0"/>
                    <a:pt x="8"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3" name="Oval 35"/>
            <p:cNvSpPr>
              <a:spLocks noChangeArrowheads="1"/>
            </p:cNvSpPr>
            <p:nvPr/>
          </p:nvSpPr>
          <p:spPr bwMode="auto">
            <a:xfrm>
              <a:off x="7435174" y="2274623"/>
              <a:ext cx="57150" cy="55562"/>
            </a:xfrm>
            <a:prstGeom prst="ellipse">
              <a:avLst/>
            </a:pr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4" name="Freeform 36"/>
            <p:cNvSpPr>
              <a:spLocks noEditPoints="1"/>
            </p:cNvSpPr>
            <p:nvPr/>
          </p:nvSpPr>
          <p:spPr bwMode="auto">
            <a:xfrm>
              <a:off x="7409774" y="2247636"/>
              <a:ext cx="107950" cy="112712"/>
            </a:xfrm>
            <a:custGeom>
              <a:avLst/>
              <a:gdLst>
                <a:gd name="T0" fmla="*/ 14 w 29"/>
                <a:gd name="T1" fmla="*/ 7 h 30"/>
                <a:gd name="T2" fmla="*/ 22 w 29"/>
                <a:gd name="T3" fmla="*/ 15 h 30"/>
                <a:gd name="T4" fmla="*/ 14 w 29"/>
                <a:gd name="T5" fmla="*/ 22 h 30"/>
                <a:gd name="T6" fmla="*/ 7 w 29"/>
                <a:gd name="T7" fmla="*/ 15 h 30"/>
                <a:gd name="T8" fmla="*/ 14 w 29"/>
                <a:gd name="T9" fmla="*/ 7 h 30"/>
                <a:gd name="T10" fmla="*/ 14 w 29"/>
                <a:gd name="T11" fmla="*/ 0 h 30"/>
                <a:gd name="T12" fmla="*/ 0 w 29"/>
                <a:gd name="T13" fmla="*/ 15 h 30"/>
                <a:gd name="T14" fmla="*/ 14 w 29"/>
                <a:gd name="T15" fmla="*/ 30 h 30"/>
                <a:gd name="T16" fmla="*/ 29 w 29"/>
                <a:gd name="T17" fmla="*/ 15 h 30"/>
                <a:gd name="T18" fmla="*/ 14 w 29"/>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4" y="7"/>
                  </a:moveTo>
                  <a:cubicBezTo>
                    <a:pt x="19" y="7"/>
                    <a:pt x="22" y="10"/>
                    <a:pt x="22" y="15"/>
                  </a:cubicBezTo>
                  <a:cubicBezTo>
                    <a:pt x="22" y="19"/>
                    <a:pt x="19" y="22"/>
                    <a:pt x="14" y="22"/>
                  </a:cubicBezTo>
                  <a:cubicBezTo>
                    <a:pt x="10" y="22"/>
                    <a:pt x="7" y="19"/>
                    <a:pt x="7" y="15"/>
                  </a:cubicBezTo>
                  <a:cubicBezTo>
                    <a:pt x="7" y="10"/>
                    <a:pt x="10" y="7"/>
                    <a:pt x="14" y="7"/>
                  </a:cubicBezTo>
                  <a:moveTo>
                    <a:pt x="14" y="0"/>
                  </a:moveTo>
                  <a:cubicBezTo>
                    <a:pt x="6" y="0"/>
                    <a:pt x="0" y="7"/>
                    <a:pt x="0" y="15"/>
                  </a:cubicBezTo>
                  <a:cubicBezTo>
                    <a:pt x="0" y="23"/>
                    <a:pt x="6" y="30"/>
                    <a:pt x="14" y="30"/>
                  </a:cubicBezTo>
                  <a:cubicBezTo>
                    <a:pt x="23" y="30"/>
                    <a:pt x="29" y="23"/>
                    <a:pt x="29" y="15"/>
                  </a:cubicBezTo>
                  <a:cubicBezTo>
                    <a:pt x="29" y="7"/>
                    <a:pt x="23"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5" name="Freeform 37"/>
            <p:cNvSpPr>
              <a:spLocks noEditPoints="1"/>
            </p:cNvSpPr>
            <p:nvPr/>
          </p:nvSpPr>
          <p:spPr bwMode="auto">
            <a:xfrm>
              <a:off x="7627262" y="2296848"/>
              <a:ext cx="49213" cy="255587"/>
            </a:xfrm>
            <a:custGeom>
              <a:avLst/>
              <a:gdLst>
                <a:gd name="T0" fmla="*/ 13 w 13"/>
                <a:gd name="T1" fmla="*/ 40 h 68"/>
                <a:gd name="T2" fmla="*/ 0 w 13"/>
                <a:gd name="T3" fmla="*/ 40 h 68"/>
                <a:gd name="T4" fmla="*/ 0 w 13"/>
                <a:gd name="T5" fmla="*/ 62 h 68"/>
                <a:gd name="T6" fmla="*/ 7 w 13"/>
                <a:gd name="T7" fmla="*/ 68 h 68"/>
                <a:gd name="T8" fmla="*/ 13 w 13"/>
                <a:gd name="T9" fmla="*/ 62 h 68"/>
                <a:gd name="T10" fmla="*/ 13 w 13"/>
                <a:gd name="T11" fmla="*/ 40 h 68"/>
                <a:gd name="T12" fmla="*/ 7 w 13"/>
                <a:gd name="T13" fmla="*/ 0 h 68"/>
                <a:gd name="T14" fmla="*/ 7 w 13"/>
                <a:gd name="T15" fmla="*/ 0 h 68"/>
                <a:gd name="T16" fmla="*/ 0 w 13"/>
                <a:gd name="T17" fmla="*/ 6 h 68"/>
                <a:gd name="T18" fmla="*/ 0 w 13"/>
                <a:gd name="T19" fmla="*/ 28 h 68"/>
                <a:gd name="T20" fmla="*/ 13 w 13"/>
                <a:gd name="T21" fmla="*/ 28 h 68"/>
                <a:gd name="T22" fmla="*/ 13 w 13"/>
                <a:gd name="T23" fmla="*/ 6 h 68"/>
                <a:gd name="T24" fmla="*/ 7 w 13"/>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68">
                  <a:moveTo>
                    <a:pt x="13" y="40"/>
                  </a:moveTo>
                  <a:cubicBezTo>
                    <a:pt x="0" y="40"/>
                    <a:pt x="0" y="40"/>
                    <a:pt x="0" y="40"/>
                  </a:cubicBezTo>
                  <a:cubicBezTo>
                    <a:pt x="0" y="62"/>
                    <a:pt x="0" y="62"/>
                    <a:pt x="0" y="62"/>
                  </a:cubicBezTo>
                  <a:cubicBezTo>
                    <a:pt x="0" y="65"/>
                    <a:pt x="3" y="68"/>
                    <a:pt x="7" y="68"/>
                  </a:cubicBezTo>
                  <a:cubicBezTo>
                    <a:pt x="10" y="68"/>
                    <a:pt x="13" y="65"/>
                    <a:pt x="13" y="62"/>
                  </a:cubicBezTo>
                  <a:cubicBezTo>
                    <a:pt x="13" y="40"/>
                    <a:pt x="13" y="40"/>
                    <a:pt x="13" y="40"/>
                  </a:cubicBezTo>
                  <a:moveTo>
                    <a:pt x="7" y="0"/>
                  </a:moveTo>
                  <a:cubicBezTo>
                    <a:pt x="7" y="0"/>
                    <a:pt x="7" y="0"/>
                    <a:pt x="7" y="0"/>
                  </a:cubicBezTo>
                  <a:cubicBezTo>
                    <a:pt x="3" y="0"/>
                    <a:pt x="0" y="3"/>
                    <a:pt x="0" y="6"/>
                  </a:cubicBezTo>
                  <a:cubicBezTo>
                    <a:pt x="0" y="28"/>
                    <a:pt x="0" y="28"/>
                    <a:pt x="0" y="28"/>
                  </a:cubicBezTo>
                  <a:cubicBezTo>
                    <a:pt x="13" y="28"/>
                    <a:pt x="13" y="28"/>
                    <a:pt x="13" y="28"/>
                  </a:cubicBezTo>
                  <a:cubicBezTo>
                    <a:pt x="13" y="6"/>
                    <a:pt x="13" y="6"/>
                    <a:pt x="13" y="6"/>
                  </a:cubicBezTo>
                  <a:cubicBezTo>
                    <a:pt x="13" y="3"/>
                    <a:pt x="10" y="0"/>
                    <a:pt x="7" y="0"/>
                  </a:cubicBezTo>
                </a:path>
              </a:pathLst>
            </a:custGeom>
            <a:solidFill>
              <a:srgbClr val="001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6" name="Freeform 38"/>
            <p:cNvSpPr>
              <a:spLocks noEditPoints="1"/>
            </p:cNvSpPr>
            <p:nvPr/>
          </p:nvSpPr>
          <p:spPr bwMode="auto">
            <a:xfrm>
              <a:off x="7525662" y="2401623"/>
              <a:ext cx="250825" cy="46037"/>
            </a:xfrm>
            <a:custGeom>
              <a:avLst/>
              <a:gdLst>
                <a:gd name="T0" fmla="*/ 27 w 67"/>
                <a:gd name="T1" fmla="*/ 0 h 12"/>
                <a:gd name="T2" fmla="*/ 6 w 67"/>
                <a:gd name="T3" fmla="*/ 0 h 12"/>
                <a:gd name="T4" fmla="*/ 0 w 67"/>
                <a:gd name="T5" fmla="*/ 6 h 12"/>
                <a:gd name="T6" fmla="*/ 6 w 67"/>
                <a:gd name="T7" fmla="*/ 12 h 12"/>
                <a:gd name="T8" fmla="*/ 27 w 67"/>
                <a:gd name="T9" fmla="*/ 12 h 12"/>
                <a:gd name="T10" fmla="*/ 27 w 67"/>
                <a:gd name="T11" fmla="*/ 0 h 12"/>
                <a:gd name="T12" fmla="*/ 61 w 67"/>
                <a:gd name="T13" fmla="*/ 0 h 12"/>
                <a:gd name="T14" fmla="*/ 40 w 67"/>
                <a:gd name="T15" fmla="*/ 0 h 12"/>
                <a:gd name="T16" fmla="*/ 40 w 67"/>
                <a:gd name="T17" fmla="*/ 12 h 12"/>
                <a:gd name="T18" fmla="*/ 61 w 67"/>
                <a:gd name="T19" fmla="*/ 12 h 12"/>
                <a:gd name="T20" fmla="*/ 67 w 67"/>
                <a:gd name="T21" fmla="*/ 6 h 12"/>
                <a:gd name="T22" fmla="*/ 67 w 67"/>
                <a:gd name="T23" fmla="*/ 6 h 12"/>
                <a:gd name="T24" fmla="*/ 61 w 67"/>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2">
                  <a:moveTo>
                    <a:pt x="27" y="0"/>
                  </a:moveTo>
                  <a:cubicBezTo>
                    <a:pt x="6" y="0"/>
                    <a:pt x="6" y="0"/>
                    <a:pt x="6" y="0"/>
                  </a:cubicBezTo>
                  <a:cubicBezTo>
                    <a:pt x="2" y="0"/>
                    <a:pt x="0" y="3"/>
                    <a:pt x="0" y="6"/>
                  </a:cubicBezTo>
                  <a:cubicBezTo>
                    <a:pt x="0" y="10"/>
                    <a:pt x="2" y="12"/>
                    <a:pt x="6" y="12"/>
                  </a:cubicBezTo>
                  <a:cubicBezTo>
                    <a:pt x="27" y="12"/>
                    <a:pt x="27" y="12"/>
                    <a:pt x="27" y="12"/>
                  </a:cubicBezTo>
                  <a:cubicBezTo>
                    <a:pt x="27" y="0"/>
                    <a:pt x="27" y="0"/>
                    <a:pt x="27" y="0"/>
                  </a:cubicBezTo>
                  <a:moveTo>
                    <a:pt x="61" y="0"/>
                  </a:moveTo>
                  <a:cubicBezTo>
                    <a:pt x="40" y="0"/>
                    <a:pt x="40" y="0"/>
                    <a:pt x="40" y="0"/>
                  </a:cubicBezTo>
                  <a:cubicBezTo>
                    <a:pt x="40" y="12"/>
                    <a:pt x="40" y="12"/>
                    <a:pt x="40" y="12"/>
                  </a:cubicBezTo>
                  <a:cubicBezTo>
                    <a:pt x="61" y="12"/>
                    <a:pt x="61" y="12"/>
                    <a:pt x="61" y="12"/>
                  </a:cubicBezTo>
                  <a:cubicBezTo>
                    <a:pt x="65" y="12"/>
                    <a:pt x="67" y="10"/>
                    <a:pt x="67" y="6"/>
                  </a:cubicBezTo>
                  <a:cubicBezTo>
                    <a:pt x="67" y="6"/>
                    <a:pt x="67" y="6"/>
                    <a:pt x="67" y="6"/>
                  </a:cubicBezTo>
                  <a:cubicBezTo>
                    <a:pt x="67" y="3"/>
                    <a:pt x="65" y="0"/>
                    <a:pt x="61" y="0"/>
                  </a:cubicBezTo>
                </a:path>
              </a:pathLst>
            </a:custGeom>
            <a:solidFill>
              <a:srgbClr val="001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7" name="Rectangle 39"/>
            <p:cNvSpPr>
              <a:spLocks noChangeArrowheads="1"/>
            </p:cNvSpPr>
            <p:nvPr/>
          </p:nvSpPr>
          <p:spPr bwMode="auto">
            <a:xfrm>
              <a:off x="7627262" y="2401623"/>
              <a:ext cx="49213" cy="46037"/>
            </a:xfrm>
            <a:prstGeom prst="rect">
              <a:avLst/>
            </a:prstGeom>
            <a:solidFill>
              <a:srgbClr val="0008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8" name="Rectangle 40"/>
            <p:cNvSpPr>
              <a:spLocks noChangeArrowheads="1"/>
            </p:cNvSpPr>
            <p:nvPr/>
          </p:nvSpPr>
          <p:spPr bwMode="auto">
            <a:xfrm>
              <a:off x="7627262" y="2401623"/>
              <a:ext cx="49213"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9" name="Freeform 41"/>
            <p:cNvSpPr>
              <a:spLocks/>
            </p:cNvSpPr>
            <p:nvPr/>
          </p:nvSpPr>
          <p:spPr bwMode="auto">
            <a:xfrm>
              <a:off x="7627262" y="2296848"/>
              <a:ext cx="49213" cy="255587"/>
            </a:xfrm>
            <a:custGeom>
              <a:avLst/>
              <a:gdLst>
                <a:gd name="T0" fmla="*/ 0 w 13"/>
                <a:gd name="T1" fmla="*/ 62 h 68"/>
                <a:gd name="T2" fmla="*/ 0 w 13"/>
                <a:gd name="T3" fmla="*/ 6 h 68"/>
                <a:gd name="T4" fmla="*/ 7 w 13"/>
                <a:gd name="T5" fmla="*/ 0 h 68"/>
                <a:gd name="T6" fmla="*/ 13 w 13"/>
                <a:gd name="T7" fmla="*/ 6 h 68"/>
                <a:gd name="T8" fmla="*/ 13 w 13"/>
                <a:gd name="T9" fmla="*/ 62 h 68"/>
                <a:gd name="T10" fmla="*/ 7 w 13"/>
                <a:gd name="T11" fmla="*/ 68 h 68"/>
                <a:gd name="T12" fmla="*/ 0 w 13"/>
                <a:gd name="T13" fmla="*/ 62 h 68"/>
              </a:gdLst>
              <a:ahLst/>
              <a:cxnLst>
                <a:cxn ang="0">
                  <a:pos x="T0" y="T1"/>
                </a:cxn>
                <a:cxn ang="0">
                  <a:pos x="T2" y="T3"/>
                </a:cxn>
                <a:cxn ang="0">
                  <a:pos x="T4" y="T5"/>
                </a:cxn>
                <a:cxn ang="0">
                  <a:pos x="T6" y="T7"/>
                </a:cxn>
                <a:cxn ang="0">
                  <a:pos x="T8" y="T9"/>
                </a:cxn>
                <a:cxn ang="0">
                  <a:pos x="T10" y="T11"/>
                </a:cxn>
                <a:cxn ang="0">
                  <a:pos x="T12" y="T13"/>
                </a:cxn>
              </a:cxnLst>
              <a:rect l="0" t="0" r="r" b="b"/>
              <a:pathLst>
                <a:path w="13" h="68">
                  <a:moveTo>
                    <a:pt x="0" y="62"/>
                  </a:moveTo>
                  <a:cubicBezTo>
                    <a:pt x="0" y="6"/>
                    <a:pt x="0" y="6"/>
                    <a:pt x="0" y="6"/>
                  </a:cubicBezTo>
                  <a:cubicBezTo>
                    <a:pt x="0" y="3"/>
                    <a:pt x="3" y="0"/>
                    <a:pt x="7" y="0"/>
                  </a:cubicBezTo>
                  <a:cubicBezTo>
                    <a:pt x="10" y="0"/>
                    <a:pt x="13" y="3"/>
                    <a:pt x="13" y="6"/>
                  </a:cubicBezTo>
                  <a:cubicBezTo>
                    <a:pt x="13" y="62"/>
                    <a:pt x="13" y="62"/>
                    <a:pt x="13" y="62"/>
                  </a:cubicBezTo>
                  <a:cubicBezTo>
                    <a:pt x="13" y="65"/>
                    <a:pt x="10" y="68"/>
                    <a:pt x="7" y="68"/>
                  </a:cubicBezTo>
                  <a:cubicBezTo>
                    <a:pt x="3" y="68"/>
                    <a:pt x="0" y="65"/>
                    <a:pt x="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0" name="Freeform 42"/>
            <p:cNvSpPr>
              <a:spLocks/>
            </p:cNvSpPr>
            <p:nvPr/>
          </p:nvSpPr>
          <p:spPr bwMode="auto">
            <a:xfrm>
              <a:off x="7525662" y="2401623"/>
              <a:ext cx="250825" cy="46037"/>
            </a:xfrm>
            <a:custGeom>
              <a:avLst/>
              <a:gdLst>
                <a:gd name="T0" fmla="*/ 6 w 67"/>
                <a:gd name="T1" fmla="*/ 0 h 12"/>
                <a:gd name="T2" fmla="*/ 61 w 67"/>
                <a:gd name="T3" fmla="*/ 0 h 12"/>
                <a:gd name="T4" fmla="*/ 67 w 67"/>
                <a:gd name="T5" fmla="*/ 6 h 12"/>
                <a:gd name="T6" fmla="*/ 61 w 67"/>
                <a:gd name="T7" fmla="*/ 12 h 12"/>
                <a:gd name="T8" fmla="*/ 6 w 67"/>
                <a:gd name="T9" fmla="*/ 12 h 12"/>
                <a:gd name="T10" fmla="*/ 0 w 67"/>
                <a:gd name="T11" fmla="*/ 6 h 12"/>
                <a:gd name="T12" fmla="*/ 6 w 67"/>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7" h="12">
                  <a:moveTo>
                    <a:pt x="6" y="0"/>
                  </a:moveTo>
                  <a:cubicBezTo>
                    <a:pt x="61" y="0"/>
                    <a:pt x="61" y="0"/>
                    <a:pt x="61" y="0"/>
                  </a:cubicBezTo>
                  <a:cubicBezTo>
                    <a:pt x="65" y="0"/>
                    <a:pt x="67" y="3"/>
                    <a:pt x="67" y="6"/>
                  </a:cubicBezTo>
                  <a:cubicBezTo>
                    <a:pt x="67" y="10"/>
                    <a:pt x="65" y="12"/>
                    <a:pt x="61" y="12"/>
                  </a:cubicBezTo>
                  <a:cubicBezTo>
                    <a:pt x="6" y="12"/>
                    <a:pt x="6" y="12"/>
                    <a:pt x="6" y="12"/>
                  </a:cubicBezTo>
                  <a:cubicBezTo>
                    <a:pt x="2" y="12"/>
                    <a:pt x="0" y="10"/>
                    <a:pt x="0" y="6"/>
                  </a:cubicBezTo>
                  <a:cubicBezTo>
                    <a:pt x="0" y="3"/>
                    <a:pt x="2"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1" name="Freeform 43"/>
            <p:cNvSpPr>
              <a:spLocks/>
            </p:cNvSpPr>
            <p:nvPr/>
          </p:nvSpPr>
          <p:spPr bwMode="auto">
            <a:xfrm>
              <a:off x="7552649" y="2327011"/>
              <a:ext cx="198438" cy="198437"/>
            </a:xfrm>
            <a:custGeom>
              <a:avLst/>
              <a:gdLst>
                <a:gd name="T0" fmla="*/ 2 w 53"/>
                <a:gd name="T1" fmla="*/ 41 h 53"/>
                <a:gd name="T2" fmla="*/ 42 w 53"/>
                <a:gd name="T3" fmla="*/ 2 h 53"/>
                <a:gd name="T4" fmla="*/ 51 w 53"/>
                <a:gd name="T5" fmla="*/ 2 h 53"/>
                <a:gd name="T6" fmla="*/ 51 w 53"/>
                <a:gd name="T7" fmla="*/ 11 h 53"/>
                <a:gd name="T8" fmla="*/ 11 w 53"/>
                <a:gd name="T9" fmla="*/ 50 h 53"/>
                <a:gd name="T10" fmla="*/ 2 w 53"/>
                <a:gd name="T11" fmla="*/ 50 h 53"/>
                <a:gd name="T12" fmla="*/ 2 w 53"/>
                <a:gd name="T13" fmla="*/ 41 h 53"/>
              </a:gdLst>
              <a:ahLst/>
              <a:cxnLst>
                <a:cxn ang="0">
                  <a:pos x="T0" y="T1"/>
                </a:cxn>
                <a:cxn ang="0">
                  <a:pos x="T2" y="T3"/>
                </a:cxn>
                <a:cxn ang="0">
                  <a:pos x="T4" y="T5"/>
                </a:cxn>
                <a:cxn ang="0">
                  <a:pos x="T6" y="T7"/>
                </a:cxn>
                <a:cxn ang="0">
                  <a:pos x="T8" y="T9"/>
                </a:cxn>
                <a:cxn ang="0">
                  <a:pos x="T10" y="T11"/>
                </a:cxn>
                <a:cxn ang="0">
                  <a:pos x="T12" y="T13"/>
                </a:cxn>
              </a:cxnLst>
              <a:rect l="0" t="0" r="r" b="b"/>
              <a:pathLst>
                <a:path w="53" h="53">
                  <a:moveTo>
                    <a:pt x="2" y="41"/>
                  </a:moveTo>
                  <a:cubicBezTo>
                    <a:pt x="42" y="2"/>
                    <a:pt x="42" y="2"/>
                    <a:pt x="42" y="2"/>
                  </a:cubicBezTo>
                  <a:cubicBezTo>
                    <a:pt x="44" y="0"/>
                    <a:pt x="48" y="0"/>
                    <a:pt x="51" y="2"/>
                  </a:cubicBezTo>
                  <a:cubicBezTo>
                    <a:pt x="53" y="5"/>
                    <a:pt x="53" y="9"/>
                    <a:pt x="51" y="11"/>
                  </a:cubicBezTo>
                  <a:cubicBezTo>
                    <a:pt x="11" y="50"/>
                    <a:pt x="11" y="50"/>
                    <a:pt x="11" y="50"/>
                  </a:cubicBezTo>
                  <a:cubicBezTo>
                    <a:pt x="9" y="53"/>
                    <a:pt x="5" y="53"/>
                    <a:pt x="2" y="50"/>
                  </a:cubicBezTo>
                  <a:cubicBezTo>
                    <a:pt x="0" y="48"/>
                    <a:pt x="0" y="44"/>
                    <a:pt x="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2" name="Freeform 44"/>
            <p:cNvSpPr>
              <a:spLocks/>
            </p:cNvSpPr>
            <p:nvPr/>
          </p:nvSpPr>
          <p:spPr bwMode="auto">
            <a:xfrm>
              <a:off x="7552649" y="2327011"/>
              <a:ext cx="198438" cy="198437"/>
            </a:xfrm>
            <a:custGeom>
              <a:avLst/>
              <a:gdLst>
                <a:gd name="T0" fmla="*/ 11 w 53"/>
                <a:gd name="T1" fmla="*/ 2 h 53"/>
                <a:gd name="T2" fmla="*/ 51 w 53"/>
                <a:gd name="T3" fmla="*/ 41 h 53"/>
                <a:gd name="T4" fmla="*/ 51 w 53"/>
                <a:gd name="T5" fmla="*/ 50 h 53"/>
                <a:gd name="T6" fmla="*/ 42 w 53"/>
                <a:gd name="T7" fmla="*/ 50 h 53"/>
                <a:gd name="T8" fmla="*/ 2 w 53"/>
                <a:gd name="T9" fmla="*/ 11 h 53"/>
                <a:gd name="T10" fmla="*/ 2 w 53"/>
                <a:gd name="T11" fmla="*/ 2 h 53"/>
                <a:gd name="T12" fmla="*/ 11 w 53"/>
                <a:gd name="T13" fmla="*/ 2 h 53"/>
              </a:gdLst>
              <a:ahLst/>
              <a:cxnLst>
                <a:cxn ang="0">
                  <a:pos x="T0" y="T1"/>
                </a:cxn>
                <a:cxn ang="0">
                  <a:pos x="T2" y="T3"/>
                </a:cxn>
                <a:cxn ang="0">
                  <a:pos x="T4" y="T5"/>
                </a:cxn>
                <a:cxn ang="0">
                  <a:pos x="T6" y="T7"/>
                </a:cxn>
                <a:cxn ang="0">
                  <a:pos x="T8" y="T9"/>
                </a:cxn>
                <a:cxn ang="0">
                  <a:pos x="T10" y="T11"/>
                </a:cxn>
                <a:cxn ang="0">
                  <a:pos x="T12" y="T13"/>
                </a:cxn>
              </a:cxnLst>
              <a:rect l="0" t="0" r="r" b="b"/>
              <a:pathLst>
                <a:path w="53" h="53">
                  <a:moveTo>
                    <a:pt x="11" y="2"/>
                  </a:moveTo>
                  <a:cubicBezTo>
                    <a:pt x="51" y="41"/>
                    <a:pt x="51" y="41"/>
                    <a:pt x="51" y="41"/>
                  </a:cubicBezTo>
                  <a:cubicBezTo>
                    <a:pt x="53" y="44"/>
                    <a:pt x="53" y="48"/>
                    <a:pt x="51" y="50"/>
                  </a:cubicBezTo>
                  <a:cubicBezTo>
                    <a:pt x="48" y="53"/>
                    <a:pt x="44" y="53"/>
                    <a:pt x="42" y="50"/>
                  </a:cubicBezTo>
                  <a:cubicBezTo>
                    <a:pt x="2" y="11"/>
                    <a:pt x="2" y="11"/>
                    <a:pt x="2" y="11"/>
                  </a:cubicBezTo>
                  <a:cubicBezTo>
                    <a:pt x="0" y="9"/>
                    <a:pt x="0" y="5"/>
                    <a:pt x="2" y="2"/>
                  </a:cubicBezTo>
                  <a:cubicBezTo>
                    <a:pt x="5" y="0"/>
                    <a:pt x="9" y="0"/>
                    <a:pt x="11"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3" name="Oval 45"/>
            <p:cNvSpPr>
              <a:spLocks noChangeArrowheads="1"/>
            </p:cNvSpPr>
            <p:nvPr/>
          </p:nvSpPr>
          <p:spPr bwMode="auto">
            <a:xfrm>
              <a:off x="7611387" y="2384161"/>
              <a:ext cx="79375" cy="82550"/>
            </a:xfrm>
            <a:prstGeom prst="ellipse">
              <a:avLst/>
            </a:pr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4" name="Freeform 46"/>
            <p:cNvSpPr>
              <a:spLocks noEditPoints="1"/>
            </p:cNvSpPr>
            <p:nvPr/>
          </p:nvSpPr>
          <p:spPr bwMode="auto">
            <a:xfrm>
              <a:off x="7574874" y="2346061"/>
              <a:ext cx="153988" cy="157162"/>
            </a:xfrm>
            <a:custGeom>
              <a:avLst/>
              <a:gdLst>
                <a:gd name="T0" fmla="*/ 21 w 41"/>
                <a:gd name="T1" fmla="*/ 10 h 42"/>
                <a:gd name="T2" fmla="*/ 31 w 41"/>
                <a:gd name="T3" fmla="*/ 21 h 42"/>
                <a:gd name="T4" fmla="*/ 21 w 41"/>
                <a:gd name="T5" fmla="*/ 32 h 42"/>
                <a:gd name="T6" fmla="*/ 10 w 41"/>
                <a:gd name="T7" fmla="*/ 21 h 42"/>
                <a:gd name="T8" fmla="*/ 21 w 41"/>
                <a:gd name="T9" fmla="*/ 10 h 42"/>
                <a:gd name="T10" fmla="*/ 21 w 41"/>
                <a:gd name="T11" fmla="*/ 0 h 42"/>
                <a:gd name="T12" fmla="*/ 0 w 41"/>
                <a:gd name="T13" fmla="*/ 21 h 42"/>
                <a:gd name="T14" fmla="*/ 21 w 41"/>
                <a:gd name="T15" fmla="*/ 42 h 42"/>
                <a:gd name="T16" fmla="*/ 41 w 41"/>
                <a:gd name="T17" fmla="*/ 21 h 42"/>
                <a:gd name="T18" fmla="*/ 21 w 41"/>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10"/>
                  </a:moveTo>
                  <a:cubicBezTo>
                    <a:pt x="26" y="10"/>
                    <a:pt x="31" y="15"/>
                    <a:pt x="31" y="21"/>
                  </a:cubicBezTo>
                  <a:cubicBezTo>
                    <a:pt x="31" y="27"/>
                    <a:pt x="26" y="32"/>
                    <a:pt x="21" y="32"/>
                  </a:cubicBezTo>
                  <a:cubicBezTo>
                    <a:pt x="15" y="32"/>
                    <a:pt x="10" y="27"/>
                    <a:pt x="10" y="21"/>
                  </a:cubicBezTo>
                  <a:cubicBezTo>
                    <a:pt x="10" y="15"/>
                    <a:pt x="15" y="10"/>
                    <a:pt x="21" y="10"/>
                  </a:cubicBezTo>
                  <a:moveTo>
                    <a:pt x="21" y="0"/>
                  </a:moveTo>
                  <a:cubicBezTo>
                    <a:pt x="9" y="0"/>
                    <a:pt x="0" y="10"/>
                    <a:pt x="0" y="21"/>
                  </a:cubicBezTo>
                  <a:cubicBezTo>
                    <a:pt x="0" y="33"/>
                    <a:pt x="9" y="42"/>
                    <a:pt x="21" y="42"/>
                  </a:cubicBezTo>
                  <a:cubicBezTo>
                    <a:pt x="32" y="42"/>
                    <a:pt x="41" y="33"/>
                    <a:pt x="41" y="21"/>
                  </a:cubicBezTo>
                  <a:cubicBezTo>
                    <a:pt x="41" y="10"/>
                    <a:pt x="32" y="0"/>
                    <a:pt x="2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8734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 to reduce OPEX </a:t>
            </a:r>
          </a:p>
        </p:txBody>
      </p:sp>
      <p:sp>
        <p:nvSpPr>
          <p:cNvPr id="27" name="Round Same Side Corner Rectangle 26"/>
          <p:cNvSpPr/>
          <p:nvPr/>
        </p:nvSpPr>
        <p:spPr>
          <a:xfrm>
            <a:off x="0" y="1824038"/>
            <a:ext cx="9144000" cy="2892425"/>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p:nvPr/>
        </p:nvCxnSpPr>
        <p:spPr>
          <a:xfrm>
            <a:off x="594360" y="1302171"/>
            <a:ext cx="795528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50342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17585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583099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7158559"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84828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p:cNvSpPr/>
          <p:nvPr/>
        </p:nvSpPr>
        <p:spPr>
          <a:xfrm>
            <a:off x="2859620" y="1882229"/>
            <a:ext cx="3424759" cy="369332"/>
          </a:xfrm>
          <a:prstGeom prst="roundRect">
            <a:avLst>
              <a:gd name="adj" fmla="val 50000"/>
            </a:avLst>
          </a:prstGeom>
          <a:noFill/>
        </p:spPr>
        <p:txBody>
          <a:bodyPr wrap="square" anchor="ctr">
            <a:noAutofit/>
          </a:bodyPr>
          <a:lstStyle/>
          <a:p>
            <a:pPr algn="ctr"/>
            <a:r>
              <a:rPr lang="en-US" sz="1600" b="1" dirty="0">
                <a:solidFill>
                  <a:schemeClr val="tx2"/>
                </a:solidFill>
                <a:latin typeface="+mn-lt"/>
              </a:rPr>
              <a:t>Simplicity</a:t>
            </a:r>
          </a:p>
        </p:txBody>
      </p:sp>
      <p:sp>
        <p:nvSpPr>
          <p:cNvPr id="40" name="Rectangle 39"/>
          <p:cNvSpPr/>
          <p:nvPr/>
        </p:nvSpPr>
        <p:spPr>
          <a:xfrm>
            <a:off x="1392076" y="1370751"/>
            <a:ext cx="1049570" cy="261610"/>
          </a:xfrm>
          <a:prstGeom prst="rect">
            <a:avLst/>
          </a:prstGeom>
        </p:spPr>
        <p:txBody>
          <a:bodyPr wrap="square" anchor="t">
            <a:noAutofit/>
          </a:bodyPr>
          <a:lstStyle/>
          <a:p>
            <a:pPr algn="ctr"/>
            <a:r>
              <a:rPr lang="en-US" sz="1100" dirty="0">
                <a:latin typeface="+mn-lt"/>
              </a:rPr>
              <a:t>Speed</a:t>
            </a:r>
          </a:p>
        </p:txBody>
      </p:sp>
      <p:sp>
        <p:nvSpPr>
          <p:cNvPr id="41" name="Rectangle 40"/>
          <p:cNvSpPr/>
          <p:nvPr/>
        </p:nvSpPr>
        <p:spPr>
          <a:xfrm>
            <a:off x="4047216" y="1370751"/>
            <a:ext cx="1049570" cy="261610"/>
          </a:xfrm>
          <a:prstGeom prst="rect">
            <a:avLst/>
          </a:prstGeom>
        </p:spPr>
        <p:txBody>
          <a:bodyPr wrap="square" anchor="t">
            <a:noAutofit/>
          </a:bodyPr>
          <a:lstStyle/>
          <a:p>
            <a:pPr algn="ctr"/>
            <a:r>
              <a:rPr lang="en-US" sz="1100" dirty="0">
                <a:latin typeface="+mn-lt"/>
              </a:rPr>
              <a:t>Visibility</a:t>
            </a:r>
          </a:p>
        </p:txBody>
      </p:sp>
      <p:sp>
        <p:nvSpPr>
          <p:cNvPr id="42" name="Rectangle 41"/>
          <p:cNvSpPr/>
          <p:nvPr/>
        </p:nvSpPr>
        <p:spPr>
          <a:xfrm>
            <a:off x="5374786" y="1370751"/>
            <a:ext cx="1049570" cy="261610"/>
          </a:xfrm>
          <a:prstGeom prst="rect">
            <a:avLst/>
          </a:prstGeom>
        </p:spPr>
        <p:txBody>
          <a:bodyPr wrap="square" anchor="t">
            <a:noAutofit/>
          </a:bodyPr>
          <a:lstStyle/>
          <a:p>
            <a:pPr algn="ctr"/>
            <a:r>
              <a:rPr lang="en-US" sz="1100" dirty="0">
                <a:latin typeface="+mn-lt"/>
              </a:rPr>
              <a:t>Compliance</a:t>
            </a:r>
          </a:p>
        </p:txBody>
      </p:sp>
      <p:sp>
        <p:nvSpPr>
          <p:cNvPr id="43" name="Rectangle 42"/>
          <p:cNvSpPr/>
          <p:nvPr/>
        </p:nvSpPr>
        <p:spPr>
          <a:xfrm>
            <a:off x="6702354" y="1370751"/>
            <a:ext cx="1049570" cy="261610"/>
          </a:xfrm>
          <a:prstGeom prst="rect">
            <a:avLst/>
          </a:prstGeom>
        </p:spPr>
        <p:txBody>
          <a:bodyPr wrap="square" anchor="t">
            <a:noAutofit/>
          </a:bodyPr>
          <a:lstStyle/>
          <a:p>
            <a:pPr algn="ctr"/>
            <a:r>
              <a:rPr lang="en-US" sz="1100" dirty="0">
                <a:latin typeface="+mn-lt"/>
              </a:rPr>
              <a:t>Investment protection</a:t>
            </a:r>
          </a:p>
        </p:txBody>
      </p:sp>
      <p:sp>
        <p:nvSpPr>
          <p:cNvPr id="9" name="Isosceles Triangle 8"/>
          <p:cNvSpPr/>
          <p:nvPr/>
        </p:nvSpPr>
        <p:spPr>
          <a:xfrm>
            <a:off x="3078869" y="1632361"/>
            <a:ext cx="331123" cy="191677"/>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277813" y="2396274"/>
            <a:ext cx="8589962" cy="2103120"/>
          </a:xfrm>
          <a:prstGeom prst="rect">
            <a:avLst/>
          </a:prstGeom>
          <a:solidFill>
            <a:schemeClr val="bg2"/>
          </a:solidFill>
        </p:spPr>
        <p:txBody>
          <a:bodyPr wrap="square" tIns="91440" bIns="91440" anchor="ctr">
            <a:noAutofit/>
          </a:bodyPr>
          <a:lstStyle/>
          <a:p>
            <a:pPr algn="ctr">
              <a:spcBef>
                <a:spcPts val="600"/>
              </a:spcBef>
              <a:spcAft>
                <a:spcPts val="600"/>
              </a:spcAft>
            </a:pPr>
            <a:r>
              <a:rPr lang="en-US" sz="1200" b="1" dirty="0">
                <a:solidFill>
                  <a:schemeClr val="tx2"/>
                </a:solidFill>
                <a:latin typeface="+mn-lt"/>
              </a:rPr>
              <a:t>Easy deployment options: zero touch provisioning, open APIs, GUI based</a:t>
            </a:r>
          </a:p>
          <a:p>
            <a:pPr algn="ctr">
              <a:spcBef>
                <a:spcPts val="600"/>
              </a:spcBef>
              <a:spcAft>
                <a:spcPts val="600"/>
              </a:spcAft>
            </a:pPr>
            <a:r>
              <a:rPr lang="en-US" sz="1200" b="1" dirty="0">
                <a:solidFill>
                  <a:schemeClr val="tx2"/>
                </a:solidFill>
                <a:latin typeface="+mn-lt"/>
              </a:rPr>
              <a:t>Flexible architectures : consolidated LAN/SAN, multispeed, 2/3 tier architectures,</a:t>
            </a:r>
          </a:p>
          <a:p>
            <a:pPr algn="ctr">
              <a:spcBef>
                <a:spcPts val="600"/>
              </a:spcBef>
              <a:spcAft>
                <a:spcPts val="600"/>
              </a:spcAft>
            </a:pPr>
            <a:r>
              <a:rPr lang="en-US" sz="1200" b="1" dirty="0">
                <a:solidFill>
                  <a:schemeClr val="tx2"/>
                </a:solidFill>
                <a:latin typeface="+mn-lt"/>
              </a:rPr>
              <a:t>Reduced OPEX through automation  </a:t>
            </a:r>
          </a:p>
          <a:p>
            <a:pPr algn="ctr">
              <a:spcBef>
                <a:spcPts val="600"/>
              </a:spcBef>
              <a:spcAft>
                <a:spcPts val="600"/>
              </a:spcAft>
            </a:pPr>
            <a:r>
              <a:rPr lang="en-US" sz="1200" b="1" dirty="0">
                <a:solidFill>
                  <a:schemeClr val="tx2"/>
                </a:solidFill>
                <a:latin typeface="+mn-lt"/>
              </a:rPr>
              <a:t>SDN and Devops tools </a:t>
            </a:r>
          </a:p>
        </p:txBody>
      </p:sp>
      <p:grpSp>
        <p:nvGrpSpPr>
          <p:cNvPr id="127" name="Group 126"/>
          <p:cNvGrpSpPr/>
          <p:nvPr/>
        </p:nvGrpSpPr>
        <p:grpSpPr>
          <a:xfrm>
            <a:off x="2930106" y="987846"/>
            <a:ext cx="628650" cy="628650"/>
            <a:chOff x="73025" y="1266826"/>
            <a:chExt cx="628650" cy="628650"/>
          </a:xfrm>
        </p:grpSpPr>
        <p:sp>
          <p:nvSpPr>
            <p:cNvPr id="5" name="Freeform 5"/>
            <p:cNvSpPr>
              <a:spLocks/>
            </p:cNvSpPr>
            <p:nvPr/>
          </p:nvSpPr>
          <p:spPr bwMode="auto">
            <a:xfrm>
              <a:off x="73025" y="1266826"/>
              <a:ext cx="628650" cy="628650"/>
            </a:xfrm>
            <a:custGeom>
              <a:avLst/>
              <a:gdLst>
                <a:gd name="T0" fmla="*/ 1187 w 1188"/>
                <a:gd name="T1" fmla="*/ 624 h 1188"/>
                <a:gd name="T2" fmla="*/ 1176 w 1188"/>
                <a:gd name="T3" fmla="*/ 713 h 1188"/>
                <a:gd name="T4" fmla="*/ 1152 w 1188"/>
                <a:gd name="T5" fmla="*/ 799 h 1188"/>
                <a:gd name="T6" fmla="*/ 1117 w 1188"/>
                <a:gd name="T7" fmla="*/ 877 h 1188"/>
                <a:gd name="T8" fmla="*/ 1070 w 1188"/>
                <a:gd name="T9" fmla="*/ 949 h 1188"/>
                <a:gd name="T10" fmla="*/ 1014 w 1188"/>
                <a:gd name="T11" fmla="*/ 1014 h 1188"/>
                <a:gd name="T12" fmla="*/ 949 w 1188"/>
                <a:gd name="T13" fmla="*/ 1070 h 1188"/>
                <a:gd name="T14" fmla="*/ 877 w 1188"/>
                <a:gd name="T15" fmla="*/ 1117 h 1188"/>
                <a:gd name="T16" fmla="*/ 799 w 1188"/>
                <a:gd name="T17" fmla="*/ 1152 h 1188"/>
                <a:gd name="T18" fmla="*/ 713 w 1188"/>
                <a:gd name="T19" fmla="*/ 1176 h 1188"/>
                <a:gd name="T20" fmla="*/ 624 w 1188"/>
                <a:gd name="T21" fmla="*/ 1187 h 1188"/>
                <a:gd name="T22" fmla="*/ 564 w 1188"/>
                <a:gd name="T23" fmla="*/ 1187 h 1188"/>
                <a:gd name="T24" fmla="*/ 475 w 1188"/>
                <a:gd name="T25" fmla="*/ 1176 h 1188"/>
                <a:gd name="T26" fmla="*/ 389 w 1188"/>
                <a:gd name="T27" fmla="*/ 1152 h 1188"/>
                <a:gd name="T28" fmla="*/ 311 w 1188"/>
                <a:gd name="T29" fmla="*/ 1117 h 1188"/>
                <a:gd name="T30" fmla="*/ 239 w 1188"/>
                <a:gd name="T31" fmla="*/ 1070 h 1188"/>
                <a:gd name="T32" fmla="*/ 174 w 1188"/>
                <a:gd name="T33" fmla="*/ 1014 h 1188"/>
                <a:gd name="T34" fmla="*/ 118 w 1188"/>
                <a:gd name="T35" fmla="*/ 949 h 1188"/>
                <a:gd name="T36" fmla="*/ 71 w 1188"/>
                <a:gd name="T37" fmla="*/ 877 h 1188"/>
                <a:gd name="T38" fmla="*/ 36 w 1188"/>
                <a:gd name="T39" fmla="*/ 799 h 1188"/>
                <a:gd name="T40" fmla="*/ 12 w 1188"/>
                <a:gd name="T41" fmla="*/ 713 h 1188"/>
                <a:gd name="T42" fmla="*/ 1 w 1188"/>
                <a:gd name="T43" fmla="*/ 624 h 1188"/>
                <a:gd name="T44" fmla="*/ 1 w 1188"/>
                <a:gd name="T45" fmla="*/ 564 h 1188"/>
                <a:gd name="T46" fmla="*/ 12 w 1188"/>
                <a:gd name="T47" fmla="*/ 475 h 1188"/>
                <a:gd name="T48" fmla="*/ 36 w 1188"/>
                <a:gd name="T49" fmla="*/ 389 h 1188"/>
                <a:gd name="T50" fmla="*/ 71 w 1188"/>
                <a:gd name="T51" fmla="*/ 311 h 1188"/>
                <a:gd name="T52" fmla="*/ 118 w 1188"/>
                <a:gd name="T53" fmla="*/ 239 h 1188"/>
                <a:gd name="T54" fmla="*/ 174 w 1188"/>
                <a:gd name="T55" fmla="*/ 174 h 1188"/>
                <a:gd name="T56" fmla="*/ 239 w 1188"/>
                <a:gd name="T57" fmla="*/ 118 h 1188"/>
                <a:gd name="T58" fmla="*/ 311 w 1188"/>
                <a:gd name="T59" fmla="*/ 71 h 1188"/>
                <a:gd name="T60" fmla="*/ 389 w 1188"/>
                <a:gd name="T61" fmla="*/ 36 h 1188"/>
                <a:gd name="T62" fmla="*/ 475 w 1188"/>
                <a:gd name="T63" fmla="*/ 12 h 1188"/>
                <a:gd name="T64" fmla="*/ 564 w 1188"/>
                <a:gd name="T65" fmla="*/ 1 h 1188"/>
                <a:gd name="T66" fmla="*/ 624 w 1188"/>
                <a:gd name="T67" fmla="*/ 1 h 1188"/>
                <a:gd name="T68" fmla="*/ 713 w 1188"/>
                <a:gd name="T69" fmla="*/ 12 h 1188"/>
                <a:gd name="T70" fmla="*/ 799 w 1188"/>
                <a:gd name="T71" fmla="*/ 36 h 1188"/>
                <a:gd name="T72" fmla="*/ 877 w 1188"/>
                <a:gd name="T73" fmla="*/ 71 h 1188"/>
                <a:gd name="T74" fmla="*/ 949 w 1188"/>
                <a:gd name="T75" fmla="*/ 118 h 1188"/>
                <a:gd name="T76" fmla="*/ 1014 w 1188"/>
                <a:gd name="T77" fmla="*/ 174 h 1188"/>
                <a:gd name="T78" fmla="*/ 1070 w 1188"/>
                <a:gd name="T79" fmla="*/ 239 h 1188"/>
                <a:gd name="T80" fmla="*/ 1117 w 1188"/>
                <a:gd name="T81" fmla="*/ 311 h 1188"/>
                <a:gd name="T82" fmla="*/ 1152 w 1188"/>
                <a:gd name="T83" fmla="*/ 389 h 1188"/>
                <a:gd name="T84" fmla="*/ 1176 w 1188"/>
                <a:gd name="T85" fmla="*/ 475 h 1188"/>
                <a:gd name="T86" fmla="*/ 1187 w 1188"/>
                <a:gd name="T87" fmla="*/ 564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8" h="1188">
                  <a:moveTo>
                    <a:pt x="1188" y="594"/>
                  </a:moveTo>
                  <a:lnTo>
                    <a:pt x="1188" y="594"/>
                  </a:lnTo>
                  <a:lnTo>
                    <a:pt x="1187" y="624"/>
                  </a:lnTo>
                  <a:lnTo>
                    <a:pt x="1184" y="655"/>
                  </a:lnTo>
                  <a:lnTo>
                    <a:pt x="1181" y="684"/>
                  </a:lnTo>
                  <a:lnTo>
                    <a:pt x="1176" y="713"/>
                  </a:lnTo>
                  <a:lnTo>
                    <a:pt x="1169" y="743"/>
                  </a:lnTo>
                  <a:lnTo>
                    <a:pt x="1161" y="771"/>
                  </a:lnTo>
                  <a:lnTo>
                    <a:pt x="1152" y="799"/>
                  </a:lnTo>
                  <a:lnTo>
                    <a:pt x="1141" y="826"/>
                  </a:lnTo>
                  <a:lnTo>
                    <a:pt x="1130" y="851"/>
                  </a:lnTo>
                  <a:lnTo>
                    <a:pt x="1117" y="877"/>
                  </a:lnTo>
                  <a:lnTo>
                    <a:pt x="1101" y="902"/>
                  </a:lnTo>
                  <a:lnTo>
                    <a:pt x="1086" y="926"/>
                  </a:lnTo>
                  <a:lnTo>
                    <a:pt x="1070" y="949"/>
                  </a:lnTo>
                  <a:lnTo>
                    <a:pt x="1052" y="972"/>
                  </a:lnTo>
                  <a:lnTo>
                    <a:pt x="1034" y="993"/>
                  </a:lnTo>
                  <a:lnTo>
                    <a:pt x="1014" y="1014"/>
                  </a:lnTo>
                  <a:lnTo>
                    <a:pt x="994" y="1034"/>
                  </a:lnTo>
                  <a:lnTo>
                    <a:pt x="972" y="1052"/>
                  </a:lnTo>
                  <a:lnTo>
                    <a:pt x="949" y="1070"/>
                  </a:lnTo>
                  <a:lnTo>
                    <a:pt x="926" y="1086"/>
                  </a:lnTo>
                  <a:lnTo>
                    <a:pt x="902" y="1101"/>
                  </a:lnTo>
                  <a:lnTo>
                    <a:pt x="877" y="1117"/>
                  </a:lnTo>
                  <a:lnTo>
                    <a:pt x="851" y="1130"/>
                  </a:lnTo>
                  <a:lnTo>
                    <a:pt x="826" y="1141"/>
                  </a:lnTo>
                  <a:lnTo>
                    <a:pt x="799" y="1152"/>
                  </a:lnTo>
                  <a:lnTo>
                    <a:pt x="771" y="1161"/>
                  </a:lnTo>
                  <a:lnTo>
                    <a:pt x="743" y="1169"/>
                  </a:lnTo>
                  <a:lnTo>
                    <a:pt x="713" y="1176"/>
                  </a:lnTo>
                  <a:lnTo>
                    <a:pt x="684" y="1181"/>
                  </a:lnTo>
                  <a:lnTo>
                    <a:pt x="655" y="1184"/>
                  </a:lnTo>
                  <a:lnTo>
                    <a:pt x="624" y="1187"/>
                  </a:lnTo>
                  <a:lnTo>
                    <a:pt x="594" y="1188"/>
                  </a:lnTo>
                  <a:lnTo>
                    <a:pt x="594" y="1188"/>
                  </a:lnTo>
                  <a:lnTo>
                    <a:pt x="564" y="1187"/>
                  </a:lnTo>
                  <a:lnTo>
                    <a:pt x="533" y="1184"/>
                  </a:lnTo>
                  <a:lnTo>
                    <a:pt x="504" y="1181"/>
                  </a:lnTo>
                  <a:lnTo>
                    <a:pt x="475" y="1176"/>
                  </a:lnTo>
                  <a:lnTo>
                    <a:pt x="446" y="1169"/>
                  </a:lnTo>
                  <a:lnTo>
                    <a:pt x="417" y="1161"/>
                  </a:lnTo>
                  <a:lnTo>
                    <a:pt x="389" y="1152"/>
                  </a:lnTo>
                  <a:lnTo>
                    <a:pt x="362" y="1141"/>
                  </a:lnTo>
                  <a:lnTo>
                    <a:pt x="337" y="1130"/>
                  </a:lnTo>
                  <a:lnTo>
                    <a:pt x="311" y="1117"/>
                  </a:lnTo>
                  <a:lnTo>
                    <a:pt x="286" y="1101"/>
                  </a:lnTo>
                  <a:lnTo>
                    <a:pt x="262" y="1086"/>
                  </a:lnTo>
                  <a:lnTo>
                    <a:pt x="239" y="1070"/>
                  </a:lnTo>
                  <a:lnTo>
                    <a:pt x="216" y="1052"/>
                  </a:lnTo>
                  <a:lnTo>
                    <a:pt x="194" y="1034"/>
                  </a:lnTo>
                  <a:lnTo>
                    <a:pt x="174" y="1014"/>
                  </a:lnTo>
                  <a:lnTo>
                    <a:pt x="154" y="993"/>
                  </a:lnTo>
                  <a:lnTo>
                    <a:pt x="136" y="972"/>
                  </a:lnTo>
                  <a:lnTo>
                    <a:pt x="118" y="949"/>
                  </a:lnTo>
                  <a:lnTo>
                    <a:pt x="102" y="926"/>
                  </a:lnTo>
                  <a:lnTo>
                    <a:pt x="87" y="902"/>
                  </a:lnTo>
                  <a:lnTo>
                    <a:pt x="71" y="877"/>
                  </a:lnTo>
                  <a:lnTo>
                    <a:pt x="58" y="851"/>
                  </a:lnTo>
                  <a:lnTo>
                    <a:pt x="47" y="826"/>
                  </a:lnTo>
                  <a:lnTo>
                    <a:pt x="36" y="799"/>
                  </a:lnTo>
                  <a:lnTo>
                    <a:pt x="27" y="771"/>
                  </a:lnTo>
                  <a:lnTo>
                    <a:pt x="19" y="743"/>
                  </a:lnTo>
                  <a:lnTo>
                    <a:pt x="12" y="713"/>
                  </a:lnTo>
                  <a:lnTo>
                    <a:pt x="7" y="684"/>
                  </a:lnTo>
                  <a:lnTo>
                    <a:pt x="4" y="655"/>
                  </a:lnTo>
                  <a:lnTo>
                    <a:pt x="1" y="624"/>
                  </a:lnTo>
                  <a:lnTo>
                    <a:pt x="0" y="594"/>
                  </a:lnTo>
                  <a:lnTo>
                    <a:pt x="0" y="594"/>
                  </a:lnTo>
                  <a:lnTo>
                    <a:pt x="1" y="564"/>
                  </a:lnTo>
                  <a:lnTo>
                    <a:pt x="4" y="533"/>
                  </a:lnTo>
                  <a:lnTo>
                    <a:pt x="7" y="504"/>
                  </a:lnTo>
                  <a:lnTo>
                    <a:pt x="12" y="475"/>
                  </a:lnTo>
                  <a:lnTo>
                    <a:pt x="19" y="446"/>
                  </a:lnTo>
                  <a:lnTo>
                    <a:pt x="27" y="417"/>
                  </a:lnTo>
                  <a:lnTo>
                    <a:pt x="36" y="389"/>
                  </a:lnTo>
                  <a:lnTo>
                    <a:pt x="47" y="362"/>
                  </a:lnTo>
                  <a:lnTo>
                    <a:pt x="58" y="337"/>
                  </a:lnTo>
                  <a:lnTo>
                    <a:pt x="71" y="311"/>
                  </a:lnTo>
                  <a:lnTo>
                    <a:pt x="87" y="285"/>
                  </a:lnTo>
                  <a:lnTo>
                    <a:pt x="102" y="262"/>
                  </a:lnTo>
                  <a:lnTo>
                    <a:pt x="118" y="239"/>
                  </a:lnTo>
                  <a:lnTo>
                    <a:pt x="136" y="216"/>
                  </a:lnTo>
                  <a:lnTo>
                    <a:pt x="154" y="194"/>
                  </a:lnTo>
                  <a:lnTo>
                    <a:pt x="174" y="174"/>
                  </a:lnTo>
                  <a:lnTo>
                    <a:pt x="194" y="154"/>
                  </a:lnTo>
                  <a:lnTo>
                    <a:pt x="216" y="136"/>
                  </a:lnTo>
                  <a:lnTo>
                    <a:pt x="239" y="118"/>
                  </a:lnTo>
                  <a:lnTo>
                    <a:pt x="262" y="102"/>
                  </a:lnTo>
                  <a:lnTo>
                    <a:pt x="286" y="85"/>
                  </a:lnTo>
                  <a:lnTo>
                    <a:pt x="311" y="71"/>
                  </a:lnTo>
                  <a:lnTo>
                    <a:pt x="337" y="58"/>
                  </a:lnTo>
                  <a:lnTo>
                    <a:pt x="362" y="47"/>
                  </a:lnTo>
                  <a:lnTo>
                    <a:pt x="389" y="36"/>
                  </a:lnTo>
                  <a:lnTo>
                    <a:pt x="417" y="27"/>
                  </a:lnTo>
                  <a:lnTo>
                    <a:pt x="446" y="19"/>
                  </a:lnTo>
                  <a:lnTo>
                    <a:pt x="475" y="12"/>
                  </a:lnTo>
                  <a:lnTo>
                    <a:pt x="504" y="7"/>
                  </a:lnTo>
                  <a:lnTo>
                    <a:pt x="533" y="4"/>
                  </a:lnTo>
                  <a:lnTo>
                    <a:pt x="564" y="1"/>
                  </a:lnTo>
                  <a:lnTo>
                    <a:pt x="594" y="0"/>
                  </a:lnTo>
                  <a:lnTo>
                    <a:pt x="594" y="0"/>
                  </a:lnTo>
                  <a:lnTo>
                    <a:pt x="624" y="1"/>
                  </a:lnTo>
                  <a:lnTo>
                    <a:pt x="655" y="4"/>
                  </a:lnTo>
                  <a:lnTo>
                    <a:pt x="684" y="7"/>
                  </a:lnTo>
                  <a:lnTo>
                    <a:pt x="713" y="12"/>
                  </a:lnTo>
                  <a:lnTo>
                    <a:pt x="743" y="19"/>
                  </a:lnTo>
                  <a:lnTo>
                    <a:pt x="771" y="27"/>
                  </a:lnTo>
                  <a:lnTo>
                    <a:pt x="799" y="36"/>
                  </a:lnTo>
                  <a:lnTo>
                    <a:pt x="826" y="47"/>
                  </a:lnTo>
                  <a:lnTo>
                    <a:pt x="851" y="58"/>
                  </a:lnTo>
                  <a:lnTo>
                    <a:pt x="877" y="71"/>
                  </a:lnTo>
                  <a:lnTo>
                    <a:pt x="902" y="85"/>
                  </a:lnTo>
                  <a:lnTo>
                    <a:pt x="926" y="102"/>
                  </a:lnTo>
                  <a:lnTo>
                    <a:pt x="949" y="118"/>
                  </a:lnTo>
                  <a:lnTo>
                    <a:pt x="972" y="136"/>
                  </a:lnTo>
                  <a:lnTo>
                    <a:pt x="994" y="154"/>
                  </a:lnTo>
                  <a:lnTo>
                    <a:pt x="1014" y="174"/>
                  </a:lnTo>
                  <a:lnTo>
                    <a:pt x="1034" y="194"/>
                  </a:lnTo>
                  <a:lnTo>
                    <a:pt x="1052" y="216"/>
                  </a:lnTo>
                  <a:lnTo>
                    <a:pt x="1070" y="239"/>
                  </a:lnTo>
                  <a:lnTo>
                    <a:pt x="1086" y="262"/>
                  </a:lnTo>
                  <a:lnTo>
                    <a:pt x="1101" y="285"/>
                  </a:lnTo>
                  <a:lnTo>
                    <a:pt x="1117" y="311"/>
                  </a:lnTo>
                  <a:lnTo>
                    <a:pt x="1130" y="337"/>
                  </a:lnTo>
                  <a:lnTo>
                    <a:pt x="1141" y="362"/>
                  </a:lnTo>
                  <a:lnTo>
                    <a:pt x="1152" y="389"/>
                  </a:lnTo>
                  <a:lnTo>
                    <a:pt x="1161" y="417"/>
                  </a:lnTo>
                  <a:lnTo>
                    <a:pt x="1169" y="446"/>
                  </a:lnTo>
                  <a:lnTo>
                    <a:pt x="1176" y="475"/>
                  </a:lnTo>
                  <a:lnTo>
                    <a:pt x="1181" y="504"/>
                  </a:lnTo>
                  <a:lnTo>
                    <a:pt x="1184" y="533"/>
                  </a:lnTo>
                  <a:lnTo>
                    <a:pt x="1187" y="564"/>
                  </a:lnTo>
                  <a:lnTo>
                    <a:pt x="1188" y="594"/>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73025" y="1266826"/>
              <a:ext cx="628650" cy="628650"/>
            </a:xfrm>
            <a:custGeom>
              <a:avLst/>
              <a:gdLst>
                <a:gd name="T0" fmla="*/ 1187 w 1188"/>
                <a:gd name="T1" fmla="*/ 624 h 1188"/>
                <a:gd name="T2" fmla="*/ 1176 w 1188"/>
                <a:gd name="T3" fmla="*/ 713 h 1188"/>
                <a:gd name="T4" fmla="*/ 1152 w 1188"/>
                <a:gd name="T5" fmla="*/ 799 h 1188"/>
                <a:gd name="T6" fmla="*/ 1117 w 1188"/>
                <a:gd name="T7" fmla="*/ 877 h 1188"/>
                <a:gd name="T8" fmla="*/ 1070 w 1188"/>
                <a:gd name="T9" fmla="*/ 949 h 1188"/>
                <a:gd name="T10" fmla="*/ 1014 w 1188"/>
                <a:gd name="T11" fmla="*/ 1014 h 1188"/>
                <a:gd name="T12" fmla="*/ 949 w 1188"/>
                <a:gd name="T13" fmla="*/ 1070 h 1188"/>
                <a:gd name="T14" fmla="*/ 877 w 1188"/>
                <a:gd name="T15" fmla="*/ 1117 h 1188"/>
                <a:gd name="T16" fmla="*/ 799 w 1188"/>
                <a:gd name="T17" fmla="*/ 1152 h 1188"/>
                <a:gd name="T18" fmla="*/ 713 w 1188"/>
                <a:gd name="T19" fmla="*/ 1176 h 1188"/>
                <a:gd name="T20" fmla="*/ 624 w 1188"/>
                <a:gd name="T21" fmla="*/ 1187 h 1188"/>
                <a:gd name="T22" fmla="*/ 564 w 1188"/>
                <a:gd name="T23" fmla="*/ 1187 h 1188"/>
                <a:gd name="T24" fmla="*/ 475 w 1188"/>
                <a:gd name="T25" fmla="*/ 1176 h 1188"/>
                <a:gd name="T26" fmla="*/ 389 w 1188"/>
                <a:gd name="T27" fmla="*/ 1152 h 1188"/>
                <a:gd name="T28" fmla="*/ 311 w 1188"/>
                <a:gd name="T29" fmla="*/ 1117 h 1188"/>
                <a:gd name="T30" fmla="*/ 239 w 1188"/>
                <a:gd name="T31" fmla="*/ 1070 h 1188"/>
                <a:gd name="T32" fmla="*/ 174 w 1188"/>
                <a:gd name="T33" fmla="*/ 1014 h 1188"/>
                <a:gd name="T34" fmla="*/ 118 w 1188"/>
                <a:gd name="T35" fmla="*/ 949 h 1188"/>
                <a:gd name="T36" fmla="*/ 71 w 1188"/>
                <a:gd name="T37" fmla="*/ 877 h 1188"/>
                <a:gd name="T38" fmla="*/ 36 w 1188"/>
                <a:gd name="T39" fmla="*/ 799 h 1188"/>
                <a:gd name="T40" fmla="*/ 12 w 1188"/>
                <a:gd name="T41" fmla="*/ 713 h 1188"/>
                <a:gd name="T42" fmla="*/ 1 w 1188"/>
                <a:gd name="T43" fmla="*/ 624 h 1188"/>
                <a:gd name="T44" fmla="*/ 1 w 1188"/>
                <a:gd name="T45" fmla="*/ 564 h 1188"/>
                <a:gd name="T46" fmla="*/ 12 w 1188"/>
                <a:gd name="T47" fmla="*/ 475 h 1188"/>
                <a:gd name="T48" fmla="*/ 36 w 1188"/>
                <a:gd name="T49" fmla="*/ 389 h 1188"/>
                <a:gd name="T50" fmla="*/ 71 w 1188"/>
                <a:gd name="T51" fmla="*/ 311 h 1188"/>
                <a:gd name="T52" fmla="*/ 118 w 1188"/>
                <a:gd name="T53" fmla="*/ 239 h 1188"/>
                <a:gd name="T54" fmla="*/ 174 w 1188"/>
                <a:gd name="T55" fmla="*/ 174 h 1188"/>
                <a:gd name="T56" fmla="*/ 239 w 1188"/>
                <a:gd name="T57" fmla="*/ 118 h 1188"/>
                <a:gd name="T58" fmla="*/ 311 w 1188"/>
                <a:gd name="T59" fmla="*/ 71 h 1188"/>
                <a:gd name="T60" fmla="*/ 389 w 1188"/>
                <a:gd name="T61" fmla="*/ 36 h 1188"/>
                <a:gd name="T62" fmla="*/ 475 w 1188"/>
                <a:gd name="T63" fmla="*/ 12 h 1188"/>
                <a:gd name="T64" fmla="*/ 564 w 1188"/>
                <a:gd name="T65" fmla="*/ 1 h 1188"/>
                <a:gd name="T66" fmla="*/ 624 w 1188"/>
                <a:gd name="T67" fmla="*/ 1 h 1188"/>
                <a:gd name="T68" fmla="*/ 713 w 1188"/>
                <a:gd name="T69" fmla="*/ 12 h 1188"/>
                <a:gd name="T70" fmla="*/ 799 w 1188"/>
                <a:gd name="T71" fmla="*/ 36 h 1188"/>
                <a:gd name="T72" fmla="*/ 877 w 1188"/>
                <a:gd name="T73" fmla="*/ 71 h 1188"/>
                <a:gd name="T74" fmla="*/ 949 w 1188"/>
                <a:gd name="T75" fmla="*/ 118 h 1188"/>
                <a:gd name="T76" fmla="*/ 1014 w 1188"/>
                <a:gd name="T77" fmla="*/ 174 h 1188"/>
                <a:gd name="T78" fmla="*/ 1070 w 1188"/>
                <a:gd name="T79" fmla="*/ 239 h 1188"/>
                <a:gd name="T80" fmla="*/ 1117 w 1188"/>
                <a:gd name="T81" fmla="*/ 311 h 1188"/>
                <a:gd name="T82" fmla="*/ 1152 w 1188"/>
                <a:gd name="T83" fmla="*/ 389 h 1188"/>
                <a:gd name="T84" fmla="*/ 1176 w 1188"/>
                <a:gd name="T85" fmla="*/ 475 h 1188"/>
                <a:gd name="T86" fmla="*/ 1187 w 1188"/>
                <a:gd name="T87" fmla="*/ 564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8" h="1188">
                  <a:moveTo>
                    <a:pt x="1188" y="594"/>
                  </a:moveTo>
                  <a:lnTo>
                    <a:pt x="1188" y="594"/>
                  </a:lnTo>
                  <a:lnTo>
                    <a:pt x="1187" y="624"/>
                  </a:lnTo>
                  <a:lnTo>
                    <a:pt x="1184" y="655"/>
                  </a:lnTo>
                  <a:lnTo>
                    <a:pt x="1181" y="684"/>
                  </a:lnTo>
                  <a:lnTo>
                    <a:pt x="1176" y="713"/>
                  </a:lnTo>
                  <a:lnTo>
                    <a:pt x="1169" y="743"/>
                  </a:lnTo>
                  <a:lnTo>
                    <a:pt x="1161" y="771"/>
                  </a:lnTo>
                  <a:lnTo>
                    <a:pt x="1152" y="799"/>
                  </a:lnTo>
                  <a:lnTo>
                    <a:pt x="1141" y="826"/>
                  </a:lnTo>
                  <a:lnTo>
                    <a:pt x="1130" y="851"/>
                  </a:lnTo>
                  <a:lnTo>
                    <a:pt x="1117" y="877"/>
                  </a:lnTo>
                  <a:lnTo>
                    <a:pt x="1101" y="902"/>
                  </a:lnTo>
                  <a:lnTo>
                    <a:pt x="1086" y="926"/>
                  </a:lnTo>
                  <a:lnTo>
                    <a:pt x="1070" y="949"/>
                  </a:lnTo>
                  <a:lnTo>
                    <a:pt x="1052" y="972"/>
                  </a:lnTo>
                  <a:lnTo>
                    <a:pt x="1034" y="993"/>
                  </a:lnTo>
                  <a:lnTo>
                    <a:pt x="1014" y="1014"/>
                  </a:lnTo>
                  <a:lnTo>
                    <a:pt x="994" y="1034"/>
                  </a:lnTo>
                  <a:lnTo>
                    <a:pt x="972" y="1052"/>
                  </a:lnTo>
                  <a:lnTo>
                    <a:pt x="949" y="1070"/>
                  </a:lnTo>
                  <a:lnTo>
                    <a:pt x="926" y="1086"/>
                  </a:lnTo>
                  <a:lnTo>
                    <a:pt x="902" y="1101"/>
                  </a:lnTo>
                  <a:lnTo>
                    <a:pt x="877" y="1117"/>
                  </a:lnTo>
                  <a:lnTo>
                    <a:pt x="851" y="1130"/>
                  </a:lnTo>
                  <a:lnTo>
                    <a:pt x="826" y="1141"/>
                  </a:lnTo>
                  <a:lnTo>
                    <a:pt x="799" y="1152"/>
                  </a:lnTo>
                  <a:lnTo>
                    <a:pt x="771" y="1161"/>
                  </a:lnTo>
                  <a:lnTo>
                    <a:pt x="743" y="1169"/>
                  </a:lnTo>
                  <a:lnTo>
                    <a:pt x="713" y="1176"/>
                  </a:lnTo>
                  <a:lnTo>
                    <a:pt x="684" y="1181"/>
                  </a:lnTo>
                  <a:lnTo>
                    <a:pt x="655" y="1184"/>
                  </a:lnTo>
                  <a:lnTo>
                    <a:pt x="624" y="1187"/>
                  </a:lnTo>
                  <a:lnTo>
                    <a:pt x="594" y="1188"/>
                  </a:lnTo>
                  <a:lnTo>
                    <a:pt x="594" y="1188"/>
                  </a:lnTo>
                  <a:lnTo>
                    <a:pt x="564" y="1187"/>
                  </a:lnTo>
                  <a:lnTo>
                    <a:pt x="533" y="1184"/>
                  </a:lnTo>
                  <a:lnTo>
                    <a:pt x="504" y="1181"/>
                  </a:lnTo>
                  <a:lnTo>
                    <a:pt x="475" y="1176"/>
                  </a:lnTo>
                  <a:lnTo>
                    <a:pt x="446" y="1169"/>
                  </a:lnTo>
                  <a:lnTo>
                    <a:pt x="417" y="1161"/>
                  </a:lnTo>
                  <a:lnTo>
                    <a:pt x="389" y="1152"/>
                  </a:lnTo>
                  <a:lnTo>
                    <a:pt x="362" y="1141"/>
                  </a:lnTo>
                  <a:lnTo>
                    <a:pt x="337" y="1130"/>
                  </a:lnTo>
                  <a:lnTo>
                    <a:pt x="311" y="1117"/>
                  </a:lnTo>
                  <a:lnTo>
                    <a:pt x="286" y="1101"/>
                  </a:lnTo>
                  <a:lnTo>
                    <a:pt x="262" y="1086"/>
                  </a:lnTo>
                  <a:lnTo>
                    <a:pt x="239" y="1070"/>
                  </a:lnTo>
                  <a:lnTo>
                    <a:pt x="216" y="1052"/>
                  </a:lnTo>
                  <a:lnTo>
                    <a:pt x="194" y="1034"/>
                  </a:lnTo>
                  <a:lnTo>
                    <a:pt x="174" y="1014"/>
                  </a:lnTo>
                  <a:lnTo>
                    <a:pt x="154" y="993"/>
                  </a:lnTo>
                  <a:lnTo>
                    <a:pt x="136" y="972"/>
                  </a:lnTo>
                  <a:lnTo>
                    <a:pt x="118" y="949"/>
                  </a:lnTo>
                  <a:lnTo>
                    <a:pt x="102" y="926"/>
                  </a:lnTo>
                  <a:lnTo>
                    <a:pt x="87" y="902"/>
                  </a:lnTo>
                  <a:lnTo>
                    <a:pt x="71" y="877"/>
                  </a:lnTo>
                  <a:lnTo>
                    <a:pt x="58" y="851"/>
                  </a:lnTo>
                  <a:lnTo>
                    <a:pt x="47" y="826"/>
                  </a:lnTo>
                  <a:lnTo>
                    <a:pt x="36" y="799"/>
                  </a:lnTo>
                  <a:lnTo>
                    <a:pt x="27" y="771"/>
                  </a:lnTo>
                  <a:lnTo>
                    <a:pt x="19" y="743"/>
                  </a:lnTo>
                  <a:lnTo>
                    <a:pt x="12" y="713"/>
                  </a:lnTo>
                  <a:lnTo>
                    <a:pt x="7" y="684"/>
                  </a:lnTo>
                  <a:lnTo>
                    <a:pt x="4" y="655"/>
                  </a:lnTo>
                  <a:lnTo>
                    <a:pt x="1" y="624"/>
                  </a:lnTo>
                  <a:lnTo>
                    <a:pt x="0" y="594"/>
                  </a:lnTo>
                  <a:lnTo>
                    <a:pt x="0" y="594"/>
                  </a:lnTo>
                  <a:lnTo>
                    <a:pt x="1" y="564"/>
                  </a:lnTo>
                  <a:lnTo>
                    <a:pt x="4" y="533"/>
                  </a:lnTo>
                  <a:lnTo>
                    <a:pt x="7" y="504"/>
                  </a:lnTo>
                  <a:lnTo>
                    <a:pt x="12" y="475"/>
                  </a:lnTo>
                  <a:lnTo>
                    <a:pt x="19" y="446"/>
                  </a:lnTo>
                  <a:lnTo>
                    <a:pt x="27" y="417"/>
                  </a:lnTo>
                  <a:lnTo>
                    <a:pt x="36" y="389"/>
                  </a:lnTo>
                  <a:lnTo>
                    <a:pt x="47" y="362"/>
                  </a:lnTo>
                  <a:lnTo>
                    <a:pt x="58" y="337"/>
                  </a:lnTo>
                  <a:lnTo>
                    <a:pt x="71" y="311"/>
                  </a:lnTo>
                  <a:lnTo>
                    <a:pt x="87" y="285"/>
                  </a:lnTo>
                  <a:lnTo>
                    <a:pt x="102" y="262"/>
                  </a:lnTo>
                  <a:lnTo>
                    <a:pt x="118" y="239"/>
                  </a:lnTo>
                  <a:lnTo>
                    <a:pt x="136" y="216"/>
                  </a:lnTo>
                  <a:lnTo>
                    <a:pt x="154" y="194"/>
                  </a:lnTo>
                  <a:lnTo>
                    <a:pt x="174" y="174"/>
                  </a:lnTo>
                  <a:lnTo>
                    <a:pt x="194" y="154"/>
                  </a:lnTo>
                  <a:lnTo>
                    <a:pt x="216" y="136"/>
                  </a:lnTo>
                  <a:lnTo>
                    <a:pt x="239" y="118"/>
                  </a:lnTo>
                  <a:lnTo>
                    <a:pt x="262" y="102"/>
                  </a:lnTo>
                  <a:lnTo>
                    <a:pt x="286" y="85"/>
                  </a:lnTo>
                  <a:lnTo>
                    <a:pt x="311" y="71"/>
                  </a:lnTo>
                  <a:lnTo>
                    <a:pt x="337" y="58"/>
                  </a:lnTo>
                  <a:lnTo>
                    <a:pt x="362" y="47"/>
                  </a:lnTo>
                  <a:lnTo>
                    <a:pt x="389" y="36"/>
                  </a:lnTo>
                  <a:lnTo>
                    <a:pt x="417" y="27"/>
                  </a:lnTo>
                  <a:lnTo>
                    <a:pt x="446" y="19"/>
                  </a:lnTo>
                  <a:lnTo>
                    <a:pt x="475" y="12"/>
                  </a:lnTo>
                  <a:lnTo>
                    <a:pt x="504" y="7"/>
                  </a:lnTo>
                  <a:lnTo>
                    <a:pt x="533" y="4"/>
                  </a:lnTo>
                  <a:lnTo>
                    <a:pt x="564" y="1"/>
                  </a:lnTo>
                  <a:lnTo>
                    <a:pt x="594" y="0"/>
                  </a:lnTo>
                  <a:lnTo>
                    <a:pt x="594" y="0"/>
                  </a:lnTo>
                  <a:lnTo>
                    <a:pt x="624" y="1"/>
                  </a:lnTo>
                  <a:lnTo>
                    <a:pt x="655" y="4"/>
                  </a:lnTo>
                  <a:lnTo>
                    <a:pt x="684" y="7"/>
                  </a:lnTo>
                  <a:lnTo>
                    <a:pt x="713" y="12"/>
                  </a:lnTo>
                  <a:lnTo>
                    <a:pt x="743" y="19"/>
                  </a:lnTo>
                  <a:lnTo>
                    <a:pt x="771" y="27"/>
                  </a:lnTo>
                  <a:lnTo>
                    <a:pt x="799" y="36"/>
                  </a:lnTo>
                  <a:lnTo>
                    <a:pt x="826" y="47"/>
                  </a:lnTo>
                  <a:lnTo>
                    <a:pt x="851" y="58"/>
                  </a:lnTo>
                  <a:lnTo>
                    <a:pt x="877" y="71"/>
                  </a:lnTo>
                  <a:lnTo>
                    <a:pt x="902" y="85"/>
                  </a:lnTo>
                  <a:lnTo>
                    <a:pt x="926" y="102"/>
                  </a:lnTo>
                  <a:lnTo>
                    <a:pt x="949" y="118"/>
                  </a:lnTo>
                  <a:lnTo>
                    <a:pt x="972" y="136"/>
                  </a:lnTo>
                  <a:lnTo>
                    <a:pt x="994" y="154"/>
                  </a:lnTo>
                  <a:lnTo>
                    <a:pt x="1014" y="174"/>
                  </a:lnTo>
                  <a:lnTo>
                    <a:pt x="1034" y="194"/>
                  </a:lnTo>
                  <a:lnTo>
                    <a:pt x="1052" y="216"/>
                  </a:lnTo>
                  <a:lnTo>
                    <a:pt x="1070" y="239"/>
                  </a:lnTo>
                  <a:lnTo>
                    <a:pt x="1086" y="262"/>
                  </a:lnTo>
                  <a:lnTo>
                    <a:pt x="1101" y="285"/>
                  </a:lnTo>
                  <a:lnTo>
                    <a:pt x="1117" y="311"/>
                  </a:lnTo>
                  <a:lnTo>
                    <a:pt x="1130" y="337"/>
                  </a:lnTo>
                  <a:lnTo>
                    <a:pt x="1141" y="362"/>
                  </a:lnTo>
                  <a:lnTo>
                    <a:pt x="1152" y="389"/>
                  </a:lnTo>
                  <a:lnTo>
                    <a:pt x="1161" y="417"/>
                  </a:lnTo>
                  <a:lnTo>
                    <a:pt x="1169" y="446"/>
                  </a:lnTo>
                  <a:lnTo>
                    <a:pt x="1176" y="475"/>
                  </a:lnTo>
                  <a:lnTo>
                    <a:pt x="1181" y="504"/>
                  </a:lnTo>
                  <a:lnTo>
                    <a:pt x="1184" y="533"/>
                  </a:lnTo>
                  <a:lnTo>
                    <a:pt x="1187" y="564"/>
                  </a:lnTo>
                  <a:lnTo>
                    <a:pt x="1188" y="5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p:nvSpPr>
          <p:spPr bwMode="auto">
            <a:xfrm>
              <a:off x="431800" y="1606551"/>
              <a:ext cx="225425" cy="49213"/>
            </a:xfrm>
            <a:custGeom>
              <a:avLst/>
              <a:gdLst>
                <a:gd name="T0" fmla="*/ 381 w 427"/>
                <a:gd name="T1" fmla="*/ 91 h 91"/>
                <a:gd name="T2" fmla="*/ 46 w 427"/>
                <a:gd name="T3" fmla="*/ 91 h 91"/>
                <a:gd name="T4" fmla="*/ 46 w 427"/>
                <a:gd name="T5" fmla="*/ 91 h 91"/>
                <a:gd name="T6" fmla="*/ 36 w 427"/>
                <a:gd name="T7" fmla="*/ 90 h 91"/>
                <a:gd name="T8" fmla="*/ 28 w 427"/>
                <a:gd name="T9" fmla="*/ 88 h 91"/>
                <a:gd name="T10" fmla="*/ 20 w 427"/>
                <a:gd name="T11" fmla="*/ 83 h 91"/>
                <a:gd name="T12" fmla="*/ 13 w 427"/>
                <a:gd name="T13" fmla="*/ 78 h 91"/>
                <a:gd name="T14" fmla="*/ 8 w 427"/>
                <a:gd name="T15" fmla="*/ 71 h 91"/>
                <a:gd name="T16" fmla="*/ 4 w 427"/>
                <a:gd name="T17" fmla="*/ 63 h 91"/>
                <a:gd name="T18" fmla="*/ 1 w 427"/>
                <a:gd name="T19" fmla="*/ 55 h 91"/>
                <a:gd name="T20" fmla="*/ 0 w 427"/>
                <a:gd name="T21" fmla="*/ 46 h 91"/>
                <a:gd name="T22" fmla="*/ 0 w 427"/>
                <a:gd name="T23" fmla="*/ 46 h 91"/>
                <a:gd name="T24" fmla="*/ 1 w 427"/>
                <a:gd name="T25" fmla="*/ 36 h 91"/>
                <a:gd name="T26" fmla="*/ 4 w 427"/>
                <a:gd name="T27" fmla="*/ 28 h 91"/>
                <a:gd name="T28" fmla="*/ 8 w 427"/>
                <a:gd name="T29" fmla="*/ 20 h 91"/>
                <a:gd name="T30" fmla="*/ 13 w 427"/>
                <a:gd name="T31" fmla="*/ 13 h 91"/>
                <a:gd name="T32" fmla="*/ 20 w 427"/>
                <a:gd name="T33" fmla="*/ 8 h 91"/>
                <a:gd name="T34" fmla="*/ 28 w 427"/>
                <a:gd name="T35" fmla="*/ 4 h 91"/>
                <a:gd name="T36" fmla="*/ 36 w 427"/>
                <a:gd name="T37" fmla="*/ 1 h 91"/>
                <a:gd name="T38" fmla="*/ 46 w 427"/>
                <a:gd name="T39" fmla="*/ 0 h 91"/>
                <a:gd name="T40" fmla="*/ 381 w 427"/>
                <a:gd name="T41" fmla="*/ 0 h 91"/>
                <a:gd name="T42" fmla="*/ 381 w 427"/>
                <a:gd name="T43" fmla="*/ 0 h 91"/>
                <a:gd name="T44" fmla="*/ 391 w 427"/>
                <a:gd name="T45" fmla="*/ 1 h 91"/>
                <a:gd name="T46" fmla="*/ 399 w 427"/>
                <a:gd name="T47" fmla="*/ 4 h 91"/>
                <a:gd name="T48" fmla="*/ 407 w 427"/>
                <a:gd name="T49" fmla="*/ 8 h 91"/>
                <a:gd name="T50" fmla="*/ 414 w 427"/>
                <a:gd name="T51" fmla="*/ 13 h 91"/>
                <a:gd name="T52" fmla="*/ 420 w 427"/>
                <a:gd name="T53" fmla="*/ 20 h 91"/>
                <a:gd name="T54" fmla="*/ 423 w 427"/>
                <a:gd name="T55" fmla="*/ 28 h 91"/>
                <a:gd name="T56" fmla="*/ 426 w 427"/>
                <a:gd name="T57" fmla="*/ 36 h 91"/>
                <a:gd name="T58" fmla="*/ 427 w 427"/>
                <a:gd name="T59" fmla="*/ 46 h 91"/>
                <a:gd name="T60" fmla="*/ 427 w 427"/>
                <a:gd name="T61" fmla="*/ 46 h 91"/>
                <a:gd name="T62" fmla="*/ 426 w 427"/>
                <a:gd name="T63" fmla="*/ 55 h 91"/>
                <a:gd name="T64" fmla="*/ 423 w 427"/>
                <a:gd name="T65" fmla="*/ 63 h 91"/>
                <a:gd name="T66" fmla="*/ 420 w 427"/>
                <a:gd name="T67" fmla="*/ 71 h 91"/>
                <a:gd name="T68" fmla="*/ 414 w 427"/>
                <a:gd name="T69" fmla="*/ 78 h 91"/>
                <a:gd name="T70" fmla="*/ 407 w 427"/>
                <a:gd name="T71" fmla="*/ 83 h 91"/>
                <a:gd name="T72" fmla="*/ 399 w 427"/>
                <a:gd name="T73" fmla="*/ 88 h 91"/>
                <a:gd name="T74" fmla="*/ 391 w 427"/>
                <a:gd name="T75" fmla="*/ 90 h 91"/>
                <a:gd name="T76" fmla="*/ 381 w 427"/>
                <a:gd name="T7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7" h="91">
                  <a:moveTo>
                    <a:pt x="381" y="91"/>
                  </a:moveTo>
                  <a:lnTo>
                    <a:pt x="46" y="91"/>
                  </a:lnTo>
                  <a:lnTo>
                    <a:pt x="46" y="91"/>
                  </a:lnTo>
                  <a:lnTo>
                    <a:pt x="36" y="90"/>
                  </a:lnTo>
                  <a:lnTo>
                    <a:pt x="28" y="88"/>
                  </a:lnTo>
                  <a:lnTo>
                    <a:pt x="20" y="83"/>
                  </a:lnTo>
                  <a:lnTo>
                    <a:pt x="13" y="78"/>
                  </a:lnTo>
                  <a:lnTo>
                    <a:pt x="8" y="71"/>
                  </a:lnTo>
                  <a:lnTo>
                    <a:pt x="4" y="63"/>
                  </a:lnTo>
                  <a:lnTo>
                    <a:pt x="1" y="55"/>
                  </a:lnTo>
                  <a:lnTo>
                    <a:pt x="0" y="46"/>
                  </a:lnTo>
                  <a:lnTo>
                    <a:pt x="0" y="46"/>
                  </a:lnTo>
                  <a:lnTo>
                    <a:pt x="1" y="36"/>
                  </a:lnTo>
                  <a:lnTo>
                    <a:pt x="4" y="28"/>
                  </a:lnTo>
                  <a:lnTo>
                    <a:pt x="8" y="20"/>
                  </a:lnTo>
                  <a:lnTo>
                    <a:pt x="13" y="13"/>
                  </a:lnTo>
                  <a:lnTo>
                    <a:pt x="20" y="8"/>
                  </a:lnTo>
                  <a:lnTo>
                    <a:pt x="28" y="4"/>
                  </a:lnTo>
                  <a:lnTo>
                    <a:pt x="36" y="1"/>
                  </a:lnTo>
                  <a:lnTo>
                    <a:pt x="46" y="0"/>
                  </a:lnTo>
                  <a:lnTo>
                    <a:pt x="381" y="0"/>
                  </a:lnTo>
                  <a:lnTo>
                    <a:pt x="381" y="0"/>
                  </a:lnTo>
                  <a:lnTo>
                    <a:pt x="391" y="1"/>
                  </a:lnTo>
                  <a:lnTo>
                    <a:pt x="399" y="4"/>
                  </a:lnTo>
                  <a:lnTo>
                    <a:pt x="407" y="8"/>
                  </a:lnTo>
                  <a:lnTo>
                    <a:pt x="414" y="13"/>
                  </a:lnTo>
                  <a:lnTo>
                    <a:pt x="420" y="20"/>
                  </a:lnTo>
                  <a:lnTo>
                    <a:pt x="423" y="28"/>
                  </a:lnTo>
                  <a:lnTo>
                    <a:pt x="426" y="36"/>
                  </a:lnTo>
                  <a:lnTo>
                    <a:pt x="427" y="46"/>
                  </a:lnTo>
                  <a:lnTo>
                    <a:pt x="427" y="46"/>
                  </a:lnTo>
                  <a:lnTo>
                    <a:pt x="426" y="55"/>
                  </a:lnTo>
                  <a:lnTo>
                    <a:pt x="423" y="63"/>
                  </a:lnTo>
                  <a:lnTo>
                    <a:pt x="420" y="71"/>
                  </a:lnTo>
                  <a:lnTo>
                    <a:pt x="414" y="78"/>
                  </a:lnTo>
                  <a:lnTo>
                    <a:pt x="407" y="83"/>
                  </a:lnTo>
                  <a:lnTo>
                    <a:pt x="399" y="88"/>
                  </a:lnTo>
                  <a:lnTo>
                    <a:pt x="391" y="90"/>
                  </a:lnTo>
                  <a:lnTo>
                    <a:pt x="381"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p:cNvSpPr>
            <p:nvPr/>
          </p:nvSpPr>
          <p:spPr bwMode="auto">
            <a:xfrm>
              <a:off x="431800" y="1606551"/>
              <a:ext cx="225425" cy="49213"/>
            </a:xfrm>
            <a:custGeom>
              <a:avLst/>
              <a:gdLst>
                <a:gd name="T0" fmla="*/ 381 w 427"/>
                <a:gd name="T1" fmla="*/ 91 h 91"/>
                <a:gd name="T2" fmla="*/ 46 w 427"/>
                <a:gd name="T3" fmla="*/ 91 h 91"/>
                <a:gd name="T4" fmla="*/ 46 w 427"/>
                <a:gd name="T5" fmla="*/ 91 h 91"/>
                <a:gd name="T6" fmla="*/ 36 w 427"/>
                <a:gd name="T7" fmla="*/ 90 h 91"/>
                <a:gd name="T8" fmla="*/ 28 w 427"/>
                <a:gd name="T9" fmla="*/ 88 h 91"/>
                <a:gd name="T10" fmla="*/ 20 w 427"/>
                <a:gd name="T11" fmla="*/ 83 h 91"/>
                <a:gd name="T12" fmla="*/ 13 w 427"/>
                <a:gd name="T13" fmla="*/ 78 h 91"/>
                <a:gd name="T14" fmla="*/ 8 w 427"/>
                <a:gd name="T15" fmla="*/ 71 h 91"/>
                <a:gd name="T16" fmla="*/ 4 w 427"/>
                <a:gd name="T17" fmla="*/ 63 h 91"/>
                <a:gd name="T18" fmla="*/ 1 w 427"/>
                <a:gd name="T19" fmla="*/ 55 h 91"/>
                <a:gd name="T20" fmla="*/ 0 w 427"/>
                <a:gd name="T21" fmla="*/ 46 h 91"/>
                <a:gd name="T22" fmla="*/ 0 w 427"/>
                <a:gd name="T23" fmla="*/ 46 h 91"/>
                <a:gd name="T24" fmla="*/ 1 w 427"/>
                <a:gd name="T25" fmla="*/ 36 h 91"/>
                <a:gd name="T26" fmla="*/ 4 w 427"/>
                <a:gd name="T27" fmla="*/ 28 h 91"/>
                <a:gd name="T28" fmla="*/ 8 w 427"/>
                <a:gd name="T29" fmla="*/ 20 h 91"/>
                <a:gd name="T30" fmla="*/ 13 w 427"/>
                <a:gd name="T31" fmla="*/ 13 h 91"/>
                <a:gd name="T32" fmla="*/ 20 w 427"/>
                <a:gd name="T33" fmla="*/ 8 h 91"/>
                <a:gd name="T34" fmla="*/ 28 w 427"/>
                <a:gd name="T35" fmla="*/ 4 h 91"/>
                <a:gd name="T36" fmla="*/ 36 w 427"/>
                <a:gd name="T37" fmla="*/ 1 h 91"/>
                <a:gd name="T38" fmla="*/ 46 w 427"/>
                <a:gd name="T39" fmla="*/ 0 h 91"/>
                <a:gd name="T40" fmla="*/ 381 w 427"/>
                <a:gd name="T41" fmla="*/ 0 h 91"/>
                <a:gd name="T42" fmla="*/ 381 w 427"/>
                <a:gd name="T43" fmla="*/ 0 h 91"/>
                <a:gd name="T44" fmla="*/ 391 w 427"/>
                <a:gd name="T45" fmla="*/ 1 h 91"/>
                <a:gd name="T46" fmla="*/ 399 w 427"/>
                <a:gd name="T47" fmla="*/ 4 h 91"/>
                <a:gd name="T48" fmla="*/ 407 w 427"/>
                <a:gd name="T49" fmla="*/ 8 h 91"/>
                <a:gd name="T50" fmla="*/ 414 w 427"/>
                <a:gd name="T51" fmla="*/ 13 h 91"/>
                <a:gd name="T52" fmla="*/ 420 w 427"/>
                <a:gd name="T53" fmla="*/ 20 h 91"/>
                <a:gd name="T54" fmla="*/ 423 w 427"/>
                <a:gd name="T55" fmla="*/ 28 h 91"/>
                <a:gd name="T56" fmla="*/ 426 w 427"/>
                <a:gd name="T57" fmla="*/ 36 h 91"/>
                <a:gd name="T58" fmla="*/ 427 w 427"/>
                <a:gd name="T59" fmla="*/ 46 h 91"/>
                <a:gd name="T60" fmla="*/ 427 w 427"/>
                <a:gd name="T61" fmla="*/ 46 h 91"/>
                <a:gd name="T62" fmla="*/ 426 w 427"/>
                <a:gd name="T63" fmla="*/ 55 h 91"/>
                <a:gd name="T64" fmla="*/ 423 w 427"/>
                <a:gd name="T65" fmla="*/ 63 h 91"/>
                <a:gd name="T66" fmla="*/ 420 w 427"/>
                <a:gd name="T67" fmla="*/ 71 h 91"/>
                <a:gd name="T68" fmla="*/ 414 w 427"/>
                <a:gd name="T69" fmla="*/ 78 h 91"/>
                <a:gd name="T70" fmla="*/ 407 w 427"/>
                <a:gd name="T71" fmla="*/ 83 h 91"/>
                <a:gd name="T72" fmla="*/ 399 w 427"/>
                <a:gd name="T73" fmla="*/ 88 h 91"/>
                <a:gd name="T74" fmla="*/ 391 w 427"/>
                <a:gd name="T75" fmla="*/ 90 h 91"/>
                <a:gd name="T76" fmla="*/ 381 w 427"/>
                <a:gd name="T7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7" h="91">
                  <a:moveTo>
                    <a:pt x="381" y="91"/>
                  </a:moveTo>
                  <a:lnTo>
                    <a:pt x="46" y="91"/>
                  </a:lnTo>
                  <a:lnTo>
                    <a:pt x="46" y="91"/>
                  </a:lnTo>
                  <a:lnTo>
                    <a:pt x="36" y="90"/>
                  </a:lnTo>
                  <a:lnTo>
                    <a:pt x="28" y="88"/>
                  </a:lnTo>
                  <a:lnTo>
                    <a:pt x="20" y="83"/>
                  </a:lnTo>
                  <a:lnTo>
                    <a:pt x="13" y="78"/>
                  </a:lnTo>
                  <a:lnTo>
                    <a:pt x="8" y="71"/>
                  </a:lnTo>
                  <a:lnTo>
                    <a:pt x="4" y="63"/>
                  </a:lnTo>
                  <a:lnTo>
                    <a:pt x="1" y="55"/>
                  </a:lnTo>
                  <a:lnTo>
                    <a:pt x="0" y="46"/>
                  </a:lnTo>
                  <a:lnTo>
                    <a:pt x="0" y="46"/>
                  </a:lnTo>
                  <a:lnTo>
                    <a:pt x="1" y="36"/>
                  </a:lnTo>
                  <a:lnTo>
                    <a:pt x="4" y="28"/>
                  </a:lnTo>
                  <a:lnTo>
                    <a:pt x="8" y="20"/>
                  </a:lnTo>
                  <a:lnTo>
                    <a:pt x="13" y="13"/>
                  </a:lnTo>
                  <a:lnTo>
                    <a:pt x="20" y="8"/>
                  </a:lnTo>
                  <a:lnTo>
                    <a:pt x="28" y="4"/>
                  </a:lnTo>
                  <a:lnTo>
                    <a:pt x="36" y="1"/>
                  </a:lnTo>
                  <a:lnTo>
                    <a:pt x="46" y="0"/>
                  </a:lnTo>
                  <a:lnTo>
                    <a:pt x="381" y="0"/>
                  </a:lnTo>
                  <a:lnTo>
                    <a:pt x="381" y="0"/>
                  </a:lnTo>
                  <a:lnTo>
                    <a:pt x="391" y="1"/>
                  </a:lnTo>
                  <a:lnTo>
                    <a:pt x="399" y="4"/>
                  </a:lnTo>
                  <a:lnTo>
                    <a:pt x="407" y="8"/>
                  </a:lnTo>
                  <a:lnTo>
                    <a:pt x="414" y="13"/>
                  </a:lnTo>
                  <a:lnTo>
                    <a:pt x="420" y="20"/>
                  </a:lnTo>
                  <a:lnTo>
                    <a:pt x="423" y="28"/>
                  </a:lnTo>
                  <a:lnTo>
                    <a:pt x="426" y="36"/>
                  </a:lnTo>
                  <a:lnTo>
                    <a:pt x="427" y="46"/>
                  </a:lnTo>
                  <a:lnTo>
                    <a:pt x="427" y="46"/>
                  </a:lnTo>
                  <a:lnTo>
                    <a:pt x="426" y="55"/>
                  </a:lnTo>
                  <a:lnTo>
                    <a:pt x="423" y="63"/>
                  </a:lnTo>
                  <a:lnTo>
                    <a:pt x="420" y="71"/>
                  </a:lnTo>
                  <a:lnTo>
                    <a:pt x="414" y="78"/>
                  </a:lnTo>
                  <a:lnTo>
                    <a:pt x="407" y="83"/>
                  </a:lnTo>
                  <a:lnTo>
                    <a:pt x="399" y="88"/>
                  </a:lnTo>
                  <a:lnTo>
                    <a:pt x="391" y="90"/>
                  </a:lnTo>
                  <a:lnTo>
                    <a:pt x="38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p:cNvSpPr>
            <p:nvPr/>
          </p:nvSpPr>
          <p:spPr bwMode="auto">
            <a:xfrm>
              <a:off x="481013" y="1574801"/>
              <a:ext cx="160338" cy="49213"/>
            </a:xfrm>
            <a:custGeom>
              <a:avLst/>
              <a:gdLst>
                <a:gd name="T0" fmla="*/ 257 w 303"/>
                <a:gd name="T1" fmla="*/ 92 h 92"/>
                <a:gd name="T2" fmla="*/ 45 w 303"/>
                <a:gd name="T3" fmla="*/ 92 h 92"/>
                <a:gd name="T4" fmla="*/ 45 w 303"/>
                <a:gd name="T5" fmla="*/ 92 h 92"/>
                <a:gd name="T6" fmla="*/ 36 w 303"/>
                <a:gd name="T7" fmla="*/ 91 h 92"/>
                <a:gd name="T8" fmla="*/ 28 w 303"/>
                <a:gd name="T9" fmla="*/ 88 h 92"/>
                <a:gd name="T10" fmla="*/ 20 w 303"/>
                <a:gd name="T11" fmla="*/ 83 h 92"/>
                <a:gd name="T12" fmla="*/ 13 w 303"/>
                <a:gd name="T13" fmla="*/ 78 h 92"/>
                <a:gd name="T14" fmla="*/ 8 w 303"/>
                <a:gd name="T15" fmla="*/ 72 h 92"/>
                <a:gd name="T16" fmla="*/ 3 w 303"/>
                <a:gd name="T17" fmla="*/ 64 h 92"/>
                <a:gd name="T18" fmla="*/ 1 w 303"/>
                <a:gd name="T19" fmla="*/ 55 h 92"/>
                <a:gd name="T20" fmla="*/ 0 w 303"/>
                <a:gd name="T21" fmla="*/ 46 h 92"/>
                <a:gd name="T22" fmla="*/ 0 w 303"/>
                <a:gd name="T23" fmla="*/ 46 h 92"/>
                <a:gd name="T24" fmla="*/ 1 w 303"/>
                <a:gd name="T25" fmla="*/ 37 h 92"/>
                <a:gd name="T26" fmla="*/ 3 w 303"/>
                <a:gd name="T27" fmla="*/ 29 h 92"/>
                <a:gd name="T28" fmla="*/ 8 w 303"/>
                <a:gd name="T29" fmla="*/ 20 h 92"/>
                <a:gd name="T30" fmla="*/ 13 w 303"/>
                <a:gd name="T31" fmla="*/ 13 h 92"/>
                <a:gd name="T32" fmla="*/ 20 w 303"/>
                <a:gd name="T33" fmla="*/ 7 h 92"/>
                <a:gd name="T34" fmla="*/ 28 w 303"/>
                <a:gd name="T35" fmla="*/ 4 h 92"/>
                <a:gd name="T36" fmla="*/ 36 w 303"/>
                <a:gd name="T37" fmla="*/ 0 h 92"/>
                <a:gd name="T38" fmla="*/ 45 w 303"/>
                <a:gd name="T39" fmla="*/ 0 h 92"/>
                <a:gd name="T40" fmla="*/ 257 w 303"/>
                <a:gd name="T41" fmla="*/ 0 h 92"/>
                <a:gd name="T42" fmla="*/ 257 w 303"/>
                <a:gd name="T43" fmla="*/ 0 h 92"/>
                <a:gd name="T44" fmla="*/ 266 w 303"/>
                <a:gd name="T45" fmla="*/ 0 h 92"/>
                <a:gd name="T46" fmla="*/ 275 w 303"/>
                <a:gd name="T47" fmla="*/ 4 h 92"/>
                <a:gd name="T48" fmla="*/ 283 w 303"/>
                <a:gd name="T49" fmla="*/ 7 h 92"/>
                <a:gd name="T50" fmla="*/ 290 w 303"/>
                <a:gd name="T51" fmla="*/ 13 h 92"/>
                <a:gd name="T52" fmla="*/ 294 w 303"/>
                <a:gd name="T53" fmla="*/ 20 h 92"/>
                <a:gd name="T54" fmla="*/ 299 w 303"/>
                <a:gd name="T55" fmla="*/ 29 h 92"/>
                <a:gd name="T56" fmla="*/ 301 w 303"/>
                <a:gd name="T57" fmla="*/ 37 h 92"/>
                <a:gd name="T58" fmla="*/ 303 w 303"/>
                <a:gd name="T59" fmla="*/ 46 h 92"/>
                <a:gd name="T60" fmla="*/ 303 w 303"/>
                <a:gd name="T61" fmla="*/ 46 h 92"/>
                <a:gd name="T62" fmla="*/ 301 w 303"/>
                <a:gd name="T63" fmla="*/ 55 h 92"/>
                <a:gd name="T64" fmla="*/ 299 w 303"/>
                <a:gd name="T65" fmla="*/ 64 h 92"/>
                <a:gd name="T66" fmla="*/ 294 w 303"/>
                <a:gd name="T67" fmla="*/ 72 h 92"/>
                <a:gd name="T68" fmla="*/ 290 w 303"/>
                <a:gd name="T69" fmla="*/ 78 h 92"/>
                <a:gd name="T70" fmla="*/ 283 w 303"/>
                <a:gd name="T71" fmla="*/ 83 h 92"/>
                <a:gd name="T72" fmla="*/ 275 w 303"/>
                <a:gd name="T73" fmla="*/ 88 h 92"/>
                <a:gd name="T74" fmla="*/ 266 w 303"/>
                <a:gd name="T75" fmla="*/ 91 h 92"/>
                <a:gd name="T76" fmla="*/ 257 w 303"/>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92">
                  <a:moveTo>
                    <a:pt x="257" y="92"/>
                  </a:moveTo>
                  <a:lnTo>
                    <a:pt x="45" y="92"/>
                  </a:lnTo>
                  <a:lnTo>
                    <a:pt x="45" y="92"/>
                  </a:lnTo>
                  <a:lnTo>
                    <a:pt x="36" y="91"/>
                  </a:lnTo>
                  <a:lnTo>
                    <a:pt x="28" y="88"/>
                  </a:lnTo>
                  <a:lnTo>
                    <a:pt x="20" y="83"/>
                  </a:lnTo>
                  <a:lnTo>
                    <a:pt x="13" y="78"/>
                  </a:lnTo>
                  <a:lnTo>
                    <a:pt x="8" y="72"/>
                  </a:lnTo>
                  <a:lnTo>
                    <a:pt x="3" y="64"/>
                  </a:lnTo>
                  <a:lnTo>
                    <a:pt x="1" y="55"/>
                  </a:lnTo>
                  <a:lnTo>
                    <a:pt x="0" y="46"/>
                  </a:lnTo>
                  <a:lnTo>
                    <a:pt x="0" y="46"/>
                  </a:lnTo>
                  <a:lnTo>
                    <a:pt x="1" y="37"/>
                  </a:lnTo>
                  <a:lnTo>
                    <a:pt x="3" y="29"/>
                  </a:lnTo>
                  <a:lnTo>
                    <a:pt x="8" y="20"/>
                  </a:lnTo>
                  <a:lnTo>
                    <a:pt x="13" y="13"/>
                  </a:lnTo>
                  <a:lnTo>
                    <a:pt x="20" y="7"/>
                  </a:lnTo>
                  <a:lnTo>
                    <a:pt x="28" y="4"/>
                  </a:lnTo>
                  <a:lnTo>
                    <a:pt x="36" y="0"/>
                  </a:lnTo>
                  <a:lnTo>
                    <a:pt x="45" y="0"/>
                  </a:lnTo>
                  <a:lnTo>
                    <a:pt x="257" y="0"/>
                  </a:lnTo>
                  <a:lnTo>
                    <a:pt x="257" y="0"/>
                  </a:lnTo>
                  <a:lnTo>
                    <a:pt x="266" y="0"/>
                  </a:lnTo>
                  <a:lnTo>
                    <a:pt x="275" y="4"/>
                  </a:lnTo>
                  <a:lnTo>
                    <a:pt x="283" y="7"/>
                  </a:lnTo>
                  <a:lnTo>
                    <a:pt x="290" y="13"/>
                  </a:lnTo>
                  <a:lnTo>
                    <a:pt x="294" y="20"/>
                  </a:lnTo>
                  <a:lnTo>
                    <a:pt x="299" y="29"/>
                  </a:lnTo>
                  <a:lnTo>
                    <a:pt x="301" y="37"/>
                  </a:lnTo>
                  <a:lnTo>
                    <a:pt x="303" y="46"/>
                  </a:lnTo>
                  <a:lnTo>
                    <a:pt x="303" y="46"/>
                  </a:lnTo>
                  <a:lnTo>
                    <a:pt x="301" y="55"/>
                  </a:lnTo>
                  <a:lnTo>
                    <a:pt x="299" y="64"/>
                  </a:lnTo>
                  <a:lnTo>
                    <a:pt x="294" y="72"/>
                  </a:lnTo>
                  <a:lnTo>
                    <a:pt x="290" y="78"/>
                  </a:lnTo>
                  <a:lnTo>
                    <a:pt x="283" y="83"/>
                  </a:lnTo>
                  <a:lnTo>
                    <a:pt x="275" y="88"/>
                  </a:lnTo>
                  <a:lnTo>
                    <a:pt x="266" y="91"/>
                  </a:lnTo>
                  <a:lnTo>
                    <a:pt x="257"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p:nvSpPr>
          <p:spPr bwMode="auto">
            <a:xfrm>
              <a:off x="481013" y="1574801"/>
              <a:ext cx="160338" cy="49213"/>
            </a:xfrm>
            <a:custGeom>
              <a:avLst/>
              <a:gdLst>
                <a:gd name="T0" fmla="*/ 257 w 303"/>
                <a:gd name="T1" fmla="*/ 92 h 92"/>
                <a:gd name="T2" fmla="*/ 45 w 303"/>
                <a:gd name="T3" fmla="*/ 92 h 92"/>
                <a:gd name="T4" fmla="*/ 45 w 303"/>
                <a:gd name="T5" fmla="*/ 92 h 92"/>
                <a:gd name="T6" fmla="*/ 36 w 303"/>
                <a:gd name="T7" fmla="*/ 91 h 92"/>
                <a:gd name="T8" fmla="*/ 28 w 303"/>
                <a:gd name="T9" fmla="*/ 88 h 92"/>
                <a:gd name="T10" fmla="*/ 20 w 303"/>
                <a:gd name="T11" fmla="*/ 83 h 92"/>
                <a:gd name="T12" fmla="*/ 13 w 303"/>
                <a:gd name="T13" fmla="*/ 78 h 92"/>
                <a:gd name="T14" fmla="*/ 8 w 303"/>
                <a:gd name="T15" fmla="*/ 72 h 92"/>
                <a:gd name="T16" fmla="*/ 3 w 303"/>
                <a:gd name="T17" fmla="*/ 64 h 92"/>
                <a:gd name="T18" fmla="*/ 1 w 303"/>
                <a:gd name="T19" fmla="*/ 55 h 92"/>
                <a:gd name="T20" fmla="*/ 0 w 303"/>
                <a:gd name="T21" fmla="*/ 46 h 92"/>
                <a:gd name="T22" fmla="*/ 0 w 303"/>
                <a:gd name="T23" fmla="*/ 46 h 92"/>
                <a:gd name="T24" fmla="*/ 1 w 303"/>
                <a:gd name="T25" fmla="*/ 37 h 92"/>
                <a:gd name="T26" fmla="*/ 3 w 303"/>
                <a:gd name="T27" fmla="*/ 29 h 92"/>
                <a:gd name="T28" fmla="*/ 8 w 303"/>
                <a:gd name="T29" fmla="*/ 20 h 92"/>
                <a:gd name="T30" fmla="*/ 13 w 303"/>
                <a:gd name="T31" fmla="*/ 13 h 92"/>
                <a:gd name="T32" fmla="*/ 20 w 303"/>
                <a:gd name="T33" fmla="*/ 7 h 92"/>
                <a:gd name="T34" fmla="*/ 28 w 303"/>
                <a:gd name="T35" fmla="*/ 4 h 92"/>
                <a:gd name="T36" fmla="*/ 36 w 303"/>
                <a:gd name="T37" fmla="*/ 0 h 92"/>
                <a:gd name="T38" fmla="*/ 45 w 303"/>
                <a:gd name="T39" fmla="*/ 0 h 92"/>
                <a:gd name="T40" fmla="*/ 257 w 303"/>
                <a:gd name="T41" fmla="*/ 0 h 92"/>
                <a:gd name="T42" fmla="*/ 257 w 303"/>
                <a:gd name="T43" fmla="*/ 0 h 92"/>
                <a:gd name="T44" fmla="*/ 266 w 303"/>
                <a:gd name="T45" fmla="*/ 0 h 92"/>
                <a:gd name="T46" fmla="*/ 275 w 303"/>
                <a:gd name="T47" fmla="*/ 4 h 92"/>
                <a:gd name="T48" fmla="*/ 283 w 303"/>
                <a:gd name="T49" fmla="*/ 7 h 92"/>
                <a:gd name="T50" fmla="*/ 290 w 303"/>
                <a:gd name="T51" fmla="*/ 13 h 92"/>
                <a:gd name="T52" fmla="*/ 294 w 303"/>
                <a:gd name="T53" fmla="*/ 20 h 92"/>
                <a:gd name="T54" fmla="*/ 299 w 303"/>
                <a:gd name="T55" fmla="*/ 29 h 92"/>
                <a:gd name="T56" fmla="*/ 301 w 303"/>
                <a:gd name="T57" fmla="*/ 37 h 92"/>
                <a:gd name="T58" fmla="*/ 303 w 303"/>
                <a:gd name="T59" fmla="*/ 46 h 92"/>
                <a:gd name="T60" fmla="*/ 303 w 303"/>
                <a:gd name="T61" fmla="*/ 46 h 92"/>
                <a:gd name="T62" fmla="*/ 301 w 303"/>
                <a:gd name="T63" fmla="*/ 55 h 92"/>
                <a:gd name="T64" fmla="*/ 299 w 303"/>
                <a:gd name="T65" fmla="*/ 64 h 92"/>
                <a:gd name="T66" fmla="*/ 294 w 303"/>
                <a:gd name="T67" fmla="*/ 72 h 92"/>
                <a:gd name="T68" fmla="*/ 290 w 303"/>
                <a:gd name="T69" fmla="*/ 78 h 92"/>
                <a:gd name="T70" fmla="*/ 283 w 303"/>
                <a:gd name="T71" fmla="*/ 83 h 92"/>
                <a:gd name="T72" fmla="*/ 275 w 303"/>
                <a:gd name="T73" fmla="*/ 88 h 92"/>
                <a:gd name="T74" fmla="*/ 266 w 303"/>
                <a:gd name="T75" fmla="*/ 91 h 92"/>
                <a:gd name="T76" fmla="*/ 257 w 303"/>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92">
                  <a:moveTo>
                    <a:pt x="257" y="92"/>
                  </a:moveTo>
                  <a:lnTo>
                    <a:pt x="45" y="92"/>
                  </a:lnTo>
                  <a:lnTo>
                    <a:pt x="45" y="92"/>
                  </a:lnTo>
                  <a:lnTo>
                    <a:pt x="36" y="91"/>
                  </a:lnTo>
                  <a:lnTo>
                    <a:pt x="28" y="88"/>
                  </a:lnTo>
                  <a:lnTo>
                    <a:pt x="20" y="83"/>
                  </a:lnTo>
                  <a:lnTo>
                    <a:pt x="13" y="78"/>
                  </a:lnTo>
                  <a:lnTo>
                    <a:pt x="8" y="72"/>
                  </a:lnTo>
                  <a:lnTo>
                    <a:pt x="3" y="64"/>
                  </a:lnTo>
                  <a:lnTo>
                    <a:pt x="1" y="55"/>
                  </a:lnTo>
                  <a:lnTo>
                    <a:pt x="0" y="46"/>
                  </a:lnTo>
                  <a:lnTo>
                    <a:pt x="0" y="46"/>
                  </a:lnTo>
                  <a:lnTo>
                    <a:pt x="1" y="37"/>
                  </a:lnTo>
                  <a:lnTo>
                    <a:pt x="3" y="29"/>
                  </a:lnTo>
                  <a:lnTo>
                    <a:pt x="8" y="20"/>
                  </a:lnTo>
                  <a:lnTo>
                    <a:pt x="13" y="13"/>
                  </a:lnTo>
                  <a:lnTo>
                    <a:pt x="20" y="7"/>
                  </a:lnTo>
                  <a:lnTo>
                    <a:pt x="28" y="4"/>
                  </a:lnTo>
                  <a:lnTo>
                    <a:pt x="36" y="0"/>
                  </a:lnTo>
                  <a:lnTo>
                    <a:pt x="45" y="0"/>
                  </a:lnTo>
                  <a:lnTo>
                    <a:pt x="257" y="0"/>
                  </a:lnTo>
                  <a:lnTo>
                    <a:pt x="257" y="0"/>
                  </a:lnTo>
                  <a:lnTo>
                    <a:pt x="266" y="0"/>
                  </a:lnTo>
                  <a:lnTo>
                    <a:pt x="275" y="4"/>
                  </a:lnTo>
                  <a:lnTo>
                    <a:pt x="283" y="7"/>
                  </a:lnTo>
                  <a:lnTo>
                    <a:pt x="290" y="13"/>
                  </a:lnTo>
                  <a:lnTo>
                    <a:pt x="294" y="20"/>
                  </a:lnTo>
                  <a:lnTo>
                    <a:pt x="299" y="29"/>
                  </a:lnTo>
                  <a:lnTo>
                    <a:pt x="301" y="37"/>
                  </a:lnTo>
                  <a:lnTo>
                    <a:pt x="303" y="46"/>
                  </a:lnTo>
                  <a:lnTo>
                    <a:pt x="303" y="46"/>
                  </a:lnTo>
                  <a:lnTo>
                    <a:pt x="301" y="55"/>
                  </a:lnTo>
                  <a:lnTo>
                    <a:pt x="299" y="64"/>
                  </a:lnTo>
                  <a:lnTo>
                    <a:pt x="294" y="72"/>
                  </a:lnTo>
                  <a:lnTo>
                    <a:pt x="290" y="78"/>
                  </a:lnTo>
                  <a:lnTo>
                    <a:pt x="283" y="83"/>
                  </a:lnTo>
                  <a:lnTo>
                    <a:pt x="275" y="88"/>
                  </a:lnTo>
                  <a:lnTo>
                    <a:pt x="266" y="91"/>
                  </a:lnTo>
                  <a:lnTo>
                    <a:pt x="257"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p:cNvSpPr>
            <p:nvPr/>
          </p:nvSpPr>
          <p:spPr bwMode="auto">
            <a:xfrm>
              <a:off x="544513" y="1543051"/>
              <a:ext cx="76200" cy="49213"/>
            </a:xfrm>
            <a:custGeom>
              <a:avLst/>
              <a:gdLst>
                <a:gd name="T0" fmla="*/ 98 w 144"/>
                <a:gd name="T1" fmla="*/ 92 h 92"/>
                <a:gd name="T2" fmla="*/ 46 w 144"/>
                <a:gd name="T3" fmla="*/ 92 h 92"/>
                <a:gd name="T4" fmla="*/ 46 w 144"/>
                <a:gd name="T5" fmla="*/ 92 h 92"/>
                <a:gd name="T6" fmla="*/ 36 w 144"/>
                <a:gd name="T7" fmla="*/ 91 h 92"/>
                <a:gd name="T8" fmla="*/ 28 w 144"/>
                <a:gd name="T9" fmla="*/ 87 h 92"/>
                <a:gd name="T10" fmla="*/ 20 w 144"/>
                <a:gd name="T11" fmla="*/ 84 h 92"/>
                <a:gd name="T12" fmla="*/ 13 w 144"/>
                <a:gd name="T13" fmla="*/ 78 h 92"/>
                <a:gd name="T14" fmla="*/ 7 w 144"/>
                <a:gd name="T15" fmla="*/ 71 h 92"/>
                <a:gd name="T16" fmla="*/ 4 w 144"/>
                <a:gd name="T17" fmla="*/ 64 h 92"/>
                <a:gd name="T18" fmla="*/ 0 w 144"/>
                <a:gd name="T19" fmla="*/ 55 h 92"/>
                <a:gd name="T20" fmla="*/ 0 w 144"/>
                <a:gd name="T21" fmla="*/ 45 h 92"/>
                <a:gd name="T22" fmla="*/ 0 w 144"/>
                <a:gd name="T23" fmla="*/ 45 h 92"/>
                <a:gd name="T24" fmla="*/ 0 w 144"/>
                <a:gd name="T25" fmla="*/ 37 h 92"/>
                <a:gd name="T26" fmla="*/ 4 w 144"/>
                <a:gd name="T27" fmla="*/ 28 h 92"/>
                <a:gd name="T28" fmla="*/ 7 w 144"/>
                <a:gd name="T29" fmla="*/ 21 h 92"/>
                <a:gd name="T30" fmla="*/ 13 w 144"/>
                <a:gd name="T31" fmla="*/ 14 h 92"/>
                <a:gd name="T32" fmla="*/ 20 w 144"/>
                <a:gd name="T33" fmla="*/ 8 h 92"/>
                <a:gd name="T34" fmla="*/ 28 w 144"/>
                <a:gd name="T35" fmla="*/ 3 h 92"/>
                <a:gd name="T36" fmla="*/ 36 w 144"/>
                <a:gd name="T37" fmla="*/ 1 h 92"/>
                <a:gd name="T38" fmla="*/ 46 w 144"/>
                <a:gd name="T39" fmla="*/ 0 h 92"/>
                <a:gd name="T40" fmla="*/ 98 w 144"/>
                <a:gd name="T41" fmla="*/ 0 h 92"/>
                <a:gd name="T42" fmla="*/ 98 w 144"/>
                <a:gd name="T43" fmla="*/ 0 h 92"/>
                <a:gd name="T44" fmla="*/ 107 w 144"/>
                <a:gd name="T45" fmla="*/ 1 h 92"/>
                <a:gd name="T46" fmla="*/ 116 w 144"/>
                <a:gd name="T47" fmla="*/ 3 h 92"/>
                <a:gd name="T48" fmla="*/ 123 w 144"/>
                <a:gd name="T49" fmla="*/ 8 h 92"/>
                <a:gd name="T50" fmla="*/ 130 w 144"/>
                <a:gd name="T51" fmla="*/ 14 h 92"/>
                <a:gd name="T52" fmla="*/ 136 w 144"/>
                <a:gd name="T53" fmla="*/ 21 h 92"/>
                <a:gd name="T54" fmla="*/ 140 w 144"/>
                <a:gd name="T55" fmla="*/ 28 h 92"/>
                <a:gd name="T56" fmla="*/ 143 w 144"/>
                <a:gd name="T57" fmla="*/ 37 h 92"/>
                <a:gd name="T58" fmla="*/ 144 w 144"/>
                <a:gd name="T59" fmla="*/ 45 h 92"/>
                <a:gd name="T60" fmla="*/ 144 w 144"/>
                <a:gd name="T61" fmla="*/ 45 h 92"/>
                <a:gd name="T62" fmla="*/ 143 w 144"/>
                <a:gd name="T63" fmla="*/ 55 h 92"/>
                <a:gd name="T64" fmla="*/ 140 w 144"/>
                <a:gd name="T65" fmla="*/ 64 h 92"/>
                <a:gd name="T66" fmla="*/ 136 w 144"/>
                <a:gd name="T67" fmla="*/ 71 h 92"/>
                <a:gd name="T68" fmla="*/ 130 w 144"/>
                <a:gd name="T69" fmla="*/ 78 h 92"/>
                <a:gd name="T70" fmla="*/ 123 w 144"/>
                <a:gd name="T71" fmla="*/ 84 h 92"/>
                <a:gd name="T72" fmla="*/ 116 w 144"/>
                <a:gd name="T73" fmla="*/ 87 h 92"/>
                <a:gd name="T74" fmla="*/ 107 w 144"/>
                <a:gd name="T75" fmla="*/ 91 h 92"/>
                <a:gd name="T76" fmla="*/ 98 w 144"/>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92">
                  <a:moveTo>
                    <a:pt x="98" y="92"/>
                  </a:moveTo>
                  <a:lnTo>
                    <a:pt x="46" y="92"/>
                  </a:lnTo>
                  <a:lnTo>
                    <a:pt x="46" y="92"/>
                  </a:lnTo>
                  <a:lnTo>
                    <a:pt x="36" y="91"/>
                  </a:lnTo>
                  <a:lnTo>
                    <a:pt x="28" y="87"/>
                  </a:lnTo>
                  <a:lnTo>
                    <a:pt x="20" y="84"/>
                  </a:lnTo>
                  <a:lnTo>
                    <a:pt x="13" y="78"/>
                  </a:lnTo>
                  <a:lnTo>
                    <a:pt x="7" y="71"/>
                  </a:lnTo>
                  <a:lnTo>
                    <a:pt x="4" y="64"/>
                  </a:lnTo>
                  <a:lnTo>
                    <a:pt x="0" y="55"/>
                  </a:lnTo>
                  <a:lnTo>
                    <a:pt x="0" y="45"/>
                  </a:lnTo>
                  <a:lnTo>
                    <a:pt x="0" y="45"/>
                  </a:lnTo>
                  <a:lnTo>
                    <a:pt x="0" y="37"/>
                  </a:lnTo>
                  <a:lnTo>
                    <a:pt x="4" y="28"/>
                  </a:lnTo>
                  <a:lnTo>
                    <a:pt x="7" y="21"/>
                  </a:lnTo>
                  <a:lnTo>
                    <a:pt x="13" y="14"/>
                  </a:lnTo>
                  <a:lnTo>
                    <a:pt x="20" y="8"/>
                  </a:lnTo>
                  <a:lnTo>
                    <a:pt x="28" y="3"/>
                  </a:lnTo>
                  <a:lnTo>
                    <a:pt x="36" y="1"/>
                  </a:lnTo>
                  <a:lnTo>
                    <a:pt x="46" y="0"/>
                  </a:lnTo>
                  <a:lnTo>
                    <a:pt x="98" y="0"/>
                  </a:lnTo>
                  <a:lnTo>
                    <a:pt x="98" y="0"/>
                  </a:lnTo>
                  <a:lnTo>
                    <a:pt x="107" y="1"/>
                  </a:lnTo>
                  <a:lnTo>
                    <a:pt x="116" y="3"/>
                  </a:lnTo>
                  <a:lnTo>
                    <a:pt x="123" y="8"/>
                  </a:lnTo>
                  <a:lnTo>
                    <a:pt x="130" y="14"/>
                  </a:lnTo>
                  <a:lnTo>
                    <a:pt x="136" y="21"/>
                  </a:lnTo>
                  <a:lnTo>
                    <a:pt x="140" y="28"/>
                  </a:lnTo>
                  <a:lnTo>
                    <a:pt x="143" y="37"/>
                  </a:lnTo>
                  <a:lnTo>
                    <a:pt x="144" y="45"/>
                  </a:lnTo>
                  <a:lnTo>
                    <a:pt x="144" y="45"/>
                  </a:lnTo>
                  <a:lnTo>
                    <a:pt x="143" y="55"/>
                  </a:lnTo>
                  <a:lnTo>
                    <a:pt x="140" y="64"/>
                  </a:lnTo>
                  <a:lnTo>
                    <a:pt x="136" y="71"/>
                  </a:lnTo>
                  <a:lnTo>
                    <a:pt x="130" y="78"/>
                  </a:lnTo>
                  <a:lnTo>
                    <a:pt x="123" y="84"/>
                  </a:lnTo>
                  <a:lnTo>
                    <a:pt x="116" y="87"/>
                  </a:lnTo>
                  <a:lnTo>
                    <a:pt x="107" y="91"/>
                  </a:lnTo>
                  <a:lnTo>
                    <a:pt x="98"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p:cNvSpPr>
            <p:nvPr/>
          </p:nvSpPr>
          <p:spPr bwMode="auto">
            <a:xfrm>
              <a:off x="544513" y="1543051"/>
              <a:ext cx="76200" cy="49213"/>
            </a:xfrm>
            <a:custGeom>
              <a:avLst/>
              <a:gdLst>
                <a:gd name="T0" fmla="*/ 98 w 144"/>
                <a:gd name="T1" fmla="*/ 92 h 92"/>
                <a:gd name="T2" fmla="*/ 46 w 144"/>
                <a:gd name="T3" fmla="*/ 92 h 92"/>
                <a:gd name="T4" fmla="*/ 46 w 144"/>
                <a:gd name="T5" fmla="*/ 92 h 92"/>
                <a:gd name="T6" fmla="*/ 36 w 144"/>
                <a:gd name="T7" fmla="*/ 91 h 92"/>
                <a:gd name="T8" fmla="*/ 28 w 144"/>
                <a:gd name="T9" fmla="*/ 87 h 92"/>
                <a:gd name="T10" fmla="*/ 20 w 144"/>
                <a:gd name="T11" fmla="*/ 84 h 92"/>
                <a:gd name="T12" fmla="*/ 13 w 144"/>
                <a:gd name="T13" fmla="*/ 78 h 92"/>
                <a:gd name="T14" fmla="*/ 7 w 144"/>
                <a:gd name="T15" fmla="*/ 71 h 92"/>
                <a:gd name="T16" fmla="*/ 4 w 144"/>
                <a:gd name="T17" fmla="*/ 64 h 92"/>
                <a:gd name="T18" fmla="*/ 0 w 144"/>
                <a:gd name="T19" fmla="*/ 55 h 92"/>
                <a:gd name="T20" fmla="*/ 0 w 144"/>
                <a:gd name="T21" fmla="*/ 45 h 92"/>
                <a:gd name="T22" fmla="*/ 0 w 144"/>
                <a:gd name="T23" fmla="*/ 45 h 92"/>
                <a:gd name="T24" fmla="*/ 0 w 144"/>
                <a:gd name="T25" fmla="*/ 37 h 92"/>
                <a:gd name="T26" fmla="*/ 4 w 144"/>
                <a:gd name="T27" fmla="*/ 28 h 92"/>
                <a:gd name="T28" fmla="*/ 7 w 144"/>
                <a:gd name="T29" fmla="*/ 21 h 92"/>
                <a:gd name="T30" fmla="*/ 13 w 144"/>
                <a:gd name="T31" fmla="*/ 14 h 92"/>
                <a:gd name="T32" fmla="*/ 20 w 144"/>
                <a:gd name="T33" fmla="*/ 8 h 92"/>
                <a:gd name="T34" fmla="*/ 28 w 144"/>
                <a:gd name="T35" fmla="*/ 3 h 92"/>
                <a:gd name="T36" fmla="*/ 36 w 144"/>
                <a:gd name="T37" fmla="*/ 1 h 92"/>
                <a:gd name="T38" fmla="*/ 46 w 144"/>
                <a:gd name="T39" fmla="*/ 0 h 92"/>
                <a:gd name="T40" fmla="*/ 98 w 144"/>
                <a:gd name="T41" fmla="*/ 0 h 92"/>
                <a:gd name="T42" fmla="*/ 98 w 144"/>
                <a:gd name="T43" fmla="*/ 0 h 92"/>
                <a:gd name="T44" fmla="*/ 107 w 144"/>
                <a:gd name="T45" fmla="*/ 1 h 92"/>
                <a:gd name="T46" fmla="*/ 116 w 144"/>
                <a:gd name="T47" fmla="*/ 3 h 92"/>
                <a:gd name="T48" fmla="*/ 123 w 144"/>
                <a:gd name="T49" fmla="*/ 8 h 92"/>
                <a:gd name="T50" fmla="*/ 130 w 144"/>
                <a:gd name="T51" fmla="*/ 14 h 92"/>
                <a:gd name="T52" fmla="*/ 136 w 144"/>
                <a:gd name="T53" fmla="*/ 21 h 92"/>
                <a:gd name="T54" fmla="*/ 140 w 144"/>
                <a:gd name="T55" fmla="*/ 28 h 92"/>
                <a:gd name="T56" fmla="*/ 143 w 144"/>
                <a:gd name="T57" fmla="*/ 37 h 92"/>
                <a:gd name="T58" fmla="*/ 144 w 144"/>
                <a:gd name="T59" fmla="*/ 45 h 92"/>
                <a:gd name="T60" fmla="*/ 144 w 144"/>
                <a:gd name="T61" fmla="*/ 45 h 92"/>
                <a:gd name="T62" fmla="*/ 143 w 144"/>
                <a:gd name="T63" fmla="*/ 55 h 92"/>
                <a:gd name="T64" fmla="*/ 140 w 144"/>
                <a:gd name="T65" fmla="*/ 64 h 92"/>
                <a:gd name="T66" fmla="*/ 136 w 144"/>
                <a:gd name="T67" fmla="*/ 71 h 92"/>
                <a:gd name="T68" fmla="*/ 130 w 144"/>
                <a:gd name="T69" fmla="*/ 78 h 92"/>
                <a:gd name="T70" fmla="*/ 123 w 144"/>
                <a:gd name="T71" fmla="*/ 84 h 92"/>
                <a:gd name="T72" fmla="*/ 116 w 144"/>
                <a:gd name="T73" fmla="*/ 87 h 92"/>
                <a:gd name="T74" fmla="*/ 107 w 144"/>
                <a:gd name="T75" fmla="*/ 91 h 92"/>
                <a:gd name="T76" fmla="*/ 98 w 144"/>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92">
                  <a:moveTo>
                    <a:pt x="98" y="92"/>
                  </a:moveTo>
                  <a:lnTo>
                    <a:pt x="46" y="92"/>
                  </a:lnTo>
                  <a:lnTo>
                    <a:pt x="46" y="92"/>
                  </a:lnTo>
                  <a:lnTo>
                    <a:pt x="36" y="91"/>
                  </a:lnTo>
                  <a:lnTo>
                    <a:pt x="28" y="87"/>
                  </a:lnTo>
                  <a:lnTo>
                    <a:pt x="20" y="84"/>
                  </a:lnTo>
                  <a:lnTo>
                    <a:pt x="13" y="78"/>
                  </a:lnTo>
                  <a:lnTo>
                    <a:pt x="7" y="71"/>
                  </a:lnTo>
                  <a:lnTo>
                    <a:pt x="4" y="64"/>
                  </a:lnTo>
                  <a:lnTo>
                    <a:pt x="0" y="55"/>
                  </a:lnTo>
                  <a:lnTo>
                    <a:pt x="0" y="45"/>
                  </a:lnTo>
                  <a:lnTo>
                    <a:pt x="0" y="45"/>
                  </a:lnTo>
                  <a:lnTo>
                    <a:pt x="0" y="37"/>
                  </a:lnTo>
                  <a:lnTo>
                    <a:pt x="4" y="28"/>
                  </a:lnTo>
                  <a:lnTo>
                    <a:pt x="7" y="21"/>
                  </a:lnTo>
                  <a:lnTo>
                    <a:pt x="13" y="14"/>
                  </a:lnTo>
                  <a:lnTo>
                    <a:pt x="20" y="8"/>
                  </a:lnTo>
                  <a:lnTo>
                    <a:pt x="28" y="3"/>
                  </a:lnTo>
                  <a:lnTo>
                    <a:pt x="36" y="1"/>
                  </a:lnTo>
                  <a:lnTo>
                    <a:pt x="46" y="0"/>
                  </a:lnTo>
                  <a:lnTo>
                    <a:pt x="98" y="0"/>
                  </a:lnTo>
                  <a:lnTo>
                    <a:pt x="98" y="0"/>
                  </a:lnTo>
                  <a:lnTo>
                    <a:pt x="107" y="1"/>
                  </a:lnTo>
                  <a:lnTo>
                    <a:pt x="116" y="3"/>
                  </a:lnTo>
                  <a:lnTo>
                    <a:pt x="123" y="8"/>
                  </a:lnTo>
                  <a:lnTo>
                    <a:pt x="130" y="14"/>
                  </a:lnTo>
                  <a:lnTo>
                    <a:pt x="136" y="21"/>
                  </a:lnTo>
                  <a:lnTo>
                    <a:pt x="140" y="28"/>
                  </a:lnTo>
                  <a:lnTo>
                    <a:pt x="143" y="37"/>
                  </a:lnTo>
                  <a:lnTo>
                    <a:pt x="144" y="45"/>
                  </a:lnTo>
                  <a:lnTo>
                    <a:pt x="144" y="45"/>
                  </a:lnTo>
                  <a:lnTo>
                    <a:pt x="143" y="55"/>
                  </a:lnTo>
                  <a:lnTo>
                    <a:pt x="140" y="64"/>
                  </a:lnTo>
                  <a:lnTo>
                    <a:pt x="136" y="71"/>
                  </a:lnTo>
                  <a:lnTo>
                    <a:pt x="130" y="78"/>
                  </a:lnTo>
                  <a:lnTo>
                    <a:pt x="123" y="84"/>
                  </a:lnTo>
                  <a:lnTo>
                    <a:pt x="116" y="87"/>
                  </a:lnTo>
                  <a:lnTo>
                    <a:pt x="107" y="91"/>
                  </a:lnTo>
                  <a:lnTo>
                    <a:pt x="98"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p:cNvSpPr>
            <p:nvPr/>
          </p:nvSpPr>
          <p:spPr bwMode="auto">
            <a:xfrm>
              <a:off x="577850" y="1624014"/>
              <a:ext cx="12700" cy="17463"/>
            </a:xfrm>
            <a:custGeom>
              <a:avLst/>
              <a:gdLst>
                <a:gd name="T0" fmla="*/ 24 w 24"/>
                <a:gd name="T1" fmla="*/ 0 h 34"/>
                <a:gd name="T2" fmla="*/ 0 w 24"/>
                <a:gd name="T3" fmla="*/ 0 h 34"/>
                <a:gd name="T4" fmla="*/ 0 w 24"/>
                <a:gd name="T5" fmla="*/ 22 h 34"/>
                <a:gd name="T6" fmla="*/ 0 w 24"/>
                <a:gd name="T7" fmla="*/ 22 h 34"/>
                <a:gd name="T8" fmla="*/ 0 w 24"/>
                <a:gd name="T9" fmla="*/ 27 h 34"/>
                <a:gd name="T10" fmla="*/ 4 w 24"/>
                <a:gd name="T11" fmla="*/ 30 h 34"/>
                <a:gd name="T12" fmla="*/ 7 w 24"/>
                <a:gd name="T13" fmla="*/ 34 h 34"/>
                <a:gd name="T14" fmla="*/ 12 w 24"/>
                <a:gd name="T15" fmla="*/ 34 h 34"/>
                <a:gd name="T16" fmla="*/ 12 w 24"/>
                <a:gd name="T17" fmla="*/ 34 h 34"/>
                <a:gd name="T18" fmla="*/ 17 w 24"/>
                <a:gd name="T19" fmla="*/ 34 h 34"/>
                <a:gd name="T20" fmla="*/ 20 w 24"/>
                <a:gd name="T21" fmla="*/ 30 h 34"/>
                <a:gd name="T22" fmla="*/ 22 w 24"/>
                <a:gd name="T23" fmla="*/ 27 h 34"/>
                <a:gd name="T24" fmla="*/ 24 w 24"/>
                <a:gd name="T25" fmla="*/ 22 h 34"/>
                <a:gd name="T26" fmla="*/ 24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24" y="0"/>
                  </a:moveTo>
                  <a:lnTo>
                    <a:pt x="0" y="0"/>
                  </a:lnTo>
                  <a:lnTo>
                    <a:pt x="0" y="22"/>
                  </a:lnTo>
                  <a:lnTo>
                    <a:pt x="0" y="22"/>
                  </a:lnTo>
                  <a:lnTo>
                    <a:pt x="0" y="27"/>
                  </a:lnTo>
                  <a:lnTo>
                    <a:pt x="4" y="30"/>
                  </a:lnTo>
                  <a:lnTo>
                    <a:pt x="7" y="34"/>
                  </a:lnTo>
                  <a:lnTo>
                    <a:pt x="12" y="34"/>
                  </a:lnTo>
                  <a:lnTo>
                    <a:pt x="12" y="34"/>
                  </a:lnTo>
                  <a:lnTo>
                    <a:pt x="17" y="34"/>
                  </a:lnTo>
                  <a:lnTo>
                    <a:pt x="20" y="30"/>
                  </a:lnTo>
                  <a:lnTo>
                    <a:pt x="22" y="27"/>
                  </a:lnTo>
                  <a:lnTo>
                    <a:pt x="24" y="22"/>
                  </a:lnTo>
                  <a:lnTo>
                    <a:pt x="2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577850" y="1624014"/>
              <a:ext cx="12700" cy="17463"/>
            </a:xfrm>
            <a:custGeom>
              <a:avLst/>
              <a:gdLst>
                <a:gd name="T0" fmla="*/ 24 w 24"/>
                <a:gd name="T1" fmla="*/ 0 h 34"/>
                <a:gd name="T2" fmla="*/ 0 w 24"/>
                <a:gd name="T3" fmla="*/ 0 h 34"/>
                <a:gd name="T4" fmla="*/ 0 w 24"/>
                <a:gd name="T5" fmla="*/ 22 h 34"/>
                <a:gd name="T6" fmla="*/ 0 w 24"/>
                <a:gd name="T7" fmla="*/ 22 h 34"/>
                <a:gd name="T8" fmla="*/ 0 w 24"/>
                <a:gd name="T9" fmla="*/ 27 h 34"/>
                <a:gd name="T10" fmla="*/ 4 w 24"/>
                <a:gd name="T11" fmla="*/ 30 h 34"/>
                <a:gd name="T12" fmla="*/ 7 w 24"/>
                <a:gd name="T13" fmla="*/ 34 h 34"/>
                <a:gd name="T14" fmla="*/ 12 w 24"/>
                <a:gd name="T15" fmla="*/ 34 h 34"/>
                <a:gd name="T16" fmla="*/ 12 w 24"/>
                <a:gd name="T17" fmla="*/ 34 h 34"/>
                <a:gd name="T18" fmla="*/ 17 w 24"/>
                <a:gd name="T19" fmla="*/ 34 h 34"/>
                <a:gd name="T20" fmla="*/ 20 w 24"/>
                <a:gd name="T21" fmla="*/ 30 h 34"/>
                <a:gd name="T22" fmla="*/ 22 w 24"/>
                <a:gd name="T23" fmla="*/ 27 h 34"/>
                <a:gd name="T24" fmla="*/ 24 w 24"/>
                <a:gd name="T25" fmla="*/ 22 h 34"/>
                <a:gd name="T26" fmla="*/ 24 w 2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24" y="0"/>
                  </a:moveTo>
                  <a:lnTo>
                    <a:pt x="0" y="0"/>
                  </a:lnTo>
                  <a:lnTo>
                    <a:pt x="0" y="22"/>
                  </a:lnTo>
                  <a:lnTo>
                    <a:pt x="0" y="22"/>
                  </a:lnTo>
                  <a:lnTo>
                    <a:pt x="0" y="27"/>
                  </a:lnTo>
                  <a:lnTo>
                    <a:pt x="4" y="30"/>
                  </a:lnTo>
                  <a:lnTo>
                    <a:pt x="7" y="34"/>
                  </a:lnTo>
                  <a:lnTo>
                    <a:pt x="12" y="34"/>
                  </a:lnTo>
                  <a:lnTo>
                    <a:pt x="12" y="34"/>
                  </a:lnTo>
                  <a:lnTo>
                    <a:pt x="17" y="34"/>
                  </a:lnTo>
                  <a:lnTo>
                    <a:pt x="20" y="30"/>
                  </a:lnTo>
                  <a:lnTo>
                    <a:pt x="22" y="27"/>
                  </a:lnTo>
                  <a:lnTo>
                    <a:pt x="24" y="22"/>
                  </a:lnTo>
                  <a:lnTo>
                    <a:pt x="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noEditPoints="1"/>
            </p:cNvSpPr>
            <p:nvPr/>
          </p:nvSpPr>
          <p:spPr bwMode="auto">
            <a:xfrm>
              <a:off x="577850" y="1592264"/>
              <a:ext cx="12700" cy="31750"/>
            </a:xfrm>
            <a:custGeom>
              <a:avLst/>
              <a:gdLst>
                <a:gd name="T0" fmla="*/ 24 w 24"/>
                <a:gd name="T1" fmla="*/ 42 h 60"/>
                <a:gd name="T2" fmla="*/ 0 w 24"/>
                <a:gd name="T3" fmla="*/ 42 h 60"/>
                <a:gd name="T4" fmla="*/ 0 w 24"/>
                <a:gd name="T5" fmla="*/ 60 h 60"/>
                <a:gd name="T6" fmla="*/ 24 w 24"/>
                <a:gd name="T7" fmla="*/ 60 h 60"/>
                <a:gd name="T8" fmla="*/ 24 w 24"/>
                <a:gd name="T9" fmla="*/ 42 h 60"/>
                <a:gd name="T10" fmla="*/ 24 w 24"/>
                <a:gd name="T11" fmla="*/ 0 h 60"/>
                <a:gd name="T12" fmla="*/ 0 w 24"/>
                <a:gd name="T13" fmla="*/ 0 h 60"/>
                <a:gd name="T14" fmla="*/ 0 w 24"/>
                <a:gd name="T15" fmla="*/ 19 h 60"/>
                <a:gd name="T16" fmla="*/ 24 w 24"/>
                <a:gd name="T17" fmla="*/ 19 h 60"/>
                <a:gd name="T18" fmla="*/ 24 w 24"/>
                <a:gd name="T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60">
                  <a:moveTo>
                    <a:pt x="24" y="42"/>
                  </a:moveTo>
                  <a:lnTo>
                    <a:pt x="0" y="42"/>
                  </a:lnTo>
                  <a:lnTo>
                    <a:pt x="0" y="60"/>
                  </a:lnTo>
                  <a:lnTo>
                    <a:pt x="24" y="60"/>
                  </a:lnTo>
                  <a:lnTo>
                    <a:pt x="24" y="42"/>
                  </a:lnTo>
                  <a:close/>
                  <a:moveTo>
                    <a:pt x="24" y="0"/>
                  </a:moveTo>
                  <a:lnTo>
                    <a:pt x="0" y="0"/>
                  </a:lnTo>
                  <a:lnTo>
                    <a:pt x="0" y="19"/>
                  </a:lnTo>
                  <a:lnTo>
                    <a:pt x="24" y="19"/>
                  </a:lnTo>
                  <a:lnTo>
                    <a:pt x="2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6"/>
            <p:cNvSpPr>
              <a:spLocks noChangeArrowheads="1"/>
            </p:cNvSpPr>
            <p:nvPr/>
          </p:nvSpPr>
          <p:spPr bwMode="auto">
            <a:xfrm>
              <a:off x="577850" y="1614489"/>
              <a:ext cx="127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7"/>
            <p:cNvSpPr>
              <a:spLocks noChangeArrowheads="1"/>
            </p:cNvSpPr>
            <p:nvPr/>
          </p:nvSpPr>
          <p:spPr bwMode="auto">
            <a:xfrm>
              <a:off x="577850" y="1592264"/>
              <a:ext cx="127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8"/>
            <p:cNvSpPr>
              <a:spLocks/>
            </p:cNvSpPr>
            <p:nvPr/>
          </p:nvSpPr>
          <p:spPr bwMode="auto">
            <a:xfrm>
              <a:off x="577850" y="1574801"/>
              <a:ext cx="12700" cy="17463"/>
            </a:xfrm>
            <a:custGeom>
              <a:avLst/>
              <a:gdLst>
                <a:gd name="T0" fmla="*/ 12 w 24"/>
                <a:gd name="T1" fmla="*/ 0 h 33"/>
                <a:gd name="T2" fmla="*/ 12 w 24"/>
                <a:gd name="T3" fmla="*/ 0 h 33"/>
                <a:gd name="T4" fmla="*/ 7 w 24"/>
                <a:gd name="T5" fmla="*/ 1 h 33"/>
                <a:gd name="T6" fmla="*/ 4 w 24"/>
                <a:gd name="T7" fmla="*/ 4 h 33"/>
                <a:gd name="T8" fmla="*/ 0 w 24"/>
                <a:gd name="T9" fmla="*/ 7 h 33"/>
                <a:gd name="T10" fmla="*/ 0 w 24"/>
                <a:gd name="T11" fmla="*/ 12 h 33"/>
                <a:gd name="T12" fmla="*/ 0 w 24"/>
                <a:gd name="T13" fmla="*/ 33 h 33"/>
                <a:gd name="T14" fmla="*/ 24 w 24"/>
                <a:gd name="T15" fmla="*/ 33 h 33"/>
                <a:gd name="T16" fmla="*/ 24 w 24"/>
                <a:gd name="T17" fmla="*/ 12 h 33"/>
                <a:gd name="T18" fmla="*/ 24 w 24"/>
                <a:gd name="T19" fmla="*/ 12 h 33"/>
                <a:gd name="T20" fmla="*/ 22 w 24"/>
                <a:gd name="T21" fmla="*/ 7 h 33"/>
                <a:gd name="T22" fmla="*/ 20 w 24"/>
                <a:gd name="T23" fmla="*/ 4 h 33"/>
                <a:gd name="T24" fmla="*/ 17 w 24"/>
                <a:gd name="T25" fmla="*/ 1 h 33"/>
                <a:gd name="T26" fmla="*/ 12 w 24"/>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3">
                  <a:moveTo>
                    <a:pt x="12" y="0"/>
                  </a:moveTo>
                  <a:lnTo>
                    <a:pt x="12" y="0"/>
                  </a:lnTo>
                  <a:lnTo>
                    <a:pt x="7" y="1"/>
                  </a:lnTo>
                  <a:lnTo>
                    <a:pt x="4" y="4"/>
                  </a:lnTo>
                  <a:lnTo>
                    <a:pt x="0" y="7"/>
                  </a:lnTo>
                  <a:lnTo>
                    <a:pt x="0" y="12"/>
                  </a:lnTo>
                  <a:lnTo>
                    <a:pt x="0" y="33"/>
                  </a:lnTo>
                  <a:lnTo>
                    <a:pt x="24" y="33"/>
                  </a:lnTo>
                  <a:lnTo>
                    <a:pt x="24" y="12"/>
                  </a:lnTo>
                  <a:lnTo>
                    <a:pt x="24" y="12"/>
                  </a:lnTo>
                  <a:lnTo>
                    <a:pt x="22" y="7"/>
                  </a:lnTo>
                  <a:lnTo>
                    <a:pt x="20" y="4"/>
                  </a:lnTo>
                  <a:lnTo>
                    <a:pt x="17" y="1"/>
                  </a:lnTo>
                  <a:lnTo>
                    <a:pt x="12"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9"/>
            <p:cNvSpPr>
              <a:spLocks/>
            </p:cNvSpPr>
            <p:nvPr/>
          </p:nvSpPr>
          <p:spPr bwMode="auto">
            <a:xfrm>
              <a:off x="577850" y="1574801"/>
              <a:ext cx="12700" cy="17463"/>
            </a:xfrm>
            <a:custGeom>
              <a:avLst/>
              <a:gdLst>
                <a:gd name="T0" fmla="*/ 12 w 24"/>
                <a:gd name="T1" fmla="*/ 0 h 33"/>
                <a:gd name="T2" fmla="*/ 12 w 24"/>
                <a:gd name="T3" fmla="*/ 0 h 33"/>
                <a:gd name="T4" fmla="*/ 7 w 24"/>
                <a:gd name="T5" fmla="*/ 1 h 33"/>
                <a:gd name="T6" fmla="*/ 4 w 24"/>
                <a:gd name="T7" fmla="*/ 4 h 33"/>
                <a:gd name="T8" fmla="*/ 0 w 24"/>
                <a:gd name="T9" fmla="*/ 7 h 33"/>
                <a:gd name="T10" fmla="*/ 0 w 24"/>
                <a:gd name="T11" fmla="*/ 12 h 33"/>
                <a:gd name="T12" fmla="*/ 0 w 24"/>
                <a:gd name="T13" fmla="*/ 33 h 33"/>
                <a:gd name="T14" fmla="*/ 24 w 24"/>
                <a:gd name="T15" fmla="*/ 33 h 33"/>
                <a:gd name="T16" fmla="*/ 24 w 24"/>
                <a:gd name="T17" fmla="*/ 12 h 33"/>
                <a:gd name="T18" fmla="*/ 24 w 24"/>
                <a:gd name="T19" fmla="*/ 12 h 33"/>
                <a:gd name="T20" fmla="*/ 22 w 24"/>
                <a:gd name="T21" fmla="*/ 7 h 33"/>
                <a:gd name="T22" fmla="*/ 20 w 24"/>
                <a:gd name="T23" fmla="*/ 4 h 33"/>
                <a:gd name="T24" fmla="*/ 17 w 24"/>
                <a:gd name="T25" fmla="*/ 1 h 33"/>
                <a:gd name="T26" fmla="*/ 12 w 24"/>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3">
                  <a:moveTo>
                    <a:pt x="12" y="0"/>
                  </a:moveTo>
                  <a:lnTo>
                    <a:pt x="12" y="0"/>
                  </a:lnTo>
                  <a:lnTo>
                    <a:pt x="7" y="1"/>
                  </a:lnTo>
                  <a:lnTo>
                    <a:pt x="4" y="4"/>
                  </a:lnTo>
                  <a:lnTo>
                    <a:pt x="0" y="7"/>
                  </a:lnTo>
                  <a:lnTo>
                    <a:pt x="0" y="12"/>
                  </a:lnTo>
                  <a:lnTo>
                    <a:pt x="0" y="33"/>
                  </a:lnTo>
                  <a:lnTo>
                    <a:pt x="24" y="33"/>
                  </a:lnTo>
                  <a:lnTo>
                    <a:pt x="24" y="12"/>
                  </a:lnTo>
                  <a:lnTo>
                    <a:pt x="24" y="12"/>
                  </a:lnTo>
                  <a:lnTo>
                    <a:pt x="22" y="7"/>
                  </a:lnTo>
                  <a:lnTo>
                    <a:pt x="20" y="4"/>
                  </a:lnTo>
                  <a:lnTo>
                    <a:pt x="17"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0"/>
            <p:cNvSpPr>
              <a:spLocks noEditPoints="1"/>
            </p:cNvSpPr>
            <p:nvPr/>
          </p:nvSpPr>
          <p:spPr bwMode="auto">
            <a:xfrm>
              <a:off x="550863" y="1601789"/>
              <a:ext cx="66675" cy="12700"/>
            </a:xfrm>
            <a:custGeom>
              <a:avLst/>
              <a:gdLst>
                <a:gd name="T0" fmla="*/ 51 w 126"/>
                <a:gd name="T1" fmla="*/ 0 h 23"/>
                <a:gd name="T2" fmla="*/ 11 w 126"/>
                <a:gd name="T3" fmla="*/ 0 h 23"/>
                <a:gd name="T4" fmla="*/ 11 w 126"/>
                <a:gd name="T5" fmla="*/ 0 h 23"/>
                <a:gd name="T6" fmla="*/ 7 w 126"/>
                <a:gd name="T7" fmla="*/ 1 h 23"/>
                <a:gd name="T8" fmla="*/ 3 w 126"/>
                <a:gd name="T9" fmla="*/ 3 h 23"/>
                <a:gd name="T10" fmla="*/ 0 w 126"/>
                <a:gd name="T11" fmla="*/ 7 h 23"/>
                <a:gd name="T12" fmla="*/ 0 w 126"/>
                <a:gd name="T13" fmla="*/ 11 h 23"/>
                <a:gd name="T14" fmla="*/ 0 w 126"/>
                <a:gd name="T15" fmla="*/ 11 h 23"/>
                <a:gd name="T16" fmla="*/ 0 w 126"/>
                <a:gd name="T17" fmla="*/ 16 h 23"/>
                <a:gd name="T18" fmla="*/ 3 w 126"/>
                <a:gd name="T19" fmla="*/ 20 h 23"/>
                <a:gd name="T20" fmla="*/ 7 w 126"/>
                <a:gd name="T21" fmla="*/ 22 h 23"/>
                <a:gd name="T22" fmla="*/ 11 w 126"/>
                <a:gd name="T23" fmla="*/ 23 h 23"/>
                <a:gd name="T24" fmla="*/ 51 w 126"/>
                <a:gd name="T25" fmla="*/ 23 h 23"/>
                <a:gd name="T26" fmla="*/ 51 w 126"/>
                <a:gd name="T27" fmla="*/ 0 h 23"/>
                <a:gd name="T28" fmla="*/ 114 w 126"/>
                <a:gd name="T29" fmla="*/ 0 h 23"/>
                <a:gd name="T30" fmla="*/ 75 w 126"/>
                <a:gd name="T31" fmla="*/ 0 h 23"/>
                <a:gd name="T32" fmla="*/ 75 w 126"/>
                <a:gd name="T33" fmla="*/ 23 h 23"/>
                <a:gd name="T34" fmla="*/ 114 w 126"/>
                <a:gd name="T35" fmla="*/ 23 h 23"/>
                <a:gd name="T36" fmla="*/ 114 w 126"/>
                <a:gd name="T37" fmla="*/ 23 h 23"/>
                <a:gd name="T38" fmla="*/ 119 w 126"/>
                <a:gd name="T39" fmla="*/ 22 h 23"/>
                <a:gd name="T40" fmla="*/ 122 w 126"/>
                <a:gd name="T41" fmla="*/ 20 h 23"/>
                <a:gd name="T42" fmla="*/ 125 w 126"/>
                <a:gd name="T43" fmla="*/ 16 h 23"/>
                <a:gd name="T44" fmla="*/ 126 w 126"/>
                <a:gd name="T45" fmla="*/ 11 h 23"/>
                <a:gd name="T46" fmla="*/ 126 w 126"/>
                <a:gd name="T47" fmla="*/ 11 h 23"/>
                <a:gd name="T48" fmla="*/ 125 w 126"/>
                <a:gd name="T49" fmla="*/ 7 h 23"/>
                <a:gd name="T50" fmla="*/ 122 w 126"/>
                <a:gd name="T51" fmla="*/ 3 h 23"/>
                <a:gd name="T52" fmla="*/ 119 w 126"/>
                <a:gd name="T53" fmla="*/ 1 h 23"/>
                <a:gd name="T54" fmla="*/ 114 w 126"/>
                <a:gd name="T5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3">
                  <a:moveTo>
                    <a:pt x="51" y="0"/>
                  </a:moveTo>
                  <a:lnTo>
                    <a:pt x="11" y="0"/>
                  </a:lnTo>
                  <a:lnTo>
                    <a:pt x="11" y="0"/>
                  </a:lnTo>
                  <a:lnTo>
                    <a:pt x="7" y="1"/>
                  </a:lnTo>
                  <a:lnTo>
                    <a:pt x="3" y="3"/>
                  </a:lnTo>
                  <a:lnTo>
                    <a:pt x="0" y="7"/>
                  </a:lnTo>
                  <a:lnTo>
                    <a:pt x="0" y="11"/>
                  </a:lnTo>
                  <a:lnTo>
                    <a:pt x="0" y="11"/>
                  </a:lnTo>
                  <a:lnTo>
                    <a:pt x="0" y="16"/>
                  </a:lnTo>
                  <a:lnTo>
                    <a:pt x="3" y="20"/>
                  </a:lnTo>
                  <a:lnTo>
                    <a:pt x="7" y="22"/>
                  </a:lnTo>
                  <a:lnTo>
                    <a:pt x="11" y="23"/>
                  </a:lnTo>
                  <a:lnTo>
                    <a:pt x="51" y="23"/>
                  </a:lnTo>
                  <a:lnTo>
                    <a:pt x="51" y="0"/>
                  </a:lnTo>
                  <a:close/>
                  <a:moveTo>
                    <a:pt x="114" y="0"/>
                  </a:moveTo>
                  <a:lnTo>
                    <a:pt x="75" y="0"/>
                  </a:lnTo>
                  <a:lnTo>
                    <a:pt x="75" y="23"/>
                  </a:lnTo>
                  <a:lnTo>
                    <a:pt x="114" y="23"/>
                  </a:lnTo>
                  <a:lnTo>
                    <a:pt x="114" y="23"/>
                  </a:lnTo>
                  <a:lnTo>
                    <a:pt x="119" y="22"/>
                  </a:lnTo>
                  <a:lnTo>
                    <a:pt x="122" y="20"/>
                  </a:lnTo>
                  <a:lnTo>
                    <a:pt x="125" y="16"/>
                  </a:lnTo>
                  <a:lnTo>
                    <a:pt x="126" y="11"/>
                  </a:lnTo>
                  <a:lnTo>
                    <a:pt x="126" y="11"/>
                  </a:lnTo>
                  <a:lnTo>
                    <a:pt x="125" y="7"/>
                  </a:lnTo>
                  <a:lnTo>
                    <a:pt x="122" y="3"/>
                  </a:lnTo>
                  <a:lnTo>
                    <a:pt x="119" y="1"/>
                  </a:lnTo>
                  <a:lnTo>
                    <a:pt x="11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1"/>
            <p:cNvSpPr>
              <a:spLocks/>
            </p:cNvSpPr>
            <p:nvPr/>
          </p:nvSpPr>
          <p:spPr bwMode="auto">
            <a:xfrm>
              <a:off x="550863" y="1601789"/>
              <a:ext cx="26988" cy="12700"/>
            </a:xfrm>
            <a:custGeom>
              <a:avLst/>
              <a:gdLst>
                <a:gd name="T0" fmla="*/ 51 w 51"/>
                <a:gd name="T1" fmla="*/ 0 h 23"/>
                <a:gd name="T2" fmla="*/ 11 w 51"/>
                <a:gd name="T3" fmla="*/ 0 h 23"/>
                <a:gd name="T4" fmla="*/ 11 w 51"/>
                <a:gd name="T5" fmla="*/ 0 h 23"/>
                <a:gd name="T6" fmla="*/ 7 w 51"/>
                <a:gd name="T7" fmla="*/ 1 h 23"/>
                <a:gd name="T8" fmla="*/ 3 w 51"/>
                <a:gd name="T9" fmla="*/ 3 h 23"/>
                <a:gd name="T10" fmla="*/ 0 w 51"/>
                <a:gd name="T11" fmla="*/ 7 h 23"/>
                <a:gd name="T12" fmla="*/ 0 w 51"/>
                <a:gd name="T13" fmla="*/ 11 h 23"/>
                <a:gd name="T14" fmla="*/ 0 w 51"/>
                <a:gd name="T15" fmla="*/ 11 h 23"/>
                <a:gd name="T16" fmla="*/ 0 w 51"/>
                <a:gd name="T17" fmla="*/ 16 h 23"/>
                <a:gd name="T18" fmla="*/ 3 w 51"/>
                <a:gd name="T19" fmla="*/ 20 h 23"/>
                <a:gd name="T20" fmla="*/ 7 w 51"/>
                <a:gd name="T21" fmla="*/ 22 h 23"/>
                <a:gd name="T22" fmla="*/ 11 w 51"/>
                <a:gd name="T23" fmla="*/ 23 h 23"/>
                <a:gd name="T24" fmla="*/ 51 w 51"/>
                <a:gd name="T25" fmla="*/ 23 h 23"/>
                <a:gd name="T26" fmla="*/ 51 w 51"/>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23">
                  <a:moveTo>
                    <a:pt x="51" y="0"/>
                  </a:moveTo>
                  <a:lnTo>
                    <a:pt x="11" y="0"/>
                  </a:lnTo>
                  <a:lnTo>
                    <a:pt x="11" y="0"/>
                  </a:lnTo>
                  <a:lnTo>
                    <a:pt x="7" y="1"/>
                  </a:lnTo>
                  <a:lnTo>
                    <a:pt x="3" y="3"/>
                  </a:lnTo>
                  <a:lnTo>
                    <a:pt x="0" y="7"/>
                  </a:lnTo>
                  <a:lnTo>
                    <a:pt x="0" y="11"/>
                  </a:lnTo>
                  <a:lnTo>
                    <a:pt x="0" y="11"/>
                  </a:lnTo>
                  <a:lnTo>
                    <a:pt x="0" y="16"/>
                  </a:lnTo>
                  <a:lnTo>
                    <a:pt x="3" y="20"/>
                  </a:lnTo>
                  <a:lnTo>
                    <a:pt x="7" y="22"/>
                  </a:lnTo>
                  <a:lnTo>
                    <a:pt x="11" y="23"/>
                  </a:lnTo>
                  <a:lnTo>
                    <a:pt x="51" y="23"/>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2"/>
            <p:cNvSpPr>
              <a:spLocks/>
            </p:cNvSpPr>
            <p:nvPr/>
          </p:nvSpPr>
          <p:spPr bwMode="auto">
            <a:xfrm>
              <a:off x="590550" y="1601789"/>
              <a:ext cx="26988" cy="12700"/>
            </a:xfrm>
            <a:custGeom>
              <a:avLst/>
              <a:gdLst>
                <a:gd name="T0" fmla="*/ 39 w 51"/>
                <a:gd name="T1" fmla="*/ 0 h 23"/>
                <a:gd name="T2" fmla="*/ 0 w 51"/>
                <a:gd name="T3" fmla="*/ 0 h 23"/>
                <a:gd name="T4" fmla="*/ 0 w 51"/>
                <a:gd name="T5" fmla="*/ 23 h 23"/>
                <a:gd name="T6" fmla="*/ 39 w 51"/>
                <a:gd name="T7" fmla="*/ 23 h 23"/>
                <a:gd name="T8" fmla="*/ 39 w 51"/>
                <a:gd name="T9" fmla="*/ 23 h 23"/>
                <a:gd name="T10" fmla="*/ 44 w 51"/>
                <a:gd name="T11" fmla="*/ 22 h 23"/>
                <a:gd name="T12" fmla="*/ 47 w 51"/>
                <a:gd name="T13" fmla="*/ 20 h 23"/>
                <a:gd name="T14" fmla="*/ 50 w 51"/>
                <a:gd name="T15" fmla="*/ 16 h 23"/>
                <a:gd name="T16" fmla="*/ 51 w 51"/>
                <a:gd name="T17" fmla="*/ 11 h 23"/>
                <a:gd name="T18" fmla="*/ 51 w 51"/>
                <a:gd name="T19" fmla="*/ 11 h 23"/>
                <a:gd name="T20" fmla="*/ 50 w 51"/>
                <a:gd name="T21" fmla="*/ 7 h 23"/>
                <a:gd name="T22" fmla="*/ 47 w 51"/>
                <a:gd name="T23" fmla="*/ 3 h 23"/>
                <a:gd name="T24" fmla="*/ 44 w 51"/>
                <a:gd name="T25" fmla="*/ 1 h 23"/>
                <a:gd name="T26" fmla="*/ 39 w 51"/>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23">
                  <a:moveTo>
                    <a:pt x="39" y="0"/>
                  </a:moveTo>
                  <a:lnTo>
                    <a:pt x="0" y="0"/>
                  </a:lnTo>
                  <a:lnTo>
                    <a:pt x="0" y="23"/>
                  </a:lnTo>
                  <a:lnTo>
                    <a:pt x="39" y="23"/>
                  </a:lnTo>
                  <a:lnTo>
                    <a:pt x="39" y="23"/>
                  </a:lnTo>
                  <a:lnTo>
                    <a:pt x="44" y="22"/>
                  </a:lnTo>
                  <a:lnTo>
                    <a:pt x="47" y="20"/>
                  </a:lnTo>
                  <a:lnTo>
                    <a:pt x="50" y="16"/>
                  </a:lnTo>
                  <a:lnTo>
                    <a:pt x="51" y="11"/>
                  </a:lnTo>
                  <a:lnTo>
                    <a:pt x="51" y="11"/>
                  </a:lnTo>
                  <a:lnTo>
                    <a:pt x="50" y="7"/>
                  </a:lnTo>
                  <a:lnTo>
                    <a:pt x="47" y="3"/>
                  </a:lnTo>
                  <a:lnTo>
                    <a:pt x="44" y="1"/>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3"/>
            <p:cNvSpPr>
              <a:spLocks noChangeArrowheads="1"/>
            </p:cNvSpPr>
            <p:nvPr/>
          </p:nvSpPr>
          <p:spPr bwMode="auto">
            <a:xfrm>
              <a:off x="577850" y="1601789"/>
              <a:ext cx="12700" cy="12700"/>
            </a:xfrm>
            <a:prstGeom prst="rect">
              <a:avLst/>
            </a:prstGeom>
            <a:solidFill>
              <a:srgbClr val="0019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4"/>
            <p:cNvSpPr>
              <a:spLocks noChangeArrowheads="1"/>
            </p:cNvSpPr>
            <p:nvPr/>
          </p:nvSpPr>
          <p:spPr bwMode="auto">
            <a:xfrm>
              <a:off x="577850" y="1601789"/>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5"/>
            <p:cNvSpPr>
              <a:spLocks/>
            </p:cNvSpPr>
            <p:nvPr/>
          </p:nvSpPr>
          <p:spPr bwMode="auto">
            <a:xfrm>
              <a:off x="577850" y="1574801"/>
              <a:ext cx="12700" cy="66675"/>
            </a:xfrm>
            <a:custGeom>
              <a:avLst/>
              <a:gdLst>
                <a:gd name="T0" fmla="*/ 24 w 24"/>
                <a:gd name="T1" fmla="*/ 115 h 127"/>
                <a:gd name="T2" fmla="*/ 24 w 24"/>
                <a:gd name="T3" fmla="*/ 12 h 127"/>
                <a:gd name="T4" fmla="*/ 24 w 24"/>
                <a:gd name="T5" fmla="*/ 12 h 127"/>
                <a:gd name="T6" fmla="*/ 22 w 24"/>
                <a:gd name="T7" fmla="*/ 7 h 127"/>
                <a:gd name="T8" fmla="*/ 20 w 24"/>
                <a:gd name="T9" fmla="*/ 4 h 127"/>
                <a:gd name="T10" fmla="*/ 17 w 24"/>
                <a:gd name="T11" fmla="*/ 1 h 127"/>
                <a:gd name="T12" fmla="*/ 12 w 24"/>
                <a:gd name="T13" fmla="*/ 0 h 127"/>
                <a:gd name="T14" fmla="*/ 12 w 24"/>
                <a:gd name="T15" fmla="*/ 0 h 127"/>
                <a:gd name="T16" fmla="*/ 7 w 24"/>
                <a:gd name="T17" fmla="*/ 1 h 127"/>
                <a:gd name="T18" fmla="*/ 4 w 24"/>
                <a:gd name="T19" fmla="*/ 4 h 127"/>
                <a:gd name="T20" fmla="*/ 0 w 24"/>
                <a:gd name="T21" fmla="*/ 7 h 127"/>
                <a:gd name="T22" fmla="*/ 0 w 24"/>
                <a:gd name="T23" fmla="*/ 12 h 127"/>
                <a:gd name="T24" fmla="*/ 0 w 24"/>
                <a:gd name="T25" fmla="*/ 115 h 127"/>
                <a:gd name="T26" fmla="*/ 0 w 24"/>
                <a:gd name="T27" fmla="*/ 115 h 127"/>
                <a:gd name="T28" fmla="*/ 0 w 24"/>
                <a:gd name="T29" fmla="*/ 120 h 127"/>
                <a:gd name="T30" fmla="*/ 4 w 24"/>
                <a:gd name="T31" fmla="*/ 123 h 127"/>
                <a:gd name="T32" fmla="*/ 7 w 24"/>
                <a:gd name="T33" fmla="*/ 127 h 127"/>
                <a:gd name="T34" fmla="*/ 12 w 24"/>
                <a:gd name="T35" fmla="*/ 127 h 127"/>
                <a:gd name="T36" fmla="*/ 12 w 24"/>
                <a:gd name="T37" fmla="*/ 127 h 127"/>
                <a:gd name="T38" fmla="*/ 17 w 24"/>
                <a:gd name="T39" fmla="*/ 127 h 127"/>
                <a:gd name="T40" fmla="*/ 20 w 24"/>
                <a:gd name="T41" fmla="*/ 123 h 127"/>
                <a:gd name="T42" fmla="*/ 22 w 24"/>
                <a:gd name="T43" fmla="*/ 120 h 127"/>
                <a:gd name="T44" fmla="*/ 24 w 24"/>
                <a:gd name="T45" fmla="*/ 115 h 127"/>
                <a:gd name="T46" fmla="*/ 24 w 24"/>
                <a:gd name="T47" fmla="*/ 1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127">
                  <a:moveTo>
                    <a:pt x="24" y="115"/>
                  </a:moveTo>
                  <a:lnTo>
                    <a:pt x="24" y="12"/>
                  </a:lnTo>
                  <a:lnTo>
                    <a:pt x="24" y="12"/>
                  </a:lnTo>
                  <a:lnTo>
                    <a:pt x="22" y="7"/>
                  </a:lnTo>
                  <a:lnTo>
                    <a:pt x="20" y="4"/>
                  </a:lnTo>
                  <a:lnTo>
                    <a:pt x="17" y="1"/>
                  </a:lnTo>
                  <a:lnTo>
                    <a:pt x="12" y="0"/>
                  </a:lnTo>
                  <a:lnTo>
                    <a:pt x="12" y="0"/>
                  </a:lnTo>
                  <a:lnTo>
                    <a:pt x="7" y="1"/>
                  </a:lnTo>
                  <a:lnTo>
                    <a:pt x="4" y="4"/>
                  </a:lnTo>
                  <a:lnTo>
                    <a:pt x="0" y="7"/>
                  </a:lnTo>
                  <a:lnTo>
                    <a:pt x="0" y="12"/>
                  </a:lnTo>
                  <a:lnTo>
                    <a:pt x="0" y="115"/>
                  </a:lnTo>
                  <a:lnTo>
                    <a:pt x="0" y="115"/>
                  </a:lnTo>
                  <a:lnTo>
                    <a:pt x="0" y="120"/>
                  </a:lnTo>
                  <a:lnTo>
                    <a:pt x="4" y="123"/>
                  </a:lnTo>
                  <a:lnTo>
                    <a:pt x="7" y="127"/>
                  </a:lnTo>
                  <a:lnTo>
                    <a:pt x="12" y="127"/>
                  </a:lnTo>
                  <a:lnTo>
                    <a:pt x="12" y="127"/>
                  </a:lnTo>
                  <a:lnTo>
                    <a:pt x="17" y="127"/>
                  </a:lnTo>
                  <a:lnTo>
                    <a:pt x="20" y="123"/>
                  </a:lnTo>
                  <a:lnTo>
                    <a:pt x="22" y="120"/>
                  </a:lnTo>
                  <a:lnTo>
                    <a:pt x="24" y="115"/>
                  </a:lnTo>
                  <a:lnTo>
                    <a:pt x="24" y="115"/>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6"/>
            <p:cNvSpPr>
              <a:spLocks/>
            </p:cNvSpPr>
            <p:nvPr/>
          </p:nvSpPr>
          <p:spPr bwMode="auto">
            <a:xfrm>
              <a:off x="550863" y="1601789"/>
              <a:ext cx="66675" cy="12700"/>
            </a:xfrm>
            <a:custGeom>
              <a:avLst/>
              <a:gdLst>
                <a:gd name="T0" fmla="*/ 114 w 126"/>
                <a:gd name="T1" fmla="*/ 0 h 23"/>
                <a:gd name="T2" fmla="*/ 11 w 126"/>
                <a:gd name="T3" fmla="*/ 0 h 23"/>
                <a:gd name="T4" fmla="*/ 11 w 126"/>
                <a:gd name="T5" fmla="*/ 0 h 23"/>
                <a:gd name="T6" fmla="*/ 7 w 126"/>
                <a:gd name="T7" fmla="*/ 1 h 23"/>
                <a:gd name="T8" fmla="*/ 3 w 126"/>
                <a:gd name="T9" fmla="*/ 3 h 23"/>
                <a:gd name="T10" fmla="*/ 0 w 126"/>
                <a:gd name="T11" fmla="*/ 7 h 23"/>
                <a:gd name="T12" fmla="*/ 0 w 126"/>
                <a:gd name="T13" fmla="*/ 11 h 23"/>
                <a:gd name="T14" fmla="*/ 0 w 126"/>
                <a:gd name="T15" fmla="*/ 11 h 23"/>
                <a:gd name="T16" fmla="*/ 0 w 126"/>
                <a:gd name="T17" fmla="*/ 16 h 23"/>
                <a:gd name="T18" fmla="*/ 3 w 126"/>
                <a:gd name="T19" fmla="*/ 20 h 23"/>
                <a:gd name="T20" fmla="*/ 7 w 126"/>
                <a:gd name="T21" fmla="*/ 22 h 23"/>
                <a:gd name="T22" fmla="*/ 11 w 126"/>
                <a:gd name="T23" fmla="*/ 23 h 23"/>
                <a:gd name="T24" fmla="*/ 114 w 126"/>
                <a:gd name="T25" fmla="*/ 23 h 23"/>
                <a:gd name="T26" fmla="*/ 114 w 126"/>
                <a:gd name="T27" fmla="*/ 23 h 23"/>
                <a:gd name="T28" fmla="*/ 119 w 126"/>
                <a:gd name="T29" fmla="*/ 22 h 23"/>
                <a:gd name="T30" fmla="*/ 122 w 126"/>
                <a:gd name="T31" fmla="*/ 20 h 23"/>
                <a:gd name="T32" fmla="*/ 125 w 126"/>
                <a:gd name="T33" fmla="*/ 16 h 23"/>
                <a:gd name="T34" fmla="*/ 126 w 126"/>
                <a:gd name="T35" fmla="*/ 11 h 23"/>
                <a:gd name="T36" fmla="*/ 126 w 126"/>
                <a:gd name="T37" fmla="*/ 11 h 23"/>
                <a:gd name="T38" fmla="*/ 125 w 126"/>
                <a:gd name="T39" fmla="*/ 7 h 23"/>
                <a:gd name="T40" fmla="*/ 122 w 126"/>
                <a:gd name="T41" fmla="*/ 3 h 23"/>
                <a:gd name="T42" fmla="*/ 119 w 126"/>
                <a:gd name="T43" fmla="*/ 1 h 23"/>
                <a:gd name="T44" fmla="*/ 114 w 126"/>
                <a:gd name="T45" fmla="*/ 0 h 23"/>
                <a:gd name="T46" fmla="*/ 114 w 126"/>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23">
                  <a:moveTo>
                    <a:pt x="114" y="0"/>
                  </a:moveTo>
                  <a:lnTo>
                    <a:pt x="11" y="0"/>
                  </a:lnTo>
                  <a:lnTo>
                    <a:pt x="11" y="0"/>
                  </a:lnTo>
                  <a:lnTo>
                    <a:pt x="7" y="1"/>
                  </a:lnTo>
                  <a:lnTo>
                    <a:pt x="3" y="3"/>
                  </a:lnTo>
                  <a:lnTo>
                    <a:pt x="0" y="7"/>
                  </a:lnTo>
                  <a:lnTo>
                    <a:pt x="0" y="11"/>
                  </a:lnTo>
                  <a:lnTo>
                    <a:pt x="0" y="11"/>
                  </a:lnTo>
                  <a:lnTo>
                    <a:pt x="0" y="16"/>
                  </a:lnTo>
                  <a:lnTo>
                    <a:pt x="3" y="20"/>
                  </a:lnTo>
                  <a:lnTo>
                    <a:pt x="7" y="22"/>
                  </a:lnTo>
                  <a:lnTo>
                    <a:pt x="11" y="23"/>
                  </a:lnTo>
                  <a:lnTo>
                    <a:pt x="114" y="23"/>
                  </a:lnTo>
                  <a:lnTo>
                    <a:pt x="114" y="23"/>
                  </a:lnTo>
                  <a:lnTo>
                    <a:pt x="119" y="22"/>
                  </a:lnTo>
                  <a:lnTo>
                    <a:pt x="122" y="20"/>
                  </a:lnTo>
                  <a:lnTo>
                    <a:pt x="125" y="16"/>
                  </a:lnTo>
                  <a:lnTo>
                    <a:pt x="126" y="11"/>
                  </a:lnTo>
                  <a:lnTo>
                    <a:pt x="126" y="11"/>
                  </a:lnTo>
                  <a:lnTo>
                    <a:pt x="125" y="7"/>
                  </a:lnTo>
                  <a:lnTo>
                    <a:pt x="122" y="3"/>
                  </a:lnTo>
                  <a:lnTo>
                    <a:pt x="119" y="1"/>
                  </a:lnTo>
                  <a:lnTo>
                    <a:pt x="114" y="0"/>
                  </a:lnTo>
                  <a:lnTo>
                    <a:pt x="11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7"/>
            <p:cNvSpPr>
              <a:spLocks/>
            </p:cNvSpPr>
            <p:nvPr/>
          </p:nvSpPr>
          <p:spPr bwMode="auto">
            <a:xfrm>
              <a:off x="558800" y="1582739"/>
              <a:ext cx="50800" cy="50800"/>
            </a:xfrm>
            <a:custGeom>
              <a:avLst/>
              <a:gdLst>
                <a:gd name="T0" fmla="*/ 92 w 96"/>
                <a:gd name="T1" fmla="*/ 76 h 95"/>
                <a:gd name="T2" fmla="*/ 20 w 96"/>
                <a:gd name="T3" fmla="*/ 3 h 95"/>
                <a:gd name="T4" fmla="*/ 20 w 96"/>
                <a:gd name="T5" fmla="*/ 3 h 95"/>
                <a:gd name="T6" fmla="*/ 15 w 96"/>
                <a:gd name="T7" fmla="*/ 1 h 95"/>
                <a:gd name="T8" fmla="*/ 12 w 96"/>
                <a:gd name="T9" fmla="*/ 0 h 95"/>
                <a:gd name="T10" fmla="*/ 7 w 96"/>
                <a:gd name="T11" fmla="*/ 1 h 95"/>
                <a:gd name="T12" fmla="*/ 2 w 96"/>
                <a:gd name="T13" fmla="*/ 3 h 95"/>
                <a:gd name="T14" fmla="*/ 2 w 96"/>
                <a:gd name="T15" fmla="*/ 3 h 95"/>
                <a:gd name="T16" fmla="*/ 0 w 96"/>
                <a:gd name="T17" fmla="*/ 7 h 95"/>
                <a:gd name="T18" fmla="*/ 0 w 96"/>
                <a:gd name="T19" fmla="*/ 11 h 95"/>
                <a:gd name="T20" fmla="*/ 0 w 96"/>
                <a:gd name="T21" fmla="*/ 16 h 95"/>
                <a:gd name="T22" fmla="*/ 2 w 96"/>
                <a:gd name="T23" fmla="*/ 19 h 95"/>
                <a:gd name="T24" fmla="*/ 76 w 96"/>
                <a:gd name="T25" fmla="*/ 92 h 95"/>
                <a:gd name="T26" fmla="*/ 76 w 96"/>
                <a:gd name="T27" fmla="*/ 92 h 95"/>
                <a:gd name="T28" fmla="*/ 79 w 96"/>
                <a:gd name="T29" fmla="*/ 95 h 95"/>
                <a:gd name="T30" fmla="*/ 84 w 96"/>
                <a:gd name="T31" fmla="*/ 95 h 95"/>
                <a:gd name="T32" fmla="*/ 89 w 96"/>
                <a:gd name="T33" fmla="*/ 95 h 95"/>
                <a:gd name="T34" fmla="*/ 92 w 96"/>
                <a:gd name="T35" fmla="*/ 92 h 95"/>
                <a:gd name="T36" fmla="*/ 92 w 96"/>
                <a:gd name="T37" fmla="*/ 92 h 95"/>
                <a:gd name="T38" fmla="*/ 95 w 96"/>
                <a:gd name="T39" fmla="*/ 88 h 95"/>
                <a:gd name="T40" fmla="*/ 96 w 96"/>
                <a:gd name="T41" fmla="*/ 84 h 95"/>
                <a:gd name="T42" fmla="*/ 95 w 96"/>
                <a:gd name="T43" fmla="*/ 79 h 95"/>
                <a:gd name="T44" fmla="*/ 92 w 96"/>
                <a:gd name="T45" fmla="*/ 76 h 95"/>
                <a:gd name="T46" fmla="*/ 92 w 96"/>
                <a:gd name="T47" fmla="*/ 7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5">
                  <a:moveTo>
                    <a:pt x="92" y="76"/>
                  </a:moveTo>
                  <a:lnTo>
                    <a:pt x="20" y="3"/>
                  </a:lnTo>
                  <a:lnTo>
                    <a:pt x="20" y="3"/>
                  </a:lnTo>
                  <a:lnTo>
                    <a:pt x="15" y="1"/>
                  </a:lnTo>
                  <a:lnTo>
                    <a:pt x="12" y="0"/>
                  </a:lnTo>
                  <a:lnTo>
                    <a:pt x="7" y="1"/>
                  </a:lnTo>
                  <a:lnTo>
                    <a:pt x="2" y="3"/>
                  </a:lnTo>
                  <a:lnTo>
                    <a:pt x="2" y="3"/>
                  </a:lnTo>
                  <a:lnTo>
                    <a:pt x="0" y="7"/>
                  </a:lnTo>
                  <a:lnTo>
                    <a:pt x="0" y="11"/>
                  </a:lnTo>
                  <a:lnTo>
                    <a:pt x="0" y="16"/>
                  </a:lnTo>
                  <a:lnTo>
                    <a:pt x="2" y="19"/>
                  </a:lnTo>
                  <a:lnTo>
                    <a:pt x="76" y="92"/>
                  </a:lnTo>
                  <a:lnTo>
                    <a:pt x="76" y="92"/>
                  </a:lnTo>
                  <a:lnTo>
                    <a:pt x="79" y="95"/>
                  </a:lnTo>
                  <a:lnTo>
                    <a:pt x="84" y="95"/>
                  </a:lnTo>
                  <a:lnTo>
                    <a:pt x="89" y="95"/>
                  </a:lnTo>
                  <a:lnTo>
                    <a:pt x="92" y="92"/>
                  </a:lnTo>
                  <a:lnTo>
                    <a:pt x="92" y="92"/>
                  </a:lnTo>
                  <a:lnTo>
                    <a:pt x="95" y="88"/>
                  </a:lnTo>
                  <a:lnTo>
                    <a:pt x="96" y="84"/>
                  </a:lnTo>
                  <a:lnTo>
                    <a:pt x="95" y="79"/>
                  </a:lnTo>
                  <a:lnTo>
                    <a:pt x="92" y="76"/>
                  </a:lnTo>
                  <a:lnTo>
                    <a:pt x="92" y="76"/>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8"/>
            <p:cNvSpPr>
              <a:spLocks/>
            </p:cNvSpPr>
            <p:nvPr/>
          </p:nvSpPr>
          <p:spPr bwMode="auto">
            <a:xfrm>
              <a:off x="558800" y="1582739"/>
              <a:ext cx="50800" cy="50800"/>
            </a:xfrm>
            <a:custGeom>
              <a:avLst/>
              <a:gdLst>
                <a:gd name="T0" fmla="*/ 76 w 96"/>
                <a:gd name="T1" fmla="*/ 3 h 95"/>
                <a:gd name="T2" fmla="*/ 2 w 96"/>
                <a:gd name="T3" fmla="*/ 76 h 95"/>
                <a:gd name="T4" fmla="*/ 2 w 96"/>
                <a:gd name="T5" fmla="*/ 76 h 95"/>
                <a:gd name="T6" fmla="*/ 0 w 96"/>
                <a:gd name="T7" fmla="*/ 79 h 95"/>
                <a:gd name="T8" fmla="*/ 0 w 96"/>
                <a:gd name="T9" fmla="*/ 84 h 95"/>
                <a:gd name="T10" fmla="*/ 0 w 96"/>
                <a:gd name="T11" fmla="*/ 88 h 95"/>
                <a:gd name="T12" fmla="*/ 2 w 96"/>
                <a:gd name="T13" fmla="*/ 92 h 95"/>
                <a:gd name="T14" fmla="*/ 2 w 96"/>
                <a:gd name="T15" fmla="*/ 92 h 95"/>
                <a:gd name="T16" fmla="*/ 7 w 96"/>
                <a:gd name="T17" fmla="*/ 95 h 95"/>
                <a:gd name="T18" fmla="*/ 12 w 96"/>
                <a:gd name="T19" fmla="*/ 95 h 95"/>
                <a:gd name="T20" fmla="*/ 15 w 96"/>
                <a:gd name="T21" fmla="*/ 95 h 95"/>
                <a:gd name="T22" fmla="*/ 20 w 96"/>
                <a:gd name="T23" fmla="*/ 92 h 95"/>
                <a:gd name="T24" fmla="*/ 92 w 96"/>
                <a:gd name="T25" fmla="*/ 19 h 95"/>
                <a:gd name="T26" fmla="*/ 92 w 96"/>
                <a:gd name="T27" fmla="*/ 19 h 95"/>
                <a:gd name="T28" fmla="*/ 95 w 96"/>
                <a:gd name="T29" fmla="*/ 16 h 95"/>
                <a:gd name="T30" fmla="*/ 96 w 96"/>
                <a:gd name="T31" fmla="*/ 11 h 95"/>
                <a:gd name="T32" fmla="*/ 95 w 96"/>
                <a:gd name="T33" fmla="*/ 7 h 95"/>
                <a:gd name="T34" fmla="*/ 92 w 96"/>
                <a:gd name="T35" fmla="*/ 3 h 95"/>
                <a:gd name="T36" fmla="*/ 92 w 96"/>
                <a:gd name="T37" fmla="*/ 3 h 95"/>
                <a:gd name="T38" fmla="*/ 89 w 96"/>
                <a:gd name="T39" fmla="*/ 1 h 95"/>
                <a:gd name="T40" fmla="*/ 84 w 96"/>
                <a:gd name="T41" fmla="*/ 0 h 95"/>
                <a:gd name="T42" fmla="*/ 79 w 96"/>
                <a:gd name="T43" fmla="*/ 1 h 95"/>
                <a:gd name="T44" fmla="*/ 76 w 96"/>
                <a:gd name="T45" fmla="*/ 3 h 95"/>
                <a:gd name="T46" fmla="*/ 76 w 96"/>
                <a:gd name="T4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5">
                  <a:moveTo>
                    <a:pt x="76" y="3"/>
                  </a:moveTo>
                  <a:lnTo>
                    <a:pt x="2" y="76"/>
                  </a:lnTo>
                  <a:lnTo>
                    <a:pt x="2" y="76"/>
                  </a:lnTo>
                  <a:lnTo>
                    <a:pt x="0" y="79"/>
                  </a:lnTo>
                  <a:lnTo>
                    <a:pt x="0" y="84"/>
                  </a:lnTo>
                  <a:lnTo>
                    <a:pt x="0" y="88"/>
                  </a:lnTo>
                  <a:lnTo>
                    <a:pt x="2" y="92"/>
                  </a:lnTo>
                  <a:lnTo>
                    <a:pt x="2" y="92"/>
                  </a:lnTo>
                  <a:lnTo>
                    <a:pt x="7" y="95"/>
                  </a:lnTo>
                  <a:lnTo>
                    <a:pt x="12" y="95"/>
                  </a:lnTo>
                  <a:lnTo>
                    <a:pt x="15" y="95"/>
                  </a:lnTo>
                  <a:lnTo>
                    <a:pt x="20" y="92"/>
                  </a:lnTo>
                  <a:lnTo>
                    <a:pt x="92" y="19"/>
                  </a:lnTo>
                  <a:lnTo>
                    <a:pt x="92" y="19"/>
                  </a:lnTo>
                  <a:lnTo>
                    <a:pt x="95" y="16"/>
                  </a:lnTo>
                  <a:lnTo>
                    <a:pt x="96" y="11"/>
                  </a:lnTo>
                  <a:lnTo>
                    <a:pt x="95" y="7"/>
                  </a:lnTo>
                  <a:lnTo>
                    <a:pt x="92" y="3"/>
                  </a:lnTo>
                  <a:lnTo>
                    <a:pt x="92" y="3"/>
                  </a:lnTo>
                  <a:lnTo>
                    <a:pt x="89" y="1"/>
                  </a:lnTo>
                  <a:lnTo>
                    <a:pt x="84" y="0"/>
                  </a:lnTo>
                  <a:lnTo>
                    <a:pt x="79" y="1"/>
                  </a:lnTo>
                  <a:lnTo>
                    <a:pt x="76" y="3"/>
                  </a:lnTo>
                  <a:lnTo>
                    <a:pt x="76" y="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9"/>
            <p:cNvSpPr>
              <a:spLocks/>
            </p:cNvSpPr>
            <p:nvPr/>
          </p:nvSpPr>
          <p:spPr bwMode="auto">
            <a:xfrm>
              <a:off x="573088" y="1598614"/>
              <a:ext cx="22225" cy="20638"/>
            </a:xfrm>
            <a:custGeom>
              <a:avLst/>
              <a:gdLst>
                <a:gd name="T0" fmla="*/ 0 w 40"/>
                <a:gd name="T1" fmla="*/ 19 h 39"/>
                <a:gd name="T2" fmla="*/ 0 w 40"/>
                <a:gd name="T3" fmla="*/ 19 h 39"/>
                <a:gd name="T4" fmla="*/ 0 w 40"/>
                <a:gd name="T5" fmla="*/ 24 h 39"/>
                <a:gd name="T6" fmla="*/ 1 w 40"/>
                <a:gd name="T7" fmla="*/ 28 h 39"/>
                <a:gd name="T8" fmla="*/ 3 w 40"/>
                <a:gd name="T9" fmla="*/ 31 h 39"/>
                <a:gd name="T10" fmla="*/ 6 w 40"/>
                <a:gd name="T11" fmla="*/ 33 h 39"/>
                <a:gd name="T12" fmla="*/ 8 w 40"/>
                <a:gd name="T13" fmla="*/ 36 h 39"/>
                <a:gd name="T14" fmla="*/ 12 w 40"/>
                <a:gd name="T15" fmla="*/ 38 h 39"/>
                <a:gd name="T16" fmla="*/ 15 w 40"/>
                <a:gd name="T17" fmla="*/ 39 h 39"/>
                <a:gd name="T18" fmla="*/ 20 w 40"/>
                <a:gd name="T19" fmla="*/ 39 h 39"/>
                <a:gd name="T20" fmla="*/ 20 w 40"/>
                <a:gd name="T21" fmla="*/ 39 h 39"/>
                <a:gd name="T22" fmla="*/ 23 w 40"/>
                <a:gd name="T23" fmla="*/ 39 h 39"/>
                <a:gd name="T24" fmla="*/ 28 w 40"/>
                <a:gd name="T25" fmla="*/ 38 h 39"/>
                <a:gd name="T26" fmla="*/ 30 w 40"/>
                <a:gd name="T27" fmla="*/ 36 h 39"/>
                <a:gd name="T28" fmla="*/ 34 w 40"/>
                <a:gd name="T29" fmla="*/ 33 h 39"/>
                <a:gd name="T30" fmla="*/ 36 w 40"/>
                <a:gd name="T31" fmla="*/ 31 h 39"/>
                <a:gd name="T32" fmla="*/ 39 w 40"/>
                <a:gd name="T33" fmla="*/ 28 h 39"/>
                <a:gd name="T34" fmla="*/ 40 w 40"/>
                <a:gd name="T35" fmla="*/ 24 h 39"/>
                <a:gd name="T36" fmla="*/ 40 w 40"/>
                <a:gd name="T37" fmla="*/ 19 h 39"/>
                <a:gd name="T38" fmla="*/ 40 w 40"/>
                <a:gd name="T39" fmla="*/ 19 h 39"/>
                <a:gd name="T40" fmla="*/ 40 w 40"/>
                <a:gd name="T41" fmla="*/ 16 h 39"/>
                <a:gd name="T42" fmla="*/ 39 w 40"/>
                <a:gd name="T43" fmla="*/ 11 h 39"/>
                <a:gd name="T44" fmla="*/ 36 w 40"/>
                <a:gd name="T45" fmla="*/ 8 h 39"/>
                <a:gd name="T46" fmla="*/ 34 w 40"/>
                <a:gd name="T47" fmla="*/ 5 h 39"/>
                <a:gd name="T48" fmla="*/ 30 w 40"/>
                <a:gd name="T49" fmla="*/ 3 h 39"/>
                <a:gd name="T50" fmla="*/ 28 w 40"/>
                <a:gd name="T51" fmla="*/ 1 h 39"/>
                <a:gd name="T52" fmla="*/ 23 w 40"/>
                <a:gd name="T53" fmla="*/ 0 h 39"/>
                <a:gd name="T54" fmla="*/ 20 w 40"/>
                <a:gd name="T55" fmla="*/ 0 h 39"/>
                <a:gd name="T56" fmla="*/ 20 w 40"/>
                <a:gd name="T57" fmla="*/ 0 h 39"/>
                <a:gd name="T58" fmla="*/ 15 w 40"/>
                <a:gd name="T59" fmla="*/ 0 h 39"/>
                <a:gd name="T60" fmla="*/ 12 w 40"/>
                <a:gd name="T61" fmla="*/ 1 h 39"/>
                <a:gd name="T62" fmla="*/ 8 w 40"/>
                <a:gd name="T63" fmla="*/ 3 h 39"/>
                <a:gd name="T64" fmla="*/ 6 w 40"/>
                <a:gd name="T65" fmla="*/ 5 h 39"/>
                <a:gd name="T66" fmla="*/ 3 w 40"/>
                <a:gd name="T67" fmla="*/ 8 h 39"/>
                <a:gd name="T68" fmla="*/ 1 w 40"/>
                <a:gd name="T69" fmla="*/ 11 h 39"/>
                <a:gd name="T70" fmla="*/ 0 w 40"/>
                <a:gd name="T71" fmla="*/ 16 h 39"/>
                <a:gd name="T72" fmla="*/ 0 w 40"/>
                <a:gd name="T73" fmla="*/ 19 h 39"/>
                <a:gd name="T74" fmla="*/ 0 w 40"/>
                <a:gd name="T7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39">
                  <a:moveTo>
                    <a:pt x="0" y="19"/>
                  </a:moveTo>
                  <a:lnTo>
                    <a:pt x="0" y="19"/>
                  </a:lnTo>
                  <a:lnTo>
                    <a:pt x="0" y="24"/>
                  </a:lnTo>
                  <a:lnTo>
                    <a:pt x="1" y="28"/>
                  </a:lnTo>
                  <a:lnTo>
                    <a:pt x="3" y="31"/>
                  </a:lnTo>
                  <a:lnTo>
                    <a:pt x="6" y="33"/>
                  </a:lnTo>
                  <a:lnTo>
                    <a:pt x="8" y="36"/>
                  </a:lnTo>
                  <a:lnTo>
                    <a:pt x="12" y="38"/>
                  </a:lnTo>
                  <a:lnTo>
                    <a:pt x="15" y="39"/>
                  </a:lnTo>
                  <a:lnTo>
                    <a:pt x="20" y="39"/>
                  </a:lnTo>
                  <a:lnTo>
                    <a:pt x="20" y="39"/>
                  </a:lnTo>
                  <a:lnTo>
                    <a:pt x="23" y="39"/>
                  </a:lnTo>
                  <a:lnTo>
                    <a:pt x="28" y="38"/>
                  </a:lnTo>
                  <a:lnTo>
                    <a:pt x="30" y="36"/>
                  </a:lnTo>
                  <a:lnTo>
                    <a:pt x="34" y="33"/>
                  </a:lnTo>
                  <a:lnTo>
                    <a:pt x="36" y="31"/>
                  </a:lnTo>
                  <a:lnTo>
                    <a:pt x="39" y="28"/>
                  </a:lnTo>
                  <a:lnTo>
                    <a:pt x="40" y="24"/>
                  </a:lnTo>
                  <a:lnTo>
                    <a:pt x="40" y="19"/>
                  </a:lnTo>
                  <a:lnTo>
                    <a:pt x="40" y="19"/>
                  </a:lnTo>
                  <a:lnTo>
                    <a:pt x="40" y="16"/>
                  </a:lnTo>
                  <a:lnTo>
                    <a:pt x="39" y="11"/>
                  </a:lnTo>
                  <a:lnTo>
                    <a:pt x="36" y="8"/>
                  </a:lnTo>
                  <a:lnTo>
                    <a:pt x="34" y="5"/>
                  </a:lnTo>
                  <a:lnTo>
                    <a:pt x="30" y="3"/>
                  </a:lnTo>
                  <a:lnTo>
                    <a:pt x="28" y="1"/>
                  </a:lnTo>
                  <a:lnTo>
                    <a:pt x="23" y="0"/>
                  </a:lnTo>
                  <a:lnTo>
                    <a:pt x="20" y="0"/>
                  </a:lnTo>
                  <a:lnTo>
                    <a:pt x="20" y="0"/>
                  </a:lnTo>
                  <a:lnTo>
                    <a:pt x="15" y="0"/>
                  </a:lnTo>
                  <a:lnTo>
                    <a:pt x="12" y="1"/>
                  </a:lnTo>
                  <a:lnTo>
                    <a:pt x="8" y="3"/>
                  </a:lnTo>
                  <a:lnTo>
                    <a:pt x="6" y="5"/>
                  </a:lnTo>
                  <a:lnTo>
                    <a:pt x="3" y="8"/>
                  </a:lnTo>
                  <a:lnTo>
                    <a:pt x="1" y="11"/>
                  </a:lnTo>
                  <a:lnTo>
                    <a:pt x="0" y="16"/>
                  </a:lnTo>
                  <a:lnTo>
                    <a:pt x="0" y="19"/>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0"/>
            <p:cNvSpPr>
              <a:spLocks noEditPoints="1"/>
            </p:cNvSpPr>
            <p:nvPr/>
          </p:nvSpPr>
          <p:spPr bwMode="auto">
            <a:xfrm>
              <a:off x="563563" y="1587501"/>
              <a:ext cx="41275" cy="41275"/>
            </a:xfrm>
            <a:custGeom>
              <a:avLst/>
              <a:gdLst>
                <a:gd name="T0" fmla="*/ 39 w 77"/>
                <a:gd name="T1" fmla="*/ 19 h 77"/>
                <a:gd name="T2" fmla="*/ 47 w 77"/>
                <a:gd name="T3" fmla="*/ 20 h 77"/>
                <a:gd name="T4" fmla="*/ 53 w 77"/>
                <a:gd name="T5" fmla="*/ 24 h 77"/>
                <a:gd name="T6" fmla="*/ 58 w 77"/>
                <a:gd name="T7" fmla="*/ 30 h 77"/>
                <a:gd name="T8" fmla="*/ 59 w 77"/>
                <a:gd name="T9" fmla="*/ 38 h 77"/>
                <a:gd name="T10" fmla="*/ 59 w 77"/>
                <a:gd name="T11" fmla="*/ 43 h 77"/>
                <a:gd name="T12" fmla="*/ 55 w 77"/>
                <a:gd name="T13" fmla="*/ 50 h 77"/>
                <a:gd name="T14" fmla="*/ 49 w 77"/>
                <a:gd name="T15" fmla="*/ 55 h 77"/>
                <a:gd name="T16" fmla="*/ 42 w 77"/>
                <a:gd name="T17" fmla="*/ 58 h 77"/>
                <a:gd name="T18" fmla="*/ 39 w 77"/>
                <a:gd name="T19" fmla="*/ 58 h 77"/>
                <a:gd name="T20" fmla="*/ 31 w 77"/>
                <a:gd name="T21" fmla="*/ 57 h 77"/>
                <a:gd name="T22" fmla="*/ 25 w 77"/>
                <a:gd name="T23" fmla="*/ 52 h 77"/>
                <a:gd name="T24" fmla="*/ 20 w 77"/>
                <a:gd name="T25" fmla="*/ 47 h 77"/>
                <a:gd name="T26" fmla="*/ 19 w 77"/>
                <a:gd name="T27" fmla="*/ 38 h 77"/>
                <a:gd name="T28" fmla="*/ 19 w 77"/>
                <a:gd name="T29" fmla="*/ 35 h 77"/>
                <a:gd name="T30" fmla="*/ 22 w 77"/>
                <a:gd name="T31" fmla="*/ 27 h 77"/>
                <a:gd name="T32" fmla="*/ 27 w 77"/>
                <a:gd name="T33" fmla="*/ 22 h 77"/>
                <a:gd name="T34" fmla="*/ 34 w 77"/>
                <a:gd name="T35" fmla="*/ 19 h 77"/>
                <a:gd name="T36" fmla="*/ 39 w 77"/>
                <a:gd name="T37" fmla="*/ 0 h 77"/>
                <a:gd name="T38" fmla="*/ 31 w 77"/>
                <a:gd name="T39" fmla="*/ 1 h 77"/>
                <a:gd name="T40" fmla="*/ 17 w 77"/>
                <a:gd name="T41" fmla="*/ 7 h 77"/>
                <a:gd name="T42" fmla="*/ 6 w 77"/>
                <a:gd name="T43" fmla="*/ 17 h 77"/>
                <a:gd name="T44" fmla="*/ 0 w 77"/>
                <a:gd name="T45" fmla="*/ 30 h 77"/>
                <a:gd name="T46" fmla="*/ 0 w 77"/>
                <a:gd name="T47" fmla="*/ 38 h 77"/>
                <a:gd name="T48" fmla="*/ 3 w 77"/>
                <a:gd name="T49" fmla="*/ 54 h 77"/>
                <a:gd name="T50" fmla="*/ 11 w 77"/>
                <a:gd name="T51" fmla="*/ 67 h 77"/>
                <a:gd name="T52" fmla="*/ 24 w 77"/>
                <a:gd name="T53" fmla="*/ 75 h 77"/>
                <a:gd name="T54" fmla="*/ 39 w 77"/>
                <a:gd name="T55" fmla="*/ 77 h 77"/>
                <a:gd name="T56" fmla="*/ 46 w 77"/>
                <a:gd name="T57" fmla="*/ 77 h 77"/>
                <a:gd name="T58" fmla="*/ 60 w 77"/>
                <a:gd name="T59" fmla="*/ 71 h 77"/>
                <a:gd name="T60" fmla="*/ 70 w 77"/>
                <a:gd name="T61" fmla="*/ 61 h 77"/>
                <a:gd name="T62" fmla="*/ 76 w 77"/>
                <a:gd name="T63" fmla="*/ 47 h 77"/>
                <a:gd name="T64" fmla="*/ 77 w 77"/>
                <a:gd name="T65" fmla="*/ 38 h 77"/>
                <a:gd name="T66" fmla="*/ 74 w 77"/>
                <a:gd name="T67" fmla="*/ 23 h 77"/>
                <a:gd name="T68" fmla="*/ 66 w 77"/>
                <a:gd name="T69" fmla="*/ 12 h 77"/>
                <a:gd name="T70" fmla="*/ 54 w 77"/>
                <a:gd name="T71" fmla="*/ 3 h 77"/>
                <a:gd name="T72" fmla="*/ 39 w 77"/>
                <a:gd name="T7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77">
                  <a:moveTo>
                    <a:pt x="39" y="19"/>
                  </a:moveTo>
                  <a:lnTo>
                    <a:pt x="39" y="19"/>
                  </a:lnTo>
                  <a:lnTo>
                    <a:pt x="42" y="19"/>
                  </a:lnTo>
                  <a:lnTo>
                    <a:pt x="47" y="20"/>
                  </a:lnTo>
                  <a:lnTo>
                    <a:pt x="49" y="22"/>
                  </a:lnTo>
                  <a:lnTo>
                    <a:pt x="53" y="24"/>
                  </a:lnTo>
                  <a:lnTo>
                    <a:pt x="55" y="27"/>
                  </a:lnTo>
                  <a:lnTo>
                    <a:pt x="58" y="30"/>
                  </a:lnTo>
                  <a:lnTo>
                    <a:pt x="59" y="35"/>
                  </a:lnTo>
                  <a:lnTo>
                    <a:pt x="59" y="38"/>
                  </a:lnTo>
                  <a:lnTo>
                    <a:pt x="59" y="38"/>
                  </a:lnTo>
                  <a:lnTo>
                    <a:pt x="59" y="43"/>
                  </a:lnTo>
                  <a:lnTo>
                    <a:pt x="58" y="47"/>
                  </a:lnTo>
                  <a:lnTo>
                    <a:pt x="55" y="50"/>
                  </a:lnTo>
                  <a:lnTo>
                    <a:pt x="53" y="52"/>
                  </a:lnTo>
                  <a:lnTo>
                    <a:pt x="49" y="55"/>
                  </a:lnTo>
                  <a:lnTo>
                    <a:pt x="47" y="57"/>
                  </a:lnTo>
                  <a:lnTo>
                    <a:pt x="42" y="58"/>
                  </a:lnTo>
                  <a:lnTo>
                    <a:pt x="39" y="58"/>
                  </a:lnTo>
                  <a:lnTo>
                    <a:pt x="39" y="58"/>
                  </a:lnTo>
                  <a:lnTo>
                    <a:pt x="34" y="58"/>
                  </a:lnTo>
                  <a:lnTo>
                    <a:pt x="31" y="57"/>
                  </a:lnTo>
                  <a:lnTo>
                    <a:pt x="27" y="55"/>
                  </a:lnTo>
                  <a:lnTo>
                    <a:pt x="25" y="52"/>
                  </a:lnTo>
                  <a:lnTo>
                    <a:pt x="22" y="50"/>
                  </a:lnTo>
                  <a:lnTo>
                    <a:pt x="20" y="47"/>
                  </a:lnTo>
                  <a:lnTo>
                    <a:pt x="19" y="43"/>
                  </a:lnTo>
                  <a:lnTo>
                    <a:pt x="19" y="38"/>
                  </a:lnTo>
                  <a:lnTo>
                    <a:pt x="19" y="38"/>
                  </a:lnTo>
                  <a:lnTo>
                    <a:pt x="19" y="35"/>
                  </a:lnTo>
                  <a:lnTo>
                    <a:pt x="20" y="30"/>
                  </a:lnTo>
                  <a:lnTo>
                    <a:pt x="22" y="27"/>
                  </a:lnTo>
                  <a:lnTo>
                    <a:pt x="25" y="24"/>
                  </a:lnTo>
                  <a:lnTo>
                    <a:pt x="27" y="22"/>
                  </a:lnTo>
                  <a:lnTo>
                    <a:pt x="31" y="20"/>
                  </a:lnTo>
                  <a:lnTo>
                    <a:pt x="34" y="19"/>
                  </a:lnTo>
                  <a:lnTo>
                    <a:pt x="39" y="19"/>
                  </a:lnTo>
                  <a:close/>
                  <a:moveTo>
                    <a:pt x="39" y="0"/>
                  </a:moveTo>
                  <a:lnTo>
                    <a:pt x="39" y="0"/>
                  </a:lnTo>
                  <a:lnTo>
                    <a:pt x="31" y="1"/>
                  </a:lnTo>
                  <a:lnTo>
                    <a:pt x="24" y="3"/>
                  </a:lnTo>
                  <a:lnTo>
                    <a:pt x="17" y="7"/>
                  </a:lnTo>
                  <a:lnTo>
                    <a:pt x="11" y="12"/>
                  </a:lnTo>
                  <a:lnTo>
                    <a:pt x="6" y="17"/>
                  </a:lnTo>
                  <a:lnTo>
                    <a:pt x="3" y="23"/>
                  </a:lnTo>
                  <a:lnTo>
                    <a:pt x="0" y="30"/>
                  </a:lnTo>
                  <a:lnTo>
                    <a:pt x="0" y="38"/>
                  </a:lnTo>
                  <a:lnTo>
                    <a:pt x="0" y="38"/>
                  </a:lnTo>
                  <a:lnTo>
                    <a:pt x="0" y="47"/>
                  </a:lnTo>
                  <a:lnTo>
                    <a:pt x="3" y="54"/>
                  </a:lnTo>
                  <a:lnTo>
                    <a:pt x="6" y="61"/>
                  </a:lnTo>
                  <a:lnTo>
                    <a:pt x="11" y="67"/>
                  </a:lnTo>
                  <a:lnTo>
                    <a:pt x="17" y="71"/>
                  </a:lnTo>
                  <a:lnTo>
                    <a:pt x="24" y="75"/>
                  </a:lnTo>
                  <a:lnTo>
                    <a:pt x="31" y="77"/>
                  </a:lnTo>
                  <a:lnTo>
                    <a:pt x="39" y="77"/>
                  </a:lnTo>
                  <a:lnTo>
                    <a:pt x="39" y="77"/>
                  </a:lnTo>
                  <a:lnTo>
                    <a:pt x="46" y="77"/>
                  </a:lnTo>
                  <a:lnTo>
                    <a:pt x="54" y="75"/>
                  </a:lnTo>
                  <a:lnTo>
                    <a:pt x="60" y="71"/>
                  </a:lnTo>
                  <a:lnTo>
                    <a:pt x="66" y="67"/>
                  </a:lnTo>
                  <a:lnTo>
                    <a:pt x="70" y="61"/>
                  </a:lnTo>
                  <a:lnTo>
                    <a:pt x="74" y="54"/>
                  </a:lnTo>
                  <a:lnTo>
                    <a:pt x="76" y="47"/>
                  </a:lnTo>
                  <a:lnTo>
                    <a:pt x="77" y="38"/>
                  </a:lnTo>
                  <a:lnTo>
                    <a:pt x="77" y="38"/>
                  </a:lnTo>
                  <a:lnTo>
                    <a:pt x="76" y="30"/>
                  </a:lnTo>
                  <a:lnTo>
                    <a:pt x="74" y="23"/>
                  </a:lnTo>
                  <a:lnTo>
                    <a:pt x="70" y="17"/>
                  </a:lnTo>
                  <a:lnTo>
                    <a:pt x="66" y="12"/>
                  </a:lnTo>
                  <a:lnTo>
                    <a:pt x="60" y="7"/>
                  </a:lnTo>
                  <a:lnTo>
                    <a:pt x="54" y="3"/>
                  </a:lnTo>
                  <a:lnTo>
                    <a:pt x="46" y="1"/>
                  </a:lnTo>
                  <a:lnTo>
                    <a:pt x="39" y="0"/>
                  </a:lnTo>
                  <a:lnTo>
                    <a:pt x="39"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31"/>
            <p:cNvSpPr>
              <a:spLocks/>
            </p:cNvSpPr>
            <p:nvPr/>
          </p:nvSpPr>
          <p:spPr bwMode="auto">
            <a:xfrm>
              <a:off x="573088" y="1598614"/>
              <a:ext cx="22225" cy="20638"/>
            </a:xfrm>
            <a:custGeom>
              <a:avLst/>
              <a:gdLst>
                <a:gd name="T0" fmla="*/ 20 w 40"/>
                <a:gd name="T1" fmla="*/ 0 h 39"/>
                <a:gd name="T2" fmla="*/ 20 w 40"/>
                <a:gd name="T3" fmla="*/ 0 h 39"/>
                <a:gd name="T4" fmla="*/ 23 w 40"/>
                <a:gd name="T5" fmla="*/ 0 h 39"/>
                <a:gd name="T6" fmla="*/ 28 w 40"/>
                <a:gd name="T7" fmla="*/ 1 h 39"/>
                <a:gd name="T8" fmla="*/ 30 w 40"/>
                <a:gd name="T9" fmla="*/ 3 h 39"/>
                <a:gd name="T10" fmla="*/ 34 w 40"/>
                <a:gd name="T11" fmla="*/ 5 h 39"/>
                <a:gd name="T12" fmla="*/ 36 w 40"/>
                <a:gd name="T13" fmla="*/ 8 h 39"/>
                <a:gd name="T14" fmla="*/ 39 w 40"/>
                <a:gd name="T15" fmla="*/ 11 h 39"/>
                <a:gd name="T16" fmla="*/ 40 w 40"/>
                <a:gd name="T17" fmla="*/ 16 h 39"/>
                <a:gd name="T18" fmla="*/ 40 w 40"/>
                <a:gd name="T19" fmla="*/ 19 h 39"/>
                <a:gd name="T20" fmla="*/ 40 w 40"/>
                <a:gd name="T21" fmla="*/ 19 h 39"/>
                <a:gd name="T22" fmla="*/ 40 w 40"/>
                <a:gd name="T23" fmla="*/ 24 h 39"/>
                <a:gd name="T24" fmla="*/ 39 w 40"/>
                <a:gd name="T25" fmla="*/ 28 h 39"/>
                <a:gd name="T26" fmla="*/ 36 w 40"/>
                <a:gd name="T27" fmla="*/ 31 h 39"/>
                <a:gd name="T28" fmla="*/ 34 w 40"/>
                <a:gd name="T29" fmla="*/ 33 h 39"/>
                <a:gd name="T30" fmla="*/ 30 w 40"/>
                <a:gd name="T31" fmla="*/ 36 h 39"/>
                <a:gd name="T32" fmla="*/ 28 w 40"/>
                <a:gd name="T33" fmla="*/ 38 h 39"/>
                <a:gd name="T34" fmla="*/ 23 w 40"/>
                <a:gd name="T35" fmla="*/ 39 h 39"/>
                <a:gd name="T36" fmla="*/ 20 w 40"/>
                <a:gd name="T37" fmla="*/ 39 h 39"/>
                <a:gd name="T38" fmla="*/ 20 w 40"/>
                <a:gd name="T39" fmla="*/ 39 h 39"/>
                <a:gd name="T40" fmla="*/ 15 w 40"/>
                <a:gd name="T41" fmla="*/ 39 h 39"/>
                <a:gd name="T42" fmla="*/ 12 w 40"/>
                <a:gd name="T43" fmla="*/ 38 h 39"/>
                <a:gd name="T44" fmla="*/ 8 w 40"/>
                <a:gd name="T45" fmla="*/ 36 h 39"/>
                <a:gd name="T46" fmla="*/ 6 w 40"/>
                <a:gd name="T47" fmla="*/ 33 h 39"/>
                <a:gd name="T48" fmla="*/ 3 w 40"/>
                <a:gd name="T49" fmla="*/ 31 h 39"/>
                <a:gd name="T50" fmla="*/ 1 w 40"/>
                <a:gd name="T51" fmla="*/ 28 h 39"/>
                <a:gd name="T52" fmla="*/ 0 w 40"/>
                <a:gd name="T53" fmla="*/ 24 h 39"/>
                <a:gd name="T54" fmla="*/ 0 w 40"/>
                <a:gd name="T55" fmla="*/ 19 h 39"/>
                <a:gd name="T56" fmla="*/ 0 w 40"/>
                <a:gd name="T57" fmla="*/ 19 h 39"/>
                <a:gd name="T58" fmla="*/ 0 w 40"/>
                <a:gd name="T59" fmla="*/ 16 h 39"/>
                <a:gd name="T60" fmla="*/ 1 w 40"/>
                <a:gd name="T61" fmla="*/ 11 h 39"/>
                <a:gd name="T62" fmla="*/ 3 w 40"/>
                <a:gd name="T63" fmla="*/ 8 h 39"/>
                <a:gd name="T64" fmla="*/ 6 w 40"/>
                <a:gd name="T65" fmla="*/ 5 h 39"/>
                <a:gd name="T66" fmla="*/ 8 w 40"/>
                <a:gd name="T67" fmla="*/ 3 h 39"/>
                <a:gd name="T68" fmla="*/ 12 w 40"/>
                <a:gd name="T69" fmla="*/ 1 h 39"/>
                <a:gd name="T70" fmla="*/ 15 w 40"/>
                <a:gd name="T71" fmla="*/ 0 h 39"/>
                <a:gd name="T72" fmla="*/ 20 w 40"/>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39">
                  <a:moveTo>
                    <a:pt x="20" y="0"/>
                  </a:moveTo>
                  <a:lnTo>
                    <a:pt x="20" y="0"/>
                  </a:lnTo>
                  <a:lnTo>
                    <a:pt x="23" y="0"/>
                  </a:lnTo>
                  <a:lnTo>
                    <a:pt x="28" y="1"/>
                  </a:lnTo>
                  <a:lnTo>
                    <a:pt x="30" y="3"/>
                  </a:lnTo>
                  <a:lnTo>
                    <a:pt x="34" y="5"/>
                  </a:lnTo>
                  <a:lnTo>
                    <a:pt x="36" y="8"/>
                  </a:lnTo>
                  <a:lnTo>
                    <a:pt x="39" y="11"/>
                  </a:lnTo>
                  <a:lnTo>
                    <a:pt x="40" y="16"/>
                  </a:lnTo>
                  <a:lnTo>
                    <a:pt x="40" y="19"/>
                  </a:lnTo>
                  <a:lnTo>
                    <a:pt x="40" y="19"/>
                  </a:lnTo>
                  <a:lnTo>
                    <a:pt x="40" y="24"/>
                  </a:lnTo>
                  <a:lnTo>
                    <a:pt x="39" y="28"/>
                  </a:lnTo>
                  <a:lnTo>
                    <a:pt x="36" y="31"/>
                  </a:lnTo>
                  <a:lnTo>
                    <a:pt x="34" y="33"/>
                  </a:lnTo>
                  <a:lnTo>
                    <a:pt x="30" y="36"/>
                  </a:lnTo>
                  <a:lnTo>
                    <a:pt x="28" y="38"/>
                  </a:lnTo>
                  <a:lnTo>
                    <a:pt x="23" y="39"/>
                  </a:lnTo>
                  <a:lnTo>
                    <a:pt x="20" y="39"/>
                  </a:lnTo>
                  <a:lnTo>
                    <a:pt x="20" y="39"/>
                  </a:lnTo>
                  <a:lnTo>
                    <a:pt x="15" y="39"/>
                  </a:lnTo>
                  <a:lnTo>
                    <a:pt x="12" y="38"/>
                  </a:lnTo>
                  <a:lnTo>
                    <a:pt x="8" y="36"/>
                  </a:lnTo>
                  <a:lnTo>
                    <a:pt x="6" y="33"/>
                  </a:lnTo>
                  <a:lnTo>
                    <a:pt x="3" y="31"/>
                  </a:lnTo>
                  <a:lnTo>
                    <a:pt x="1" y="28"/>
                  </a:lnTo>
                  <a:lnTo>
                    <a:pt x="0" y="24"/>
                  </a:lnTo>
                  <a:lnTo>
                    <a:pt x="0" y="19"/>
                  </a:lnTo>
                  <a:lnTo>
                    <a:pt x="0" y="19"/>
                  </a:lnTo>
                  <a:lnTo>
                    <a:pt x="0" y="16"/>
                  </a:lnTo>
                  <a:lnTo>
                    <a:pt x="1" y="11"/>
                  </a:lnTo>
                  <a:lnTo>
                    <a:pt x="3" y="8"/>
                  </a:lnTo>
                  <a:lnTo>
                    <a:pt x="6" y="5"/>
                  </a:lnTo>
                  <a:lnTo>
                    <a:pt x="8" y="3"/>
                  </a:lnTo>
                  <a:lnTo>
                    <a:pt x="12" y="1"/>
                  </a:lnTo>
                  <a:lnTo>
                    <a:pt x="15"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p:cNvSpPr>
              <a:spLocks/>
            </p:cNvSpPr>
            <p:nvPr/>
          </p:nvSpPr>
          <p:spPr bwMode="auto">
            <a:xfrm>
              <a:off x="563563" y="1587501"/>
              <a:ext cx="41275" cy="41275"/>
            </a:xfrm>
            <a:custGeom>
              <a:avLst/>
              <a:gdLst>
                <a:gd name="T0" fmla="*/ 39 w 77"/>
                <a:gd name="T1" fmla="*/ 0 h 77"/>
                <a:gd name="T2" fmla="*/ 39 w 77"/>
                <a:gd name="T3" fmla="*/ 0 h 77"/>
                <a:gd name="T4" fmla="*/ 31 w 77"/>
                <a:gd name="T5" fmla="*/ 1 h 77"/>
                <a:gd name="T6" fmla="*/ 24 w 77"/>
                <a:gd name="T7" fmla="*/ 3 h 77"/>
                <a:gd name="T8" fmla="*/ 17 w 77"/>
                <a:gd name="T9" fmla="*/ 7 h 77"/>
                <a:gd name="T10" fmla="*/ 11 w 77"/>
                <a:gd name="T11" fmla="*/ 12 h 77"/>
                <a:gd name="T12" fmla="*/ 6 w 77"/>
                <a:gd name="T13" fmla="*/ 17 h 77"/>
                <a:gd name="T14" fmla="*/ 3 w 77"/>
                <a:gd name="T15" fmla="*/ 23 h 77"/>
                <a:gd name="T16" fmla="*/ 0 w 77"/>
                <a:gd name="T17" fmla="*/ 30 h 77"/>
                <a:gd name="T18" fmla="*/ 0 w 77"/>
                <a:gd name="T19" fmla="*/ 38 h 77"/>
                <a:gd name="T20" fmla="*/ 0 w 77"/>
                <a:gd name="T21" fmla="*/ 38 h 77"/>
                <a:gd name="T22" fmla="*/ 0 w 77"/>
                <a:gd name="T23" fmla="*/ 47 h 77"/>
                <a:gd name="T24" fmla="*/ 3 w 77"/>
                <a:gd name="T25" fmla="*/ 54 h 77"/>
                <a:gd name="T26" fmla="*/ 6 w 77"/>
                <a:gd name="T27" fmla="*/ 61 h 77"/>
                <a:gd name="T28" fmla="*/ 11 w 77"/>
                <a:gd name="T29" fmla="*/ 67 h 77"/>
                <a:gd name="T30" fmla="*/ 17 w 77"/>
                <a:gd name="T31" fmla="*/ 71 h 77"/>
                <a:gd name="T32" fmla="*/ 24 w 77"/>
                <a:gd name="T33" fmla="*/ 75 h 77"/>
                <a:gd name="T34" fmla="*/ 31 w 77"/>
                <a:gd name="T35" fmla="*/ 77 h 77"/>
                <a:gd name="T36" fmla="*/ 39 w 77"/>
                <a:gd name="T37" fmla="*/ 77 h 77"/>
                <a:gd name="T38" fmla="*/ 39 w 77"/>
                <a:gd name="T39" fmla="*/ 77 h 77"/>
                <a:gd name="T40" fmla="*/ 46 w 77"/>
                <a:gd name="T41" fmla="*/ 77 h 77"/>
                <a:gd name="T42" fmla="*/ 54 w 77"/>
                <a:gd name="T43" fmla="*/ 75 h 77"/>
                <a:gd name="T44" fmla="*/ 60 w 77"/>
                <a:gd name="T45" fmla="*/ 71 h 77"/>
                <a:gd name="T46" fmla="*/ 66 w 77"/>
                <a:gd name="T47" fmla="*/ 67 h 77"/>
                <a:gd name="T48" fmla="*/ 70 w 77"/>
                <a:gd name="T49" fmla="*/ 61 h 77"/>
                <a:gd name="T50" fmla="*/ 74 w 77"/>
                <a:gd name="T51" fmla="*/ 54 h 77"/>
                <a:gd name="T52" fmla="*/ 76 w 77"/>
                <a:gd name="T53" fmla="*/ 47 h 77"/>
                <a:gd name="T54" fmla="*/ 77 w 77"/>
                <a:gd name="T55" fmla="*/ 38 h 77"/>
                <a:gd name="T56" fmla="*/ 77 w 77"/>
                <a:gd name="T57" fmla="*/ 38 h 77"/>
                <a:gd name="T58" fmla="*/ 76 w 77"/>
                <a:gd name="T59" fmla="*/ 30 h 77"/>
                <a:gd name="T60" fmla="*/ 74 w 77"/>
                <a:gd name="T61" fmla="*/ 23 h 77"/>
                <a:gd name="T62" fmla="*/ 70 w 77"/>
                <a:gd name="T63" fmla="*/ 17 h 77"/>
                <a:gd name="T64" fmla="*/ 66 w 77"/>
                <a:gd name="T65" fmla="*/ 12 h 77"/>
                <a:gd name="T66" fmla="*/ 60 w 77"/>
                <a:gd name="T67" fmla="*/ 7 h 77"/>
                <a:gd name="T68" fmla="*/ 54 w 77"/>
                <a:gd name="T69" fmla="*/ 3 h 77"/>
                <a:gd name="T70" fmla="*/ 46 w 77"/>
                <a:gd name="T71" fmla="*/ 1 h 77"/>
                <a:gd name="T72" fmla="*/ 39 w 77"/>
                <a:gd name="T73" fmla="*/ 0 h 77"/>
                <a:gd name="T74" fmla="*/ 39 w 77"/>
                <a:gd name="T7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7">
                  <a:moveTo>
                    <a:pt x="39" y="0"/>
                  </a:moveTo>
                  <a:lnTo>
                    <a:pt x="39" y="0"/>
                  </a:lnTo>
                  <a:lnTo>
                    <a:pt x="31" y="1"/>
                  </a:lnTo>
                  <a:lnTo>
                    <a:pt x="24" y="3"/>
                  </a:lnTo>
                  <a:lnTo>
                    <a:pt x="17" y="7"/>
                  </a:lnTo>
                  <a:lnTo>
                    <a:pt x="11" y="12"/>
                  </a:lnTo>
                  <a:lnTo>
                    <a:pt x="6" y="17"/>
                  </a:lnTo>
                  <a:lnTo>
                    <a:pt x="3" y="23"/>
                  </a:lnTo>
                  <a:lnTo>
                    <a:pt x="0" y="30"/>
                  </a:lnTo>
                  <a:lnTo>
                    <a:pt x="0" y="38"/>
                  </a:lnTo>
                  <a:lnTo>
                    <a:pt x="0" y="38"/>
                  </a:lnTo>
                  <a:lnTo>
                    <a:pt x="0" y="47"/>
                  </a:lnTo>
                  <a:lnTo>
                    <a:pt x="3" y="54"/>
                  </a:lnTo>
                  <a:lnTo>
                    <a:pt x="6" y="61"/>
                  </a:lnTo>
                  <a:lnTo>
                    <a:pt x="11" y="67"/>
                  </a:lnTo>
                  <a:lnTo>
                    <a:pt x="17" y="71"/>
                  </a:lnTo>
                  <a:lnTo>
                    <a:pt x="24" y="75"/>
                  </a:lnTo>
                  <a:lnTo>
                    <a:pt x="31" y="77"/>
                  </a:lnTo>
                  <a:lnTo>
                    <a:pt x="39" y="77"/>
                  </a:lnTo>
                  <a:lnTo>
                    <a:pt x="39" y="77"/>
                  </a:lnTo>
                  <a:lnTo>
                    <a:pt x="46" y="77"/>
                  </a:lnTo>
                  <a:lnTo>
                    <a:pt x="54" y="75"/>
                  </a:lnTo>
                  <a:lnTo>
                    <a:pt x="60" y="71"/>
                  </a:lnTo>
                  <a:lnTo>
                    <a:pt x="66" y="67"/>
                  </a:lnTo>
                  <a:lnTo>
                    <a:pt x="70" y="61"/>
                  </a:lnTo>
                  <a:lnTo>
                    <a:pt x="74" y="54"/>
                  </a:lnTo>
                  <a:lnTo>
                    <a:pt x="76" y="47"/>
                  </a:lnTo>
                  <a:lnTo>
                    <a:pt x="77" y="38"/>
                  </a:lnTo>
                  <a:lnTo>
                    <a:pt x="77" y="38"/>
                  </a:lnTo>
                  <a:lnTo>
                    <a:pt x="76" y="30"/>
                  </a:lnTo>
                  <a:lnTo>
                    <a:pt x="74" y="23"/>
                  </a:lnTo>
                  <a:lnTo>
                    <a:pt x="70" y="17"/>
                  </a:lnTo>
                  <a:lnTo>
                    <a:pt x="66" y="12"/>
                  </a:lnTo>
                  <a:lnTo>
                    <a:pt x="60" y="7"/>
                  </a:lnTo>
                  <a:lnTo>
                    <a:pt x="54" y="3"/>
                  </a:lnTo>
                  <a:lnTo>
                    <a:pt x="46" y="1"/>
                  </a:lnTo>
                  <a:lnTo>
                    <a:pt x="39" y="0"/>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p:cNvSpPr>
              <a:spLocks/>
            </p:cNvSpPr>
            <p:nvPr/>
          </p:nvSpPr>
          <p:spPr bwMode="auto">
            <a:xfrm>
              <a:off x="158750" y="1449389"/>
              <a:ext cx="363538" cy="77788"/>
            </a:xfrm>
            <a:custGeom>
              <a:avLst/>
              <a:gdLst>
                <a:gd name="T0" fmla="*/ 613 w 687"/>
                <a:gd name="T1" fmla="*/ 147 h 147"/>
                <a:gd name="T2" fmla="*/ 73 w 687"/>
                <a:gd name="T3" fmla="*/ 147 h 147"/>
                <a:gd name="T4" fmla="*/ 73 w 687"/>
                <a:gd name="T5" fmla="*/ 147 h 147"/>
                <a:gd name="T6" fmla="*/ 66 w 687"/>
                <a:gd name="T7" fmla="*/ 147 h 147"/>
                <a:gd name="T8" fmla="*/ 59 w 687"/>
                <a:gd name="T9" fmla="*/ 146 h 147"/>
                <a:gd name="T10" fmla="*/ 52 w 687"/>
                <a:gd name="T11" fmla="*/ 144 h 147"/>
                <a:gd name="T12" fmla="*/ 45 w 687"/>
                <a:gd name="T13" fmla="*/ 141 h 147"/>
                <a:gd name="T14" fmla="*/ 32 w 687"/>
                <a:gd name="T15" fmla="*/ 134 h 147"/>
                <a:gd name="T16" fmla="*/ 22 w 687"/>
                <a:gd name="T17" fmla="*/ 126 h 147"/>
                <a:gd name="T18" fmla="*/ 12 w 687"/>
                <a:gd name="T19" fmla="*/ 115 h 147"/>
                <a:gd name="T20" fmla="*/ 5 w 687"/>
                <a:gd name="T21" fmla="*/ 103 h 147"/>
                <a:gd name="T22" fmla="*/ 3 w 687"/>
                <a:gd name="T23" fmla="*/ 96 h 147"/>
                <a:gd name="T24" fmla="*/ 2 w 687"/>
                <a:gd name="T25" fmla="*/ 89 h 147"/>
                <a:gd name="T26" fmla="*/ 1 w 687"/>
                <a:gd name="T27" fmla="*/ 82 h 147"/>
                <a:gd name="T28" fmla="*/ 0 w 687"/>
                <a:gd name="T29" fmla="*/ 74 h 147"/>
                <a:gd name="T30" fmla="*/ 0 w 687"/>
                <a:gd name="T31" fmla="*/ 74 h 147"/>
                <a:gd name="T32" fmla="*/ 1 w 687"/>
                <a:gd name="T33" fmla="*/ 67 h 147"/>
                <a:gd name="T34" fmla="*/ 2 w 687"/>
                <a:gd name="T35" fmla="*/ 60 h 147"/>
                <a:gd name="T36" fmla="*/ 3 w 687"/>
                <a:gd name="T37" fmla="*/ 53 h 147"/>
                <a:gd name="T38" fmla="*/ 5 w 687"/>
                <a:gd name="T39" fmla="*/ 46 h 147"/>
                <a:gd name="T40" fmla="*/ 12 w 687"/>
                <a:gd name="T41" fmla="*/ 33 h 147"/>
                <a:gd name="T42" fmla="*/ 22 w 687"/>
                <a:gd name="T43" fmla="*/ 22 h 147"/>
                <a:gd name="T44" fmla="*/ 32 w 687"/>
                <a:gd name="T45" fmla="*/ 13 h 147"/>
                <a:gd name="T46" fmla="*/ 45 w 687"/>
                <a:gd name="T47" fmla="*/ 6 h 147"/>
                <a:gd name="T48" fmla="*/ 52 w 687"/>
                <a:gd name="T49" fmla="*/ 3 h 147"/>
                <a:gd name="T50" fmla="*/ 59 w 687"/>
                <a:gd name="T51" fmla="*/ 2 h 147"/>
                <a:gd name="T52" fmla="*/ 66 w 687"/>
                <a:gd name="T53" fmla="*/ 1 h 147"/>
                <a:gd name="T54" fmla="*/ 73 w 687"/>
                <a:gd name="T55" fmla="*/ 0 h 147"/>
                <a:gd name="T56" fmla="*/ 613 w 687"/>
                <a:gd name="T57" fmla="*/ 0 h 147"/>
                <a:gd name="T58" fmla="*/ 613 w 687"/>
                <a:gd name="T59" fmla="*/ 0 h 147"/>
                <a:gd name="T60" fmla="*/ 620 w 687"/>
                <a:gd name="T61" fmla="*/ 1 h 147"/>
                <a:gd name="T62" fmla="*/ 627 w 687"/>
                <a:gd name="T63" fmla="*/ 2 h 147"/>
                <a:gd name="T64" fmla="*/ 634 w 687"/>
                <a:gd name="T65" fmla="*/ 3 h 147"/>
                <a:gd name="T66" fmla="*/ 641 w 687"/>
                <a:gd name="T67" fmla="*/ 6 h 147"/>
                <a:gd name="T68" fmla="*/ 654 w 687"/>
                <a:gd name="T69" fmla="*/ 13 h 147"/>
                <a:gd name="T70" fmla="*/ 665 w 687"/>
                <a:gd name="T71" fmla="*/ 22 h 147"/>
                <a:gd name="T72" fmla="*/ 674 w 687"/>
                <a:gd name="T73" fmla="*/ 33 h 147"/>
                <a:gd name="T74" fmla="*/ 681 w 687"/>
                <a:gd name="T75" fmla="*/ 46 h 147"/>
                <a:gd name="T76" fmla="*/ 684 w 687"/>
                <a:gd name="T77" fmla="*/ 53 h 147"/>
                <a:gd name="T78" fmla="*/ 685 w 687"/>
                <a:gd name="T79" fmla="*/ 60 h 147"/>
                <a:gd name="T80" fmla="*/ 686 w 687"/>
                <a:gd name="T81" fmla="*/ 67 h 147"/>
                <a:gd name="T82" fmla="*/ 687 w 687"/>
                <a:gd name="T83" fmla="*/ 74 h 147"/>
                <a:gd name="T84" fmla="*/ 687 w 687"/>
                <a:gd name="T85" fmla="*/ 74 h 147"/>
                <a:gd name="T86" fmla="*/ 686 w 687"/>
                <a:gd name="T87" fmla="*/ 82 h 147"/>
                <a:gd name="T88" fmla="*/ 685 w 687"/>
                <a:gd name="T89" fmla="*/ 89 h 147"/>
                <a:gd name="T90" fmla="*/ 684 w 687"/>
                <a:gd name="T91" fmla="*/ 96 h 147"/>
                <a:gd name="T92" fmla="*/ 681 w 687"/>
                <a:gd name="T93" fmla="*/ 103 h 147"/>
                <a:gd name="T94" fmla="*/ 674 w 687"/>
                <a:gd name="T95" fmla="*/ 115 h 147"/>
                <a:gd name="T96" fmla="*/ 665 w 687"/>
                <a:gd name="T97" fmla="*/ 126 h 147"/>
                <a:gd name="T98" fmla="*/ 654 w 687"/>
                <a:gd name="T99" fmla="*/ 134 h 147"/>
                <a:gd name="T100" fmla="*/ 641 w 687"/>
                <a:gd name="T101" fmla="*/ 141 h 147"/>
                <a:gd name="T102" fmla="*/ 634 w 687"/>
                <a:gd name="T103" fmla="*/ 144 h 147"/>
                <a:gd name="T104" fmla="*/ 627 w 687"/>
                <a:gd name="T105" fmla="*/ 146 h 147"/>
                <a:gd name="T106" fmla="*/ 620 w 687"/>
                <a:gd name="T107" fmla="*/ 147 h 147"/>
                <a:gd name="T108" fmla="*/ 613 w 687"/>
                <a:gd name="T10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7" h="147">
                  <a:moveTo>
                    <a:pt x="613" y="147"/>
                  </a:moveTo>
                  <a:lnTo>
                    <a:pt x="73" y="147"/>
                  </a:lnTo>
                  <a:lnTo>
                    <a:pt x="73" y="147"/>
                  </a:lnTo>
                  <a:lnTo>
                    <a:pt x="66" y="147"/>
                  </a:lnTo>
                  <a:lnTo>
                    <a:pt x="59" y="146"/>
                  </a:lnTo>
                  <a:lnTo>
                    <a:pt x="52" y="144"/>
                  </a:lnTo>
                  <a:lnTo>
                    <a:pt x="45" y="141"/>
                  </a:lnTo>
                  <a:lnTo>
                    <a:pt x="32" y="134"/>
                  </a:lnTo>
                  <a:lnTo>
                    <a:pt x="22" y="126"/>
                  </a:lnTo>
                  <a:lnTo>
                    <a:pt x="12" y="115"/>
                  </a:lnTo>
                  <a:lnTo>
                    <a:pt x="5" y="103"/>
                  </a:lnTo>
                  <a:lnTo>
                    <a:pt x="3" y="96"/>
                  </a:lnTo>
                  <a:lnTo>
                    <a:pt x="2" y="89"/>
                  </a:lnTo>
                  <a:lnTo>
                    <a:pt x="1" y="82"/>
                  </a:lnTo>
                  <a:lnTo>
                    <a:pt x="0" y="74"/>
                  </a:lnTo>
                  <a:lnTo>
                    <a:pt x="0" y="74"/>
                  </a:lnTo>
                  <a:lnTo>
                    <a:pt x="1" y="67"/>
                  </a:lnTo>
                  <a:lnTo>
                    <a:pt x="2" y="60"/>
                  </a:lnTo>
                  <a:lnTo>
                    <a:pt x="3" y="53"/>
                  </a:lnTo>
                  <a:lnTo>
                    <a:pt x="5" y="46"/>
                  </a:lnTo>
                  <a:lnTo>
                    <a:pt x="12" y="33"/>
                  </a:lnTo>
                  <a:lnTo>
                    <a:pt x="22" y="22"/>
                  </a:lnTo>
                  <a:lnTo>
                    <a:pt x="32" y="13"/>
                  </a:lnTo>
                  <a:lnTo>
                    <a:pt x="45" y="6"/>
                  </a:lnTo>
                  <a:lnTo>
                    <a:pt x="52" y="3"/>
                  </a:lnTo>
                  <a:lnTo>
                    <a:pt x="59" y="2"/>
                  </a:lnTo>
                  <a:lnTo>
                    <a:pt x="66" y="1"/>
                  </a:lnTo>
                  <a:lnTo>
                    <a:pt x="73" y="0"/>
                  </a:lnTo>
                  <a:lnTo>
                    <a:pt x="613" y="0"/>
                  </a:lnTo>
                  <a:lnTo>
                    <a:pt x="613" y="0"/>
                  </a:lnTo>
                  <a:lnTo>
                    <a:pt x="620" y="1"/>
                  </a:lnTo>
                  <a:lnTo>
                    <a:pt x="627" y="2"/>
                  </a:lnTo>
                  <a:lnTo>
                    <a:pt x="634" y="3"/>
                  </a:lnTo>
                  <a:lnTo>
                    <a:pt x="641" y="6"/>
                  </a:lnTo>
                  <a:lnTo>
                    <a:pt x="654" y="13"/>
                  </a:lnTo>
                  <a:lnTo>
                    <a:pt x="665" y="22"/>
                  </a:lnTo>
                  <a:lnTo>
                    <a:pt x="674" y="33"/>
                  </a:lnTo>
                  <a:lnTo>
                    <a:pt x="681" y="46"/>
                  </a:lnTo>
                  <a:lnTo>
                    <a:pt x="684" y="53"/>
                  </a:lnTo>
                  <a:lnTo>
                    <a:pt x="685" y="60"/>
                  </a:lnTo>
                  <a:lnTo>
                    <a:pt x="686" y="67"/>
                  </a:lnTo>
                  <a:lnTo>
                    <a:pt x="687" y="74"/>
                  </a:lnTo>
                  <a:lnTo>
                    <a:pt x="687" y="74"/>
                  </a:lnTo>
                  <a:lnTo>
                    <a:pt x="686" y="82"/>
                  </a:lnTo>
                  <a:lnTo>
                    <a:pt x="685" y="89"/>
                  </a:lnTo>
                  <a:lnTo>
                    <a:pt x="684" y="96"/>
                  </a:lnTo>
                  <a:lnTo>
                    <a:pt x="681" y="103"/>
                  </a:lnTo>
                  <a:lnTo>
                    <a:pt x="674" y="115"/>
                  </a:lnTo>
                  <a:lnTo>
                    <a:pt x="665" y="126"/>
                  </a:lnTo>
                  <a:lnTo>
                    <a:pt x="654" y="134"/>
                  </a:lnTo>
                  <a:lnTo>
                    <a:pt x="641" y="141"/>
                  </a:lnTo>
                  <a:lnTo>
                    <a:pt x="634" y="144"/>
                  </a:lnTo>
                  <a:lnTo>
                    <a:pt x="627" y="146"/>
                  </a:lnTo>
                  <a:lnTo>
                    <a:pt x="620" y="147"/>
                  </a:lnTo>
                  <a:lnTo>
                    <a:pt x="613"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34"/>
            <p:cNvSpPr>
              <a:spLocks/>
            </p:cNvSpPr>
            <p:nvPr/>
          </p:nvSpPr>
          <p:spPr bwMode="auto">
            <a:xfrm>
              <a:off x="158750" y="1449389"/>
              <a:ext cx="363538" cy="77788"/>
            </a:xfrm>
            <a:custGeom>
              <a:avLst/>
              <a:gdLst>
                <a:gd name="T0" fmla="*/ 613 w 687"/>
                <a:gd name="T1" fmla="*/ 147 h 147"/>
                <a:gd name="T2" fmla="*/ 73 w 687"/>
                <a:gd name="T3" fmla="*/ 147 h 147"/>
                <a:gd name="T4" fmla="*/ 73 w 687"/>
                <a:gd name="T5" fmla="*/ 147 h 147"/>
                <a:gd name="T6" fmla="*/ 66 w 687"/>
                <a:gd name="T7" fmla="*/ 147 h 147"/>
                <a:gd name="T8" fmla="*/ 59 w 687"/>
                <a:gd name="T9" fmla="*/ 146 h 147"/>
                <a:gd name="T10" fmla="*/ 52 w 687"/>
                <a:gd name="T11" fmla="*/ 144 h 147"/>
                <a:gd name="T12" fmla="*/ 45 w 687"/>
                <a:gd name="T13" fmla="*/ 141 h 147"/>
                <a:gd name="T14" fmla="*/ 32 w 687"/>
                <a:gd name="T15" fmla="*/ 134 h 147"/>
                <a:gd name="T16" fmla="*/ 22 w 687"/>
                <a:gd name="T17" fmla="*/ 126 h 147"/>
                <a:gd name="T18" fmla="*/ 12 w 687"/>
                <a:gd name="T19" fmla="*/ 115 h 147"/>
                <a:gd name="T20" fmla="*/ 5 w 687"/>
                <a:gd name="T21" fmla="*/ 103 h 147"/>
                <a:gd name="T22" fmla="*/ 3 w 687"/>
                <a:gd name="T23" fmla="*/ 96 h 147"/>
                <a:gd name="T24" fmla="*/ 2 w 687"/>
                <a:gd name="T25" fmla="*/ 89 h 147"/>
                <a:gd name="T26" fmla="*/ 1 w 687"/>
                <a:gd name="T27" fmla="*/ 82 h 147"/>
                <a:gd name="T28" fmla="*/ 0 w 687"/>
                <a:gd name="T29" fmla="*/ 74 h 147"/>
                <a:gd name="T30" fmla="*/ 0 w 687"/>
                <a:gd name="T31" fmla="*/ 74 h 147"/>
                <a:gd name="T32" fmla="*/ 1 w 687"/>
                <a:gd name="T33" fmla="*/ 67 h 147"/>
                <a:gd name="T34" fmla="*/ 2 w 687"/>
                <a:gd name="T35" fmla="*/ 60 h 147"/>
                <a:gd name="T36" fmla="*/ 3 w 687"/>
                <a:gd name="T37" fmla="*/ 53 h 147"/>
                <a:gd name="T38" fmla="*/ 5 w 687"/>
                <a:gd name="T39" fmla="*/ 46 h 147"/>
                <a:gd name="T40" fmla="*/ 12 w 687"/>
                <a:gd name="T41" fmla="*/ 33 h 147"/>
                <a:gd name="T42" fmla="*/ 22 w 687"/>
                <a:gd name="T43" fmla="*/ 22 h 147"/>
                <a:gd name="T44" fmla="*/ 32 w 687"/>
                <a:gd name="T45" fmla="*/ 13 h 147"/>
                <a:gd name="T46" fmla="*/ 45 w 687"/>
                <a:gd name="T47" fmla="*/ 6 h 147"/>
                <a:gd name="T48" fmla="*/ 52 w 687"/>
                <a:gd name="T49" fmla="*/ 3 h 147"/>
                <a:gd name="T50" fmla="*/ 59 w 687"/>
                <a:gd name="T51" fmla="*/ 2 h 147"/>
                <a:gd name="T52" fmla="*/ 66 w 687"/>
                <a:gd name="T53" fmla="*/ 1 h 147"/>
                <a:gd name="T54" fmla="*/ 73 w 687"/>
                <a:gd name="T55" fmla="*/ 0 h 147"/>
                <a:gd name="T56" fmla="*/ 613 w 687"/>
                <a:gd name="T57" fmla="*/ 0 h 147"/>
                <a:gd name="T58" fmla="*/ 613 w 687"/>
                <a:gd name="T59" fmla="*/ 0 h 147"/>
                <a:gd name="T60" fmla="*/ 620 w 687"/>
                <a:gd name="T61" fmla="*/ 1 h 147"/>
                <a:gd name="T62" fmla="*/ 627 w 687"/>
                <a:gd name="T63" fmla="*/ 2 h 147"/>
                <a:gd name="T64" fmla="*/ 634 w 687"/>
                <a:gd name="T65" fmla="*/ 3 h 147"/>
                <a:gd name="T66" fmla="*/ 641 w 687"/>
                <a:gd name="T67" fmla="*/ 6 h 147"/>
                <a:gd name="T68" fmla="*/ 654 w 687"/>
                <a:gd name="T69" fmla="*/ 13 h 147"/>
                <a:gd name="T70" fmla="*/ 665 w 687"/>
                <a:gd name="T71" fmla="*/ 22 h 147"/>
                <a:gd name="T72" fmla="*/ 674 w 687"/>
                <a:gd name="T73" fmla="*/ 33 h 147"/>
                <a:gd name="T74" fmla="*/ 681 w 687"/>
                <a:gd name="T75" fmla="*/ 46 h 147"/>
                <a:gd name="T76" fmla="*/ 684 w 687"/>
                <a:gd name="T77" fmla="*/ 53 h 147"/>
                <a:gd name="T78" fmla="*/ 685 w 687"/>
                <a:gd name="T79" fmla="*/ 60 h 147"/>
                <a:gd name="T80" fmla="*/ 686 w 687"/>
                <a:gd name="T81" fmla="*/ 67 h 147"/>
                <a:gd name="T82" fmla="*/ 687 w 687"/>
                <a:gd name="T83" fmla="*/ 74 h 147"/>
                <a:gd name="T84" fmla="*/ 687 w 687"/>
                <a:gd name="T85" fmla="*/ 74 h 147"/>
                <a:gd name="T86" fmla="*/ 686 w 687"/>
                <a:gd name="T87" fmla="*/ 82 h 147"/>
                <a:gd name="T88" fmla="*/ 685 w 687"/>
                <a:gd name="T89" fmla="*/ 89 h 147"/>
                <a:gd name="T90" fmla="*/ 684 w 687"/>
                <a:gd name="T91" fmla="*/ 96 h 147"/>
                <a:gd name="T92" fmla="*/ 681 w 687"/>
                <a:gd name="T93" fmla="*/ 103 h 147"/>
                <a:gd name="T94" fmla="*/ 674 w 687"/>
                <a:gd name="T95" fmla="*/ 115 h 147"/>
                <a:gd name="T96" fmla="*/ 665 w 687"/>
                <a:gd name="T97" fmla="*/ 126 h 147"/>
                <a:gd name="T98" fmla="*/ 654 w 687"/>
                <a:gd name="T99" fmla="*/ 134 h 147"/>
                <a:gd name="T100" fmla="*/ 641 w 687"/>
                <a:gd name="T101" fmla="*/ 141 h 147"/>
                <a:gd name="T102" fmla="*/ 634 w 687"/>
                <a:gd name="T103" fmla="*/ 144 h 147"/>
                <a:gd name="T104" fmla="*/ 627 w 687"/>
                <a:gd name="T105" fmla="*/ 146 h 147"/>
                <a:gd name="T106" fmla="*/ 620 w 687"/>
                <a:gd name="T107" fmla="*/ 147 h 147"/>
                <a:gd name="T108" fmla="*/ 613 w 687"/>
                <a:gd name="T10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7" h="147">
                  <a:moveTo>
                    <a:pt x="613" y="147"/>
                  </a:moveTo>
                  <a:lnTo>
                    <a:pt x="73" y="147"/>
                  </a:lnTo>
                  <a:lnTo>
                    <a:pt x="73" y="147"/>
                  </a:lnTo>
                  <a:lnTo>
                    <a:pt x="66" y="147"/>
                  </a:lnTo>
                  <a:lnTo>
                    <a:pt x="59" y="146"/>
                  </a:lnTo>
                  <a:lnTo>
                    <a:pt x="52" y="144"/>
                  </a:lnTo>
                  <a:lnTo>
                    <a:pt x="45" y="141"/>
                  </a:lnTo>
                  <a:lnTo>
                    <a:pt x="32" y="134"/>
                  </a:lnTo>
                  <a:lnTo>
                    <a:pt x="22" y="126"/>
                  </a:lnTo>
                  <a:lnTo>
                    <a:pt x="12" y="115"/>
                  </a:lnTo>
                  <a:lnTo>
                    <a:pt x="5" y="103"/>
                  </a:lnTo>
                  <a:lnTo>
                    <a:pt x="3" y="96"/>
                  </a:lnTo>
                  <a:lnTo>
                    <a:pt x="2" y="89"/>
                  </a:lnTo>
                  <a:lnTo>
                    <a:pt x="1" y="82"/>
                  </a:lnTo>
                  <a:lnTo>
                    <a:pt x="0" y="74"/>
                  </a:lnTo>
                  <a:lnTo>
                    <a:pt x="0" y="74"/>
                  </a:lnTo>
                  <a:lnTo>
                    <a:pt x="1" y="67"/>
                  </a:lnTo>
                  <a:lnTo>
                    <a:pt x="2" y="60"/>
                  </a:lnTo>
                  <a:lnTo>
                    <a:pt x="3" y="53"/>
                  </a:lnTo>
                  <a:lnTo>
                    <a:pt x="5" y="46"/>
                  </a:lnTo>
                  <a:lnTo>
                    <a:pt x="12" y="33"/>
                  </a:lnTo>
                  <a:lnTo>
                    <a:pt x="22" y="22"/>
                  </a:lnTo>
                  <a:lnTo>
                    <a:pt x="32" y="13"/>
                  </a:lnTo>
                  <a:lnTo>
                    <a:pt x="45" y="6"/>
                  </a:lnTo>
                  <a:lnTo>
                    <a:pt x="52" y="3"/>
                  </a:lnTo>
                  <a:lnTo>
                    <a:pt x="59" y="2"/>
                  </a:lnTo>
                  <a:lnTo>
                    <a:pt x="66" y="1"/>
                  </a:lnTo>
                  <a:lnTo>
                    <a:pt x="73" y="0"/>
                  </a:lnTo>
                  <a:lnTo>
                    <a:pt x="613" y="0"/>
                  </a:lnTo>
                  <a:lnTo>
                    <a:pt x="613" y="0"/>
                  </a:lnTo>
                  <a:lnTo>
                    <a:pt x="620" y="1"/>
                  </a:lnTo>
                  <a:lnTo>
                    <a:pt x="627" y="2"/>
                  </a:lnTo>
                  <a:lnTo>
                    <a:pt x="634" y="3"/>
                  </a:lnTo>
                  <a:lnTo>
                    <a:pt x="641" y="6"/>
                  </a:lnTo>
                  <a:lnTo>
                    <a:pt x="654" y="13"/>
                  </a:lnTo>
                  <a:lnTo>
                    <a:pt x="665" y="22"/>
                  </a:lnTo>
                  <a:lnTo>
                    <a:pt x="674" y="33"/>
                  </a:lnTo>
                  <a:lnTo>
                    <a:pt x="681" y="46"/>
                  </a:lnTo>
                  <a:lnTo>
                    <a:pt x="684" y="53"/>
                  </a:lnTo>
                  <a:lnTo>
                    <a:pt x="685" y="60"/>
                  </a:lnTo>
                  <a:lnTo>
                    <a:pt x="686" y="67"/>
                  </a:lnTo>
                  <a:lnTo>
                    <a:pt x="687" y="74"/>
                  </a:lnTo>
                  <a:lnTo>
                    <a:pt x="687" y="74"/>
                  </a:lnTo>
                  <a:lnTo>
                    <a:pt x="686" y="82"/>
                  </a:lnTo>
                  <a:lnTo>
                    <a:pt x="685" y="89"/>
                  </a:lnTo>
                  <a:lnTo>
                    <a:pt x="684" y="96"/>
                  </a:lnTo>
                  <a:lnTo>
                    <a:pt x="681" y="103"/>
                  </a:lnTo>
                  <a:lnTo>
                    <a:pt x="674" y="115"/>
                  </a:lnTo>
                  <a:lnTo>
                    <a:pt x="665" y="126"/>
                  </a:lnTo>
                  <a:lnTo>
                    <a:pt x="654" y="134"/>
                  </a:lnTo>
                  <a:lnTo>
                    <a:pt x="641" y="141"/>
                  </a:lnTo>
                  <a:lnTo>
                    <a:pt x="634" y="144"/>
                  </a:lnTo>
                  <a:lnTo>
                    <a:pt x="627" y="146"/>
                  </a:lnTo>
                  <a:lnTo>
                    <a:pt x="620" y="147"/>
                  </a:lnTo>
                  <a:lnTo>
                    <a:pt x="613"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35"/>
            <p:cNvSpPr>
              <a:spLocks/>
            </p:cNvSpPr>
            <p:nvPr/>
          </p:nvSpPr>
          <p:spPr bwMode="auto">
            <a:xfrm>
              <a:off x="238125" y="1398589"/>
              <a:ext cx="258763" cy="77788"/>
            </a:xfrm>
            <a:custGeom>
              <a:avLst/>
              <a:gdLst>
                <a:gd name="T0" fmla="*/ 414 w 488"/>
                <a:gd name="T1" fmla="*/ 147 h 147"/>
                <a:gd name="T2" fmla="*/ 74 w 488"/>
                <a:gd name="T3" fmla="*/ 147 h 147"/>
                <a:gd name="T4" fmla="*/ 74 w 488"/>
                <a:gd name="T5" fmla="*/ 147 h 147"/>
                <a:gd name="T6" fmla="*/ 67 w 488"/>
                <a:gd name="T7" fmla="*/ 146 h 147"/>
                <a:gd name="T8" fmla="*/ 59 w 488"/>
                <a:gd name="T9" fmla="*/ 145 h 147"/>
                <a:gd name="T10" fmla="*/ 52 w 488"/>
                <a:gd name="T11" fmla="*/ 144 h 147"/>
                <a:gd name="T12" fmla="*/ 46 w 488"/>
                <a:gd name="T13" fmla="*/ 142 h 147"/>
                <a:gd name="T14" fmla="*/ 33 w 488"/>
                <a:gd name="T15" fmla="*/ 135 h 147"/>
                <a:gd name="T16" fmla="*/ 23 w 488"/>
                <a:gd name="T17" fmla="*/ 125 h 147"/>
                <a:gd name="T18" fmla="*/ 13 w 488"/>
                <a:gd name="T19" fmla="*/ 115 h 147"/>
                <a:gd name="T20" fmla="*/ 6 w 488"/>
                <a:gd name="T21" fmla="*/ 102 h 147"/>
                <a:gd name="T22" fmla="*/ 4 w 488"/>
                <a:gd name="T23" fmla="*/ 95 h 147"/>
                <a:gd name="T24" fmla="*/ 2 w 488"/>
                <a:gd name="T25" fmla="*/ 88 h 147"/>
                <a:gd name="T26" fmla="*/ 2 w 488"/>
                <a:gd name="T27" fmla="*/ 81 h 147"/>
                <a:gd name="T28" fmla="*/ 0 w 488"/>
                <a:gd name="T29" fmla="*/ 74 h 147"/>
                <a:gd name="T30" fmla="*/ 0 w 488"/>
                <a:gd name="T31" fmla="*/ 74 h 147"/>
                <a:gd name="T32" fmla="*/ 2 w 488"/>
                <a:gd name="T33" fmla="*/ 66 h 147"/>
                <a:gd name="T34" fmla="*/ 2 w 488"/>
                <a:gd name="T35" fmla="*/ 59 h 147"/>
                <a:gd name="T36" fmla="*/ 4 w 488"/>
                <a:gd name="T37" fmla="*/ 52 h 147"/>
                <a:gd name="T38" fmla="*/ 6 w 488"/>
                <a:gd name="T39" fmla="*/ 44 h 147"/>
                <a:gd name="T40" fmla="*/ 13 w 488"/>
                <a:gd name="T41" fmla="*/ 33 h 147"/>
                <a:gd name="T42" fmla="*/ 23 w 488"/>
                <a:gd name="T43" fmla="*/ 21 h 147"/>
                <a:gd name="T44" fmla="*/ 33 w 488"/>
                <a:gd name="T45" fmla="*/ 13 h 147"/>
                <a:gd name="T46" fmla="*/ 46 w 488"/>
                <a:gd name="T47" fmla="*/ 6 h 147"/>
                <a:gd name="T48" fmla="*/ 52 w 488"/>
                <a:gd name="T49" fmla="*/ 4 h 147"/>
                <a:gd name="T50" fmla="*/ 59 w 488"/>
                <a:gd name="T51" fmla="*/ 1 h 147"/>
                <a:gd name="T52" fmla="*/ 67 w 488"/>
                <a:gd name="T53" fmla="*/ 0 h 147"/>
                <a:gd name="T54" fmla="*/ 74 w 488"/>
                <a:gd name="T55" fmla="*/ 0 h 147"/>
                <a:gd name="T56" fmla="*/ 414 w 488"/>
                <a:gd name="T57" fmla="*/ 0 h 147"/>
                <a:gd name="T58" fmla="*/ 414 w 488"/>
                <a:gd name="T59" fmla="*/ 0 h 147"/>
                <a:gd name="T60" fmla="*/ 421 w 488"/>
                <a:gd name="T61" fmla="*/ 0 h 147"/>
                <a:gd name="T62" fmla="*/ 428 w 488"/>
                <a:gd name="T63" fmla="*/ 1 h 147"/>
                <a:gd name="T64" fmla="*/ 435 w 488"/>
                <a:gd name="T65" fmla="*/ 4 h 147"/>
                <a:gd name="T66" fmla="*/ 442 w 488"/>
                <a:gd name="T67" fmla="*/ 6 h 147"/>
                <a:gd name="T68" fmla="*/ 455 w 488"/>
                <a:gd name="T69" fmla="*/ 13 h 147"/>
                <a:gd name="T70" fmla="*/ 466 w 488"/>
                <a:gd name="T71" fmla="*/ 21 h 147"/>
                <a:gd name="T72" fmla="*/ 475 w 488"/>
                <a:gd name="T73" fmla="*/ 33 h 147"/>
                <a:gd name="T74" fmla="*/ 482 w 488"/>
                <a:gd name="T75" fmla="*/ 44 h 147"/>
                <a:gd name="T76" fmla="*/ 484 w 488"/>
                <a:gd name="T77" fmla="*/ 52 h 147"/>
                <a:gd name="T78" fmla="*/ 486 w 488"/>
                <a:gd name="T79" fmla="*/ 59 h 147"/>
                <a:gd name="T80" fmla="*/ 487 w 488"/>
                <a:gd name="T81" fmla="*/ 66 h 147"/>
                <a:gd name="T82" fmla="*/ 488 w 488"/>
                <a:gd name="T83" fmla="*/ 74 h 147"/>
                <a:gd name="T84" fmla="*/ 488 w 488"/>
                <a:gd name="T85" fmla="*/ 74 h 147"/>
                <a:gd name="T86" fmla="*/ 487 w 488"/>
                <a:gd name="T87" fmla="*/ 81 h 147"/>
                <a:gd name="T88" fmla="*/ 486 w 488"/>
                <a:gd name="T89" fmla="*/ 88 h 147"/>
                <a:gd name="T90" fmla="*/ 484 w 488"/>
                <a:gd name="T91" fmla="*/ 95 h 147"/>
                <a:gd name="T92" fmla="*/ 482 w 488"/>
                <a:gd name="T93" fmla="*/ 102 h 147"/>
                <a:gd name="T94" fmla="*/ 475 w 488"/>
                <a:gd name="T95" fmla="*/ 115 h 147"/>
                <a:gd name="T96" fmla="*/ 466 w 488"/>
                <a:gd name="T97" fmla="*/ 125 h 147"/>
                <a:gd name="T98" fmla="*/ 455 w 488"/>
                <a:gd name="T99" fmla="*/ 135 h 147"/>
                <a:gd name="T100" fmla="*/ 442 w 488"/>
                <a:gd name="T101" fmla="*/ 142 h 147"/>
                <a:gd name="T102" fmla="*/ 435 w 488"/>
                <a:gd name="T103" fmla="*/ 144 h 147"/>
                <a:gd name="T104" fmla="*/ 428 w 488"/>
                <a:gd name="T105" fmla="*/ 145 h 147"/>
                <a:gd name="T106" fmla="*/ 421 w 488"/>
                <a:gd name="T107" fmla="*/ 146 h 147"/>
                <a:gd name="T108" fmla="*/ 414 w 488"/>
                <a:gd name="T10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8" h="147">
                  <a:moveTo>
                    <a:pt x="414" y="147"/>
                  </a:moveTo>
                  <a:lnTo>
                    <a:pt x="74" y="147"/>
                  </a:lnTo>
                  <a:lnTo>
                    <a:pt x="74" y="147"/>
                  </a:lnTo>
                  <a:lnTo>
                    <a:pt x="67" y="146"/>
                  </a:lnTo>
                  <a:lnTo>
                    <a:pt x="59" y="145"/>
                  </a:lnTo>
                  <a:lnTo>
                    <a:pt x="52" y="144"/>
                  </a:lnTo>
                  <a:lnTo>
                    <a:pt x="46" y="142"/>
                  </a:lnTo>
                  <a:lnTo>
                    <a:pt x="33" y="135"/>
                  </a:lnTo>
                  <a:lnTo>
                    <a:pt x="23" y="125"/>
                  </a:lnTo>
                  <a:lnTo>
                    <a:pt x="13" y="115"/>
                  </a:lnTo>
                  <a:lnTo>
                    <a:pt x="6" y="102"/>
                  </a:lnTo>
                  <a:lnTo>
                    <a:pt x="4" y="95"/>
                  </a:lnTo>
                  <a:lnTo>
                    <a:pt x="2" y="88"/>
                  </a:lnTo>
                  <a:lnTo>
                    <a:pt x="2" y="81"/>
                  </a:lnTo>
                  <a:lnTo>
                    <a:pt x="0" y="74"/>
                  </a:lnTo>
                  <a:lnTo>
                    <a:pt x="0" y="74"/>
                  </a:lnTo>
                  <a:lnTo>
                    <a:pt x="2" y="66"/>
                  </a:lnTo>
                  <a:lnTo>
                    <a:pt x="2" y="59"/>
                  </a:lnTo>
                  <a:lnTo>
                    <a:pt x="4" y="52"/>
                  </a:lnTo>
                  <a:lnTo>
                    <a:pt x="6" y="44"/>
                  </a:lnTo>
                  <a:lnTo>
                    <a:pt x="13" y="33"/>
                  </a:lnTo>
                  <a:lnTo>
                    <a:pt x="23" y="21"/>
                  </a:lnTo>
                  <a:lnTo>
                    <a:pt x="33" y="13"/>
                  </a:lnTo>
                  <a:lnTo>
                    <a:pt x="46" y="6"/>
                  </a:lnTo>
                  <a:lnTo>
                    <a:pt x="52" y="4"/>
                  </a:lnTo>
                  <a:lnTo>
                    <a:pt x="59" y="1"/>
                  </a:lnTo>
                  <a:lnTo>
                    <a:pt x="67" y="0"/>
                  </a:lnTo>
                  <a:lnTo>
                    <a:pt x="74" y="0"/>
                  </a:lnTo>
                  <a:lnTo>
                    <a:pt x="414" y="0"/>
                  </a:lnTo>
                  <a:lnTo>
                    <a:pt x="414" y="0"/>
                  </a:lnTo>
                  <a:lnTo>
                    <a:pt x="421" y="0"/>
                  </a:lnTo>
                  <a:lnTo>
                    <a:pt x="428" y="1"/>
                  </a:lnTo>
                  <a:lnTo>
                    <a:pt x="435" y="4"/>
                  </a:lnTo>
                  <a:lnTo>
                    <a:pt x="442" y="6"/>
                  </a:lnTo>
                  <a:lnTo>
                    <a:pt x="455" y="13"/>
                  </a:lnTo>
                  <a:lnTo>
                    <a:pt x="466" y="21"/>
                  </a:lnTo>
                  <a:lnTo>
                    <a:pt x="475" y="33"/>
                  </a:lnTo>
                  <a:lnTo>
                    <a:pt x="482" y="44"/>
                  </a:lnTo>
                  <a:lnTo>
                    <a:pt x="484" y="52"/>
                  </a:lnTo>
                  <a:lnTo>
                    <a:pt x="486" y="59"/>
                  </a:lnTo>
                  <a:lnTo>
                    <a:pt x="487" y="66"/>
                  </a:lnTo>
                  <a:lnTo>
                    <a:pt x="488" y="74"/>
                  </a:lnTo>
                  <a:lnTo>
                    <a:pt x="488" y="74"/>
                  </a:lnTo>
                  <a:lnTo>
                    <a:pt x="487" y="81"/>
                  </a:lnTo>
                  <a:lnTo>
                    <a:pt x="486" y="88"/>
                  </a:lnTo>
                  <a:lnTo>
                    <a:pt x="484" y="95"/>
                  </a:lnTo>
                  <a:lnTo>
                    <a:pt x="482" y="102"/>
                  </a:lnTo>
                  <a:lnTo>
                    <a:pt x="475" y="115"/>
                  </a:lnTo>
                  <a:lnTo>
                    <a:pt x="466" y="125"/>
                  </a:lnTo>
                  <a:lnTo>
                    <a:pt x="455" y="135"/>
                  </a:lnTo>
                  <a:lnTo>
                    <a:pt x="442" y="142"/>
                  </a:lnTo>
                  <a:lnTo>
                    <a:pt x="435" y="144"/>
                  </a:lnTo>
                  <a:lnTo>
                    <a:pt x="428" y="145"/>
                  </a:lnTo>
                  <a:lnTo>
                    <a:pt x="421" y="146"/>
                  </a:lnTo>
                  <a:lnTo>
                    <a:pt x="414"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6"/>
            <p:cNvSpPr>
              <a:spLocks/>
            </p:cNvSpPr>
            <p:nvPr/>
          </p:nvSpPr>
          <p:spPr bwMode="auto">
            <a:xfrm>
              <a:off x="238125" y="1398589"/>
              <a:ext cx="258763" cy="77788"/>
            </a:xfrm>
            <a:custGeom>
              <a:avLst/>
              <a:gdLst>
                <a:gd name="T0" fmla="*/ 414 w 488"/>
                <a:gd name="T1" fmla="*/ 147 h 147"/>
                <a:gd name="T2" fmla="*/ 74 w 488"/>
                <a:gd name="T3" fmla="*/ 147 h 147"/>
                <a:gd name="T4" fmla="*/ 74 w 488"/>
                <a:gd name="T5" fmla="*/ 147 h 147"/>
                <a:gd name="T6" fmla="*/ 67 w 488"/>
                <a:gd name="T7" fmla="*/ 146 h 147"/>
                <a:gd name="T8" fmla="*/ 59 w 488"/>
                <a:gd name="T9" fmla="*/ 145 h 147"/>
                <a:gd name="T10" fmla="*/ 52 w 488"/>
                <a:gd name="T11" fmla="*/ 144 h 147"/>
                <a:gd name="T12" fmla="*/ 46 w 488"/>
                <a:gd name="T13" fmla="*/ 142 h 147"/>
                <a:gd name="T14" fmla="*/ 33 w 488"/>
                <a:gd name="T15" fmla="*/ 135 h 147"/>
                <a:gd name="T16" fmla="*/ 23 w 488"/>
                <a:gd name="T17" fmla="*/ 125 h 147"/>
                <a:gd name="T18" fmla="*/ 13 w 488"/>
                <a:gd name="T19" fmla="*/ 115 h 147"/>
                <a:gd name="T20" fmla="*/ 6 w 488"/>
                <a:gd name="T21" fmla="*/ 102 h 147"/>
                <a:gd name="T22" fmla="*/ 4 w 488"/>
                <a:gd name="T23" fmla="*/ 95 h 147"/>
                <a:gd name="T24" fmla="*/ 2 w 488"/>
                <a:gd name="T25" fmla="*/ 88 h 147"/>
                <a:gd name="T26" fmla="*/ 2 w 488"/>
                <a:gd name="T27" fmla="*/ 81 h 147"/>
                <a:gd name="T28" fmla="*/ 0 w 488"/>
                <a:gd name="T29" fmla="*/ 74 h 147"/>
                <a:gd name="T30" fmla="*/ 0 w 488"/>
                <a:gd name="T31" fmla="*/ 74 h 147"/>
                <a:gd name="T32" fmla="*/ 2 w 488"/>
                <a:gd name="T33" fmla="*/ 66 h 147"/>
                <a:gd name="T34" fmla="*/ 2 w 488"/>
                <a:gd name="T35" fmla="*/ 59 h 147"/>
                <a:gd name="T36" fmla="*/ 4 w 488"/>
                <a:gd name="T37" fmla="*/ 52 h 147"/>
                <a:gd name="T38" fmla="*/ 6 w 488"/>
                <a:gd name="T39" fmla="*/ 44 h 147"/>
                <a:gd name="T40" fmla="*/ 13 w 488"/>
                <a:gd name="T41" fmla="*/ 33 h 147"/>
                <a:gd name="T42" fmla="*/ 23 w 488"/>
                <a:gd name="T43" fmla="*/ 21 h 147"/>
                <a:gd name="T44" fmla="*/ 33 w 488"/>
                <a:gd name="T45" fmla="*/ 13 h 147"/>
                <a:gd name="T46" fmla="*/ 46 w 488"/>
                <a:gd name="T47" fmla="*/ 6 h 147"/>
                <a:gd name="T48" fmla="*/ 52 w 488"/>
                <a:gd name="T49" fmla="*/ 4 h 147"/>
                <a:gd name="T50" fmla="*/ 59 w 488"/>
                <a:gd name="T51" fmla="*/ 1 h 147"/>
                <a:gd name="T52" fmla="*/ 67 w 488"/>
                <a:gd name="T53" fmla="*/ 0 h 147"/>
                <a:gd name="T54" fmla="*/ 74 w 488"/>
                <a:gd name="T55" fmla="*/ 0 h 147"/>
                <a:gd name="T56" fmla="*/ 414 w 488"/>
                <a:gd name="T57" fmla="*/ 0 h 147"/>
                <a:gd name="T58" fmla="*/ 414 w 488"/>
                <a:gd name="T59" fmla="*/ 0 h 147"/>
                <a:gd name="T60" fmla="*/ 421 w 488"/>
                <a:gd name="T61" fmla="*/ 0 h 147"/>
                <a:gd name="T62" fmla="*/ 428 w 488"/>
                <a:gd name="T63" fmla="*/ 1 h 147"/>
                <a:gd name="T64" fmla="*/ 435 w 488"/>
                <a:gd name="T65" fmla="*/ 4 h 147"/>
                <a:gd name="T66" fmla="*/ 442 w 488"/>
                <a:gd name="T67" fmla="*/ 6 h 147"/>
                <a:gd name="T68" fmla="*/ 455 w 488"/>
                <a:gd name="T69" fmla="*/ 13 h 147"/>
                <a:gd name="T70" fmla="*/ 466 w 488"/>
                <a:gd name="T71" fmla="*/ 21 h 147"/>
                <a:gd name="T72" fmla="*/ 475 w 488"/>
                <a:gd name="T73" fmla="*/ 33 h 147"/>
                <a:gd name="T74" fmla="*/ 482 w 488"/>
                <a:gd name="T75" fmla="*/ 44 h 147"/>
                <a:gd name="T76" fmla="*/ 484 w 488"/>
                <a:gd name="T77" fmla="*/ 52 h 147"/>
                <a:gd name="T78" fmla="*/ 486 w 488"/>
                <a:gd name="T79" fmla="*/ 59 h 147"/>
                <a:gd name="T80" fmla="*/ 487 w 488"/>
                <a:gd name="T81" fmla="*/ 66 h 147"/>
                <a:gd name="T82" fmla="*/ 488 w 488"/>
                <a:gd name="T83" fmla="*/ 74 h 147"/>
                <a:gd name="T84" fmla="*/ 488 w 488"/>
                <a:gd name="T85" fmla="*/ 74 h 147"/>
                <a:gd name="T86" fmla="*/ 487 w 488"/>
                <a:gd name="T87" fmla="*/ 81 h 147"/>
                <a:gd name="T88" fmla="*/ 486 w 488"/>
                <a:gd name="T89" fmla="*/ 88 h 147"/>
                <a:gd name="T90" fmla="*/ 484 w 488"/>
                <a:gd name="T91" fmla="*/ 95 h 147"/>
                <a:gd name="T92" fmla="*/ 482 w 488"/>
                <a:gd name="T93" fmla="*/ 102 h 147"/>
                <a:gd name="T94" fmla="*/ 475 w 488"/>
                <a:gd name="T95" fmla="*/ 115 h 147"/>
                <a:gd name="T96" fmla="*/ 466 w 488"/>
                <a:gd name="T97" fmla="*/ 125 h 147"/>
                <a:gd name="T98" fmla="*/ 455 w 488"/>
                <a:gd name="T99" fmla="*/ 135 h 147"/>
                <a:gd name="T100" fmla="*/ 442 w 488"/>
                <a:gd name="T101" fmla="*/ 142 h 147"/>
                <a:gd name="T102" fmla="*/ 435 w 488"/>
                <a:gd name="T103" fmla="*/ 144 h 147"/>
                <a:gd name="T104" fmla="*/ 428 w 488"/>
                <a:gd name="T105" fmla="*/ 145 h 147"/>
                <a:gd name="T106" fmla="*/ 421 w 488"/>
                <a:gd name="T107" fmla="*/ 146 h 147"/>
                <a:gd name="T108" fmla="*/ 414 w 488"/>
                <a:gd name="T10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8" h="147">
                  <a:moveTo>
                    <a:pt x="414" y="147"/>
                  </a:moveTo>
                  <a:lnTo>
                    <a:pt x="74" y="147"/>
                  </a:lnTo>
                  <a:lnTo>
                    <a:pt x="74" y="147"/>
                  </a:lnTo>
                  <a:lnTo>
                    <a:pt x="67" y="146"/>
                  </a:lnTo>
                  <a:lnTo>
                    <a:pt x="59" y="145"/>
                  </a:lnTo>
                  <a:lnTo>
                    <a:pt x="52" y="144"/>
                  </a:lnTo>
                  <a:lnTo>
                    <a:pt x="46" y="142"/>
                  </a:lnTo>
                  <a:lnTo>
                    <a:pt x="33" y="135"/>
                  </a:lnTo>
                  <a:lnTo>
                    <a:pt x="23" y="125"/>
                  </a:lnTo>
                  <a:lnTo>
                    <a:pt x="13" y="115"/>
                  </a:lnTo>
                  <a:lnTo>
                    <a:pt x="6" y="102"/>
                  </a:lnTo>
                  <a:lnTo>
                    <a:pt x="4" y="95"/>
                  </a:lnTo>
                  <a:lnTo>
                    <a:pt x="2" y="88"/>
                  </a:lnTo>
                  <a:lnTo>
                    <a:pt x="2" y="81"/>
                  </a:lnTo>
                  <a:lnTo>
                    <a:pt x="0" y="74"/>
                  </a:lnTo>
                  <a:lnTo>
                    <a:pt x="0" y="74"/>
                  </a:lnTo>
                  <a:lnTo>
                    <a:pt x="2" y="66"/>
                  </a:lnTo>
                  <a:lnTo>
                    <a:pt x="2" y="59"/>
                  </a:lnTo>
                  <a:lnTo>
                    <a:pt x="4" y="52"/>
                  </a:lnTo>
                  <a:lnTo>
                    <a:pt x="6" y="44"/>
                  </a:lnTo>
                  <a:lnTo>
                    <a:pt x="13" y="33"/>
                  </a:lnTo>
                  <a:lnTo>
                    <a:pt x="23" y="21"/>
                  </a:lnTo>
                  <a:lnTo>
                    <a:pt x="33" y="13"/>
                  </a:lnTo>
                  <a:lnTo>
                    <a:pt x="46" y="6"/>
                  </a:lnTo>
                  <a:lnTo>
                    <a:pt x="52" y="4"/>
                  </a:lnTo>
                  <a:lnTo>
                    <a:pt x="59" y="1"/>
                  </a:lnTo>
                  <a:lnTo>
                    <a:pt x="67" y="0"/>
                  </a:lnTo>
                  <a:lnTo>
                    <a:pt x="74" y="0"/>
                  </a:lnTo>
                  <a:lnTo>
                    <a:pt x="414" y="0"/>
                  </a:lnTo>
                  <a:lnTo>
                    <a:pt x="414" y="0"/>
                  </a:lnTo>
                  <a:lnTo>
                    <a:pt x="421" y="0"/>
                  </a:lnTo>
                  <a:lnTo>
                    <a:pt x="428" y="1"/>
                  </a:lnTo>
                  <a:lnTo>
                    <a:pt x="435" y="4"/>
                  </a:lnTo>
                  <a:lnTo>
                    <a:pt x="442" y="6"/>
                  </a:lnTo>
                  <a:lnTo>
                    <a:pt x="455" y="13"/>
                  </a:lnTo>
                  <a:lnTo>
                    <a:pt x="466" y="21"/>
                  </a:lnTo>
                  <a:lnTo>
                    <a:pt x="475" y="33"/>
                  </a:lnTo>
                  <a:lnTo>
                    <a:pt x="482" y="44"/>
                  </a:lnTo>
                  <a:lnTo>
                    <a:pt x="484" y="52"/>
                  </a:lnTo>
                  <a:lnTo>
                    <a:pt x="486" y="59"/>
                  </a:lnTo>
                  <a:lnTo>
                    <a:pt x="487" y="66"/>
                  </a:lnTo>
                  <a:lnTo>
                    <a:pt x="488" y="74"/>
                  </a:lnTo>
                  <a:lnTo>
                    <a:pt x="488" y="74"/>
                  </a:lnTo>
                  <a:lnTo>
                    <a:pt x="487" y="81"/>
                  </a:lnTo>
                  <a:lnTo>
                    <a:pt x="486" y="88"/>
                  </a:lnTo>
                  <a:lnTo>
                    <a:pt x="484" y="95"/>
                  </a:lnTo>
                  <a:lnTo>
                    <a:pt x="482" y="102"/>
                  </a:lnTo>
                  <a:lnTo>
                    <a:pt x="475" y="115"/>
                  </a:lnTo>
                  <a:lnTo>
                    <a:pt x="466" y="125"/>
                  </a:lnTo>
                  <a:lnTo>
                    <a:pt x="455" y="135"/>
                  </a:lnTo>
                  <a:lnTo>
                    <a:pt x="442" y="142"/>
                  </a:lnTo>
                  <a:lnTo>
                    <a:pt x="435" y="144"/>
                  </a:lnTo>
                  <a:lnTo>
                    <a:pt x="428" y="145"/>
                  </a:lnTo>
                  <a:lnTo>
                    <a:pt x="421" y="146"/>
                  </a:lnTo>
                  <a:lnTo>
                    <a:pt x="414"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7"/>
            <p:cNvSpPr>
              <a:spLocks/>
            </p:cNvSpPr>
            <p:nvPr/>
          </p:nvSpPr>
          <p:spPr bwMode="auto">
            <a:xfrm>
              <a:off x="341313" y="1347789"/>
              <a:ext cx="122238" cy="77788"/>
            </a:xfrm>
            <a:custGeom>
              <a:avLst/>
              <a:gdLst>
                <a:gd name="T0" fmla="*/ 158 w 232"/>
                <a:gd name="T1" fmla="*/ 147 h 147"/>
                <a:gd name="T2" fmla="*/ 74 w 232"/>
                <a:gd name="T3" fmla="*/ 147 h 147"/>
                <a:gd name="T4" fmla="*/ 74 w 232"/>
                <a:gd name="T5" fmla="*/ 147 h 147"/>
                <a:gd name="T6" fmla="*/ 67 w 232"/>
                <a:gd name="T7" fmla="*/ 147 h 147"/>
                <a:gd name="T8" fmla="*/ 59 w 232"/>
                <a:gd name="T9" fmla="*/ 146 h 147"/>
                <a:gd name="T10" fmla="*/ 52 w 232"/>
                <a:gd name="T11" fmla="*/ 144 h 147"/>
                <a:gd name="T12" fmla="*/ 46 w 232"/>
                <a:gd name="T13" fmla="*/ 141 h 147"/>
                <a:gd name="T14" fmla="*/ 33 w 232"/>
                <a:gd name="T15" fmla="*/ 134 h 147"/>
                <a:gd name="T16" fmla="*/ 23 w 232"/>
                <a:gd name="T17" fmla="*/ 126 h 147"/>
                <a:gd name="T18" fmla="*/ 13 w 232"/>
                <a:gd name="T19" fmla="*/ 115 h 147"/>
                <a:gd name="T20" fmla="*/ 6 w 232"/>
                <a:gd name="T21" fmla="*/ 103 h 147"/>
                <a:gd name="T22" fmla="*/ 4 w 232"/>
                <a:gd name="T23" fmla="*/ 96 h 147"/>
                <a:gd name="T24" fmla="*/ 1 w 232"/>
                <a:gd name="T25" fmla="*/ 89 h 147"/>
                <a:gd name="T26" fmla="*/ 0 w 232"/>
                <a:gd name="T27" fmla="*/ 82 h 147"/>
                <a:gd name="T28" fmla="*/ 0 w 232"/>
                <a:gd name="T29" fmla="*/ 74 h 147"/>
                <a:gd name="T30" fmla="*/ 0 w 232"/>
                <a:gd name="T31" fmla="*/ 74 h 147"/>
                <a:gd name="T32" fmla="*/ 0 w 232"/>
                <a:gd name="T33" fmla="*/ 67 h 147"/>
                <a:gd name="T34" fmla="*/ 1 w 232"/>
                <a:gd name="T35" fmla="*/ 60 h 147"/>
                <a:gd name="T36" fmla="*/ 4 w 232"/>
                <a:gd name="T37" fmla="*/ 53 h 147"/>
                <a:gd name="T38" fmla="*/ 6 w 232"/>
                <a:gd name="T39" fmla="*/ 46 h 147"/>
                <a:gd name="T40" fmla="*/ 13 w 232"/>
                <a:gd name="T41" fmla="*/ 33 h 147"/>
                <a:gd name="T42" fmla="*/ 23 w 232"/>
                <a:gd name="T43" fmla="*/ 22 h 147"/>
                <a:gd name="T44" fmla="*/ 33 w 232"/>
                <a:gd name="T45" fmla="*/ 13 h 147"/>
                <a:gd name="T46" fmla="*/ 46 w 232"/>
                <a:gd name="T47" fmla="*/ 6 h 147"/>
                <a:gd name="T48" fmla="*/ 52 w 232"/>
                <a:gd name="T49" fmla="*/ 4 h 147"/>
                <a:gd name="T50" fmla="*/ 59 w 232"/>
                <a:gd name="T51" fmla="*/ 2 h 147"/>
                <a:gd name="T52" fmla="*/ 67 w 232"/>
                <a:gd name="T53" fmla="*/ 1 h 147"/>
                <a:gd name="T54" fmla="*/ 74 w 232"/>
                <a:gd name="T55" fmla="*/ 0 h 147"/>
                <a:gd name="T56" fmla="*/ 158 w 232"/>
                <a:gd name="T57" fmla="*/ 0 h 147"/>
                <a:gd name="T58" fmla="*/ 158 w 232"/>
                <a:gd name="T59" fmla="*/ 0 h 147"/>
                <a:gd name="T60" fmla="*/ 165 w 232"/>
                <a:gd name="T61" fmla="*/ 1 h 147"/>
                <a:gd name="T62" fmla="*/ 173 w 232"/>
                <a:gd name="T63" fmla="*/ 2 h 147"/>
                <a:gd name="T64" fmla="*/ 180 w 232"/>
                <a:gd name="T65" fmla="*/ 4 h 147"/>
                <a:gd name="T66" fmla="*/ 186 w 232"/>
                <a:gd name="T67" fmla="*/ 6 h 147"/>
                <a:gd name="T68" fmla="*/ 199 w 232"/>
                <a:gd name="T69" fmla="*/ 13 h 147"/>
                <a:gd name="T70" fmla="*/ 210 w 232"/>
                <a:gd name="T71" fmla="*/ 22 h 147"/>
                <a:gd name="T72" fmla="*/ 219 w 232"/>
                <a:gd name="T73" fmla="*/ 33 h 147"/>
                <a:gd name="T74" fmla="*/ 226 w 232"/>
                <a:gd name="T75" fmla="*/ 46 h 147"/>
                <a:gd name="T76" fmla="*/ 228 w 232"/>
                <a:gd name="T77" fmla="*/ 53 h 147"/>
                <a:gd name="T78" fmla="*/ 231 w 232"/>
                <a:gd name="T79" fmla="*/ 60 h 147"/>
                <a:gd name="T80" fmla="*/ 232 w 232"/>
                <a:gd name="T81" fmla="*/ 67 h 147"/>
                <a:gd name="T82" fmla="*/ 232 w 232"/>
                <a:gd name="T83" fmla="*/ 74 h 147"/>
                <a:gd name="T84" fmla="*/ 232 w 232"/>
                <a:gd name="T85" fmla="*/ 74 h 147"/>
                <a:gd name="T86" fmla="*/ 232 w 232"/>
                <a:gd name="T87" fmla="*/ 82 h 147"/>
                <a:gd name="T88" fmla="*/ 231 w 232"/>
                <a:gd name="T89" fmla="*/ 89 h 147"/>
                <a:gd name="T90" fmla="*/ 228 w 232"/>
                <a:gd name="T91" fmla="*/ 96 h 147"/>
                <a:gd name="T92" fmla="*/ 226 w 232"/>
                <a:gd name="T93" fmla="*/ 103 h 147"/>
                <a:gd name="T94" fmla="*/ 219 w 232"/>
                <a:gd name="T95" fmla="*/ 115 h 147"/>
                <a:gd name="T96" fmla="*/ 210 w 232"/>
                <a:gd name="T97" fmla="*/ 126 h 147"/>
                <a:gd name="T98" fmla="*/ 199 w 232"/>
                <a:gd name="T99" fmla="*/ 134 h 147"/>
                <a:gd name="T100" fmla="*/ 186 w 232"/>
                <a:gd name="T101" fmla="*/ 141 h 147"/>
                <a:gd name="T102" fmla="*/ 180 w 232"/>
                <a:gd name="T103" fmla="*/ 144 h 147"/>
                <a:gd name="T104" fmla="*/ 173 w 232"/>
                <a:gd name="T105" fmla="*/ 146 h 147"/>
                <a:gd name="T106" fmla="*/ 165 w 232"/>
                <a:gd name="T107" fmla="*/ 147 h 147"/>
                <a:gd name="T108" fmla="*/ 158 w 232"/>
                <a:gd name="T10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147">
                  <a:moveTo>
                    <a:pt x="158" y="147"/>
                  </a:moveTo>
                  <a:lnTo>
                    <a:pt x="74" y="147"/>
                  </a:lnTo>
                  <a:lnTo>
                    <a:pt x="74" y="147"/>
                  </a:lnTo>
                  <a:lnTo>
                    <a:pt x="67" y="147"/>
                  </a:lnTo>
                  <a:lnTo>
                    <a:pt x="59" y="146"/>
                  </a:lnTo>
                  <a:lnTo>
                    <a:pt x="52" y="144"/>
                  </a:lnTo>
                  <a:lnTo>
                    <a:pt x="46" y="141"/>
                  </a:lnTo>
                  <a:lnTo>
                    <a:pt x="33" y="134"/>
                  </a:lnTo>
                  <a:lnTo>
                    <a:pt x="23" y="126"/>
                  </a:lnTo>
                  <a:lnTo>
                    <a:pt x="13" y="115"/>
                  </a:lnTo>
                  <a:lnTo>
                    <a:pt x="6" y="103"/>
                  </a:lnTo>
                  <a:lnTo>
                    <a:pt x="4" y="96"/>
                  </a:lnTo>
                  <a:lnTo>
                    <a:pt x="1" y="89"/>
                  </a:lnTo>
                  <a:lnTo>
                    <a:pt x="0" y="82"/>
                  </a:lnTo>
                  <a:lnTo>
                    <a:pt x="0" y="74"/>
                  </a:lnTo>
                  <a:lnTo>
                    <a:pt x="0" y="74"/>
                  </a:lnTo>
                  <a:lnTo>
                    <a:pt x="0" y="67"/>
                  </a:lnTo>
                  <a:lnTo>
                    <a:pt x="1" y="60"/>
                  </a:lnTo>
                  <a:lnTo>
                    <a:pt x="4" y="53"/>
                  </a:lnTo>
                  <a:lnTo>
                    <a:pt x="6" y="46"/>
                  </a:lnTo>
                  <a:lnTo>
                    <a:pt x="13" y="33"/>
                  </a:lnTo>
                  <a:lnTo>
                    <a:pt x="23" y="22"/>
                  </a:lnTo>
                  <a:lnTo>
                    <a:pt x="33" y="13"/>
                  </a:lnTo>
                  <a:lnTo>
                    <a:pt x="46" y="6"/>
                  </a:lnTo>
                  <a:lnTo>
                    <a:pt x="52" y="4"/>
                  </a:lnTo>
                  <a:lnTo>
                    <a:pt x="59" y="2"/>
                  </a:lnTo>
                  <a:lnTo>
                    <a:pt x="67" y="1"/>
                  </a:lnTo>
                  <a:lnTo>
                    <a:pt x="74" y="0"/>
                  </a:lnTo>
                  <a:lnTo>
                    <a:pt x="158" y="0"/>
                  </a:lnTo>
                  <a:lnTo>
                    <a:pt x="158" y="0"/>
                  </a:lnTo>
                  <a:lnTo>
                    <a:pt x="165" y="1"/>
                  </a:lnTo>
                  <a:lnTo>
                    <a:pt x="173" y="2"/>
                  </a:lnTo>
                  <a:lnTo>
                    <a:pt x="180" y="4"/>
                  </a:lnTo>
                  <a:lnTo>
                    <a:pt x="186" y="6"/>
                  </a:lnTo>
                  <a:lnTo>
                    <a:pt x="199" y="13"/>
                  </a:lnTo>
                  <a:lnTo>
                    <a:pt x="210" y="22"/>
                  </a:lnTo>
                  <a:lnTo>
                    <a:pt x="219" y="33"/>
                  </a:lnTo>
                  <a:lnTo>
                    <a:pt x="226" y="46"/>
                  </a:lnTo>
                  <a:lnTo>
                    <a:pt x="228" y="53"/>
                  </a:lnTo>
                  <a:lnTo>
                    <a:pt x="231" y="60"/>
                  </a:lnTo>
                  <a:lnTo>
                    <a:pt x="232" y="67"/>
                  </a:lnTo>
                  <a:lnTo>
                    <a:pt x="232" y="74"/>
                  </a:lnTo>
                  <a:lnTo>
                    <a:pt x="232" y="74"/>
                  </a:lnTo>
                  <a:lnTo>
                    <a:pt x="232" y="82"/>
                  </a:lnTo>
                  <a:lnTo>
                    <a:pt x="231" y="89"/>
                  </a:lnTo>
                  <a:lnTo>
                    <a:pt x="228" y="96"/>
                  </a:lnTo>
                  <a:lnTo>
                    <a:pt x="226" y="103"/>
                  </a:lnTo>
                  <a:lnTo>
                    <a:pt x="219" y="115"/>
                  </a:lnTo>
                  <a:lnTo>
                    <a:pt x="210" y="126"/>
                  </a:lnTo>
                  <a:lnTo>
                    <a:pt x="199" y="134"/>
                  </a:lnTo>
                  <a:lnTo>
                    <a:pt x="186" y="141"/>
                  </a:lnTo>
                  <a:lnTo>
                    <a:pt x="180" y="144"/>
                  </a:lnTo>
                  <a:lnTo>
                    <a:pt x="173" y="146"/>
                  </a:lnTo>
                  <a:lnTo>
                    <a:pt x="165" y="147"/>
                  </a:lnTo>
                  <a:lnTo>
                    <a:pt x="158"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8"/>
            <p:cNvSpPr>
              <a:spLocks/>
            </p:cNvSpPr>
            <p:nvPr/>
          </p:nvSpPr>
          <p:spPr bwMode="auto">
            <a:xfrm>
              <a:off x="341313" y="1347789"/>
              <a:ext cx="122238" cy="77788"/>
            </a:xfrm>
            <a:custGeom>
              <a:avLst/>
              <a:gdLst>
                <a:gd name="T0" fmla="*/ 158 w 232"/>
                <a:gd name="T1" fmla="*/ 147 h 147"/>
                <a:gd name="T2" fmla="*/ 74 w 232"/>
                <a:gd name="T3" fmla="*/ 147 h 147"/>
                <a:gd name="T4" fmla="*/ 74 w 232"/>
                <a:gd name="T5" fmla="*/ 147 h 147"/>
                <a:gd name="T6" fmla="*/ 67 w 232"/>
                <a:gd name="T7" fmla="*/ 147 h 147"/>
                <a:gd name="T8" fmla="*/ 59 w 232"/>
                <a:gd name="T9" fmla="*/ 146 h 147"/>
                <a:gd name="T10" fmla="*/ 52 w 232"/>
                <a:gd name="T11" fmla="*/ 144 h 147"/>
                <a:gd name="T12" fmla="*/ 46 w 232"/>
                <a:gd name="T13" fmla="*/ 141 h 147"/>
                <a:gd name="T14" fmla="*/ 33 w 232"/>
                <a:gd name="T15" fmla="*/ 134 h 147"/>
                <a:gd name="T16" fmla="*/ 23 w 232"/>
                <a:gd name="T17" fmla="*/ 126 h 147"/>
                <a:gd name="T18" fmla="*/ 13 w 232"/>
                <a:gd name="T19" fmla="*/ 115 h 147"/>
                <a:gd name="T20" fmla="*/ 6 w 232"/>
                <a:gd name="T21" fmla="*/ 103 h 147"/>
                <a:gd name="T22" fmla="*/ 4 w 232"/>
                <a:gd name="T23" fmla="*/ 96 h 147"/>
                <a:gd name="T24" fmla="*/ 1 w 232"/>
                <a:gd name="T25" fmla="*/ 89 h 147"/>
                <a:gd name="T26" fmla="*/ 0 w 232"/>
                <a:gd name="T27" fmla="*/ 82 h 147"/>
                <a:gd name="T28" fmla="*/ 0 w 232"/>
                <a:gd name="T29" fmla="*/ 74 h 147"/>
                <a:gd name="T30" fmla="*/ 0 w 232"/>
                <a:gd name="T31" fmla="*/ 74 h 147"/>
                <a:gd name="T32" fmla="*/ 0 w 232"/>
                <a:gd name="T33" fmla="*/ 67 h 147"/>
                <a:gd name="T34" fmla="*/ 1 w 232"/>
                <a:gd name="T35" fmla="*/ 60 h 147"/>
                <a:gd name="T36" fmla="*/ 4 w 232"/>
                <a:gd name="T37" fmla="*/ 53 h 147"/>
                <a:gd name="T38" fmla="*/ 6 w 232"/>
                <a:gd name="T39" fmla="*/ 46 h 147"/>
                <a:gd name="T40" fmla="*/ 13 w 232"/>
                <a:gd name="T41" fmla="*/ 33 h 147"/>
                <a:gd name="T42" fmla="*/ 23 w 232"/>
                <a:gd name="T43" fmla="*/ 22 h 147"/>
                <a:gd name="T44" fmla="*/ 33 w 232"/>
                <a:gd name="T45" fmla="*/ 13 h 147"/>
                <a:gd name="T46" fmla="*/ 46 w 232"/>
                <a:gd name="T47" fmla="*/ 6 h 147"/>
                <a:gd name="T48" fmla="*/ 52 w 232"/>
                <a:gd name="T49" fmla="*/ 4 h 147"/>
                <a:gd name="T50" fmla="*/ 59 w 232"/>
                <a:gd name="T51" fmla="*/ 2 h 147"/>
                <a:gd name="T52" fmla="*/ 67 w 232"/>
                <a:gd name="T53" fmla="*/ 1 h 147"/>
                <a:gd name="T54" fmla="*/ 74 w 232"/>
                <a:gd name="T55" fmla="*/ 0 h 147"/>
                <a:gd name="T56" fmla="*/ 158 w 232"/>
                <a:gd name="T57" fmla="*/ 0 h 147"/>
                <a:gd name="T58" fmla="*/ 158 w 232"/>
                <a:gd name="T59" fmla="*/ 0 h 147"/>
                <a:gd name="T60" fmla="*/ 165 w 232"/>
                <a:gd name="T61" fmla="*/ 1 h 147"/>
                <a:gd name="T62" fmla="*/ 173 w 232"/>
                <a:gd name="T63" fmla="*/ 2 h 147"/>
                <a:gd name="T64" fmla="*/ 180 w 232"/>
                <a:gd name="T65" fmla="*/ 4 h 147"/>
                <a:gd name="T66" fmla="*/ 186 w 232"/>
                <a:gd name="T67" fmla="*/ 6 h 147"/>
                <a:gd name="T68" fmla="*/ 199 w 232"/>
                <a:gd name="T69" fmla="*/ 13 h 147"/>
                <a:gd name="T70" fmla="*/ 210 w 232"/>
                <a:gd name="T71" fmla="*/ 22 h 147"/>
                <a:gd name="T72" fmla="*/ 219 w 232"/>
                <a:gd name="T73" fmla="*/ 33 h 147"/>
                <a:gd name="T74" fmla="*/ 226 w 232"/>
                <a:gd name="T75" fmla="*/ 46 h 147"/>
                <a:gd name="T76" fmla="*/ 228 w 232"/>
                <a:gd name="T77" fmla="*/ 53 h 147"/>
                <a:gd name="T78" fmla="*/ 231 w 232"/>
                <a:gd name="T79" fmla="*/ 60 h 147"/>
                <a:gd name="T80" fmla="*/ 232 w 232"/>
                <a:gd name="T81" fmla="*/ 67 h 147"/>
                <a:gd name="T82" fmla="*/ 232 w 232"/>
                <a:gd name="T83" fmla="*/ 74 h 147"/>
                <a:gd name="T84" fmla="*/ 232 w 232"/>
                <a:gd name="T85" fmla="*/ 74 h 147"/>
                <a:gd name="T86" fmla="*/ 232 w 232"/>
                <a:gd name="T87" fmla="*/ 82 h 147"/>
                <a:gd name="T88" fmla="*/ 231 w 232"/>
                <a:gd name="T89" fmla="*/ 89 h 147"/>
                <a:gd name="T90" fmla="*/ 228 w 232"/>
                <a:gd name="T91" fmla="*/ 96 h 147"/>
                <a:gd name="T92" fmla="*/ 226 w 232"/>
                <a:gd name="T93" fmla="*/ 103 h 147"/>
                <a:gd name="T94" fmla="*/ 219 w 232"/>
                <a:gd name="T95" fmla="*/ 115 h 147"/>
                <a:gd name="T96" fmla="*/ 210 w 232"/>
                <a:gd name="T97" fmla="*/ 126 h 147"/>
                <a:gd name="T98" fmla="*/ 199 w 232"/>
                <a:gd name="T99" fmla="*/ 134 h 147"/>
                <a:gd name="T100" fmla="*/ 186 w 232"/>
                <a:gd name="T101" fmla="*/ 141 h 147"/>
                <a:gd name="T102" fmla="*/ 180 w 232"/>
                <a:gd name="T103" fmla="*/ 144 h 147"/>
                <a:gd name="T104" fmla="*/ 173 w 232"/>
                <a:gd name="T105" fmla="*/ 146 h 147"/>
                <a:gd name="T106" fmla="*/ 165 w 232"/>
                <a:gd name="T107" fmla="*/ 147 h 147"/>
                <a:gd name="T108" fmla="*/ 158 w 232"/>
                <a:gd name="T10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147">
                  <a:moveTo>
                    <a:pt x="158" y="147"/>
                  </a:moveTo>
                  <a:lnTo>
                    <a:pt x="74" y="147"/>
                  </a:lnTo>
                  <a:lnTo>
                    <a:pt x="74" y="147"/>
                  </a:lnTo>
                  <a:lnTo>
                    <a:pt x="67" y="147"/>
                  </a:lnTo>
                  <a:lnTo>
                    <a:pt x="59" y="146"/>
                  </a:lnTo>
                  <a:lnTo>
                    <a:pt x="52" y="144"/>
                  </a:lnTo>
                  <a:lnTo>
                    <a:pt x="46" y="141"/>
                  </a:lnTo>
                  <a:lnTo>
                    <a:pt x="33" y="134"/>
                  </a:lnTo>
                  <a:lnTo>
                    <a:pt x="23" y="126"/>
                  </a:lnTo>
                  <a:lnTo>
                    <a:pt x="13" y="115"/>
                  </a:lnTo>
                  <a:lnTo>
                    <a:pt x="6" y="103"/>
                  </a:lnTo>
                  <a:lnTo>
                    <a:pt x="4" y="96"/>
                  </a:lnTo>
                  <a:lnTo>
                    <a:pt x="1" y="89"/>
                  </a:lnTo>
                  <a:lnTo>
                    <a:pt x="0" y="82"/>
                  </a:lnTo>
                  <a:lnTo>
                    <a:pt x="0" y="74"/>
                  </a:lnTo>
                  <a:lnTo>
                    <a:pt x="0" y="74"/>
                  </a:lnTo>
                  <a:lnTo>
                    <a:pt x="0" y="67"/>
                  </a:lnTo>
                  <a:lnTo>
                    <a:pt x="1" y="60"/>
                  </a:lnTo>
                  <a:lnTo>
                    <a:pt x="4" y="53"/>
                  </a:lnTo>
                  <a:lnTo>
                    <a:pt x="6" y="46"/>
                  </a:lnTo>
                  <a:lnTo>
                    <a:pt x="13" y="33"/>
                  </a:lnTo>
                  <a:lnTo>
                    <a:pt x="23" y="22"/>
                  </a:lnTo>
                  <a:lnTo>
                    <a:pt x="33" y="13"/>
                  </a:lnTo>
                  <a:lnTo>
                    <a:pt x="46" y="6"/>
                  </a:lnTo>
                  <a:lnTo>
                    <a:pt x="52" y="4"/>
                  </a:lnTo>
                  <a:lnTo>
                    <a:pt x="59" y="2"/>
                  </a:lnTo>
                  <a:lnTo>
                    <a:pt x="67" y="1"/>
                  </a:lnTo>
                  <a:lnTo>
                    <a:pt x="74" y="0"/>
                  </a:lnTo>
                  <a:lnTo>
                    <a:pt x="158" y="0"/>
                  </a:lnTo>
                  <a:lnTo>
                    <a:pt x="158" y="0"/>
                  </a:lnTo>
                  <a:lnTo>
                    <a:pt x="165" y="1"/>
                  </a:lnTo>
                  <a:lnTo>
                    <a:pt x="173" y="2"/>
                  </a:lnTo>
                  <a:lnTo>
                    <a:pt x="180" y="4"/>
                  </a:lnTo>
                  <a:lnTo>
                    <a:pt x="186" y="6"/>
                  </a:lnTo>
                  <a:lnTo>
                    <a:pt x="199" y="13"/>
                  </a:lnTo>
                  <a:lnTo>
                    <a:pt x="210" y="22"/>
                  </a:lnTo>
                  <a:lnTo>
                    <a:pt x="219" y="33"/>
                  </a:lnTo>
                  <a:lnTo>
                    <a:pt x="226" y="46"/>
                  </a:lnTo>
                  <a:lnTo>
                    <a:pt x="228" y="53"/>
                  </a:lnTo>
                  <a:lnTo>
                    <a:pt x="231" y="60"/>
                  </a:lnTo>
                  <a:lnTo>
                    <a:pt x="232" y="67"/>
                  </a:lnTo>
                  <a:lnTo>
                    <a:pt x="232" y="74"/>
                  </a:lnTo>
                  <a:lnTo>
                    <a:pt x="232" y="74"/>
                  </a:lnTo>
                  <a:lnTo>
                    <a:pt x="232" y="82"/>
                  </a:lnTo>
                  <a:lnTo>
                    <a:pt x="231" y="89"/>
                  </a:lnTo>
                  <a:lnTo>
                    <a:pt x="228" y="96"/>
                  </a:lnTo>
                  <a:lnTo>
                    <a:pt x="226" y="103"/>
                  </a:lnTo>
                  <a:lnTo>
                    <a:pt x="219" y="115"/>
                  </a:lnTo>
                  <a:lnTo>
                    <a:pt x="210" y="126"/>
                  </a:lnTo>
                  <a:lnTo>
                    <a:pt x="199" y="134"/>
                  </a:lnTo>
                  <a:lnTo>
                    <a:pt x="186" y="141"/>
                  </a:lnTo>
                  <a:lnTo>
                    <a:pt x="180" y="144"/>
                  </a:lnTo>
                  <a:lnTo>
                    <a:pt x="173" y="146"/>
                  </a:lnTo>
                  <a:lnTo>
                    <a:pt x="165" y="147"/>
                  </a:lnTo>
                  <a:lnTo>
                    <a:pt x="158"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9"/>
            <p:cNvSpPr>
              <a:spLocks/>
            </p:cNvSpPr>
            <p:nvPr/>
          </p:nvSpPr>
          <p:spPr bwMode="auto">
            <a:xfrm>
              <a:off x="406400" y="1425576"/>
              <a:ext cx="22225" cy="23813"/>
            </a:xfrm>
            <a:custGeom>
              <a:avLst/>
              <a:gdLst>
                <a:gd name="T0" fmla="*/ 40 w 40"/>
                <a:gd name="T1" fmla="*/ 0 h 45"/>
                <a:gd name="T2" fmla="*/ 40 w 40"/>
                <a:gd name="T3" fmla="*/ 0 h 45"/>
                <a:gd name="T4" fmla="*/ 33 w 40"/>
                <a:gd name="T5" fmla="*/ 0 h 45"/>
                <a:gd name="T6" fmla="*/ 0 w 40"/>
                <a:gd name="T7" fmla="*/ 0 h 45"/>
                <a:gd name="T8" fmla="*/ 0 w 40"/>
                <a:gd name="T9" fmla="*/ 45 h 45"/>
                <a:gd name="T10" fmla="*/ 40 w 40"/>
                <a:gd name="T11" fmla="*/ 45 h 45"/>
                <a:gd name="T12" fmla="*/ 40 w 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0" h="45">
                  <a:moveTo>
                    <a:pt x="40" y="0"/>
                  </a:moveTo>
                  <a:lnTo>
                    <a:pt x="40" y="0"/>
                  </a:lnTo>
                  <a:lnTo>
                    <a:pt x="33" y="0"/>
                  </a:lnTo>
                  <a:lnTo>
                    <a:pt x="0" y="0"/>
                  </a:lnTo>
                  <a:lnTo>
                    <a:pt x="0" y="45"/>
                  </a:lnTo>
                  <a:lnTo>
                    <a:pt x="40" y="45"/>
                  </a:lnTo>
                  <a:lnTo>
                    <a:pt x="40"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0"/>
            <p:cNvSpPr>
              <a:spLocks/>
            </p:cNvSpPr>
            <p:nvPr/>
          </p:nvSpPr>
          <p:spPr bwMode="auto">
            <a:xfrm>
              <a:off x="406400" y="1425576"/>
              <a:ext cx="22225" cy="23813"/>
            </a:xfrm>
            <a:custGeom>
              <a:avLst/>
              <a:gdLst>
                <a:gd name="T0" fmla="*/ 40 w 40"/>
                <a:gd name="T1" fmla="*/ 0 h 45"/>
                <a:gd name="T2" fmla="*/ 40 w 40"/>
                <a:gd name="T3" fmla="*/ 0 h 45"/>
                <a:gd name="T4" fmla="*/ 33 w 40"/>
                <a:gd name="T5" fmla="*/ 0 h 45"/>
                <a:gd name="T6" fmla="*/ 0 w 40"/>
                <a:gd name="T7" fmla="*/ 0 h 45"/>
                <a:gd name="T8" fmla="*/ 0 w 40"/>
                <a:gd name="T9" fmla="*/ 45 h 45"/>
                <a:gd name="T10" fmla="*/ 40 w 40"/>
                <a:gd name="T11" fmla="*/ 45 h 45"/>
                <a:gd name="T12" fmla="*/ 40 w 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0" h="45">
                  <a:moveTo>
                    <a:pt x="40" y="0"/>
                  </a:moveTo>
                  <a:lnTo>
                    <a:pt x="40" y="0"/>
                  </a:lnTo>
                  <a:lnTo>
                    <a:pt x="33" y="0"/>
                  </a:lnTo>
                  <a:lnTo>
                    <a:pt x="0" y="0"/>
                  </a:lnTo>
                  <a:lnTo>
                    <a:pt x="0" y="45"/>
                  </a:lnTo>
                  <a:lnTo>
                    <a:pt x="40" y="45"/>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1"/>
            <p:cNvSpPr>
              <a:spLocks/>
            </p:cNvSpPr>
            <p:nvPr/>
          </p:nvSpPr>
          <p:spPr bwMode="auto">
            <a:xfrm>
              <a:off x="406400" y="1403351"/>
              <a:ext cx="22225" cy="22225"/>
            </a:xfrm>
            <a:custGeom>
              <a:avLst/>
              <a:gdLst>
                <a:gd name="T0" fmla="*/ 20 w 40"/>
                <a:gd name="T1" fmla="*/ 0 h 42"/>
                <a:gd name="T2" fmla="*/ 20 w 40"/>
                <a:gd name="T3" fmla="*/ 0 h 42"/>
                <a:gd name="T4" fmla="*/ 16 w 40"/>
                <a:gd name="T5" fmla="*/ 1 h 42"/>
                <a:gd name="T6" fmla="*/ 12 w 40"/>
                <a:gd name="T7" fmla="*/ 3 h 42"/>
                <a:gd name="T8" fmla="*/ 9 w 40"/>
                <a:gd name="T9" fmla="*/ 4 h 42"/>
                <a:gd name="T10" fmla="*/ 6 w 40"/>
                <a:gd name="T11" fmla="*/ 6 h 42"/>
                <a:gd name="T12" fmla="*/ 4 w 40"/>
                <a:gd name="T13" fmla="*/ 10 h 42"/>
                <a:gd name="T14" fmla="*/ 2 w 40"/>
                <a:gd name="T15" fmla="*/ 13 h 42"/>
                <a:gd name="T16" fmla="*/ 0 w 40"/>
                <a:gd name="T17" fmla="*/ 17 h 42"/>
                <a:gd name="T18" fmla="*/ 0 w 40"/>
                <a:gd name="T19" fmla="*/ 20 h 42"/>
                <a:gd name="T20" fmla="*/ 0 w 40"/>
                <a:gd name="T21" fmla="*/ 42 h 42"/>
                <a:gd name="T22" fmla="*/ 33 w 40"/>
                <a:gd name="T23" fmla="*/ 42 h 42"/>
                <a:gd name="T24" fmla="*/ 33 w 40"/>
                <a:gd name="T25" fmla="*/ 42 h 42"/>
                <a:gd name="T26" fmla="*/ 40 w 40"/>
                <a:gd name="T27" fmla="*/ 42 h 42"/>
                <a:gd name="T28" fmla="*/ 40 w 40"/>
                <a:gd name="T29" fmla="*/ 20 h 42"/>
                <a:gd name="T30" fmla="*/ 40 w 40"/>
                <a:gd name="T31" fmla="*/ 20 h 42"/>
                <a:gd name="T32" fmla="*/ 39 w 40"/>
                <a:gd name="T33" fmla="*/ 17 h 42"/>
                <a:gd name="T34" fmla="*/ 38 w 40"/>
                <a:gd name="T35" fmla="*/ 13 h 42"/>
                <a:gd name="T36" fmla="*/ 37 w 40"/>
                <a:gd name="T37" fmla="*/ 10 h 42"/>
                <a:gd name="T38" fmla="*/ 34 w 40"/>
                <a:gd name="T39" fmla="*/ 6 h 42"/>
                <a:gd name="T40" fmla="*/ 31 w 40"/>
                <a:gd name="T41" fmla="*/ 4 h 42"/>
                <a:gd name="T42" fmla="*/ 27 w 40"/>
                <a:gd name="T43" fmla="*/ 3 h 42"/>
                <a:gd name="T44" fmla="*/ 24 w 40"/>
                <a:gd name="T45" fmla="*/ 1 h 42"/>
                <a:gd name="T46" fmla="*/ 20 w 4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20" y="0"/>
                  </a:moveTo>
                  <a:lnTo>
                    <a:pt x="20" y="0"/>
                  </a:lnTo>
                  <a:lnTo>
                    <a:pt x="16" y="1"/>
                  </a:lnTo>
                  <a:lnTo>
                    <a:pt x="12" y="3"/>
                  </a:lnTo>
                  <a:lnTo>
                    <a:pt x="9" y="4"/>
                  </a:lnTo>
                  <a:lnTo>
                    <a:pt x="6" y="6"/>
                  </a:lnTo>
                  <a:lnTo>
                    <a:pt x="4" y="10"/>
                  </a:lnTo>
                  <a:lnTo>
                    <a:pt x="2" y="13"/>
                  </a:lnTo>
                  <a:lnTo>
                    <a:pt x="0" y="17"/>
                  </a:lnTo>
                  <a:lnTo>
                    <a:pt x="0" y="20"/>
                  </a:lnTo>
                  <a:lnTo>
                    <a:pt x="0" y="42"/>
                  </a:lnTo>
                  <a:lnTo>
                    <a:pt x="33" y="42"/>
                  </a:lnTo>
                  <a:lnTo>
                    <a:pt x="33" y="42"/>
                  </a:lnTo>
                  <a:lnTo>
                    <a:pt x="40" y="42"/>
                  </a:lnTo>
                  <a:lnTo>
                    <a:pt x="40" y="20"/>
                  </a:lnTo>
                  <a:lnTo>
                    <a:pt x="40" y="20"/>
                  </a:lnTo>
                  <a:lnTo>
                    <a:pt x="39" y="17"/>
                  </a:lnTo>
                  <a:lnTo>
                    <a:pt x="38" y="13"/>
                  </a:lnTo>
                  <a:lnTo>
                    <a:pt x="37" y="10"/>
                  </a:lnTo>
                  <a:lnTo>
                    <a:pt x="34" y="6"/>
                  </a:lnTo>
                  <a:lnTo>
                    <a:pt x="31" y="4"/>
                  </a:lnTo>
                  <a:lnTo>
                    <a:pt x="27" y="3"/>
                  </a:lnTo>
                  <a:lnTo>
                    <a:pt x="24" y="1"/>
                  </a:lnTo>
                  <a:lnTo>
                    <a:pt x="20"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2"/>
            <p:cNvSpPr>
              <a:spLocks/>
            </p:cNvSpPr>
            <p:nvPr/>
          </p:nvSpPr>
          <p:spPr bwMode="auto">
            <a:xfrm>
              <a:off x="406400" y="1403351"/>
              <a:ext cx="22225" cy="22225"/>
            </a:xfrm>
            <a:custGeom>
              <a:avLst/>
              <a:gdLst>
                <a:gd name="T0" fmla="*/ 20 w 40"/>
                <a:gd name="T1" fmla="*/ 0 h 42"/>
                <a:gd name="T2" fmla="*/ 20 w 40"/>
                <a:gd name="T3" fmla="*/ 0 h 42"/>
                <a:gd name="T4" fmla="*/ 16 w 40"/>
                <a:gd name="T5" fmla="*/ 1 h 42"/>
                <a:gd name="T6" fmla="*/ 12 w 40"/>
                <a:gd name="T7" fmla="*/ 3 h 42"/>
                <a:gd name="T8" fmla="*/ 9 w 40"/>
                <a:gd name="T9" fmla="*/ 4 h 42"/>
                <a:gd name="T10" fmla="*/ 6 w 40"/>
                <a:gd name="T11" fmla="*/ 6 h 42"/>
                <a:gd name="T12" fmla="*/ 4 w 40"/>
                <a:gd name="T13" fmla="*/ 10 h 42"/>
                <a:gd name="T14" fmla="*/ 2 w 40"/>
                <a:gd name="T15" fmla="*/ 13 h 42"/>
                <a:gd name="T16" fmla="*/ 0 w 40"/>
                <a:gd name="T17" fmla="*/ 17 h 42"/>
                <a:gd name="T18" fmla="*/ 0 w 40"/>
                <a:gd name="T19" fmla="*/ 20 h 42"/>
                <a:gd name="T20" fmla="*/ 0 w 40"/>
                <a:gd name="T21" fmla="*/ 42 h 42"/>
                <a:gd name="T22" fmla="*/ 33 w 40"/>
                <a:gd name="T23" fmla="*/ 42 h 42"/>
                <a:gd name="T24" fmla="*/ 33 w 40"/>
                <a:gd name="T25" fmla="*/ 42 h 42"/>
                <a:gd name="T26" fmla="*/ 40 w 40"/>
                <a:gd name="T27" fmla="*/ 42 h 42"/>
                <a:gd name="T28" fmla="*/ 40 w 40"/>
                <a:gd name="T29" fmla="*/ 20 h 42"/>
                <a:gd name="T30" fmla="*/ 40 w 40"/>
                <a:gd name="T31" fmla="*/ 20 h 42"/>
                <a:gd name="T32" fmla="*/ 39 w 40"/>
                <a:gd name="T33" fmla="*/ 17 h 42"/>
                <a:gd name="T34" fmla="*/ 38 w 40"/>
                <a:gd name="T35" fmla="*/ 13 h 42"/>
                <a:gd name="T36" fmla="*/ 37 w 40"/>
                <a:gd name="T37" fmla="*/ 10 h 42"/>
                <a:gd name="T38" fmla="*/ 34 w 40"/>
                <a:gd name="T39" fmla="*/ 6 h 42"/>
                <a:gd name="T40" fmla="*/ 31 w 40"/>
                <a:gd name="T41" fmla="*/ 4 h 42"/>
                <a:gd name="T42" fmla="*/ 27 w 40"/>
                <a:gd name="T43" fmla="*/ 3 h 42"/>
                <a:gd name="T44" fmla="*/ 24 w 40"/>
                <a:gd name="T45" fmla="*/ 1 h 42"/>
                <a:gd name="T46" fmla="*/ 20 w 4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20" y="0"/>
                  </a:moveTo>
                  <a:lnTo>
                    <a:pt x="20" y="0"/>
                  </a:lnTo>
                  <a:lnTo>
                    <a:pt x="16" y="1"/>
                  </a:lnTo>
                  <a:lnTo>
                    <a:pt x="12" y="3"/>
                  </a:lnTo>
                  <a:lnTo>
                    <a:pt x="9" y="4"/>
                  </a:lnTo>
                  <a:lnTo>
                    <a:pt x="6" y="6"/>
                  </a:lnTo>
                  <a:lnTo>
                    <a:pt x="4" y="10"/>
                  </a:lnTo>
                  <a:lnTo>
                    <a:pt x="2" y="13"/>
                  </a:lnTo>
                  <a:lnTo>
                    <a:pt x="0" y="17"/>
                  </a:lnTo>
                  <a:lnTo>
                    <a:pt x="0" y="20"/>
                  </a:lnTo>
                  <a:lnTo>
                    <a:pt x="0" y="42"/>
                  </a:lnTo>
                  <a:lnTo>
                    <a:pt x="33" y="42"/>
                  </a:lnTo>
                  <a:lnTo>
                    <a:pt x="33" y="42"/>
                  </a:lnTo>
                  <a:lnTo>
                    <a:pt x="40" y="42"/>
                  </a:lnTo>
                  <a:lnTo>
                    <a:pt x="40" y="20"/>
                  </a:lnTo>
                  <a:lnTo>
                    <a:pt x="40" y="20"/>
                  </a:lnTo>
                  <a:lnTo>
                    <a:pt x="39" y="17"/>
                  </a:lnTo>
                  <a:lnTo>
                    <a:pt x="38" y="13"/>
                  </a:lnTo>
                  <a:lnTo>
                    <a:pt x="37" y="10"/>
                  </a:lnTo>
                  <a:lnTo>
                    <a:pt x="34" y="6"/>
                  </a:lnTo>
                  <a:lnTo>
                    <a:pt x="31" y="4"/>
                  </a:lnTo>
                  <a:lnTo>
                    <a:pt x="27" y="3"/>
                  </a:lnTo>
                  <a:lnTo>
                    <a:pt x="24" y="1"/>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3"/>
            <p:cNvSpPr>
              <a:spLocks/>
            </p:cNvSpPr>
            <p:nvPr/>
          </p:nvSpPr>
          <p:spPr bwMode="auto">
            <a:xfrm>
              <a:off x="406400" y="1476376"/>
              <a:ext cx="22225" cy="39688"/>
            </a:xfrm>
            <a:custGeom>
              <a:avLst/>
              <a:gdLst>
                <a:gd name="T0" fmla="*/ 40 w 40"/>
                <a:gd name="T1" fmla="*/ 0 h 74"/>
                <a:gd name="T2" fmla="*/ 0 w 40"/>
                <a:gd name="T3" fmla="*/ 0 h 74"/>
                <a:gd name="T4" fmla="*/ 0 w 40"/>
                <a:gd name="T5" fmla="*/ 54 h 74"/>
                <a:gd name="T6" fmla="*/ 0 w 40"/>
                <a:gd name="T7" fmla="*/ 54 h 74"/>
                <a:gd name="T8" fmla="*/ 0 w 40"/>
                <a:gd name="T9" fmla="*/ 59 h 74"/>
                <a:gd name="T10" fmla="*/ 2 w 40"/>
                <a:gd name="T11" fmla="*/ 62 h 74"/>
                <a:gd name="T12" fmla="*/ 4 w 40"/>
                <a:gd name="T13" fmla="*/ 66 h 74"/>
                <a:gd name="T14" fmla="*/ 6 w 40"/>
                <a:gd name="T15" fmla="*/ 68 h 74"/>
                <a:gd name="T16" fmla="*/ 9 w 40"/>
                <a:gd name="T17" fmla="*/ 71 h 74"/>
                <a:gd name="T18" fmla="*/ 12 w 40"/>
                <a:gd name="T19" fmla="*/ 73 h 74"/>
                <a:gd name="T20" fmla="*/ 16 w 40"/>
                <a:gd name="T21" fmla="*/ 74 h 74"/>
                <a:gd name="T22" fmla="*/ 20 w 40"/>
                <a:gd name="T23" fmla="*/ 74 h 74"/>
                <a:gd name="T24" fmla="*/ 20 w 40"/>
                <a:gd name="T25" fmla="*/ 74 h 74"/>
                <a:gd name="T26" fmla="*/ 24 w 40"/>
                <a:gd name="T27" fmla="*/ 74 h 74"/>
                <a:gd name="T28" fmla="*/ 27 w 40"/>
                <a:gd name="T29" fmla="*/ 73 h 74"/>
                <a:gd name="T30" fmla="*/ 31 w 40"/>
                <a:gd name="T31" fmla="*/ 71 h 74"/>
                <a:gd name="T32" fmla="*/ 34 w 40"/>
                <a:gd name="T33" fmla="*/ 68 h 74"/>
                <a:gd name="T34" fmla="*/ 37 w 40"/>
                <a:gd name="T35" fmla="*/ 66 h 74"/>
                <a:gd name="T36" fmla="*/ 38 w 40"/>
                <a:gd name="T37" fmla="*/ 62 h 74"/>
                <a:gd name="T38" fmla="*/ 39 w 40"/>
                <a:gd name="T39" fmla="*/ 59 h 74"/>
                <a:gd name="T40" fmla="*/ 40 w 40"/>
                <a:gd name="T41" fmla="*/ 54 h 74"/>
                <a:gd name="T42" fmla="*/ 40 w 40"/>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74">
                  <a:moveTo>
                    <a:pt x="40" y="0"/>
                  </a:moveTo>
                  <a:lnTo>
                    <a:pt x="0" y="0"/>
                  </a:lnTo>
                  <a:lnTo>
                    <a:pt x="0" y="54"/>
                  </a:lnTo>
                  <a:lnTo>
                    <a:pt x="0" y="54"/>
                  </a:lnTo>
                  <a:lnTo>
                    <a:pt x="0" y="59"/>
                  </a:lnTo>
                  <a:lnTo>
                    <a:pt x="2" y="62"/>
                  </a:lnTo>
                  <a:lnTo>
                    <a:pt x="4" y="66"/>
                  </a:lnTo>
                  <a:lnTo>
                    <a:pt x="6" y="68"/>
                  </a:lnTo>
                  <a:lnTo>
                    <a:pt x="9" y="71"/>
                  </a:lnTo>
                  <a:lnTo>
                    <a:pt x="12" y="73"/>
                  </a:lnTo>
                  <a:lnTo>
                    <a:pt x="16" y="74"/>
                  </a:lnTo>
                  <a:lnTo>
                    <a:pt x="20" y="74"/>
                  </a:lnTo>
                  <a:lnTo>
                    <a:pt x="20" y="74"/>
                  </a:lnTo>
                  <a:lnTo>
                    <a:pt x="24" y="74"/>
                  </a:lnTo>
                  <a:lnTo>
                    <a:pt x="27" y="73"/>
                  </a:lnTo>
                  <a:lnTo>
                    <a:pt x="31" y="71"/>
                  </a:lnTo>
                  <a:lnTo>
                    <a:pt x="34" y="68"/>
                  </a:lnTo>
                  <a:lnTo>
                    <a:pt x="37" y="66"/>
                  </a:lnTo>
                  <a:lnTo>
                    <a:pt x="38" y="62"/>
                  </a:lnTo>
                  <a:lnTo>
                    <a:pt x="39" y="59"/>
                  </a:lnTo>
                  <a:lnTo>
                    <a:pt x="40" y="54"/>
                  </a:lnTo>
                  <a:lnTo>
                    <a:pt x="40"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4"/>
            <p:cNvSpPr>
              <a:spLocks/>
            </p:cNvSpPr>
            <p:nvPr/>
          </p:nvSpPr>
          <p:spPr bwMode="auto">
            <a:xfrm>
              <a:off x="406400" y="1476376"/>
              <a:ext cx="22225" cy="39688"/>
            </a:xfrm>
            <a:custGeom>
              <a:avLst/>
              <a:gdLst>
                <a:gd name="T0" fmla="*/ 40 w 40"/>
                <a:gd name="T1" fmla="*/ 0 h 74"/>
                <a:gd name="T2" fmla="*/ 0 w 40"/>
                <a:gd name="T3" fmla="*/ 0 h 74"/>
                <a:gd name="T4" fmla="*/ 0 w 40"/>
                <a:gd name="T5" fmla="*/ 54 h 74"/>
                <a:gd name="T6" fmla="*/ 0 w 40"/>
                <a:gd name="T7" fmla="*/ 54 h 74"/>
                <a:gd name="T8" fmla="*/ 0 w 40"/>
                <a:gd name="T9" fmla="*/ 59 h 74"/>
                <a:gd name="T10" fmla="*/ 2 w 40"/>
                <a:gd name="T11" fmla="*/ 62 h 74"/>
                <a:gd name="T12" fmla="*/ 4 w 40"/>
                <a:gd name="T13" fmla="*/ 66 h 74"/>
                <a:gd name="T14" fmla="*/ 6 w 40"/>
                <a:gd name="T15" fmla="*/ 68 h 74"/>
                <a:gd name="T16" fmla="*/ 9 w 40"/>
                <a:gd name="T17" fmla="*/ 71 h 74"/>
                <a:gd name="T18" fmla="*/ 12 w 40"/>
                <a:gd name="T19" fmla="*/ 73 h 74"/>
                <a:gd name="T20" fmla="*/ 16 w 40"/>
                <a:gd name="T21" fmla="*/ 74 h 74"/>
                <a:gd name="T22" fmla="*/ 20 w 40"/>
                <a:gd name="T23" fmla="*/ 74 h 74"/>
                <a:gd name="T24" fmla="*/ 20 w 40"/>
                <a:gd name="T25" fmla="*/ 74 h 74"/>
                <a:gd name="T26" fmla="*/ 24 w 40"/>
                <a:gd name="T27" fmla="*/ 74 h 74"/>
                <a:gd name="T28" fmla="*/ 27 w 40"/>
                <a:gd name="T29" fmla="*/ 73 h 74"/>
                <a:gd name="T30" fmla="*/ 31 w 40"/>
                <a:gd name="T31" fmla="*/ 71 h 74"/>
                <a:gd name="T32" fmla="*/ 34 w 40"/>
                <a:gd name="T33" fmla="*/ 68 h 74"/>
                <a:gd name="T34" fmla="*/ 37 w 40"/>
                <a:gd name="T35" fmla="*/ 66 h 74"/>
                <a:gd name="T36" fmla="*/ 38 w 40"/>
                <a:gd name="T37" fmla="*/ 62 h 74"/>
                <a:gd name="T38" fmla="*/ 39 w 40"/>
                <a:gd name="T39" fmla="*/ 59 h 74"/>
                <a:gd name="T40" fmla="*/ 40 w 40"/>
                <a:gd name="T41" fmla="*/ 54 h 74"/>
                <a:gd name="T42" fmla="*/ 40 w 40"/>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74">
                  <a:moveTo>
                    <a:pt x="40" y="0"/>
                  </a:moveTo>
                  <a:lnTo>
                    <a:pt x="0" y="0"/>
                  </a:lnTo>
                  <a:lnTo>
                    <a:pt x="0" y="54"/>
                  </a:lnTo>
                  <a:lnTo>
                    <a:pt x="0" y="54"/>
                  </a:lnTo>
                  <a:lnTo>
                    <a:pt x="0" y="59"/>
                  </a:lnTo>
                  <a:lnTo>
                    <a:pt x="2" y="62"/>
                  </a:lnTo>
                  <a:lnTo>
                    <a:pt x="4" y="66"/>
                  </a:lnTo>
                  <a:lnTo>
                    <a:pt x="6" y="68"/>
                  </a:lnTo>
                  <a:lnTo>
                    <a:pt x="9" y="71"/>
                  </a:lnTo>
                  <a:lnTo>
                    <a:pt x="12" y="73"/>
                  </a:lnTo>
                  <a:lnTo>
                    <a:pt x="16" y="74"/>
                  </a:lnTo>
                  <a:lnTo>
                    <a:pt x="20" y="74"/>
                  </a:lnTo>
                  <a:lnTo>
                    <a:pt x="20" y="74"/>
                  </a:lnTo>
                  <a:lnTo>
                    <a:pt x="24" y="74"/>
                  </a:lnTo>
                  <a:lnTo>
                    <a:pt x="27" y="73"/>
                  </a:lnTo>
                  <a:lnTo>
                    <a:pt x="31" y="71"/>
                  </a:lnTo>
                  <a:lnTo>
                    <a:pt x="34" y="68"/>
                  </a:lnTo>
                  <a:lnTo>
                    <a:pt x="37" y="66"/>
                  </a:lnTo>
                  <a:lnTo>
                    <a:pt x="38" y="62"/>
                  </a:lnTo>
                  <a:lnTo>
                    <a:pt x="39" y="59"/>
                  </a:lnTo>
                  <a:lnTo>
                    <a:pt x="40" y="54"/>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45"/>
            <p:cNvSpPr>
              <a:spLocks noChangeArrowheads="1"/>
            </p:cNvSpPr>
            <p:nvPr/>
          </p:nvSpPr>
          <p:spPr bwMode="auto">
            <a:xfrm>
              <a:off x="406400" y="1470026"/>
              <a:ext cx="22225" cy="6350"/>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Rectangle 46"/>
            <p:cNvSpPr>
              <a:spLocks noChangeArrowheads="1"/>
            </p:cNvSpPr>
            <p:nvPr/>
          </p:nvSpPr>
          <p:spPr bwMode="auto">
            <a:xfrm>
              <a:off x="406400" y="1470026"/>
              <a:ext cx="22225"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47"/>
            <p:cNvSpPr>
              <a:spLocks noEditPoints="1"/>
            </p:cNvSpPr>
            <p:nvPr/>
          </p:nvSpPr>
          <p:spPr bwMode="auto">
            <a:xfrm>
              <a:off x="361950" y="1449389"/>
              <a:ext cx="112713" cy="20638"/>
            </a:xfrm>
            <a:custGeom>
              <a:avLst/>
              <a:gdLst>
                <a:gd name="T0" fmla="*/ 86 w 213"/>
                <a:gd name="T1" fmla="*/ 0 h 40"/>
                <a:gd name="T2" fmla="*/ 20 w 213"/>
                <a:gd name="T3" fmla="*/ 0 h 40"/>
                <a:gd name="T4" fmla="*/ 20 w 213"/>
                <a:gd name="T5" fmla="*/ 0 h 40"/>
                <a:gd name="T6" fmla="*/ 15 w 213"/>
                <a:gd name="T7" fmla="*/ 1 h 40"/>
                <a:gd name="T8" fmla="*/ 12 w 213"/>
                <a:gd name="T9" fmla="*/ 2 h 40"/>
                <a:gd name="T10" fmla="*/ 8 w 213"/>
                <a:gd name="T11" fmla="*/ 3 h 40"/>
                <a:gd name="T12" fmla="*/ 6 w 213"/>
                <a:gd name="T13" fmla="*/ 6 h 40"/>
                <a:gd name="T14" fmla="*/ 3 w 213"/>
                <a:gd name="T15" fmla="*/ 9 h 40"/>
                <a:gd name="T16" fmla="*/ 1 w 213"/>
                <a:gd name="T17" fmla="*/ 13 h 40"/>
                <a:gd name="T18" fmla="*/ 0 w 213"/>
                <a:gd name="T19" fmla="*/ 16 h 40"/>
                <a:gd name="T20" fmla="*/ 0 w 213"/>
                <a:gd name="T21" fmla="*/ 20 h 40"/>
                <a:gd name="T22" fmla="*/ 0 w 213"/>
                <a:gd name="T23" fmla="*/ 20 h 40"/>
                <a:gd name="T24" fmla="*/ 0 w 213"/>
                <a:gd name="T25" fmla="*/ 24 h 40"/>
                <a:gd name="T26" fmla="*/ 1 w 213"/>
                <a:gd name="T27" fmla="*/ 28 h 40"/>
                <a:gd name="T28" fmla="*/ 3 w 213"/>
                <a:gd name="T29" fmla="*/ 31 h 40"/>
                <a:gd name="T30" fmla="*/ 6 w 213"/>
                <a:gd name="T31" fmla="*/ 34 h 40"/>
                <a:gd name="T32" fmla="*/ 8 w 213"/>
                <a:gd name="T33" fmla="*/ 36 h 40"/>
                <a:gd name="T34" fmla="*/ 12 w 213"/>
                <a:gd name="T35" fmla="*/ 38 h 40"/>
                <a:gd name="T36" fmla="*/ 15 w 213"/>
                <a:gd name="T37" fmla="*/ 40 h 40"/>
                <a:gd name="T38" fmla="*/ 20 w 213"/>
                <a:gd name="T39" fmla="*/ 40 h 40"/>
                <a:gd name="T40" fmla="*/ 86 w 213"/>
                <a:gd name="T41" fmla="*/ 40 h 40"/>
                <a:gd name="T42" fmla="*/ 86 w 213"/>
                <a:gd name="T43" fmla="*/ 0 h 40"/>
                <a:gd name="T44" fmla="*/ 193 w 213"/>
                <a:gd name="T45" fmla="*/ 0 h 40"/>
                <a:gd name="T46" fmla="*/ 126 w 213"/>
                <a:gd name="T47" fmla="*/ 0 h 40"/>
                <a:gd name="T48" fmla="*/ 126 w 213"/>
                <a:gd name="T49" fmla="*/ 40 h 40"/>
                <a:gd name="T50" fmla="*/ 193 w 213"/>
                <a:gd name="T51" fmla="*/ 40 h 40"/>
                <a:gd name="T52" fmla="*/ 193 w 213"/>
                <a:gd name="T53" fmla="*/ 40 h 40"/>
                <a:gd name="T54" fmla="*/ 196 w 213"/>
                <a:gd name="T55" fmla="*/ 40 h 40"/>
                <a:gd name="T56" fmla="*/ 200 w 213"/>
                <a:gd name="T57" fmla="*/ 38 h 40"/>
                <a:gd name="T58" fmla="*/ 203 w 213"/>
                <a:gd name="T59" fmla="*/ 36 h 40"/>
                <a:gd name="T60" fmla="*/ 207 w 213"/>
                <a:gd name="T61" fmla="*/ 34 h 40"/>
                <a:gd name="T62" fmla="*/ 209 w 213"/>
                <a:gd name="T63" fmla="*/ 31 h 40"/>
                <a:gd name="T64" fmla="*/ 210 w 213"/>
                <a:gd name="T65" fmla="*/ 28 h 40"/>
                <a:gd name="T66" fmla="*/ 212 w 213"/>
                <a:gd name="T67" fmla="*/ 24 h 40"/>
                <a:gd name="T68" fmla="*/ 213 w 213"/>
                <a:gd name="T69" fmla="*/ 20 h 40"/>
                <a:gd name="T70" fmla="*/ 213 w 213"/>
                <a:gd name="T71" fmla="*/ 20 h 40"/>
                <a:gd name="T72" fmla="*/ 212 w 213"/>
                <a:gd name="T73" fmla="*/ 16 h 40"/>
                <a:gd name="T74" fmla="*/ 210 w 213"/>
                <a:gd name="T75" fmla="*/ 13 h 40"/>
                <a:gd name="T76" fmla="*/ 209 w 213"/>
                <a:gd name="T77" fmla="*/ 9 h 40"/>
                <a:gd name="T78" fmla="*/ 207 w 213"/>
                <a:gd name="T79" fmla="*/ 6 h 40"/>
                <a:gd name="T80" fmla="*/ 203 w 213"/>
                <a:gd name="T81" fmla="*/ 3 h 40"/>
                <a:gd name="T82" fmla="*/ 200 w 213"/>
                <a:gd name="T83" fmla="*/ 2 h 40"/>
                <a:gd name="T84" fmla="*/ 196 w 213"/>
                <a:gd name="T85" fmla="*/ 1 h 40"/>
                <a:gd name="T86" fmla="*/ 193 w 213"/>
                <a:gd name="T8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40">
                  <a:moveTo>
                    <a:pt x="86" y="0"/>
                  </a:moveTo>
                  <a:lnTo>
                    <a:pt x="20" y="0"/>
                  </a:lnTo>
                  <a:lnTo>
                    <a:pt x="20" y="0"/>
                  </a:lnTo>
                  <a:lnTo>
                    <a:pt x="15" y="1"/>
                  </a:lnTo>
                  <a:lnTo>
                    <a:pt x="12" y="2"/>
                  </a:lnTo>
                  <a:lnTo>
                    <a:pt x="8" y="3"/>
                  </a:lnTo>
                  <a:lnTo>
                    <a:pt x="6" y="6"/>
                  </a:lnTo>
                  <a:lnTo>
                    <a:pt x="3" y="9"/>
                  </a:lnTo>
                  <a:lnTo>
                    <a:pt x="1" y="13"/>
                  </a:lnTo>
                  <a:lnTo>
                    <a:pt x="0" y="16"/>
                  </a:lnTo>
                  <a:lnTo>
                    <a:pt x="0" y="20"/>
                  </a:lnTo>
                  <a:lnTo>
                    <a:pt x="0" y="20"/>
                  </a:lnTo>
                  <a:lnTo>
                    <a:pt x="0" y="24"/>
                  </a:lnTo>
                  <a:lnTo>
                    <a:pt x="1" y="28"/>
                  </a:lnTo>
                  <a:lnTo>
                    <a:pt x="3" y="31"/>
                  </a:lnTo>
                  <a:lnTo>
                    <a:pt x="6" y="34"/>
                  </a:lnTo>
                  <a:lnTo>
                    <a:pt x="8" y="36"/>
                  </a:lnTo>
                  <a:lnTo>
                    <a:pt x="12" y="38"/>
                  </a:lnTo>
                  <a:lnTo>
                    <a:pt x="15" y="40"/>
                  </a:lnTo>
                  <a:lnTo>
                    <a:pt x="20" y="40"/>
                  </a:lnTo>
                  <a:lnTo>
                    <a:pt x="86" y="40"/>
                  </a:lnTo>
                  <a:lnTo>
                    <a:pt x="86" y="0"/>
                  </a:lnTo>
                  <a:close/>
                  <a:moveTo>
                    <a:pt x="193" y="0"/>
                  </a:moveTo>
                  <a:lnTo>
                    <a:pt x="126" y="0"/>
                  </a:lnTo>
                  <a:lnTo>
                    <a:pt x="126" y="40"/>
                  </a:lnTo>
                  <a:lnTo>
                    <a:pt x="193" y="40"/>
                  </a:lnTo>
                  <a:lnTo>
                    <a:pt x="193" y="40"/>
                  </a:lnTo>
                  <a:lnTo>
                    <a:pt x="196" y="40"/>
                  </a:lnTo>
                  <a:lnTo>
                    <a:pt x="200" y="38"/>
                  </a:lnTo>
                  <a:lnTo>
                    <a:pt x="203" y="36"/>
                  </a:lnTo>
                  <a:lnTo>
                    <a:pt x="207" y="34"/>
                  </a:lnTo>
                  <a:lnTo>
                    <a:pt x="209" y="31"/>
                  </a:lnTo>
                  <a:lnTo>
                    <a:pt x="210" y="28"/>
                  </a:lnTo>
                  <a:lnTo>
                    <a:pt x="212" y="24"/>
                  </a:lnTo>
                  <a:lnTo>
                    <a:pt x="213" y="20"/>
                  </a:lnTo>
                  <a:lnTo>
                    <a:pt x="213" y="20"/>
                  </a:lnTo>
                  <a:lnTo>
                    <a:pt x="212" y="16"/>
                  </a:lnTo>
                  <a:lnTo>
                    <a:pt x="210" y="13"/>
                  </a:lnTo>
                  <a:lnTo>
                    <a:pt x="209" y="9"/>
                  </a:lnTo>
                  <a:lnTo>
                    <a:pt x="207" y="6"/>
                  </a:lnTo>
                  <a:lnTo>
                    <a:pt x="203" y="3"/>
                  </a:lnTo>
                  <a:lnTo>
                    <a:pt x="200" y="2"/>
                  </a:lnTo>
                  <a:lnTo>
                    <a:pt x="196" y="1"/>
                  </a:lnTo>
                  <a:lnTo>
                    <a:pt x="193"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48"/>
            <p:cNvSpPr>
              <a:spLocks/>
            </p:cNvSpPr>
            <p:nvPr/>
          </p:nvSpPr>
          <p:spPr bwMode="auto">
            <a:xfrm>
              <a:off x="361950" y="1449389"/>
              <a:ext cx="44450" cy="20638"/>
            </a:xfrm>
            <a:custGeom>
              <a:avLst/>
              <a:gdLst>
                <a:gd name="T0" fmla="*/ 86 w 86"/>
                <a:gd name="T1" fmla="*/ 0 h 40"/>
                <a:gd name="T2" fmla="*/ 20 w 86"/>
                <a:gd name="T3" fmla="*/ 0 h 40"/>
                <a:gd name="T4" fmla="*/ 20 w 86"/>
                <a:gd name="T5" fmla="*/ 0 h 40"/>
                <a:gd name="T6" fmla="*/ 15 w 86"/>
                <a:gd name="T7" fmla="*/ 1 h 40"/>
                <a:gd name="T8" fmla="*/ 12 w 86"/>
                <a:gd name="T9" fmla="*/ 2 h 40"/>
                <a:gd name="T10" fmla="*/ 8 w 86"/>
                <a:gd name="T11" fmla="*/ 3 h 40"/>
                <a:gd name="T12" fmla="*/ 6 w 86"/>
                <a:gd name="T13" fmla="*/ 6 h 40"/>
                <a:gd name="T14" fmla="*/ 3 w 86"/>
                <a:gd name="T15" fmla="*/ 9 h 40"/>
                <a:gd name="T16" fmla="*/ 1 w 86"/>
                <a:gd name="T17" fmla="*/ 13 h 40"/>
                <a:gd name="T18" fmla="*/ 0 w 86"/>
                <a:gd name="T19" fmla="*/ 16 h 40"/>
                <a:gd name="T20" fmla="*/ 0 w 86"/>
                <a:gd name="T21" fmla="*/ 20 h 40"/>
                <a:gd name="T22" fmla="*/ 0 w 86"/>
                <a:gd name="T23" fmla="*/ 20 h 40"/>
                <a:gd name="T24" fmla="*/ 0 w 86"/>
                <a:gd name="T25" fmla="*/ 24 h 40"/>
                <a:gd name="T26" fmla="*/ 1 w 86"/>
                <a:gd name="T27" fmla="*/ 28 h 40"/>
                <a:gd name="T28" fmla="*/ 3 w 86"/>
                <a:gd name="T29" fmla="*/ 31 h 40"/>
                <a:gd name="T30" fmla="*/ 6 w 86"/>
                <a:gd name="T31" fmla="*/ 34 h 40"/>
                <a:gd name="T32" fmla="*/ 8 w 86"/>
                <a:gd name="T33" fmla="*/ 36 h 40"/>
                <a:gd name="T34" fmla="*/ 12 w 86"/>
                <a:gd name="T35" fmla="*/ 38 h 40"/>
                <a:gd name="T36" fmla="*/ 15 w 86"/>
                <a:gd name="T37" fmla="*/ 40 h 40"/>
                <a:gd name="T38" fmla="*/ 20 w 86"/>
                <a:gd name="T39" fmla="*/ 40 h 40"/>
                <a:gd name="T40" fmla="*/ 86 w 86"/>
                <a:gd name="T41" fmla="*/ 40 h 40"/>
                <a:gd name="T42" fmla="*/ 86 w 8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40">
                  <a:moveTo>
                    <a:pt x="86" y="0"/>
                  </a:moveTo>
                  <a:lnTo>
                    <a:pt x="20" y="0"/>
                  </a:lnTo>
                  <a:lnTo>
                    <a:pt x="20" y="0"/>
                  </a:lnTo>
                  <a:lnTo>
                    <a:pt x="15" y="1"/>
                  </a:lnTo>
                  <a:lnTo>
                    <a:pt x="12" y="2"/>
                  </a:lnTo>
                  <a:lnTo>
                    <a:pt x="8" y="3"/>
                  </a:lnTo>
                  <a:lnTo>
                    <a:pt x="6" y="6"/>
                  </a:lnTo>
                  <a:lnTo>
                    <a:pt x="3" y="9"/>
                  </a:lnTo>
                  <a:lnTo>
                    <a:pt x="1" y="13"/>
                  </a:lnTo>
                  <a:lnTo>
                    <a:pt x="0" y="16"/>
                  </a:lnTo>
                  <a:lnTo>
                    <a:pt x="0" y="20"/>
                  </a:lnTo>
                  <a:lnTo>
                    <a:pt x="0" y="20"/>
                  </a:lnTo>
                  <a:lnTo>
                    <a:pt x="0" y="24"/>
                  </a:lnTo>
                  <a:lnTo>
                    <a:pt x="1" y="28"/>
                  </a:lnTo>
                  <a:lnTo>
                    <a:pt x="3" y="31"/>
                  </a:lnTo>
                  <a:lnTo>
                    <a:pt x="6" y="34"/>
                  </a:lnTo>
                  <a:lnTo>
                    <a:pt x="8" y="36"/>
                  </a:lnTo>
                  <a:lnTo>
                    <a:pt x="12" y="38"/>
                  </a:lnTo>
                  <a:lnTo>
                    <a:pt x="15" y="40"/>
                  </a:lnTo>
                  <a:lnTo>
                    <a:pt x="20" y="40"/>
                  </a:lnTo>
                  <a:lnTo>
                    <a:pt x="86" y="40"/>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49"/>
            <p:cNvSpPr>
              <a:spLocks/>
            </p:cNvSpPr>
            <p:nvPr/>
          </p:nvSpPr>
          <p:spPr bwMode="auto">
            <a:xfrm>
              <a:off x="428625" y="1449389"/>
              <a:ext cx="46038" cy="20638"/>
            </a:xfrm>
            <a:custGeom>
              <a:avLst/>
              <a:gdLst>
                <a:gd name="T0" fmla="*/ 67 w 87"/>
                <a:gd name="T1" fmla="*/ 0 h 40"/>
                <a:gd name="T2" fmla="*/ 0 w 87"/>
                <a:gd name="T3" fmla="*/ 0 h 40"/>
                <a:gd name="T4" fmla="*/ 0 w 87"/>
                <a:gd name="T5" fmla="*/ 40 h 40"/>
                <a:gd name="T6" fmla="*/ 67 w 87"/>
                <a:gd name="T7" fmla="*/ 40 h 40"/>
                <a:gd name="T8" fmla="*/ 67 w 87"/>
                <a:gd name="T9" fmla="*/ 40 h 40"/>
                <a:gd name="T10" fmla="*/ 70 w 87"/>
                <a:gd name="T11" fmla="*/ 40 h 40"/>
                <a:gd name="T12" fmla="*/ 74 w 87"/>
                <a:gd name="T13" fmla="*/ 38 h 40"/>
                <a:gd name="T14" fmla="*/ 77 w 87"/>
                <a:gd name="T15" fmla="*/ 36 h 40"/>
                <a:gd name="T16" fmla="*/ 81 w 87"/>
                <a:gd name="T17" fmla="*/ 34 h 40"/>
                <a:gd name="T18" fmla="*/ 83 w 87"/>
                <a:gd name="T19" fmla="*/ 31 h 40"/>
                <a:gd name="T20" fmla="*/ 84 w 87"/>
                <a:gd name="T21" fmla="*/ 28 h 40"/>
                <a:gd name="T22" fmla="*/ 86 w 87"/>
                <a:gd name="T23" fmla="*/ 24 h 40"/>
                <a:gd name="T24" fmla="*/ 87 w 87"/>
                <a:gd name="T25" fmla="*/ 20 h 40"/>
                <a:gd name="T26" fmla="*/ 87 w 87"/>
                <a:gd name="T27" fmla="*/ 20 h 40"/>
                <a:gd name="T28" fmla="*/ 86 w 87"/>
                <a:gd name="T29" fmla="*/ 16 h 40"/>
                <a:gd name="T30" fmla="*/ 84 w 87"/>
                <a:gd name="T31" fmla="*/ 13 h 40"/>
                <a:gd name="T32" fmla="*/ 83 w 87"/>
                <a:gd name="T33" fmla="*/ 9 h 40"/>
                <a:gd name="T34" fmla="*/ 81 w 87"/>
                <a:gd name="T35" fmla="*/ 6 h 40"/>
                <a:gd name="T36" fmla="*/ 77 w 87"/>
                <a:gd name="T37" fmla="*/ 3 h 40"/>
                <a:gd name="T38" fmla="*/ 74 w 87"/>
                <a:gd name="T39" fmla="*/ 2 h 40"/>
                <a:gd name="T40" fmla="*/ 70 w 87"/>
                <a:gd name="T41" fmla="*/ 1 h 40"/>
                <a:gd name="T42" fmla="*/ 67 w 8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40">
                  <a:moveTo>
                    <a:pt x="67" y="0"/>
                  </a:moveTo>
                  <a:lnTo>
                    <a:pt x="0" y="0"/>
                  </a:lnTo>
                  <a:lnTo>
                    <a:pt x="0" y="40"/>
                  </a:lnTo>
                  <a:lnTo>
                    <a:pt x="67" y="40"/>
                  </a:lnTo>
                  <a:lnTo>
                    <a:pt x="67" y="40"/>
                  </a:lnTo>
                  <a:lnTo>
                    <a:pt x="70" y="40"/>
                  </a:lnTo>
                  <a:lnTo>
                    <a:pt x="74" y="38"/>
                  </a:lnTo>
                  <a:lnTo>
                    <a:pt x="77" y="36"/>
                  </a:lnTo>
                  <a:lnTo>
                    <a:pt x="81" y="34"/>
                  </a:lnTo>
                  <a:lnTo>
                    <a:pt x="83" y="31"/>
                  </a:lnTo>
                  <a:lnTo>
                    <a:pt x="84" y="28"/>
                  </a:lnTo>
                  <a:lnTo>
                    <a:pt x="86" y="24"/>
                  </a:lnTo>
                  <a:lnTo>
                    <a:pt x="87" y="20"/>
                  </a:lnTo>
                  <a:lnTo>
                    <a:pt x="87" y="20"/>
                  </a:lnTo>
                  <a:lnTo>
                    <a:pt x="86" y="16"/>
                  </a:lnTo>
                  <a:lnTo>
                    <a:pt x="84" y="13"/>
                  </a:lnTo>
                  <a:lnTo>
                    <a:pt x="83" y="9"/>
                  </a:lnTo>
                  <a:lnTo>
                    <a:pt x="81" y="6"/>
                  </a:lnTo>
                  <a:lnTo>
                    <a:pt x="77" y="3"/>
                  </a:lnTo>
                  <a:lnTo>
                    <a:pt x="74" y="2"/>
                  </a:lnTo>
                  <a:lnTo>
                    <a:pt x="70" y="1"/>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50"/>
            <p:cNvSpPr>
              <a:spLocks noChangeArrowheads="1"/>
            </p:cNvSpPr>
            <p:nvPr/>
          </p:nvSpPr>
          <p:spPr bwMode="auto">
            <a:xfrm>
              <a:off x="406400" y="1449389"/>
              <a:ext cx="22225" cy="20638"/>
            </a:xfrm>
            <a:prstGeom prst="rect">
              <a:avLst/>
            </a:prstGeom>
            <a:solidFill>
              <a:srgbClr val="0019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51"/>
            <p:cNvSpPr>
              <a:spLocks noChangeArrowheads="1"/>
            </p:cNvSpPr>
            <p:nvPr/>
          </p:nvSpPr>
          <p:spPr bwMode="auto">
            <a:xfrm>
              <a:off x="406400" y="1449389"/>
              <a:ext cx="22225" cy="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52"/>
            <p:cNvSpPr>
              <a:spLocks/>
            </p:cNvSpPr>
            <p:nvPr/>
          </p:nvSpPr>
          <p:spPr bwMode="auto">
            <a:xfrm>
              <a:off x="406400" y="1403351"/>
              <a:ext cx="22225" cy="112713"/>
            </a:xfrm>
            <a:custGeom>
              <a:avLst/>
              <a:gdLst>
                <a:gd name="T0" fmla="*/ 0 w 40"/>
                <a:gd name="T1" fmla="*/ 193 h 213"/>
                <a:gd name="T2" fmla="*/ 0 w 40"/>
                <a:gd name="T3" fmla="*/ 20 h 213"/>
                <a:gd name="T4" fmla="*/ 0 w 40"/>
                <a:gd name="T5" fmla="*/ 20 h 213"/>
                <a:gd name="T6" fmla="*/ 0 w 40"/>
                <a:gd name="T7" fmla="*/ 17 h 213"/>
                <a:gd name="T8" fmla="*/ 2 w 40"/>
                <a:gd name="T9" fmla="*/ 13 h 213"/>
                <a:gd name="T10" fmla="*/ 4 w 40"/>
                <a:gd name="T11" fmla="*/ 10 h 213"/>
                <a:gd name="T12" fmla="*/ 6 w 40"/>
                <a:gd name="T13" fmla="*/ 6 h 213"/>
                <a:gd name="T14" fmla="*/ 9 w 40"/>
                <a:gd name="T15" fmla="*/ 4 h 213"/>
                <a:gd name="T16" fmla="*/ 12 w 40"/>
                <a:gd name="T17" fmla="*/ 3 h 213"/>
                <a:gd name="T18" fmla="*/ 16 w 40"/>
                <a:gd name="T19" fmla="*/ 1 h 213"/>
                <a:gd name="T20" fmla="*/ 20 w 40"/>
                <a:gd name="T21" fmla="*/ 0 h 213"/>
                <a:gd name="T22" fmla="*/ 20 w 40"/>
                <a:gd name="T23" fmla="*/ 0 h 213"/>
                <a:gd name="T24" fmla="*/ 24 w 40"/>
                <a:gd name="T25" fmla="*/ 1 h 213"/>
                <a:gd name="T26" fmla="*/ 27 w 40"/>
                <a:gd name="T27" fmla="*/ 3 h 213"/>
                <a:gd name="T28" fmla="*/ 31 w 40"/>
                <a:gd name="T29" fmla="*/ 4 h 213"/>
                <a:gd name="T30" fmla="*/ 34 w 40"/>
                <a:gd name="T31" fmla="*/ 6 h 213"/>
                <a:gd name="T32" fmla="*/ 37 w 40"/>
                <a:gd name="T33" fmla="*/ 10 h 213"/>
                <a:gd name="T34" fmla="*/ 38 w 40"/>
                <a:gd name="T35" fmla="*/ 13 h 213"/>
                <a:gd name="T36" fmla="*/ 39 w 40"/>
                <a:gd name="T37" fmla="*/ 17 h 213"/>
                <a:gd name="T38" fmla="*/ 40 w 40"/>
                <a:gd name="T39" fmla="*/ 20 h 213"/>
                <a:gd name="T40" fmla="*/ 40 w 40"/>
                <a:gd name="T41" fmla="*/ 193 h 213"/>
                <a:gd name="T42" fmla="*/ 40 w 40"/>
                <a:gd name="T43" fmla="*/ 193 h 213"/>
                <a:gd name="T44" fmla="*/ 39 w 40"/>
                <a:gd name="T45" fmla="*/ 198 h 213"/>
                <a:gd name="T46" fmla="*/ 38 w 40"/>
                <a:gd name="T47" fmla="*/ 201 h 213"/>
                <a:gd name="T48" fmla="*/ 37 w 40"/>
                <a:gd name="T49" fmla="*/ 205 h 213"/>
                <a:gd name="T50" fmla="*/ 34 w 40"/>
                <a:gd name="T51" fmla="*/ 207 h 213"/>
                <a:gd name="T52" fmla="*/ 31 w 40"/>
                <a:gd name="T53" fmla="*/ 210 h 213"/>
                <a:gd name="T54" fmla="*/ 27 w 40"/>
                <a:gd name="T55" fmla="*/ 212 h 213"/>
                <a:gd name="T56" fmla="*/ 24 w 40"/>
                <a:gd name="T57" fmla="*/ 213 h 213"/>
                <a:gd name="T58" fmla="*/ 20 w 40"/>
                <a:gd name="T59" fmla="*/ 213 h 213"/>
                <a:gd name="T60" fmla="*/ 20 w 40"/>
                <a:gd name="T61" fmla="*/ 213 h 213"/>
                <a:gd name="T62" fmla="*/ 16 w 40"/>
                <a:gd name="T63" fmla="*/ 213 h 213"/>
                <a:gd name="T64" fmla="*/ 12 w 40"/>
                <a:gd name="T65" fmla="*/ 212 h 213"/>
                <a:gd name="T66" fmla="*/ 9 w 40"/>
                <a:gd name="T67" fmla="*/ 210 h 213"/>
                <a:gd name="T68" fmla="*/ 6 w 40"/>
                <a:gd name="T69" fmla="*/ 207 h 213"/>
                <a:gd name="T70" fmla="*/ 4 w 40"/>
                <a:gd name="T71" fmla="*/ 205 h 213"/>
                <a:gd name="T72" fmla="*/ 2 w 40"/>
                <a:gd name="T73" fmla="*/ 201 h 213"/>
                <a:gd name="T74" fmla="*/ 0 w 40"/>
                <a:gd name="T75" fmla="*/ 198 h 213"/>
                <a:gd name="T76" fmla="*/ 0 w 40"/>
                <a:gd name="T77" fmla="*/ 193 h 213"/>
                <a:gd name="T78" fmla="*/ 0 w 40"/>
                <a:gd name="T79" fmla="*/ 19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213">
                  <a:moveTo>
                    <a:pt x="0" y="193"/>
                  </a:moveTo>
                  <a:lnTo>
                    <a:pt x="0" y="20"/>
                  </a:lnTo>
                  <a:lnTo>
                    <a:pt x="0" y="20"/>
                  </a:lnTo>
                  <a:lnTo>
                    <a:pt x="0" y="17"/>
                  </a:lnTo>
                  <a:lnTo>
                    <a:pt x="2" y="13"/>
                  </a:lnTo>
                  <a:lnTo>
                    <a:pt x="4" y="10"/>
                  </a:lnTo>
                  <a:lnTo>
                    <a:pt x="6" y="6"/>
                  </a:lnTo>
                  <a:lnTo>
                    <a:pt x="9" y="4"/>
                  </a:lnTo>
                  <a:lnTo>
                    <a:pt x="12" y="3"/>
                  </a:lnTo>
                  <a:lnTo>
                    <a:pt x="16" y="1"/>
                  </a:lnTo>
                  <a:lnTo>
                    <a:pt x="20" y="0"/>
                  </a:lnTo>
                  <a:lnTo>
                    <a:pt x="20" y="0"/>
                  </a:lnTo>
                  <a:lnTo>
                    <a:pt x="24" y="1"/>
                  </a:lnTo>
                  <a:lnTo>
                    <a:pt x="27" y="3"/>
                  </a:lnTo>
                  <a:lnTo>
                    <a:pt x="31" y="4"/>
                  </a:lnTo>
                  <a:lnTo>
                    <a:pt x="34" y="6"/>
                  </a:lnTo>
                  <a:lnTo>
                    <a:pt x="37" y="10"/>
                  </a:lnTo>
                  <a:lnTo>
                    <a:pt x="38" y="13"/>
                  </a:lnTo>
                  <a:lnTo>
                    <a:pt x="39" y="17"/>
                  </a:lnTo>
                  <a:lnTo>
                    <a:pt x="40" y="20"/>
                  </a:lnTo>
                  <a:lnTo>
                    <a:pt x="40" y="193"/>
                  </a:lnTo>
                  <a:lnTo>
                    <a:pt x="40" y="193"/>
                  </a:lnTo>
                  <a:lnTo>
                    <a:pt x="39" y="198"/>
                  </a:lnTo>
                  <a:lnTo>
                    <a:pt x="38" y="201"/>
                  </a:lnTo>
                  <a:lnTo>
                    <a:pt x="37" y="205"/>
                  </a:lnTo>
                  <a:lnTo>
                    <a:pt x="34" y="207"/>
                  </a:lnTo>
                  <a:lnTo>
                    <a:pt x="31" y="210"/>
                  </a:lnTo>
                  <a:lnTo>
                    <a:pt x="27" y="212"/>
                  </a:lnTo>
                  <a:lnTo>
                    <a:pt x="24" y="213"/>
                  </a:lnTo>
                  <a:lnTo>
                    <a:pt x="20" y="213"/>
                  </a:lnTo>
                  <a:lnTo>
                    <a:pt x="20" y="213"/>
                  </a:lnTo>
                  <a:lnTo>
                    <a:pt x="16" y="213"/>
                  </a:lnTo>
                  <a:lnTo>
                    <a:pt x="12" y="212"/>
                  </a:lnTo>
                  <a:lnTo>
                    <a:pt x="9" y="210"/>
                  </a:lnTo>
                  <a:lnTo>
                    <a:pt x="6" y="207"/>
                  </a:lnTo>
                  <a:lnTo>
                    <a:pt x="4" y="205"/>
                  </a:lnTo>
                  <a:lnTo>
                    <a:pt x="2" y="201"/>
                  </a:lnTo>
                  <a:lnTo>
                    <a:pt x="0" y="198"/>
                  </a:lnTo>
                  <a:lnTo>
                    <a:pt x="0" y="193"/>
                  </a:lnTo>
                  <a:lnTo>
                    <a:pt x="0" y="19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53"/>
            <p:cNvSpPr>
              <a:spLocks/>
            </p:cNvSpPr>
            <p:nvPr/>
          </p:nvSpPr>
          <p:spPr bwMode="auto">
            <a:xfrm>
              <a:off x="361950" y="1449389"/>
              <a:ext cx="112713" cy="20638"/>
            </a:xfrm>
            <a:custGeom>
              <a:avLst/>
              <a:gdLst>
                <a:gd name="T0" fmla="*/ 20 w 213"/>
                <a:gd name="T1" fmla="*/ 0 h 40"/>
                <a:gd name="T2" fmla="*/ 193 w 213"/>
                <a:gd name="T3" fmla="*/ 0 h 40"/>
                <a:gd name="T4" fmla="*/ 193 w 213"/>
                <a:gd name="T5" fmla="*/ 0 h 40"/>
                <a:gd name="T6" fmla="*/ 196 w 213"/>
                <a:gd name="T7" fmla="*/ 1 h 40"/>
                <a:gd name="T8" fmla="*/ 200 w 213"/>
                <a:gd name="T9" fmla="*/ 2 h 40"/>
                <a:gd name="T10" fmla="*/ 203 w 213"/>
                <a:gd name="T11" fmla="*/ 3 h 40"/>
                <a:gd name="T12" fmla="*/ 207 w 213"/>
                <a:gd name="T13" fmla="*/ 6 h 40"/>
                <a:gd name="T14" fmla="*/ 209 w 213"/>
                <a:gd name="T15" fmla="*/ 9 h 40"/>
                <a:gd name="T16" fmla="*/ 210 w 213"/>
                <a:gd name="T17" fmla="*/ 13 h 40"/>
                <a:gd name="T18" fmla="*/ 212 w 213"/>
                <a:gd name="T19" fmla="*/ 16 h 40"/>
                <a:gd name="T20" fmla="*/ 213 w 213"/>
                <a:gd name="T21" fmla="*/ 20 h 40"/>
                <a:gd name="T22" fmla="*/ 213 w 213"/>
                <a:gd name="T23" fmla="*/ 20 h 40"/>
                <a:gd name="T24" fmla="*/ 212 w 213"/>
                <a:gd name="T25" fmla="*/ 24 h 40"/>
                <a:gd name="T26" fmla="*/ 210 w 213"/>
                <a:gd name="T27" fmla="*/ 28 h 40"/>
                <a:gd name="T28" fmla="*/ 209 w 213"/>
                <a:gd name="T29" fmla="*/ 31 h 40"/>
                <a:gd name="T30" fmla="*/ 207 w 213"/>
                <a:gd name="T31" fmla="*/ 34 h 40"/>
                <a:gd name="T32" fmla="*/ 203 w 213"/>
                <a:gd name="T33" fmla="*/ 36 h 40"/>
                <a:gd name="T34" fmla="*/ 200 w 213"/>
                <a:gd name="T35" fmla="*/ 38 h 40"/>
                <a:gd name="T36" fmla="*/ 196 w 213"/>
                <a:gd name="T37" fmla="*/ 40 h 40"/>
                <a:gd name="T38" fmla="*/ 193 w 213"/>
                <a:gd name="T39" fmla="*/ 40 h 40"/>
                <a:gd name="T40" fmla="*/ 20 w 213"/>
                <a:gd name="T41" fmla="*/ 40 h 40"/>
                <a:gd name="T42" fmla="*/ 20 w 213"/>
                <a:gd name="T43" fmla="*/ 40 h 40"/>
                <a:gd name="T44" fmla="*/ 15 w 213"/>
                <a:gd name="T45" fmla="*/ 40 h 40"/>
                <a:gd name="T46" fmla="*/ 12 w 213"/>
                <a:gd name="T47" fmla="*/ 38 h 40"/>
                <a:gd name="T48" fmla="*/ 8 w 213"/>
                <a:gd name="T49" fmla="*/ 36 h 40"/>
                <a:gd name="T50" fmla="*/ 6 w 213"/>
                <a:gd name="T51" fmla="*/ 34 h 40"/>
                <a:gd name="T52" fmla="*/ 3 w 213"/>
                <a:gd name="T53" fmla="*/ 31 h 40"/>
                <a:gd name="T54" fmla="*/ 1 w 213"/>
                <a:gd name="T55" fmla="*/ 28 h 40"/>
                <a:gd name="T56" fmla="*/ 0 w 213"/>
                <a:gd name="T57" fmla="*/ 24 h 40"/>
                <a:gd name="T58" fmla="*/ 0 w 213"/>
                <a:gd name="T59" fmla="*/ 20 h 40"/>
                <a:gd name="T60" fmla="*/ 0 w 213"/>
                <a:gd name="T61" fmla="*/ 20 h 40"/>
                <a:gd name="T62" fmla="*/ 0 w 213"/>
                <a:gd name="T63" fmla="*/ 16 h 40"/>
                <a:gd name="T64" fmla="*/ 1 w 213"/>
                <a:gd name="T65" fmla="*/ 13 h 40"/>
                <a:gd name="T66" fmla="*/ 3 w 213"/>
                <a:gd name="T67" fmla="*/ 9 h 40"/>
                <a:gd name="T68" fmla="*/ 6 w 213"/>
                <a:gd name="T69" fmla="*/ 6 h 40"/>
                <a:gd name="T70" fmla="*/ 8 w 213"/>
                <a:gd name="T71" fmla="*/ 3 h 40"/>
                <a:gd name="T72" fmla="*/ 12 w 213"/>
                <a:gd name="T73" fmla="*/ 2 h 40"/>
                <a:gd name="T74" fmla="*/ 15 w 213"/>
                <a:gd name="T75" fmla="*/ 1 h 40"/>
                <a:gd name="T76" fmla="*/ 20 w 213"/>
                <a:gd name="T77" fmla="*/ 0 h 40"/>
                <a:gd name="T78" fmla="*/ 20 w 213"/>
                <a:gd name="T7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40">
                  <a:moveTo>
                    <a:pt x="20" y="0"/>
                  </a:moveTo>
                  <a:lnTo>
                    <a:pt x="193" y="0"/>
                  </a:lnTo>
                  <a:lnTo>
                    <a:pt x="193" y="0"/>
                  </a:lnTo>
                  <a:lnTo>
                    <a:pt x="196" y="1"/>
                  </a:lnTo>
                  <a:lnTo>
                    <a:pt x="200" y="2"/>
                  </a:lnTo>
                  <a:lnTo>
                    <a:pt x="203" y="3"/>
                  </a:lnTo>
                  <a:lnTo>
                    <a:pt x="207" y="6"/>
                  </a:lnTo>
                  <a:lnTo>
                    <a:pt x="209" y="9"/>
                  </a:lnTo>
                  <a:lnTo>
                    <a:pt x="210" y="13"/>
                  </a:lnTo>
                  <a:lnTo>
                    <a:pt x="212" y="16"/>
                  </a:lnTo>
                  <a:lnTo>
                    <a:pt x="213" y="20"/>
                  </a:lnTo>
                  <a:lnTo>
                    <a:pt x="213" y="20"/>
                  </a:lnTo>
                  <a:lnTo>
                    <a:pt x="212" y="24"/>
                  </a:lnTo>
                  <a:lnTo>
                    <a:pt x="210" y="28"/>
                  </a:lnTo>
                  <a:lnTo>
                    <a:pt x="209" y="31"/>
                  </a:lnTo>
                  <a:lnTo>
                    <a:pt x="207" y="34"/>
                  </a:lnTo>
                  <a:lnTo>
                    <a:pt x="203" y="36"/>
                  </a:lnTo>
                  <a:lnTo>
                    <a:pt x="200" y="38"/>
                  </a:lnTo>
                  <a:lnTo>
                    <a:pt x="196" y="40"/>
                  </a:lnTo>
                  <a:lnTo>
                    <a:pt x="193" y="40"/>
                  </a:lnTo>
                  <a:lnTo>
                    <a:pt x="20" y="40"/>
                  </a:lnTo>
                  <a:lnTo>
                    <a:pt x="20" y="40"/>
                  </a:lnTo>
                  <a:lnTo>
                    <a:pt x="15" y="40"/>
                  </a:lnTo>
                  <a:lnTo>
                    <a:pt x="12" y="38"/>
                  </a:lnTo>
                  <a:lnTo>
                    <a:pt x="8" y="36"/>
                  </a:lnTo>
                  <a:lnTo>
                    <a:pt x="6" y="34"/>
                  </a:lnTo>
                  <a:lnTo>
                    <a:pt x="3" y="31"/>
                  </a:lnTo>
                  <a:lnTo>
                    <a:pt x="1" y="28"/>
                  </a:lnTo>
                  <a:lnTo>
                    <a:pt x="0" y="24"/>
                  </a:lnTo>
                  <a:lnTo>
                    <a:pt x="0" y="20"/>
                  </a:lnTo>
                  <a:lnTo>
                    <a:pt x="0" y="20"/>
                  </a:lnTo>
                  <a:lnTo>
                    <a:pt x="0" y="16"/>
                  </a:lnTo>
                  <a:lnTo>
                    <a:pt x="1" y="13"/>
                  </a:lnTo>
                  <a:lnTo>
                    <a:pt x="3" y="9"/>
                  </a:lnTo>
                  <a:lnTo>
                    <a:pt x="6" y="6"/>
                  </a:lnTo>
                  <a:lnTo>
                    <a:pt x="8" y="3"/>
                  </a:lnTo>
                  <a:lnTo>
                    <a:pt x="12" y="2"/>
                  </a:lnTo>
                  <a:lnTo>
                    <a:pt x="15" y="1"/>
                  </a:lnTo>
                  <a:lnTo>
                    <a:pt x="20" y="0"/>
                  </a:lnTo>
                  <a:lnTo>
                    <a:pt x="20"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54"/>
            <p:cNvSpPr>
              <a:spLocks/>
            </p:cNvSpPr>
            <p:nvPr/>
          </p:nvSpPr>
          <p:spPr bwMode="auto">
            <a:xfrm>
              <a:off x="374650" y="1416051"/>
              <a:ext cx="85725" cy="87313"/>
            </a:xfrm>
            <a:custGeom>
              <a:avLst/>
              <a:gdLst>
                <a:gd name="T0" fmla="*/ 6 w 163"/>
                <a:gd name="T1" fmla="*/ 129 h 163"/>
                <a:gd name="T2" fmla="*/ 129 w 163"/>
                <a:gd name="T3" fmla="*/ 6 h 163"/>
                <a:gd name="T4" fmla="*/ 129 w 163"/>
                <a:gd name="T5" fmla="*/ 6 h 163"/>
                <a:gd name="T6" fmla="*/ 133 w 163"/>
                <a:gd name="T7" fmla="*/ 3 h 163"/>
                <a:gd name="T8" fmla="*/ 136 w 163"/>
                <a:gd name="T9" fmla="*/ 1 h 163"/>
                <a:gd name="T10" fmla="*/ 140 w 163"/>
                <a:gd name="T11" fmla="*/ 0 h 163"/>
                <a:gd name="T12" fmla="*/ 143 w 163"/>
                <a:gd name="T13" fmla="*/ 0 h 163"/>
                <a:gd name="T14" fmla="*/ 147 w 163"/>
                <a:gd name="T15" fmla="*/ 0 h 163"/>
                <a:gd name="T16" fmla="*/ 150 w 163"/>
                <a:gd name="T17" fmla="*/ 1 h 163"/>
                <a:gd name="T18" fmla="*/ 154 w 163"/>
                <a:gd name="T19" fmla="*/ 3 h 163"/>
                <a:gd name="T20" fmla="*/ 157 w 163"/>
                <a:gd name="T21" fmla="*/ 6 h 163"/>
                <a:gd name="T22" fmla="*/ 157 w 163"/>
                <a:gd name="T23" fmla="*/ 6 h 163"/>
                <a:gd name="T24" fmla="*/ 159 w 163"/>
                <a:gd name="T25" fmla="*/ 9 h 163"/>
                <a:gd name="T26" fmla="*/ 162 w 163"/>
                <a:gd name="T27" fmla="*/ 13 h 163"/>
                <a:gd name="T28" fmla="*/ 163 w 163"/>
                <a:gd name="T29" fmla="*/ 16 h 163"/>
                <a:gd name="T30" fmla="*/ 163 w 163"/>
                <a:gd name="T31" fmla="*/ 20 h 163"/>
                <a:gd name="T32" fmla="*/ 163 w 163"/>
                <a:gd name="T33" fmla="*/ 23 h 163"/>
                <a:gd name="T34" fmla="*/ 162 w 163"/>
                <a:gd name="T35" fmla="*/ 27 h 163"/>
                <a:gd name="T36" fmla="*/ 159 w 163"/>
                <a:gd name="T37" fmla="*/ 30 h 163"/>
                <a:gd name="T38" fmla="*/ 157 w 163"/>
                <a:gd name="T39" fmla="*/ 34 h 163"/>
                <a:gd name="T40" fmla="*/ 34 w 163"/>
                <a:gd name="T41" fmla="*/ 157 h 163"/>
                <a:gd name="T42" fmla="*/ 34 w 163"/>
                <a:gd name="T43" fmla="*/ 157 h 163"/>
                <a:gd name="T44" fmla="*/ 32 w 163"/>
                <a:gd name="T45" fmla="*/ 159 h 163"/>
                <a:gd name="T46" fmla="*/ 29 w 163"/>
                <a:gd name="T47" fmla="*/ 160 h 163"/>
                <a:gd name="T48" fmla="*/ 25 w 163"/>
                <a:gd name="T49" fmla="*/ 161 h 163"/>
                <a:gd name="T50" fmla="*/ 20 w 163"/>
                <a:gd name="T51" fmla="*/ 163 h 163"/>
                <a:gd name="T52" fmla="*/ 17 w 163"/>
                <a:gd name="T53" fmla="*/ 161 h 163"/>
                <a:gd name="T54" fmla="*/ 13 w 163"/>
                <a:gd name="T55" fmla="*/ 160 h 163"/>
                <a:gd name="T56" fmla="*/ 10 w 163"/>
                <a:gd name="T57" fmla="*/ 159 h 163"/>
                <a:gd name="T58" fmla="*/ 6 w 163"/>
                <a:gd name="T59" fmla="*/ 157 h 163"/>
                <a:gd name="T60" fmla="*/ 6 w 163"/>
                <a:gd name="T61" fmla="*/ 157 h 163"/>
                <a:gd name="T62" fmla="*/ 4 w 163"/>
                <a:gd name="T63" fmla="*/ 153 h 163"/>
                <a:gd name="T64" fmla="*/ 3 w 163"/>
                <a:gd name="T65" fmla="*/ 150 h 163"/>
                <a:gd name="T66" fmla="*/ 2 w 163"/>
                <a:gd name="T67" fmla="*/ 146 h 163"/>
                <a:gd name="T68" fmla="*/ 0 w 163"/>
                <a:gd name="T69" fmla="*/ 143 h 163"/>
                <a:gd name="T70" fmla="*/ 2 w 163"/>
                <a:gd name="T71" fmla="*/ 138 h 163"/>
                <a:gd name="T72" fmla="*/ 3 w 163"/>
                <a:gd name="T73" fmla="*/ 134 h 163"/>
                <a:gd name="T74" fmla="*/ 4 w 163"/>
                <a:gd name="T75" fmla="*/ 131 h 163"/>
                <a:gd name="T76" fmla="*/ 6 w 163"/>
                <a:gd name="T77" fmla="*/ 129 h 163"/>
                <a:gd name="T78" fmla="*/ 6 w 163"/>
                <a:gd name="T79" fmla="*/ 12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6" y="129"/>
                  </a:moveTo>
                  <a:lnTo>
                    <a:pt x="129" y="6"/>
                  </a:lnTo>
                  <a:lnTo>
                    <a:pt x="129" y="6"/>
                  </a:lnTo>
                  <a:lnTo>
                    <a:pt x="133" y="3"/>
                  </a:lnTo>
                  <a:lnTo>
                    <a:pt x="136" y="1"/>
                  </a:lnTo>
                  <a:lnTo>
                    <a:pt x="140" y="0"/>
                  </a:lnTo>
                  <a:lnTo>
                    <a:pt x="143" y="0"/>
                  </a:lnTo>
                  <a:lnTo>
                    <a:pt x="147" y="0"/>
                  </a:lnTo>
                  <a:lnTo>
                    <a:pt x="150" y="1"/>
                  </a:lnTo>
                  <a:lnTo>
                    <a:pt x="154" y="3"/>
                  </a:lnTo>
                  <a:lnTo>
                    <a:pt x="157" y="6"/>
                  </a:lnTo>
                  <a:lnTo>
                    <a:pt x="157" y="6"/>
                  </a:lnTo>
                  <a:lnTo>
                    <a:pt x="159" y="9"/>
                  </a:lnTo>
                  <a:lnTo>
                    <a:pt x="162" y="13"/>
                  </a:lnTo>
                  <a:lnTo>
                    <a:pt x="163" y="16"/>
                  </a:lnTo>
                  <a:lnTo>
                    <a:pt x="163" y="20"/>
                  </a:lnTo>
                  <a:lnTo>
                    <a:pt x="163" y="23"/>
                  </a:lnTo>
                  <a:lnTo>
                    <a:pt x="162" y="27"/>
                  </a:lnTo>
                  <a:lnTo>
                    <a:pt x="159" y="30"/>
                  </a:lnTo>
                  <a:lnTo>
                    <a:pt x="157" y="34"/>
                  </a:lnTo>
                  <a:lnTo>
                    <a:pt x="34" y="157"/>
                  </a:lnTo>
                  <a:lnTo>
                    <a:pt x="34" y="157"/>
                  </a:lnTo>
                  <a:lnTo>
                    <a:pt x="32" y="159"/>
                  </a:lnTo>
                  <a:lnTo>
                    <a:pt x="29" y="160"/>
                  </a:lnTo>
                  <a:lnTo>
                    <a:pt x="25" y="161"/>
                  </a:lnTo>
                  <a:lnTo>
                    <a:pt x="20" y="163"/>
                  </a:lnTo>
                  <a:lnTo>
                    <a:pt x="17" y="161"/>
                  </a:lnTo>
                  <a:lnTo>
                    <a:pt x="13" y="160"/>
                  </a:lnTo>
                  <a:lnTo>
                    <a:pt x="10" y="159"/>
                  </a:lnTo>
                  <a:lnTo>
                    <a:pt x="6" y="157"/>
                  </a:lnTo>
                  <a:lnTo>
                    <a:pt x="6" y="157"/>
                  </a:lnTo>
                  <a:lnTo>
                    <a:pt x="4" y="153"/>
                  </a:lnTo>
                  <a:lnTo>
                    <a:pt x="3" y="150"/>
                  </a:lnTo>
                  <a:lnTo>
                    <a:pt x="2" y="146"/>
                  </a:lnTo>
                  <a:lnTo>
                    <a:pt x="0" y="143"/>
                  </a:lnTo>
                  <a:lnTo>
                    <a:pt x="2" y="138"/>
                  </a:lnTo>
                  <a:lnTo>
                    <a:pt x="3" y="134"/>
                  </a:lnTo>
                  <a:lnTo>
                    <a:pt x="4" y="131"/>
                  </a:lnTo>
                  <a:lnTo>
                    <a:pt x="6" y="129"/>
                  </a:lnTo>
                  <a:lnTo>
                    <a:pt x="6" y="129"/>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55"/>
            <p:cNvSpPr>
              <a:spLocks/>
            </p:cNvSpPr>
            <p:nvPr/>
          </p:nvSpPr>
          <p:spPr bwMode="auto">
            <a:xfrm>
              <a:off x="374650" y="1416051"/>
              <a:ext cx="85725" cy="87313"/>
            </a:xfrm>
            <a:custGeom>
              <a:avLst/>
              <a:gdLst>
                <a:gd name="T0" fmla="*/ 34 w 163"/>
                <a:gd name="T1" fmla="*/ 6 h 163"/>
                <a:gd name="T2" fmla="*/ 157 w 163"/>
                <a:gd name="T3" fmla="*/ 129 h 163"/>
                <a:gd name="T4" fmla="*/ 157 w 163"/>
                <a:gd name="T5" fmla="*/ 129 h 163"/>
                <a:gd name="T6" fmla="*/ 159 w 163"/>
                <a:gd name="T7" fmla="*/ 131 h 163"/>
                <a:gd name="T8" fmla="*/ 162 w 163"/>
                <a:gd name="T9" fmla="*/ 134 h 163"/>
                <a:gd name="T10" fmla="*/ 163 w 163"/>
                <a:gd name="T11" fmla="*/ 138 h 163"/>
                <a:gd name="T12" fmla="*/ 163 w 163"/>
                <a:gd name="T13" fmla="*/ 143 h 163"/>
                <a:gd name="T14" fmla="*/ 163 w 163"/>
                <a:gd name="T15" fmla="*/ 146 h 163"/>
                <a:gd name="T16" fmla="*/ 162 w 163"/>
                <a:gd name="T17" fmla="*/ 150 h 163"/>
                <a:gd name="T18" fmla="*/ 159 w 163"/>
                <a:gd name="T19" fmla="*/ 153 h 163"/>
                <a:gd name="T20" fmla="*/ 157 w 163"/>
                <a:gd name="T21" fmla="*/ 157 h 163"/>
                <a:gd name="T22" fmla="*/ 157 w 163"/>
                <a:gd name="T23" fmla="*/ 157 h 163"/>
                <a:gd name="T24" fmla="*/ 154 w 163"/>
                <a:gd name="T25" fmla="*/ 159 h 163"/>
                <a:gd name="T26" fmla="*/ 150 w 163"/>
                <a:gd name="T27" fmla="*/ 160 h 163"/>
                <a:gd name="T28" fmla="*/ 147 w 163"/>
                <a:gd name="T29" fmla="*/ 161 h 163"/>
                <a:gd name="T30" fmla="*/ 143 w 163"/>
                <a:gd name="T31" fmla="*/ 163 h 163"/>
                <a:gd name="T32" fmla="*/ 140 w 163"/>
                <a:gd name="T33" fmla="*/ 161 h 163"/>
                <a:gd name="T34" fmla="*/ 136 w 163"/>
                <a:gd name="T35" fmla="*/ 160 h 163"/>
                <a:gd name="T36" fmla="*/ 133 w 163"/>
                <a:gd name="T37" fmla="*/ 159 h 163"/>
                <a:gd name="T38" fmla="*/ 129 w 163"/>
                <a:gd name="T39" fmla="*/ 157 h 163"/>
                <a:gd name="T40" fmla="*/ 6 w 163"/>
                <a:gd name="T41" fmla="*/ 34 h 163"/>
                <a:gd name="T42" fmla="*/ 6 w 163"/>
                <a:gd name="T43" fmla="*/ 34 h 163"/>
                <a:gd name="T44" fmla="*/ 4 w 163"/>
                <a:gd name="T45" fmla="*/ 30 h 163"/>
                <a:gd name="T46" fmla="*/ 3 w 163"/>
                <a:gd name="T47" fmla="*/ 27 h 163"/>
                <a:gd name="T48" fmla="*/ 2 w 163"/>
                <a:gd name="T49" fmla="*/ 23 h 163"/>
                <a:gd name="T50" fmla="*/ 0 w 163"/>
                <a:gd name="T51" fmla="*/ 20 h 163"/>
                <a:gd name="T52" fmla="*/ 2 w 163"/>
                <a:gd name="T53" fmla="*/ 16 h 163"/>
                <a:gd name="T54" fmla="*/ 3 w 163"/>
                <a:gd name="T55" fmla="*/ 13 h 163"/>
                <a:gd name="T56" fmla="*/ 4 w 163"/>
                <a:gd name="T57" fmla="*/ 9 h 163"/>
                <a:gd name="T58" fmla="*/ 6 w 163"/>
                <a:gd name="T59" fmla="*/ 6 h 163"/>
                <a:gd name="T60" fmla="*/ 6 w 163"/>
                <a:gd name="T61" fmla="*/ 6 h 163"/>
                <a:gd name="T62" fmla="*/ 10 w 163"/>
                <a:gd name="T63" fmla="*/ 3 h 163"/>
                <a:gd name="T64" fmla="*/ 13 w 163"/>
                <a:gd name="T65" fmla="*/ 1 h 163"/>
                <a:gd name="T66" fmla="*/ 17 w 163"/>
                <a:gd name="T67" fmla="*/ 0 h 163"/>
                <a:gd name="T68" fmla="*/ 20 w 163"/>
                <a:gd name="T69" fmla="*/ 0 h 163"/>
                <a:gd name="T70" fmla="*/ 25 w 163"/>
                <a:gd name="T71" fmla="*/ 0 h 163"/>
                <a:gd name="T72" fmla="*/ 29 w 163"/>
                <a:gd name="T73" fmla="*/ 1 h 163"/>
                <a:gd name="T74" fmla="*/ 32 w 163"/>
                <a:gd name="T75" fmla="*/ 3 h 163"/>
                <a:gd name="T76" fmla="*/ 34 w 163"/>
                <a:gd name="T77" fmla="*/ 6 h 163"/>
                <a:gd name="T78" fmla="*/ 34 w 163"/>
                <a:gd name="T79" fmla="*/ 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34" y="6"/>
                  </a:moveTo>
                  <a:lnTo>
                    <a:pt x="157" y="129"/>
                  </a:lnTo>
                  <a:lnTo>
                    <a:pt x="157" y="129"/>
                  </a:lnTo>
                  <a:lnTo>
                    <a:pt x="159" y="131"/>
                  </a:lnTo>
                  <a:lnTo>
                    <a:pt x="162" y="134"/>
                  </a:lnTo>
                  <a:lnTo>
                    <a:pt x="163" y="138"/>
                  </a:lnTo>
                  <a:lnTo>
                    <a:pt x="163" y="143"/>
                  </a:lnTo>
                  <a:lnTo>
                    <a:pt x="163" y="146"/>
                  </a:lnTo>
                  <a:lnTo>
                    <a:pt x="162" y="150"/>
                  </a:lnTo>
                  <a:lnTo>
                    <a:pt x="159" y="153"/>
                  </a:lnTo>
                  <a:lnTo>
                    <a:pt x="157" y="157"/>
                  </a:lnTo>
                  <a:lnTo>
                    <a:pt x="157" y="157"/>
                  </a:lnTo>
                  <a:lnTo>
                    <a:pt x="154" y="159"/>
                  </a:lnTo>
                  <a:lnTo>
                    <a:pt x="150" y="160"/>
                  </a:lnTo>
                  <a:lnTo>
                    <a:pt x="147" y="161"/>
                  </a:lnTo>
                  <a:lnTo>
                    <a:pt x="143" y="163"/>
                  </a:lnTo>
                  <a:lnTo>
                    <a:pt x="140" y="161"/>
                  </a:lnTo>
                  <a:lnTo>
                    <a:pt x="136" y="160"/>
                  </a:lnTo>
                  <a:lnTo>
                    <a:pt x="133" y="159"/>
                  </a:lnTo>
                  <a:lnTo>
                    <a:pt x="129" y="157"/>
                  </a:lnTo>
                  <a:lnTo>
                    <a:pt x="6" y="34"/>
                  </a:lnTo>
                  <a:lnTo>
                    <a:pt x="6" y="34"/>
                  </a:lnTo>
                  <a:lnTo>
                    <a:pt x="4" y="30"/>
                  </a:lnTo>
                  <a:lnTo>
                    <a:pt x="3" y="27"/>
                  </a:lnTo>
                  <a:lnTo>
                    <a:pt x="2" y="23"/>
                  </a:lnTo>
                  <a:lnTo>
                    <a:pt x="0" y="20"/>
                  </a:lnTo>
                  <a:lnTo>
                    <a:pt x="2" y="16"/>
                  </a:lnTo>
                  <a:lnTo>
                    <a:pt x="3" y="13"/>
                  </a:lnTo>
                  <a:lnTo>
                    <a:pt x="4" y="9"/>
                  </a:lnTo>
                  <a:lnTo>
                    <a:pt x="6" y="6"/>
                  </a:lnTo>
                  <a:lnTo>
                    <a:pt x="6" y="6"/>
                  </a:lnTo>
                  <a:lnTo>
                    <a:pt x="10" y="3"/>
                  </a:lnTo>
                  <a:lnTo>
                    <a:pt x="13" y="1"/>
                  </a:lnTo>
                  <a:lnTo>
                    <a:pt x="17" y="0"/>
                  </a:lnTo>
                  <a:lnTo>
                    <a:pt x="20" y="0"/>
                  </a:lnTo>
                  <a:lnTo>
                    <a:pt x="25" y="0"/>
                  </a:lnTo>
                  <a:lnTo>
                    <a:pt x="29" y="1"/>
                  </a:lnTo>
                  <a:lnTo>
                    <a:pt x="32" y="3"/>
                  </a:lnTo>
                  <a:lnTo>
                    <a:pt x="34" y="6"/>
                  </a:lnTo>
                  <a:lnTo>
                    <a:pt x="34" y="6"/>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56"/>
            <p:cNvSpPr>
              <a:spLocks/>
            </p:cNvSpPr>
            <p:nvPr/>
          </p:nvSpPr>
          <p:spPr bwMode="auto">
            <a:xfrm>
              <a:off x="400050" y="1441451"/>
              <a:ext cx="34925" cy="36513"/>
            </a:xfrm>
            <a:custGeom>
              <a:avLst/>
              <a:gdLst>
                <a:gd name="T0" fmla="*/ 68 w 68"/>
                <a:gd name="T1" fmla="*/ 34 h 68"/>
                <a:gd name="T2" fmla="*/ 68 w 68"/>
                <a:gd name="T3" fmla="*/ 34 h 68"/>
                <a:gd name="T4" fmla="*/ 67 w 68"/>
                <a:gd name="T5" fmla="*/ 41 h 68"/>
                <a:gd name="T6" fmla="*/ 65 w 68"/>
                <a:gd name="T7" fmla="*/ 48 h 68"/>
                <a:gd name="T8" fmla="*/ 62 w 68"/>
                <a:gd name="T9" fmla="*/ 54 h 68"/>
                <a:gd name="T10" fmla="*/ 58 w 68"/>
                <a:gd name="T11" fmla="*/ 58 h 68"/>
                <a:gd name="T12" fmla="*/ 53 w 68"/>
                <a:gd name="T13" fmla="*/ 62 h 68"/>
                <a:gd name="T14" fmla="*/ 47 w 68"/>
                <a:gd name="T15" fmla="*/ 65 h 68"/>
                <a:gd name="T16" fmla="*/ 41 w 68"/>
                <a:gd name="T17" fmla="*/ 68 h 68"/>
                <a:gd name="T18" fmla="*/ 34 w 68"/>
                <a:gd name="T19" fmla="*/ 68 h 68"/>
                <a:gd name="T20" fmla="*/ 34 w 68"/>
                <a:gd name="T21" fmla="*/ 68 h 68"/>
                <a:gd name="T22" fmla="*/ 27 w 68"/>
                <a:gd name="T23" fmla="*/ 68 h 68"/>
                <a:gd name="T24" fmla="*/ 20 w 68"/>
                <a:gd name="T25" fmla="*/ 65 h 68"/>
                <a:gd name="T26" fmla="*/ 14 w 68"/>
                <a:gd name="T27" fmla="*/ 62 h 68"/>
                <a:gd name="T28" fmla="*/ 10 w 68"/>
                <a:gd name="T29" fmla="*/ 58 h 68"/>
                <a:gd name="T30" fmla="*/ 6 w 68"/>
                <a:gd name="T31" fmla="*/ 54 h 68"/>
                <a:gd name="T32" fmla="*/ 3 w 68"/>
                <a:gd name="T33" fmla="*/ 48 h 68"/>
                <a:gd name="T34" fmla="*/ 0 w 68"/>
                <a:gd name="T35" fmla="*/ 41 h 68"/>
                <a:gd name="T36" fmla="*/ 0 w 68"/>
                <a:gd name="T37" fmla="*/ 34 h 68"/>
                <a:gd name="T38" fmla="*/ 0 w 68"/>
                <a:gd name="T39" fmla="*/ 34 h 68"/>
                <a:gd name="T40" fmla="*/ 0 w 68"/>
                <a:gd name="T41" fmla="*/ 27 h 68"/>
                <a:gd name="T42" fmla="*/ 3 w 68"/>
                <a:gd name="T43" fmla="*/ 21 h 68"/>
                <a:gd name="T44" fmla="*/ 6 w 68"/>
                <a:gd name="T45" fmla="*/ 15 h 68"/>
                <a:gd name="T46" fmla="*/ 10 w 68"/>
                <a:gd name="T47" fmla="*/ 10 h 68"/>
                <a:gd name="T48" fmla="*/ 14 w 68"/>
                <a:gd name="T49" fmla="*/ 6 h 68"/>
                <a:gd name="T50" fmla="*/ 20 w 68"/>
                <a:gd name="T51" fmla="*/ 3 h 68"/>
                <a:gd name="T52" fmla="*/ 27 w 68"/>
                <a:gd name="T53" fmla="*/ 1 h 68"/>
                <a:gd name="T54" fmla="*/ 34 w 68"/>
                <a:gd name="T55" fmla="*/ 0 h 68"/>
                <a:gd name="T56" fmla="*/ 34 w 68"/>
                <a:gd name="T57" fmla="*/ 0 h 68"/>
                <a:gd name="T58" fmla="*/ 41 w 68"/>
                <a:gd name="T59" fmla="*/ 1 h 68"/>
                <a:gd name="T60" fmla="*/ 47 w 68"/>
                <a:gd name="T61" fmla="*/ 3 h 68"/>
                <a:gd name="T62" fmla="*/ 53 w 68"/>
                <a:gd name="T63" fmla="*/ 6 h 68"/>
                <a:gd name="T64" fmla="*/ 58 w 68"/>
                <a:gd name="T65" fmla="*/ 10 h 68"/>
                <a:gd name="T66" fmla="*/ 62 w 68"/>
                <a:gd name="T67" fmla="*/ 15 h 68"/>
                <a:gd name="T68" fmla="*/ 65 w 68"/>
                <a:gd name="T69" fmla="*/ 21 h 68"/>
                <a:gd name="T70" fmla="*/ 67 w 68"/>
                <a:gd name="T71" fmla="*/ 27 h 68"/>
                <a:gd name="T72" fmla="*/ 68 w 68"/>
                <a:gd name="T73" fmla="*/ 34 h 68"/>
                <a:gd name="T74" fmla="*/ 68 w 68"/>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8">
                  <a:moveTo>
                    <a:pt x="68" y="34"/>
                  </a:moveTo>
                  <a:lnTo>
                    <a:pt x="68" y="34"/>
                  </a:lnTo>
                  <a:lnTo>
                    <a:pt x="67" y="41"/>
                  </a:lnTo>
                  <a:lnTo>
                    <a:pt x="65" y="48"/>
                  </a:lnTo>
                  <a:lnTo>
                    <a:pt x="62" y="54"/>
                  </a:lnTo>
                  <a:lnTo>
                    <a:pt x="58" y="58"/>
                  </a:lnTo>
                  <a:lnTo>
                    <a:pt x="53" y="62"/>
                  </a:lnTo>
                  <a:lnTo>
                    <a:pt x="47" y="65"/>
                  </a:lnTo>
                  <a:lnTo>
                    <a:pt x="41" y="68"/>
                  </a:lnTo>
                  <a:lnTo>
                    <a:pt x="34" y="68"/>
                  </a:lnTo>
                  <a:lnTo>
                    <a:pt x="34" y="68"/>
                  </a:lnTo>
                  <a:lnTo>
                    <a:pt x="27" y="68"/>
                  </a:lnTo>
                  <a:lnTo>
                    <a:pt x="20" y="65"/>
                  </a:lnTo>
                  <a:lnTo>
                    <a:pt x="14" y="62"/>
                  </a:lnTo>
                  <a:lnTo>
                    <a:pt x="10" y="58"/>
                  </a:lnTo>
                  <a:lnTo>
                    <a:pt x="6" y="54"/>
                  </a:lnTo>
                  <a:lnTo>
                    <a:pt x="3" y="48"/>
                  </a:lnTo>
                  <a:lnTo>
                    <a:pt x="0" y="41"/>
                  </a:lnTo>
                  <a:lnTo>
                    <a:pt x="0" y="34"/>
                  </a:lnTo>
                  <a:lnTo>
                    <a:pt x="0" y="34"/>
                  </a:lnTo>
                  <a:lnTo>
                    <a:pt x="0" y="27"/>
                  </a:lnTo>
                  <a:lnTo>
                    <a:pt x="3" y="21"/>
                  </a:lnTo>
                  <a:lnTo>
                    <a:pt x="6" y="15"/>
                  </a:lnTo>
                  <a:lnTo>
                    <a:pt x="10" y="10"/>
                  </a:lnTo>
                  <a:lnTo>
                    <a:pt x="14" y="6"/>
                  </a:lnTo>
                  <a:lnTo>
                    <a:pt x="20" y="3"/>
                  </a:lnTo>
                  <a:lnTo>
                    <a:pt x="27" y="1"/>
                  </a:lnTo>
                  <a:lnTo>
                    <a:pt x="34" y="0"/>
                  </a:lnTo>
                  <a:lnTo>
                    <a:pt x="34" y="0"/>
                  </a:lnTo>
                  <a:lnTo>
                    <a:pt x="41" y="1"/>
                  </a:lnTo>
                  <a:lnTo>
                    <a:pt x="47" y="3"/>
                  </a:lnTo>
                  <a:lnTo>
                    <a:pt x="53" y="6"/>
                  </a:lnTo>
                  <a:lnTo>
                    <a:pt x="58" y="10"/>
                  </a:lnTo>
                  <a:lnTo>
                    <a:pt x="62" y="15"/>
                  </a:lnTo>
                  <a:lnTo>
                    <a:pt x="65" y="21"/>
                  </a:lnTo>
                  <a:lnTo>
                    <a:pt x="67" y="27"/>
                  </a:lnTo>
                  <a:lnTo>
                    <a:pt x="68" y="34"/>
                  </a:lnTo>
                  <a:lnTo>
                    <a:pt x="6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57"/>
            <p:cNvSpPr>
              <a:spLocks noEditPoints="1"/>
            </p:cNvSpPr>
            <p:nvPr/>
          </p:nvSpPr>
          <p:spPr bwMode="auto">
            <a:xfrm>
              <a:off x="382588" y="1425576"/>
              <a:ext cx="69850" cy="68263"/>
            </a:xfrm>
            <a:custGeom>
              <a:avLst/>
              <a:gdLst>
                <a:gd name="T0" fmla="*/ 65 w 130"/>
                <a:gd name="T1" fmla="*/ 31 h 130"/>
                <a:gd name="T2" fmla="*/ 78 w 130"/>
                <a:gd name="T3" fmla="*/ 34 h 130"/>
                <a:gd name="T4" fmla="*/ 89 w 130"/>
                <a:gd name="T5" fmla="*/ 41 h 130"/>
                <a:gd name="T6" fmla="*/ 96 w 130"/>
                <a:gd name="T7" fmla="*/ 52 h 130"/>
                <a:gd name="T8" fmla="*/ 99 w 130"/>
                <a:gd name="T9" fmla="*/ 65 h 130"/>
                <a:gd name="T10" fmla="*/ 98 w 130"/>
                <a:gd name="T11" fmla="*/ 72 h 130"/>
                <a:gd name="T12" fmla="*/ 93 w 130"/>
                <a:gd name="T13" fmla="*/ 85 h 130"/>
                <a:gd name="T14" fmla="*/ 84 w 130"/>
                <a:gd name="T15" fmla="*/ 93 h 130"/>
                <a:gd name="T16" fmla="*/ 72 w 130"/>
                <a:gd name="T17" fmla="*/ 99 h 130"/>
                <a:gd name="T18" fmla="*/ 65 w 130"/>
                <a:gd name="T19" fmla="*/ 99 h 130"/>
                <a:gd name="T20" fmla="*/ 51 w 130"/>
                <a:gd name="T21" fmla="*/ 96 h 130"/>
                <a:gd name="T22" fmla="*/ 41 w 130"/>
                <a:gd name="T23" fmla="*/ 89 h 130"/>
                <a:gd name="T24" fmla="*/ 34 w 130"/>
                <a:gd name="T25" fmla="*/ 79 h 130"/>
                <a:gd name="T26" fmla="*/ 31 w 130"/>
                <a:gd name="T27" fmla="*/ 65 h 130"/>
                <a:gd name="T28" fmla="*/ 31 w 130"/>
                <a:gd name="T29" fmla="*/ 58 h 130"/>
                <a:gd name="T30" fmla="*/ 37 w 130"/>
                <a:gd name="T31" fmla="*/ 46 h 130"/>
                <a:gd name="T32" fmla="*/ 45 w 130"/>
                <a:gd name="T33" fmla="*/ 37 h 130"/>
                <a:gd name="T34" fmla="*/ 58 w 130"/>
                <a:gd name="T35" fmla="*/ 32 h 130"/>
                <a:gd name="T36" fmla="*/ 65 w 130"/>
                <a:gd name="T37" fmla="*/ 0 h 130"/>
                <a:gd name="T38" fmla="*/ 51 w 130"/>
                <a:gd name="T39" fmla="*/ 2 h 130"/>
                <a:gd name="T40" fmla="*/ 29 w 130"/>
                <a:gd name="T41" fmla="*/ 11 h 130"/>
                <a:gd name="T42" fmla="*/ 12 w 130"/>
                <a:gd name="T43" fmla="*/ 28 h 130"/>
                <a:gd name="T44" fmla="*/ 1 w 130"/>
                <a:gd name="T45" fmla="*/ 52 h 130"/>
                <a:gd name="T46" fmla="*/ 0 w 130"/>
                <a:gd name="T47" fmla="*/ 65 h 130"/>
                <a:gd name="T48" fmla="*/ 4 w 130"/>
                <a:gd name="T49" fmla="*/ 90 h 130"/>
                <a:gd name="T50" fmla="*/ 19 w 130"/>
                <a:gd name="T51" fmla="*/ 111 h 130"/>
                <a:gd name="T52" fmla="*/ 40 w 130"/>
                <a:gd name="T53" fmla="*/ 125 h 130"/>
                <a:gd name="T54" fmla="*/ 65 w 130"/>
                <a:gd name="T55" fmla="*/ 130 h 130"/>
                <a:gd name="T56" fmla="*/ 78 w 130"/>
                <a:gd name="T57" fmla="*/ 129 h 130"/>
                <a:gd name="T58" fmla="*/ 102 w 130"/>
                <a:gd name="T59" fmla="*/ 118 h 130"/>
                <a:gd name="T60" fmla="*/ 119 w 130"/>
                <a:gd name="T61" fmla="*/ 101 h 130"/>
                <a:gd name="T62" fmla="*/ 128 w 130"/>
                <a:gd name="T63" fmla="*/ 79 h 130"/>
                <a:gd name="T64" fmla="*/ 130 w 130"/>
                <a:gd name="T65" fmla="*/ 65 h 130"/>
                <a:gd name="T66" fmla="*/ 125 w 130"/>
                <a:gd name="T67" fmla="*/ 40 h 130"/>
                <a:gd name="T68" fmla="*/ 111 w 130"/>
                <a:gd name="T69" fmla="*/ 19 h 130"/>
                <a:gd name="T70" fmla="*/ 90 w 130"/>
                <a:gd name="T71" fmla="*/ 5 h 130"/>
                <a:gd name="T72" fmla="*/ 65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5" y="31"/>
                  </a:moveTo>
                  <a:lnTo>
                    <a:pt x="65" y="31"/>
                  </a:lnTo>
                  <a:lnTo>
                    <a:pt x="72" y="32"/>
                  </a:lnTo>
                  <a:lnTo>
                    <a:pt x="78" y="34"/>
                  </a:lnTo>
                  <a:lnTo>
                    <a:pt x="84" y="37"/>
                  </a:lnTo>
                  <a:lnTo>
                    <a:pt x="89" y="41"/>
                  </a:lnTo>
                  <a:lnTo>
                    <a:pt x="93" y="46"/>
                  </a:lnTo>
                  <a:lnTo>
                    <a:pt x="96" y="52"/>
                  </a:lnTo>
                  <a:lnTo>
                    <a:pt x="98" y="58"/>
                  </a:lnTo>
                  <a:lnTo>
                    <a:pt x="99" y="65"/>
                  </a:lnTo>
                  <a:lnTo>
                    <a:pt x="99" y="65"/>
                  </a:lnTo>
                  <a:lnTo>
                    <a:pt x="98" y="72"/>
                  </a:lnTo>
                  <a:lnTo>
                    <a:pt x="96" y="79"/>
                  </a:lnTo>
                  <a:lnTo>
                    <a:pt x="93" y="85"/>
                  </a:lnTo>
                  <a:lnTo>
                    <a:pt x="89" y="89"/>
                  </a:lnTo>
                  <a:lnTo>
                    <a:pt x="84" y="93"/>
                  </a:lnTo>
                  <a:lnTo>
                    <a:pt x="78" y="96"/>
                  </a:lnTo>
                  <a:lnTo>
                    <a:pt x="72" y="99"/>
                  </a:lnTo>
                  <a:lnTo>
                    <a:pt x="65" y="99"/>
                  </a:lnTo>
                  <a:lnTo>
                    <a:pt x="65" y="99"/>
                  </a:lnTo>
                  <a:lnTo>
                    <a:pt x="58" y="99"/>
                  </a:lnTo>
                  <a:lnTo>
                    <a:pt x="51" y="96"/>
                  </a:lnTo>
                  <a:lnTo>
                    <a:pt x="45" y="93"/>
                  </a:lnTo>
                  <a:lnTo>
                    <a:pt x="41" y="89"/>
                  </a:lnTo>
                  <a:lnTo>
                    <a:pt x="37" y="85"/>
                  </a:lnTo>
                  <a:lnTo>
                    <a:pt x="34" y="79"/>
                  </a:lnTo>
                  <a:lnTo>
                    <a:pt x="31" y="72"/>
                  </a:lnTo>
                  <a:lnTo>
                    <a:pt x="31" y="65"/>
                  </a:lnTo>
                  <a:lnTo>
                    <a:pt x="31" y="65"/>
                  </a:lnTo>
                  <a:lnTo>
                    <a:pt x="31" y="58"/>
                  </a:lnTo>
                  <a:lnTo>
                    <a:pt x="34" y="52"/>
                  </a:lnTo>
                  <a:lnTo>
                    <a:pt x="37" y="46"/>
                  </a:lnTo>
                  <a:lnTo>
                    <a:pt x="41" y="41"/>
                  </a:lnTo>
                  <a:lnTo>
                    <a:pt x="45" y="37"/>
                  </a:lnTo>
                  <a:lnTo>
                    <a:pt x="51" y="34"/>
                  </a:lnTo>
                  <a:lnTo>
                    <a:pt x="58" y="32"/>
                  </a:lnTo>
                  <a:lnTo>
                    <a:pt x="65" y="31"/>
                  </a:lnTo>
                  <a:close/>
                  <a:moveTo>
                    <a:pt x="65" y="0"/>
                  </a:moveTo>
                  <a:lnTo>
                    <a:pt x="65" y="0"/>
                  </a:lnTo>
                  <a:lnTo>
                    <a:pt x="51" y="2"/>
                  </a:lnTo>
                  <a:lnTo>
                    <a:pt x="40" y="5"/>
                  </a:lnTo>
                  <a:lnTo>
                    <a:pt x="29" y="11"/>
                  </a:lnTo>
                  <a:lnTo>
                    <a:pt x="19" y="19"/>
                  </a:lnTo>
                  <a:lnTo>
                    <a:pt x="12" y="28"/>
                  </a:lnTo>
                  <a:lnTo>
                    <a:pt x="4" y="40"/>
                  </a:lnTo>
                  <a:lnTo>
                    <a:pt x="1" y="52"/>
                  </a:lnTo>
                  <a:lnTo>
                    <a:pt x="0" y="65"/>
                  </a:lnTo>
                  <a:lnTo>
                    <a:pt x="0" y="65"/>
                  </a:lnTo>
                  <a:lnTo>
                    <a:pt x="1" y="79"/>
                  </a:lnTo>
                  <a:lnTo>
                    <a:pt x="4" y="90"/>
                  </a:lnTo>
                  <a:lnTo>
                    <a:pt x="12" y="101"/>
                  </a:lnTo>
                  <a:lnTo>
                    <a:pt x="19" y="111"/>
                  </a:lnTo>
                  <a:lnTo>
                    <a:pt x="29" y="118"/>
                  </a:lnTo>
                  <a:lnTo>
                    <a:pt x="40" y="125"/>
                  </a:lnTo>
                  <a:lnTo>
                    <a:pt x="51" y="129"/>
                  </a:lnTo>
                  <a:lnTo>
                    <a:pt x="65" y="130"/>
                  </a:lnTo>
                  <a:lnTo>
                    <a:pt x="65" y="130"/>
                  </a:lnTo>
                  <a:lnTo>
                    <a:pt x="78" y="129"/>
                  </a:lnTo>
                  <a:lnTo>
                    <a:pt x="90" y="125"/>
                  </a:lnTo>
                  <a:lnTo>
                    <a:pt x="102" y="118"/>
                  </a:lnTo>
                  <a:lnTo>
                    <a:pt x="111" y="111"/>
                  </a:lnTo>
                  <a:lnTo>
                    <a:pt x="119" y="101"/>
                  </a:lnTo>
                  <a:lnTo>
                    <a:pt x="125" y="90"/>
                  </a:lnTo>
                  <a:lnTo>
                    <a:pt x="128" y="79"/>
                  </a:lnTo>
                  <a:lnTo>
                    <a:pt x="130" y="65"/>
                  </a:lnTo>
                  <a:lnTo>
                    <a:pt x="130" y="65"/>
                  </a:lnTo>
                  <a:lnTo>
                    <a:pt x="128" y="52"/>
                  </a:lnTo>
                  <a:lnTo>
                    <a:pt x="125" y="40"/>
                  </a:lnTo>
                  <a:lnTo>
                    <a:pt x="119" y="28"/>
                  </a:lnTo>
                  <a:lnTo>
                    <a:pt x="111" y="19"/>
                  </a:lnTo>
                  <a:lnTo>
                    <a:pt x="102" y="11"/>
                  </a:lnTo>
                  <a:lnTo>
                    <a:pt x="90" y="5"/>
                  </a:lnTo>
                  <a:lnTo>
                    <a:pt x="78" y="2"/>
                  </a:lnTo>
                  <a:lnTo>
                    <a:pt x="65" y="0"/>
                  </a:lnTo>
                  <a:lnTo>
                    <a:pt x="65"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58"/>
            <p:cNvSpPr>
              <a:spLocks/>
            </p:cNvSpPr>
            <p:nvPr/>
          </p:nvSpPr>
          <p:spPr bwMode="auto">
            <a:xfrm>
              <a:off x="400050" y="1441451"/>
              <a:ext cx="34925" cy="36513"/>
            </a:xfrm>
            <a:custGeom>
              <a:avLst/>
              <a:gdLst>
                <a:gd name="T0" fmla="*/ 34 w 68"/>
                <a:gd name="T1" fmla="*/ 0 h 68"/>
                <a:gd name="T2" fmla="*/ 34 w 68"/>
                <a:gd name="T3" fmla="*/ 0 h 68"/>
                <a:gd name="T4" fmla="*/ 41 w 68"/>
                <a:gd name="T5" fmla="*/ 1 h 68"/>
                <a:gd name="T6" fmla="*/ 47 w 68"/>
                <a:gd name="T7" fmla="*/ 3 h 68"/>
                <a:gd name="T8" fmla="*/ 53 w 68"/>
                <a:gd name="T9" fmla="*/ 6 h 68"/>
                <a:gd name="T10" fmla="*/ 58 w 68"/>
                <a:gd name="T11" fmla="*/ 10 h 68"/>
                <a:gd name="T12" fmla="*/ 62 w 68"/>
                <a:gd name="T13" fmla="*/ 15 h 68"/>
                <a:gd name="T14" fmla="*/ 65 w 68"/>
                <a:gd name="T15" fmla="*/ 21 h 68"/>
                <a:gd name="T16" fmla="*/ 67 w 68"/>
                <a:gd name="T17" fmla="*/ 27 h 68"/>
                <a:gd name="T18" fmla="*/ 68 w 68"/>
                <a:gd name="T19" fmla="*/ 34 h 68"/>
                <a:gd name="T20" fmla="*/ 68 w 68"/>
                <a:gd name="T21" fmla="*/ 34 h 68"/>
                <a:gd name="T22" fmla="*/ 67 w 68"/>
                <a:gd name="T23" fmla="*/ 41 h 68"/>
                <a:gd name="T24" fmla="*/ 65 w 68"/>
                <a:gd name="T25" fmla="*/ 48 h 68"/>
                <a:gd name="T26" fmla="*/ 62 w 68"/>
                <a:gd name="T27" fmla="*/ 54 h 68"/>
                <a:gd name="T28" fmla="*/ 58 w 68"/>
                <a:gd name="T29" fmla="*/ 58 h 68"/>
                <a:gd name="T30" fmla="*/ 53 w 68"/>
                <a:gd name="T31" fmla="*/ 62 h 68"/>
                <a:gd name="T32" fmla="*/ 47 w 68"/>
                <a:gd name="T33" fmla="*/ 65 h 68"/>
                <a:gd name="T34" fmla="*/ 41 w 68"/>
                <a:gd name="T35" fmla="*/ 68 h 68"/>
                <a:gd name="T36" fmla="*/ 34 w 68"/>
                <a:gd name="T37" fmla="*/ 68 h 68"/>
                <a:gd name="T38" fmla="*/ 34 w 68"/>
                <a:gd name="T39" fmla="*/ 68 h 68"/>
                <a:gd name="T40" fmla="*/ 27 w 68"/>
                <a:gd name="T41" fmla="*/ 68 h 68"/>
                <a:gd name="T42" fmla="*/ 20 w 68"/>
                <a:gd name="T43" fmla="*/ 65 h 68"/>
                <a:gd name="T44" fmla="*/ 14 w 68"/>
                <a:gd name="T45" fmla="*/ 62 h 68"/>
                <a:gd name="T46" fmla="*/ 10 w 68"/>
                <a:gd name="T47" fmla="*/ 58 h 68"/>
                <a:gd name="T48" fmla="*/ 6 w 68"/>
                <a:gd name="T49" fmla="*/ 54 h 68"/>
                <a:gd name="T50" fmla="*/ 3 w 68"/>
                <a:gd name="T51" fmla="*/ 48 h 68"/>
                <a:gd name="T52" fmla="*/ 0 w 68"/>
                <a:gd name="T53" fmla="*/ 41 h 68"/>
                <a:gd name="T54" fmla="*/ 0 w 68"/>
                <a:gd name="T55" fmla="*/ 34 h 68"/>
                <a:gd name="T56" fmla="*/ 0 w 68"/>
                <a:gd name="T57" fmla="*/ 34 h 68"/>
                <a:gd name="T58" fmla="*/ 0 w 68"/>
                <a:gd name="T59" fmla="*/ 27 h 68"/>
                <a:gd name="T60" fmla="*/ 3 w 68"/>
                <a:gd name="T61" fmla="*/ 21 h 68"/>
                <a:gd name="T62" fmla="*/ 6 w 68"/>
                <a:gd name="T63" fmla="*/ 15 h 68"/>
                <a:gd name="T64" fmla="*/ 10 w 68"/>
                <a:gd name="T65" fmla="*/ 10 h 68"/>
                <a:gd name="T66" fmla="*/ 14 w 68"/>
                <a:gd name="T67" fmla="*/ 6 h 68"/>
                <a:gd name="T68" fmla="*/ 20 w 68"/>
                <a:gd name="T69" fmla="*/ 3 h 68"/>
                <a:gd name="T70" fmla="*/ 27 w 68"/>
                <a:gd name="T71" fmla="*/ 1 h 68"/>
                <a:gd name="T72" fmla="*/ 34 w 68"/>
                <a:gd name="T7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8">
                  <a:moveTo>
                    <a:pt x="34" y="0"/>
                  </a:moveTo>
                  <a:lnTo>
                    <a:pt x="34" y="0"/>
                  </a:lnTo>
                  <a:lnTo>
                    <a:pt x="41" y="1"/>
                  </a:lnTo>
                  <a:lnTo>
                    <a:pt x="47" y="3"/>
                  </a:lnTo>
                  <a:lnTo>
                    <a:pt x="53" y="6"/>
                  </a:lnTo>
                  <a:lnTo>
                    <a:pt x="58" y="10"/>
                  </a:lnTo>
                  <a:lnTo>
                    <a:pt x="62" y="15"/>
                  </a:lnTo>
                  <a:lnTo>
                    <a:pt x="65" y="21"/>
                  </a:lnTo>
                  <a:lnTo>
                    <a:pt x="67" y="27"/>
                  </a:lnTo>
                  <a:lnTo>
                    <a:pt x="68" y="34"/>
                  </a:lnTo>
                  <a:lnTo>
                    <a:pt x="68" y="34"/>
                  </a:lnTo>
                  <a:lnTo>
                    <a:pt x="67" y="41"/>
                  </a:lnTo>
                  <a:lnTo>
                    <a:pt x="65" y="48"/>
                  </a:lnTo>
                  <a:lnTo>
                    <a:pt x="62" y="54"/>
                  </a:lnTo>
                  <a:lnTo>
                    <a:pt x="58" y="58"/>
                  </a:lnTo>
                  <a:lnTo>
                    <a:pt x="53" y="62"/>
                  </a:lnTo>
                  <a:lnTo>
                    <a:pt x="47" y="65"/>
                  </a:lnTo>
                  <a:lnTo>
                    <a:pt x="41" y="68"/>
                  </a:lnTo>
                  <a:lnTo>
                    <a:pt x="34" y="68"/>
                  </a:lnTo>
                  <a:lnTo>
                    <a:pt x="34" y="68"/>
                  </a:lnTo>
                  <a:lnTo>
                    <a:pt x="27" y="68"/>
                  </a:lnTo>
                  <a:lnTo>
                    <a:pt x="20" y="65"/>
                  </a:lnTo>
                  <a:lnTo>
                    <a:pt x="14" y="62"/>
                  </a:lnTo>
                  <a:lnTo>
                    <a:pt x="10" y="58"/>
                  </a:lnTo>
                  <a:lnTo>
                    <a:pt x="6" y="54"/>
                  </a:lnTo>
                  <a:lnTo>
                    <a:pt x="3" y="48"/>
                  </a:lnTo>
                  <a:lnTo>
                    <a:pt x="0" y="41"/>
                  </a:lnTo>
                  <a:lnTo>
                    <a:pt x="0" y="34"/>
                  </a:lnTo>
                  <a:lnTo>
                    <a:pt x="0" y="34"/>
                  </a:lnTo>
                  <a:lnTo>
                    <a:pt x="0" y="27"/>
                  </a:lnTo>
                  <a:lnTo>
                    <a:pt x="3" y="21"/>
                  </a:lnTo>
                  <a:lnTo>
                    <a:pt x="6" y="15"/>
                  </a:lnTo>
                  <a:lnTo>
                    <a:pt x="10" y="10"/>
                  </a:lnTo>
                  <a:lnTo>
                    <a:pt x="14" y="6"/>
                  </a:lnTo>
                  <a:lnTo>
                    <a:pt x="20" y="3"/>
                  </a:lnTo>
                  <a:lnTo>
                    <a:pt x="27" y="1"/>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59"/>
            <p:cNvSpPr>
              <a:spLocks/>
            </p:cNvSpPr>
            <p:nvPr/>
          </p:nvSpPr>
          <p:spPr bwMode="auto">
            <a:xfrm>
              <a:off x="382588" y="1425576"/>
              <a:ext cx="69850" cy="68263"/>
            </a:xfrm>
            <a:custGeom>
              <a:avLst/>
              <a:gdLst>
                <a:gd name="T0" fmla="*/ 65 w 130"/>
                <a:gd name="T1" fmla="*/ 0 h 130"/>
                <a:gd name="T2" fmla="*/ 65 w 130"/>
                <a:gd name="T3" fmla="*/ 0 h 130"/>
                <a:gd name="T4" fmla="*/ 51 w 130"/>
                <a:gd name="T5" fmla="*/ 2 h 130"/>
                <a:gd name="T6" fmla="*/ 40 w 130"/>
                <a:gd name="T7" fmla="*/ 5 h 130"/>
                <a:gd name="T8" fmla="*/ 29 w 130"/>
                <a:gd name="T9" fmla="*/ 11 h 130"/>
                <a:gd name="T10" fmla="*/ 19 w 130"/>
                <a:gd name="T11" fmla="*/ 19 h 130"/>
                <a:gd name="T12" fmla="*/ 12 w 130"/>
                <a:gd name="T13" fmla="*/ 28 h 130"/>
                <a:gd name="T14" fmla="*/ 4 w 130"/>
                <a:gd name="T15" fmla="*/ 40 h 130"/>
                <a:gd name="T16" fmla="*/ 1 w 130"/>
                <a:gd name="T17" fmla="*/ 52 h 130"/>
                <a:gd name="T18" fmla="*/ 0 w 130"/>
                <a:gd name="T19" fmla="*/ 65 h 130"/>
                <a:gd name="T20" fmla="*/ 0 w 130"/>
                <a:gd name="T21" fmla="*/ 65 h 130"/>
                <a:gd name="T22" fmla="*/ 1 w 130"/>
                <a:gd name="T23" fmla="*/ 79 h 130"/>
                <a:gd name="T24" fmla="*/ 4 w 130"/>
                <a:gd name="T25" fmla="*/ 90 h 130"/>
                <a:gd name="T26" fmla="*/ 12 w 130"/>
                <a:gd name="T27" fmla="*/ 101 h 130"/>
                <a:gd name="T28" fmla="*/ 19 w 130"/>
                <a:gd name="T29" fmla="*/ 111 h 130"/>
                <a:gd name="T30" fmla="*/ 29 w 130"/>
                <a:gd name="T31" fmla="*/ 118 h 130"/>
                <a:gd name="T32" fmla="*/ 40 w 130"/>
                <a:gd name="T33" fmla="*/ 125 h 130"/>
                <a:gd name="T34" fmla="*/ 51 w 130"/>
                <a:gd name="T35" fmla="*/ 129 h 130"/>
                <a:gd name="T36" fmla="*/ 65 w 130"/>
                <a:gd name="T37" fmla="*/ 130 h 130"/>
                <a:gd name="T38" fmla="*/ 65 w 130"/>
                <a:gd name="T39" fmla="*/ 130 h 130"/>
                <a:gd name="T40" fmla="*/ 78 w 130"/>
                <a:gd name="T41" fmla="*/ 129 h 130"/>
                <a:gd name="T42" fmla="*/ 90 w 130"/>
                <a:gd name="T43" fmla="*/ 125 h 130"/>
                <a:gd name="T44" fmla="*/ 102 w 130"/>
                <a:gd name="T45" fmla="*/ 118 h 130"/>
                <a:gd name="T46" fmla="*/ 111 w 130"/>
                <a:gd name="T47" fmla="*/ 111 h 130"/>
                <a:gd name="T48" fmla="*/ 119 w 130"/>
                <a:gd name="T49" fmla="*/ 101 h 130"/>
                <a:gd name="T50" fmla="*/ 125 w 130"/>
                <a:gd name="T51" fmla="*/ 90 h 130"/>
                <a:gd name="T52" fmla="*/ 128 w 130"/>
                <a:gd name="T53" fmla="*/ 79 h 130"/>
                <a:gd name="T54" fmla="*/ 130 w 130"/>
                <a:gd name="T55" fmla="*/ 65 h 130"/>
                <a:gd name="T56" fmla="*/ 130 w 130"/>
                <a:gd name="T57" fmla="*/ 65 h 130"/>
                <a:gd name="T58" fmla="*/ 128 w 130"/>
                <a:gd name="T59" fmla="*/ 52 h 130"/>
                <a:gd name="T60" fmla="*/ 125 w 130"/>
                <a:gd name="T61" fmla="*/ 40 h 130"/>
                <a:gd name="T62" fmla="*/ 119 w 130"/>
                <a:gd name="T63" fmla="*/ 28 h 130"/>
                <a:gd name="T64" fmla="*/ 111 w 130"/>
                <a:gd name="T65" fmla="*/ 19 h 130"/>
                <a:gd name="T66" fmla="*/ 102 w 130"/>
                <a:gd name="T67" fmla="*/ 11 h 130"/>
                <a:gd name="T68" fmla="*/ 90 w 130"/>
                <a:gd name="T69" fmla="*/ 5 h 130"/>
                <a:gd name="T70" fmla="*/ 78 w 130"/>
                <a:gd name="T71" fmla="*/ 2 h 130"/>
                <a:gd name="T72" fmla="*/ 65 w 130"/>
                <a:gd name="T73" fmla="*/ 0 h 130"/>
                <a:gd name="T74" fmla="*/ 65 w 130"/>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30">
                  <a:moveTo>
                    <a:pt x="65" y="0"/>
                  </a:moveTo>
                  <a:lnTo>
                    <a:pt x="65" y="0"/>
                  </a:lnTo>
                  <a:lnTo>
                    <a:pt x="51" y="2"/>
                  </a:lnTo>
                  <a:lnTo>
                    <a:pt x="40" y="5"/>
                  </a:lnTo>
                  <a:lnTo>
                    <a:pt x="29" y="11"/>
                  </a:lnTo>
                  <a:lnTo>
                    <a:pt x="19" y="19"/>
                  </a:lnTo>
                  <a:lnTo>
                    <a:pt x="12" y="28"/>
                  </a:lnTo>
                  <a:lnTo>
                    <a:pt x="4" y="40"/>
                  </a:lnTo>
                  <a:lnTo>
                    <a:pt x="1" y="52"/>
                  </a:lnTo>
                  <a:lnTo>
                    <a:pt x="0" y="65"/>
                  </a:lnTo>
                  <a:lnTo>
                    <a:pt x="0" y="65"/>
                  </a:lnTo>
                  <a:lnTo>
                    <a:pt x="1" y="79"/>
                  </a:lnTo>
                  <a:lnTo>
                    <a:pt x="4" y="90"/>
                  </a:lnTo>
                  <a:lnTo>
                    <a:pt x="12" y="101"/>
                  </a:lnTo>
                  <a:lnTo>
                    <a:pt x="19" y="111"/>
                  </a:lnTo>
                  <a:lnTo>
                    <a:pt x="29" y="118"/>
                  </a:lnTo>
                  <a:lnTo>
                    <a:pt x="40" y="125"/>
                  </a:lnTo>
                  <a:lnTo>
                    <a:pt x="51" y="129"/>
                  </a:lnTo>
                  <a:lnTo>
                    <a:pt x="65" y="130"/>
                  </a:lnTo>
                  <a:lnTo>
                    <a:pt x="65" y="130"/>
                  </a:lnTo>
                  <a:lnTo>
                    <a:pt x="78" y="129"/>
                  </a:lnTo>
                  <a:lnTo>
                    <a:pt x="90" y="125"/>
                  </a:lnTo>
                  <a:lnTo>
                    <a:pt x="102" y="118"/>
                  </a:lnTo>
                  <a:lnTo>
                    <a:pt x="111" y="111"/>
                  </a:lnTo>
                  <a:lnTo>
                    <a:pt x="119" y="101"/>
                  </a:lnTo>
                  <a:lnTo>
                    <a:pt x="125" y="90"/>
                  </a:lnTo>
                  <a:lnTo>
                    <a:pt x="128" y="79"/>
                  </a:lnTo>
                  <a:lnTo>
                    <a:pt x="130" y="65"/>
                  </a:lnTo>
                  <a:lnTo>
                    <a:pt x="130" y="65"/>
                  </a:lnTo>
                  <a:lnTo>
                    <a:pt x="128" y="52"/>
                  </a:lnTo>
                  <a:lnTo>
                    <a:pt x="125" y="40"/>
                  </a:lnTo>
                  <a:lnTo>
                    <a:pt x="119" y="28"/>
                  </a:lnTo>
                  <a:lnTo>
                    <a:pt x="111" y="19"/>
                  </a:lnTo>
                  <a:lnTo>
                    <a:pt x="102" y="11"/>
                  </a:lnTo>
                  <a:lnTo>
                    <a:pt x="90" y="5"/>
                  </a:lnTo>
                  <a:lnTo>
                    <a:pt x="78" y="2"/>
                  </a:lnTo>
                  <a:lnTo>
                    <a:pt x="65" y="0"/>
                  </a:lnTo>
                  <a:lnTo>
                    <a:pt x="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60"/>
            <p:cNvSpPr>
              <a:spLocks/>
            </p:cNvSpPr>
            <p:nvPr/>
          </p:nvSpPr>
          <p:spPr bwMode="auto">
            <a:xfrm>
              <a:off x="296863" y="1476376"/>
              <a:ext cx="12700" cy="19050"/>
            </a:xfrm>
            <a:custGeom>
              <a:avLst/>
              <a:gdLst>
                <a:gd name="T0" fmla="*/ 26 w 26"/>
                <a:gd name="T1" fmla="*/ 0 h 37"/>
                <a:gd name="T2" fmla="*/ 0 w 26"/>
                <a:gd name="T3" fmla="*/ 0 h 37"/>
                <a:gd name="T4" fmla="*/ 0 w 26"/>
                <a:gd name="T5" fmla="*/ 24 h 37"/>
                <a:gd name="T6" fmla="*/ 0 w 26"/>
                <a:gd name="T7" fmla="*/ 24 h 37"/>
                <a:gd name="T8" fmla="*/ 1 w 26"/>
                <a:gd name="T9" fmla="*/ 28 h 37"/>
                <a:gd name="T10" fmla="*/ 4 w 26"/>
                <a:gd name="T11" fmla="*/ 32 h 37"/>
                <a:gd name="T12" fmla="*/ 8 w 26"/>
                <a:gd name="T13" fmla="*/ 35 h 37"/>
                <a:gd name="T14" fmla="*/ 13 w 26"/>
                <a:gd name="T15" fmla="*/ 37 h 37"/>
                <a:gd name="T16" fmla="*/ 13 w 26"/>
                <a:gd name="T17" fmla="*/ 37 h 37"/>
                <a:gd name="T18" fmla="*/ 18 w 26"/>
                <a:gd name="T19" fmla="*/ 35 h 37"/>
                <a:gd name="T20" fmla="*/ 22 w 26"/>
                <a:gd name="T21" fmla="*/ 32 h 37"/>
                <a:gd name="T22" fmla="*/ 25 w 26"/>
                <a:gd name="T23" fmla="*/ 28 h 37"/>
                <a:gd name="T24" fmla="*/ 26 w 26"/>
                <a:gd name="T25" fmla="*/ 24 h 37"/>
                <a:gd name="T26" fmla="*/ 26 w 26"/>
                <a:gd name="T2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7">
                  <a:moveTo>
                    <a:pt x="26" y="0"/>
                  </a:moveTo>
                  <a:lnTo>
                    <a:pt x="0" y="0"/>
                  </a:lnTo>
                  <a:lnTo>
                    <a:pt x="0" y="24"/>
                  </a:lnTo>
                  <a:lnTo>
                    <a:pt x="0" y="24"/>
                  </a:lnTo>
                  <a:lnTo>
                    <a:pt x="1" y="28"/>
                  </a:lnTo>
                  <a:lnTo>
                    <a:pt x="4" y="32"/>
                  </a:lnTo>
                  <a:lnTo>
                    <a:pt x="8" y="35"/>
                  </a:lnTo>
                  <a:lnTo>
                    <a:pt x="13" y="37"/>
                  </a:lnTo>
                  <a:lnTo>
                    <a:pt x="13" y="37"/>
                  </a:lnTo>
                  <a:lnTo>
                    <a:pt x="18" y="35"/>
                  </a:lnTo>
                  <a:lnTo>
                    <a:pt x="22" y="32"/>
                  </a:lnTo>
                  <a:lnTo>
                    <a:pt x="25" y="28"/>
                  </a:lnTo>
                  <a:lnTo>
                    <a:pt x="26" y="24"/>
                  </a:lnTo>
                  <a:lnTo>
                    <a:pt x="26"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61"/>
            <p:cNvSpPr>
              <a:spLocks/>
            </p:cNvSpPr>
            <p:nvPr/>
          </p:nvSpPr>
          <p:spPr bwMode="auto">
            <a:xfrm>
              <a:off x="296863" y="1476376"/>
              <a:ext cx="12700" cy="19050"/>
            </a:xfrm>
            <a:custGeom>
              <a:avLst/>
              <a:gdLst>
                <a:gd name="T0" fmla="*/ 26 w 26"/>
                <a:gd name="T1" fmla="*/ 0 h 37"/>
                <a:gd name="T2" fmla="*/ 0 w 26"/>
                <a:gd name="T3" fmla="*/ 0 h 37"/>
                <a:gd name="T4" fmla="*/ 0 w 26"/>
                <a:gd name="T5" fmla="*/ 24 h 37"/>
                <a:gd name="T6" fmla="*/ 0 w 26"/>
                <a:gd name="T7" fmla="*/ 24 h 37"/>
                <a:gd name="T8" fmla="*/ 1 w 26"/>
                <a:gd name="T9" fmla="*/ 28 h 37"/>
                <a:gd name="T10" fmla="*/ 4 w 26"/>
                <a:gd name="T11" fmla="*/ 32 h 37"/>
                <a:gd name="T12" fmla="*/ 8 w 26"/>
                <a:gd name="T13" fmla="*/ 35 h 37"/>
                <a:gd name="T14" fmla="*/ 13 w 26"/>
                <a:gd name="T15" fmla="*/ 37 h 37"/>
                <a:gd name="T16" fmla="*/ 13 w 26"/>
                <a:gd name="T17" fmla="*/ 37 h 37"/>
                <a:gd name="T18" fmla="*/ 18 w 26"/>
                <a:gd name="T19" fmla="*/ 35 h 37"/>
                <a:gd name="T20" fmla="*/ 22 w 26"/>
                <a:gd name="T21" fmla="*/ 32 h 37"/>
                <a:gd name="T22" fmla="*/ 25 w 26"/>
                <a:gd name="T23" fmla="*/ 28 h 37"/>
                <a:gd name="T24" fmla="*/ 26 w 26"/>
                <a:gd name="T25" fmla="*/ 24 h 37"/>
                <a:gd name="T26" fmla="*/ 26 w 26"/>
                <a:gd name="T2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7">
                  <a:moveTo>
                    <a:pt x="26" y="0"/>
                  </a:moveTo>
                  <a:lnTo>
                    <a:pt x="0" y="0"/>
                  </a:lnTo>
                  <a:lnTo>
                    <a:pt x="0" y="24"/>
                  </a:lnTo>
                  <a:lnTo>
                    <a:pt x="0" y="24"/>
                  </a:lnTo>
                  <a:lnTo>
                    <a:pt x="1" y="28"/>
                  </a:lnTo>
                  <a:lnTo>
                    <a:pt x="4" y="32"/>
                  </a:lnTo>
                  <a:lnTo>
                    <a:pt x="8" y="35"/>
                  </a:lnTo>
                  <a:lnTo>
                    <a:pt x="13" y="37"/>
                  </a:lnTo>
                  <a:lnTo>
                    <a:pt x="13" y="37"/>
                  </a:lnTo>
                  <a:lnTo>
                    <a:pt x="18" y="35"/>
                  </a:lnTo>
                  <a:lnTo>
                    <a:pt x="22" y="32"/>
                  </a:lnTo>
                  <a:lnTo>
                    <a:pt x="25" y="28"/>
                  </a:lnTo>
                  <a:lnTo>
                    <a:pt x="26" y="24"/>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62"/>
            <p:cNvSpPr>
              <a:spLocks noEditPoints="1"/>
            </p:cNvSpPr>
            <p:nvPr/>
          </p:nvSpPr>
          <p:spPr bwMode="auto">
            <a:xfrm>
              <a:off x="296863" y="1423989"/>
              <a:ext cx="12700" cy="52388"/>
            </a:xfrm>
            <a:custGeom>
              <a:avLst/>
              <a:gdLst>
                <a:gd name="T0" fmla="*/ 26 w 26"/>
                <a:gd name="T1" fmla="*/ 81 h 100"/>
                <a:gd name="T2" fmla="*/ 0 w 26"/>
                <a:gd name="T3" fmla="*/ 81 h 100"/>
                <a:gd name="T4" fmla="*/ 0 w 26"/>
                <a:gd name="T5" fmla="*/ 100 h 100"/>
                <a:gd name="T6" fmla="*/ 26 w 26"/>
                <a:gd name="T7" fmla="*/ 100 h 100"/>
                <a:gd name="T8" fmla="*/ 26 w 26"/>
                <a:gd name="T9" fmla="*/ 81 h 100"/>
                <a:gd name="T10" fmla="*/ 13 w 26"/>
                <a:gd name="T11" fmla="*/ 0 h 100"/>
                <a:gd name="T12" fmla="*/ 13 w 26"/>
                <a:gd name="T13" fmla="*/ 0 h 100"/>
                <a:gd name="T14" fmla="*/ 8 w 26"/>
                <a:gd name="T15" fmla="*/ 1 h 100"/>
                <a:gd name="T16" fmla="*/ 4 w 26"/>
                <a:gd name="T17" fmla="*/ 3 h 100"/>
                <a:gd name="T18" fmla="*/ 1 w 26"/>
                <a:gd name="T19" fmla="*/ 8 h 100"/>
                <a:gd name="T20" fmla="*/ 0 w 26"/>
                <a:gd name="T21" fmla="*/ 13 h 100"/>
                <a:gd name="T22" fmla="*/ 0 w 26"/>
                <a:gd name="T23" fmla="*/ 55 h 100"/>
                <a:gd name="T24" fmla="*/ 26 w 26"/>
                <a:gd name="T25" fmla="*/ 55 h 100"/>
                <a:gd name="T26" fmla="*/ 26 w 26"/>
                <a:gd name="T27" fmla="*/ 13 h 100"/>
                <a:gd name="T28" fmla="*/ 26 w 26"/>
                <a:gd name="T29" fmla="*/ 13 h 100"/>
                <a:gd name="T30" fmla="*/ 25 w 26"/>
                <a:gd name="T31" fmla="*/ 8 h 100"/>
                <a:gd name="T32" fmla="*/ 22 w 26"/>
                <a:gd name="T33" fmla="*/ 3 h 100"/>
                <a:gd name="T34" fmla="*/ 18 w 26"/>
                <a:gd name="T35" fmla="*/ 1 h 100"/>
                <a:gd name="T36" fmla="*/ 13 w 2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100">
                  <a:moveTo>
                    <a:pt x="26" y="81"/>
                  </a:moveTo>
                  <a:lnTo>
                    <a:pt x="0" y="81"/>
                  </a:lnTo>
                  <a:lnTo>
                    <a:pt x="0" y="100"/>
                  </a:lnTo>
                  <a:lnTo>
                    <a:pt x="26" y="100"/>
                  </a:lnTo>
                  <a:lnTo>
                    <a:pt x="26" y="81"/>
                  </a:lnTo>
                  <a:close/>
                  <a:moveTo>
                    <a:pt x="13" y="0"/>
                  </a:moveTo>
                  <a:lnTo>
                    <a:pt x="13" y="0"/>
                  </a:lnTo>
                  <a:lnTo>
                    <a:pt x="8" y="1"/>
                  </a:lnTo>
                  <a:lnTo>
                    <a:pt x="4" y="3"/>
                  </a:lnTo>
                  <a:lnTo>
                    <a:pt x="1" y="8"/>
                  </a:lnTo>
                  <a:lnTo>
                    <a:pt x="0" y="13"/>
                  </a:lnTo>
                  <a:lnTo>
                    <a:pt x="0" y="55"/>
                  </a:lnTo>
                  <a:lnTo>
                    <a:pt x="26" y="55"/>
                  </a:lnTo>
                  <a:lnTo>
                    <a:pt x="26" y="13"/>
                  </a:lnTo>
                  <a:lnTo>
                    <a:pt x="26" y="13"/>
                  </a:lnTo>
                  <a:lnTo>
                    <a:pt x="25" y="8"/>
                  </a:lnTo>
                  <a:lnTo>
                    <a:pt x="22" y="3"/>
                  </a:lnTo>
                  <a:lnTo>
                    <a:pt x="18" y="1"/>
                  </a:lnTo>
                  <a:lnTo>
                    <a:pt x="13"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63"/>
            <p:cNvSpPr>
              <a:spLocks noChangeArrowheads="1"/>
            </p:cNvSpPr>
            <p:nvPr/>
          </p:nvSpPr>
          <p:spPr bwMode="auto">
            <a:xfrm>
              <a:off x="296863" y="1466851"/>
              <a:ext cx="127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64"/>
            <p:cNvSpPr>
              <a:spLocks/>
            </p:cNvSpPr>
            <p:nvPr/>
          </p:nvSpPr>
          <p:spPr bwMode="auto">
            <a:xfrm>
              <a:off x="296863" y="1423989"/>
              <a:ext cx="12700" cy="28575"/>
            </a:xfrm>
            <a:custGeom>
              <a:avLst/>
              <a:gdLst>
                <a:gd name="T0" fmla="*/ 13 w 26"/>
                <a:gd name="T1" fmla="*/ 0 h 55"/>
                <a:gd name="T2" fmla="*/ 13 w 26"/>
                <a:gd name="T3" fmla="*/ 0 h 55"/>
                <a:gd name="T4" fmla="*/ 8 w 26"/>
                <a:gd name="T5" fmla="*/ 1 h 55"/>
                <a:gd name="T6" fmla="*/ 4 w 26"/>
                <a:gd name="T7" fmla="*/ 3 h 55"/>
                <a:gd name="T8" fmla="*/ 1 w 26"/>
                <a:gd name="T9" fmla="*/ 8 h 55"/>
                <a:gd name="T10" fmla="*/ 0 w 26"/>
                <a:gd name="T11" fmla="*/ 13 h 55"/>
                <a:gd name="T12" fmla="*/ 0 w 26"/>
                <a:gd name="T13" fmla="*/ 55 h 55"/>
                <a:gd name="T14" fmla="*/ 26 w 26"/>
                <a:gd name="T15" fmla="*/ 55 h 55"/>
                <a:gd name="T16" fmla="*/ 26 w 26"/>
                <a:gd name="T17" fmla="*/ 13 h 55"/>
                <a:gd name="T18" fmla="*/ 26 w 26"/>
                <a:gd name="T19" fmla="*/ 13 h 55"/>
                <a:gd name="T20" fmla="*/ 25 w 26"/>
                <a:gd name="T21" fmla="*/ 8 h 55"/>
                <a:gd name="T22" fmla="*/ 22 w 26"/>
                <a:gd name="T23" fmla="*/ 3 h 55"/>
                <a:gd name="T24" fmla="*/ 18 w 26"/>
                <a:gd name="T25" fmla="*/ 1 h 55"/>
                <a:gd name="T26" fmla="*/ 13 w 26"/>
                <a:gd name="T2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55">
                  <a:moveTo>
                    <a:pt x="13" y="0"/>
                  </a:moveTo>
                  <a:lnTo>
                    <a:pt x="13" y="0"/>
                  </a:lnTo>
                  <a:lnTo>
                    <a:pt x="8" y="1"/>
                  </a:lnTo>
                  <a:lnTo>
                    <a:pt x="4" y="3"/>
                  </a:lnTo>
                  <a:lnTo>
                    <a:pt x="1" y="8"/>
                  </a:lnTo>
                  <a:lnTo>
                    <a:pt x="0" y="13"/>
                  </a:lnTo>
                  <a:lnTo>
                    <a:pt x="0" y="55"/>
                  </a:lnTo>
                  <a:lnTo>
                    <a:pt x="26" y="55"/>
                  </a:lnTo>
                  <a:lnTo>
                    <a:pt x="26" y="13"/>
                  </a:lnTo>
                  <a:lnTo>
                    <a:pt x="26" y="13"/>
                  </a:lnTo>
                  <a:lnTo>
                    <a:pt x="25" y="8"/>
                  </a:lnTo>
                  <a:lnTo>
                    <a:pt x="22" y="3"/>
                  </a:lnTo>
                  <a:lnTo>
                    <a:pt x="18"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65"/>
            <p:cNvSpPr>
              <a:spLocks noEditPoints="1"/>
            </p:cNvSpPr>
            <p:nvPr/>
          </p:nvSpPr>
          <p:spPr bwMode="auto">
            <a:xfrm>
              <a:off x="266700" y="1452564"/>
              <a:ext cx="73025" cy="14288"/>
            </a:xfrm>
            <a:custGeom>
              <a:avLst/>
              <a:gdLst>
                <a:gd name="T0" fmla="*/ 56 w 137"/>
                <a:gd name="T1" fmla="*/ 0 h 26"/>
                <a:gd name="T2" fmla="*/ 13 w 137"/>
                <a:gd name="T3" fmla="*/ 0 h 26"/>
                <a:gd name="T4" fmla="*/ 13 w 137"/>
                <a:gd name="T5" fmla="*/ 0 h 26"/>
                <a:gd name="T6" fmla="*/ 8 w 137"/>
                <a:gd name="T7" fmla="*/ 1 h 26"/>
                <a:gd name="T8" fmla="*/ 5 w 137"/>
                <a:gd name="T9" fmla="*/ 4 h 26"/>
                <a:gd name="T10" fmla="*/ 1 w 137"/>
                <a:gd name="T11" fmla="*/ 8 h 26"/>
                <a:gd name="T12" fmla="*/ 0 w 137"/>
                <a:gd name="T13" fmla="*/ 13 h 26"/>
                <a:gd name="T14" fmla="*/ 0 w 137"/>
                <a:gd name="T15" fmla="*/ 13 h 26"/>
                <a:gd name="T16" fmla="*/ 1 w 137"/>
                <a:gd name="T17" fmla="*/ 18 h 26"/>
                <a:gd name="T18" fmla="*/ 5 w 137"/>
                <a:gd name="T19" fmla="*/ 22 h 26"/>
                <a:gd name="T20" fmla="*/ 8 w 137"/>
                <a:gd name="T21" fmla="*/ 24 h 26"/>
                <a:gd name="T22" fmla="*/ 13 w 137"/>
                <a:gd name="T23" fmla="*/ 26 h 26"/>
                <a:gd name="T24" fmla="*/ 56 w 137"/>
                <a:gd name="T25" fmla="*/ 26 h 26"/>
                <a:gd name="T26" fmla="*/ 56 w 137"/>
                <a:gd name="T27" fmla="*/ 0 h 26"/>
                <a:gd name="T28" fmla="*/ 124 w 137"/>
                <a:gd name="T29" fmla="*/ 0 h 26"/>
                <a:gd name="T30" fmla="*/ 82 w 137"/>
                <a:gd name="T31" fmla="*/ 0 h 26"/>
                <a:gd name="T32" fmla="*/ 82 w 137"/>
                <a:gd name="T33" fmla="*/ 26 h 26"/>
                <a:gd name="T34" fmla="*/ 124 w 137"/>
                <a:gd name="T35" fmla="*/ 26 h 26"/>
                <a:gd name="T36" fmla="*/ 124 w 137"/>
                <a:gd name="T37" fmla="*/ 26 h 26"/>
                <a:gd name="T38" fmla="*/ 129 w 137"/>
                <a:gd name="T39" fmla="*/ 24 h 26"/>
                <a:gd name="T40" fmla="*/ 133 w 137"/>
                <a:gd name="T41" fmla="*/ 22 h 26"/>
                <a:gd name="T42" fmla="*/ 136 w 137"/>
                <a:gd name="T43" fmla="*/ 18 h 26"/>
                <a:gd name="T44" fmla="*/ 137 w 137"/>
                <a:gd name="T45" fmla="*/ 13 h 26"/>
                <a:gd name="T46" fmla="*/ 137 w 137"/>
                <a:gd name="T47" fmla="*/ 13 h 26"/>
                <a:gd name="T48" fmla="*/ 136 w 137"/>
                <a:gd name="T49" fmla="*/ 8 h 26"/>
                <a:gd name="T50" fmla="*/ 133 w 137"/>
                <a:gd name="T51" fmla="*/ 4 h 26"/>
                <a:gd name="T52" fmla="*/ 129 w 137"/>
                <a:gd name="T53" fmla="*/ 1 h 26"/>
                <a:gd name="T54" fmla="*/ 124 w 137"/>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 h="26">
                  <a:moveTo>
                    <a:pt x="56" y="0"/>
                  </a:moveTo>
                  <a:lnTo>
                    <a:pt x="13" y="0"/>
                  </a:lnTo>
                  <a:lnTo>
                    <a:pt x="13" y="0"/>
                  </a:lnTo>
                  <a:lnTo>
                    <a:pt x="8" y="1"/>
                  </a:lnTo>
                  <a:lnTo>
                    <a:pt x="5" y="4"/>
                  </a:lnTo>
                  <a:lnTo>
                    <a:pt x="1" y="8"/>
                  </a:lnTo>
                  <a:lnTo>
                    <a:pt x="0" y="13"/>
                  </a:lnTo>
                  <a:lnTo>
                    <a:pt x="0" y="13"/>
                  </a:lnTo>
                  <a:lnTo>
                    <a:pt x="1" y="18"/>
                  </a:lnTo>
                  <a:lnTo>
                    <a:pt x="5" y="22"/>
                  </a:lnTo>
                  <a:lnTo>
                    <a:pt x="8" y="24"/>
                  </a:lnTo>
                  <a:lnTo>
                    <a:pt x="13" y="26"/>
                  </a:lnTo>
                  <a:lnTo>
                    <a:pt x="56" y="26"/>
                  </a:lnTo>
                  <a:lnTo>
                    <a:pt x="56" y="0"/>
                  </a:lnTo>
                  <a:close/>
                  <a:moveTo>
                    <a:pt x="124" y="0"/>
                  </a:moveTo>
                  <a:lnTo>
                    <a:pt x="82" y="0"/>
                  </a:lnTo>
                  <a:lnTo>
                    <a:pt x="82" y="26"/>
                  </a:lnTo>
                  <a:lnTo>
                    <a:pt x="124" y="26"/>
                  </a:lnTo>
                  <a:lnTo>
                    <a:pt x="124" y="26"/>
                  </a:lnTo>
                  <a:lnTo>
                    <a:pt x="129" y="24"/>
                  </a:lnTo>
                  <a:lnTo>
                    <a:pt x="133" y="22"/>
                  </a:lnTo>
                  <a:lnTo>
                    <a:pt x="136" y="18"/>
                  </a:lnTo>
                  <a:lnTo>
                    <a:pt x="137" y="13"/>
                  </a:lnTo>
                  <a:lnTo>
                    <a:pt x="137" y="13"/>
                  </a:lnTo>
                  <a:lnTo>
                    <a:pt x="136" y="8"/>
                  </a:lnTo>
                  <a:lnTo>
                    <a:pt x="133" y="4"/>
                  </a:lnTo>
                  <a:lnTo>
                    <a:pt x="129" y="1"/>
                  </a:lnTo>
                  <a:lnTo>
                    <a:pt x="12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66"/>
            <p:cNvSpPr>
              <a:spLocks/>
            </p:cNvSpPr>
            <p:nvPr/>
          </p:nvSpPr>
          <p:spPr bwMode="auto">
            <a:xfrm>
              <a:off x="266700" y="1452564"/>
              <a:ext cx="30163" cy="14288"/>
            </a:xfrm>
            <a:custGeom>
              <a:avLst/>
              <a:gdLst>
                <a:gd name="T0" fmla="*/ 56 w 56"/>
                <a:gd name="T1" fmla="*/ 0 h 26"/>
                <a:gd name="T2" fmla="*/ 13 w 56"/>
                <a:gd name="T3" fmla="*/ 0 h 26"/>
                <a:gd name="T4" fmla="*/ 13 w 56"/>
                <a:gd name="T5" fmla="*/ 0 h 26"/>
                <a:gd name="T6" fmla="*/ 8 w 56"/>
                <a:gd name="T7" fmla="*/ 1 h 26"/>
                <a:gd name="T8" fmla="*/ 5 w 56"/>
                <a:gd name="T9" fmla="*/ 4 h 26"/>
                <a:gd name="T10" fmla="*/ 1 w 56"/>
                <a:gd name="T11" fmla="*/ 8 h 26"/>
                <a:gd name="T12" fmla="*/ 0 w 56"/>
                <a:gd name="T13" fmla="*/ 13 h 26"/>
                <a:gd name="T14" fmla="*/ 0 w 56"/>
                <a:gd name="T15" fmla="*/ 13 h 26"/>
                <a:gd name="T16" fmla="*/ 1 w 56"/>
                <a:gd name="T17" fmla="*/ 18 h 26"/>
                <a:gd name="T18" fmla="*/ 5 w 56"/>
                <a:gd name="T19" fmla="*/ 22 h 26"/>
                <a:gd name="T20" fmla="*/ 8 w 56"/>
                <a:gd name="T21" fmla="*/ 24 h 26"/>
                <a:gd name="T22" fmla="*/ 13 w 56"/>
                <a:gd name="T23" fmla="*/ 26 h 26"/>
                <a:gd name="T24" fmla="*/ 56 w 56"/>
                <a:gd name="T25" fmla="*/ 26 h 26"/>
                <a:gd name="T26" fmla="*/ 56 w 56"/>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26">
                  <a:moveTo>
                    <a:pt x="56" y="0"/>
                  </a:moveTo>
                  <a:lnTo>
                    <a:pt x="13" y="0"/>
                  </a:lnTo>
                  <a:lnTo>
                    <a:pt x="13" y="0"/>
                  </a:lnTo>
                  <a:lnTo>
                    <a:pt x="8" y="1"/>
                  </a:lnTo>
                  <a:lnTo>
                    <a:pt x="5" y="4"/>
                  </a:lnTo>
                  <a:lnTo>
                    <a:pt x="1" y="8"/>
                  </a:lnTo>
                  <a:lnTo>
                    <a:pt x="0" y="13"/>
                  </a:lnTo>
                  <a:lnTo>
                    <a:pt x="0" y="13"/>
                  </a:lnTo>
                  <a:lnTo>
                    <a:pt x="1" y="18"/>
                  </a:lnTo>
                  <a:lnTo>
                    <a:pt x="5" y="22"/>
                  </a:lnTo>
                  <a:lnTo>
                    <a:pt x="8" y="24"/>
                  </a:lnTo>
                  <a:lnTo>
                    <a:pt x="13" y="26"/>
                  </a:lnTo>
                  <a:lnTo>
                    <a:pt x="56" y="26"/>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67"/>
            <p:cNvSpPr>
              <a:spLocks/>
            </p:cNvSpPr>
            <p:nvPr/>
          </p:nvSpPr>
          <p:spPr bwMode="auto">
            <a:xfrm>
              <a:off x="309563" y="1452564"/>
              <a:ext cx="30163" cy="14288"/>
            </a:xfrm>
            <a:custGeom>
              <a:avLst/>
              <a:gdLst>
                <a:gd name="T0" fmla="*/ 42 w 55"/>
                <a:gd name="T1" fmla="*/ 0 h 26"/>
                <a:gd name="T2" fmla="*/ 0 w 55"/>
                <a:gd name="T3" fmla="*/ 0 h 26"/>
                <a:gd name="T4" fmla="*/ 0 w 55"/>
                <a:gd name="T5" fmla="*/ 26 h 26"/>
                <a:gd name="T6" fmla="*/ 42 w 55"/>
                <a:gd name="T7" fmla="*/ 26 h 26"/>
                <a:gd name="T8" fmla="*/ 42 w 55"/>
                <a:gd name="T9" fmla="*/ 26 h 26"/>
                <a:gd name="T10" fmla="*/ 47 w 55"/>
                <a:gd name="T11" fmla="*/ 24 h 26"/>
                <a:gd name="T12" fmla="*/ 51 w 55"/>
                <a:gd name="T13" fmla="*/ 22 h 26"/>
                <a:gd name="T14" fmla="*/ 54 w 55"/>
                <a:gd name="T15" fmla="*/ 18 h 26"/>
                <a:gd name="T16" fmla="*/ 55 w 55"/>
                <a:gd name="T17" fmla="*/ 13 h 26"/>
                <a:gd name="T18" fmla="*/ 55 w 55"/>
                <a:gd name="T19" fmla="*/ 13 h 26"/>
                <a:gd name="T20" fmla="*/ 54 w 55"/>
                <a:gd name="T21" fmla="*/ 8 h 26"/>
                <a:gd name="T22" fmla="*/ 51 w 55"/>
                <a:gd name="T23" fmla="*/ 4 h 26"/>
                <a:gd name="T24" fmla="*/ 47 w 55"/>
                <a:gd name="T25" fmla="*/ 1 h 26"/>
                <a:gd name="T26" fmla="*/ 42 w 55"/>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26">
                  <a:moveTo>
                    <a:pt x="42" y="0"/>
                  </a:moveTo>
                  <a:lnTo>
                    <a:pt x="0" y="0"/>
                  </a:lnTo>
                  <a:lnTo>
                    <a:pt x="0" y="26"/>
                  </a:lnTo>
                  <a:lnTo>
                    <a:pt x="42" y="26"/>
                  </a:lnTo>
                  <a:lnTo>
                    <a:pt x="42" y="26"/>
                  </a:lnTo>
                  <a:lnTo>
                    <a:pt x="47" y="24"/>
                  </a:lnTo>
                  <a:lnTo>
                    <a:pt x="51" y="22"/>
                  </a:lnTo>
                  <a:lnTo>
                    <a:pt x="54" y="18"/>
                  </a:lnTo>
                  <a:lnTo>
                    <a:pt x="55" y="13"/>
                  </a:lnTo>
                  <a:lnTo>
                    <a:pt x="55" y="13"/>
                  </a:lnTo>
                  <a:lnTo>
                    <a:pt x="54" y="8"/>
                  </a:lnTo>
                  <a:lnTo>
                    <a:pt x="51" y="4"/>
                  </a:lnTo>
                  <a:lnTo>
                    <a:pt x="47" y="1"/>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68"/>
            <p:cNvSpPr>
              <a:spLocks noChangeArrowheads="1"/>
            </p:cNvSpPr>
            <p:nvPr/>
          </p:nvSpPr>
          <p:spPr bwMode="auto">
            <a:xfrm>
              <a:off x="296863" y="1452564"/>
              <a:ext cx="12700" cy="14288"/>
            </a:xfrm>
            <a:prstGeom prst="rect">
              <a:avLst/>
            </a:prstGeom>
            <a:solidFill>
              <a:srgbClr val="0019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69"/>
            <p:cNvSpPr>
              <a:spLocks noChangeArrowheads="1"/>
            </p:cNvSpPr>
            <p:nvPr/>
          </p:nvSpPr>
          <p:spPr bwMode="auto">
            <a:xfrm>
              <a:off x="296863" y="1452564"/>
              <a:ext cx="12700" cy="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70"/>
            <p:cNvSpPr>
              <a:spLocks/>
            </p:cNvSpPr>
            <p:nvPr/>
          </p:nvSpPr>
          <p:spPr bwMode="auto">
            <a:xfrm>
              <a:off x="296863" y="1423989"/>
              <a:ext cx="12700" cy="71438"/>
            </a:xfrm>
            <a:custGeom>
              <a:avLst/>
              <a:gdLst>
                <a:gd name="T0" fmla="*/ 26 w 26"/>
                <a:gd name="T1" fmla="*/ 124 h 137"/>
                <a:gd name="T2" fmla="*/ 26 w 26"/>
                <a:gd name="T3" fmla="*/ 13 h 137"/>
                <a:gd name="T4" fmla="*/ 26 w 26"/>
                <a:gd name="T5" fmla="*/ 13 h 137"/>
                <a:gd name="T6" fmla="*/ 25 w 26"/>
                <a:gd name="T7" fmla="*/ 8 h 137"/>
                <a:gd name="T8" fmla="*/ 22 w 26"/>
                <a:gd name="T9" fmla="*/ 3 h 137"/>
                <a:gd name="T10" fmla="*/ 18 w 26"/>
                <a:gd name="T11" fmla="*/ 1 h 137"/>
                <a:gd name="T12" fmla="*/ 13 w 26"/>
                <a:gd name="T13" fmla="*/ 0 h 137"/>
                <a:gd name="T14" fmla="*/ 13 w 26"/>
                <a:gd name="T15" fmla="*/ 0 h 137"/>
                <a:gd name="T16" fmla="*/ 8 w 26"/>
                <a:gd name="T17" fmla="*/ 1 h 137"/>
                <a:gd name="T18" fmla="*/ 4 w 26"/>
                <a:gd name="T19" fmla="*/ 3 h 137"/>
                <a:gd name="T20" fmla="*/ 1 w 26"/>
                <a:gd name="T21" fmla="*/ 8 h 137"/>
                <a:gd name="T22" fmla="*/ 0 w 26"/>
                <a:gd name="T23" fmla="*/ 13 h 137"/>
                <a:gd name="T24" fmla="*/ 0 w 26"/>
                <a:gd name="T25" fmla="*/ 124 h 137"/>
                <a:gd name="T26" fmla="*/ 0 w 26"/>
                <a:gd name="T27" fmla="*/ 124 h 137"/>
                <a:gd name="T28" fmla="*/ 1 w 26"/>
                <a:gd name="T29" fmla="*/ 128 h 137"/>
                <a:gd name="T30" fmla="*/ 4 w 26"/>
                <a:gd name="T31" fmla="*/ 132 h 137"/>
                <a:gd name="T32" fmla="*/ 8 w 26"/>
                <a:gd name="T33" fmla="*/ 135 h 137"/>
                <a:gd name="T34" fmla="*/ 13 w 26"/>
                <a:gd name="T35" fmla="*/ 137 h 137"/>
                <a:gd name="T36" fmla="*/ 13 w 26"/>
                <a:gd name="T37" fmla="*/ 137 h 137"/>
                <a:gd name="T38" fmla="*/ 18 w 26"/>
                <a:gd name="T39" fmla="*/ 135 h 137"/>
                <a:gd name="T40" fmla="*/ 22 w 26"/>
                <a:gd name="T41" fmla="*/ 132 h 137"/>
                <a:gd name="T42" fmla="*/ 25 w 26"/>
                <a:gd name="T43" fmla="*/ 128 h 137"/>
                <a:gd name="T44" fmla="*/ 26 w 26"/>
                <a:gd name="T45" fmla="*/ 124 h 137"/>
                <a:gd name="T46" fmla="*/ 26 w 26"/>
                <a:gd name="T47" fmla="*/ 12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37">
                  <a:moveTo>
                    <a:pt x="26" y="124"/>
                  </a:moveTo>
                  <a:lnTo>
                    <a:pt x="26" y="13"/>
                  </a:lnTo>
                  <a:lnTo>
                    <a:pt x="26" y="13"/>
                  </a:lnTo>
                  <a:lnTo>
                    <a:pt x="25" y="8"/>
                  </a:lnTo>
                  <a:lnTo>
                    <a:pt x="22" y="3"/>
                  </a:lnTo>
                  <a:lnTo>
                    <a:pt x="18" y="1"/>
                  </a:lnTo>
                  <a:lnTo>
                    <a:pt x="13" y="0"/>
                  </a:lnTo>
                  <a:lnTo>
                    <a:pt x="13" y="0"/>
                  </a:lnTo>
                  <a:lnTo>
                    <a:pt x="8" y="1"/>
                  </a:lnTo>
                  <a:lnTo>
                    <a:pt x="4" y="3"/>
                  </a:lnTo>
                  <a:lnTo>
                    <a:pt x="1" y="8"/>
                  </a:lnTo>
                  <a:lnTo>
                    <a:pt x="0" y="13"/>
                  </a:lnTo>
                  <a:lnTo>
                    <a:pt x="0" y="124"/>
                  </a:lnTo>
                  <a:lnTo>
                    <a:pt x="0" y="124"/>
                  </a:lnTo>
                  <a:lnTo>
                    <a:pt x="1" y="128"/>
                  </a:lnTo>
                  <a:lnTo>
                    <a:pt x="4" y="132"/>
                  </a:lnTo>
                  <a:lnTo>
                    <a:pt x="8" y="135"/>
                  </a:lnTo>
                  <a:lnTo>
                    <a:pt x="13" y="137"/>
                  </a:lnTo>
                  <a:lnTo>
                    <a:pt x="13" y="137"/>
                  </a:lnTo>
                  <a:lnTo>
                    <a:pt x="18" y="135"/>
                  </a:lnTo>
                  <a:lnTo>
                    <a:pt x="22" y="132"/>
                  </a:lnTo>
                  <a:lnTo>
                    <a:pt x="25" y="128"/>
                  </a:lnTo>
                  <a:lnTo>
                    <a:pt x="26" y="124"/>
                  </a:lnTo>
                  <a:lnTo>
                    <a:pt x="26" y="124"/>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71"/>
            <p:cNvSpPr>
              <a:spLocks/>
            </p:cNvSpPr>
            <p:nvPr/>
          </p:nvSpPr>
          <p:spPr bwMode="auto">
            <a:xfrm>
              <a:off x="266700" y="1452564"/>
              <a:ext cx="73025" cy="14288"/>
            </a:xfrm>
            <a:custGeom>
              <a:avLst/>
              <a:gdLst>
                <a:gd name="T0" fmla="*/ 124 w 137"/>
                <a:gd name="T1" fmla="*/ 0 h 26"/>
                <a:gd name="T2" fmla="*/ 13 w 137"/>
                <a:gd name="T3" fmla="*/ 0 h 26"/>
                <a:gd name="T4" fmla="*/ 13 w 137"/>
                <a:gd name="T5" fmla="*/ 0 h 26"/>
                <a:gd name="T6" fmla="*/ 8 w 137"/>
                <a:gd name="T7" fmla="*/ 1 h 26"/>
                <a:gd name="T8" fmla="*/ 5 w 137"/>
                <a:gd name="T9" fmla="*/ 4 h 26"/>
                <a:gd name="T10" fmla="*/ 1 w 137"/>
                <a:gd name="T11" fmla="*/ 8 h 26"/>
                <a:gd name="T12" fmla="*/ 0 w 137"/>
                <a:gd name="T13" fmla="*/ 13 h 26"/>
                <a:gd name="T14" fmla="*/ 0 w 137"/>
                <a:gd name="T15" fmla="*/ 13 h 26"/>
                <a:gd name="T16" fmla="*/ 1 w 137"/>
                <a:gd name="T17" fmla="*/ 18 h 26"/>
                <a:gd name="T18" fmla="*/ 5 w 137"/>
                <a:gd name="T19" fmla="*/ 22 h 26"/>
                <a:gd name="T20" fmla="*/ 8 w 137"/>
                <a:gd name="T21" fmla="*/ 24 h 26"/>
                <a:gd name="T22" fmla="*/ 13 w 137"/>
                <a:gd name="T23" fmla="*/ 26 h 26"/>
                <a:gd name="T24" fmla="*/ 124 w 137"/>
                <a:gd name="T25" fmla="*/ 26 h 26"/>
                <a:gd name="T26" fmla="*/ 124 w 137"/>
                <a:gd name="T27" fmla="*/ 26 h 26"/>
                <a:gd name="T28" fmla="*/ 129 w 137"/>
                <a:gd name="T29" fmla="*/ 24 h 26"/>
                <a:gd name="T30" fmla="*/ 133 w 137"/>
                <a:gd name="T31" fmla="*/ 22 h 26"/>
                <a:gd name="T32" fmla="*/ 136 w 137"/>
                <a:gd name="T33" fmla="*/ 18 h 26"/>
                <a:gd name="T34" fmla="*/ 137 w 137"/>
                <a:gd name="T35" fmla="*/ 13 h 26"/>
                <a:gd name="T36" fmla="*/ 137 w 137"/>
                <a:gd name="T37" fmla="*/ 13 h 26"/>
                <a:gd name="T38" fmla="*/ 136 w 137"/>
                <a:gd name="T39" fmla="*/ 8 h 26"/>
                <a:gd name="T40" fmla="*/ 133 w 137"/>
                <a:gd name="T41" fmla="*/ 4 h 26"/>
                <a:gd name="T42" fmla="*/ 129 w 137"/>
                <a:gd name="T43" fmla="*/ 1 h 26"/>
                <a:gd name="T44" fmla="*/ 124 w 137"/>
                <a:gd name="T45" fmla="*/ 0 h 26"/>
                <a:gd name="T46" fmla="*/ 124 w 137"/>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26">
                  <a:moveTo>
                    <a:pt x="124" y="0"/>
                  </a:moveTo>
                  <a:lnTo>
                    <a:pt x="13" y="0"/>
                  </a:lnTo>
                  <a:lnTo>
                    <a:pt x="13" y="0"/>
                  </a:lnTo>
                  <a:lnTo>
                    <a:pt x="8" y="1"/>
                  </a:lnTo>
                  <a:lnTo>
                    <a:pt x="5" y="4"/>
                  </a:lnTo>
                  <a:lnTo>
                    <a:pt x="1" y="8"/>
                  </a:lnTo>
                  <a:lnTo>
                    <a:pt x="0" y="13"/>
                  </a:lnTo>
                  <a:lnTo>
                    <a:pt x="0" y="13"/>
                  </a:lnTo>
                  <a:lnTo>
                    <a:pt x="1" y="18"/>
                  </a:lnTo>
                  <a:lnTo>
                    <a:pt x="5" y="22"/>
                  </a:lnTo>
                  <a:lnTo>
                    <a:pt x="8" y="24"/>
                  </a:lnTo>
                  <a:lnTo>
                    <a:pt x="13" y="26"/>
                  </a:lnTo>
                  <a:lnTo>
                    <a:pt x="124" y="26"/>
                  </a:lnTo>
                  <a:lnTo>
                    <a:pt x="124" y="26"/>
                  </a:lnTo>
                  <a:lnTo>
                    <a:pt x="129" y="24"/>
                  </a:lnTo>
                  <a:lnTo>
                    <a:pt x="133" y="22"/>
                  </a:lnTo>
                  <a:lnTo>
                    <a:pt x="136" y="18"/>
                  </a:lnTo>
                  <a:lnTo>
                    <a:pt x="137" y="13"/>
                  </a:lnTo>
                  <a:lnTo>
                    <a:pt x="137" y="13"/>
                  </a:lnTo>
                  <a:lnTo>
                    <a:pt x="136" y="8"/>
                  </a:lnTo>
                  <a:lnTo>
                    <a:pt x="133" y="4"/>
                  </a:lnTo>
                  <a:lnTo>
                    <a:pt x="129" y="1"/>
                  </a:lnTo>
                  <a:lnTo>
                    <a:pt x="124" y="0"/>
                  </a:lnTo>
                  <a:lnTo>
                    <a:pt x="12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72"/>
            <p:cNvSpPr>
              <a:spLocks/>
            </p:cNvSpPr>
            <p:nvPr/>
          </p:nvSpPr>
          <p:spPr bwMode="auto">
            <a:xfrm>
              <a:off x="274638" y="1431926"/>
              <a:ext cx="55563" cy="55563"/>
            </a:xfrm>
            <a:custGeom>
              <a:avLst/>
              <a:gdLst>
                <a:gd name="T0" fmla="*/ 101 w 104"/>
                <a:gd name="T1" fmla="*/ 82 h 104"/>
                <a:gd name="T2" fmla="*/ 23 w 104"/>
                <a:gd name="T3" fmla="*/ 4 h 104"/>
                <a:gd name="T4" fmla="*/ 23 w 104"/>
                <a:gd name="T5" fmla="*/ 4 h 104"/>
                <a:gd name="T6" fmla="*/ 18 w 104"/>
                <a:gd name="T7" fmla="*/ 1 h 104"/>
                <a:gd name="T8" fmla="*/ 13 w 104"/>
                <a:gd name="T9" fmla="*/ 0 h 104"/>
                <a:gd name="T10" fmla="*/ 9 w 104"/>
                <a:gd name="T11" fmla="*/ 1 h 104"/>
                <a:gd name="T12" fmla="*/ 5 w 104"/>
                <a:gd name="T13" fmla="*/ 4 h 104"/>
                <a:gd name="T14" fmla="*/ 5 w 104"/>
                <a:gd name="T15" fmla="*/ 4 h 104"/>
                <a:gd name="T16" fmla="*/ 2 w 104"/>
                <a:gd name="T17" fmla="*/ 8 h 104"/>
                <a:gd name="T18" fmla="*/ 0 w 104"/>
                <a:gd name="T19" fmla="*/ 13 h 104"/>
                <a:gd name="T20" fmla="*/ 2 w 104"/>
                <a:gd name="T21" fmla="*/ 18 h 104"/>
                <a:gd name="T22" fmla="*/ 5 w 104"/>
                <a:gd name="T23" fmla="*/ 22 h 104"/>
                <a:gd name="T24" fmla="*/ 83 w 104"/>
                <a:gd name="T25" fmla="*/ 101 h 104"/>
                <a:gd name="T26" fmla="*/ 83 w 104"/>
                <a:gd name="T27" fmla="*/ 101 h 104"/>
                <a:gd name="T28" fmla="*/ 87 w 104"/>
                <a:gd name="T29" fmla="*/ 103 h 104"/>
                <a:gd name="T30" fmla="*/ 92 w 104"/>
                <a:gd name="T31" fmla="*/ 104 h 104"/>
                <a:gd name="T32" fmla="*/ 96 w 104"/>
                <a:gd name="T33" fmla="*/ 103 h 104"/>
                <a:gd name="T34" fmla="*/ 101 w 104"/>
                <a:gd name="T35" fmla="*/ 101 h 104"/>
                <a:gd name="T36" fmla="*/ 101 w 104"/>
                <a:gd name="T37" fmla="*/ 101 h 104"/>
                <a:gd name="T38" fmla="*/ 103 w 104"/>
                <a:gd name="T39" fmla="*/ 96 h 104"/>
                <a:gd name="T40" fmla="*/ 104 w 104"/>
                <a:gd name="T41" fmla="*/ 91 h 104"/>
                <a:gd name="T42" fmla="*/ 103 w 104"/>
                <a:gd name="T43" fmla="*/ 87 h 104"/>
                <a:gd name="T44" fmla="*/ 101 w 104"/>
                <a:gd name="T45" fmla="*/ 82 h 104"/>
                <a:gd name="T46" fmla="*/ 101 w 104"/>
                <a:gd name="T47"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4">
                  <a:moveTo>
                    <a:pt x="101" y="82"/>
                  </a:moveTo>
                  <a:lnTo>
                    <a:pt x="23" y="4"/>
                  </a:lnTo>
                  <a:lnTo>
                    <a:pt x="23" y="4"/>
                  </a:lnTo>
                  <a:lnTo>
                    <a:pt x="18" y="1"/>
                  </a:lnTo>
                  <a:lnTo>
                    <a:pt x="13" y="0"/>
                  </a:lnTo>
                  <a:lnTo>
                    <a:pt x="9" y="1"/>
                  </a:lnTo>
                  <a:lnTo>
                    <a:pt x="5" y="4"/>
                  </a:lnTo>
                  <a:lnTo>
                    <a:pt x="5" y="4"/>
                  </a:lnTo>
                  <a:lnTo>
                    <a:pt x="2" y="8"/>
                  </a:lnTo>
                  <a:lnTo>
                    <a:pt x="0" y="13"/>
                  </a:lnTo>
                  <a:lnTo>
                    <a:pt x="2" y="18"/>
                  </a:lnTo>
                  <a:lnTo>
                    <a:pt x="5" y="22"/>
                  </a:lnTo>
                  <a:lnTo>
                    <a:pt x="83" y="101"/>
                  </a:lnTo>
                  <a:lnTo>
                    <a:pt x="83" y="101"/>
                  </a:lnTo>
                  <a:lnTo>
                    <a:pt x="87" y="103"/>
                  </a:lnTo>
                  <a:lnTo>
                    <a:pt x="92" y="104"/>
                  </a:lnTo>
                  <a:lnTo>
                    <a:pt x="96" y="103"/>
                  </a:lnTo>
                  <a:lnTo>
                    <a:pt x="101" y="101"/>
                  </a:lnTo>
                  <a:lnTo>
                    <a:pt x="101" y="101"/>
                  </a:lnTo>
                  <a:lnTo>
                    <a:pt x="103" y="96"/>
                  </a:lnTo>
                  <a:lnTo>
                    <a:pt x="104" y="91"/>
                  </a:lnTo>
                  <a:lnTo>
                    <a:pt x="103" y="87"/>
                  </a:lnTo>
                  <a:lnTo>
                    <a:pt x="101" y="82"/>
                  </a:lnTo>
                  <a:lnTo>
                    <a:pt x="101" y="82"/>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73"/>
            <p:cNvSpPr>
              <a:spLocks/>
            </p:cNvSpPr>
            <p:nvPr/>
          </p:nvSpPr>
          <p:spPr bwMode="auto">
            <a:xfrm>
              <a:off x="274638" y="1431926"/>
              <a:ext cx="55563" cy="55563"/>
            </a:xfrm>
            <a:custGeom>
              <a:avLst/>
              <a:gdLst>
                <a:gd name="T0" fmla="*/ 83 w 104"/>
                <a:gd name="T1" fmla="*/ 4 h 104"/>
                <a:gd name="T2" fmla="*/ 5 w 104"/>
                <a:gd name="T3" fmla="*/ 82 h 104"/>
                <a:gd name="T4" fmla="*/ 5 w 104"/>
                <a:gd name="T5" fmla="*/ 82 h 104"/>
                <a:gd name="T6" fmla="*/ 2 w 104"/>
                <a:gd name="T7" fmla="*/ 87 h 104"/>
                <a:gd name="T8" fmla="*/ 0 w 104"/>
                <a:gd name="T9" fmla="*/ 91 h 104"/>
                <a:gd name="T10" fmla="*/ 2 w 104"/>
                <a:gd name="T11" fmla="*/ 96 h 104"/>
                <a:gd name="T12" fmla="*/ 5 w 104"/>
                <a:gd name="T13" fmla="*/ 101 h 104"/>
                <a:gd name="T14" fmla="*/ 5 w 104"/>
                <a:gd name="T15" fmla="*/ 101 h 104"/>
                <a:gd name="T16" fmla="*/ 9 w 104"/>
                <a:gd name="T17" fmla="*/ 103 h 104"/>
                <a:gd name="T18" fmla="*/ 13 w 104"/>
                <a:gd name="T19" fmla="*/ 104 h 104"/>
                <a:gd name="T20" fmla="*/ 18 w 104"/>
                <a:gd name="T21" fmla="*/ 103 h 104"/>
                <a:gd name="T22" fmla="*/ 23 w 104"/>
                <a:gd name="T23" fmla="*/ 101 h 104"/>
                <a:gd name="T24" fmla="*/ 101 w 104"/>
                <a:gd name="T25" fmla="*/ 22 h 104"/>
                <a:gd name="T26" fmla="*/ 101 w 104"/>
                <a:gd name="T27" fmla="*/ 22 h 104"/>
                <a:gd name="T28" fmla="*/ 103 w 104"/>
                <a:gd name="T29" fmla="*/ 18 h 104"/>
                <a:gd name="T30" fmla="*/ 104 w 104"/>
                <a:gd name="T31" fmla="*/ 13 h 104"/>
                <a:gd name="T32" fmla="*/ 103 w 104"/>
                <a:gd name="T33" fmla="*/ 8 h 104"/>
                <a:gd name="T34" fmla="*/ 101 w 104"/>
                <a:gd name="T35" fmla="*/ 4 h 104"/>
                <a:gd name="T36" fmla="*/ 101 w 104"/>
                <a:gd name="T37" fmla="*/ 4 h 104"/>
                <a:gd name="T38" fmla="*/ 96 w 104"/>
                <a:gd name="T39" fmla="*/ 1 h 104"/>
                <a:gd name="T40" fmla="*/ 92 w 104"/>
                <a:gd name="T41" fmla="*/ 0 h 104"/>
                <a:gd name="T42" fmla="*/ 87 w 104"/>
                <a:gd name="T43" fmla="*/ 1 h 104"/>
                <a:gd name="T44" fmla="*/ 83 w 104"/>
                <a:gd name="T45" fmla="*/ 4 h 104"/>
                <a:gd name="T46" fmla="*/ 83 w 104"/>
                <a:gd name="T4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4">
                  <a:moveTo>
                    <a:pt x="83" y="4"/>
                  </a:moveTo>
                  <a:lnTo>
                    <a:pt x="5" y="82"/>
                  </a:lnTo>
                  <a:lnTo>
                    <a:pt x="5" y="82"/>
                  </a:lnTo>
                  <a:lnTo>
                    <a:pt x="2" y="87"/>
                  </a:lnTo>
                  <a:lnTo>
                    <a:pt x="0" y="91"/>
                  </a:lnTo>
                  <a:lnTo>
                    <a:pt x="2" y="96"/>
                  </a:lnTo>
                  <a:lnTo>
                    <a:pt x="5" y="101"/>
                  </a:lnTo>
                  <a:lnTo>
                    <a:pt x="5" y="101"/>
                  </a:lnTo>
                  <a:lnTo>
                    <a:pt x="9" y="103"/>
                  </a:lnTo>
                  <a:lnTo>
                    <a:pt x="13" y="104"/>
                  </a:lnTo>
                  <a:lnTo>
                    <a:pt x="18" y="103"/>
                  </a:lnTo>
                  <a:lnTo>
                    <a:pt x="23" y="101"/>
                  </a:lnTo>
                  <a:lnTo>
                    <a:pt x="101" y="22"/>
                  </a:lnTo>
                  <a:lnTo>
                    <a:pt x="101" y="22"/>
                  </a:lnTo>
                  <a:lnTo>
                    <a:pt x="103" y="18"/>
                  </a:lnTo>
                  <a:lnTo>
                    <a:pt x="104" y="13"/>
                  </a:lnTo>
                  <a:lnTo>
                    <a:pt x="103" y="8"/>
                  </a:lnTo>
                  <a:lnTo>
                    <a:pt x="101" y="4"/>
                  </a:lnTo>
                  <a:lnTo>
                    <a:pt x="101" y="4"/>
                  </a:lnTo>
                  <a:lnTo>
                    <a:pt x="96" y="1"/>
                  </a:lnTo>
                  <a:lnTo>
                    <a:pt x="92" y="0"/>
                  </a:lnTo>
                  <a:lnTo>
                    <a:pt x="87" y="1"/>
                  </a:lnTo>
                  <a:lnTo>
                    <a:pt x="83" y="4"/>
                  </a:lnTo>
                  <a:lnTo>
                    <a:pt x="83" y="4"/>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74"/>
            <p:cNvSpPr>
              <a:spLocks/>
            </p:cNvSpPr>
            <p:nvPr/>
          </p:nvSpPr>
          <p:spPr bwMode="auto">
            <a:xfrm>
              <a:off x="292100" y="1447801"/>
              <a:ext cx="22225" cy="23813"/>
            </a:xfrm>
            <a:custGeom>
              <a:avLst/>
              <a:gdLst>
                <a:gd name="T0" fmla="*/ 0 w 43"/>
                <a:gd name="T1" fmla="*/ 21 h 43"/>
                <a:gd name="T2" fmla="*/ 0 w 43"/>
                <a:gd name="T3" fmla="*/ 21 h 43"/>
                <a:gd name="T4" fmla="*/ 1 w 43"/>
                <a:gd name="T5" fmla="*/ 25 h 43"/>
                <a:gd name="T6" fmla="*/ 2 w 43"/>
                <a:gd name="T7" fmla="*/ 30 h 43"/>
                <a:gd name="T8" fmla="*/ 3 w 43"/>
                <a:gd name="T9" fmla="*/ 34 h 43"/>
                <a:gd name="T10" fmla="*/ 7 w 43"/>
                <a:gd name="T11" fmla="*/ 36 h 43"/>
                <a:gd name="T12" fmla="*/ 9 w 43"/>
                <a:gd name="T13" fmla="*/ 39 h 43"/>
                <a:gd name="T14" fmla="*/ 14 w 43"/>
                <a:gd name="T15" fmla="*/ 41 h 43"/>
                <a:gd name="T16" fmla="*/ 17 w 43"/>
                <a:gd name="T17" fmla="*/ 42 h 43"/>
                <a:gd name="T18" fmla="*/ 22 w 43"/>
                <a:gd name="T19" fmla="*/ 43 h 43"/>
                <a:gd name="T20" fmla="*/ 22 w 43"/>
                <a:gd name="T21" fmla="*/ 43 h 43"/>
                <a:gd name="T22" fmla="*/ 27 w 43"/>
                <a:gd name="T23" fmla="*/ 42 h 43"/>
                <a:gd name="T24" fmla="*/ 30 w 43"/>
                <a:gd name="T25" fmla="*/ 41 h 43"/>
                <a:gd name="T26" fmla="*/ 34 w 43"/>
                <a:gd name="T27" fmla="*/ 39 h 43"/>
                <a:gd name="T28" fmla="*/ 37 w 43"/>
                <a:gd name="T29" fmla="*/ 36 h 43"/>
                <a:gd name="T30" fmla="*/ 40 w 43"/>
                <a:gd name="T31" fmla="*/ 34 h 43"/>
                <a:gd name="T32" fmla="*/ 42 w 43"/>
                <a:gd name="T33" fmla="*/ 30 h 43"/>
                <a:gd name="T34" fmla="*/ 43 w 43"/>
                <a:gd name="T35" fmla="*/ 25 h 43"/>
                <a:gd name="T36" fmla="*/ 43 w 43"/>
                <a:gd name="T37" fmla="*/ 21 h 43"/>
                <a:gd name="T38" fmla="*/ 43 w 43"/>
                <a:gd name="T39" fmla="*/ 21 h 43"/>
                <a:gd name="T40" fmla="*/ 43 w 43"/>
                <a:gd name="T41" fmla="*/ 17 h 43"/>
                <a:gd name="T42" fmla="*/ 42 w 43"/>
                <a:gd name="T43" fmla="*/ 12 h 43"/>
                <a:gd name="T44" fmla="*/ 40 w 43"/>
                <a:gd name="T45" fmla="*/ 9 h 43"/>
                <a:gd name="T46" fmla="*/ 37 w 43"/>
                <a:gd name="T47" fmla="*/ 5 h 43"/>
                <a:gd name="T48" fmla="*/ 34 w 43"/>
                <a:gd name="T49" fmla="*/ 3 h 43"/>
                <a:gd name="T50" fmla="*/ 30 w 43"/>
                <a:gd name="T51" fmla="*/ 1 h 43"/>
                <a:gd name="T52" fmla="*/ 27 w 43"/>
                <a:gd name="T53" fmla="*/ 0 h 43"/>
                <a:gd name="T54" fmla="*/ 22 w 43"/>
                <a:gd name="T55" fmla="*/ 0 h 43"/>
                <a:gd name="T56" fmla="*/ 22 w 43"/>
                <a:gd name="T57" fmla="*/ 0 h 43"/>
                <a:gd name="T58" fmla="*/ 17 w 43"/>
                <a:gd name="T59" fmla="*/ 0 h 43"/>
                <a:gd name="T60" fmla="*/ 14 w 43"/>
                <a:gd name="T61" fmla="*/ 1 h 43"/>
                <a:gd name="T62" fmla="*/ 9 w 43"/>
                <a:gd name="T63" fmla="*/ 3 h 43"/>
                <a:gd name="T64" fmla="*/ 7 w 43"/>
                <a:gd name="T65" fmla="*/ 5 h 43"/>
                <a:gd name="T66" fmla="*/ 3 w 43"/>
                <a:gd name="T67" fmla="*/ 9 h 43"/>
                <a:gd name="T68" fmla="*/ 2 w 43"/>
                <a:gd name="T69" fmla="*/ 12 h 43"/>
                <a:gd name="T70" fmla="*/ 1 w 43"/>
                <a:gd name="T71" fmla="*/ 17 h 43"/>
                <a:gd name="T72" fmla="*/ 0 w 43"/>
                <a:gd name="T73" fmla="*/ 21 h 43"/>
                <a:gd name="T74" fmla="*/ 0 w 43"/>
                <a:gd name="T75"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0" y="21"/>
                  </a:moveTo>
                  <a:lnTo>
                    <a:pt x="0" y="21"/>
                  </a:lnTo>
                  <a:lnTo>
                    <a:pt x="1" y="25"/>
                  </a:lnTo>
                  <a:lnTo>
                    <a:pt x="2" y="30"/>
                  </a:lnTo>
                  <a:lnTo>
                    <a:pt x="3" y="34"/>
                  </a:lnTo>
                  <a:lnTo>
                    <a:pt x="7" y="36"/>
                  </a:lnTo>
                  <a:lnTo>
                    <a:pt x="9" y="39"/>
                  </a:lnTo>
                  <a:lnTo>
                    <a:pt x="14" y="41"/>
                  </a:lnTo>
                  <a:lnTo>
                    <a:pt x="17" y="42"/>
                  </a:lnTo>
                  <a:lnTo>
                    <a:pt x="22" y="43"/>
                  </a:lnTo>
                  <a:lnTo>
                    <a:pt x="22" y="43"/>
                  </a:lnTo>
                  <a:lnTo>
                    <a:pt x="27" y="42"/>
                  </a:lnTo>
                  <a:lnTo>
                    <a:pt x="30" y="41"/>
                  </a:lnTo>
                  <a:lnTo>
                    <a:pt x="34" y="39"/>
                  </a:lnTo>
                  <a:lnTo>
                    <a:pt x="37" y="36"/>
                  </a:lnTo>
                  <a:lnTo>
                    <a:pt x="40" y="34"/>
                  </a:lnTo>
                  <a:lnTo>
                    <a:pt x="42" y="30"/>
                  </a:lnTo>
                  <a:lnTo>
                    <a:pt x="43" y="25"/>
                  </a:lnTo>
                  <a:lnTo>
                    <a:pt x="43" y="21"/>
                  </a:lnTo>
                  <a:lnTo>
                    <a:pt x="43" y="21"/>
                  </a:lnTo>
                  <a:lnTo>
                    <a:pt x="43" y="17"/>
                  </a:lnTo>
                  <a:lnTo>
                    <a:pt x="42" y="12"/>
                  </a:lnTo>
                  <a:lnTo>
                    <a:pt x="40" y="9"/>
                  </a:lnTo>
                  <a:lnTo>
                    <a:pt x="37" y="5"/>
                  </a:lnTo>
                  <a:lnTo>
                    <a:pt x="34" y="3"/>
                  </a:lnTo>
                  <a:lnTo>
                    <a:pt x="30" y="1"/>
                  </a:lnTo>
                  <a:lnTo>
                    <a:pt x="27" y="0"/>
                  </a:lnTo>
                  <a:lnTo>
                    <a:pt x="22" y="0"/>
                  </a:lnTo>
                  <a:lnTo>
                    <a:pt x="22" y="0"/>
                  </a:lnTo>
                  <a:lnTo>
                    <a:pt x="17" y="0"/>
                  </a:lnTo>
                  <a:lnTo>
                    <a:pt x="14" y="1"/>
                  </a:lnTo>
                  <a:lnTo>
                    <a:pt x="9" y="3"/>
                  </a:lnTo>
                  <a:lnTo>
                    <a:pt x="7" y="5"/>
                  </a:lnTo>
                  <a:lnTo>
                    <a:pt x="3" y="9"/>
                  </a:lnTo>
                  <a:lnTo>
                    <a:pt x="2" y="12"/>
                  </a:lnTo>
                  <a:lnTo>
                    <a:pt x="1" y="17"/>
                  </a:lnTo>
                  <a:lnTo>
                    <a:pt x="0" y="2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75"/>
            <p:cNvSpPr>
              <a:spLocks noEditPoints="1"/>
            </p:cNvSpPr>
            <p:nvPr/>
          </p:nvSpPr>
          <p:spPr bwMode="auto">
            <a:xfrm>
              <a:off x="280988" y="1438276"/>
              <a:ext cx="44450" cy="42863"/>
            </a:xfrm>
            <a:custGeom>
              <a:avLst/>
              <a:gdLst>
                <a:gd name="T0" fmla="*/ 42 w 83"/>
                <a:gd name="T1" fmla="*/ 20 h 83"/>
                <a:gd name="T2" fmla="*/ 50 w 83"/>
                <a:gd name="T3" fmla="*/ 21 h 83"/>
                <a:gd name="T4" fmla="*/ 57 w 83"/>
                <a:gd name="T5" fmla="*/ 25 h 83"/>
                <a:gd name="T6" fmla="*/ 62 w 83"/>
                <a:gd name="T7" fmla="*/ 32 h 83"/>
                <a:gd name="T8" fmla="*/ 63 w 83"/>
                <a:gd name="T9" fmla="*/ 41 h 83"/>
                <a:gd name="T10" fmla="*/ 63 w 83"/>
                <a:gd name="T11" fmla="*/ 45 h 83"/>
                <a:gd name="T12" fmla="*/ 60 w 83"/>
                <a:gd name="T13" fmla="*/ 54 h 83"/>
                <a:gd name="T14" fmla="*/ 54 w 83"/>
                <a:gd name="T15" fmla="*/ 59 h 83"/>
                <a:gd name="T16" fmla="*/ 47 w 83"/>
                <a:gd name="T17" fmla="*/ 62 h 83"/>
                <a:gd name="T18" fmla="*/ 42 w 83"/>
                <a:gd name="T19" fmla="*/ 63 h 83"/>
                <a:gd name="T20" fmla="*/ 34 w 83"/>
                <a:gd name="T21" fmla="*/ 61 h 83"/>
                <a:gd name="T22" fmla="*/ 27 w 83"/>
                <a:gd name="T23" fmla="*/ 56 h 83"/>
                <a:gd name="T24" fmla="*/ 22 w 83"/>
                <a:gd name="T25" fmla="*/ 50 h 83"/>
                <a:gd name="T26" fmla="*/ 20 w 83"/>
                <a:gd name="T27" fmla="*/ 41 h 83"/>
                <a:gd name="T28" fmla="*/ 21 w 83"/>
                <a:gd name="T29" fmla="*/ 37 h 83"/>
                <a:gd name="T30" fmla="*/ 23 w 83"/>
                <a:gd name="T31" fmla="*/ 29 h 83"/>
                <a:gd name="T32" fmla="*/ 29 w 83"/>
                <a:gd name="T33" fmla="*/ 23 h 83"/>
                <a:gd name="T34" fmla="*/ 37 w 83"/>
                <a:gd name="T35" fmla="*/ 20 h 83"/>
                <a:gd name="T36" fmla="*/ 42 w 83"/>
                <a:gd name="T37" fmla="*/ 0 h 83"/>
                <a:gd name="T38" fmla="*/ 34 w 83"/>
                <a:gd name="T39" fmla="*/ 0 h 83"/>
                <a:gd name="T40" fmla="*/ 19 w 83"/>
                <a:gd name="T41" fmla="*/ 7 h 83"/>
                <a:gd name="T42" fmla="*/ 7 w 83"/>
                <a:gd name="T43" fmla="*/ 17 h 83"/>
                <a:gd name="T44" fmla="*/ 1 w 83"/>
                <a:gd name="T45" fmla="*/ 32 h 83"/>
                <a:gd name="T46" fmla="*/ 0 w 83"/>
                <a:gd name="T47" fmla="*/ 41 h 83"/>
                <a:gd name="T48" fmla="*/ 3 w 83"/>
                <a:gd name="T49" fmla="*/ 57 h 83"/>
                <a:gd name="T50" fmla="*/ 13 w 83"/>
                <a:gd name="T51" fmla="*/ 71 h 83"/>
                <a:gd name="T52" fmla="*/ 26 w 83"/>
                <a:gd name="T53" fmla="*/ 79 h 83"/>
                <a:gd name="T54" fmla="*/ 42 w 83"/>
                <a:gd name="T55" fmla="*/ 83 h 83"/>
                <a:gd name="T56" fmla="*/ 50 w 83"/>
                <a:gd name="T57" fmla="*/ 82 h 83"/>
                <a:gd name="T58" fmla="*/ 65 w 83"/>
                <a:gd name="T59" fmla="*/ 76 h 83"/>
                <a:gd name="T60" fmla="*/ 76 w 83"/>
                <a:gd name="T61" fmla="*/ 64 h 83"/>
                <a:gd name="T62" fmla="*/ 83 w 83"/>
                <a:gd name="T63" fmla="*/ 49 h 83"/>
                <a:gd name="T64" fmla="*/ 83 w 83"/>
                <a:gd name="T65" fmla="*/ 41 h 83"/>
                <a:gd name="T66" fmla="*/ 81 w 83"/>
                <a:gd name="T67" fmla="*/ 24 h 83"/>
                <a:gd name="T68" fmla="*/ 71 w 83"/>
                <a:gd name="T69" fmla="*/ 11 h 83"/>
                <a:gd name="T70" fmla="*/ 58 w 83"/>
                <a:gd name="T71" fmla="*/ 2 h 83"/>
                <a:gd name="T72" fmla="*/ 42 w 83"/>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83">
                  <a:moveTo>
                    <a:pt x="42" y="20"/>
                  </a:moveTo>
                  <a:lnTo>
                    <a:pt x="42" y="20"/>
                  </a:lnTo>
                  <a:lnTo>
                    <a:pt x="47" y="20"/>
                  </a:lnTo>
                  <a:lnTo>
                    <a:pt x="50" y="21"/>
                  </a:lnTo>
                  <a:lnTo>
                    <a:pt x="54" y="23"/>
                  </a:lnTo>
                  <a:lnTo>
                    <a:pt x="57" y="25"/>
                  </a:lnTo>
                  <a:lnTo>
                    <a:pt x="60" y="29"/>
                  </a:lnTo>
                  <a:lnTo>
                    <a:pt x="62" y="32"/>
                  </a:lnTo>
                  <a:lnTo>
                    <a:pt x="63" y="37"/>
                  </a:lnTo>
                  <a:lnTo>
                    <a:pt x="63" y="41"/>
                  </a:lnTo>
                  <a:lnTo>
                    <a:pt x="63" y="41"/>
                  </a:lnTo>
                  <a:lnTo>
                    <a:pt x="63" y="45"/>
                  </a:lnTo>
                  <a:lnTo>
                    <a:pt x="62" y="50"/>
                  </a:lnTo>
                  <a:lnTo>
                    <a:pt x="60" y="54"/>
                  </a:lnTo>
                  <a:lnTo>
                    <a:pt x="57" y="56"/>
                  </a:lnTo>
                  <a:lnTo>
                    <a:pt x="54" y="59"/>
                  </a:lnTo>
                  <a:lnTo>
                    <a:pt x="50" y="61"/>
                  </a:lnTo>
                  <a:lnTo>
                    <a:pt x="47" y="62"/>
                  </a:lnTo>
                  <a:lnTo>
                    <a:pt x="42" y="63"/>
                  </a:lnTo>
                  <a:lnTo>
                    <a:pt x="42" y="63"/>
                  </a:lnTo>
                  <a:lnTo>
                    <a:pt x="37" y="62"/>
                  </a:lnTo>
                  <a:lnTo>
                    <a:pt x="34" y="61"/>
                  </a:lnTo>
                  <a:lnTo>
                    <a:pt x="29" y="59"/>
                  </a:lnTo>
                  <a:lnTo>
                    <a:pt x="27" y="56"/>
                  </a:lnTo>
                  <a:lnTo>
                    <a:pt x="23" y="54"/>
                  </a:lnTo>
                  <a:lnTo>
                    <a:pt x="22" y="50"/>
                  </a:lnTo>
                  <a:lnTo>
                    <a:pt x="21" y="45"/>
                  </a:lnTo>
                  <a:lnTo>
                    <a:pt x="20" y="41"/>
                  </a:lnTo>
                  <a:lnTo>
                    <a:pt x="20" y="41"/>
                  </a:lnTo>
                  <a:lnTo>
                    <a:pt x="21" y="37"/>
                  </a:lnTo>
                  <a:lnTo>
                    <a:pt x="22" y="32"/>
                  </a:lnTo>
                  <a:lnTo>
                    <a:pt x="23" y="29"/>
                  </a:lnTo>
                  <a:lnTo>
                    <a:pt x="27" y="25"/>
                  </a:lnTo>
                  <a:lnTo>
                    <a:pt x="29" y="23"/>
                  </a:lnTo>
                  <a:lnTo>
                    <a:pt x="34" y="21"/>
                  </a:lnTo>
                  <a:lnTo>
                    <a:pt x="37" y="20"/>
                  </a:lnTo>
                  <a:lnTo>
                    <a:pt x="42" y="20"/>
                  </a:lnTo>
                  <a:close/>
                  <a:moveTo>
                    <a:pt x="42" y="0"/>
                  </a:moveTo>
                  <a:lnTo>
                    <a:pt x="42" y="0"/>
                  </a:lnTo>
                  <a:lnTo>
                    <a:pt x="34" y="0"/>
                  </a:lnTo>
                  <a:lnTo>
                    <a:pt x="26" y="2"/>
                  </a:lnTo>
                  <a:lnTo>
                    <a:pt x="19" y="7"/>
                  </a:lnTo>
                  <a:lnTo>
                    <a:pt x="13" y="11"/>
                  </a:lnTo>
                  <a:lnTo>
                    <a:pt x="7" y="17"/>
                  </a:lnTo>
                  <a:lnTo>
                    <a:pt x="3" y="24"/>
                  </a:lnTo>
                  <a:lnTo>
                    <a:pt x="1" y="32"/>
                  </a:lnTo>
                  <a:lnTo>
                    <a:pt x="0" y="41"/>
                  </a:lnTo>
                  <a:lnTo>
                    <a:pt x="0" y="41"/>
                  </a:lnTo>
                  <a:lnTo>
                    <a:pt x="1" y="49"/>
                  </a:lnTo>
                  <a:lnTo>
                    <a:pt x="3" y="57"/>
                  </a:lnTo>
                  <a:lnTo>
                    <a:pt x="7" y="64"/>
                  </a:lnTo>
                  <a:lnTo>
                    <a:pt x="13" y="71"/>
                  </a:lnTo>
                  <a:lnTo>
                    <a:pt x="19" y="76"/>
                  </a:lnTo>
                  <a:lnTo>
                    <a:pt x="26" y="79"/>
                  </a:lnTo>
                  <a:lnTo>
                    <a:pt x="34" y="82"/>
                  </a:lnTo>
                  <a:lnTo>
                    <a:pt x="42" y="83"/>
                  </a:lnTo>
                  <a:lnTo>
                    <a:pt x="42" y="83"/>
                  </a:lnTo>
                  <a:lnTo>
                    <a:pt x="50" y="82"/>
                  </a:lnTo>
                  <a:lnTo>
                    <a:pt x="58" y="79"/>
                  </a:lnTo>
                  <a:lnTo>
                    <a:pt x="65" y="76"/>
                  </a:lnTo>
                  <a:lnTo>
                    <a:pt x="71" y="71"/>
                  </a:lnTo>
                  <a:lnTo>
                    <a:pt x="76" y="64"/>
                  </a:lnTo>
                  <a:lnTo>
                    <a:pt x="81" y="57"/>
                  </a:lnTo>
                  <a:lnTo>
                    <a:pt x="83" y="49"/>
                  </a:lnTo>
                  <a:lnTo>
                    <a:pt x="83" y="41"/>
                  </a:lnTo>
                  <a:lnTo>
                    <a:pt x="83" y="41"/>
                  </a:lnTo>
                  <a:lnTo>
                    <a:pt x="83" y="32"/>
                  </a:lnTo>
                  <a:lnTo>
                    <a:pt x="81" y="24"/>
                  </a:lnTo>
                  <a:lnTo>
                    <a:pt x="76" y="17"/>
                  </a:lnTo>
                  <a:lnTo>
                    <a:pt x="71" y="11"/>
                  </a:lnTo>
                  <a:lnTo>
                    <a:pt x="65" y="7"/>
                  </a:lnTo>
                  <a:lnTo>
                    <a:pt x="58" y="2"/>
                  </a:lnTo>
                  <a:lnTo>
                    <a:pt x="50" y="0"/>
                  </a:lnTo>
                  <a:lnTo>
                    <a:pt x="42" y="0"/>
                  </a:lnTo>
                  <a:lnTo>
                    <a:pt x="42"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6"/>
            <p:cNvSpPr>
              <a:spLocks/>
            </p:cNvSpPr>
            <p:nvPr/>
          </p:nvSpPr>
          <p:spPr bwMode="auto">
            <a:xfrm>
              <a:off x="292100" y="1447801"/>
              <a:ext cx="22225" cy="23813"/>
            </a:xfrm>
            <a:custGeom>
              <a:avLst/>
              <a:gdLst>
                <a:gd name="T0" fmla="*/ 22 w 43"/>
                <a:gd name="T1" fmla="*/ 0 h 43"/>
                <a:gd name="T2" fmla="*/ 22 w 43"/>
                <a:gd name="T3" fmla="*/ 0 h 43"/>
                <a:gd name="T4" fmla="*/ 27 w 43"/>
                <a:gd name="T5" fmla="*/ 0 h 43"/>
                <a:gd name="T6" fmla="*/ 30 w 43"/>
                <a:gd name="T7" fmla="*/ 1 h 43"/>
                <a:gd name="T8" fmla="*/ 34 w 43"/>
                <a:gd name="T9" fmla="*/ 3 h 43"/>
                <a:gd name="T10" fmla="*/ 37 w 43"/>
                <a:gd name="T11" fmla="*/ 5 h 43"/>
                <a:gd name="T12" fmla="*/ 40 w 43"/>
                <a:gd name="T13" fmla="*/ 9 h 43"/>
                <a:gd name="T14" fmla="*/ 42 w 43"/>
                <a:gd name="T15" fmla="*/ 12 h 43"/>
                <a:gd name="T16" fmla="*/ 43 w 43"/>
                <a:gd name="T17" fmla="*/ 17 h 43"/>
                <a:gd name="T18" fmla="*/ 43 w 43"/>
                <a:gd name="T19" fmla="*/ 21 h 43"/>
                <a:gd name="T20" fmla="*/ 43 w 43"/>
                <a:gd name="T21" fmla="*/ 21 h 43"/>
                <a:gd name="T22" fmla="*/ 43 w 43"/>
                <a:gd name="T23" fmla="*/ 25 h 43"/>
                <a:gd name="T24" fmla="*/ 42 w 43"/>
                <a:gd name="T25" fmla="*/ 30 h 43"/>
                <a:gd name="T26" fmla="*/ 40 w 43"/>
                <a:gd name="T27" fmla="*/ 34 h 43"/>
                <a:gd name="T28" fmla="*/ 37 w 43"/>
                <a:gd name="T29" fmla="*/ 36 h 43"/>
                <a:gd name="T30" fmla="*/ 34 w 43"/>
                <a:gd name="T31" fmla="*/ 39 h 43"/>
                <a:gd name="T32" fmla="*/ 30 w 43"/>
                <a:gd name="T33" fmla="*/ 41 h 43"/>
                <a:gd name="T34" fmla="*/ 27 w 43"/>
                <a:gd name="T35" fmla="*/ 42 h 43"/>
                <a:gd name="T36" fmla="*/ 22 w 43"/>
                <a:gd name="T37" fmla="*/ 43 h 43"/>
                <a:gd name="T38" fmla="*/ 22 w 43"/>
                <a:gd name="T39" fmla="*/ 43 h 43"/>
                <a:gd name="T40" fmla="*/ 17 w 43"/>
                <a:gd name="T41" fmla="*/ 42 h 43"/>
                <a:gd name="T42" fmla="*/ 14 w 43"/>
                <a:gd name="T43" fmla="*/ 41 h 43"/>
                <a:gd name="T44" fmla="*/ 9 w 43"/>
                <a:gd name="T45" fmla="*/ 39 h 43"/>
                <a:gd name="T46" fmla="*/ 7 w 43"/>
                <a:gd name="T47" fmla="*/ 36 h 43"/>
                <a:gd name="T48" fmla="*/ 3 w 43"/>
                <a:gd name="T49" fmla="*/ 34 h 43"/>
                <a:gd name="T50" fmla="*/ 2 w 43"/>
                <a:gd name="T51" fmla="*/ 30 h 43"/>
                <a:gd name="T52" fmla="*/ 1 w 43"/>
                <a:gd name="T53" fmla="*/ 25 h 43"/>
                <a:gd name="T54" fmla="*/ 0 w 43"/>
                <a:gd name="T55" fmla="*/ 21 h 43"/>
                <a:gd name="T56" fmla="*/ 0 w 43"/>
                <a:gd name="T57" fmla="*/ 21 h 43"/>
                <a:gd name="T58" fmla="*/ 1 w 43"/>
                <a:gd name="T59" fmla="*/ 17 h 43"/>
                <a:gd name="T60" fmla="*/ 2 w 43"/>
                <a:gd name="T61" fmla="*/ 12 h 43"/>
                <a:gd name="T62" fmla="*/ 3 w 43"/>
                <a:gd name="T63" fmla="*/ 9 h 43"/>
                <a:gd name="T64" fmla="*/ 7 w 43"/>
                <a:gd name="T65" fmla="*/ 5 h 43"/>
                <a:gd name="T66" fmla="*/ 9 w 43"/>
                <a:gd name="T67" fmla="*/ 3 h 43"/>
                <a:gd name="T68" fmla="*/ 14 w 43"/>
                <a:gd name="T69" fmla="*/ 1 h 43"/>
                <a:gd name="T70" fmla="*/ 17 w 43"/>
                <a:gd name="T71" fmla="*/ 0 h 43"/>
                <a:gd name="T72" fmla="*/ 22 w 43"/>
                <a:gd name="T7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43">
                  <a:moveTo>
                    <a:pt x="22" y="0"/>
                  </a:moveTo>
                  <a:lnTo>
                    <a:pt x="22" y="0"/>
                  </a:lnTo>
                  <a:lnTo>
                    <a:pt x="27" y="0"/>
                  </a:lnTo>
                  <a:lnTo>
                    <a:pt x="30" y="1"/>
                  </a:lnTo>
                  <a:lnTo>
                    <a:pt x="34" y="3"/>
                  </a:lnTo>
                  <a:lnTo>
                    <a:pt x="37" y="5"/>
                  </a:lnTo>
                  <a:lnTo>
                    <a:pt x="40" y="9"/>
                  </a:lnTo>
                  <a:lnTo>
                    <a:pt x="42" y="12"/>
                  </a:lnTo>
                  <a:lnTo>
                    <a:pt x="43" y="17"/>
                  </a:lnTo>
                  <a:lnTo>
                    <a:pt x="43" y="21"/>
                  </a:lnTo>
                  <a:lnTo>
                    <a:pt x="43" y="21"/>
                  </a:lnTo>
                  <a:lnTo>
                    <a:pt x="43" y="25"/>
                  </a:lnTo>
                  <a:lnTo>
                    <a:pt x="42" y="30"/>
                  </a:lnTo>
                  <a:lnTo>
                    <a:pt x="40" y="34"/>
                  </a:lnTo>
                  <a:lnTo>
                    <a:pt x="37" y="36"/>
                  </a:lnTo>
                  <a:lnTo>
                    <a:pt x="34" y="39"/>
                  </a:lnTo>
                  <a:lnTo>
                    <a:pt x="30" y="41"/>
                  </a:lnTo>
                  <a:lnTo>
                    <a:pt x="27" y="42"/>
                  </a:lnTo>
                  <a:lnTo>
                    <a:pt x="22" y="43"/>
                  </a:lnTo>
                  <a:lnTo>
                    <a:pt x="22" y="43"/>
                  </a:lnTo>
                  <a:lnTo>
                    <a:pt x="17" y="42"/>
                  </a:lnTo>
                  <a:lnTo>
                    <a:pt x="14" y="41"/>
                  </a:lnTo>
                  <a:lnTo>
                    <a:pt x="9" y="39"/>
                  </a:lnTo>
                  <a:lnTo>
                    <a:pt x="7" y="36"/>
                  </a:lnTo>
                  <a:lnTo>
                    <a:pt x="3" y="34"/>
                  </a:lnTo>
                  <a:lnTo>
                    <a:pt x="2" y="30"/>
                  </a:lnTo>
                  <a:lnTo>
                    <a:pt x="1" y="25"/>
                  </a:lnTo>
                  <a:lnTo>
                    <a:pt x="0" y="21"/>
                  </a:lnTo>
                  <a:lnTo>
                    <a:pt x="0" y="21"/>
                  </a:lnTo>
                  <a:lnTo>
                    <a:pt x="1" y="17"/>
                  </a:lnTo>
                  <a:lnTo>
                    <a:pt x="2" y="12"/>
                  </a:lnTo>
                  <a:lnTo>
                    <a:pt x="3" y="9"/>
                  </a:lnTo>
                  <a:lnTo>
                    <a:pt x="7" y="5"/>
                  </a:lnTo>
                  <a:lnTo>
                    <a:pt x="9" y="3"/>
                  </a:lnTo>
                  <a:lnTo>
                    <a:pt x="14" y="1"/>
                  </a:lnTo>
                  <a:lnTo>
                    <a:pt x="17" y="0"/>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77"/>
            <p:cNvSpPr>
              <a:spLocks/>
            </p:cNvSpPr>
            <p:nvPr/>
          </p:nvSpPr>
          <p:spPr bwMode="auto">
            <a:xfrm>
              <a:off x="280988" y="1438276"/>
              <a:ext cx="44450" cy="42863"/>
            </a:xfrm>
            <a:custGeom>
              <a:avLst/>
              <a:gdLst>
                <a:gd name="T0" fmla="*/ 42 w 83"/>
                <a:gd name="T1" fmla="*/ 0 h 83"/>
                <a:gd name="T2" fmla="*/ 42 w 83"/>
                <a:gd name="T3" fmla="*/ 0 h 83"/>
                <a:gd name="T4" fmla="*/ 34 w 83"/>
                <a:gd name="T5" fmla="*/ 0 h 83"/>
                <a:gd name="T6" fmla="*/ 26 w 83"/>
                <a:gd name="T7" fmla="*/ 2 h 83"/>
                <a:gd name="T8" fmla="*/ 19 w 83"/>
                <a:gd name="T9" fmla="*/ 7 h 83"/>
                <a:gd name="T10" fmla="*/ 13 w 83"/>
                <a:gd name="T11" fmla="*/ 11 h 83"/>
                <a:gd name="T12" fmla="*/ 7 w 83"/>
                <a:gd name="T13" fmla="*/ 17 h 83"/>
                <a:gd name="T14" fmla="*/ 3 w 83"/>
                <a:gd name="T15" fmla="*/ 24 h 83"/>
                <a:gd name="T16" fmla="*/ 1 w 83"/>
                <a:gd name="T17" fmla="*/ 32 h 83"/>
                <a:gd name="T18" fmla="*/ 0 w 83"/>
                <a:gd name="T19" fmla="*/ 41 h 83"/>
                <a:gd name="T20" fmla="*/ 0 w 83"/>
                <a:gd name="T21" fmla="*/ 41 h 83"/>
                <a:gd name="T22" fmla="*/ 1 w 83"/>
                <a:gd name="T23" fmla="*/ 49 h 83"/>
                <a:gd name="T24" fmla="*/ 3 w 83"/>
                <a:gd name="T25" fmla="*/ 57 h 83"/>
                <a:gd name="T26" fmla="*/ 7 w 83"/>
                <a:gd name="T27" fmla="*/ 64 h 83"/>
                <a:gd name="T28" fmla="*/ 13 w 83"/>
                <a:gd name="T29" fmla="*/ 71 h 83"/>
                <a:gd name="T30" fmla="*/ 19 w 83"/>
                <a:gd name="T31" fmla="*/ 76 h 83"/>
                <a:gd name="T32" fmla="*/ 26 w 83"/>
                <a:gd name="T33" fmla="*/ 79 h 83"/>
                <a:gd name="T34" fmla="*/ 34 w 83"/>
                <a:gd name="T35" fmla="*/ 82 h 83"/>
                <a:gd name="T36" fmla="*/ 42 w 83"/>
                <a:gd name="T37" fmla="*/ 83 h 83"/>
                <a:gd name="T38" fmla="*/ 42 w 83"/>
                <a:gd name="T39" fmla="*/ 83 h 83"/>
                <a:gd name="T40" fmla="*/ 50 w 83"/>
                <a:gd name="T41" fmla="*/ 82 h 83"/>
                <a:gd name="T42" fmla="*/ 58 w 83"/>
                <a:gd name="T43" fmla="*/ 79 h 83"/>
                <a:gd name="T44" fmla="*/ 65 w 83"/>
                <a:gd name="T45" fmla="*/ 76 h 83"/>
                <a:gd name="T46" fmla="*/ 71 w 83"/>
                <a:gd name="T47" fmla="*/ 71 h 83"/>
                <a:gd name="T48" fmla="*/ 76 w 83"/>
                <a:gd name="T49" fmla="*/ 64 h 83"/>
                <a:gd name="T50" fmla="*/ 81 w 83"/>
                <a:gd name="T51" fmla="*/ 57 h 83"/>
                <a:gd name="T52" fmla="*/ 83 w 83"/>
                <a:gd name="T53" fmla="*/ 49 h 83"/>
                <a:gd name="T54" fmla="*/ 83 w 83"/>
                <a:gd name="T55" fmla="*/ 41 h 83"/>
                <a:gd name="T56" fmla="*/ 83 w 83"/>
                <a:gd name="T57" fmla="*/ 41 h 83"/>
                <a:gd name="T58" fmla="*/ 83 w 83"/>
                <a:gd name="T59" fmla="*/ 32 h 83"/>
                <a:gd name="T60" fmla="*/ 81 w 83"/>
                <a:gd name="T61" fmla="*/ 24 h 83"/>
                <a:gd name="T62" fmla="*/ 76 w 83"/>
                <a:gd name="T63" fmla="*/ 17 h 83"/>
                <a:gd name="T64" fmla="*/ 71 w 83"/>
                <a:gd name="T65" fmla="*/ 11 h 83"/>
                <a:gd name="T66" fmla="*/ 65 w 83"/>
                <a:gd name="T67" fmla="*/ 7 h 83"/>
                <a:gd name="T68" fmla="*/ 58 w 83"/>
                <a:gd name="T69" fmla="*/ 2 h 83"/>
                <a:gd name="T70" fmla="*/ 50 w 83"/>
                <a:gd name="T71" fmla="*/ 0 h 83"/>
                <a:gd name="T72" fmla="*/ 42 w 83"/>
                <a:gd name="T73" fmla="*/ 0 h 83"/>
                <a:gd name="T74" fmla="*/ 42 w 83"/>
                <a:gd name="T7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83">
                  <a:moveTo>
                    <a:pt x="42" y="0"/>
                  </a:moveTo>
                  <a:lnTo>
                    <a:pt x="42" y="0"/>
                  </a:lnTo>
                  <a:lnTo>
                    <a:pt x="34" y="0"/>
                  </a:lnTo>
                  <a:lnTo>
                    <a:pt x="26" y="2"/>
                  </a:lnTo>
                  <a:lnTo>
                    <a:pt x="19" y="7"/>
                  </a:lnTo>
                  <a:lnTo>
                    <a:pt x="13" y="11"/>
                  </a:lnTo>
                  <a:lnTo>
                    <a:pt x="7" y="17"/>
                  </a:lnTo>
                  <a:lnTo>
                    <a:pt x="3" y="24"/>
                  </a:lnTo>
                  <a:lnTo>
                    <a:pt x="1" y="32"/>
                  </a:lnTo>
                  <a:lnTo>
                    <a:pt x="0" y="41"/>
                  </a:lnTo>
                  <a:lnTo>
                    <a:pt x="0" y="41"/>
                  </a:lnTo>
                  <a:lnTo>
                    <a:pt x="1" y="49"/>
                  </a:lnTo>
                  <a:lnTo>
                    <a:pt x="3" y="57"/>
                  </a:lnTo>
                  <a:lnTo>
                    <a:pt x="7" y="64"/>
                  </a:lnTo>
                  <a:lnTo>
                    <a:pt x="13" y="71"/>
                  </a:lnTo>
                  <a:lnTo>
                    <a:pt x="19" y="76"/>
                  </a:lnTo>
                  <a:lnTo>
                    <a:pt x="26" y="79"/>
                  </a:lnTo>
                  <a:lnTo>
                    <a:pt x="34" y="82"/>
                  </a:lnTo>
                  <a:lnTo>
                    <a:pt x="42" y="83"/>
                  </a:lnTo>
                  <a:lnTo>
                    <a:pt x="42" y="83"/>
                  </a:lnTo>
                  <a:lnTo>
                    <a:pt x="50" y="82"/>
                  </a:lnTo>
                  <a:lnTo>
                    <a:pt x="58" y="79"/>
                  </a:lnTo>
                  <a:lnTo>
                    <a:pt x="65" y="76"/>
                  </a:lnTo>
                  <a:lnTo>
                    <a:pt x="71" y="71"/>
                  </a:lnTo>
                  <a:lnTo>
                    <a:pt x="76" y="64"/>
                  </a:lnTo>
                  <a:lnTo>
                    <a:pt x="81" y="57"/>
                  </a:lnTo>
                  <a:lnTo>
                    <a:pt x="83" y="49"/>
                  </a:lnTo>
                  <a:lnTo>
                    <a:pt x="83" y="41"/>
                  </a:lnTo>
                  <a:lnTo>
                    <a:pt x="83" y="41"/>
                  </a:lnTo>
                  <a:lnTo>
                    <a:pt x="83" y="32"/>
                  </a:lnTo>
                  <a:lnTo>
                    <a:pt x="81" y="24"/>
                  </a:lnTo>
                  <a:lnTo>
                    <a:pt x="76" y="17"/>
                  </a:lnTo>
                  <a:lnTo>
                    <a:pt x="71" y="11"/>
                  </a:lnTo>
                  <a:lnTo>
                    <a:pt x="65" y="7"/>
                  </a:lnTo>
                  <a:lnTo>
                    <a:pt x="58" y="2"/>
                  </a:lnTo>
                  <a:lnTo>
                    <a:pt x="50" y="0"/>
                  </a:lnTo>
                  <a:lnTo>
                    <a:pt x="42" y="0"/>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78"/>
            <p:cNvSpPr>
              <a:spLocks/>
            </p:cNvSpPr>
            <p:nvPr/>
          </p:nvSpPr>
          <p:spPr bwMode="auto">
            <a:xfrm>
              <a:off x="298450" y="1765301"/>
              <a:ext cx="225425" cy="49213"/>
            </a:xfrm>
            <a:custGeom>
              <a:avLst/>
              <a:gdLst>
                <a:gd name="T0" fmla="*/ 45 w 426"/>
                <a:gd name="T1" fmla="*/ 92 h 92"/>
                <a:gd name="T2" fmla="*/ 381 w 426"/>
                <a:gd name="T3" fmla="*/ 92 h 92"/>
                <a:gd name="T4" fmla="*/ 381 w 426"/>
                <a:gd name="T5" fmla="*/ 92 h 92"/>
                <a:gd name="T6" fmla="*/ 390 w 426"/>
                <a:gd name="T7" fmla="*/ 90 h 92"/>
                <a:gd name="T8" fmla="*/ 398 w 426"/>
                <a:gd name="T9" fmla="*/ 88 h 92"/>
                <a:gd name="T10" fmla="*/ 407 w 426"/>
                <a:gd name="T11" fmla="*/ 83 h 92"/>
                <a:gd name="T12" fmla="*/ 412 w 426"/>
                <a:gd name="T13" fmla="*/ 79 h 92"/>
                <a:gd name="T14" fmla="*/ 418 w 426"/>
                <a:gd name="T15" fmla="*/ 72 h 92"/>
                <a:gd name="T16" fmla="*/ 423 w 426"/>
                <a:gd name="T17" fmla="*/ 64 h 92"/>
                <a:gd name="T18" fmla="*/ 425 w 426"/>
                <a:gd name="T19" fmla="*/ 55 h 92"/>
                <a:gd name="T20" fmla="*/ 426 w 426"/>
                <a:gd name="T21" fmla="*/ 46 h 92"/>
                <a:gd name="T22" fmla="*/ 426 w 426"/>
                <a:gd name="T23" fmla="*/ 46 h 92"/>
                <a:gd name="T24" fmla="*/ 425 w 426"/>
                <a:gd name="T25" fmla="*/ 37 h 92"/>
                <a:gd name="T26" fmla="*/ 423 w 426"/>
                <a:gd name="T27" fmla="*/ 29 h 92"/>
                <a:gd name="T28" fmla="*/ 418 w 426"/>
                <a:gd name="T29" fmla="*/ 20 h 92"/>
                <a:gd name="T30" fmla="*/ 412 w 426"/>
                <a:gd name="T31" fmla="*/ 13 h 92"/>
                <a:gd name="T32" fmla="*/ 407 w 426"/>
                <a:gd name="T33" fmla="*/ 7 h 92"/>
                <a:gd name="T34" fmla="*/ 398 w 426"/>
                <a:gd name="T35" fmla="*/ 4 h 92"/>
                <a:gd name="T36" fmla="*/ 390 w 426"/>
                <a:gd name="T37" fmla="*/ 2 h 92"/>
                <a:gd name="T38" fmla="*/ 381 w 426"/>
                <a:gd name="T39" fmla="*/ 0 h 92"/>
                <a:gd name="T40" fmla="*/ 45 w 426"/>
                <a:gd name="T41" fmla="*/ 0 h 92"/>
                <a:gd name="T42" fmla="*/ 45 w 426"/>
                <a:gd name="T43" fmla="*/ 0 h 92"/>
                <a:gd name="T44" fmla="*/ 36 w 426"/>
                <a:gd name="T45" fmla="*/ 2 h 92"/>
                <a:gd name="T46" fmla="*/ 27 w 426"/>
                <a:gd name="T47" fmla="*/ 4 h 92"/>
                <a:gd name="T48" fmla="*/ 20 w 426"/>
                <a:gd name="T49" fmla="*/ 7 h 92"/>
                <a:gd name="T50" fmla="*/ 12 w 426"/>
                <a:gd name="T51" fmla="*/ 13 h 92"/>
                <a:gd name="T52" fmla="*/ 7 w 426"/>
                <a:gd name="T53" fmla="*/ 20 h 92"/>
                <a:gd name="T54" fmla="*/ 3 w 426"/>
                <a:gd name="T55" fmla="*/ 29 h 92"/>
                <a:gd name="T56" fmla="*/ 0 w 426"/>
                <a:gd name="T57" fmla="*/ 37 h 92"/>
                <a:gd name="T58" fmla="*/ 0 w 426"/>
                <a:gd name="T59" fmla="*/ 46 h 92"/>
                <a:gd name="T60" fmla="*/ 0 w 426"/>
                <a:gd name="T61" fmla="*/ 46 h 92"/>
                <a:gd name="T62" fmla="*/ 0 w 426"/>
                <a:gd name="T63" fmla="*/ 55 h 92"/>
                <a:gd name="T64" fmla="*/ 3 w 426"/>
                <a:gd name="T65" fmla="*/ 64 h 92"/>
                <a:gd name="T66" fmla="*/ 7 w 426"/>
                <a:gd name="T67" fmla="*/ 72 h 92"/>
                <a:gd name="T68" fmla="*/ 12 w 426"/>
                <a:gd name="T69" fmla="*/ 79 h 92"/>
                <a:gd name="T70" fmla="*/ 20 w 426"/>
                <a:gd name="T71" fmla="*/ 83 h 92"/>
                <a:gd name="T72" fmla="*/ 27 w 426"/>
                <a:gd name="T73" fmla="*/ 88 h 92"/>
                <a:gd name="T74" fmla="*/ 36 w 426"/>
                <a:gd name="T75" fmla="*/ 90 h 92"/>
                <a:gd name="T76" fmla="*/ 45 w 426"/>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6" h="92">
                  <a:moveTo>
                    <a:pt x="45" y="92"/>
                  </a:moveTo>
                  <a:lnTo>
                    <a:pt x="381" y="92"/>
                  </a:lnTo>
                  <a:lnTo>
                    <a:pt x="381" y="92"/>
                  </a:lnTo>
                  <a:lnTo>
                    <a:pt x="390" y="90"/>
                  </a:lnTo>
                  <a:lnTo>
                    <a:pt x="398" y="88"/>
                  </a:lnTo>
                  <a:lnTo>
                    <a:pt x="407" y="83"/>
                  </a:lnTo>
                  <a:lnTo>
                    <a:pt x="412" y="79"/>
                  </a:lnTo>
                  <a:lnTo>
                    <a:pt x="418" y="72"/>
                  </a:lnTo>
                  <a:lnTo>
                    <a:pt x="423" y="64"/>
                  </a:lnTo>
                  <a:lnTo>
                    <a:pt x="425" y="55"/>
                  </a:lnTo>
                  <a:lnTo>
                    <a:pt x="426" y="46"/>
                  </a:lnTo>
                  <a:lnTo>
                    <a:pt x="426" y="46"/>
                  </a:lnTo>
                  <a:lnTo>
                    <a:pt x="425" y="37"/>
                  </a:lnTo>
                  <a:lnTo>
                    <a:pt x="423" y="29"/>
                  </a:lnTo>
                  <a:lnTo>
                    <a:pt x="418" y="20"/>
                  </a:lnTo>
                  <a:lnTo>
                    <a:pt x="412" y="13"/>
                  </a:lnTo>
                  <a:lnTo>
                    <a:pt x="407" y="7"/>
                  </a:lnTo>
                  <a:lnTo>
                    <a:pt x="398" y="4"/>
                  </a:lnTo>
                  <a:lnTo>
                    <a:pt x="390" y="2"/>
                  </a:lnTo>
                  <a:lnTo>
                    <a:pt x="381" y="0"/>
                  </a:lnTo>
                  <a:lnTo>
                    <a:pt x="45" y="0"/>
                  </a:lnTo>
                  <a:lnTo>
                    <a:pt x="45" y="0"/>
                  </a:lnTo>
                  <a:lnTo>
                    <a:pt x="36" y="2"/>
                  </a:lnTo>
                  <a:lnTo>
                    <a:pt x="27" y="4"/>
                  </a:lnTo>
                  <a:lnTo>
                    <a:pt x="20" y="7"/>
                  </a:lnTo>
                  <a:lnTo>
                    <a:pt x="12" y="13"/>
                  </a:lnTo>
                  <a:lnTo>
                    <a:pt x="7" y="20"/>
                  </a:lnTo>
                  <a:lnTo>
                    <a:pt x="3" y="29"/>
                  </a:lnTo>
                  <a:lnTo>
                    <a:pt x="0" y="37"/>
                  </a:lnTo>
                  <a:lnTo>
                    <a:pt x="0" y="46"/>
                  </a:lnTo>
                  <a:lnTo>
                    <a:pt x="0" y="46"/>
                  </a:lnTo>
                  <a:lnTo>
                    <a:pt x="0" y="55"/>
                  </a:lnTo>
                  <a:lnTo>
                    <a:pt x="3" y="64"/>
                  </a:lnTo>
                  <a:lnTo>
                    <a:pt x="7" y="72"/>
                  </a:lnTo>
                  <a:lnTo>
                    <a:pt x="12" y="79"/>
                  </a:lnTo>
                  <a:lnTo>
                    <a:pt x="20" y="83"/>
                  </a:lnTo>
                  <a:lnTo>
                    <a:pt x="27" y="88"/>
                  </a:lnTo>
                  <a:lnTo>
                    <a:pt x="36" y="90"/>
                  </a:lnTo>
                  <a:lnTo>
                    <a:pt x="45"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79"/>
            <p:cNvSpPr>
              <a:spLocks/>
            </p:cNvSpPr>
            <p:nvPr/>
          </p:nvSpPr>
          <p:spPr bwMode="auto">
            <a:xfrm>
              <a:off x="298450" y="1765301"/>
              <a:ext cx="225425" cy="49213"/>
            </a:xfrm>
            <a:custGeom>
              <a:avLst/>
              <a:gdLst>
                <a:gd name="T0" fmla="*/ 45 w 426"/>
                <a:gd name="T1" fmla="*/ 92 h 92"/>
                <a:gd name="T2" fmla="*/ 381 w 426"/>
                <a:gd name="T3" fmla="*/ 92 h 92"/>
                <a:gd name="T4" fmla="*/ 381 w 426"/>
                <a:gd name="T5" fmla="*/ 92 h 92"/>
                <a:gd name="T6" fmla="*/ 390 w 426"/>
                <a:gd name="T7" fmla="*/ 90 h 92"/>
                <a:gd name="T8" fmla="*/ 398 w 426"/>
                <a:gd name="T9" fmla="*/ 88 h 92"/>
                <a:gd name="T10" fmla="*/ 407 w 426"/>
                <a:gd name="T11" fmla="*/ 83 h 92"/>
                <a:gd name="T12" fmla="*/ 412 w 426"/>
                <a:gd name="T13" fmla="*/ 79 h 92"/>
                <a:gd name="T14" fmla="*/ 418 w 426"/>
                <a:gd name="T15" fmla="*/ 72 h 92"/>
                <a:gd name="T16" fmla="*/ 423 w 426"/>
                <a:gd name="T17" fmla="*/ 64 h 92"/>
                <a:gd name="T18" fmla="*/ 425 w 426"/>
                <a:gd name="T19" fmla="*/ 55 h 92"/>
                <a:gd name="T20" fmla="*/ 426 w 426"/>
                <a:gd name="T21" fmla="*/ 46 h 92"/>
                <a:gd name="T22" fmla="*/ 426 w 426"/>
                <a:gd name="T23" fmla="*/ 46 h 92"/>
                <a:gd name="T24" fmla="*/ 425 w 426"/>
                <a:gd name="T25" fmla="*/ 37 h 92"/>
                <a:gd name="T26" fmla="*/ 423 w 426"/>
                <a:gd name="T27" fmla="*/ 29 h 92"/>
                <a:gd name="T28" fmla="*/ 418 w 426"/>
                <a:gd name="T29" fmla="*/ 20 h 92"/>
                <a:gd name="T30" fmla="*/ 412 w 426"/>
                <a:gd name="T31" fmla="*/ 13 h 92"/>
                <a:gd name="T32" fmla="*/ 407 w 426"/>
                <a:gd name="T33" fmla="*/ 7 h 92"/>
                <a:gd name="T34" fmla="*/ 398 w 426"/>
                <a:gd name="T35" fmla="*/ 4 h 92"/>
                <a:gd name="T36" fmla="*/ 390 w 426"/>
                <a:gd name="T37" fmla="*/ 2 h 92"/>
                <a:gd name="T38" fmla="*/ 381 w 426"/>
                <a:gd name="T39" fmla="*/ 0 h 92"/>
                <a:gd name="T40" fmla="*/ 45 w 426"/>
                <a:gd name="T41" fmla="*/ 0 h 92"/>
                <a:gd name="T42" fmla="*/ 45 w 426"/>
                <a:gd name="T43" fmla="*/ 0 h 92"/>
                <a:gd name="T44" fmla="*/ 36 w 426"/>
                <a:gd name="T45" fmla="*/ 2 h 92"/>
                <a:gd name="T46" fmla="*/ 27 w 426"/>
                <a:gd name="T47" fmla="*/ 4 h 92"/>
                <a:gd name="T48" fmla="*/ 20 w 426"/>
                <a:gd name="T49" fmla="*/ 7 h 92"/>
                <a:gd name="T50" fmla="*/ 12 w 426"/>
                <a:gd name="T51" fmla="*/ 13 h 92"/>
                <a:gd name="T52" fmla="*/ 7 w 426"/>
                <a:gd name="T53" fmla="*/ 20 h 92"/>
                <a:gd name="T54" fmla="*/ 3 w 426"/>
                <a:gd name="T55" fmla="*/ 29 h 92"/>
                <a:gd name="T56" fmla="*/ 0 w 426"/>
                <a:gd name="T57" fmla="*/ 37 h 92"/>
                <a:gd name="T58" fmla="*/ 0 w 426"/>
                <a:gd name="T59" fmla="*/ 46 h 92"/>
                <a:gd name="T60" fmla="*/ 0 w 426"/>
                <a:gd name="T61" fmla="*/ 46 h 92"/>
                <a:gd name="T62" fmla="*/ 0 w 426"/>
                <a:gd name="T63" fmla="*/ 55 h 92"/>
                <a:gd name="T64" fmla="*/ 3 w 426"/>
                <a:gd name="T65" fmla="*/ 64 h 92"/>
                <a:gd name="T66" fmla="*/ 7 w 426"/>
                <a:gd name="T67" fmla="*/ 72 h 92"/>
                <a:gd name="T68" fmla="*/ 12 w 426"/>
                <a:gd name="T69" fmla="*/ 79 h 92"/>
                <a:gd name="T70" fmla="*/ 20 w 426"/>
                <a:gd name="T71" fmla="*/ 83 h 92"/>
                <a:gd name="T72" fmla="*/ 27 w 426"/>
                <a:gd name="T73" fmla="*/ 88 h 92"/>
                <a:gd name="T74" fmla="*/ 36 w 426"/>
                <a:gd name="T75" fmla="*/ 90 h 92"/>
                <a:gd name="T76" fmla="*/ 45 w 426"/>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6" h="92">
                  <a:moveTo>
                    <a:pt x="45" y="92"/>
                  </a:moveTo>
                  <a:lnTo>
                    <a:pt x="381" y="92"/>
                  </a:lnTo>
                  <a:lnTo>
                    <a:pt x="381" y="92"/>
                  </a:lnTo>
                  <a:lnTo>
                    <a:pt x="390" y="90"/>
                  </a:lnTo>
                  <a:lnTo>
                    <a:pt x="398" y="88"/>
                  </a:lnTo>
                  <a:lnTo>
                    <a:pt x="407" y="83"/>
                  </a:lnTo>
                  <a:lnTo>
                    <a:pt x="412" y="79"/>
                  </a:lnTo>
                  <a:lnTo>
                    <a:pt x="418" y="72"/>
                  </a:lnTo>
                  <a:lnTo>
                    <a:pt x="423" y="64"/>
                  </a:lnTo>
                  <a:lnTo>
                    <a:pt x="425" y="55"/>
                  </a:lnTo>
                  <a:lnTo>
                    <a:pt x="426" y="46"/>
                  </a:lnTo>
                  <a:lnTo>
                    <a:pt x="426" y="46"/>
                  </a:lnTo>
                  <a:lnTo>
                    <a:pt x="425" y="37"/>
                  </a:lnTo>
                  <a:lnTo>
                    <a:pt x="423" y="29"/>
                  </a:lnTo>
                  <a:lnTo>
                    <a:pt x="418" y="20"/>
                  </a:lnTo>
                  <a:lnTo>
                    <a:pt x="412" y="13"/>
                  </a:lnTo>
                  <a:lnTo>
                    <a:pt x="407" y="7"/>
                  </a:lnTo>
                  <a:lnTo>
                    <a:pt x="398" y="4"/>
                  </a:lnTo>
                  <a:lnTo>
                    <a:pt x="390" y="2"/>
                  </a:lnTo>
                  <a:lnTo>
                    <a:pt x="381" y="0"/>
                  </a:lnTo>
                  <a:lnTo>
                    <a:pt x="45" y="0"/>
                  </a:lnTo>
                  <a:lnTo>
                    <a:pt x="45" y="0"/>
                  </a:lnTo>
                  <a:lnTo>
                    <a:pt x="36" y="2"/>
                  </a:lnTo>
                  <a:lnTo>
                    <a:pt x="27" y="4"/>
                  </a:lnTo>
                  <a:lnTo>
                    <a:pt x="20" y="7"/>
                  </a:lnTo>
                  <a:lnTo>
                    <a:pt x="12" y="13"/>
                  </a:lnTo>
                  <a:lnTo>
                    <a:pt x="7" y="20"/>
                  </a:lnTo>
                  <a:lnTo>
                    <a:pt x="3" y="29"/>
                  </a:lnTo>
                  <a:lnTo>
                    <a:pt x="0" y="37"/>
                  </a:lnTo>
                  <a:lnTo>
                    <a:pt x="0" y="46"/>
                  </a:lnTo>
                  <a:lnTo>
                    <a:pt x="0" y="46"/>
                  </a:lnTo>
                  <a:lnTo>
                    <a:pt x="0" y="55"/>
                  </a:lnTo>
                  <a:lnTo>
                    <a:pt x="3" y="64"/>
                  </a:lnTo>
                  <a:lnTo>
                    <a:pt x="7" y="72"/>
                  </a:lnTo>
                  <a:lnTo>
                    <a:pt x="12" y="79"/>
                  </a:lnTo>
                  <a:lnTo>
                    <a:pt x="20" y="83"/>
                  </a:lnTo>
                  <a:lnTo>
                    <a:pt x="27" y="88"/>
                  </a:lnTo>
                  <a:lnTo>
                    <a:pt x="36" y="90"/>
                  </a:lnTo>
                  <a:lnTo>
                    <a:pt x="45"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80"/>
            <p:cNvSpPr>
              <a:spLocks/>
            </p:cNvSpPr>
            <p:nvPr/>
          </p:nvSpPr>
          <p:spPr bwMode="auto">
            <a:xfrm>
              <a:off x="314325" y="1733551"/>
              <a:ext cx="160338" cy="49213"/>
            </a:xfrm>
            <a:custGeom>
              <a:avLst/>
              <a:gdLst>
                <a:gd name="T0" fmla="*/ 46 w 303"/>
                <a:gd name="T1" fmla="*/ 92 h 92"/>
                <a:gd name="T2" fmla="*/ 257 w 303"/>
                <a:gd name="T3" fmla="*/ 92 h 92"/>
                <a:gd name="T4" fmla="*/ 257 w 303"/>
                <a:gd name="T5" fmla="*/ 92 h 92"/>
                <a:gd name="T6" fmla="*/ 267 w 303"/>
                <a:gd name="T7" fmla="*/ 91 h 92"/>
                <a:gd name="T8" fmla="*/ 275 w 303"/>
                <a:gd name="T9" fmla="*/ 89 h 92"/>
                <a:gd name="T10" fmla="*/ 283 w 303"/>
                <a:gd name="T11" fmla="*/ 84 h 92"/>
                <a:gd name="T12" fmla="*/ 289 w 303"/>
                <a:gd name="T13" fmla="*/ 78 h 92"/>
                <a:gd name="T14" fmla="*/ 295 w 303"/>
                <a:gd name="T15" fmla="*/ 71 h 92"/>
                <a:gd name="T16" fmla="*/ 299 w 303"/>
                <a:gd name="T17" fmla="*/ 64 h 92"/>
                <a:gd name="T18" fmla="*/ 302 w 303"/>
                <a:gd name="T19" fmla="*/ 55 h 92"/>
                <a:gd name="T20" fmla="*/ 303 w 303"/>
                <a:gd name="T21" fmla="*/ 46 h 92"/>
                <a:gd name="T22" fmla="*/ 303 w 303"/>
                <a:gd name="T23" fmla="*/ 46 h 92"/>
                <a:gd name="T24" fmla="*/ 302 w 303"/>
                <a:gd name="T25" fmla="*/ 37 h 92"/>
                <a:gd name="T26" fmla="*/ 299 w 303"/>
                <a:gd name="T27" fmla="*/ 28 h 92"/>
                <a:gd name="T28" fmla="*/ 295 w 303"/>
                <a:gd name="T29" fmla="*/ 21 h 92"/>
                <a:gd name="T30" fmla="*/ 289 w 303"/>
                <a:gd name="T31" fmla="*/ 14 h 92"/>
                <a:gd name="T32" fmla="*/ 283 w 303"/>
                <a:gd name="T33" fmla="*/ 8 h 92"/>
                <a:gd name="T34" fmla="*/ 275 w 303"/>
                <a:gd name="T35" fmla="*/ 3 h 92"/>
                <a:gd name="T36" fmla="*/ 267 w 303"/>
                <a:gd name="T37" fmla="*/ 1 h 92"/>
                <a:gd name="T38" fmla="*/ 257 w 303"/>
                <a:gd name="T39" fmla="*/ 0 h 92"/>
                <a:gd name="T40" fmla="*/ 46 w 303"/>
                <a:gd name="T41" fmla="*/ 0 h 92"/>
                <a:gd name="T42" fmla="*/ 46 w 303"/>
                <a:gd name="T43" fmla="*/ 0 h 92"/>
                <a:gd name="T44" fmla="*/ 36 w 303"/>
                <a:gd name="T45" fmla="*/ 1 h 92"/>
                <a:gd name="T46" fmla="*/ 28 w 303"/>
                <a:gd name="T47" fmla="*/ 3 h 92"/>
                <a:gd name="T48" fmla="*/ 20 w 303"/>
                <a:gd name="T49" fmla="*/ 8 h 92"/>
                <a:gd name="T50" fmla="*/ 13 w 303"/>
                <a:gd name="T51" fmla="*/ 14 h 92"/>
                <a:gd name="T52" fmla="*/ 7 w 303"/>
                <a:gd name="T53" fmla="*/ 21 h 92"/>
                <a:gd name="T54" fmla="*/ 4 w 303"/>
                <a:gd name="T55" fmla="*/ 28 h 92"/>
                <a:gd name="T56" fmla="*/ 0 w 303"/>
                <a:gd name="T57" fmla="*/ 37 h 92"/>
                <a:gd name="T58" fmla="*/ 0 w 303"/>
                <a:gd name="T59" fmla="*/ 46 h 92"/>
                <a:gd name="T60" fmla="*/ 0 w 303"/>
                <a:gd name="T61" fmla="*/ 46 h 92"/>
                <a:gd name="T62" fmla="*/ 0 w 303"/>
                <a:gd name="T63" fmla="*/ 55 h 92"/>
                <a:gd name="T64" fmla="*/ 4 w 303"/>
                <a:gd name="T65" fmla="*/ 64 h 92"/>
                <a:gd name="T66" fmla="*/ 7 w 303"/>
                <a:gd name="T67" fmla="*/ 71 h 92"/>
                <a:gd name="T68" fmla="*/ 13 w 303"/>
                <a:gd name="T69" fmla="*/ 78 h 92"/>
                <a:gd name="T70" fmla="*/ 20 w 303"/>
                <a:gd name="T71" fmla="*/ 84 h 92"/>
                <a:gd name="T72" fmla="*/ 28 w 303"/>
                <a:gd name="T73" fmla="*/ 89 h 92"/>
                <a:gd name="T74" fmla="*/ 36 w 303"/>
                <a:gd name="T75" fmla="*/ 91 h 92"/>
                <a:gd name="T76" fmla="*/ 46 w 303"/>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92">
                  <a:moveTo>
                    <a:pt x="46" y="92"/>
                  </a:moveTo>
                  <a:lnTo>
                    <a:pt x="257" y="92"/>
                  </a:lnTo>
                  <a:lnTo>
                    <a:pt x="257" y="92"/>
                  </a:lnTo>
                  <a:lnTo>
                    <a:pt x="267" y="91"/>
                  </a:lnTo>
                  <a:lnTo>
                    <a:pt x="275" y="89"/>
                  </a:lnTo>
                  <a:lnTo>
                    <a:pt x="283" y="84"/>
                  </a:lnTo>
                  <a:lnTo>
                    <a:pt x="289" y="78"/>
                  </a:lnTo>
                  <a:lnTo>
                    <a:pt x="295" y="71"/>
                  </a:lnTo>
                  <a:lnTo>
                    <a:pt x="299" y="64"/>
                  </a:lnTo>
                  <a:lnTo>
                    <a:pt x="302" y="55"/>
                  </a:lnTo>
                  <a:lnTo>
                    <a:pt x="303" y="46"/>
                  </a:lnTo>
                  <a:lnTo>
                    <a:pt x="303" y="46"/>
                  </a:lnTo>
                  <a:lnTo>
                    <a:pt x="302" y="37"/>
                  </a:lnTo>
                  <a:lnTo>
                    <a:pt x="299" y="28"/>
                  </a:lnTo>
                  <a:lnTo>
                    <a:pt x="295" y="21"/>
                  </a:lnTo>
                  <a:lnTo>
                    <a:pt x="289" y="14"/>
                  </a:lnTo>
                  <a:lnTo>
                    <a:pt x="283" y="8"/>
                  </a:lnTo>
                  <a:lnTo>
                    <a:pt x="275" y="3"/>
                  </a:lnTo>
                  <a:lnTo>
                    <a:pt x="267" y="1"/>
                  </a:lnTo>
                  <a:lnTo>
                    <a:pt x="257" y="0"/>
                  </a:lnTo>
                  <a:lnTo>
                    <a:pt x="46" y="0"/>
                  </a:lnTo>
                  <a:lnTo>
                    <a:pt x="46" y="0"/>
                  </a:lnTo>
                  <a:lnTo>
                    <a:pt x="36" y="1"/>
                  </a:lnTo>
                  <a:lnTo>
                    <a:pt x="28" y="3"/>
                  </a:lnTo>
                  <a:lnTo>
                    <a:pt x="20" y="8"/>
                  </a:lnTo>
                  <a:lnTo>
                    <a:pt x="13" y="14"/>
                  </a:lnTo>
                  <a:lnTo>
                    <a:pt x="7" y="21"/>
                  </a:lnTo>
                  <a:lnTo>
                    <a:pt x="4" y="28"/>
                  </a:lnTo>
                  <a:lnTo>
                    <a:pt x="0" y="37"/>
                  </a:lnTo>
                  <a:lnTo>
                    <a:pt x="0" y="46"/>
                  </a:lnTo>
                  <a:lnTo>
                    <a:pt x="0" y="46"/>
                  </a:lnTo>
                  <a:lnTo>
                    <a:pt x="0" y="55"/>
                  </a:lnTo>
                  <a:lnTo>
                    <a:pt x="4" y="64"/>
                  </a:lnTo>
                  <a:lnTo>
                    <a:pt x="7" y="71"/>
                  </a:lnTo>
                  <a:lnTo>
                    <a:pt x="13" y="78"/>
                  </a:lnTo>
                  <a:lnTo>
                    <a:pt x="20" y="84"/>
                  </a:lnTo>
                  <a:lnTo>
                    <a:pt x="28" y="89"/>
                  </a:lnTo>
                  <a:lnTo>
                    <a:pt x="36" y="91"/>
                  </a:lnTo>
                  <a:lnTo>
                    <a:pt x="4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81"/>
            <p:cNvSpPr>
              <a:spLocks/>
            </p:cNvSpPr>
            <p:nvPr/>
          </p:nvSpPr>
          <p:spPr bwMode="auto">
            <a:xfrm>
              <a:off x="314325" y="1733551"/>
              <a:ext cx="160338" cy="49213"/>
            </a:xfrm>
            <a:custGeom>
              <a:avLst/>
              <a:gdLst>
                <a:gd name="T0" fmla="*/ 46 w 303"/>
                <a:gd name="T1" fmla="*/ 92 h 92"/>
                <a:gd name="T2" fmla="*/ 257 w 303"/>
                <a:gd name="T3" fmla="*/ 92 h 92"/>
                <a:gd name="T4" fmla="*/ 257 w 303"/>
                <a:gd name="T5" fmla="*/ 92 h 92"/>
                <a:gd name="T6" fmla="*/ 267 w 303"/>
                <a:gd name="T7" fmla="*/ 91 h 92"/>
                <a:gd name="T8" fmla="*/ 275 w 303"/>
                <a:gd name="T9" fmla="*/ 89 h 92"/>
                <a:gd name="T10" fmla="*/ 283 w 303"/>
                <a:gd name="T11" fmla="*/ 84 h 92"/>
                <a:gd name="T12" fmla="*/ 289 w 303"/>
                <a:gd name="T13" fmla="*/ 78 h 92"/>
                <a:gd name="T14" fmla="*/ 295 w 303"/>
                <a:gd name="T15" fmla="*/ 71 h 92"/>
                <a:gd name="T16" fmla="*/ 299 w 303"/>
                <a:gd name="T17" fmla="*/ 64 h 92"/>
                <a:gd name="T18" fmla="*/ 302 w 303"/>
                <a:gd name="T19" fmla="*/ 55 h 92"/>
                <a:gd name="T20" fmla="*/ 303 w 303"/>
                <a:gd name="T21" fmla="*/ 46 h 92"/>
                <a:gd name="T22" fmla="*/ 303 w 303"/>
                <a:gd name="T23" fmla="*/ 46 h 92"/>
                <a:gd name="T24" fmla="*/ 302 w 303"/>
                <a:gd name="T25" fmla="*/ 37 h 92"/>
                <a:gd name="T26" fmla="*/ 299 w 303"/>
                <a:gd name="T27" fmla="*/ 28 h 92"/>
                <a:gd name="T28" fmla="*/ 295 w 303"/>
                <a:gd name="T29" fmla="*/ 21 h 92"/>
                <a:gd name="T30" fmla="*/ 289 w 303"/>
                <a:gd name="T31" fmla="*/ 14 h 92"/>
                <a:gd name="T32" fmla="*/ 283 w 303"/>
                <a:gd name="T33" fmla="*/ 8 h 92"/>
                <a:gd name="T34" fmla="*/ 275 w 303"/>
                <a:gd name="T35" fmla="*/ 3 h 92"/>
                <a:gd name="T36" fmla="*/ 267 w 303"/>
                <a:gd name="T37" fmla="*/ 1 h 92"/>
                <a:gd name="T38" fmla="*/ 257 w 303"/>
                <a:gd name="T39" fmla="*/ 0 h 92"/>
                <a:gd name="T40" fmla="*/ 46 w 303"/>
                <a:gd name="T41" fmla="*/ 0 h 92"/>
                <a:gd name="T42" fmla="*/ 46 w 303"/>
                <a:gd name="T43" fmla="*/ 0 h 92"/>
                <a:gd name="T44" fmla="*/ 36 w 303"/>
                <a:gd name="T45" fmla="*/ 1 h 92"/>
                <a:gd name="T46" fmla="*/ 28 w 303"/>
                <a:gd name="T47" fmla="*/ 3 h 92"/>
                <a:gd name="T48" fmla="*/ 20 w 303"/>
                <a:gd name="T49" fmla="*/ 8 h 92"/>
                <a:gd name="T50" fmla="*/ 13 w 303"/>
                <a:gd name="T51" fmla="*/ 14 h 92"/>
                <a:gd name="T52" fmla="*/ 7 w 303"/>
                <a:gd name="T53" fmla="*/ 21 h 92"/>
                <a:gd name="T54" fmla="*/ 4 w 303"/>
                <a:gd name="T55" fmla="*/ 28 h 92"/>
                <a:gd name="T56" fmla="*/ 0 w 303"/>
                <a:gd name="T57" fmla="*/ 37 h 92"/>
                <a:gd name="T58" fmla="*/ 0 w 303"/>
                <a:gd name="T59" fmla="*/ 46 h 92"/>
                <a:gd name="T60" fmla="*/ 0 w 303"/>
                <a:gd name="T61" fmla="*/ 46 h 92"/>
                <a:gd name="T62" fmla="*/ 0 w 303"/>
                <a:gd name="T63" fmla="*/ 55 h 92"/>
                <a:gd name="T64" fmla="*/ 4 w 303"/>
                <a:gd name="T65" fmla="*/ 64 h 92"/>
                <a:gd name="T66" fmla="*/ 7 w 303"/>
                <a:gd name="T67" fmla="*/ 71 h 92"/>
                <a:gd name="T68" fmla="*/ 13 w 303"/>
                <a:gd name="T69" fmla="*/ 78 h 92"/>
                <a:gd name="T70" fmla="*/ 20 w 303"/>
                <a:gd name="T71" fmla="*/ 84 h 92"/>
                <a:gd name="T72" fmla="*/ 28 w 303"/>
                <a:gd name="T73" fmla="*/ 89 h 92"/>
                <a:gd name="T74" fmla="*/ 36 w 303"/>
                <a:gd name="T75" fmla="*/ 91 h 92"/>
                <a:gd name="T76" fmla="*/ 46 w 303"/>
                <a:gd name="T7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92">
                  <a:moveTo>
                    <a:pt x="46" y="92"/>
                  </a:moveTo>
                  <a:lnTo>
                    <a:pt x="257" y="92"/>
                  </a:lnTo>
                  <a:lnTo>
                    <a:pt x="257" y="92"/>
                  </a:lnTo>
                  <a:lnTo>
                    <a:pt x="267" y="91"/>
                  </a:lnTo>
                  <a:lnTo>
                    <a:pt x="275" y="89"/>
                  </a:lnTo>
                  <a:lnTo>
                    <a:pt x="283" y="84"/>
                  </a:lnTo>
                  <a:lnTo>
                    <a:pt x="289" y="78"/>
                  </a:lnTo>
                  <a:lnTo>
                    <a:pt x="295" y="71"/>
                  </a:lnTo>
                  <a:lnTo>
                    <a:pt x="299" y="64"/>
                  </a:lnTo>
                  <a:lnTo>
                    <a:pt x="302" y="55"/>
                  </a:lnTo>
                  <a:lnTo>
                    <a:pt x="303" y="46"/>
                  </a:lnTo>
                  <a:lnTo>
                    <a:pt x="303" y="46"/>
                  </a:lnTo>
                  <a:lnTo>
                    <a:pt x="302" y="37"/>
                  </a:lnTo>
                  <a:lnTo>
                    <a:pt x="299" y="28"/>
                  </a:lnTo>
                  <a:lnTo>
                    <a:pt x="295" y="21"/>
                  </a:lnTo>
                  <a:lnTo>
                    <a:pt x="289" y="14"/>
                  </a:lnTo>
                  <a:lnTo>
                    <a:pt x="283" y="8"/>
                  </a:lnTo>
                  <a:lnTo>
                    <a:pt x="275" y="3"/>
                  </a:lnTo>
                  <a:lnTo>
                    <a:pt x="267" y="1"/>
                  </a:lnTo>
                  <a:lnTo>
                    <a:pt x="257" y="0"/>
                  </a:lnTo>
                  <a:lnTo>
                    <a:pt x="46" y="0"/>
                  </a:lnTo>
                  <a:lnTo>
                    <a:pt x="46" y="0"/>
                  </a:lnTo>
                  <a:lnTo>
                    <a:pt x="36" y="1"/>
                  </a:lnTo>
                  <a:lnTo>
                    <a:pt x="28" y="3"/>
                  </a:lnTo>
                  <a:lnTo>
                    <a:pt x="20" y="8"/>
                  </a:lnTo>
                  <a:lnTo>
                    <a:pt x="13" y="14"/>
                  </a:lnTo>
                  <a:lnTo>
                    <a:pt x="7" y="21"/>
                  </a:lnTo>
                  <a:lnTo>
                    <a:pt x="4" y="28"/>
                  </a:lnTo>
                  <a:lnTo>
                    <a:pt x="0" y="37"/>
                  </a:lnTo>
                  <a:lnTo>
                    <a:pt x="0" y="46"/>
                  </a:lnTo>
                  <a:lnTo>
                    <a:pt x="0" y="46"/>
                  </a:lnTo>
                  <a:lnTo>
                    <a:pt x="0" y="55"/>
                  </a:lnTo>
                  <a:lnTo>
                    <a:pt x="4" y="64"/>
                  </a:lnTo>
                  <a:lnTo>
                    <a:pt x="7" y="71"/>
                  </a:lnTo>
                  <a:lnTo>
                    <a:pt x="13" y="78"/>
                  </a:lnTo>
                  <a:lnTo>
                    <a:pt x="20" y="84"/>
                  </a:lnTo>
                  <a:lnTo>
                    <a:pt x="28" y="89"/>
                  </a:lnTo>
                  <a:lnTo>
                    <a:pt x="36" y="91"/>
                  </a:lnTo>
                  <a:lnTo>
                    <a:pt x="46"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82"/>
            <p:cNvSpPr>
              <a:spLocks/>
            </p:cNvSpPr>
            <p:nvPr/>
          </p:nvSpPr>
          <p:spPr bwMode="auto">
            <a:xfrm>
              <a:off x="334963" y="1701801"/>
              <a:ext cx="76200" cy="47625"/>
            </a:xfrm>
            <a:custGeom>
              <a:avLst/>
              <a:gdLst>
                <a:gd name="T0" fmla="*/ 45 w 143"/>
                <a:gd name="T1" fmla="*/ 91 h 91"/>
                <a:gd name="T2" fmla="*/ 98 w 143"/>
                <a:gd name="T3" fmla="*/ 91 h 91"/>
                <a:gd name="T4" fmla="*/ 98 w 143"/>
                <a:gd name="T5" fmla="*/ 91 h 91"/>
                <a:gd name="T6" fmla="*/ 107 w 143"/>
                <a:gd name="T7" fmla="*/ 91 h 91"/>
                <a:gd name="T8" fmla="*/ 115 w 143"/>
                <a:gd name="T9" fmla="*/ 88 h 91"/>
                <a:gd name="T10" fmla="*/ 124 w 143"/>
                <a:gd name="T11" fmla="*/ 84 h 91"/>
                <a:gd name="T12" fmla="*/ 131 w 143"/>
                <a:gd name="T13" fmla="*/ 78 h 91"/>
                <a:gd name="T14" fmla="*/ 136 w 143"/>
                <a:gd name="T15" fmla="*/ 71 h 91"/>
                <a:gd name="T16" fmla="*/ 140 w 143"/>
                <a:gd name="T17" fmla="*/ 63 h 91"/>
                <a:gd name="T18" fmla="*/ 142 w 143"/>
                <a:gd name="T19" fmla="*/ 55 h 91"/>
                <a:gd name="T20" fmla="*/ 143 w 143"/>
                <a:gd name="T21" fmla="*/ 46 h 91"/>
                <a:gd name="T22" fmla="*/ 143 w 143"/>
                <a:gd name="T23" fmla="*/ 46 h 91"/>
                <a:gd name="T24" fmla="*/ 142 w 143"/>
                <a:gd name="T25" fmla="*/ 36 h 91"/>
                <a:gd name="T26" fmla="*/ 140 w 143"/>
                <a:gd name="T27" fmla="*/ 28 h 91"/>
                <a:gd name="T28" fmla="*/ 136 w 143"/>
                <a:gd name="T29" fmla="*/ 20 h 91"/>
                <a:gd name="T30" fmla="*/ 131 w 143"/>
                <a:gd name="T31" fmla="*/ 14 h 91"/>
                <a:gd name="T32" fmla="*/ 124 w 143"/>
                <a:gd name="T33" fmla="*/ 8 h 91"/>
                <a:gd name="T34" fmla="*/ 115 w 143"/>
                <a:gd name="T35" fmla="*/ 4 h 91"/>
                <a:gd name="T36" fmla="*/ 107 w 143"/>
                <a:gd name="T37" fmla="*/ 1 h 91"/>
                <a:gd name="T38" fmla="*/ 98 w 143"/>
                <a:gd name="T39" fmla="*/ 0 h 91"/>
                <a:gd name="T40" fmla="*/ 45 w 143"/>
                <a:gd name="T41" fmla="*/ 0 h 91"/>
                <a:gd name="T42" fmla="*/ 45 w 143"/>
                <a:gd name="T43" fmla="*/ 0 h 91"/>
                <a:gd name="T44" fmla="*/ 36 w 143"/>
                <a:gd name="T45" fmla="*/ 1 h 91"/>
                <a:gd name="T46" fmla="*/ 28 w 143"/>
                <a:gd name="T47" fmla="*/ 4 h 91"/>
                <a:gd name="T48" fmla="*/ 19 w 143"/>
                <a:gd name="T49" fmla="*/ 8 h 91"/>
                <a:gd name="T50" fmla="*/ 14 w 143"/>
                <a:gd name="T51" fmla="*/ 14 h 91"/>
                <a:gd name="T52" fmla="*/ 8 w 143"/>
                <a:gd name="T53" fmla="*/ 20 h 91"/>
                <a:gd name="T54" fmla="*/ 3 w 143"/>
                <a:gd name="T55" fmla="*/ 28 h 91"/>
                <a:gd name="T56" fmla="*/ 1 w 143"/>
                <a:gd name="T57" fmla="*/ 36 h 91"/>
                <a:gd name="T58" fmla="*/ 0 w 143"/>
                <a:gd name="T59" fmla="*/ 46 h 91"/>
                <a:gd name="T60" fmla="*/ 0 w 143"/>
                <a:gd name="T61" fmla="*/ 46 h 91"/>
                <a:gd name="T62" fmla="*/ 1 w 143"/>
                <a:gd name="T63" fmla="*/ 55 h 91"/>
                <a:gd name="T64" fmla="*/ 3 w 143"/>
                <a:gd name="T65" fmla="*/ 63 h 91"/>
                <a:gd name="T66" fmla="*/ 8 w 143"/>
                <a:gd name="T67" fmla="*/ 71 h 91"/>
                <a:gd name="T68" fmla="*/ 14 w 143"/>
                <a:gd name="T69" fmla="*/ 78 h 91"/>
                <a:gd name="T70" fmla="*/ 19 w 143"/>
                <a:gd name="T71" fmla="*/ 84 h 91"/>
                <a:gd name="T72" fmla="*/ 28 w 143"/>
                <a:gd name="T73" fmla="*/ 88 h 91"/>
                <a:gd name="T74" fmla="*/ 36 w 143"/>
                <a:gd name="T75" fmla="*/ 91 h 91"/>
                <a:gd name="T76" fmla="*/ 45 w 143"/>
                <a:gd name="T7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 h="91">
                  <a:moveTo>
                    <a:pt x="45" y="91"/>
                  </a:moveTo>
                  <a:lnTo>
                    <a:pt x="98" y="91"/>
                  </a:lnTo>
                  <a:lnTo>
                    <a:pt x="98" y="91"/>
                  </a:lnTo>
                  <a:lnTo>
                    <a:pt x="107" y="91"/>
                  </a:lnTo>
                  <a:lnTo>
                    <a:pt x="115" y="88"/>
                  </a:lnTo>
                  <a:lnTo>
                    <a:pt x="124" y="84"/>
                  </a:lnTo>
                  <a:lnTo>
                    <a:pt x="131" y="78"/>
                  </a:lnTo>
                  <a:lnTo>
                    <a:pt x="136" y="71"/>
                  </a:lnTo>
                  <a:lnTo>
                    <a:pt x="140" y="63"/>
                  </a:lnTo>
                  <a:lnTo>
                    <a:pt x="142" y="55"/>
                  </a:lnTo>
                  <a:lnTo>
                    <a:pt x="143" y="46"/>
                  </a:lnTo>
                  <a:lnTo>
                    <a:pt x="143" y="46"/>
                  </a:lnTo>
                  <a:lnTo>
                    <a:pt x="142" y="36"/>
                  </a:lnTo>
                  <a:lnTo>
                    <a:pt x="140" y="28"/>
                  </a:lnTo>
                  <a:lnTo>
                    <a:pt x="136" y="20"/>
                  </a:lnTo>
                  <a:lnTo>
                    <a:pt x="131" y="14"/>
                  </a:lnTo>
                  <a:lnTo>
                    <a:pt x="124" y="8"/>
                  </a:lnTo>
                  <a:lnTo>
                    <a:pt x="115" y="4"/>
                  </a:lnTo>
                  <a:lnTo>
                    <a:pt x="107" y="1"/>
                  </a:lnTo>
                  <a:lnTo>
                    <a:pt x="98" y="0"/>
                  </a:lnTo>
                  <a:lnTo>
                    <a:pt x="45" y="0"/>
                  </a:lnTo>
                  <a:lnTo>
                    <a:pt x="45" y="0"/>
                  </a:lnTo>
                  <a:lnTo>
                    <a:pt x="36" y="1"/>
                  </a:lnTo>
                  <a:lnTo>
                    <a:pt x="28" y="4"/>
                  </a:lnTo>
                  <a:lnTo>
                    <a:pt x="19" y="8"/>
                  </a:lnTo>
                  <a:lnTo>
                    <a:pt x="14" y="14"/>
                  </a:lnTo>
                  <a:lnTo>
                    <a:pt x="8" y="20"/>
                  </a:lnTo>
                  <a:lnTo>
                    <a:pt x="3" y="28"/>
                  </a:lnTo>
                  <a:lnTo>
                    <a:pt x="1" y="36"/>
                  </a:lnTo>
                  <a:lnTo>
                    <a:pt x="0" y="46"/>
                  </a:lnTo>
                  <a:lnTo>
                    <a:pt x="0" y="46"/>
                  </a:lnTo>
                  <a:lnTo>
                    <a:pt x="1" y="55"/>
                  </a:lnTo>
                  <a:lnTo>
                    <a:pt x="3" y="63"/>
                  </a:lnTo>
                  <a:lnTo>
                    <a:pt x="8" y="71"/>
                  </a:lnTo>
                  <a:lnTo>
                    <a:pt x="14" y="78"/>
                  </a:lnTo>
                  <a:lnTo>
                    <a:pt x="19" y="84"/>
                  </a:lnTo>
                  <a:lnTo>
                    <a:pt x="28" y="88"/>
                  </a:lnTo>
                  <a:lnTo>
                    <a:pt x="36" y="91"/>
                  </a:lnTo>
                  <a:lnTo>
                    <a:pt x="45"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83"/>
            <p:cNvSpPr>
              <a:spLocks/>
            </p:cNvSpPr>
            <p:nvPr/>
          </p:nvSpPr>
          <p:spPr bwMode="auto">
            <a:xfrm>
              <a:off x="334963" y="1701801"/>
              <a:ext cx="76200" cy="47625"/>
            </a:xfrm>
            <a:custGeom>
              <a:avLst/>
              <a:gdLst>
                <a:gd name="T0" fmla="*/ 45 w 143"/>
                <a:gd name="T1" fmla="*/ 91 h 91"/>
                <a:gd name="T2" fmla="*/ 98 w 143"/>
                <a:gd name="T3" fmla="*/ 91 h 91"/>
                <a:gd name="T4" fmla="*/ 98 w 143"/>
                <a:gd name="T5" fmla="*/ 91 h 91"/>
                <a:gd name="T6" fmla="*/ 107 w 143"/>
                <a:gd name="T7" fmla="*/ 91 h 91"/>
                <a:gd name="T8" fmla="*/ 115 w 143"/>
                <a:gd name="T9" fmla="*/ 88 h 91"/>
                <a:gd name="T10" fmla="*/ 124 w 143"/>
                <a:gd name="T11" fmla="*/ 84 h 91"/>
                <a:gd name="T12" fmla="*/ 131 w 143"/>
                <a:gd name="T13" fmla="*/ 78 h 91"/>
                <a:gd name="T14" fmla="*/ 136 w 143"/>
                <a:gd name="T15" fmla="*/ 71 h 91"/>
                <a:gd name="T16" fmla="*/ 140 w 143"/>
                <a:gd name="T17" fmla="*/ 63 h 91"/>
                <a:gd name="T18" fmla="*/ 142 w 143"/>
                <a:gd name="T19" fmla="*/ 55 h 91"/>
                <a:gd name="T20" fmla="*/ 143 w 143"/>
                <a:gd name="T21" fmla="*/ 46 h 91"/>
                <a:gd name="T22" fmla="*/ 143 w 143"/>
                <a:gd name="T23" fmla="*/ 46 h 91"/>
                <a:gd name="T24" fmla="*/ 142 w 143"/>
                <a:gd name="T25" fmla="*/ 36 h 91"/>
                <a:gd name="T26" fmla="*/ 140 w 143"/>
                <a:gd name="T27" fmla="*/ 28 h 91"/>
                <a:gd name="T28" fmla="*/ 136 w 143"/>
                <a:gd name="T29" fmla="*/ 20 h 91"/>
                <a:gd name="T30" fmla="*/ 131 w 143"/>
                <a:gd name="T31" fmla="*/ 14 h 91"/>
                <a:gd name="T32" fmla="*/ 124 w 143"/>
                <a:gd name="T33" fmla="*/ 8 h 91"/>
                <a:gd name="T34" fmla="*/ 115 w 143"/>
                <a:gd name="T35" fmla="*/ 4 h 91"/>
                <a:gd name="T36" fmla="*/ 107 w 143"/>
                <a:gd name="T37" fmla="*/ 1 h 91"/>
                <a:gd name="T38" fmla="*/ 98 w 143"/>
                <a:gd name="T39" fmla="*/ 0 h 91"/>
                <a:gd name="T40" fmla="*/ 45 w 143"/>
                <a:gd name="T41" fmla="*/ 0 h 91"/>
                <a:gd name="T42" fmla="*/ 45 w 143"/>
                <a:gd name="T43" fmla="*/ 0 h 91"/>
                <a:gd name="T44" fmla="*/ 36 w 143"/>
                <a:gd name="T45" fmla="*/ 1 h 91"/>
                <a:gd name="T46" fmla="*/ 28 w 143"/>
                <a:gd name="T47" fmla="*/ 4 h 91"/>
                <a:gd name="T48" fmla="*/ 19 w 143"/>
                <a:gd name="T49" fmla="*/ 8 h 91"/>
                <a:gd name="T50" fmla="*/ 14 w 143"/>
                <a:gd name="T51" fmla="*/ 14 h 91"/>
                <a:gd name="T52" fmla="*/ 8 w 143"/>
                <a:gd name="T53" fmla="*/ 20 h 91"/>
                <a:gd name="T54" fmla="*/ 3 w 143"/>
                <a:gd name="T55" fmla="*/ 28 h 91"/>
                <a:gd name="T56" fmla="*/ 1 w 143"/>
                <a:gd name="T57" fmla="*/ 36 h 91"/>
                <a:gd name="T58" fmla="*/ 0 w 143"/>
                <a:gd name="T59" fmla="*/ 46 h 91"/>
                <a:gd name="T60" fmla="*/ 0 w 143"/>
                <a:gd name="T61" fmla="*/ 46 h 91"/>
                <a:gd name="T62" fmla="*/ 1 w 143"/>
                <a:gd name="T63" fmla="*/ 55 h 91"/>
                <a:gd name="T64" fmla="*/ 3 w 143"/>
                <a:gd name="T65" fmla="*/ 63 h 91"/>
                <a:gd name="T66" fmla="*/ 8 w 143"/>
                <a:gd name="T67" fmla="*/ 71 h 91"/>
                <a:gd name="T68" fmla="*/ 14 w 143"/>
                <a:gd name="T69" fmla="*/ 78 h 91"/>
                <a:gd name="T70" fmla="*/ 19 w 143"/>
                <a:gd name="T71" fmla="*/ 84 h 91"/>
                <a:gd name="T72" fmla="*/ 28 w 143"/>
                <a:gd name="T73" fmla="*/ 88 h 91"/>
                <a:gd name="T74" fmla="*/ 36 w 143"/>
                <a:gd name="T75" fmla="*/ 91 h 91"/>
                <a:gd name="T76" fmla="*/ 45 w 143"/>
                <a:gd name="T7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 h="91">
                  <a:moveTo>
                    <a:pt x="45" y="91"/>
                  </a:moveTo>
                  <a:lnTo>
                    <a:pt x="98" y="91"/>
                  </a:lnTo>
                  <a:lnTo>
                    <a:pt x="98" y="91"/>
                  </a:lnTo>
                  <a:lnTo>
                    <a:pt x="107" y="91"/>
                  </a:lnTo>
                  <a:lnTo>
                    <a:pt x="115" y="88"/>
                  </a:lnTo>
                  <a:lnTo>
                    <a:pt x="124" y="84"/>
                  </a:lnTo>
                  <a:lnTo>
                    <a:pt x="131" y="78"/>
                  </a:lnTo>
                  <a:lnTo>
                    <a:pt x="136" y="71"/>
                  </a:lnTo>
                  <a:lnTo>
                    <a:pt x="140" y="63"/>
                  </a:lnTo>
                  <a:lnTo>
                    <a:pt x="142" y="55"/>
                  </a:lnTo>
                  <a:lnTo>
                    <a:pt x="143" y="46"/>
                  </a:lnTo>
                  <a:lnTo>
                    <a:pt x="143" y="46"/>
                  </a:lnTo>
                  <a:lnTo>
                    <a:pt x="142" y="36"/>
                  </a:lnTo>
                  <a:lnTo>
                    <a:pt x="140" y="28"/>
                  </a:lnTo>
                  <a:lnTo>
                    <a:pt x="136" y="20"/>
                  </a:lnTo>
                  <a:lnTo>
                    <a:pt x="131" y="14"/>
                  </a:lnTo>
                  <a:lnTo>
                    <a:pt x="124" y="8"/>
                  </a:lnTo>
                  <a:lnTo>
                    <a:pt x="115" y="4"/>
                  </a:lnTo>
                  <a:lnTo>
                    <a:pt x="107" y="1"/>
                  </a:lnTo>
                  <a:lnTo>
                    <a:pt x="98" y="0"/>
                  </a:lnTo>
                  <a:lnTo>
                    <a:pt x="45" y="0"/>
                  </a:lnTo>
                  <a:lnTo>
                    <a:pt x="45" y="0"/>
                  </a:lnTo>
                  <a:lnTo>
                    <a:pt x="36" y="1"/>
                  </a:lnTo>
                  <a:lnTo>
                    <a:pt x="28" y="4"/>
                  </a:lnTo>
                  <a:lnTo>
                    <a:pt x="19" y="8"/>
                  </a:lnTo>
                  <a:lnTo>
                    <a:pt x="14" y="14"/>
                  </a:lnTo>
                  <a:lnTo>
                    <a:pt x="8" y="20"/>
                  </a:lnTo>
                  <a:lnTo>
                    <a:pt x="3" y="28"/>
                  </a:lnTo>
                  <a:lnTo>
                    <a:pt x="1" y="36"/>
                  </a:lnTo>
                  <a:lnTo>
                    <a:pt x="0" y="46"/>
                  </a:lnTo>
                  <a:lnTo>
                    <a:pt x="0" y="46"/>
                  </a:lnTo>
                  <a:lnTo>
                    <a:pt x="1" y="55"/>
                  </a:lnTo>
                  <a:lnTo>
                    <a:pt x="3" y="63"/>
                  </a:lnTo>
                  <a:lnTo>
                    <a:pt x="8" y="71"/>
                  </a:lnTo>
                  <a:lnTo>
                    <a:pt x="14" y="78"/>
                  </a:lnTo>
                  <a:lnTo>
                    <a:pt x="19" y="84"/>
                  </a:lnTo>
                  <a:lnTo>
                    <a:pt x="28" y="88"/>
                  </a:lnTo>
                  <a:lnTo>
                    <a:pt x="36" y="91"/>
                  </a:lnTo>
                  <a:lnTo>
                    <a:pt x="45"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84"/>
            <p:cNvSpPr>
              <a:spLocks noChangeArrowheads="1"/>
            </p:cNvSpPr>
            <p:nvPr/>
          </p:nvSpPr>
          <p:spPr bwMode="auto">
            <a:xfrm>
              <a:off x="365125" y="1749426"/>
              <a:ext cx="12700" cy="11113"/>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85"/>
            <p:cNvSpPr>
              <a:spLocks noChangeArrowheads="1"/>
            </p:cNvSpPr>
            <p:nvPr/>
          </p:nvSpPr>
          <p:spPr bwMode="auto">
            <a:xfrm>
              <a:off x="365125" y="1749426"/>
              <a:ext cx="12700"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86"/>
            <p:cNvSpPr>
              <a:spLocks/>
            </p:cNvSpPr>
            <p:nvPr/>
          </p:nvSpPr>
          <p:spPr bwMode="auto">
            <a:xfrm>
              <a:off x="365125" y="1733551"/>
              <a:ext cx="12700" cy="15875"/>
            </a:xfrm>
            <a:custGeom>
              <a:avLst/>
              <a:gdLst>
                <a:gd name="T0" fmla="*/ 12 w 23"/>
                <a:gd name="T1" fmla="*/ 0 h 31"/>
                <a:gd name="T2" fmla="*/ 12 w 23"/>
                <a:gd name="T3" fmla="*/ 0 h 31"/>
                <a:gd name="T4" fmla="*/ 7 w 23"/>
                <a:gd name="T5" fmla="*/ 0 h 31"/>
                <a:gd name="T6" fmla="*/ 4 w 23"/>
                <a:gd name="T7" fmla="*/ 3 h 31"/>
                <a:gd name="T8" fmla="*/ 1 w 23"/>
                <a:gd name="T9" fmla="*/ 7 h 31"/>
                <a:gd name="T10" fmla="*/ 0 w 23"/>
                <a:gd name="T11" fmla="*/ 11 h 31"/>
                <a:gd name="T12" fmla="*/ 0 w 23"/>
                <a:gd name="T13" fmla="*/ 31 h 31"/>
                <a:gd name="T14" fmla="*/ 23 w 23"/>
                <a:gd name="T15" fmla="*/ 31 h 31"/>
                <a:gd name="T16" fmla="*/ 23 w 23"/>
                <a:gd name="T17" fmla="*/ 11 h 31"/>
                <a:gd name="T18" fmla="*/ 23 w 23"/>
                <a:gd name="T19" fmla="*/ 11 h 31"/>
                <a:gd name="T20" fmla="*/ 22 w 23"/>
                <a:gd name="T21" fmla="*/ 7 h 31"/>
                <a:gd name="T22" fmla="*/ 20 w 23"/>
                <a:gd name="T23" fmla="*/ 3 h 31"/>
                <a:gd name="T24" fmla="*/ 16 w 23"/>
                <a:gd name="T25" fmla="*/ 0 h 31"/>
                <a:gd name="T26" fmla="*/ 12 w 2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1">
                  <a:moveTo>
                    <a:pt x="12" y="0"/>
                  </a:moveTo>
                  <a:lnTo>
                    <a:pt x="12" y="0"/>
                  </a:lnTo>
                  <a:lnTo>
                    <a:pt x="7" y="0"/>
                  </a:lnTo>
                  <a:lnTo>
                    <a:pt x="4" y="3"/>
                  </a:lnTo>
                  <a:lnTo>
                    <a:pt x="1" y="7"/>
                  </a:lnTo>
                  <a:lnTo>
                    <a:pt x="0" y="11"/>
                  </a:lnTo>
                  <a:lnTo>
                    <a:pt x="0" y="31"/>
                  </a:lnTo>
                  <a:lnTo>
                    <a:pt x="23" y="31"/>
                  </a:lnTo>
                  <a:lnTo>
                    <a:pt x="23" y="11"/>
                  </a:lnTo>
                  <a:lnTo>
                    <a:pt x="23" y="11"/>
                  </a:lnTo>
                  <a:lnTo>
                    <a:pt x="22" y="7"/>
                  </a:lnTo>
                  <a:lnTo>
                    <a:pt x="20" y="3"/>
                  </a:lnTo>
                  <a:lnTo>
                    <a:pt x="16" y="0"/>
                  </a:lnTo>
                  <a:lnTo>
                    <a:pt x="12"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87"/>
            <p:cNvSpPr>
              <a:spLocks/>
            </p:cNvSpPr>
            <p:nvPr/>
          </p:nvSpPr>
          <p:spPr bwMode="auto">
            <a:xfrm>
              <a:off x="365125" y="1733551"/>
              <a:ext cx="12700" cy="15875"/>
            </a:xfrm>
            <a:custGeom>
              <a:avLst/>
              <a:gdLst>
                <a:gd name="T0" fmla="*/ 12 w 23"/>
                <a:gd name="T1" fmla="*/ 0 h 31"/>
                <a:gd name="T2" fmla="*/ 12 w 23"/>
                <a:gd name="T3" fmla="*/ 0 h 31"/>
                <a:gd name="T4" fmla="*/ 7 w 23"/>
                <a:gd name="T5" fmla="*/ 0 h 31"/>
                <a:gd name="T6" fmla="*/ 4 w 23"/>
                <a:gd name="T7" fmla="*/ 3 h 31"/>
                <a:gd name="T8" fmla="*/ 1 w 23"/>
                <a:gd name="T9" fmla="*/ 7 h 31"/>
                <a:gd name="T10" fmla="*/ 0 w 23"/>
                <a:gd name="T11" fmla="*/ 11 h 31"/>
                <a:gd name="T12" fmla="*/ 0 w 23"/>
                <a:gd name="T13" fmla="*/ 31 h 31"/>
                <a:gd name="T14" fmla="*/ 23 w 23"/>
                <a:gd name="T15" fmla="*/ 31 h 31"/>
                <a:gd name="T16" fmla="*/ 23 w 23"/>
                <a:gd name="T17" fmla="*/ 11 h 31"/>
                <a:gd name="T18" fmla="*/ 23 w 23"/>
                <a:gd name="T19" fmla="*/ 11 h 31"/>
                <a:gd name="T20" fmla="*/ 22 w 23"/>
                <a:gd name="T21" fmla="*/ 7 h 31"/>
                <a:gd name="T22" fmla="*/ 20 w 23"/>
                <a:gd name="T23" fmla="*/ 3 h 31"/>
                <a:gd name="T24" fmla="*/ 16 w 23"/>
                <a:gd name="T25" fmla="*/ 0 h 31"/>
                <a:gd name="T26" fmla="*/ 12 w 2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1">
                  <a:moveTo>
                    <a:pt x="12" y="0"/>
                  </a:moveTo>
                  <a:lnTo>
                    <a:pt x="12" y="0"/>
                  </a:lnTo>
                  <a:lnTo>
                    <a:pt x="7" y="0"/>
                  </a:lnTo>
                  <a:lnTo>
                    <a:pt x="4" y="3"/>
                  </a:lnTo>
                  <a:lnTo>
                    <a:pt x="1" y="7"/>
                  </a:lnTo>
                  <a:lnTo>
                    <a:pt x="0" y="11"/>
                  </a:lnTo>
                  <a:lnTo>
                    <a:pt x="0" y="31"/>
                  </a:lnTo>
                  <a:lnTo>
                    <a:pt x="23" y="31"/>
                  </a:lnTo>
                  <a:lnTo>
                    <a:pt x="23" y="11"/>
                  </a:lnTo>
                  <a:lnTo>
                    <a:pt x="23" y="11"/>
                  </a:lnTo>
                  <a:lnTo>
                    <a:pt x="22" y="7"/>
                  </a:lnTo>
                  <a:lnTo>
                    <a:pt x="20" y="3"/>
                  </a:lnTo>
                  <a:lnTo>
                    <a:pt x="16"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88"/>
            <p:cNvSpPr>
              <a:spLocks/>
            </p:cNvSpPr>
            <p:nvPr/>
          </p:nvSpPr>
          <p:spPr bwMode="auto">
            <a:xfrm>
              <a:off x="365125" y="1782764"/>
              <a:ext cx="12700" cy="17463"/>
            </a:xfrm>
            <a:custGeom>
              <a:avLst/>
              <a:gdLst>
                <a:gd name="T0" fmla="*/ 23 w 23"/>
                <a:gd name="T1" fmla="*/ 0 h 34"/>
                <a:gd name="T2" fmla="*/ 0 w 23"/>
                <a:gd name="T3" fmla="*/ 0 h 34"/>
                <a:gd name="T4" fmla="*/ 0 w 23"/>
                <a:gd name="T5" fmla="*/ 22 h 34"/>
                <a:gd name="T6" fmla="*/ 0 w 23"/>
                <a:gd name="T7" fmla="*/ 22 h 34"/>
                <a:gd name="T8" fmla="*/ 1 w 23"/>
                <a:gd name="T9" fmla="*/ 27 h 34"/>
                <a:gd name="T10" fmla="*/ 4 w 23"/>
                <a:gd name="T11" fmla="*/ 30 h 34"/>
                <a:gd name="T12" fmla="*/ 7 w 23"/>
                <a:gd name="T13" fmla="*/ 33 h 34"/>
                <a:gd name="T14" fmla="*/ 12 w 23"/>
                <a:gd name="T15" fmla="*/ 34 h 34"/>
                <a:gd name="T16" fmla="*/ 12 w 23"/>
                <a:gd name="T17" fmla="*/ 34 h 34"/>
                <a:gd name="T18" fmla="*/ 16 w 23"/>
                <a:gd name="T19" fmla="*/ 33 h 34"/>
                <a:gd name="T20" fmla="*/ 20 w 23"/>
                <a:gd name="T21" fmla="*/ 30 h 34"/>
                <a:gd name="T22" fmla="*/ 22 w 23"/>
                <a:gd name="T23" fmla="*/ 27 h 34"/>
                <a:gd name="T24" fmla="*/ 23 w 23"/>
                <a:gd name="T25" fmla="*/ 22 h 34"/>
                <a:gd name="T26" fmla="*/ 23 w 23"/>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4">
                  <a:moveTo>
                    <a:pt x="23" y="0"/>
                  </a:moveTo>
                  <a:lnTo>
                    <a:pt x="0" y="0"/>
                  </a:lnTo>
                  <a:lnTo>
                    <a:pt x="0" y="22"/>
                  </a:lnTo>
                  <a:lnTo>
                    <a:pt x="0" y="22"/>
                  </a:lnTo>
                  <a:lnTo>
                    <a:pt x="1" y="27"/>
                  </a:lnTo>
                  <a:lnTo>
                    <a:pt x="4" y="30"/>
                  </a:lnTo>
                  <a:lnTo>
                    <a:pt x="7" y="33"/>
                  </a:lnTo>
                  <a:lnTo>
                    <a:pt x="12" y="34"/>
                  </a:lnTo>
                  <a:lnTo>
                    <a:pt x="12" y="34"/>
                  </a:lnTo>
                  <a:lnTo>
                    <a:pt x="16" y="33"/>
                  </a:lnTo>
                  <a:lnTo>
                    <a:pt x="20" y="30"/>
                  </a:lnTo>
                  <a:lnTo>
                    <a:pt x="22" y="27"/>
                  </a:lnTo>
                  <a:lnTo>
                    <a:pt x="23" y="22"/>
                  </a:lnTo>
                  <a:lnTo>
                    <a:pt x="23"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89"/>
            <p:cNvSpPr>
              <a:spLocks/>
            </p:cNvSpPr>
            <p:nvPr/>
          </p:nvSpPr>
          <p:spPr bwMode="auto">
            <a:xfrm>
              <a:off x="365125" y="1782764"/>
              <a:ext cx="12700" cy="17463"/>
            </a:xfrm>
            <a:custGeom>
              <a:avLst/>
              <a:gdLst>
                <a:gd name="T0" fmla="*/ 23 w 23"/>
                <a:gd name="T1" fmla="*/ 0 h 34"/>
                <a:gd name="T2" fmla="*/ 0 w 23"/>
                <a:gd name="T3" fmla="*/ 0 h 34"/>
                <a:gd name="T4" fmla="*/ 0 w 23"/>
                <a:gd name="T5" fmla="*/ 22 h 34"/>
                <a:gd name="T6" fmla="*/ 0 w 23"/>
                <a:gd name="T7" fmla="*/ 22 h 34"/>
                <a:gd name="T8" fmla="*/ 1 w 23"/>
                <a:gd name="T9" fmla="*/ 27 h 34"/>
                <a:gd name="T10" fmla="*/ 4 w 23"/>
                <a:gd name="T11" fmla="*/ 30 h 34"/>
                <a:gd name="T12" fmla="*/ 7 w 23"/>
                <a:gd name="T13" fmla="*/ 33 h 34"/>
                <a:gd name="T14" fmla="*/ 12 w 23"/>
                <a:gd name="T15" fmla="*/ 34 h 34"/>
                <a:gd name="T16" fmla="*/ 12 w 23"/>
                <a:gd name="T17" fmla="*/ 34 h 34"/>
                <a:gd name="T18" fmla="*/ 16 w 23"/>
                <a:gd name="T19" fmla="*/ 33 h 34"/>
                <a:gd name="T20" fmla="*/ 20 w 23"/>
                <a:gd name="T21" fmla="*/ 30 h 34"/>
                <a:gd name="T22" fmla="*/ 22 w 23"/>
                <a:gd name="T23" fmla="*/ 27 h 34"/>
                <a:gd name="T24" fmla="*/ 23 w 23"/>
                <a:gd name="T25" fmla="*/ 22 h 34"/>
                <a:gd name="T26" fmla="*/ 23 w 23"/>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4">
                  <a:moveTo>
                    <a:pt x="23" y="0"/>
                  </a:moveTo>
                  <a:lnTo>
                    <a:pt x="0" y="0"/>
                  </a:lnTo>
                  <a:lnTo>
                    <a:pt x="0" y="22"/>
                  </a:lnTo>
                  <a:lnTo>
                    <a:pt x="0" y="22"/>
                  </a:lnTo>
                  <a:lnTo>
                    <a:pt x="1" y="27"/>
                  </a:lnTo>
                  <a:lnTo>
                    <a:pt x="4" y="30"/>
                  </a:lnTo>
                  <a:lnTo>
                    <a:pt x="7" y="33"/>
                  </a:lnTo>
                  <a:lnTo>
                    <a:pt x="12" y="34"/>
                  </a:lnTo>
                  <a:lnTo>
                    <a:pt x="12" y="34"/>
                  </a:lnTo>
                  <a:lnTo>
                    <a:pt x="16" y="33"/>
                  </a:lnTo>
                  <a:lnTo>
                    <a:pt x="20" y="30"/>
                  </a:lnTo>
                  <a:lnTo>
                    <a:pt x="22" y="27"/>
                  </a:lnTo>
                  <a:lnTo>
                    <a:pt x="23" y="2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Rectangle 90"/>
            <p:cNvSpPr>
              <a:spLocks noChangeArrowheads="1"/>
            </p:cNvSpPr>
            <p:nvPr/>
          </p:nvSpPr>
          <p:spPr bwMode="auto">
            <a:xfrm>
              <a:off x="365125" y="1773239"/>
              <a:ext cx="12700" cy="9525"/>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Rectangle 91"/>
            <p:cNvSpPr>
              <a:spLocks noChangeArrowheads="1"/>
            </p:cNvSpPr>
            <p:nvPr/>
          </p:nvSpPr>
          <p:spPr bwMode="auto">
            <a:xfrm>
              <a:off x="365125" y="1773239"/>
              <a:ext cx="127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92"/>
            <p:cNvSpPr>
              <a:spLocks noEditPoints="1"/>
            </p:cNvSpPr>
            <p:nvPr/>
          </p:nvSpPr>
          <p:spPr bwMode="auto">
            <a:xfrm>
              <a:off x="338138" y="1760539"/>
              <a:ext cx="66675" cy="12700"/>
            </a:xfrm>
            <a:custGeom>
              <a:avLst/>
              <a:gdLst>
                <a:gd name="T0" fmla="*/ 51 w 126"/>
                <a:gd name="T1" fmla="*/ 0 h 23"/>
                <a:gd name="T2" fmla="*/ 11 w 126"/>
                <a:gd name="T3" fmla="*/ 0 h 23"/>
                <a:gd name="T4" fmla="*/ 11 w 126"/>
                <a:gd name="T5" fmla="*/ 0 h 23"/>
                <a:gd name="T6" fmla="*/ 7 w 126"/>
                <a:gd name="T7" fmla="*/ 1 h 23"/>
                <a:gd name="T8" fmla="*/ 3 w 126"/>
                <a:gd name="T9" fmla="*/ 4 h 23"/>
                <a:gd name="T10" fmla="*/ 1 w 126"/>
                <a:gd name="T11" fmla="*/ 7 h 23"/>
                <a:gd name="T12" fmla="*/ 0 w 126"/>
                <a:gd name="T13" fmla="*/ 12 h 23"/>
                <a:gd name="T14" fmla="*/ 0 w 126"/>
                <a:gd name="T15" fmla="*/ 12 h 23"/>
                <a:gd name="T16" fmla="*/ 1 w 126"/>
                <a:gd name="T17" fmla="*/ 16 h 23"/>
                <a:gd name="T18" fmla="*/ 3 w 126"/>
                <a:gd name="T19" fmla="*/ 20 h 23"/>
                <a:gd name="T20" fmla="*/ 7 w 126"/>
                <a:gd name="T21" fmla="*/ 22 h 23"/>
                <a:gd name="T22" fmla="*/ 11 w 126"/>
                <a:gd name="T23" fmla="*/ 23 h 23"/>
                <a:gd name="T24" fmla="*/ 51 w 126"/>
                <a:gd name="T25" fmla="*/ 23 h 23"/>
                <a:gd name="T26" fmla="*/ 51 w 126"/>
                <a:gd name="T27" fmla="*/ 0 h 23"/>
                <a:gd name="T28" fmla="*/ 114 w 126"/>
                <a:gd name="T29" fmla="*/ 0 h 23"/>
                <a:gd name="T30" fmla="*/ 74 w 126"/>
                <a:gd name="T31" fmla="*/ 0 h 23"/>
                <a:gd name="T32" fmla="*/ 74 w 126"/>
                <a:gd name="T33" fmla="*/ 23 h 23"/>
                <a:gd name="T34" fmla="*/ 114 w 126"/>
                <a:gd name="T35" fmla="*/ 23 h 23"/>
                <a:gd name="T36" fmla="*/ 114 w 126"/>
                <a:gd name="T37" fmla="*/ 23 h 23"/>
                <a:gd name="T38" fmla="*/ 119 w 126"/>
                <a:gd name="T39" fmla="*/ 22 h 23"/>
                <a:gd name="T40" fmla="*/ 122 w 126"/>
                <a:gd name="T41" fmla="*/ 20 h 23"/>
                <a:gd name="T42" fmla="*/ 125 w 126"/>
                <a:gd name="T43" fmla="*/ 16 h 23"/>
                <a:gd name="T44" fmla="*/ 126 w 126"/>
                <a:gd name="T45" fmla="*/ 12 h 23"/>
                <a:gd name="T46" fmla="*/ 126 w 126"/>
                <a:gd name="T47" fmla="*/ 12 h 23"/>
                <a:gd name="T48" fmla="*/ 125 w 126"/>
                <a:gd name="T49" fmla="*/ 7 h 23"/>
                <a:gd name="T50" fmla="*/ 122 w 126"/>
                <a:gd name="T51" fmla="*/ 4 h 23"/>
                <a:gd name="T52" fmla="*/ 119 w 126"/>
                <a:gd name="T53" fmla="*/ 1 h 23"/>
                <a:gd name="T54" fmla="*/ 114 w 126"/>
                <a:gd name="T5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3">
                  <a:moveTo>
                    <a:pt x="51" y="0"/>
                  </a:moveTo>
                  <a:lnTo>
                    <a:pt x="11" y="0"/>
                  </a:lnTo>
                  <a:lnTo>
                    <a:pt x="11" y="0"/>
                  </a:lnTo>
                  <a:lnTo>
                    <a:pt x="7" y="1"/>
                  </a:lnTo>
                  <a:lnTo>
                    <a:pt x="3" y="4"/>
                  </a:lnTo>
                  <a:lnTo>
                    <a:pt x="1" y="7"/>
                  </a:lnTo>
                  <a:lnTo>
                    <a:pt x="0" y="12"/>
                  </a:lnTo>
                  <a:lnTo>
                    <a:pt x="0" y="12"/>
                  </a:lnTo>
                  <a:lnTo>
                    <a:pt x="1" y="16"/>
                  </a:lnTo>
                  <a:lnTo>
                    <a:pt x="3" y="20"/>
                  </a:lnTo>
                  <a:lnTo>
                    <a:pt x="7" y="22"/>
                  </a:lnTo>
                  <a:lnTo>
                    <a:pt x="11" y="23"/>
                  </a:lnTo>
                  <a:lnTo>
                    <a:pt x="51" y="23"/>
                  </a:lnTo>
                  <a:lnTo>
                    <a:pt x="51" y="0"/>
                  </a:lnTo>
                  <a:close/>
                  <a:moveTo>
                    <a:pt x="114" y="0"/>
                  </a:moveTo>
                  <a:lnTo>
                    <a:pt x="74" y="0"/>
                  </a:lnTo>
                  <a:lnTo>
                    <a:pt x="74" y="23"/>
                  </a:lnTo>
                  <a:lnTo>
                    <a:pt x="114" y="23"/>
                  </a:lnTo>
                  <a:lnTo>
                    <a:pt x="114" y="23"/>
                  </a:lnTo>
                  <a:lnTo>
                    <a:pt x="119" y="22"/>
                  </a:lnTo>
                  <a:lnTo>
                    <a:pt x="122" y="20"/>
                  </a:lnTo>
                  <a:lnTo>
                    <a:pt x="125" y="16"/>
                  </a:lnTo>
                  <a:lnTo>
                    <a:pt x="126" y="12"/>
                  </a:lnTo>
                  <a:lnTo>
                    <a:pt x="126" y="12"/>
                  </a:lnTo>
                  <a:lnTo>
                    <a:pt x="125" y="7"/>
                  </a:lnTo>
                  <a:lnTo>
                    <a:pt x="122" y="4"/>
                  </a:lnTo>
                  <a:lnTo>
                    <a:pt x="119" y="1"/>
                  </a:lnTo>
                  <a:lnTo>
                    <a:pt x="114"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93"/>
            <p:cNvSpPr>
              <a:spLocks/>
            </p:cNvSpPr>
            <p:nvPr/>
          </p:nvSpPr>
          <p:spPr bwMode="auto">
            <a:xfrm>
              <a:off x="338138" y="1760539"/>
              <a:ext cx="26988" cy="12700"/>
            </a:xfrm>
            <a:custGeom>
              <a:avLst/>
              <a:gdLst>
                <a:gd name="T0" fmla="*/ 51 w 51"/>
                <a:gd name="T1" fmla="*/ 0 h 23"/>
                <a:gd name="T2" fmla="*/ 11 w 51"/>
                <a:gd name="T3" fmla="*/ 0 h 23"/>
                <a:gd name="T4" fmla="*/ 11 w 51"/>
                <a:gd name="T5" fmla="*/ 0 h 23"/>
                <a:gd name="T6" fmla="*/ 7 w 51"/>
                <a:gd name="T7" fmla="*/ 1 h 23"/>
                <a:gd name="T8" fmla="*/ 3 w 51"/>
                <a:gd name="T9" fmla="*/ 4 h 23"/>
                <a:gd name="T10" fmla="*/ 1 w 51"/>
                <a:gd name="T11" fmla="*/ 7 h 23"/>
                <a:gd name="T12" fmla="*/ 0 w 51"/>
                <a:gd name="T13" fmla="*/ 12 h 23"/>
                <a:gd name="T14" fmla="*/ 0 w 51"/>
                <a:gd name="T15" fmla="*/ 12 h 23"/>
                <a:gd name="T16" fmla="*/ 1 w 51"/>
                <a:gd name="T17" fmla="*/ 16 h 23"/>
                <a:gd name="T18" fmla="*/ 3 w 51"/>
                <a:gd name="T19" fmla="*/ 20 h 23"/>
                <a:gd name="T20" fmla="*/ 7 w 51"/>
                <a:gd name="T21" fmla="*/ 22 h 23"/>
                <a:gd name="T22" fmla="*/ 11 w 51"/>
                <a:gd name="T23" fmla="*/ 23 h 23"/>
                <a:gd name="T24" fmla="*/ 51 w 51"/>
                <a:gd name="T25" fmla="*/ 23 h 23"/>
                <a:gd name="T26" fmla="*/ 51 w 51"/>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23">
                  <a:moveTo>
                    <a:pt x="51" y="0"/>
                  </a:moveTo>
                  <a:lnTo>
                    <a:pt x="11" y="0"/>
                  </a:lnTo>
                  <a:lnTo>
                    <a:pt x="11" y="0"/>
                  </a:lnTo>
                  <a:lnTo>
                    <a:pt x="7" y="1"/>
                  </a:lnTo>
                  <a:lnTo>
                    <a:pt x="3" y="4"/>
                  </a:lnTo>
                  <a:lnTo>
                    <a:pt x="1" y="7"/>
                  </a:lnTo>
                  <a:lnTo>
                    <a:pt x="0" y="12"/>
                  </a:lnTo>
                  <a:lnTo>
                    <a:pt x="0" y="12"/>
                  </a:lnTo>
                  <a:lnTo>
                    <a:pt x="1" y="16"/>
                  </a:lnTo>
                  <a:lnTo>
                    <a:pt x="3" y="20"/>
                  </a:lnTo>
                  <a:lnTo>
                    <a:pt x="7" y="22"/>
                  </a:lnTo>
                  <a:lnTo>
                    <a:pt x="11" y="23"/>
                  </a:lnTo>
                  <a:lnTo>
                    <a:pt x="51" y="23"/>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94"/>
            <p:cNvSpPr>
              <a:spLocks/>
            </p:cNvSpPr>
            <p:nvPr/>
          </p:nvSpPr>
          <p:spPr bwMode="auto">
            <a:xfrm>
              <a:off x="377825" y="1760539"/>
              <a:ext cx="26988" cy="12700"/>
            </a:xfrm>
            <a:custGeom>
              <a:avLst/>
              <a:gdLst>
                <a:gd name="T0" fmla="*/ 40 w 52"/>
                <a:gd name="T1" fmla="*/ 0 h 23"/>
                <a:gd name="T2" fmla="*/ 0 w 52"/>
                <a:gd name="T3" fmla="*/ 0 h 23"/>
                <a:gd name="T4" fmla="*/ 0 w 52"/>
                <a:gd name="T5" fmla="*/ 23 h 23"/>
                <a:gd name="T6" fmla="*/ 40 w 52"/>
                <a:gd name="T7" fmla="*/ 23 h 23"/>
                <a:gd name="T8" fmla="*/ 40 w 52"/>
                <a:gd name="T9" fmla="*/ 23 h 23"/>
                <a:gd name="T10" fmla="*/ 45 w 52"/>
                <a:gd name="T11" fmla="*/ 22 h 23"/>
                <a:gd name="T12" fmla="*/ 48 w 52"/>
                <a:gd name="T13" fmla="*/ 20 h 23"/>
                <a:gd name="T14" fmla="*/ 51 w 52"/>
                <a:gd name="T15" fmla="*/ 16 h 23"/>
                <a:gd name="T16" fmla="*/ 52 w 52"/>
                <a:gd name="T17" fmla="*/ 12 h 23"/>
                <a:gd name="T18" fmla="*/ 52 w 52"/>
                <a:gd name="T19" fmla="*/ 12 h 23"/>
                <a:gd name="T20" fmla="*/ 51 w 52"/>
                <a:gd name="T21" fmla="*/ 7 h 23"/>
                <a:gd name="T22" fmla="*/ 48 w 52"/>
                <a:gd name="T23" fmla="*/ 4 h 23"/>
                <a:gd name="T24" fmla="*/ 45 w 52"/>
                <a:gd name="T25" fmla="*/ 1 h 23"/>
                <a:gd name="T26" fmla="*/ 40 w 52"/>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23">
                  <a:moveTo>
                    <a:pt x="40" y="0"/>
                  </a:moveTo>
                  <a:lnTo>
                    <a:pt x="0" y="0"/>
                  </a:lnTo>
                  <a:lnTo>
                    <a:pt x="0" y="23"/>
                  </a:lnTo>
                  <a:lnTo>
                    <a:pt x="40" y="23"/>
                  </a:lnTo>
                  <a:lnTo>
                    <a:pt x="40" y="23"/>
                  </a:lnTo>
                  <a:lnTo>
                    <a:pt x="45" y="22"/>
                  </a:lnTo>
                  <a:lnTo>
                    <a:pt x="48" y="20"/>
                  </a:lnTo>
                  <a:lnTo>
                    <a:pt x="51" y="16"/>
                  </a:lnTo>
                  <a:lnTo>
                    <a:pt x="52" y="12"/>
                  </a:lnTo>
                  <a:lnTo>
                    <a:pt x="52" y="12"/>
                  </a:lnTo>
                  <a:lnTo>
                    <a:pt x="51" y="7"/>
                  </a:lnTo>
                  <a:lnTo>
                    <a:pt x="48" y="4"/>
                  </a:lnTo>
                  <a:lnTo>
                    <a:pt x="45" y="1"/>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95"/>
            <p:cNvSpPr>
              <a:spLocks noChangeArrowheads="1"/>
            </p:cNvSpPr>
            <p:nvPr/>
          </p:nvSpPr>
          <p:spPr bwMode="auto">
            <a:xfrm>
              <a:off x="365125" y="1760539"/>
              <a:ext cx="12700" cy="12700"/>
            </a:xfrm>
            <a:prstGeom prst="rect">
              <a:avLst/>
            </a:prstGeom>
            <a:solidFill>
              <a:srgbClr val="0019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Rectangle 96"/>
            <p:cNvSpPr>
              <a:spLocks noChangeArrowheads="1"/>
            </p:cNvSpPr>
            <p:nvPr/>
          </p:nvSpPr>
          <p:spPr bwMode="auto">
            <a:xfrm>
              <a:off x="365125" y="1760539"/>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97"/>
            <p:cNvSpPr>
              <a:spLocks/>
            </p:cNvSpPr>
            <p:nvPr/>
          </p:nvSpPr>
          <p:spPr bwMode="auto">
            <a:xfrm>
              <a:off x="365125" y="1733551"/>
              <a:ext cx="12700" cy="66675"/>
            </a:xfrm>
            <a:custGeom>
              <a:avLst/>
              <a:gdLst>
                <a:gd name="T0" fmla="*/ 0 w 23"/>
                <a:gd name="T1" fmla="*/ 114 h 126"/>
                <a:gd name="T2" fmla="*/ 0 w 23"/>
                <a:gd name="T3" fmla="*/ 11 h 126"/>
                <a:gd name="T4" fmla="*/ 0 w 23"/>
                <a:gd name="T5" fmla="*/ 11 h 126"/>
                <a:gd name="T6" fmla="*/ 1 w 23"/>
                <a:gd name="T7" fmla="*/ 7 h 126"/>
                <a:gd name="T8" fmla="*/ 4 w 23"/>
                <a:gd name="T9" fmla="*/ 3 h 126"/>
                <a:gd name="T10" fmla="*/ 7 w 23"/>
                <a:gd name="T11" fmla="*/ 0 h 126"/>
                <a:gd name="T12" fmla="*/ 12 w 23"/>
                <a:gd name="T13" fmla="*/ 0 h 126"/>
                <a:gd name="T14" fmla="*/ 12 w 23"/>
                <a:gd name="T15" fmla="*/ 0 h 126"/>
                <a:gd name="T16" fmla="*/ 16 w 23"/>
                <a:gd name="T17" fmla="*/ 0 h 126"/>
                <a:gd name="T18" fmla="*/ 20 w 23"/>
                <a:gd name="T19" fmla="*/ 3 h 126"/>
                <a:gd name="T20" fmla="*/ 22 w 23"/>
                <a:gd name="T21" fmla="*/ 7 h 126"/>
                <a:gd name="T22" fmla="*/ 23 w 23"/>
                <a:gd name="T23" fmla="*/ 11 h 126"/>
                <a:gd name="T24" fmla="*/ 23 w 23"/>
                <a:gd name="T25" fmla="*/ 114 h 126"/>
                <a:gd name="T26" fmla="*/ 23 w 23"/>
                <a:gd name="T27" fmla="*/ 114 h 126"/>
                <a:gd name="T28" fmla="*/ 22 w 23"/>
                <a:gd name="T29" fmla="*/ 119 h 126"/>
                <a:gd name="T30" fmla="*/ 20 w 23"/>
                <a:gd name="T31" fmla="*/ 122 h 126"/>
                <a:gd name="T32" fmla="*/ 16 w 23"/>
                <a:gd name="T33" fmla="*/ 125 h 126"/>
                <a:gd name="T34" fmla="*/ 12 w 23"/>
                <a:gd name="T35" fmla="*/ 126 h 126"/>
                <a:gd name="T36" fmla="*/ 12 w 23"/>
                <a:gd name="T37" fmla="*/ 126 h 126"/>
                <a:gd name="T38" fmla="*/ 7 w 23"/>
                <a:gd name="T39" fmla="*/ 125 h 126"/>
                <a:gd name="T40" fmla="*/ 4 w 23"/>
                <a:gd name="T41" fmla="*/ 122 h 126"/>
                <a:gd name="T42" fmla="*/ 1 w 23"/>
                <a:gd name="T43" fmla="*/ 119 h 126"/>
                <a:gd name="T44" fmla="*/ 0 w 23"/>
                <a:gd name="T45" fmla="*/ 114 h 126"/>
                <a:gd name="T46" fmla="*/ 0 w 23"/>
                <a:gd name="T47"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126">
                  <a:moveTo>
                    <a:pt x="0" y="114"/>
                  </a:moveTo>
                  <a:lnTo>
                    <a:pt x="0" y="11"/>
                  </a:lnTo>
                  <a:lnTo>
                    <a:pt x="0" y="11"/>
                  </a:lnTo>
                  <a:lnTo>
                    <a:pt x="1" y="7"/>
                  </a:lnTo>
                  <a:lnTo>
                    <a:pt x="4" y="3"/>
                  </a:lnTo>
                  <a:lnTo>
                    <a:pt x="7" y="0"/>
                  </a:lnTo>
                  <a:lnTo>
                    <a:pt x="12" y="0"/>
                  </a:lnTo>
                  <a:lnTo>
                    <a:pt x="12" y="0"/>
                  </a:lnTo>
                  <a:lnTo>
                    <a:pt x="16" y="0"/>
                  </a:lnTo>
                  <a:lnTo>
                    <a:pt x="20" y="3"/>
                  </a:lnTo>
                  <a:lnTo>
                    <a:pt x="22" y="7"/>
                  </a:lnTo>
                  <a:lnTo>
                    <a:pt x="23" y="11"/>
                  </a:lnTo>
                  <a:lnTo>
                    <a:pt x="23" y="114"/>
                  </a:lnTo>
                  <a:lnTo>
                    <a:pt x="23" y="114"/>
                  </a:lnTo>
                  <a:lnTo>
                    <a:pt x="22" y="119"/>
                  </a:lnTo>
                  <a:lnTo>
                    <a:pt x="20" y="122"/>
                  </a:lnTo>
                  <a:lnTo>
                    <a:pt x="16" y="125"/>
                  </a:lnTo>
                  <a:lnTo>
                    <a:pt x="12" y="126"/>
                  </a:lnTo>
                  <a:lnTo>
                    <a:pt x="12" y="126"/>
                  </a:lnTo>
                  <a:lnTo>
                    <a:pt x="7" y="125"/>
                  </a:lnTo>
                  <a:lnTo>
                    <a:pt x="4" y="122"/>
                  </a:lnTo>
                  <a:lnTo>
                    <a:pt x="1" y="119"/>
                  </a:lnTo>
                  <a:lnTo>
                    <a:pt x="0" y="114"/>
                  </a:lnTo>
                  <a:lnTo>
                    <a:pt x="0" y="114"/>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98"/>
            <p:cNvSpPr>
              <a:spLocks/>
            </p:cNvSpPr>
            <p:nvPr/>
          </p:nvSpPr>
          <p:spPr bwMode="auto">
            <a:xfrm>
              <a:off x="338138" y="1760539"/>
              <a:ext cx="66675" cy="12700"/>
            </a:xfrm>
            <a:custGeom>
              <a:avLst/>
              <a:gdLst>
                <a:gd name="T0" fmla="*/ 11 w 126"/>
                <a:gd name="T1" fmla="*/ 0 h 23"/>
                <a:gd name="T2" fmla="*/ 114 w 126"/>
                <a:gd name="T3" fmla="*/ 0 h 23"/>
                <a:gd name="T4" fmla="*/ 114 w 126"/>
                <a:gd name="T5" fmla="*/ 0 h 23"/>
                <a:gd name="T6" fmla="*/ 119 w 126"/>
                <a:gd name="T7" fmla="*/ 1 h 23"/>
                <a:gd name="T8" fmla="*/ 122 w 126"/>
                <a:gd name="T9" fmla="*/ 4 h 23"/>
                <a:gd name="T10" fmla="*/ 125 w 126"/>
                <a:gd name="T11" fmla="*/ 7 h 23"/>
                <a:gd name="T12" fmla="*/ 126 w 126"/>
                <a:gd name="T13" fmla="*/ 12 h 23"/>
                <a:gd name="T14" fmla="*/ 126 w 126"/>
                <a:gd name="T15" fmla="*/ 12 h 23"/>
                <a:gd name="T16" fmla="*/ 125 w 126"/>
                <a:gd name="T17" fmla="*/ 16 h 23"/>
                <a:gd name="T18" fmla="*/ 122 w 126"/>
                <a:gd name="T19" fmla="*/ 20 h 23"/>
                <a:gd name="T20" fmla="*/ 119 w 126"/>
                <a:gd name="T21" fmla="*/ 22 h 23"/>
                <a:gd name="T22" fmla="*/ 114 w 126"/>
                <a:gd name="T23" fmla="*/ 23 h 23"/>
                <a:gd name="T24" fmla="*/ 11 w 126"/>
                <a:gd name="T25" fmla="*/ 23 h 23"/>
                <a:gd name="T26" fmla="*/ 11 w 126"/>
                <a:gd name="T27" fmla="*/ 23 h 23"/>
                <a:gd name="T28" fmla="*/ 7 w 126"/>
                <a:gd name="T29" fmla="*/ 22 h 23"/>
                <a:gd name="T30" fmla="*/ 3 w 126"/>
                <a:gd name="T31" fmla="*/ 20 h 23"/>
                <a:gd name="T32" fmla="*/ 1 w 126"/>
                <a:gd name="T33" fmla="*/ 16 h 23"/>
                <a:gd name="T34" fmla="*/ 0 w 126"/>
                <a:gd name="T35" fmla="*/ 12 h 23"/>
                <a:gd name="T36" fmla="*/ 0 w 126"/>
                <a:gd name="T37" fmla="*/ 12 h 23"/>
                <a:gd name="T38" fmla="*/ 1 w 126"/>
                <a:gd name="T39" fmla="*/ 7 h 23"/>
                <a:gd name="T40" fmla="*/ 3 w 126"/>
                <a:gd name="T41" fmla="*/ 4 h 23"/>
                <a:gd name="T42" fmla="*/ 7 w 126"/>
                <a:gd name="T43" fmla="*/ 1 h 23"/>
                <a:gd name="T44" fmla="*/ 11 w 126"/>
                <a:gd name="T45" fmla="*/ 0 h 23"/>
                <a:gd name="T46" fmla="*/ 11 w 126"/>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23">
                  <a:moveTo>
                    <a:pt x="11" y="0"/>
                  </a:moveTo>
                  <a:lnTo>
                    <a:pt x="114" y="0"/>
                  </a:lnTo>
                  <a:lnTo>
                    <a:pt x="114" y="0"/>
                  </a:lnTo>
                  <a:lnTo>
                    <a:pt x="119" y="1"/>
                  </a:lnTo>
                  <a:lnTo>
                    <a:pt x="122" y="4"/>
                  </a:lnTo>
                  <a:lnTo>
                    <a:pt x="125" y="7"/>
                  </a:lnTo>
                  <a:lnTo>
                    <a:pt x="126" y="12"/>
                  </a:lnTo>
                  <a:lnTo>
                    <a:pt x="126" y="12"/>
                  </a:lnTo>
                  <a:lnTo>
                    <a:pt x="125" y="16"/>
                  </a:lnTo>
                  <a:lnTo>
                    <a:pt x="122" y="20"/>
                  </a:lnTo>
                  <a:lnTo>
                    <a:pt x="119" y="22"/>
                  </a:lnTo>
                  <a:lnTo>
                    <a:pt x="114" y="23"/>
                  </a:lnTo>
                  <a:lnTo>
                    <a:pt x="11" y="23"/>
                  </a:lnTo>
                  <a:lnTo>
                    <a:pt x="11" y="23"/>
                  </a:lnTo>
                  <a:lnTo>
                    <a:pt x="7" y="22"/>
                  </a:lnTo>
                  <a:lnTo>
                    <a:pt x="3" y="20"/>
                  </a:lnTo>
                  <a:lnTo>
                    <a:pt x="1" y="16"/>
                  </a:lnTo>
                  <a:lnTo>
                    <a:pt x="0" y="12"/>
                  </a:lnTo>
                  <a:lnTo>
                    <a:pt x="0" y="12"/>
                  </a:lnTo>
                  <a:lnTo>
                    <a:pt x="1" y="7"/>
                  </a:lnTo>
                  <a:lnTo>
                    <a:pt x="3" y="4"/>
                  </a:lnTo>
                  <a:lnTo>
                    <a:pt x="7" y="1"/>
                  </a:lnTo>
                  <a:lnTo>
                    <a:pt x="11" y="0"/>
                  </a:lnTo>
                  <a:lnTo>
                    <a:pt x="11"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99"/>
            <p:cNvSpPr>
              <a:spLocks/>
            </p:cNvSpPr>
            <p:nvPr/>
          </p:nvSpPr>
          <p:spPr bwMode="auto">
            <a:xfrm>
              <a:off x="346075" y="1741489"/>
              <a:ext cx="50800" cy="50800"/>
            </a:xfrm>
            <a:custGeom>
              <a:avLst/>
              <a:gdLst>
                <a:gd name="T0" fmla="*/ 3 w 96"/>
                <a:gd name="T1" fmla="*/ 76 h 96"/>
                <a:gd name="T2" fmla="*/ 76 w 96"/>
                <a:gd name="T3" fmla="*/ 3 h 96"/>
                <a:gd name="T4" fmla="*/ 76 w 96"/>
                <a:gd name="T5" fmla="*/ 3 h 96"/>
                <a:gd name="T6" fmla="*/ 79 w 96"/>
                <a:gd name="T7" fmla="*/ 0 h 96"/>
                <a:gd name="T8" fmla="*/ 84 w 96"/>
                <a:gd name="T9" fmla="*/ 0 h 96"/>
                <a:gd name="T10" fmla="*/ 89 w 96"/>
                <a:gd name="T11" fmla="*/ 0 h 96"/>
                <a:gd name="T12" fmla="*/ 92 w 96"/>
                <a:gd name="T13" fmla="*/ 3 h 96"/>
                <a:gd name="T14" fmla="*/ 92 w 96"/>
                <a:gd name="T15" fmla="*/ 3 h 96"/>
                <a:gd name="T16" fmla="*/ 96 w 96"/>
                <a:gd name="T17" fmla="*/ 7 h 96"/>
                <a:gd name="T18" fmla="*/ 96 w 96"/>
                <a:gd name="T19" fmla="*/ 12 h 96"/>
                <a:gd name="T20" fmla="*/ 96 w 96"/>
                <a:gd name="T21" fmla="*/ 16 h 96"/>
                <a:gd name="T22" fmla="*/ 92 w 96"/>
                <a:gd name="T23" fmla="*/ 20 h 96"/>
                <a:gd name="T24" fmla="*/ 20 w 96"/>
                <a:gd name="T25" fmla="*/ 92 h 96"/>
                <a:gd name="T26" fmla="*/ 20 w 96"/>
                <a:gd name="T27" fmla="*/ 92 h 96"/>
                <a:gd name="T28" fmla="*/ 16 w 96"/>
                <a:gd name="T29" fmla="*/ 95 h 96"/>
                <a:gd name="T30" fmla="*/ 12 w 96"/>
                <a:gd name="T31" fmla="*/ 96 h 96"/>
                <a:gd name="T32" fmla="*/ 7 w 96"/>
                <a:gd name="T33" fmla="*/ 95 h 96"/>
                <a:gd name="T34" fmla="*/ 3 w 96"/>
                <a:gd name="T35" fmla="*/ 92 h 96"/>
                <a:gd name="T36" fmla="*/ 3 w 96"/>
                <a:gd name="T37" fmla="*/ 92 h 96"/>
                <a:gd name="T38" fmla="*/ 0 w 96"/>
                <a:gd name="T39" fmla="*/ 89 h 96"/>
                <a:gd name="T40" fmla="*/ 0 w 96"/>
                <a:gd name="T41" fmla="*/ 84 h 96"/>
                <a:gd name="T42" fmla="*/ 0 w 96"/>
                <a:gd name="T43" fmla="*/ 79 h 96"/>
                <a:gd name="T44" fmla="*/ 3 w 96"/>
                <a:gd name="T45" fmla="*/ 76 h 96"/>
                <a:gd name="T46" fmla="*/ 3 w 96"/>
                <a:gd name="T47"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3" y="76"/>
                  </a:moveTo>
                  <a:lnTo>
                    <a:pt x="76" y="3"/>
                  </a:lnTo>
                  <a:lnTo>
                    <a:pt x="76" y="3"/>
                  </a:lnTo>
                  <a:lnTo>
                    <a:pt x="79" y="0"/>
                  </a:lnTo>
                  <a:lnTo>
                    <a:pt x="84" y="0"/>
                  </a:lnTo>
                  <a:lnTo>
                    <a:pt x="89" y="0"/>
                  </a:lnTo>
                  <a:lnTo>
                    <a:pt x="92" y="3"/>
                  </a:lnTo>
                  <a:lnTo>
                    <a:pt x="92" y="3"/>
                  </a:lnTo>
                  <a:lnTo>
                    <a:pt x="96" y="7"/>
                  </a:lnTo>
                  <a:lnTo>
                    <a:pt x="96" y="12"/>
                  </a:lnTo>
                  <a:lnTo>
                    <a:pt x="96" y="16"/>
                  </a:lnTo>
                  <a:lnTo>
                    <a:pt x="92" y="20"/>
                  </a:lnTo>
                  <a:lnTo>
                    <a:pt x="20" y="92"/>
                  </a:lnTo>
                  <a:lnTo>
                    <a:pt x="20" y="92"/>
                  </a:lnTo>
                  <a:lnTo>
                    <a:pt x="16" y="95"/>
                  </a:lnTo>
                  <a:lnTo>
                    <a:pt x="12" y="96"/>
                  </a:lnTo>
                  <a:lnTo>
                    <a:pt x="7" y="95"/>
                  </a:lnTo>
                  <a:lnTo>
                    <a:pt x="3" y="92"/>
                  </a:lnTo>
                  <a:lnTo>
                    <a:pt x="3" y="92"/>
                  </a:lnTo>
                  <a:lnTo>
                    <a:pt x="0" y="89"/>
                  </a:lnTo>
                  <a:lnTo>
                    <a:pt x="0" y="84"/>
                  </a:lnTo>
                  <a:lnTo>
                    <a:pt x="0" y="79"/>
                  </a:lnTo>
                  <a:lnTo>
                    <a:pt x="3" y="76"/>
                  </a:lnTo>
                  <a:lnTo>
                    <a:pt x="3" y="76"/>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00"/>
            <p:cNvSpPr>
              <a:spLocks/>
            </p:cNvSpPr>
            <p:nvPr/>
          </p:nvSpPr>
          <p:spPr bwMode="auto">
            <a:xfrm>
              <a:off x="346075" y="1741489"/>
              <a:ext cx="50800" cy="50800"/>
            </a:xfrm>
            <a:custGeom>
              <a:avLst/>
              <a:gdLst>
                <a:gd name="T0" fmla="*/ 20 w 96"/>
                <a:gd name="T1" fmla="*/ 3 h 96"/>
                <a:gd name="T2" fmla="*/ 92 w 96"/>
                <a:gd name="T3" fmla="*/ 76 h 96"/>
                <a:gd name="T4" fmla="*/ 92 w 96"/>
                <a:gd name="T5" fmla="*/ 76 h 96"/>
                <a:gd name="T6" fmla="*/ 96 w 96"/>
                <a:gd name="T7" fmla="*/ 79 h 96"/>
                <a:gd name="T8" fmla="*/ 96 w 96"/>
                <a:gd name="T9" fmla="*/ 84 h 96"/>
                <a:gd name="T10" fmla="*/ 96 w 96"/>
                <a:gd name="T11" fmla="*/ 89 h 96"/>
                <a:gd name="T12" fmla="*/ 92 w 96"/>
                <a:gd name="T13" fmla="*/ 92 h 96"/>
                <a:gd name="T14" fmla="*/ 92 w 96"/>
                <a:gd name="T15" fmla="*/ 92 h 96"/>
                <a:gd name="T16" fmla="*/ 89 w 96"/>
                <a:gd name="T17" fmla="*/ 95 h 96"/>
                <a:gd name="T18" fmla="*/ 84 w 96"/>
                <a:gd name="T19" fmla="*/ 96 h 96"/>
                <a:gd name="T20" fmla="*/ 79 w 96"/>
                <a:gd name="T21" fmla="*/ 95 h 96"/>
                <a:gd name="T22" fmla="*/ 76 w 96"/>
                <a:gd name="T23" fmla="*/ 92 h 96"/>
                <a:gd name="T24" fmla="*/ 3 w 96"/>
                <a:gd name="T25" fmla="*/ 20 h 96"/>
                <a:gd name="T26" fmla="*/ 3 w 96"/>
                <a:gd name="T27" fmla="*/ 20 h 96"/>
                <a:gd name="T28" fmla="*/ 0 w 96"/>
                <a:gd name="T29" fmla="*/ 16 h 96"/>
                <a:gd name="T30" fmla="*/ 0 w 96"/>
                <a:gd name="T31" fmla="*/ 12 h 96"/>
                <a:gd name="T32" fmla="*/ 0 w 96"/>
                <a:gd name="T33" fmla="*/ 7 h 96"/>
                <a:gd name="T34" fmla="*/ 3 w 96"/>
                <a:gd name="T35" fmla="*/ 3 h 96"/>
                <a:gd name="T36" fmla="*/ 3 w 96"/>
                <a:gd name="T37" fmla="*/ 3 h 96"/>
                <a:gd name="T38" fmla="*/ 7 w 96"/>
                <a:gd name="T39" fmla="*/ 0 h 96"/>
                <a:gd name="T40" fmla="*/ 12 w 96"/>
                <a:gd name="T41" fmla="*/ 0 h 96"/>
                <a:gd name="T42" fmla="*/ 16 w 96"/>
                <a:gd name="T43" fmla="*/ 0 h 96"/>
                <a:gd name="T44" fmla="*/ 20 w 96"/>
                <a:gd name="T45" fmla="*/ 3 h 96"/>
                <a:gd name="T46" fmla="*/ 20 w 96"/>
                <a:gd name="T47"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20" y="3"/>
                  </a:moveTo>
                  <a:lnTo>
                    <a:pt x="92" y="76"/>
                  </a:lnTo>
                  <a:lnTo>
                    <a:pt x="92" y="76"/>
                  </a:lnTo>
                  <a:lnTo>
                    <a:pt x="96" y="79"/>
                  </a:lnTo>
                  <a:lnTo>
                    <a:pt x="96" y="84"/>
                  </a:lnTo>
                  <a:lnTo>
                    <a:pt x="96" y="89"/>
                  </a:lnTo>
                  <a:lnTo>
                    <a:pt x="92" y="92"/>
                  </a:lnTo>
                  <a:lnTo>
                    <a:pt x="92" y="92"/>
                  </a:lnTo>
                  <a:lnTo>
                    <a:pt x="89" y="95"/>
                  </a:lnTo>
                  <a:lnTo>
                    <a:pt x="84" y="96"/>
                  </a:lnTo>
                  <a:lnTo>
                    <a:pt x="79" y="95"/>
                  </a:lnTo>
                  <a:lnTo>
                    <a:pt x="76" y="92"/>
                  </a:lnTo>
                  <a:lnTo>
                    <a:pt x="3" y="20"/>
                  </a:lnTo>
                  <a:lnTo>
                    <a:pt x="3" y="20"/>
                  </a:lnTo>
                  <a:lnTo>
                    <a:pt x="0" y="16"/>
                  </a:lnTo>
                  <a:lnTo>
                    <a:pt x="0" y="12"/>
                  </a:lnTo>
                  <a:lnTo>
                    <a:pt x="0" y="7"/>
                  </a:lnTo>
                  <a:lnTo>
                    <a:pt x="3" y="3"/>
                  </a:lnTo>
                  <a:lnTo>
                    <a:pt x="3" y="3"/>
                  </a:lnTo>
                  <a:lnTo>
                    <a:pt x="7" y="0"/>
                  </a:lnTo>
                  <a:lnTo>
                    <a:pt x="12" y="0"/>
                  </a:lnTo>
                  <a:lnTo>
                    <a:pt x="16" y="0"/>
                  </a:lnTo>
                  <a:lnTo>
                    <a:pt x="20" y="3"/>
                  </a:lnTo>
                  <a:lnTo>
                    <a:pt x="20" y="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101"/>
            <p:cNvSpPr>
              <a:spLocks noEditPoints="1"/>
            </p:cNvSpPr>
            <p:nvPr/>
          </p:nvSpPr>
          <p:spPr bwMode="auto">
            <a:xfrm>
              <a:off x="350838" y="1746251"/>
              <a:ext cx="41275" cy="41275"/>
            </a:xfrm>
            <a:custGeom>
              <a:avLst/>
              <a:gdLst>
                <a:gd name="T0" fmla="*/ 39 w 77"/>
                <a:gd name="T1" fmla="*/ 19 h 77"/>
                <a:gd name="T2" fmla="*/ 47 w 77"/>
                <a:gd name="T3" fmla="*/ 20 h 77"/>
                <a:gd name="T4" fmla="*/ 53 w 77"/>
                <a:gd name="T5" fmla="*/ 25 h 77"/>
                <a:gd name="T6" fmla="*/ 57 w 77"/>
                <a:gd name="T7" fmla="*/ 31 h 77"/>
                <a:gd name="T8" fmla="*/ 59 w 77"/>
                <a:gd name="T9" fmla="*/ 39 h 77"/>
                <a:gd name="T10" fmla="*/ 59 w 77"/>
                <a:gd name="T11" fmla="*/ 42 h 77"/>
                <a:gd name="T12" fmla="*/ 55 w 77"/>
                <a:gd name="T13" fmla="*/ 50 h 77"/>
                <a:gd name="T14" fmla="*/ 50 w 77"/>
                <a:gd name="T15" fmla="*/ 55 h 77"/>
                <a:gd name="T16" fmla="*/ 43 w 77"/>
                <a:gd name="T17" fmla="*/ 59 h 77"/>
                <a:gd name="T18" fmla="*/ 39 w 77"/>
                <a:gd name="T19" fmla="*/ 59 h 77"/>
                <a:gd name="T20" fmla="*/ 31 w 77"/>
                <a:gd name="T21" fmla="*/ 57 h 77"/>
                <a:gd name="T22" fmla="*/ 25 w 77"/>
                <a:gd name="T23" fmla="*/ 53 h 77"/>
                <a:gd name="T24" fmla="*/ 20 w 77"/>
                <a:gd name="T25" fmla="*/ 47 h 77"/>
                <a:gd name="T26" fmla="*/ 19 w 77"/>
                <a:gd name="T27" fmla="*/ 39 h 77"/>
                <a:gd name="T28" fmla="*/ 19 w 77"/>
                <a:gd name="T29" fmla="*/ 34 h 77"/>
                <a:gd name="T30" fmla="*/ 22 w 77"/>
                <a:gd name="T31" fmla="*/ 27 h 77"/>
                <a:gd name="T32" fmla="*/ 27 w 77"/>
                <a:gd name="T33" fmla="*/ 22 h 77"/>
                <a:gd name="T34" fmla="*/ 35 w 77"/>
                <a:gd name="T35" fmla="*/ 19 h 77"/>
                <a:gd name="T36" fmla="*/ 39 w 77"/>
                <a:gd name="T37" fmla="*/ 0 h 77"/>
                <a:gd name="T38" fmla="*/ 31 w 77"/>
                <a:gd name="T39" fmla="*/ 0 h 77"/>
                <a:gd name="T40" fmla="*/ 18 w 77"/>
                <a:gd name="T41" fmla="*/ 6 h 77"/>
                <a:gd name="T42" fmla="*/ 7 w 77"/>
                <a:gd name="T43" fmla="*/ 17 h 77"/>
                <a:gd name="T44" fmla="*/ 1 w 77"/>
                <a:gd name="T45" fmla="*/ 31 h 77"/>
                <a:gd name="T46" fmla="*/ 0 w 77"/>
                <a:gd name="T47" fmla="*/ 39 h 77"/>
                <a:gd name="T48" fmla="*/ 3 w 77"/>
                <a:gd name="T49" fmla="*/ 54 h 77"/>
                <a:gd name="T50" fmla="*/ 12 w 77"/>
                <a:gd name="T51" fmla="*/ 66 h 77"/>
                <a:gd name="T52" fmla="*/ 24 w 77"/>
                <a:gd name="T53" fmla="*/ 74 h 77"/>
                <a:gd name="T54" fmla="*/ 39 w 77"/>
                <a:gd name="T55" fmla="*/ 77 h 77"/>
                <a:gd name="T56" fmla="*/ 47 w 77"/>
                <a:gd name="T57" fmla="*/ 76 h 77"/>
                <a:gd name="T58" fmla="*/ 61 w 77"/>
                <a:gd name="T59" fmla="*/ 70 h 77"/>
                <a:gd name="T60" fmla="*/ 70 w 77"/>
                <a:gd name="T61" fmla="*/ 60 h 77"/>
                <a:gd name="T62" fmla="*/ 76 w 77"/>
                <a:gd name="T63" fmla="*/ 47 h 77"/>
                <a:gd name="T64" fmla="*/ 77 w 77"/>
                <a:gd name="T65" fmla="*/ 39 h 77"/>
                <a:gd name="T66" fmla="*/ 75 w 77"/>
                <a:gd name="T67" fmla="*/ 24 h 77"/>
                <a:gd name="T68" fmla="*/ 66 w 77"/>
                <a:gd name="T69" fmla="*/ 11 h 77"/>
                <a:gd name="T70" fmla="*/ 54 w 77"/>
                <a:gd name="T71" fmla="*/ 3 h 77"/>
                <a:gd name="T72" fmla="*/ 39 w 77"/>
                <a:gd name="T7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77">
                  <a:moveTo>
                    <a:pt x="39" y="19"/>
                  </a:moveTo>
                  <a:lnTo>
                    <a:pt x="39" y="19"/>
                  </a:lnTo>
                  <a:lnTo>
                    <a:pt x="43" y="19"/>
                  </a:lnTo>
                  <a:lnTo>
                    <a:pt x="47" y="20"/>
                  </a:lnTo>
                  <a:lnTo>
                    <a:pt x="50" y="22"/>
                  </a:lnTo>
                  <a:lnTo>
                    <a:pt x="53" y="25"/>
                  </a:lnTo>
                  <a:lnTo>
                    <a:pt x="55" y="27"/>
                  </a:lnTo>
                  <a:lnTo>
                    <a:pt x="57" y="31"/>
                  </a:lnTo>
                  <a:lnTo>
                    <a:pt x="59" y="34"/>
                  </a:lnTo>
                  <a:lnTo>
                    <a:pt x="59" y="39"/>
                  </a:lnTo>
                  <a:lnTo>
                    <a:pt x="59" y="39"/>
                  </a:lnTo>
                  <a:lnTo>
                    <a:pt x="59" y="42"/>
                  </a:lnTo>
                  <a:lnTo>
                    <a:pt x="57" y="47"/>
                  </a:lnTo>
                  <a:lnTo>
                    <a:pt x="55" y="50"/>
                  </a:lnTo>
                  <a:lnTo>
                    <a:pt x="53" y="53"/>
                  </a:lnTo>
                  <a:lnTo>
                    <a:pt x="50" y="55"/>
                  </a:lnTo>
                  <a:lnTo>
                    <a:pt x="47" y="57"/>
                  </a:lnTo>
                  <a:lnTo>
                    <a:pt x="43" y="59"/>
                  </a:lnTo>
                  <a:lnTo>
                    <a:pt x="39" y="59"/>
                  </a:lnTo>
                  <a:lnTo>
                    <a:pt x="39" y="59"/>
                  </a:lnTo>
                  <a:lnTo>
                    <a:pt x="35" y="59"/>
                  </a:lnTo>
                  <a:lnTo>
                    <a:pt x="31" y="57"/>
                  </a:lnTo>
                  <a:lnTo>
                    <a:pt x="27" y="55"/>
                  </a:lnTo>
                  <a:lnTo>
                    <a:pt x="25" y="53"/>
                  </a:lnTo>
                  <a:lnTo>
                    <a:pt x="22" y="50"/>
                  </a:lnTo>
                  <a:lnTo>
                    <a:pt x="20" y="47"/>
                  </a:lnTo>
                  <a:lnTo>
                    <a:pt x="19" y="42"/>
                  </a:lnTo>
                  <a:lnTo>
                    <a:pt x="19" y="39"/>
                  </a:lnTo>
                  <a:lnTo>
                    <a:pt x="19" y="39"/>
                  </a:lnTo>
                  <a:lnTo>
                    <a:pt x="19" y="34"/>
                  </a:lnTo>
                  <a:lnTo>
                    <a:pt x="20" y="31"/>
                  </a:lnTo>
                  <a:lnTo>
                    <a:pt x="22" y="27"/>
                  </a:lnTo>
                  <a:lnTo>
                    <a:pt x="25" y="25"/>
                  </a:lnTo>
                  <a:lnTo>
                    <a:pt x="27" y="22"/>
                  </a:lnTo>
                  <a:lnTo>
                    <a:pt x="31" y="20"/>
                  </a:lnTo>
                  <a:lnTo>
                    <a:pt x="35" y="19"/>
                  </a:lnTo>
                  <a:lnTo>
                    <a:pt x="39" y="19"/>
                  </a:lnTo>
                  <a:close/>
                  <a:moveTo>
                    <a:pt x="39" y="0"/>
                  </a:moveTo>
                  <a:lnTo>
                    <a:pt x="39" y="0"/>
                  </a:lnTo>
                  <a:lnTo>
                    <a:pt x="31" y="0"/>
                  </a:lnTo>
                  <a:lnTo>
                    <a:pt x="24" y="3"/>
                  </a:lnTo>
                  <a:lnTo>
                    <a:pt x="18" y="6"/>
                  </a:lnTo>
                  <a:lnTo>
                    <a:pt x="12" y="11"/>
                  </a:lnTo>
                  <a:lnTo>
                    <a:pt x="7" y="17"/>
                  </a:lnTo>
                  <a:lnTo>
                    <a:pt x="3" y="24"/>
                  </a:lnTo>
                  <a:lnTo>
                    <a:pt x="1" y="31"/>
                  </a:lnTo>
                  <a:lnTo>
                    <a:pt x="0" y="39"/>
                  </a:lnTo>
                  <a:lnTo>
                    <a:pt x="0" y="39"/>
                  </a:lnTo>
                  <a:lnTo>
                    <a:pt x="1" y="47"/>
                  </a:lnTo>
                  <a:lnTo>
                    <a:pt x="3" y="54"/>
                  </a:lnTo>
                  <a:lnTo>
                    <a:pt x="7" y="60"/>
                  </a:lnTo>
                  <a:lnTo>
                    <a:pt x="12" y="66"/>
                  </a:lnTo>
                  <a:lnTo>
                    <a:pt x="18" y="70"/>
                  </a:lnTo>
                  <a:lnTo>
                    <a:pt x="24" y="74"/>
                  </a:lnTo>
                  <a:lnTo>
                    <a:pt x="31" y="76"/>
                  </a:lnTo>
                  <a:lnTo>
                    <a:pt x="39" y="77"/>
                  </a:lnTo>
                  <a:lnTo>
                    <a:pt x="39" y="77"/>
                  </a:lnTo>
                  <a:lnTo>
                    <a:pt x="47" y="76"/>
                  </a:lnTo>
                  <a:lnTo>
                    <a:pt x="54" y="74"/>
                  </a:lnTo>
                  <a:lnTo>
                    <a:pt x="61" y="70"/>
                  </a:lnTo>
                  <a:lnTo>
                    <a:pt x="66" y="66"/>
                  </a:lnTo>
                  <a:lnTo>
                    <a:pt x="70" y="60"/>
                  </a:lnTo>
                  <a:lnTo>
                    <a:pt x="75" y="54"/>
                  </a:lnTo>
                  <a:lnTo>
                    <a:pt x="76" y="47"/>
                  </a:lnTo>
                  <a:lnTo>
                    <a:pt x="77" y="39"/>
                  </a:lnTo>
                  <a:lnTo>
                    <a:pt x="77" y="39"/>
                  </a:lnTo>
                  <a:lnTo>
                    <a:pt x="76" y="31"/>
                  </a:lnTo>
                  <a:lnTo>
                    <a:pt x="75" y="24"/>
                  </a:lnTo>
                  <a:lnTo>
                    <a:pt x="70" y="17"/>
                  </a:lnTo>
                  <a:lnTo>
                    <a:pt x="66" y="11"/>
                  </a:lnTo>
                  <a:lnTo>
                    <a:pt x="61" y="6"/>
                  </a:lnTo>
                  <a:lnTo>
                    <a:pt x="54" y="3"/>
                  </a:lnTo>
                  <a:lnTo>
                    <a:pt x="47" y="0"/>
                  </a:lnTo>
                  <a:lnTo>
                    <a:pt x="39" y="0"/>
                  </a:lnTo>
                  <a:lnTo>
                    <a:pt x="39" y="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02"/>
            <p:cNvSpPr>
              <a:spLocks/>
            </p:cNvSpPr>
            <p:nvPr/>
          </p:nvSpPr>
          <p:spPr bwMode="auto">
            <a:xfrm>
              <a:off x="361950" y="1755776"/>
              <a:ext cx="20638" cy="22225"/>
            </a:xfrm>
            <a:custGeom>
              <a:avLst/>
              <a:gdLst>
                <a:gd name="T0" fmla="*/ 20 w 40"/>
                <a:gd name="T1" fmla="*/ 0 h 40"/>
                <a:gd name="T2" fmla="*/ 20 w 40"/>
                <a:gd name="T3" fmla="*/ 0 h 40"/>
                <a:gd name="T4" fmla="*/ 24 w 40"/>
                <a:gd name="T5" fmla="*/ 0 h 40"/>
                <a:gd name="T6" fmla="*/ 28 w 40"/>
                <a:gd name="T7" fmla="*/ 1 h 40"/>
                <a:gd name="T8" fmla="*/ 31 w 40"/>
                <a:gd name="T9" fmla="*/ 3 h 40"/>
                <a:gd name="T10" fmla="*/ 34 w 40"/>
                <a:gd name="T11" fmla="*/ 6 h 40"/>
                <a:gd name="T12" fmla="*/ 36 w 40"/>
                <a:gd name="T13" fmla="*/ 8 h 40"/>
                <a:gd name="T14" fmla="*/ 38 w 40"/>
                <a:gd name="T15" fmla="*/ 12 h 40"/>
                <a:gd name="T16" fmla="*/ 40 w 40"/>
                <a:gd name="T17" fmla="*/ 15 h 40"/>
                <a:gd name="T18" fmla="*/ 40 w 40"/>
                <a:gd name="T19" fmla="*/ 20 h 40"/>
                <a:gd name="T20" fmla="*/ 40 w 40"/>
                <a:gd name="T21" fmla="*/ 20 h 40"/>
                <a:gd name="T22" fmla="*/ 40 w 40"/>
                <a:gd name="T23" fmla="*/ 23 h 40"/>
                <a:gd name="T24" fmla="*/ 38 w 40"/>
                <a:gd name="T25" fmla="*/ 28 h 40"/>
                <a:gd name="T26" fmla="*/ 36 w 40"/>
                <a:gd name="T27" fmla="*/ 31 h 40"/>
                <a:gd name="T28" fmla="*/ 34 w 40"/>
                <a:gd name="T29" fmla="*/ 34 h 40"/>
                <a:gd name="T30" fmla="*/ 31 w 40"/>
                <a:gd name="T31" fmla="*/ 36 h 40"/>
                <a:gd name="T32" fmla="*/ 28 w 40"/>
                <a:gd name="T33" fmla="*/ 38 h 40"/>
                <a:gd name="T34" fmla="*/ 24 w 40"/>
                <a:gd name="T35" fmla="*/ 40 h 40"/>
                <a:gd name="T36" fmla="*/ 20 w 40"/>
                <a:gd name="T37" fmla="*/ 40 h 40"/>
                <a:gd name="T38" fmla="*/ 20 w 40"/>
                <a:gd name="T39" fmla="*/ 40 h 40"/>
                <a:gd name="T40" fmla="*/ 16 w 40"/>
                <a:gd name="T41" fmla="*/ 40 h 40"/>
                <a:gd name="T42" fmla="*/ 12 w 40"/>
                <a:gd name="T43" fmla="*/ 38 h 40"/>
                <a:gd name="T44" fmla="*/ 8 w 40"/>
                <a:gd name="T45" fmla="*/ 36 h 40"/>
                <a:gd name="T46" fmla="*/ 6 w 40"/>
                <a:gd name="T47" fmla="*/ 34 h 40"/>
                <a:gd name="T48" fmla="*/ 3 w 40"/>
                <a:gd name="T49" fmla="*/ 31 h 40"/>
                <a:gd name="T50" fmla="*/ 1 w 40"/>
                <a:gd name="T51" fmla="*/ 28 h 40"/>
                <a:gd name="T52" fmla="*/ 0 w 40"/>
                <a:gd name="T53" fmla="*/ 23 h 40"/>
                <a:gd name="T54" fmla="*/ 0 w 40"/>
                <a:gd name="T55" fmla="*/ 20 h 40"/>
                <a:gd name="T56" fmla="*/ 0 w 40"/>
                <a:gd name="T57" fmla="*/ 20 h 40"/>
                <a:gd name="T58" fmla="*/ 0 w 40"/>
                <a:gd name="T59" fmla="*/ 15 h 40"/>
                <a:gd name="T60" fmla="*/ 1 w 40"/>
                <a:gd name="T61" fmla="*/ 12 h 40"/>
                <a:gd name="T62" fmla="*/ 3 w 40"/>
                <a:gd name="T63" fmla="*/ 8 h 40"/>
                <a:gd name="T64" fmla="*/ 6 w 40"/>
                <a:gd name="T65" fmla="*/ 6 h 40"/>
                <a:gd name="T66" fmla="*/ 8 w 40"/>
                <a:gd name="T67" fmla="*/ 3 h 40"/>
                <a:gd name="T68" fmla="*/ 12 w 40"/>
                <a:gd name="T69" fmla="*/ 1 h 40"/>
                <a:gd name="T70" fmla="*/ 16 w 40"/>
                <a:gd name="T71" fmla="*/ 0 h 40"/>
                <a:gd name="T72" fmla="*/ 20 w 40"/>
                <a:gd name="T7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40">
                  <a:moveTo>
                    <a:pt x="20" y="0"/>
                  </a:moveTo>
                  <a:lnTo>
                    <a:pt x="20" y="0"/>
                  </a:lnTo>
                  <a:lnTo>
                    <a:pt x="24" y="0"/>
                  </a:lnTo>
                  <a:lnTo>
                    <a:pt x="28" y="1"/>
                  </a:lnTo>
                  <a:lnTo>
                    <a:pt x="31" y="3"/>
                  </a:lnTo>
                  <a:lnTo>
                    <a:pt x="34" y="6"/>
                  </a:lnTo>
                  <a:lnTo>
                    <a:pt x="36" y="8"/>
                  </a:lnTo>
                  <a:lnTo>
                    <a:pt x="38" y="12"/>
                  </a:lnTo>
                  <a:lnTo>
                    <a:pt x="40" y="15"/>
                  </a:lnTo>
                  <a:lnTo>
                    <a:pt x="40" y="20"/>
                  </a:lnTo>
                  <a:lnTo>
                    <a:pt x="40" y="20"/>
                  </a:lnTo>
                  <a:lnTo>
                    <a:pt x="40" y="23"/>
                  </a:lnTo>
                  <a:lnTo>
                    <a:pt x="38" y="28"/>
                  </a:lnTo>
                  <a:lnTo>
                    <a:pt x="36" y="31"/>
                  </a:lnTo>
                  <a:lnTo>
                    <a:pt x="34" y="34"/>
                  </a:lnTo>
                  <a:lnTo>
                    <a:pt x="31" y="36"/>
                  </a:lnTo>
                  <a:lnTo>
                    <a:pt x="28" y="38"/>
                  </a:lnTo>
                  <a:lnTo>
                    <a:pt x="24" y="40"/>
                  </a:lnTo>
                  <a:lnTo>
                    <a:pt x="20" y="40"/>
                  </a:lnTo>
                  <a:lnTo>
                    <a:pt x="20" y="40"/>
                  </a:lnTo>
                  <a:lnTo>
                    <a:pt x="16" y="40"/>
                  </a:lnTo>
                  <a:lnTo>
                    <a:pt x="12" y="38"/>
                  </a:lnTo>
                  <a:lnTo>
                    <a:pt x="8" y="36"/>
                  </a:lnTo>
                  <a:lnTo>
                    <a:pt x="6" y="34"/>
                  </a:lnTo>
                  <a:lnTo>
                    <a:pt x="3" y="31"/>
                  </a:lnTo>
                  <a:lnTo>
                    <a:pt x="1" y="28"/>
                  </a:lnTo>
                  <a:lnTo>
                    <a:pt x="0" y="23"/>
                  </a:lnTo>
                  <a:lnTo>
                    <a:pt x="0" y="20"/>
                  </a:lnTo>
                  <a:lnTo>
                    <a:pt x="0" y="20"/>
                  </a:lnTo>
                  <a:lnTo>
                    <a:pt x="0" y="15"/>
                  </a:lnTo>
                  <a:lnTo>
                    <a:pt x="1" y="12"/>
                  </a:lnTo>
                  <a:lnTo>
                    <a:pt x="3" y="8"/>
                  </a:lnTo>
                  <a:lnTo>
                    <a:pt x="6" y="6"/>
                  </a:lnTo>
                  <a:lnTo>
                    <a:pt x="8" y="3"/>
                  </a:lnTo>
                  <a:lnTo>
                    <a:pt x="12" y="1"/>
                  </a:lnTo>
                  <a:lnTo>
                    <a:pt x="16"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103"/>
            <p:cNvSpPr>
              <a:spLocks/>
            </p:cNvSpPr>
            <p:nvPr/>
          </p:nvSpPr>
          <p:spPr bwMode="auto">
            <a:xfrm>
              <a:off x="350838" y="1746251"/>
              <a:ext cx="41275" cy="41275"/>
            </a:xfrm>
            <a:custGeom>
              <a:avLst/>
              <a:gdLst>
                <a:gd name="T0" fmla="*/ 39 w 77"/>
                <a:gd name="T1" fmla="*/ 0 h 77"/>
                <a:gd name="T2" fmla="*/ 39 w 77"/>
                <a:gd name="T3" fmla="*/ 0 h 77"/>
                <a:gd name="T4" fmla="*/ 31 w 77"/>
                <a:gd name="T5" fmla="*/ 0 h 77"/>
                <a:gd name="T6" fmla="*/ 24 w 77"/>
                <a:gd name="T7" fmla="*/ 3 h 77"/>
                <a:gd name="T8" fmla="*/ 18 w 77"/>
                <a:gd name="T9" fmla="*/ 6 h 77"/>
                <a:gd name="T10" fmla="*/ 12 w 77"/>
                <a:gd name="T11" fmla="*/ 11 h 77"/>
                <a:gd name="T12" fmla="*/ 7 w 77"/>
                <a:gd name="T13" fmla="*/ 17 h 77"/>
                <a:gd name="T14" fmla="*/ 3 w 77"/>
                <a:gd name="T15" fmla="*/ 24 h 77"/>
                <a:gd name="T16" fmla="*/ 1 w 77"/>
                <a:gd name="T17" fmla="*/ 31 h 77"/>
                <a:gd name="T18" fmla="*/ 0 w 77"/>
                <a:gd name="T19" fmla="*/ 39 h 77"/>
                <a:gd name="T20" fmla="*/ 0 w 77"/>
                <a:gd name="T21" fmla="*/ 39 h 77"/>
                <a:gd name="T22" fmla="*/ 1 w 77"/>
                <a:gd name="T23" fmla="*/ 47 h 77"/>
                <a:gd name="T24" fmla="*/ 3 w 77"/>
                <a:gd name="T25" fmla="*/ 54 h 77"/>
                <a:gd name="T26" fmla="*/ 7 w 77"/>
                <a:gd name="T27" fmla="*/ 60 h 77"/>
                <a:gd name="T28" fmla="*/ 12 w 77"/>
                <a:gd name="T29" fmla="*/ 66 h 77"/>
                <a:gd name="T30" fmla="*/ 18 w 77"/>
                <a:gd name="T31" fmla="*/ 70 h 77"/>
                <a:gd name="T32" fmla="*/ 24 w 77"/>
                <a:gd name="T33" fmla="*/ 74 h 77"/>
                <a:gd name="T34" fmla="*/ 31 w 77"/>
                <a:gd name="T35" fmla="*/ 76 h 77"/>
                <a:gd name="T36" fmla="*/ 39 w 77"/>
                <a:gd name="T37" fmla="*/ 77 h 77"/>
                <a:gd name="T38" fmla="*/ 39 w 77"/>
                <a:gd name="T39" fmla="*/ 77 h 77"/>
                <a:gd name="T40" fmla="*/ 47 w 77"/>
                <a:gd name="T41" fmla="*/ 76 h 77"/>
                <a:gd name="T42" fmla="*/ 54 w 77"/>
                <a:gd name="T43" fmla="*/ 74 h 77"/>
                <a:gd name="T44" fmla="*/ 61 w 77"/>
                <a:gd name="T45" fmla="*/ 70 h 77"/>
                <a:gd name="T46" fmla="*/ 66 w 77"/>
                <a:gd name="T47" fmla="*/ 66 h 77"/>
                <a:gd name="T48" fmla="*/ 70 w 77"/>
                <a:gd name="T49" fmla="*/ 60 h 77"/>
                <a:gd name="T50" fmla="*/ 75 w 77"/>
                <a:gd name="T51" fmla="*/ 54 h 77"/>
                <a:gd name="T52" fmla="*/ 76 w 77"/>
                <a:gd name="T53" fmla="*/ 47 h 77"/>
                <a:gd name="T54" fmla="*/ 77 w 77"/>
                <a:gd name="T55" fmla="*/ 39 h 77"/>
                <a:gd name="T56" fmla="*/ 77 w 77"/>
                <a:gd name="T57" fmla="*/ 39 h 77"/>
                <a:gd name="T58" fmla="*/ 76 w 77"/>
                <a:gd name="T59" fmla="*/ 31 h 77"/>
                <a:gd name="T60" fmla="*/ 75 w 77"/>
                <a:gd name="T61" fmla="*/ 24 h 77"/>
                <a:gd name="T62" fmla="*/ 70 w 77"/>
                <a:gd name="T63" fmla="*/ 17 h 77"/>
                <a:gd name="T64" fmla="*/ 66 w 77"/>
                <a:gd name="T65" fmla="*/ 11 h 77"/>
                <a:gd name="T66" fmla="*/ 61 w 77"/>
                <a:gd name="T67" fmla="*/ 6 h 77"/>
                <a:gd name="T68" fmla="*/ 54 w 77"/>
                <a:gd name="T69" fmla="*/ 3 h 77"/>
                <a:gd name="T70" fmla="*/ 47 w 77"/>
                <a:gd name="T71" fmla="*/ 0 h 77"/>
                <a:gd name="T72" fmla="*/ 39 w 77"/>
                <a:gd name="T73" fmla="*/ 0 h 77"/>
                <a:gd name="T74" fmla="*/ 39 w 77"/>
                <a:gd name="T7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7">
                  <a:moveTo>
                    <a:pt x="39" y="0"/>
                  </a:moveTo>
                  <a:lnTo>
                    <a:pt x="39" y="0"/>
                  </a:lnTo>
                  <a:lnTo>
                    <a:pt x="31" y="0"/>
                  </a:lnTo>
                  <a:lnTo>
                    <a:pt x="24" y="3"/>
                  </a:lnTo>
                  <a:lnTo>
                    <a:pt x="18" y="6"/>
                  </a:lnTo>
                  <a:lnTo>
                    <a:pt x="12" y="11"/>
                  </a:lnTo>
                  <a:lnTo>
                    <a:pt x="7" y="17"/>
                  </a:lnTo>
                  <a:lnTo>
                    <a:pt x="3" y="24"/>
                  </a:lnTo>
                  <a:lnTo>
                    <a:pt x="1" y="31"/>
                  </a:lnTo>
                  <a:lnTo>
                    <a:pt x="0" y="39"/>
                  </a:lnTo>
                  <a:lnTo>
                    <a:pt x="0" y="39"/>
                  </a:lnTo>
                  <a:lnTo>
                    <a:pt x="1" y="47"/>
                  </a:lnTo>
                  <a:lnTo>
                    <a:pt x="3" y="54"/>
                  </a:lnTo>
                  <a:lnTo>
                    <a:pt x="7" y="60"/>
                  </a:lnTo>
                  <a:lnTo>
                    <a:pt x="12" y="66"/>
                  </a:lnTo>
                  <a:lnTo>
                    <a:pt x="18" y="70"/>
                  </a:lnTo>
                  <a:lnTo>
                    <a:pt x="24" y="74"/>
                  </a:lnTo>
                  <a:lnTo>
                    <a:pt x="31" y="76"/>
                  </a:lnTo>
                  <a:lnTo>
                    <a:pt x="39" y="77"/>
                  </a:lnTo>
                  <a:lnTo>
                    <a:pt x="39" y="77"/>
                  </a:lnTo>
                  <a:lnTo>
                    <a:pt x="47" y="76"/>
                  </a:lnTo>
                  <a:lnTo>
                    <a:pt x="54" y="74"/>
                  </a:lnTo>
                  <a:lnTo>
                    <a:pt x="61" y="70"/>
                  </a:lnTo>
                  <a:lnTo>
                    <a:pt x="66" y="66"/>
                  </a:lnTo>
                  <a:lnTo>
                    <a:pt x="70" y="60"/>
                  </a:lnTo>
                  <a:lnTo>
                    <a:pt x="75" y="54"/>
                  </a:lnTo>
                  <a:lnTo>
                    <a:pt x="76" y="47"/>
                  </a:lnTo>
                  <a:lnTo>
                    <a:pt x="77" y="39"/>
                  </a:lnTo>
                  <a:lnTo>
                    <a:pt x="77" y="39"/>
                  </a:lnTo>
                  <a:lnTo>
                    <a:pt x="76" y="31"/>
                  </a:lnTo>
                  <a:lnTo>
                    <a:pt x="75" y="24"/>
                  </a:lnTo>
                  <a:lnTo>
                    <a:pt x="70" y="17"/>
                  </a:lnTo>
                  <a:lnTo>
                    <a:pt x="66" y="11"/>
                  </a:lnTo>
                  <a:lnTo>
                    <a:pt x="61" y="6"/>
                  </a:lnTo>
                  <a:lnTo>
                    <a:pt x="54" y="3"/>
                  </a:lnTo>
                  <a:lnTo>
                    <a:pt x="47" y="0"/>
                  </a:lnTo>
                  <a:lnTo>
                    <a:pt x="39" y="0"/>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04"/>
            <p:cNvSpPr>
              <a:spLocks/>
            </p:cNvSpPr>
            <p:nvPr/>
          </p:nvSpPr>
          <p:spPr bwMode="auto">
            <a:xfrm>
              <a:off x="139700" y="1563689"/>
              <a:ext cx="88900" cy="88900"/>
            </a:xfrm>
            <a:custGeom>
              <a:avLst/>
              <a:gdLst>
                <a:gd name="T0" fmla="*/ 0 w 166"/>
                <a:gd name="T1" fmla="*/ 83 h 166"/>
                <a:gd name="T2" fmla="*/ 2 w 166"/>
                <a:gd name="T3" fmla="*/ 67 h 166"/>
                <a:gd name="T4" fmla="*/ 7 w 166"/>
                <a:gd name="T5" fmla="*/ 51 h 166"/>
                <a:gd name="T6" fmla="*/ 14 w 166"/>
                <a:gd name="T7" fmla="*/ 37 h 166"/>
                <a:gd name="T8" fmla="*/ 25 w 166"/>
                <a:gd name="T9" fmla="*/ 25 h 166"/>
                <a:gd name="T10" fmla="*/ 37 w 166"/>
                <a:gd name="T11" fmla="*/ 14 h 166"/>
                <a:gd name="T12" fmla="*/ 51 w 166"/>
                <a:gd name="T13" fmla="*/ 7 h 166"/>
                <a:gd name="T14" fmla="*/ 67 w 166"/>
                <a:gd name="T15" fmla="*/ 2 h 166"/>
                <a:gd name="T16" fmla="*/ 83 w 166"/>
                <a:gd name="T17" fmla="*/ 0 h 166"/>
                <a:gd name="T18" fmla="*/ 92 w 166"/>
                <a:gd name="T19" fmla="*/ 0 h 166"/>
                <a:gd name="T20" fmla="*/ 108 w 166"/>
                <a:gd name="T21" fmla="*/ 4 h 166"/>
                <a:gd name="T22" fmla="*/ 123 w 166"/>
                <a:gd name="T23" fmla="*/ 10 h 166"/>
                <a:gd name="T24" fmla="*/ 136 w 166"/>
                <a:gd name="T25" fmla="*/ 19 h 166"/>
                <a:gd name="T26" fmla="*/ 148 w 166"/>
                <a:gd name="T27" fmla="*/ 31 h 166"/>
                <a:gd name="T28" fmla="*/ 157 w 166"/>
                <a:gd name="T29" fmla="*/ 44 h 166"/>
                <a:gd name="T30" fmla="*/ 163 w 166"/>
                <a:gd name="T31" fmla="*/ 59 h 166"/>
                <a:gd name="T32" fmla="*/ 166 w 166"/>
                <a:gd name="T33" fmla="*/ 75 h 166"/>
                <a:gd name="T34" fmla="*/ 166 w 166"/>
                <a:gd name="T35" fmla="*/ 83 h 166"/>
                <a:gd name="T36" fmla="*/ 165 w 166"/>
                <a:gd name="T37" fmla="*/ 100 h 166"/>
                <a:gd name="T38" fmla="*/ 159 w 166"/>
                <a:gd name="T39" fmla="*/ 116 h 166"/>
                <a:gd name="T40" fmla="*/ 152 w 166"/>
                <a:gd name="T41" fmla="*/ 130 h 166"/>
                <a:gd name="T42" fmla="*/ 142 w 166"/>
                <a:gd name="T43" fmla="*/ 142 h 166"/>
                <a:gd name="T44" fmla="*/ 130 w 166"/>
                <a:gd name="T45" fmla="*/ 152 h 166"/>
                <a:gd name="T46" fmla="*/ 116 w 166"/>
                <a:gd name="T47" fmla="*/ 159 h 166"/>
                <a:gd name="T48" fmla="*/ 100 w 166"/>
                <a:gd name="T49" fmla="*/ 165 h 166"/>
                <a:gd name="T50" fmla="*/ 83 w 166"/>
                <a:gd name="T51" fmla="*/ 166 h 166"/>
                <a:gd name="T52" fmla="*/ 75 w 166"/>
                <a:gd name="T53" fmla="*/ 166 h 166"/>
                <a:gd name="T54" fmla="*/ 59 w 166"/>
                <a:gd name="T55" fmla="*/ 163 h 166"/>
                <a:gd name="T56" fmla="*/ 44 w 166"/>
                <a:gd name="T57" fmla="*/ 156 h 166"/>
                <a:gd name="T58" fmla="*/ 31 w 166"/>
                <a:gd name="T59" fmla="*/ 148 h 166"/>
                <a:gd name="T60" fmla="*/ 19 w 166"/>
                <a:gd name="T61" fmla="*/ 136 h 166"/>
                <a:gd name="T62" fmla="*/ 11 w 166"/>
                <a:gd name="T63" fmla="*/ 123 h 166"/>
                <a:gd name="T64" fmla="*/ 4 w 166"/>
                <a:gd name="T65" fmla="*/ 108 h 166"/>
                <a:gd name="T66" fmla="*/ 0 w 166"/>
                <a:gd name="T67" fmla="*/ 92 h 166"/>
                <a:gd name="T68" fmla="*/ 0 w 166"/>
                <a:gd name="T6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66">
                  <a:moveTo>
                    <a:pt x="0" y="83"/>
                  </a:moveTo>
                  <a:lnTo>
                    <a:pt x="0" y="83"/>
                  </a:lnTo>
                  <a:lnTo>
                    <a:pt x="0" y="75"/>
                  </a:lnTo>
                  <a:lnTo>
                    <a:pt x="2" y="67"/>
                  </a:lnTo>
                  <a:lnTo>
                    <a:pt x="4" y="59"/>
                  </a:lnTo>
                  <a:lnTo>
                    <a:pt x="7" y="51"/>
                  </a:lnTo>
                  <a:lnTo>
                    <a:pt x="11" y="44"/>
                  </a:lnTo>
                  <a:lnTo>
                    <a:pt x="14" y="37"/>
                  </a:lnTo>
                  <a:lnTo>
                    <a:pt x="19" y="31"/>
                  </a:lnTo>
                  <a:lnTo>
                    <a:pt x="25" y="25"/>
                  </a:lnTo>
                  <a:lnTo>
                    <a:pt x="31" y="19"/>
                  </a:lnTo>
                  <a:lnTo>
                    <a:pt x="37" y="14"/>
                  </a:lnTo>
                  <a:lnTo>
                    <a:pt x="44" y="10"/>
                  </a:lnTo>
                  <a:lnTo>
                    <a:pt x="51" y="7"/>
                  </a:lnTo>
                  <a:lnTo>
                    <a:pt x="59" y="4"/>
                  </a:lnTo>
                  <a:lnTo>
                    <a:pt x="67" y="2"/>
                  </a:lnTo>
                  <a:lnTo>
                    <a:pt x="75" y="0"/>
                  </a:lnTo>
                  <a:lnTo>
                    <a:pt x="83" y="0"/>
                  </a:lnTo>
                  <a:lnTo>
                    <a:pt x="83" y="0"/>
                  </a:lnTo>
                  <a:lnTo>
                    <a:pt x="92" y="0"/>
                  </a:lnTo>
                  <a:lnTo>
                    <a:pt x="100" y="2"/>
                  </a:lnTo>
                  <a:lnTo>
                    <a:pt x="108" y="4"/>
                  </a:lnTo>
                  <a:lnTo>
                    <a:pt x="116" y="7"/>
                  </a:lnTo>
                  <a:lnTo>
                    <a:pt x="123" y="10"/>
                  </a:lnTo>
                  <a:lnTo>
                    <a:pt x="130" y="14"/>
                  </a:lnTo>
                  <a:lnTo>
                    <a:pt x="136" y="19"/>
                  </a:lnTo>
                  <a:lnTo>
                    <a:pt x="142" y="25"/>
                  </a:lnTo>
                  <a:lnTo>
                    <a:pt x="148" y="31"/>
                  </a:lnTo>
                  <a:lnTo>
                    <a:pt x="152" y="37"/>
                  </a:lnTo>
                  <a:lnTo>
                    <a:pt x="157" y="44"/>
                  </a:lnTo>
                  <a:lnTo>
                    <a:pt x="159" y="51"/>
                  </a:lnTo>
                  <a:lnTo>
                    <a:pt x="163" y="59"/>
                  </a:lnTo>
                  <a:lnTo>
                    <a:pt x="165" y="67"/>
                  </a:lnTo>
                  <a:lnTo>
                    <a:pt x="166" y="75"/>
                  </a:lnTo>
                  <a:lnTo>
                    <a:pt x="166" y="83"/>
                  </a:lnTo>
                  <a:lnTo>
                    <a:pt x="166" y="83"/>
                  </a:lnTo>
                  <a:lnTo>
                    <a:pt x="166" y="92"/>
                  </a:lnTo>
                  <a:lnTo>
                    <a:pt x="165" y="100"/>
                  </a:lnTo>
                  <a:lnTo>
                    <a:pt x="163" y="108"/>
                  </a:lnTo>
                  <a:lnTo>
                    <a:pt x="159" y="116"/>
                  </a:lnTo>
                  <a:lnTo>
                    <a:pt x="157" y="123"/>
                  </a:lnTo>
                  <a:lnTo>
                    <a:pt x="152" y="130"/>
                  </a:lnTo>
                  <a:lnTo>
                    <a:pt x="148" y="136"/>
                  </a:lnTo>
                  <a:lnTo>
                    <a:pt x="142" y="142"/>
                  </a:lnTo>
                  <a:lnTo>
                    <a:pt x="136" y="148"/>
                  </a:lnTo>
                  <a:lnTo>
                    <a:pt x="130" y="152"/>
                  </a:lnTo>
                  <a:lnTo>
                    <a:pt x="123" y="156"/>
                  </a:lnTo>
                  <a:lnTo>
                    <a:pt x="116" y="159"/>
                  </a:lnTo>
                  <a:lnTo>
                    <a:pt x="108" y="163"/>
                  </a:lnTo>
                  <a:lnTo>
                    <a:pt x="100" y="165"/>
                  </a:lnTo>
                  <a:lnTo>
                    <a:pt x="92" y="166"/>
                  </a:lnTo>
                  <a:lnTo>
                    <a:pt x="83" y="166"/>
                  </a:lnTo>
                  <a:lnTo>
                    <a:pt x="83" y="166"/>
                  </a:lnTo>
                  <a:lnTo>
                    <a:pt x="75" y="166"/>
                  </a:lnTo>
                  <a:lnTo>
                    <a:pt x="67" y="165"/>
                  </a:lnTo>
                  <a:lnTo>
                    <a:pt x="59" y="163"/>
                  </a:lnTo>
                  <a:lnTo>
                    <a:pt x="51" y="159"/>
                  </a:lnTo>
                  <a:lnTo>
                    <a:pt x="44" y="156"/>
                  </a:lnTo>
                  <a:lnTo>
                    <a:pt x="37" y="152"/>
                  </a:lnTo>
                  <a:lnTo>
                    <a:pt x="31" y="148"/>
                  </a:lnTo>
                  <a:lnTo>
                    <a:pt x="25" y="142"/>
                  </a:lnTo>
                  <a:lnTo>
                    <a:pt x="19" y="136"/>
                  </a:lnTo>
                  <a:lnTo>
                    <a:pt x="14" y="130"/>
                  </a:lnTo>
                  <a:lnTo>
                    <a:pt x="11" y="123"/>
                  </a:lnTo>
                  <a:lnTo>
                    <a:pt x="7" y="116"/>
                  </a:lnTo>
                  <a:lnTo>
                    <a:pt x="4" y="108"/>
                  </a:lnTo>
                  <a:lnTo>
                    <a:pt x="2" y="100"/>
                  </a:lnTo>
                  <a:lnTo>
                    <a:pt x="0" y="92"/>
                  </a:lnTo>
                  <a:lnTo>
                    <a:pt x="0" y="83"/>
                  </a:lnTo>
                  <a:lnTo>
                    <a:pt x="0" y="8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05"/>
            <p:cNvSpPr>
              <a:spLocks/>
            </p:cNvSpPr>
            <p:nvPr/>
          </p:nvSpPr>
          <p:spPr bwMode="auto">
            <a:xfrm>
              <a:off x="111125" y="1584326"/>
              <a:ext cx="249238" cy="282575"/>
            </a:xfrm>
            <a:custGeom>
              <a:avLst/>
              <a:gdLst>
                <a:gd name="T0" fmla="*/ 370 w 471"/>
                <a:gd name="T1" fmla="*/ 167 h 534"/>
                <a:gd name="T2" fmla="*/ 379 w 471"/>
                <a:gd name="T3" fmla="*/ 154 h 534"/>
                <a:gd name="T4" fmla="*/ 384 w 471"/>
                <a:gd name="T5" fmla="*/ 138 h 534"/>
                <a:gd name="T6" fmla="*/ 383 w 471"/>
                <a:gd name="T7" fmla="*/ 123 h 534"/>
                <a:gd name="T8" fmla="*/ 376 w 471"/>
                <a:gd name="T9" fmla="*/ 108 h 534"/>
                <a:gd name="T10" fmla="*/ 468 w 471"/>
                <a:gd name="T11" fmla="*/ 16 h 534"/>
                <a:gd name="T12" fmla="*/ 471 w 471"/>
                <a:gd name="T13" fmla="*/ 9 h 534"/>
                <a:gd name="T14" fmla="*/ 468 w 471"/>
                <a:gd name="T15" fmla="*/ 2 h 534"/>
                <a:gd name="T16" fmla="*/ 465 w 471"/>
                <a:gd name="T17" fmla="*/ 0 h 534"/>
                <a:gd name="T18" fmla="*/ 458 w 471"/>
                <a:gd name="T19" fmla="*/ 0 h 534"/>
                <a:gd name="T20" fmla="*/ 363 w 471"/>
                <a:gd name="T21" fmla="*/ 95 h 534"/>
                <a:gd name="T22" fmla="*/ 355 w 471"/>
                <a:gd name="T23" fmla="*/ 90 h 534"/>
                <a:gd name="T24" fmla="*/ 340 w 471"/>
                <a:gd name="T25" fmla="*/ 87 h 534"/>
                <a:gd name="T26" fmla="*/ 324 w 471"/>
                <a:gd name="T27" fmla="*/ 88 h 534"/>
                <a:gd name="T28" fmla="*/ 309 w 471"/>
                <a:gd name="T29" fmla="*/ 95 h 534"/>
                <a:gd name="T30" fmla="*/ 217 w 471"/>
                <a:gd name="T31" fmla="*/ 186 h 534"/>
                <a:gd name="T32" fmla="*/ 206 w 471"/>
                <a:gd name="T33" fmla="*/ 185 h 534"/>
                <a:gd name="T34" fmla="*/ 71 w 471"/>
                <a:gd name="T35" fmla="*/ 185 h 534"/>
                <a:gd name="T36" fmla="*/ 57 w 471"/>
                <a:gd name="T37" fmla="*/ 186 h 534"/>
                <a:gd name="T38" fmla="*/ 31 w 471"/>
                <a:gd name="T39" fmla="*/ 196 h 534"/>
                <a:gd name="T40" fmla="*/ 12 w 471"/>
                <a:gd name="T41" fmla="*/ 215 h 534"/>
                <a:gd name="T42" fmla="*/ 2 w 471"/>
                <a:gd name="T43" fmla="*/ 241 h 534"/>
                <a:gd name="T44" fmla="*/ 0 w 471"/>
                <a:gd name="T45" fmla="*/ 255 h 534"/>
                <a:gd name="T46" fmla="*/ 0 w 471"/>
                <a:gd name="T47" fmla="*/ 277 h 534"/>
                <a:gd name="T48" fmla="*/ 25 w 471"/>
                <a:gd name="T49" fmla="*/ 318 h 534"/>
                <a:gd name="T50" fmla="*/ 53 w 471"/>
                <a:gd name="T51" fmla="*/ 358 h 534"/>
                <a:gd name="T52" fmla="*/ 84 w 471"/>
                <a:gd name="T53" fmla="*/ 394 h 534"/>
                <a:gd name="T54" fmla="*/ 117 w 471"/>
                <a:gd name="T55" fmla="*/ 428 h 534"/>
                <a:gd name="T56" fmla="*/ 154 w 471"/>
                <a:gd name="T57" fmla="*/ 460 h 534"/>
                <a:gd name="T58" fmla="*/ 192 w 471"/>
                <a:gd name="T59" fmla="*/ 488 h 534"/>
                <a:gd name="T60" fmla="*/ 233 w 471"/>
                <a:gd name="T61" fmla="*/ 512 h 534"/>
                <a:gd name="T62" fmla="*/ 276 w 471"/>
                <a:gd name="T63" fmla="*/ 534 h 534"/>
                <a:gd name="T64" fmla="*/ 370 w 471"/>
                <a:gd name="T65" fmla="*/ 1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1" h="534">
                  <a:moveTo>
                    <a:pt x="370" y="167"/>
                  </a:moveTo>
                  <a:lnTo>
                    <a:pt x="370" y="167"/>
                  </a:lnTo>
                  <a:lnTo>
                    <a:pt x="376" y="161"/>
                  </a:lnTo>
                  <a:lnTo>
                    <a:pt x="379" y="154"/>
                  </a:lnTo>
                  <a:lnTo>
                    <a:pt x="382" y="146"/>
                  </a:lnTo>
                  <a:lnTo>
                    <a:pt x="384" y="138"/>
                  </a:lnTo>
                  <a:lnTo>
                    <a:pt x="384" y="131"/>
                  </a:lnTo>
                  <a:lnTo>
                    <a:pt x="383" y="123"/>
                  </a:lnTo>
                  <a:lnTo>
                    <a:pt x="379" y="115"/>
                  </a:lnTo>
                  <a:lnTo>
                    <a:pt x="376" y="108"/>
                  </a:lnTo>
                  <a:lnTo>
                    <a:pt x="468" y="16"/>
                  </a:lnTo>
                  <a:lnTo>
                    <a:pt x="468" y="16"/>
                  </a:lnTo>
                  <a:lnTo>
                    <a:pt x="469" y="13"/>
                  </a:lnTo>
                  <a:lnTo>
                    <a:pt x="471" y="9"/>
                  </a:lnTo>
                  <a:lnTo>
                    <a:pt x="469" y="6"/>
                  </a:lnTo>
                  <a:lnTo>
                    <a:pt x="468" y="2"/>
                  </a:lnTo>
                  <a:lnTo>
                    <a:pt x="468" y="2"/>
                  </a:lnTo>
                  <a:lnTo>
                    <a:pt x="465" y="0"/>
                  </a:lnTo>
                  <a:lnTo>
                    <a:pt x="461" y="0"/>
                  </a:lnTo>
                  <a:lnTo>
                    <a:pt x="458" y="0"/>
                  </a:lnTo>
                  <a:lnTo>
                    <a:pt x="454" y="2"/>
                  </a:lnTo>
                  <a:lnTo>
                    <a:pt x="363" y="95"/>
                  </a:lnTo>
                  <a:lnTo>
                    <a:pt x="363" y="95"/>
                  </a:lnTo>
                  <a:lnTo>
                    <a:pt x="355" y="90"/>
                  </a:lnTo>
                  <a:lnTo>
                    <a:pt x="348" y="88"/>
                  </a:lnTo>
                  <a:lnTo>
                    <a:pt x="340" y="87"/>
                  </a:lnTo>
                  <a:lnTo>
                    <a:pt x="331" y="87"/>
                  </a:lnTo>
                  <a:lnTo>
                    <a:pt x="324" y="88"/>
                  </a:lnTo>
                  <a:lnTo>
                    <a:pt x="316" y="91"/>
                  </a:lnTo>
                  <a:lnTo>
                    <a:pt x="309" y="95"/>
                  </a:lnTo>
                  <a:lnTo>
                    <a:pt x="302" y="101"/>
                  </a:lnTo>
                  <a:lnTo>
                    <a:pt x="217" y="186"/>
                  </a:lnTo>
                  <a:lnTo>
                    <a:pt x="217" y="186"/>
                  </a:lnTo>
                  <a:lnTo>
                    <a:pt x="206" y="185"/>
                  </a:lnTo>
                  <a:lnTo>
                    <a:pt x="71" y="185"/>
                  </a:lnTo>
                  <a:lnTo>
                    <a:pt x="71" y="185"/>
                  </a:lnTo>
                  <a:lnTo>
                    <a:pt x="64" y="185"/>
                  </a:lnTo>
                  <a:lnTo>
                    <a:pt x="57" y="186"/>
                  </a:lnTo>
                  <a:lnTo>
                    <a:pt x="44" y="191"/>
                  </a:lnTo>
                  <a:lnTo>
                    <a:pt x="31" y="196"/>
                  </a:lnTo>
                  <a:lnTo>
                    <a:pt x="22" y="206"/>
                  </a:lnTo>
                  <a:lnTo>
                    <a:pt x="12" y="215"/>
                  </a:lnTo>
                  <a:lnTo>
                    <a:pt x="6" y="228"/>
                  </a:lnTo>
                  <a:lnTo>
                    <a:pt x="2" y="241"/>
                  </a:lnTo>
                  <a:lnTo>
                    <a:pt x="0" y="248"/>
                  </a:lnTo>
                  <a:lnTo>
                    <a:pt x="0" y="255"/>
                  </a:lnTo>
                  <a:lnTo>
                    <a:pt x="0" y="277"/>
                  </a:lnTo>
                  <a:lnTo>
                    <a:pt x="0" y="277"/>
                  </a:lnTo>
                  <a:lnTo>
                    <a:pt x="12" y="298"/>
                  </a:lnTo>
                  <a:lnTo>
                    <a:pt x="25" y="318"/>
                  </a:lnTo>
                  <a:lnTo>
                    <a:pt x="39" y="338"/>
                  </a:lnTo>
                  <a:lnTo>
                    <a:pt x="53" y="358"/>
                  </a:lnTo>
                  <a:lnTo>
                    <a:pt x="68" y="377"/>
                  </a:lnTo>
                  <a:lnTo>
                    <a:pt x="84" y="394"/>
                  </a:lnTo>
                  <a:lnTo>
                    <a:pt x="100" y="412"/>
                  </a:lnTo>
                  <a:lnTo>
                    <a:pt x="117" y="428"/>
                  </a:lnTo>
                  <a:lnTo>
                    <a:pt x="135" y="444"/>
                  </a:lnTo>
                  <a:lnTo>
                    <a:pt x="154" y="460"/>
                  </a:lnTo>
                  <a:lnTo>
                    <a:pt x="172" y="474"/>
                  </a:lnTo>
                  <a:lnTo>
                    <a:pt x="192" y="488"/>
                  </a:lnTo>
                  <a:lnTo>
                    <a:pt x="212" y="500"/>
                  </a:lnTo>
                  <a:lnTo>
                    <a:pt x="233" y="512"/>
                  </a:lnTo>
                  <a:lnTo>
                    <a:pt x="254" y="524"/>
                  </a:lnTo>
                  <a:lnTo>
                    <a:pt x="276" y="534"/>
                  </a:lnTo>
                  <a:lnTo>
                    <a:pt x="276" y="261"/>
                  </a:lnTo>
                  <a:lnTo>
                    <a:pt x="370" y="167"/>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106"/>
            <p:cNvSpPr>
              <a:spLocks/>
            </p:cNvSpPr>
            <p:nvPr/>
          </p:nvSpPr>
          <p:spPr bwMode="auto">
            <a:xfrm>
              <a:off x="361950" y="1755776"/>
              <a:ext cx="20638" cy="22225"/>
            </a:xfrm>
            <a:custGeom>
              <a:avLst/>
              <a:gdLst>
                <a:gd name="T0" fmla="*/ 40 w 40"/>
                <a:gd name="T1" fmla="*/ 20 h 40"/>
                <a:gd name="T2" fmla="*/ 40 w 40"/>
                <a:gd name="T3" fmla="*/ 20 h 40"/>
                <a:gd name="T4" fmla="*/ 40 w 40"/>
                <a:gd name="T5" fmla="*/ 23 h 40"/>
                <a:gd name="T6" fmla="*/ 38 w 40"/>
                <a:gd name="T7" fmla="*/ 28 h 40"/>
                <a:gd name="T8" fmla="*/ 36 w 40"/>
                <a:gd name="T9" fmla="*/ 31 h 40"/>
                <a:gd name="T10" fmla="*/ 34 w 40"/>
                <a:gd name="T11" fmla="*/ 34 h 40"/>
                <a:gd name="T12" fmla="*/ 31 w 40"/>
                <a:gd name="T13" fmla="*/ 36 h 40"/>
                <a:gd name="T14" fmla="*/ 28 w 40"/>
                <a:gd name="T15" fmla="*/ 38 h 40"/>
                <a:gd name="T16" fmla="*/ 24 w 40"/>
                <a:gd name="T17" fmla="*/ 40 h 40"/>
                <a:gd name="T18" fmla="*/ 20 w 40"/>
                <a:gd name="T19" fmla="*/ 40 h 40"/>
                <a:gd name="T20" fmla="*/ 20 w 40"/>
                <a:gd name="T21" fmla="*/ 40 h 40"/>
                <a:gd name="T22" fmla="*/ 16 w 40"/>
                <a:gd name="T23" fmla="*/ 40 h 40"/>
                <a:gd name="T24" fmla="*/ 12 w 40"/>
                <a:gd name="T25" fmla="*/ 38 h 40"/>
                <a:gd name="T26" fmla="*/ 8 w 40"/>
                <a:gd name="T27" fmla="*/ 36 h 40"/>
                <a:gd name="T28" fmla="*/ 6 w 40"/>
                <a:gd name="T29" fmla="*/ 34 h 40"/>
                <a:gd name="T30" fmla="*/ 3 w 40"/>
                <a:gd name="T31" fmla="*/ 31 h 40"/>
                <a:gd name="T32" fmla="*/ 1 w 40"/>
                <a:gd name="T33" fmla="*/ 28 h 40"/>
                <a:gd name="T34" fmla="*/ 0 w 40"/>
                <a:gd name="T35" fmla="*/ 23 h 40"/>
                <a:gd name="T36" fmla="*/ 0 w 40"/>
                <a:gd name="T37" fmla="*/ 20 h 40"/>
                <a:gd name="T38" fmla="*/ 0 w 40"/>
                <a:gd name="T39" fmla="*/ 20 h 40"/>
                <a:gd name="T40" fmla="*/ 0 w 40"/>
                <a:gd name="T41" fmla="*/ 15 h 40"/>
                <a:gd name="T42" fmla="*/ 1 w 40"/>
                <a:gd name="T43" fmla="*/ 12 h 40"/>
                <a:gd name="T44" fmla="*/ 3 w 40"/>
                <a:gd name="T45" fmla="*/ 8 h 40"/>
                <a:gd name="T46" fmla="*/ 6 w 40"/>
                <a:gd name="T47" fmla="*/ 6 h 40"/>
                <a:gd name="T48" fmla="*/ 8 w 40"/>
                <a:gd name="T49" fmla="*/ 3 h 40"/>
                <a:gd name="T50" fmla="*/ 12 w 40"/>
                <a:gd name="T51" fmla="*/ 1 h 40"/>
                <a:gd name="T52" fmla="*/ 16 w 40"/>
                <a:gd name="T53" fmla="*/ 0 h 40"/>
                <a:gd name="T54" fmla="*/ 20 w 40"/>
                <a:gd name="T55" fmla="*/ 0 h 40"/>
                <a:gd name="T56" fmla="*/ 20 w 40"/>
                <a:gd name="T57" fmla="*/ 0 h 40"/>
                <a:gd name="T58" fmla="*/ 24 w 40"/>
                <a:gd name="T59" fmla="*/ 0 h 40"/>
                <a:gd name="T60" fmla="*/ 28 w 40"/>
                <a:gd name="T61" fmla="*/ 1 h 40"/>
                <a:gd name="T62" fmla="*/ 31 w 40"/>
                <a:gd name="T63" fmla="*/ 3 h 40"/>
                <a:gd name="T64" fmla="*/ 34 w 40"/>
                <a:gd name="T65" fmla="*/ 6 h 40"/>
                <a:gd name="T66" fmla="*/ 36 w 40"/>
                <a:gd name="T67" fmla="*/ 8 h 40"/>
                <a:gd name="T68" fmla="*/ 38 w 40"/>
                <a:gd name="T69" fmla="*/ 12 h 40"/>
                <a:gd name="T70" fmla="*/ 40 w 40"/>
                <a:gd name="T71" fmla="*/ 15 h 40"/>
                <a:gd name="T72" fmla="*/ 40 w 40"/>
                <a:gd name="T73" fmla="*/ 20 h 40"/>
                <a:gd name="T74" fmla="*/ 40 w 40"/>
                <a:gd name="T75"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0">
                  <a:moveTo>
                    <a:pt x="40" y="20"/>
                  </a:moveTo>
                  <a:lnTo>
                    <a:pt x="40" y="20"/>
                  </a:lnTo>
                  <a:lnTo>
                    <a:pt x="40" y="23"/>
                  </a:lnTo>
                  <a:lnTo>
                    <a:pt x="38" y="28"/>
                  </a:lnTo>
                  <a:lnTo>
                    <a:pt x="36" y="31"/>
                  </a:lnTo>
                  <a:lnTo>
                    <a:pt x="34" y="34"/>
                  </a:lnTo>
                  <a:lnTo>
                    <a:pt x="31" y="36"/>
                  </a:lnTo>
                  <a:lnTo>
                    <a:pt x="28" y="38"/>
                  </a:lnTo>
                  <a:lnTo>
                    <a:pt x="24" y="40"/>
                  </a:lnTo>
                  <a:lnTo>
                    <a:pt x="20" y="40"/>
                  </a:lnTo>
                  <a:lnTo>
                    <a:pt x="20" y="40"/>
                  </a:lnTo>
                  <a:lnTo>
                    <a:pt x="16" y="40"/>
                  </a:lnTo>
                  <a:lnTo>
                    <a:pt x="12" y="38"/>
                  </a:lnTo>
                  <a:lnTo>
                    <a:pt x="8" y="36"/>
                  </a:lnTo>
                  <a:lnTo>
                    <a:pt x="6" y="34"/>
                  </a:lnTo>
                  <a:lnTo>
                    <a:pt x="3" y="31"/>
                  </a:lnTo>
                  <a:lnTo>
                    <a:pt x="1" y="28"/>
                  </a:lnTo>
                  <a:lnTo>
                    <a:pt x="0" y="23"/>
                  </a:lnTo>
                  <a:lnTo>
                    <a:pt x="0" y="20"/>
                  </a:lnTo>
                  <a:lnTo>
                    <a:pt x="0" y="20"/>
                  </a:lnTo>
                  <a:lnTo>
                    <a:pt x="0" y="15"/>
                  </a:lnTo>
                  <a:lnTo>
                    <a:pt x="1" y="12"/>
                  </a:lnTo>
                  <a:lnTo>
                    <a:pt x="3" y="8"/>
                  </a:lnTo>
                  <a:lnTo>
                    <a:pt x="6" y="6"/>
                  </a:lnTo>
                  <a:lnTo>
                    <a:pt x="8" y="3"/>
                  </a:lnTo>
                  <a:lnTo>
                    <a:pt x="12" y="1"/>
                  </a:lnTo>
                  <a:lnTo>
                    <a:pt x="16" y="0"/>
                  </a:lnTo>
                  <a:lnTo>
                    <a:pt x="20" y="0"/>
                  </a:lnTo>
                  <a:lnTo>
                    <a:pt x="20" y="0"/>
                  </a:lnTo>
                  <a:lnTo>
                    <a:pt x="24" y="0"/>
                  </a:lnTo>
                  <a:lnTo>
                    <a:pt x="28" y="1"/>
                  </a:lnTo>
                  <a:lnTo>
                    <a:pt x="31" y="3"/>
                  </a:lnTo>
                  <a:lnTo>
                    <a:pt x="34" y="6"/>
                  </a:lnTo>
                  <a:lnTo>
                    <a:pt x="36" y="8"/>
                  </a:lnTo>
                  <a:lnTo>
                    <a:pt x="38" y="12"/>
                  </a:lnTo>
                  <a:lnTo>
                    <a:pt x="40" y="15"/>
                  </a:lnTo>
                  <a:lnTo>
                    <a:pt x="40" y="20"/>
                  </a:lnTo>
                  <a:lnTo>
                    <a:pt x="4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0134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Tetration </a:t>
            </a:r>
            <a:br>
              <a:rPr lang="en-US" dirty="0"/>
            </a:br>
            <a:r>
              <a:rPr lang="en-US" sz="1800" dirty="0"/>
              <a:t>An analytics platform that provides a turn key solution for the data center operational and security</a:t>
            </a:r>
          </a:p>
        </p:txBody>
      </p:sp>
      <p:sp>
        <p:nvSpPr>
          <p:cNvPr id="3" name="Rounded Rectangle 2"/>
          <p:cNvSpPr/>
          <p:nvPr/>
        </p:nvSpPr>
        <p:spPr>
          <a:xfrm>
            <a:off x="736056" y="1196533"/>
            <a:ext cx="7671889" cy="3404486"/>
          </a:xfrm>
          <a:prstGeom prst="roundRect">
            <a:avLst>
              <a:gd name="adj" fmla="val 1839"/>
            </a:avLst>
          </a:prstGeom>
          <a:gradFill>
            <a:gsLst>
              <a:gs pos="48000">
                <a:schemeClr val="accent1">
                  <a:lumMod val="20000"/>
                  <a:lumOff val="80000"/>
                </a:schemeClr>
              </a:gs>
              <a:gs pos="0">
                <a:schemeClr val="accent1">
                  <a:lumMod val="20000"/>
                  <a:lumOff val="80000"/>
                </a:schemeClr>
              </a:gs>
              <a:gs pos="51000">
                <a:schemeClr val="tx2">
                  <a:lumMod val="20000"/>
                  <a:lumOff val="80000"/>
                </a:schemeClr>
              </a:gs>
              <a:gs pos="100000">
                <a:schemeClr val="tx2">
                  <a:lumMod val="20000"/>
                  <a:lumOff val="80000"/>
                </a:schemeClr>
              </a:gs>
            </a:gsLst>
            <a:lin ang="0" scaled="1"/>
          </a:gradFill>
          <a:ln w="12700">
            <a:gradFill flip="none" rotWithShape="1">
              <a:gsLst>
                <a:gs pos="45000">
                  <a:srgbClr val="11C0ED"/>
                </a:gs>
                <a:gs pos="0">
                  <a:schemeClr val="accent1"/>
                </a:gs>
                <a:gs pos="53000">
                  <a:srgbClr val="0F5D7F"/>
                </a:gs>
                <a:gs pos="100000">
                  <a:schemeClr val="tx2"/>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Oval 3"/>
          <p:cNvSpPr/>
          <p:nvPr/>
        </p:nvSpPr>
        <p:spPr>
          <a:xfrm>
            <a:off x="3275856" y="1674294"/>
            <a:ext cx="2592288" cy="2588252"/>
          </a:xfrm>
          <a:prstGeom prst="ellipse">
            <a:avLst/>
          </a:prstGeom>
          <a:noFill/>
          <a:ln w="19050" cap="rnd">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grpSp>
        <p:nvGrpSpPr>
          <p:cNvPr id="5" name="Group 4"/>
          <p:cNvGrpSpPr/>
          <p:nvPr/>
        </p:nvGrpSpPr>
        <p:grpSpPr>
          <a:xfrm>
            <a:off x="3362897" y="1750203"/>
            <a:ext cx="2418206" cy="2418204"/>
            <a:chOff x="-11612563" y="-1411288"/>
            <a:chExt cx="8999538" cy="8999538"/>
          </a:xfrm>
        </p:grpSpPr>
        <p:sp>
          <p:nvSpPr>
            <p:cNvPr id="6" name="Freeform 6"/>
            <p:cNvSpPr>
              <a:spLocks/>
            </p:cNvSpPr>
            <p:nvPr/>
          </p:nvSpPr>
          <p:spPr bwMode="auto">
            <a:xfrm>
              <a:off x="-11368088" y="3595687"/>
              <a:ext cx="4181475" cy="3992563"/>
            </a:xfrm>
            <a:custGeom>
              <a:avLst/>
              <a:gdLst>
                <a:gd name="T0" fmla="*/ 0 w 1115"/>
                <a:gd name="T1" fmla="*/ 255 h 1065"/>
                <a:gd name="T2" fmla="*/ 1115 w 1115"/>
                <a:gd name="T3" fmla="*/ 1065 h 1065"/>
                <a:gd name="T4" fmla="*/ 1115 w 1115"/>
                <a:gd name="T5" fmla="*/ 580 h 1065"/>
                <a:gd name="T6" fmla="*/ 461 w 1115"/>
                <a:gd name="T7" fmla="*/ 105 h 1065"/>
                <a:gd name="T8" fmla="*/ 0 w 1115"/>
                <a:gd name="T9" fmla="*/ 255 h 1065"/>
              </a:gdLst>
              <a:ahLst/>
              <a:cxnLst>
                <a:cxn ang="0">
                  <a:pos x="T0" y="T1"/>
                </a:cxn>
                <a:cxn ang="0">
                  <a:pos x="T2" y="T3"/>
                </a:cxn>
                <a:cxn ang="0">
                  <a:pos x="T4" y="T5"/>
                </a:cxn>
                <a:cxn ang="0">
                  <a:pos x="T6" y="T7"/>
                </a:cxn>
                <a:cxn ang="0">
                  <a:pos x="T8" y="T9"/>
                </a:cxn>
              </a:cxnLst>
              <a:rect l="0" t="0" r="r" b="b"/>
              <a:pathLst>
                <a:path w="1115" h="1065">
                  <a:moveTo>
                    <a:pt x="0" y="255"/>
                  </a:moveTo>
                  <a:cubicBezTo>
                    <a:pt x="160" y="720"/>
                    <a:pt x="597" y="1056"/>
                    <a:pt x="1115" y="1065"/>
                  </a:cubicBezTo>
                  <a:cubicBezTo>
                    <a:pt x="1115" y="580"/>
                    <a:pt x="1115" y="580"/>
                    <a:pt x="1115" y="580"/>
                  </a:cubicBezTo>
                  <a:cubicBezTo>
                    <a:pt x="1115" y="241"/>
                    <a:pt x="784" y="0"/>
                    <a:pt x="461" y="105"/>
                  </a:cubicBezTo>
                  <a:lnTo>
                    <a:pt x="0" y="25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 name="Freeform 7"/>
            <p:cNvSpPr>
              <a:spLocks/>
            </p:cNvSpPr>
            <p:nvPr/>
          </p:nvSpPr>
          <p:spPr bwMode="auto">
            <a:xfrm>
              <a:off x="-9696450" y="-1411288"/>
              <a:ext cx="5167313" cy="3314700"/>
            </a:xfrm>
            <a:custGeom>
              <a:avLst/>
              <a:gdLst>
                <a:gd name="T0" fmla="*/ 689 w 1378"/>
                <a:gd name="T1" fmla="*/ 0 h 884"/>
                <a:gd name="T2" fmla="*/ 0 w 1378"/>
                <a:gd name="T3" fmla="*/ 218 h 884"/>
                <a:gd name="T4" fmla="*/ 285 w 1378"/>
                <a:gd name="T5" fmla="*/ 610 h 884"/>
                <a:gd name="T6" fmla="*/ 1093 w 1378"/>
                <a:gd name="T7" fmla="*/ 610 h 884"/>
                <a:gd name="T8" fmla="*/ 1378 w 1378"/>
                <a:gd name="T9" fmla="*/ 218 h 884"/>
                <a:gd name="T10" fmla="*/ 689 w 1378"/>
                <a:gd name="T11" fmla="*/ 0 h 884"/>
              </a:gdLst>
              <a:ahLst/>
              <a:cxnLst>
                <a:cxn ang="0">
                  <a:pos x="T0" y="T1"/>
                </a:cxn>
                <a:cxn ang="0">
                  <a:pos x="T2" y="T3"/>
                </a:cxn>
                <a:cxn ang="0">
                  <a:pos x="T4" y="T5"/>
                </a:cxn>
                <a:cxn ang="0">
                  <a:pos x="T6" y="T7"/>
                </a:cxn>
                <a:cxn ang="0">
                  <a:pos x="T8" y="T9"/>
                </a:cxn>
                <a:cxn ang="0">
                  <a:pos x="T10" y="T11"/>
                </a:cxn>
              </a:cxnLst>
              <a:rect l="0" t="0" r="r" b="b"/>
              <a:pathLst>
                <a:path w="1378" h="884">
                  <a:moveTo>
                    <a:pt x="689" y="0"/>
                  </a:moveTo>
                  <a:cubicBezTo>
                    <a:pt x="433" y="0"/>
                    <a:pt x="195" y="80"/>
                    <a:pt x="0" y="218"/>
                  </a:cubicBezTo>
                  <a:cubicBezTo>
                    <a:pt x="285" y="610"/>
                    <a:pt x="285" y="610"/>
                    <a:pt x="285" y="610"/>
                  </a:cubicBezTo>
                  <a:cubicBezTo>
                    <a:pt x="484" y="884"/>
                    <a:pt x="894" y="884"/>
                    <a:pt x="1093" y="610"/>
                  </a:cubicBezTo>
                  <a:cubicBezTo>
                    <a:pt x="1378" y="218"/>
                    <a:pt x="1378" y="218"/>
                    <a:pt x="1378" y="218"/>
                  </a:cubicBezTo>
                  <a:cubicBezTo>
                    <a:pt x="1183" y="80"/>
                    <a:pt x="945" y="0"/>
                    <a:pt x="68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 name="Freeform 8"/>
            <p:cNvSpPr>
              <a:spLocks/>
            </p:cNvSpPr>
            <p:nvPr/>
          </p:nvSpPr>
          <p:spPr bwMode="auto">
            <a:xfrm>
              <a:off x="-6222999" y="-506412"/>
              <a:ext cx="3609974" cy="4914900"/>
            </a:xfrm>
            <a:custGeom>
              <a:avLst/>
              <a:gdLst>
                <a:gd name="T0" fmla="*/ 963 w 963"/>
                <a:gd name="T1" fmla="*/ 959 h 1311"/>
                <a:gd name="T2" fmla="*/ 484 w 963"/>
                <a:gd name="T3" fmla="*/ 0 h 1311"/>
                <a:gd name="T4" fmla="*/ 200 w 963"/>
                <a:gd name="T5" fmla="*/ 392 h 1311"/>
                <a:gd name="T6" fmla="*/ 449 w 963"/>
                <a:gd name="T7" fmla="*/ 1161 h 1311"/>
                <a:gd name="T8" fmla="*/ 911 w 963"/>
                <a:gd name="T9" fmla="*/ 1311 h 1311"/>
                <a:gd name="T10" fmla="*/ 963 w 963"/>
                <a:gd name="T11" fmla="*/ 959 h 1311"/>
              </a:gdLst>
              <a:ahLst/>
              <a:cxnLst>
                <a:cxn ang="0">
                  <a:pos x="T0" y="T1"/>
                </a:cxn>
                <a:cxn ang="0">
                  <a:pos x="T2" y="T3"/>
                </a:cxn>
                <a:cxn ang="0">
                  <a:pos x="T4" y="T5"/>
                </a:cxn>
                <a:cxn ang="0">
                  <a:pos x="T6" y="T7"/>
                </a:cxn>
                <a:cxn ang="0">
                  <a:pos x="T8" y="T9"/>
                </a:cxn>
                <a:cxn ang="0">
                  <a:pos x="T10" y="T11"/>
                </a:cxn>
              </a:cxnLst>
              <a:rect l="0" t="0" r="r" b="b"/>
              <a:pathLst>
                <a:path w="963" h="1311">
                  <a:moveTo>
                    <a:pt x="963" y="959"/>
                  </a:moveTo>
                  <a:cubicBezTo>
                    <a:pt x="963" y="567"/>
                    <a:pt x="775" y="219"/>
                    <a:pt x="484" y="0"/>
                  </a:cubicBezTo>
                  <a:cubicBezTo>
                    <a:pt x="200" y="392"/>
                    <a:pt x="200" y="392"/>
                    <a:pt x="200" y="392"/>
                  </a:cubicBezTo>
                  <a:cubicBezTo>
                    <a:pt x="0" y="667"/>
                    <a:pt x="127" y="1056"/>
                    <a:pt x="449" y="1161"/>
                  </a:cubicBezTo>
                  <a:cubicBezTo>
                    <a:pt x="911" y="1311"/>
                    <a:pt x="911" y="1311"/>
                    <a:pt x="911" y="1311"/>
                  </a:cubicBezTo>
                  <a:cubicBezTo>
                    <a:pt x="945" y="1200"/>
                    <a:pt x="963" y="1081"/>
                    <a:pt x="963" y="9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 name="Freeform 9"/>
            <p:cNvSpPr>
              <a:spLocks/>
            </p:cNvSpPr>
            <p:nvPr/>
          </p:nvSpPr>
          <p:spPr bwMode="auto">
            <a:xfrm>
              <a:off x="-11612563" y="-506413"/>
              <a:ext cx="3611563" cy="4914900"/>
            </a:xfrm>
            <a:custGeom>
              <a:avLst/>
              <a:gdLst>
                <a:gd name="T0" fmla="*/ 0 w 963"/>
                <a:gd name="T1" fmla="*/ 959 h 1311"/>
                <a:gd name="T2" fmla="*/ 52 w 963"/>
                <a:gd name="T3" fmla="*/ 1311 h 1311"/>
                <a:gd name="T4" fmla="*/ 514 w 963"/>
                <a:gd name="T5" fmla="*/ 1161 h 1311"/>
                <a:gd name="T6" fmla="*/ 763 w 963"/>
                <a:gd name="T7" fmla="*/ 392 h 1311"/>
                <a:gd name="T8" fmla="*/ 479 w 963"/>
                <a:gd name="T9" fmla="*/ 0 h 1311"/>
                <a:gd name="T10" fmla="*/ 0 w 963"/>
                <a:gd name="T11" fmla="*/ 959 h 1311"/>
              </a:gdLst>
              <a:ahLst/>
              <a:cxnLst>
                <a:cxn ang="0">
                  <a:pos x="T0" y="T1"/>
                </a:cxn>
                <a:cxn ang="0">
                  <a:pos x="T2" y="T3"/>
                </a:cxn>
                <a:cxn ang="0">
                  <a:pos x="T4" y="T5"/>
                </a:cxn>
                <a:cxn ang="0">
                  <a:pos x="T6" y="T7"/>
                </a:cxn>
                <a:cxn ang="0">
                  <a:pos x="T8" y="T9"/>
                </a:cxn>
                <a:cxn ang="0">
                  <a:pos x="T10" y="T11"/>
                </a:cxn>
              </a:cxnLst>
              <a:rect l="0" t="0" r="r" b="b"/>
              <a:pathLst>
                <a:path w="963" h="1311">
                  <a:moveTo>
                    <a:pt x="0" y="959"/>
                  </a:moveTo>
                  <a:cubicBezTo>
                    <a:pt x="0" y="1081"/>
                    <a:pt x="18" y="1200"/>
                    <a:pt x="52" y="1311"/>
                  </a:cubicBezTo>
                  <a:cubicBezTo>
                    <a:pt x="514" y="1161"/>
                    <a:pt x="514" y="1161"/>
                    <a:pt x="514" y="1161"/>
                  </a:cubicBezTo>
                  <a:cubicBezTo>
                    <a:pt x="836" y="1056"/>
                    <a:pt x="963" y="667"/>
                    <a:pt x="763" y="392"/>
                  </a:cubicBezTo>
                  <a:cubicBezTo>
                    <a:pt x="479" y="0"/>
                    <a:pt x="479" y="0"/>
                    <a:pt x="479" y="0"/>
                  </a:cubicBezTo>
                  <a:cubicBezTo>
                    <a:pt x="188" y="219"/>
                    <a:pt x="0" y="567"/>
                    <a:pt x="0" y="95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 name="Freeform 10"/>
            <p:cNvSpPr>
              <a:spLocks/>
            </p:cNvSpPr>
            <p:nvPr/>
          </p:nvSpPr>
          <p:spPr bwMode="auto">
            <a:xfrm>
              <a:off x="-7037388" y="3595687"/>
              <a:ext cx="4181475" cy="3992563"/>
            </a:xfrm>
            <a:custGeom>
              <a:avLst/>
              <a:gdLst>
                <a:gd name="T0" fmla="*/ 0 w 1115"/>
                <a:gd name="T1" fmla="*/ 1065 h 1065"/>
                <a:gd name="T2" fmla="*/ 1115 w 1115"/>
                <a:gd name="T3" fmla="*/ 255 h 1065"/>
                <a:gd name="T4" fmla="*/ 654 w 1115"/>
                <a:gd name="T5" fmla="*/ 105 h 1065"/>
                <a:gd name="T6" fmla="*/ 0 w 1115"/>
                <a:gd name="T7" fmla="*/ 580 h 1065"/>
                <a:gd name="T8" fmla="*/ 0 w 1115"/>
                <a:gd name="T9" fmla="*/ 1065 h 1065"/>
              </a:gdLst>
              <a:ahLst/>
              <a:cxnLst>
                <a:cxn ang="0">
                  <a:pos x="T0" y="T1"/>
                </a:cxn>
                <a:cxn ang="0">
                  <a:pos x="T2" y="T3"/>
                </a:cxn>
                <a:cxn ang="0">
                  <a:pos x="T4" y="T5"/>
                </a:cxn>
                <a:cxn ang="0">
                  <a:pos x="T6" y="T7"/>
                </a:cxn>
                <a:cxn ang="0">
                  <a:pos x="T8" y="T9"/>
                </a:cxn>
              </a:cxnLst>
              <a:rect l="0" t="0" r="r" b="b"/>
              <a:pathLst>
                <a:path w="1115" h="1065">
                  <a:moveTo>
                    <a:pt x="0" y="1065"/>
                  </a:moveTo>
                  <a:cubicBezTo>
                    <a:pt x="518" y="1056"/>
                    <a:pt x="955" y="720"/>
                    <a:pt x="1115" y="255"/>
                  </a:cubicBezTo>
                  <a:cubicBezTo>
                    <a:pt x="654" y="105"/>
                    <a:pt x="654" y="105"/>
                    <a:pt x="654" y="105"/>
                  </a:cubicBezTo>
                  <a:cubicBezTo>
                    <a:pt x="331" y="0"/>
                    <a:pt x="0" y="241"/>
                    <a:pt x="0" y="580"/>
                  </a:cubicBezTo>
                  <a:lnTo>
                    <a:pt x="0" y="10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11" name="TextBox 10"/>
          <p:cNvSpPr txBox="1"/>
          <p:nvPr/>
        </p:nvSpPr>
        <p:spPr>
          <a:xfrm rot="16200000">
            <a:off x="9755" y="2707236"/>
            <a:ext cx="1446253" cy="383084"/>
          </a:xfrm>
          <a:prstGeom prst="roundRect">
            <a:avLst>
              <a:gd name="adj" fmla="val 50000"/>
            </a:avLst>
          </a:prstGeom>
          <a:solidFill>
            <a:schemeClr val="accent1"/>
          </a:solidFill>
        </p:spPr>
        <p:txBody>
          <a:bodyPr wrap="square" lIns="0" tIns="0" rIns="0" bIns="0" rtlCol="0" anchor="ctr" anchorCtr="0">
            <a:noAutofit/>
          </a:bodyPr>
          <a:lstStyle/>
          <a:p>
            <a:pPr algn="ctr"/>
            <a:r>
              <a:rPr lang="en-US" dirty="0">
                <a:solidFill>
                  <a:schemeClr val="bg1"/>
                </a:solidFill>
                <a:latin typeface="+mj-lt"/>
              </a:rPr>
              <a:t>Visibility</a:t>
            </a:r>
          </a:p>
        </p:txBody>
      </p:sp>
      <p:sp>
        <p:nvSpPr>
          <p:cNvPr id="12" name="TextBox 11"/>
          <p:cNvSpPr txBox="1"/>
          <p:nvPr/>
        </p:nvSpPr>
        <p:spPr>
          <a:xfrm rot="16200000">
            <a:off x="7681644" y="2707234"/>
            <a:ext cx="1446253" cy="383084"/>
          </a:xfrm>
          <a:prstGeom prst="roundRect">
            <a:avLst>
              <a:gd name="adj" fmla="val 50000"/>
            </a:avLst>
          </a:prstGeom>
          <a:solidFill>
            <a:schemeClr val="tx2"/>
          </a:solidFill>
        </p:spPr>
        <p:txBody>
          <a:bodyPr wrap="square" lIns="0" tIns="0" rIns="0" bIns="0" rtlCol="0" anchor="ctr" anchorCtr="0">
            <a:noAutofit/>
          </a:bodyPr>
          <a:lstStyle/>
          <a:p>
            <a:pPr algn="ctr"/>
            <a:r>
              <a:rPr lang="en-US" dirty="0">
                <a:solidFill>
                  <a:schemeClr val="bg2"/>
                </a:solidFill>
                <a:latin typeface="+mj-lt"/>
              </a:rPr>
              <a:t>Operations</a:t>
            </a:r>
          </a:p>
        </p:txBody>
      </p:sp>
      <p:sp>
        <p:nvSpPr>
          <p:cNvPr id="13" name="Oval 12"/>
          <p:cNvSpPr/>
          <p:nvPr/>
        </p:nvSpPr>
        <p:spPr>
          <a:xfrm>
            <a:off x="4030516" y="2427734"/>
            <a:ext cx="1082968" cy="108137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4" name="TextBox 13"/>
          <p:cNvSpPr txBox="1"/>
          <p:nvPr/>
        </p:nvSpPr>
        <p:spPr>
          <a:xfrm>
            <a:off x="3145589" y="4321922"/>
            <a:ext cx="2852822" cy="276999"/>
          </a:xfrm>
          <a:prstGeom prst="rect">
            <a:avLst/>
          </a:prstGeom>
          <a:noFill/>
        </p:spPr>
        <p:txBody>
          <a:bodyPr wrap="square" rtlCol="0">
            <a:spAutoFit/>
          </a:bodyPr>
          <a:lstStyle/>
          <a:p>
            <a:pPr algn="ctr" defTabSz="914378">
              <a:defRPr/>
            </a:pPr>
            <a:r>
              <a:rPr lang="en-US" sz="1200" kern="0" dirty="0">
                <a:solidFill>
                  <a:schemeClr val="bg1"/>
                </a:solidFill>
                <a:latin typeface="+mj-lt"/>
              </a:rPr>
              <a:t>Cisco Tetration™ Platform</a:t>
            </a:r>
          </a:p>
        </p:txBody>
      </p:sp>
      <p:sp>
        <p:nvSpPr>
          <p:cNvPr id="15" name="AutoShape 250"/>
          <p:cNvSpPr>
            <a:spLocks noChangeAspect="1" noChangeArrowheads="1" noTextEdit="1"/>
          </p:cNvSpPr>
          <p:nvPr/>
        </p:nvSpPr>
        <p:spPr bwMode="auto">
          <a:xfrm>
            <a:off x="4026545" y="2088130"/>
            <a:ext cx="1090910" cy="108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1100" dirty="0">
              <a:solidFill>
                <a:schemeClr val="bg1"/>
              </a:solidFill>
              <a:latin typeface="+mj-lt"/>
            </a:endParaRPr>
          </a:p>
        </p:txBody>
      </p:sp>
      <p:grpSp>
        <p:nvGrpSpPr>
          <p:cNvPr id="16" name="Group 15"/>
          <p:cNvGrpSpPr/>
          <p:nvPr/>
        </p:nvGrpSpPr>
        <p:grpSpPr>
          <a:xfrm>
            <a:off x="4139953" y="2550658"/>
            <a:ext cx="864096" cy="845874"/>
            <a:chOff x="4037162" y="2376627"/>
            <a:chExt cx="982315" cy="961603"/>
          </a:xfrm>
        </p:grpSpPr>
        <p:sp>
          <p:nvSpPr>
            <p:cNvPr id="17" name="Freeform 257"/>
            <p:cNvSpPr>
              <a:spLocks/>
            </p:cNvSpPr>
            <p:nvPr/>
          </p:nvSpPr>
          <p:spPr bwMode="auto">
            <a:xfrm>
              <a:off x="4319228" y="2772419"/>
              <a:ext cx="113687" cy="108485"/>
            </a:xfrm>
            <a:custGeom>
              <a:avLst/>
              <a:gdLst>
                <a:gd name="T0" fmla="*/ 34 w 69"/>
                <a:gd name="T1" fmla="*/ 67 h 67"/>
                <a:gd name="T2" fmla="*/ 28 w 69"/>
                <a:gd name="T3" fmla="*/ 66 h 67"/>
                <a:gd name="T4" fmla="*/ 7 w 69"/>
                <a:gd name="T5" fmla="*/ 52 h 67"/>
                <a:gd name="T6" fmla="*/ 2 w 69"/>
                <a:gd name="T7" fmla="*/ 27 h 67"/>
                <a:gd name="T8" fmla="*/ 34 w 69"/>
                <a:gd name="T9" fmla="*/ 0 h 67"/>
                <a:gd name="T10" fmla="*/ 41 w 69"/>
                <a:gd name="T11" fmla="*/ 1 h 67"/>
                <a:gd name="T12" fmla="*/ 62 w 69"/>
                <a:gd name="T13" fmla="*/ 15 h 67"/>
                <a:gd name="T14" fmla="*/ 67 w 69"/>
                <a:gd name="T15" fmla="*/ 40 h 67"/>
                <a:gd name="T16" fmla="*/ 34 w 69"/>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7">
                  <a:moveTo>
                    <a:pt x="34" y="67"/>
                  </a:moveTo>
                  <a:cubicBezTo>
                    <a:pt x="32" y="67"/>
                    <a:pt x="30" y="67"/>
                    <a:pt x="28" y="66"/>
                  </a:cubicBezTo>
                  <a:cubicBezTo>
                    <a:pt x="19" y="65"/>
                    <a:pt x="12" y="60"/>
                    <a:pt x="7" y="52"/>
                  </a:cubicBezTo>
                  <a:cubicBezTo>
                    <a:pt x="2" y="45"/>
                    <a:pt x="0" y="36"/>
                    <a:pt x="2" y="27"/>
                  </a:cubicBezTo>
                  <a:cubicBezTo>
                    <a:pt x="5" y="12"/>
                    <a:pt x="19" y="0"/>
                    <a:pt x="34" y="0"/>
                  </a:cubicBezTo>
                  <a:cubicBezTo>
                    <a:pt x="37" y="0"/>
                    <a:pt x="39" y="1"/>
                    <a:pt x="41" y="1"/>
                  </a:cubicBezTo>
                  <a:cubicBezTo>
                    <a:pt x="50" y="3"/>
                    <a:pt x="57" y="8"/>
                    <a:pt x="62" y="15"/>
                  </a:cubicBezTo>
                  <a:cubicBezTo>
                    <a:pt x="67" y="23"/>
                    <a:pt x="69" y="31"/>
                    <a:pt x="67" y="40"/>
                  </a:cubicBezTo>
                  <a:cubicBezTo>
                    <a:pt x="64" y="56"/>
                    <a:pt x="50" y="67"/>
                    <a:pt x="34" y="67"/>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8" name="Freeform 258"/>
            <p:cNvSpPr>
              <a:spLocks/>
            </p:cNvSpPr>
            <p:nvPr/>
          </p:nvSpPr>
          <p:spPr bwMode="auto">
            <a:xfrm>
              <a:off x="4574419" y="2978659"/>
              <a:ext cx="112477" cy="106100"/>
            </a:xfrm>
            <a:custGeom>
              <a:avLst/>
              <a:gdLst>
                <a:gd name="T0" fmla="*/ 34 w 68"/>
                <a:gd name="T1" fmla="*/ 66 h 66"/>
                <a:gd name="T2" fmla="*/ 28 w 68"/>
                <a:gd name="T3" fmla="*/ 66 h 66"/>
                <a:gd name="T4" fmla="*/ 6 w 68"/>
                <a:gd name="T5" fmla="*/ 52 h 66"/>
                <a:gd name="T6" fmla="*/ 2 w 68"/>
                <a:gd name="T7" fmla="*/ 27 h 66"/>
                <a:gd name="T8" fmla="*/ 34 w 68"/>
                <a:gd name="T9" fmla="*/ 0 h 66"/>
                <a:gd name="T10" fmla="*/ 41 w 68"/>
                <a:gd name="T11" fmla="*/ 1 h 66"/>
                <a:gd name="T12" fmla="*/ 62 w 68"/>
                <a:gd name="T13" fmla="*/ 15 h 66"/>
                <a:gd name="T14" fmla="*/ 67 w 68"/>
                <a:gd name="T15" fmla="*/ 40 h 66"/>
                <a:gd name="T16" fmla="*/ 34 w 68"/>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6">
                  <a:moveTo>
                    <a:pt x="34" y="66"/>
                  </a:moveTo>
                  <a:cubicBezTo>
                    <a:pt x="32" y="66"/>
                    <a:pt x="30" y="66"/>
                    <a:pt x="28" y="66"/>
                  </a:cubicBezTo>
                  <a:cubicBezTo>
                    <a:pt x="19" y="64"/>
                    <a:pt x="11" y="59"/>
                    <a:pt x="6" y="52"/>
                  </a:cubicBezTo>
                  <a:cubicBezTo>
                    <a:pt x="2" y="44"/>
                    <a:pt x="0" y="35"/>
                    <a:pt x="2" y="27"/>
                  </a:cubicBezTo>
                  <a:cubicBezTo>
                    <a:pt x="5" y="11"/>
                    <a:pt x="18" y="0"/>
                    <a:pt x="34" y="0"/>
                  </a:cubicBezTo>
                  <a:cubicBezTo>
                    <a:pt x="36" y="0"/>
                    <a:pt x="38" y="0"/>
                    <a:pt x="41" y="1"/>
                  </a:cubicBezTo>
                  <a:cubicBezTo>
                    <a:pt x="49" y="2"/>
                    <a:pt x="57" y="7"/>
                    <a:pt x="62" y="15"/>
                  </a:cubicBezTo>
                  <a:cubicBezTo>
                    <a:pt x="67" y="22"/>
                    <a:pt x="68" y="31"/>
                    <a:pt x="67" y="40"/>
                  </a:cubicBezTo>
                  <a:cubicBezTo>
                    <a:pt x="64" y="55"/>
                    <a:pt x="50" y="66"/>
                    <a:pt x="34" y="66"/>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9" name="Freeform 259"/>
            <p:cNvSpPr>
              <a:spLocks/>
            </p:cNvSpPr>
            <p:nvPr/>
          </p:nvSpPr>
          <p:spPr bwMode="auto">
            <a:xfrm>
              <a:off x="4114833" y="2598365"/>
              <a:ext cx="118523" cy="106100"/>
            </a:xfrm>
            <a:custGeom>
              <a:avLst/>
              <a:gdLst>
                <a:gd name="T0" fmla="*/ 36 w 72"/>
                <a:gd name="T1" fmla="*/ 66 h 66"/>
                <a:gd name="T2" fmla="*/ 30 w 72"/>
                <a:gd name="T3" fmla="*/ 66 h 66"/>
                <a:gd name="T4" fmla="*/ 4 w 72"/>
                <a:gd name="T5" fmla="*/ 27 h 66"/>
                <a:gd name="T6" fmla="*/ 36 w 72"/>
                <a:gd name="T7" fmla="*/ 0 h 66"/>
                <a:gd name="T8" fmla="*/ 43 w 72"/>
                <a:gd name="T9" fmla="*/ 1 h 66"/>
                <a:gd name="T10" fmla="*/ 69 w 72"/>
                <a:gd name="T11" fmla="*/ 40 h 66"/>
                <a:gd name="T12" fmla="*/ 36 w 7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36" y="66"/>
                  </a:moveTo>
                  <a:cubicBezTo>
                    <a:pt x="34" y="66"/>
                    <a:pt x="32" y="66"/>
                    <a:pt x="30" y="66"/>
                  </a:cubicBezTo>
                  <a:cubicBezTo>
                    <a:pt x="12" y="62"/>
                    <a:pt x="0" y="45"/>
                    <a:pt x="4" y="27"/>
                  </a:cubicBezTo>
                  <a:cubicBezTo>
                    <a:pt x="7" y="11"/>
                    <a:pt x="20" y="0"/>
                    <a:pt x="36" y="0"/>
                  </a:cubicBezTo>
                  <a:cubicBezTo>
                    <a:pt x="38" y="0"/>
                    <a:pt x="40" y="0"/>
                    <a:pt x="43" y="1"/>
                  </a:cubicBezTo>
                  <a:cubicBezTo>
                    <a:pt x="61" y="4"/>
                    <a:pt x="72" y="22"/>
                    <a:pt x="69" y="40"/>
                  </a:cubicBezTo>
                  <a:cubicBezTo>
                    <a:pt x="66" y="55"/>
                    <a:pt x="52" y="66"/>
                    <a:pt x="36" y="66"/>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Freeform 264"/>
            <p:cNvSpPr>
              <a:spLocks/>
            </p:cNvSpPr>
            <p:nvPr/>
          </p:nvSpPr>
          <p:spPr bwMode="auto">
            <a:xfrm>
              <a:off x="4337369" y="2376627"/>
              <a:ext cx="112477" cy="108485"/>
            </a:xfrm>
            <a:custGeom>
              <a:avLst/>
              <a:gdLst>
                <a:gd name="T0" fmla="*/ 34 w 68"/>
                <a:gd name="T1" fmla="*/ 67 h 67"/>
                <a:gd name="T2" fmla="*/ 27 w 68"/>
                <a:gd name="T3" fmla="*/ 66 h 67"/>
                <a:gd name="T4" fmla="*/ 6 w 68"/>
                <a:gd name="T5" fmla="*/ 52 h 67"/>
                <a:gd name="T6" fmla="*/ 1 w 68"/>
                <a:gd name="T7" fmla="*/ 27 h 67"/>
                <a:gd name="T8" fmla="*/ 34 w 68"/>
                <a:gd name="T9" fmla="*/ 0 h 67"/>
                <a:gd name="T10" fmla="*/ 40 w 68"/>
                <a:gd name="T11" fmla="*/ 1 h 67"/>
                <a:gd name="T12" fmla="*/ 62 w 68"/>
                <a:gd name="T13" fmla="*/ 15 h 67"/>
                <a:gd name="T14" fmla="*/ 67 w 68"/>
                <a:gd name="T15" fmla="*/ 40 h 67"/>
                <a:gd name="T16" fmla="*/ 34 w 68"/>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4" y="67"/>
                  </a:moveTo>
                  <a:cubicBezTo>
                    <a:pt x="32" y="67"/>
                    <a:pt x="30" y="66"/>
                    <a:pt x="27" y="66"/>
                  </a:cubicBezTo>
                  <a:cubicBezTo>
                    <a:pt x="19" y="64"/>
                    <a:pt x="11" y="59"/>
                    <a:pt x="6" y="52"/>
                  </a:cubicBezTo>
                  <a:cubicBezTo>
                    <a:pt x="1" y="44"/>
                    <a:pt x="0" y="36"/>
                    <a:pt x="1" y="27"/>
                  </a:cubicBezTo>
                  <a:cubicBezTo>
                    <a:pt x="4" y="11"/>
                    <a:pt x="18" y="0"/>
                    <a:pt x="34" y="0"/>
                  </a:cubicBezTo>
                  <a:cubicBezTo>
                    <a:pt x="36" y="0"/>
                    <a:pt x="38" y="0"/>
                    <a:pt x="40" y="1"/>
                  </a:cubicBezTo>
                  <a:cubicBezTo>
                    <a:pt x="49" y="3"/>
                    <a:pt x="57" y="8"/>
                    <a:pt x="62" y="15"/>
                  </a:cubicBezTo>
                  <a:cubicBezTo>
                    <a:pt x="66" y="22"/>
                    <a:pt x="68" y="31"/>
                    <a:pt x="67" y="40"/>
                  </a:cubicBezTo>
                  <a:cubicBezTo>
                    <a:pt x="63" y="55"/>
                    <a:pt x="50" y="67"/>
                    <a:pt x="34" y="67"/>
                  </a:cubicBezTo>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21" name="Group 20"/>
            <p:cNvGrpSpPr/>
            <p:nvPr/>
          </p:nvGrpSpPr>
          <p:grpSpPr>
            <a:xfrm>
              <a:off x="4037162" y="2388091"/>
              <a:ext cx="982315" cy="950139"/>
              <a:chOff x="4037162" y="2388091"/>
              <a:chExt cx="982315" cy="950139"/>
            </a:xfrm>
          </p:grpSpPr>
          <p:sp>
            <p:nvSpPr>
              <p:cNvPr id="22" name="Freeform 5"/>
              <p:cNvSpPr>
                <a:spLocks noEditPoints="1"/>
              </p:cNvSpPr>
              <p:nvPr/>
            </p:nvSpPr>
            <p:spPr bwMode="auto">
              <a:xfrm>
                <a:off x="4037162" y="2388091"/>
                <a:ext cx="982315" cy="950139"/>
              </a:xfrm>
              <a:custGeom>
                <a:avLst/>
                <a:gdLst>
                  <a:gd name="T0" fmla="*/ 174 w 348"/>
                  <a:gd name="T1" fmla="*/ 0 h 348"/>
                  <a:gd name="T2" fmla="*/ 0 w 348"/>
                  <a:gd name="T3" fmla="*/ 174 h 348"/>
                  <a:gd name="T4" fmla="*/ 174 w 348"/>
                  <a:gd name="T5" fmla="*/ 348 h 348"/>
                  <a:gd name="T6" fmla="*/ 348 w 348"/>
                  <a:gd name="T7" fmla="*/ 174 h 348"/>
                  <a:gd name="T8" fmla="*/ 174 w 348"/>
                  <a:gd name="T9" fmla="*/ 0 h 348"/>
                  <a:gd name="T10" fmla="*/ 174 w 348"/>
                  <a:gd name="T11" fmla="*/ 336 h 348"/>
                  <a:gd name="T12" fmla="*/ 12 w 348"/>
                  <a:gd name="T13" fmla="*/ 174 h 348"/>
                  <a:gd name="T14" fmla="*/ 174 w 348"/>
                  <a:gd name="T15" fmla="*/ 12 h 348"/>
                  <a:gd name="T16" fmla="*/ 336 w 348"/>
                  <a:gd name="T17" fmla="*/ 174 h 348"/>
                  <a:gd name="T18" fmla="*/ 174 w 348"/>
                  <a:gd name="T19" fmla="*/ 3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0"/>
                    </a:moveTo>
                    <a:cubicBezTo>
                      <a:pt x="78" y="0"/>
                      <a:pt x="0" y="78"/>
                      <a:pt x="0" y="174"/>
                    </a:cubicBezTo>
                    <a:cubicBezTo>
                      <a:pt x="0" y="270"/>
                      <a:pt x="78" y="348"/>
                      <a:pt x="174" y="348"/>
                    </a:cubicBezTo>
                    <a:cubicBezTo>
                      <a:pt x="270" y="348"/>
                      <a:pt x="348" y="270"/>
                      <a:pt x="348" y="174"/>
                    </a:cubicBezTo>
                    <a:cubicBezTo>
                      <a:pt x="348" y="78"/>
                      <a:pt x="270" y="0"/>
                      <a:pt x="174" y="0"/>
                    </a:cubicBezTo>
                    <a:close/>
                    <a:moveTo>
                      <a:pt x="174" y="336"/>
                    </a:moveTo>
                    <a:cubicBezTo>
                      <a:pt x="85" y="336"/>
                      <a:pt x="12" y="263"/>
                      <a:pt x="12" y="174"/>
                    </a:cubicBezTo>
                    <a:cubicBezTo>
                      <a:pt x="12" y="85"/>
                      <a:pt x="85" y="12"/>
                      <a:pt x="174" y="12"/>
                    </a:cubicBezTo>
                    <a:cubicBezTo>
                      <a:pt x="264" y="12"/>
                      <a:pt x="336" y="85"/>
                      <a:pt x="336" y="174"/>
                    </a:cubicBezTo>
                    <a:cubicBezTo>
                      <a:pt x="336" y="263"/>
                      <a:pt x="264" y="336"/>
                      <a:pt x="174" y="33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chemeClr val="bg1"/>
                  </a:solidFill>
                  <a:latin typeface="+mj-lt"/>
                </a:endParaRPr>
              </a:p>
            </p:txBody>
          </p:sp>
          <p:sp>
            <p:nvSpPr>
              <p:cNvPr id="23" name="Freeform 8"/>
              <p:cNvSpPr>
                <a:spLocks/>
              </p:cNvSpPr>
              <p:nvPr/>
            </p:nvSpPr>
            <p:spPr bwMode="auto">
              <a:xfrm>
                <a:off x="4138636" y="2490495"/>
                <a:ext cx="691181" cy="748182"/>
              </a:xfrm>
              <a:custGeom>
                <a:avLst/>
                <a:gdLst>
                  <a:gd name="T0" fmla="*/ 138 w 238"/>
                  <a:gd name="T1" fmla="*/ 264 h 276"/>
                  <a:gd name="T2" fmla="*/ 59 w 238"/>
                  <a:gd name="T3" fmla="*/ 231 h 276"/>
                  <a:gd name="T4" fmla="*/ 41 w 238"/>
                  <a:gd name="T5" fmla="*/ 218 h 276"/>
                  <a:gd name="T6" fmla="*/ 138 w 238"/>
                  <a:gd name="T7" fmla="*/ 12 h 276"/>
                  <a:gd name="T8" fmla="*/ 208 w 238"/>
                  <a:gd name="T9" fmla="*/ 60 h 276"/>
                  <a:gd name="T10" fmla="*/ 70 w 238"/>
                  <a:gd name="T11" fmla="*/ 58 h 276"/>
                  <a:gd name="T12" fmla="*/ 52 w 238"/>
                  <a:gd name="T13" fmla="*/ 71 h 276"/>
                  <a:gd name="T14" fmla="*/ 33 w 238"/>
                  <a:gd name="T15" fmla="*/ 138 h 276"/>
                  <a:gd name="T16" fmla="*/ 192 w 238"/>
                  <a:gd name="T17" fmla="*/ 229 h 276"/>
                  <a:gd name="T18" fmla="*/ 185 w 238"/>
                  <a:gd name="T19" fmla="*/ 218 h 276"/>
                  <a:gd name="T20" fmla="*/ 45 w 238"/>
                  <a:gd name="T21" fmla="*/ 138 h 276"/>
                  <a:gd name="T22" fmla="*/ 66 w 238"/>
                  <a:gd name="T23" fmla="*/ 85 h 276"/>
                  <a:gd name="T24" fmla="*/ 79 w 238"/>
                  <a:gd name="T25" fmla="*/ 67 h 276"/>
                  <a:gd name="T26" fmla="*/ 200 w 238"/>
                  <a:gd name="T27" fmla="*/ 68 h 276"/>
                  <a:gd name="T28" fmla="*/ 138 w 238"/>
                  <a:gd name="T29" fmla="*/ 68 h 276"/>
                  <a:gd name="T30" fmla="*/ 102 w 238"/>
                  <a:gd name="T31" fmla="*/ 198 h 276"/>
                  <a:gd name="T32" fmla="*/ 126 w 238"/>
                  <a:gd name="T33" fmla="*/ 207 h 276"/>
                  <a:gd name="T34" fmla="*/ 179 w 238"/>
                  <a:gd name="T35" fmla="*/ 195 h 276"/>
                  <a:gd name="T36" fmla="*/ 172 w 238"/>
                  <a:gd name="T37" fmla="*/ 186 h 276"/>
                  <a:gd name="T38" fmla="*/ 129 w 238"/>
                  <a:gd name="T39" fmla="*/ 195 h 276"/>
                  <a:gd name="T40" fmla="*/ 108 w 238"/>
                  <a:gd name="T41" fmla="*/ 187 h 276"/>
                  <a:gd name="T42" fmla="*/ 138 w 238"/>
                  <a:gd name="T43" fmla="*/ 80 h 276"/>
                  <a:gd name="T44" fmla="*/ 151 w 238"/>
                  <a:gd name="T45" fmla="*/ 117 h 276"/>
                  <a:gd name="T46" fmla="*/ 114 w 238"/>
                  <a:gd name="T47" fmla="*/ 138 h 276"/>
                  <a:gd name="T48" fmla="*/ 162 w 238"/>
                  <a:gd name="T49" fmla="*/ 138 h 276"/>
                  <a:gd name="T50" fmla="*/ 236 w 238"/>
                  <a:gd name="T51" fmla="*/ 49 h 276"/>
                  <a:gd name="T52" fmla="*/ 236 w 238"/>
                  <a:gd name="T53" fmla="*/ 40 h 276"/>
                  <a:gd name="T54" fmla="*/ 138 w 238"/>
                  <a:gd name="T55" fmla="*/ 0 h 276"/>
                  <a:gd name="T56" fmla="*/ 32 w 238"/>
                  <a:gd name="T57" fmla="*/ 226 h 276"/>
                  <a:gd name="T58" fmla="*/ 45 w 238"/>
                  <a:gd name="T59" fmla="*/ 245 h 276"/>
                  <a:gd name="T60" fmla="*/ 138 w 238"/>
                  <a:gd name="T61" fmla="*/ 276 h 276"/>
                  <a:gd name="T62" fmla="*/ 218 w 238"/>
                  <a:gd name="T63" fmla="*/ 24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276">
                    <a:moveTo>
                      <a:pt x="210" y="242"/>
                    </a:moveTo>
                    <a:cubicBezTo>
                      <a:pt x="189" y="256"/>
                      <a:pt x="164" y="264"/>
                      <a:pt x="138" y="264"/>
                    </a:cubicBezTo>
                    <a:cubicBezTo>
                      <a:pt x="108" y="264"/>
                      <a:pt x="80" y="253"/>
                      <a:pt x="58" y="235"/>
                    </a:cubicBezTo>
                    <a:cubicBezTo>
                      <a:pt x="59" y="234"/>
                      <a:pt x="59" y="233"/>
                      <a:pt x="59" y="231"/>
                    </a:cubicBezTo>
                    <a:cubicBezTo>
                      <a:pt x="59" y="224"/>
                      <a:pt x="53" y="218"/>
                      <a:pt x="45" y="218"/>
                    </a:cubicBezTo>
                    <a:cubicBezTo>
                      <a:pt x="44" y="218"/>
                      <a:pt x="42" y="218"/>
                      <a:pt x="41" y="218"/>
                    </a:cubicBezTo>
                    <a:cubicBezTo>
                      <a:pt x="23" y="196"/>
                      <a:pt x="12" y="168"/>
                      <a:pt x="12" y="138"/>
                    </a:cubicBezTo>
                    <a:cubicBezTo>
                      <a:pt x="12" y="69"/>
                      <a:pt x="69" y="12"/>
                      <a:pt x="138" y="12"/>
                    </a:cubicBezTo>
                    <a:cubicBezTo>
                      <a:pt x="170" y="12"/>
                      <a:pt x="200" y="24"/>
                      <a:pt x="223" y="45"/>
                    </a:cubicBezTo>
                    <a:cubicBezTo>
                      <a:pt x="208" y="60"/>
                      <a:pt x="208" y="60"/>
                      <a:pt x="208" y="60"/>
                    </a:cubicBezTo>
                    <a:cubicBezTo>
                      <a:pt x="189" y="42"/>
                      <a:pt x="164" y="33"/>
                      <a:pt x="138" y="33"/>
                    </a:cubicBezTo>
                    <a:cubicBezTo>
                      <a:pt x="112" y="33"/>
                      <a:pt x="89" y="43"/>
                      <a:pt x="70" y="58"/>
                    </a:cubicBezTo>
                    <a:cubicBezTo>
                      <a:pt x="69" y="58"/>
                      <a:pt x="67" y="58"/>
                      <a:pt x="66" y="58"/>
                    </a:cubicBezTo>
                    <a:cubicBezTo>
                      <a:pt x="58" y="58"/>
                      <a:pt x="52" y="64"/>
                      <a:pt x="52" y="71"/>
                    </a:cubicBezTo>
                    <a:cubicBezTo>
                      <a:pt x="52" y="73"/>
                      <a:pt x="53" y="75"/>
                      <a:pt x="53" y="76"/>
                    </a:cubicBezTo>
                    <a:cubicBezTo>
                      <a:pt x="41" y="94"/>
                      <a:pt x="33" y="115"/>
                      <a:pt x="33" y="138"/>
                    </a:cubicBezTo>
                    <a:cubicBezTo>
                      <a:pt x="33" y="196"/>
                      <a:pt x="80" y="243"/>
                      <a:pt x="138" y="243"/>
                    </a:cubicBezTo>
                    <a:cubicBezTo>
                      <a:pt x="157" y="243"/>
                      <a:pt x="175" y="238"/>
                      <a:pt x="192" y="229"/>
                    </a:cubicBezTo>
                    <a:cubicBezTo>
                      <a:pt x="194" y="227"/>
                      <a:pt x="195" y="223"/>
                      <a:pt x="194" y="220"/>
                    </a:cubicBezTo>
                    <a:cubicBezTo>
                      <a:pt x="192" y="217"/>
                      <a:pt x="188" y="217"/>
                      <a:pt x="185" y="218"/>
                    </a:cubicBezTo>
                    <a:cubicBezTo>
                      <a:pt x="171" y="227"/>
                      <a:pt x="155" y="231"/>
                      <a:pt x="138" y="231"/>
                    </a:cubicBezTo>
                    <a:cubicBezTo>
                      <a:pt x="87" y="231"/>
                      <a:pt x="45" y="189"/>
                      <a:pt x="45" y="138"/>
                    </a:cubicBezTo>
                    <a:cubicBezTo>
                      <a:pt x="45" y="118"/>
                      <a:pt x="52" y="99"/>
                      <a:pt x="62" y="84"/>
                    </a:cubicBezTo>
                    <a:cubicBezTo>
                      <a:pt x="64" y="85"/>
                      <a:pt x="65" y="85"/>
                      <a:pt x="66" y="85"/>
                    </a:cubicBezTo>
                    <a:cubicBezTo>
                      <a:pt x="73" y="85"/>
                      <a:pt x="80" y="79"/>
                      <a:pt x="80" y="71"/>
                    </a:cubicBezTo>
                    <a:cubicBezTo>
                      <a:pt x="80" y="70"/>
                      <a:pt x="79" y="68"/>
                      <a:pt x="79" y="67"/>
                    </a:cubicBezTo>
                    <a:cubicBezTo>
                      <a:pt x="95" y="53"/>
                      <a:pt x="116" y="45"/>
                      <a:pt x="138" y="45"/>
                    </a:cubicBezTo>
                    <a:cubicBezTo>
                      <a:pt x="161" y="45"/>
                      <a:pt x="183" y="53"/>
                      <a:pt x="200" y="68"/>
                    </a:cubicBezTo>
                    <a:cubicBezTo>
                      <a:pt x="183" y="84"/>
                      <a:pt x="183" y="84"/>
                      <a:pt x="183" y="84"/>
                    </a:cubicBezTo>
                    <a:cubicBezTo>
                      <a:pt x="171" y="74"/>
                      <a:pt x="155" y="68"/>
                      <a:pt x="138" y="68"/>
                    </a:cubicBezTo>
                    <a:cubicBezTo>
                      <a:pt x="100" y="68"/>
                      <a:pt x="68" y="99"/>
                      <a:pt x="68" y="138"/>
                    </a:cubicBezTo>
                    <a:cubicBezTo>
                      <a:pt x="68" y="163"/>
                      <a:pt x="82" y="186"/>
                      <a:pt x="102" y="198"/>
                    </a:cubicBezTo>
                    <a:cubicBezTo>
                      <a:pt x="103" y="205"/>
                      <a:pt x="109" y="211"/>
                      <a:pt x="116" y="211"/>
                    </a:cubicBezTo>
                    <a:cubicBezTo>
                      <a:pt x="120" y="211"/>
                      <a:pt x="124" y="210"/>
                      <a:pt x="126" y="207"/>
                    </a:cubicBezTo>
                    <a:cubicBezTo>
                      <a:pt x="130" y="208"/>
                      <a:pt x="134" y="208"/>
                      <a:pt x="138" y="208"/>
                    </a:cubicBezTo>
                    <a:cubicBezTo>
                      <a:pt x="153" y="208"/>
                      <a:pt x="167" y="204"/>
                      <a:pt x="179" y="195"/>
                    </a:cubicBezTo>
                    <a:cubicBezTo>
                      <a:pt x="181" y="193"/>
                      <a:pt x="182" y="190"/>
                      <a:pt x="180" y="187"/>
                    </a:cubicBezTo>
                    <a:cubicBezTo>
                      <a:pt x="178" y="184"/>
                      <a:pt x="174" y="184"/>
                      <a:pt x="172" y="186"/>
                    </a:cubicBezTo>
                    <a:cubicBezTo>
                      <a:pt x="162" y="192"/>
                      <a:pt x="150" y="196"/>
                      <a:pt x="138" y="196"/>
                    </a:cubicBezTo>
                    <a:cubicBezTo>
                      <a:pt x="135" y="196"/>
                      <a:pt x="132" y="196"/>
                      <a:pt x="129" y="195"/>
                    </a:cubicBezTo>
                    <a:cubicBezTo>
                      <a:pt x="128" y="189"/>
                      <a:pt x="123" y="184"/>
                      <a:pt x="116" y="184"/>
                    </a:cubicBezTo>
                    <a:cubicBezTo>
                      <a:pt x="113" y="184"/>
                      <a:pt x="110" y="185"/>
                      <a:pt x="108" y="187"/>
                    </a:cubicBezTo>
                    <a:cubicBezTo>
                      <a:pt x="91" y="177"/>
                      <a:pt x="80" y="159"/>
                      <a:pt x="80" y="138"/>
                    </a:cubicBezTo>
                    <a:cubicBezTo>
                      <a:pt x="80" y="106"/>
                      <a:pt x="106" y="80"/>
                      <a:pt x="138" y="80"/>
                    </a:cubicBezTo>
                    <a:cubicBezTo>
                      <a:pt x="152" y="80"/>
                      <a:pt x="165" y="85"/>
                      <a:pt x="175" y="93"/>
                    </a:cubicBezTo>
                    <a:cubicBezTo>
                      <a:pt x="151" y="117"/>
                      <a:pt x="151" y="117"/>
                      <a:pt x="151" y="117"/>
                    </a:cubicBezTo>
                    <a:cubicBezTo>
                      <a:pt x="147" y="115"/>
                      <a:pt x="143" y="114"/>
                      <a:pt x="138" y="114"/>
                    </a:cubicBezTo>
                    <a:cubicBezTo>
                      <a:pt x="125" y="114"/>
                      <a:pt x="114" y="125"/>
                      <a:pt x="114" y="138"/>
                    </a:cubicBezTo>
                    <a:cubicBezTo>
                      <a:pt x="114" y="151"/>
                      <a:pt x="125" y="162"/>
                      <a:pt x="138" y="162"/>
                    </a:cubicBezTo>
                    <a:cubicBezTo>
                      <a:pt x="152" y="162"/>
                      <a:pt x="162" y="151"/>
                      <a:pt x="162" y="138"/>
                    </a:cubicBezTo>
                    <a:cubicBezTo>
                      <a:pt x="162" y="134"/>
                      <a:pt x="161" y="129"/>
                      <a:pt x="159" y="126"/>
                    </a:cubicBezTo>
                    <a:cubicBezTo>
                      <a:pt x="236" y="49"/>
                      <a:pt x="236" y="49"/>
                      <a:pt x="236" y="49"/>
                    </a:cubicBezTo>
                    <a:cubicBezTo>
                      <a:pt x="238" y="47"/>
                      <a:pt x="238" y="43"/>
                      <a:pt x="236" y="40"/>
                    </a:cubicBezTo>
                    <a:cubicBezTo>
                      <a:pt x="236" y="40"/>
                      <a:pt x="236" y="40"/>
                      <a:pt x="236" y="40"/>
                    </a:cubicBezTo>
                    <a:cubicBezTo>
                      <a:pt x="236" y="40"/>
                      <a:pt x="236" y="40"/>
                      <a:pt x="236" y="40"/>
                    </a:cubicBezTo>
                    <a:cubicBezTo>
                      <a:pt x="210" y="14"/>
                      <a:pt x="175" y="0"/>
                      <a:pt x="138" y="0"/>
                    </a:cubicBezTo>
                    <a:cubicBezTo>
                      <a:pt x="62" y="0"/>
                      <a:pt x="0" y="62"/>
                      <a:pt x="0" y="138"/>
                    </a:cubicBezTo>
                    <a:cubicBezTo>
                      <a:pt x="0" y="172"/>
                      <a:pt x="12" y="202"/>
                      <a:pt x="32" y="226"/>
                    </a:cubicBezTo>
                    <a:cubicBezTo>
                      <a:pt x="32" y="228"/>
                      <a:pt x="32" y="229"/>
                      <a:pt x="32" y="231"/>
                    </a:cubicBezTo>
                    <a:cubicBezTo>
                      <a:pt x="32" y="239"/>
                      <a:pt x="38" y="245"/>
                      <a:pt x="45" y="245"/>
                    </a:cubicBezTo>
                    <a:cubicBezTo>
                      <a:pt x="47" y="245"/>
                      <a:pt x="48" y="244"/>
                      <a:pt x="50" y="244"/>
                    </a:cubicBezTo>
                    <a:cubicBezTo>
                      <a:pt x="74" y="264"/>
                      <a:pt x="105" y="276"/>
                      <a:pt x="138" y="276"/>
                    </a:cubicBezTo>
                    <a:cubicBezTo>
                      <a:pt x="166" y="276"/>
                      <a:pt x="194" y="268"/>
                      <a:pt x="217" y="252"/>
                    </a:cubicBezTo>
                    <a:cubicBezTo>
                      <a:pt x="219" y="250"/>
                      <a:pt x="220" y="246"/>
                      <a:pt x="218" y="243"/>
                    </a:cubicBezTo>
                    <a:cubicBezTo>
                      <a:pt x="216" y="241"/>
                      <a:pt x="212" y="240"/>
                      <a:pt x="210" y="24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chemeClr val="bg1"/>
                  </a:solidFill>
                  <a:latin typeface="+mj-lt"/>
                </a:endParaRPr>
              </a:p>
            </p:txBody>
          </p:sp>
        </p:grpSp>
      </p:grpSp>
      <p:sp>
        <p:nvSpPr>
          <p:cNvPr id="24" name="TextBox 23"/>
          <p:cNvSpPr txBox="1"/>
          <p:nvPr/>
        </p:nvSpPr>
        <p:spPr>
          <a:xfrm>
            <a:off x="4090436" y="1195716"/>
            <a:ext cx="963129" cy="407804"/>
          </a:xfrm>
          <a:prstGeom prst="rect">
            <a:avLst/>
          </a:prstGeom>
          <a:noFill/>
        </p:spPr>
        <p:txBody>
          <a:bodyPr wrap="square" lIns="68580" tIns="34290" rIns="68580" bIns="34290" rtlCol="0" anchor="ctr">
            <a:spAutoFit/>
          </a:bodyPr>
          <a:lstStyle/>
          <a:p>
            <a:pPr algn="ctr" defTabSz="914378">
              <a:defRPr/>
            </a:pPr>
            <a:r>
              <a:rPr lang="en-US" sz="1100" kern="0" dirty="0">
                <a:solidFill>
                  <a:schemeClr val="bg1"/>
                </a:solidFill>
                <a:latin typeface="+mj-lt"/>
              </a:rPr>
              <a:t>Visibility and</a:t>
            </a:r>
          </a:p>
          <a:p>
            <a:pPr algn="ctr" defTabSz="914378">
              <a:defRPr/>
            </a:pPr>
            <a:r>
              <a:rPr lang="en-US" sz="1100" kern="0" dirty="0">
                <a:solidFill>
                  <a:schemeClr val="bg1"/>
                </a:solidFill>
                <a:latin typeface="+mj-lt"/>
              </a:rPr>
              <a:t>forensics</a:t>
            </a:r>
          </a:p>
        </p:txBody>
      </p:sp>
      <p:sp>
        <p:nvSpPr>
          <p:cNvPr id="25" name="TextBox 24"/>
          <p:cNvSpPr txBox="1"/>
          <p:nvPr/>
        </p:nvSpPr>
        <p:spPr>
          <a:xfrm>
            <a:off x="5890140" y="2503760"/>
            <a:ext cx="892153" cy="407804"/>
          </a:xfrm>
          <a:prstGeom prst="rect">
            <a:avLst/>
          </a:prstGeom>
          <a:noFill/>
        </p:spPr>
        <p:txBody>
          <a:bodyPr wrap="square" lIns="68580" tIns="34290" rIns="68580" bIns="34290" rtlCol="0">
            <a:spAutoFit/>
          </a:bodyPr>
          <a:lstStyle/>
          <a:p>
            <a:pPr defTabSz="914378">
              <a:defRPr/>
            </a:pPr>
            <a:r>
              <a:rPr lang="en-US" sz="1100" kern="0" dirty="0">
                <a:solidFill>
                  <a:schemeClr val="bg1"/>
                </a:solidFill>
                <a:latin typeface="+mj-lt"/>
              </a:rPr>
              <a:t>Application insight</a:t>
            </a:r>
          </a:p>
        </p:txBody>
      </p:sp>
      <p:sp>
        <p:nvSpPr>
          <p:cNvPr id="26" name="TextBox 25"/>
          <p:cNvSpPr txBox="1"/>
          <p:nvPr/>
        </p:nvSpPr>
        <p:spPr>
          <a:xfrm>
            <a:off x="1885765" y="2503760"/>
            <a:ext cx="1300258" cy="407804"/>
          </a:xfrm>
          <a:prstGeom prst="rect">
            <a:avLst/>
          </a:prstGeom>
          <a:noFill/>
        </p:spPr>
        <p:txBody>
          <a:bodyPr wrap="square" lIns="68580" tIns="34290" rIns="68580" bIns="34290" rtlCol="0">
            <a:spAutoFit/>
          </a:bodyPr>
          <a:lstStyle/>
          <a:p>
            <a:pPr algn="r" defTabSz="914378">
              <a:defRPr/>
            </a:pPr>
            <a:r>
              <a:rPr lang="en-US" sz="1100" kern="0" dirty="0">
                <a:solidFill>
                  <a:schemeClr val="bg1"/>
                </a:solidFill>
                <a:latin typeface="+mj-lt"/>
              </a:rPr>
              <a:t>Network and TCP performance</a:t>
            </a:r>
          </a:p>
        </p:txBody>
      </p:sp>
      <p:sp>
        <p:nvSpPr>
          <p:cNvPr id="27" name="TextBox 26"/>
          <p:cNvSpPr txBox="1"/>
          <p:nvPr/>
        </p:nvSpPr>
        <p:spPr>
          <a:xfrm>
            <a:off x="2535894" y="3636113"/>
            <a:ext cx="844371" cy="407804"/>
          </a:xfrm>
          <a:prstGeom prst="rect">
            <a:avLst/>
          </a:prstGeom>
          <a:noFill/>
        </p:spPr>
        <p:txBody>
          <a:bodyPr wrap="square" lIns="68580" tIns="34290" rIns="68580" bIns="34290" rtlCol="0">
            <a:spAutoFit/>
          </a:bodyPr>
          <a:lstStyle/>
          <a:p>
            <a:pPr algn="r" defTabSz="914378">
              <a:defRPr/>
            </a:pPr>
            <a:r>
              <a:rPr lang="en-US" sz="1100" kern="0" dirty="0">
                <a:solidFill>
                  <a:schemeClr val="bg1"/>
                </a:solidFill>
                <a:latin typeface="+mj-lt"/>
              </a:rPr>
              <a:t>Process inventory</a:t>
            </a:r>
          </a:p>
        </p:txBody>
      </p:sp>
      <p:grpSp>
        <p:nvGrpSpPr>
          <p:cNvPr id="28" name="Group 27"/>
          <p:cNvGrpSpPr/>
          <p:nvPr/>
        </p:nvGrpSpPr>
        <p:grpSpPr>
          <a:xfrm>
            <a:off x="4914727" y="3474844"/>
            <a:ext cx="388938" cy="365126"/>
            <a:chOff x="2686050" y="3152775"/>
            <a:chExt cx="388938" cy="365126"/>
          </a:xfrm>
        </p:grpSpPr>
        <p:sp>
          <p:nvSpPr>
            <p:cNvPr id="29" name="Freeform 6"/>
            <p:cNvSpPr>
              <a:spLocks/>
            </p:cNvSpPr>
            <p:nvPr/>
          </p:nvSpPr>
          <p:spPr bwMode="auto">
            <a:xfrm>
              <a:off x="2800350" y="3203575"/>
              <a:ext cx="158750" cy="265113"/>
            </a:xfrm>
            <a:custGeom>
              <a:avLst/>
              <a:gdLst>
                <a:gd name="T0" fmla="*/ 94 w 100"/>
                <a:gd name="T1" fmla="*/ 167 h 167"/>
                <a:gd name="T2" fmla="*/ 0 w 100"/>
                <a:gd name="T3" fmla="*/ 4 h 167"/>
                <a:gd name="T4" fmla="*/ 6 w 100"/>
                <a:gd name="T5" fmla="*/ 0 h 167"/>
                <a:gd name="T6" fmla="*/ 100 w 100"/>
                <a:gd name="T7" fmla="*/ 164 h 167"/>
                <a:gd name="T8" fmla="*/ 94 w 100"/>
                <a:gd name="T9" fmla="*/ 167 h 167"/>
                <a:gd name="T10" fmla="*/ 94 w 100"/>
                <a:gd name="T11" fmla="*/ 167 h 167"/>
              </a:gdLst>
              <a:ahLst/>
              <a:cxnLst>
                <a:cxn ang="0">
                  <a:pos x="T0" y="T1"/>
                </a:cxn>
                <a:cxn ang="0">
                  <a:pos x="T2" y="T3"/>
                </a:cxn>
                <a:cxn ang="0">
                  <a:pos x="T4" y="T5"/>
                </a:cxn>
                <a:cxn ang="0">
                  <a:pos x="T6" y="T7"/>
                </a:cxn>
                <a:cxn ang="0">
                  <a:pos x="T8" y="T9"/>
                </a:cxn>
                <a:cxn ang="0">
                  <a:pos x="T10" y="T11"/>
                </a:cxn>
              </a:cxnLst>
              <a:rect l="0" t="0" r="r" b="b"/>
              <a:pathLst>
                <a:path w="100" h="167">
                  <a:moveTo>
                    <a:pt x="94" y="167"/>
                  </a:moveTo>
                  <a:lnTo>
                    <a:pt x="0" y="4"/>
                  </a:lnTo>
                  <a:lnTo>
                    <a:pt x="6" y="0"/>
                  </a:lnTo>
                  <a:lnTo>
                    <a:pt x="100" y="164"/>
                  </a:lnTo>
                  <a:lnTo>
                    <a:pt x="94" y="167"/>
                  </a:lnTo>
                  <a:lnTo>
                    <a:pt x="94" y="167"/>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0" name="Freeform 7"/>
            <p:cNvSpPr>
              <a:spLocks/>
            </p:cNvSpPr>
            <p:nvPr/>
          </p:nvSpPr>
          <p:spPr bwMode="auto">
            <a:xfrm>
              <a:off x="2732088" y="3330575"/>
              <a:ext cx="298450" cy="11113"/>
            </a:xfrm>
            <a:custGeom>
              <a:avLst/>
              <a:gdLst>
                <a:gd name="T0" fmla="*/ 188 w 188"/>
                <a:gd name="T1" fmla="*/ 7 h 7"/>
                <a:gd name="T2" fmla="*/ 0 w 188"/>
                <a:gd name="T3" fmla="*/ 7 h 7"/>
                <a:gd name="T4" fmla="*/ 0 w 188"/>
                <a:gd name="T5" fmla="*/ 0 h 7"/>
                <a:gd name="T6" fmla="*/ 188 w 188"/>
                <a:gd name="T7" fmla="*/ 0 h 7"/>
                <a:gd name="T8" fmla="*/ 188 w 188"/>
                <a:gd name="T9" fmla="*/ 7 h 7"/>
                <a:gd name="T10" fmla="*/ 188 w 188"/>
                <a:gd name="T11" fmla="*/ 7 h 7"/>
              </a:gdLst>
              <a:ahLst/>
              <a:cxnLst>
                <a:cxn ang="0">
                  <a:pos x="T0" y="T1"/>
                </a:cxn>
                <a:cxn ang="0">
                  <a:pos x="T2" y="T3"/>
                </a:cxn>
                <a:cxn ang="0">
                  <a:pos x="T4" y="T5"/>
                </a:cxn>
                <a:cxn ang="0">
                  <a:pos x="T6" y="T7"/>
                </a:cxn>
                <a:cxn ang="0">
                  <a:pos x="T8" y="T9"/>
                </a:cxn>
                <a:cxn ang="0">
                  <a:pos x="T10" y="T11"/>
                </a:cxn>
              </a:cxnLst>
              <a:rect l="0" t="0" r="r" b="b"/>
              <a:pathLst>
                <a:path w="188" h="7">
                  <a:moveTo>
                    <a:pt x="188" y="7"/>
                  </a:moveTo>
                  <a:lnTo>
                    <a:pt x="0" y="7"/>
                  </a:lnTo>
                  <a:lnTo>
                    <a:pt x="0" y="0"/>
                  </a:lnTo>
                  <a:lnTo>
                    <a:pt x="188" y="0"/>
                  </a:lnTo>
                  <a:lnTo>
                    <a:pt x="188" y="7"/>
                  </a:lnTo>
                  <a:lnTo>
                    <a:pt x="188" y="7"/>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1" name="Freeform 8"/>
            <p:cNvSpPr>
              <a:spLocks/>
            </p:cNvSpPr>
            <p:nvPr/>
          </p:nvSpPr>
          <p:spPr bwMode="auto">
            <a:xfrm>
              <a:off x="2800350" y="3203575"/>
              <a:ext cx="158750" cy="265113"/>
            </a:xfrm>
            <a:custGeom>
              <a:avLst/>
              <a:gdLst>
                <a:gd name="T0" fmla="*/ 6 w 100"/>
                <a:gd name="T1" fmla="*/ 167 h 167"/>
                <a:gd name="T2" fmla="*/ 0 w 100"/>
                <a:gd name="T3" fmla="*/ 164 h 167"/>
                <a:gd name="T4" fmla="*/ 94 w 100"/>
                <a:gd name="T5" fmla="*/ 0 h 167"/>
                <a:gd name="T6" fmla="*/ 100 w 100"/>
                <a:gd name="T7" fmla="*/ 4 h 167"/>
                <a:gd name="T8" fmla="*/ 6 w 100"/>
                <a:gd name="T9" fmla="*/ 167 h 167"/>
                <a:gd name="T10" fmla="*/ 6 w 100"/>
                <a:gd name="T11" fmla="*/ 167 h 167"/>
              </a:gdLst>
              <a:ahLst/>
              <a:cxnLst>
                <a:cxn ang="0">
                  <a:pos x="T0" y="T1"/>
                </a:cxn>
                <a:cxn ang="0">
                  <a:pos x="T2" y="T3"/>
                </a:cxn>
                <a:cxn ang="0">
                  <a:pos x="T4" y="T5"/>
                </a:cxn>
                <a:cxn ang="0">
                  <a:pos x="T6" y="T7"/>
                </a:cxn>
                <a:cxn ang="0">
                  <a:pos x="T8" y="T9"/>
                </a:cxn>
                <a:cxn ang="0">
                  <a:pos x="T10" y="T11"/>
                </a:cxn>
              </a:cxnLst>
              <a:rect l="0" t="0" r="r" b="b"/>
              <a:pathLst>
                <a:path w="100" h="167">
                  <a:moveTo>
                    <a:pt x="6" y="167"/>
                  </a:moveTo>
                  <a:lnTo>
                    <a:pt x="0" y="164"/>
                  </a:lnTo>
                  <a:lnTo>
                    <a:pt x="94" y="0"/>
                  </a:lnTo>
                  <a:lnTo>
                    <a:pt x="100" y="4"/>
                  </a:lnTo>
                  <a:lnTo>
                    <a:pt x="6" y="167"/>
                  </a:lnTo>
                  <a:lnTo>
                    <a:pt x="6" y="167"/>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2" name="Freeform 9"/>
            <p:cNvSpPr>
              <a:spLocks/>
            </p:cNvSpPr>
            <p:nvPr/>
          </p:nvSpPr>
          <p:spPr bwMode="auto">
            <a:xfrm>
              <a:off x="2725738" y="3203575"/>
              <a:ext cx="84137" cy="136525"/>
            </a:xfrm>
            <a:custGeom>
              <a:avLst/>
              <a:gdLst>
                <a:gd name="T0" fmla="*/ 6 w 53"/>
                <a:gd name="T1" fmla="*/ 86 h 86"/>
                <a:gd name="T2" fmla="*/ 0 w 53"/>
                <a:gd name="T3" fmla="*/ 82 h 86"/>
                <a:gd name="T4" fmla="*/ 47 w 53"/>
                <a:gd name="T5" fmla="*/ 0 h 86"/>
                <a:gd name="T6" fmla="*/ 53 w 53"/>
                <a:gd name="T7" fmla="*/ 4 h 86"/>
                <a:gd name="T8" fmla="*/ 6 w 53"/>
                <a:gd name="T9" fmla="*/ 86 h 86"/>
                <a:gd name="T10" fmla="*/ 6 w 53"/>
                <a:gd name="T11" fmla="*/ 86 h 86"/>
              </a:gdLst>
              <a:ahLst/>
              <a:cxnLst>
                <a:cxn ang="0">
                  <a:pos x="T0" y="T1"/>
                </a:cxn>
                <a:cxn ang="0">
                  <a:pos x="T2" y="T3"/>
                </a:cxn>
                <a:cxn ang="0">
                  <a:pos x="T4" y="T5"/>
                </a:cxn>
                <a:cxn ang="0">
                  <a:pos x="T6" y="T7"/>
                </a:cxn>
                <a:cxn ang="0">
                  <a:pos x="T8" y="T9"/>
                </a:cxn>
                <a:cxn ang="0">
                  <a:pos x="T10" y="T11"/>
                </a:cxn>
              </a:cxnLst>
              <a:rect l="0" t="0" r="r" b="b"/>
              <a:pathLst>
                <a:path w="53" h="86">
                  <a:moveTo>
                    <a:pt x="6" y="86"/>
                  </a:moveTo>
                  <a:lnTo>
                    <a:pt x="0" y="82"/>
                  </a:lnTo>
                  <a:lnTo>
                    <a:pt x="47" y="0"/>
                  </a:lnTo>
                  <a:lnTo>
                    <a:pt x="53" y="4"/>
                  </a:lnTo>
                  <a:lnTo>
                    <a:pt x="6" y="86"/>
                  </a:lnTo>
                  <a:lnTo>
                    <a:pt x="6" y="86"/>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3" name="Freeform 10"/>
            <p:cNvSpPr>
              <a:spLocks/>
            </p:cNvSpPr>
            <p:nvPr/>
          </p:nvSpPr>
          <p:spPr bwMode="auto">
            <a:xfrm>
              <a:off x="2949575" y="3333750"/>
              <a:ext cx="84137" cy="134938"/>
            </a:xfrm>
            <a:custGeom>
              <a:avLst/>
              <a:gdLst>
                <a:gd name="T0" fmla="*/ 6 w 53"/>
                <a:gd name="T1" fmla="*/ 85 h 85"/>
                <a:gd name="T2" fmla="*/ 0 w 53"/>
                <a:gd name="T3" fmla="*/ 82 h 85"/>
                <a:gd name="T4" fmla="*/ 47 w 53"/>
                <a:gd name="T5" fmla="*/ 0 h 85"/>
                <a:gd name="T6" fmla="*/ 53 w 53"/>
                <a:gd name="T7" fmla="*/ 4 h 85"/>
                <a:gd name="T8" fmla="*/ 6 w 53"/>
                <a:gd name="T9" fmla="*/ 85 h 85"/>
                <a:gd name="T10" fmla="*/ 6 w 53"/>
                <a:gd name="T11" fmla="*/ 85 h 85"/>
              </a:gdLst>
              <a:ahLst/>
              <a:cxnLst>
                <a:cxn ang="0">
                  <a:pos x="T0" y="T1"/>
                </a:cxn>
                <a:cxn ang="0">
                  <a:pos x="T2" y="T3"/>
                </a:cxn>
                <a:cxn ang="0">
                  <a:pos x="T4" y="T5"/>
                </a:cxn>
                <a:cxn ang="0">
                  <a:pos x="T6" y="T7"/>
                </a:cxn>
                <a:cxn ang="0">
                  <a:pos x="T8" y="T9"/>
                </a:cxn>
                <a:cxn ang="0">
                  <a:pos x="T10" y="T11"/>
                </a:cxn>
              </a:cxnLst>
              <a:rect l="0" t="0" r="r" b="b"/>
              <a:pathLst>
                <a:path w="53" h="85">
                  <a:moveTo>
                    <a:pt x="6" y="85"/>
                  </a:moveTo>
                  <a:lnTo>
                    <a:pt x="0" y="82"/>
                  </a:lnTo>
                  <a:lnTo>
                    <a:pt x="47" y="0"/>
                  </a:lnTo>
                  <a:lnTo>
                    <a:pt x="53" y="4"/>
                  </a:lnTo>
                  <a:lnTo>
                    <a:pt x="6" y="85"/>
                  </a:lnTo>
                  <a:lnTo>
                    <a:pt x="6" y="85"/>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4" name="Freeform 11"/>
            <p:cNvSpPr>
              <a:spLocks/>
            </p:cNvSpPr>
            <p:nvPr/>
          </p:nvSpPr>
          <p:spPr bwMode="auto">
            <a:xfrm>
              <a:off x="2725738" y="3333750"/>
              <a:ext cx="84137" cy="134938"/>
            </a:xfrm>
            <a:custGeom>
              <a:avLst/>
              <a:gdLst>
                <a:gd name="T0" fmla="*/ 47 w 53"/>
                <a:gd name="T1" fmla="*/ 85 h 85"/>
                <a:gd name="T2" fmla="*/ 0 w 53"/>
                <a:gd name="T3" fmla="*/ 4 h 85"/>
                <a:gd name="T4" fmla="*/ 6 w 53"/>
                <a:gd name="T5" fmla="*/ 0 h 85"/>
                <a:gd name="T6" fmla="*/ 53 w 53"/>
                <a:gd name="T7" fmla="*/ 82 h 85"/>
                <a:gd name="T8" fmla="*/ 47 w 53"/>
                <a:gd name="T9" fmla="*/ 85 h 85"/>
                <a:gd name="T10" fmla="*/ 47 w 53"/>
                <a:gd name="T11" fmla="*/ 85 h 85"/>
              </a:gdLst>
              <a:ahLst/>
              <a:cxnLst>
                <a:cxn ang="0">
                  <a:pos x="T0" y="T1"/>
                </a:cxn>
                <a:cxn ang="0">
                  <a:pos x="T2" y="T3"/>
                </a:cxn>
                <a:cxn ang="0">
                  <a:pos x="T4" y="T5"/>
                </a:cxn>
                <a:cxn ang="0">
                  <a:pos x="T6" y="T7"/>
                </a:cxn>
                <a:cxn ang="0">
                  <a:pos x="T8" y="T9"/>
                </a:cxn>
                <a:cxn ang="0">
                  <a:pos x="T10" y="T11"/>
                </a:cxn>
              </a:cxnLst>
              <a:rect l="0" t="0" r="r" b="b"/>
              <a:pathLst>
                <a:path w="53" h="85">
                  <a:moveTo>
                    <a:pt x="47" y="85"/>
                  </a:moveTo>
                  <a:lnTo>
                    <a:pt x="0" y="4"/>
                  </a:lnTo>
                  <a:lnTo>
                    <a:pt x="6" y="0"/>
                  </a:lnTo>
                  <a:lnTo>
                    <a:pt x="53" y="82"/>
                  </a:lnTo>
                  <a:lnTo>
                    <a:pt x="47" y="85"/>
                  </a:lnTo>
                  <a:lnTo>
                    <a:pt x="47" y="85"/>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5" name="Freeform 12"/>
            <p:cNvSpPr>
              <a:spLocks/>
            </p:cNvSpPr>
            <p:nvPr/>
          </p:nvSpPr>
          <p:spPr bwMode="auto">
            <a:xfrm>
              <a:off x="2949575" y="3203575"/>
              <a:ext cx="84137" cy="136525"/>
            </a:xfrm>
            <a:custGeom>
              <a:avLst/>
              <a:gdLst>
                <a:gd name="T0" fmla="*/ 47 w 53"/>
                <a:gd name="T1" fmla="*/ 86 h 86"/>
                <a:gd name="T2" fmla="*/ 0 w 53"/>
                <a:gd name="T3" fmla="*/ 4 h 86"/>
                <a:gd name="T4" fmla="*/ 6 w 53"/>
                <a:gd name="T5" fmla="*/ 0 h 86"/>
                <a:gd name="T6" fmla="*/ 53 w 53"/>
                <a:gd name="T7" fmla="*/ 82 h 86"/>
                <a:gd name="T8" fmla="*/ 47 w 53"/>
                <a:gd name="T9" fmla="*/ 86 h 86"/>
                <a:gd name="T10" fmla="*/ 47 w 53"/>
                <a:gd name="T11" fmla="*/ 86 h 86"/>
              </a:gdLst>
              <a:ahLst/>
              <a:cxnLst>
                <a:cxn ang="0">
                  <a:pos x="T0" y="T1"/>
                </a:cxn>
                <a:cxn ang="0">
                  <a:pos x="T2" y="T3"/>
                </a:cxn>
                <a:cxn ang="0">
                  <a:pos x="T4" y="T5"/>
                </a:cxn>
                <a:cxn ang="0">
                  <a:pos x="T6" y="T7"/>
                </a:cxn>
                <a:cxn ang="0">
                  <a:pos x="T8" y="T9"/>
                </a:cxn>
                <a:cxn ang="0">
                  <a:pos x="T10" y="T11"/>
                </a:cxn>
              </a:cxnLst>
              <a:rect l="0" t="0" r="r" b="b"/>
              <a:pathLst>
                <a:path w="53" h="86">
                  <a:moveTo>
                    <a:pt x="47" y="86"/>
                  </a:moveTo>
                  <a:lnTo>
                    <a:pt x="0" y="4"/>
                  </a:lnTo>
                  <a:lnTo>
                    <a:pt x="6" y="0"/>
                  </a:lnTo>
                  <a:lnTo>
                    <a:pt x="53" y="82"/>
                  </a:lnTo>
                  <a:lnTo>
                    <a:pt x="47" y="86"/>
                  </a:lnTo>
                  <a:lnTo>
                    <a:pt x="47" y="86"/>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6" name="Freeform 13"/>
            <p:cNvSpPr>
              <a:spLocks/>
            </p:cNvSpPr>
            <p:nvPr/>
          </p:nvSpPr>
          <p:spPr bwMode="auto">
            <a:xfrm>
              <a:off x="2806700" y="3459163"/>
              <a:ext cx="147637" cy="11113"/>
            </a:xfrm>
            <a:custGeom>
              <a:avLst/>
              <a:gdLst>
                <a:gd name="T0" fmla="*/ 93 w 93"/>
                <a:gd name="T1" fmla="*/ 7 h 7"/>
                <a:gd name="T2" fmla="*/ 0 w 93"/>
                <a:gd name="T3" fmla="*/ 7 h 7"/>
                <a:gd name="T4" fmla="*/ 0 w 93"/>
                <a:gd name="T5" fmla="*/ 0 h 7"/>
                <a:gd name="T6" fmla="*/ 93 w 93"/>
                <a:gd name="T7" fmla="*/ 0 h 7"/>
                <a:gd name="T8" fmla="*/ 93 w 93"/>
                <a:gd name="T9" fmla="*/ 7 h 7"/>
                <a:gd name="T10" fmla="*/ 93 w 93"/>
                <a:gd name="T11" fmla="*/ 7 h 7"/>
              </a:gdLst>
              <a:ahLst/>
              <a:cxnLst>
                <a:cxn ang="0">
                  <a:pos x="T0" y="T1"/>
                </a:cxn>
                <a:cxn ang="0">
                  <a:pos x="T2" y="T3"/>
                </a:cxn>
                <a:cxn ang="0">
                  <a:pos x="T4" y="T5"/>
                </a:cxn>
                <a:cxn ang="0">
                  <a:pos x="T6" y="T7"/>
                </a:cxn>
                <a:cxn ang="0">
                  <a:pos x="T8" y="T9"/>
                </a:cxn>
                <a:cxn ang="0">
                  <a:pos x="T10" y="T11"/>
                </a:cxn>
              </a:cxnLst>
              <a:rect l="0" t="0" r="r" b="b"/>
              <a:pathLst>
                <a:path w="93" h="7">
                  <a:moveTo>
                    <a:pt x="93" y="7"/>
                  </a:moveTo>
                  <a:lnTo>
                    <a:pt x="0" y="7"/>
                  </a:lnTo>
                  <a:lnTo>
                    <a:pt x="0" y="0"/>
                  </a:lnTo>
                  <a:lnTo>
                    <a:pt x="93" y="0"/>
                  </a:lnTo>
                  <a:lnTo>
                    <a:pt x="93" y="7"/>
                  </a:lnTo>
                  <a:lnTo>
                    <a:pt x="93" y="7"/>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7" name="Freeform 14"/>
            <p:cNvSpPr>
              <a:spLocks/>
            </p:cNvSpPr>
            <p:nvPr/>
          </p:nvSpPr>
          <p:spPr bwMode="auto">
            <a:xfrm>
              <a:off x="2806700" y="3201988"/>
              <a:ext cx="147637" cy="11113"/>
            </a:xfrm>
            <a:custGeom>
              <a:avLst/>
              <a:gdLst>
                <a:gd name="T0" fmla="*/ 93 w 93"/>
                <a:gd name="T1" fmla="*/ 7 h 7"/>
                <a:gd name="T2" fmla="*/ 0 w 93"/>
                <a:gd name="T3" fmla="*/ 7 h 7"/>
                <a:gd name="T4" fmla="*/ 0 w 93"/>
                <a:gd name="T5" fmla="*/ 0 h 7"/>
                <a:gd name="T6" fmla="*/ 93 w 93"/>
                <a:gd name="T7" fmla="*/ 0 h 7"/>
                <a:gd name="T8" fmla="*/ 93 w 93"/>
                <a:gd name="T9" fmla="*/ 7 h 7"/>
                <a:gd name="T10" fmla="*/ 93 w 93"/>
                <a:gd name="T11" fmla="*/ 7 h 7"/>
              </a:gdLst>
              <a:ahLst/>
              <a:cxnLst>
                <a:cxn ang="0">
                  <a:pos x="T0" y="T1"/>
                </a:cxn>
                <a:cxn ang="0">
                  <a:pos x="T2" y="T3"/>
                </a:cxn>
                <a:cxn ang="0">
                  <a:pos x="T4" y="T5"/>
                </a:cxn>
                <a:cxn ang="0">
                  <a:pos x="T6" y="T7"/>
                </a:cxn>
                <a:cxn ang="0">
                  <a:pos x="T8" y="T9"/>
                </a:cxn>
                <a:cxn ang="0">
                  <a:pos x="T10" y="T11"/>
                </a:cxn>
              </a:cxnLst>
              <a:rect l="0" t="0" r="r" b="b"/>
              <a:pathLst>
                <a:path w="93" h="7">
                  <a:moveTo>
                    <a:pt x="93" y="7"/>
                  </a:moveTo>
                  <a:lnTo>
                    <a:pt x="0" y="7"/>
                  </a:lnTo>
                  <a:lnTo>
                    <a:pt x="0" y="0"/>
                  </a:lnTo>
                  <a:lnTo>
                    <a:pt x="93" y="0"/>
                  </a:lnTo>
                  <a:lnTo>
                    <a:pt x="93" y="7"/>
                  </a:lnTo>
                  <a:lnTo>
                    <a:pt x="93" y="7"/>
                  </a:lnTo>
                  <a:close/>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8" name="Freeform 15"/>
            <p:cNvSpPr>
              <a:spLocks/>
            </p:cNvSpPr>
            <p:nvPr/>
          </p:nvSpPr>
          <p:spPr bwMode="auto">
            <a:xfrm>
              <a:off x="2828925" y="3284538"/>
              <a:ext cx="101600" cy="103188"/>
            </a:xfrm>
            <a:custGeom>
              <a:avLst/>
              <a:gdLst>
                <a:gd name="T0" fmla="*/ 47 w 54"/>
                <a:gd name="T1" fmla="*/ 15 h 55"/>
                <a:gd name="T2" fmla="*/ 39 w 54"/>
                <a:gd name="T3" fmla="*/ 48 h 55"/>
                <a:gd name="T4" fmla="*/ 6 w 54"/>
                <a:gd name="T5" fmla="*/ 39 h 55"/>
                <a:gd name="T6" fmla="*/ 15 w 54"/>
                <a:gd name="T7" fmla="*/ 7 h 55"/>
                <a:gd name="T8" fmla="*/ 47 w 54"/>
                <a:gd name="T9" fmla="*/ 15 h 55"/>
              </a:gdLst>
              <a:ahLst/>
              <a:cxnLst>
                <a:cxn ang="0">
                  <a:pos x="T0" y="T1"/>
                </a:cxn>
                <a:cxn ang="0">
                  <a:pos x="T2" y="T3"/>
                </a:cxn>
                <a:cxn ang="0">
                  <a:pos x="T4" y="T5"/>
                </a:cxn>
                <a:cxn ang="0">
                  <a:pos x="T6" y="T7"/>
                </a:cxn>
                <a:cxn ang="0">
                  <a:pos x="T8" y="T9"/>
                </a:cxn>
              </a:cxnLst>
              <a:rect l="0" t="0" r="r" b="b"/>
              <a:pathLst>
                <a:path w="54" h="55">
                  <a:moveTo>
                    <a:pt x="47" y="15"/>
                  </a:moveTo>
                  <a:cubicBezTo>
                    <a:pt x="54" y="27"/>
                    <a:pt x="50" y="41"/>
                    <a:pt x="39" y="48"/>
                  </a:cubicBezTo>
                  <a:cubicBezTo>
                    <a:pt x="28" y="55"/>
                    <a:pt x="13" y="51"/>
                    <a:pt x="6" y="39"/>
                  </a:cubicBezTo>
                  <a:cubicBezTo>
                    <a:pt x="0" y="28"/>
                    <a:pt x="3" y="13"/>
                    <a:pt x="15" y="7"/>
                  </a:cubicBezTo>
                  <a:cubicBezTo>
                    <a:pt x="26" y="0"/>
                    <a:pt x="41" y="3"/>
                    <a:pt x="47" y="15"/>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39" name="Freeform 16"/>
            <p:cNvSpPr>
              <a:spLocks/>
            </p:cNvSpPr>
            <p:nvPr/>
          </p:nvSpPr>
          <p:spPr bwMode="auto">
            <a:xfrm>
              <a:off x="2754313" y="3152775"/>
              <a:ext cx="103187" cy="106363"/>
            </a:xfrm>
            <a:custGeom>
              <a:avLst/>
              <a:gdLst>
                <a:gd name="T0" fmla="*/ 48 w 55"/>
                <a:gd name="T1" fmla="*/ 16 h 56"/>
                <a:gd name="T2" fmla="*/ 39 w 55"/>
                <a:gd name="T3" fmla="*/ 49 h 56"/>
                <a:gd name="T4" fmla="*/ 7 w 55"/>
                <a:gd name="T5" fmla="*/ 40 h 56"/>
                <a:gd name="T6" fmla="*/ 16 w 55"/>
                <a:gd name="T7" fmla="*/ 7 h 56"/>
                <a:gd name="T8" fmla="*/ 48 w 55"/>
                <a:gd name="T9" fmla="*/ 16 h 56"/>
              </a:gdLst>
              <a:ahLst/>
              <a:cxnLst>
                <a:cxn ang="0">
                  <a:pos x="T0" y="T1"/>
                </a:cxn>
                <a:cxn ang="0">
                  <a:pos x="T2" y="T3"/>
                </a:cxn>
                <a:cxn ang="0">
                  <a:pos x="T4" y="T5"/>
                </a:cxn>
                <a:cxn ang="0">
                  <a:pos x="T6" y="T7"/>
                </a:cxn>
                <a:cxn ang="0">
                  <a:pos x="T8" y="T9"/>
                </a:cxn>
              </a:cxnLst>
              <a:rect l="0" t="0" r="r" b="b"/>
              <a:pathLst>
                <a:path w="55" h="56">
                  <a:moveTo>
                    <a:pt x="48" y="16"/>
                  </a:moveTo>
                  <a:cubicBezTo>
                    <a:pt x="55" y="28"/>
                    <a:pt x="50" y="43"/>
                    <a:pt x="39" y="49"/>
                  </a:cubicBezTo>
                  <a:cubicBezTo>
                    <a:pt x="28" y="56"/>
                    <a:pt x="13" y="52"/>
                    <a:pt x="7" y="40"/>
                  </a:cubicBezTo>
                  <a:cubicBezTo>
                    <a:pt x="0" y="29"/>
                    <a:pt x="4" y="14"/>
                    <a:pt x="16" y="7"/>
                  </a:cubicBezTo>
                  <a:cubicBezTo>
                    <a:pt x="27" y="0"/>
                    <a:pt x="41" y="5"/>
                    <a:pt x="48" y="16"/>
                  </a:cubicBezTo>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0" name="Freeform 17"/>
            <p:cNvSpPr>
              <a:spLocks/>
            </p:cNvSpPr>
            <p:nvPr/>
          </p:nvSpPr>
          <p:spPr bwMode="auto">
            <a:xfrm>
              <a:off x="2901950" y="3414713"/>
              <a:ext cx="103187" cy="103188"/>
            </a:xfrm>
            <a:custGeom>
              <a:avLst/>
              <a:gdLst>
                <a:gd name="T0" fmla="*/ 49 w 55"/>
                <a:gd name="T1" fmla="*/ 15 h 55"/>
                <a:gd name="T2" fmla="*/ 40 w 55"/>
                <a:gd name="T3" fmla="*/ 48 h 55"/>
                <a:gd name="T4" fmla="*/ 7 w 55"/>
                <a:gd name="T5" fmla="*/ 39 h 55"/>
                <a:gd name="T6" fmla="*/ 16 w 55"/>
                <a:gd name="T7" fmla="*/ 6 h 55"/>
                <a:gd name="T8" fmla="*/ 49 w 55"/>
                <a:gd name="T9" fmla="*/ 15 h 55"/>
              </a:gdLst>
              <a:ahLst/>
              <a:cxnLst>
                <a:cxn ang="0">
                  <a:pos x="T0" y="T1"/>
                </a:cxn>
                <a:cxn ang="0">
                  <a:pos x="T2" y="T3"/>
                </a:cxn>
                <a:cxn ang="0">
                  <a:pos x="T4" y="T5"/>
                </a:cxn>
                <a:cxn ang="0">
                  <a:pos x="T6" y="T7"/>
                </a:cxn>
                <a:cxn ang="0">
                  <a:pos x="T8" y="T9"/>
                </a:cxn>
              </a:cxnLst>
              <a:rect l="0" t="0" r="r" b="b"/>
              <a:pathLst>
                <a:path w="55" h="55">
                  <a:moveTo>
                    <a:pt x="49" y="15"/>
                  </a:moveTo>
                  <a:cubicBezTo>
                    <a:pt x="55" y="27"/>
                    <a:pt x="51" y="42"/>
                    <a:pt x="40" y="48"/>
                  </a:cubicBezTo>
                  <a:cubicBezTo>
                    <a:pt x="28" y="55"/>
                    <a:pt x="14" y="51"/>
                    <a:pt x="7" y="39"/>
                  </a:cubicBezTo>
                  <a:cubicBezTo>
                    <a:pt x="0" y="28"/>
                    <a:pt x="5" y="13"/>
                    <a:pt x="16" y="6"/>
                  </a:cubicBezTo>
                  <a:cubicBezTo>
                    <a:pt x="28" y="0"/>
                    <a:pt x="42" y="4"/>
                    <a:pt x="49" y="15"/>
                  </a:cubicBezTo>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1" name="Oval 18"/>
            <p:cNvSpPr>
              <a:spLocks noChangeArrowheads="1"/>
            </p:cNvSpPr>
            <p:nvPr/>
          </p:nvSpPr>
          <p:spPr bwMode="auto">
            <a:xfrm>
              <a:off x="2686050" y="3290888"/>
              <a:ext cx="88900" cy="90488"/>
            </a:xfrm>
            <a:prstGeom prst="ellipse">
              <a:avLst/>
            </a:pr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2" name="Oval 19"/>
            <p:cNvSpPr>
              <a:spLocks noChangeArrowheads="1"/>
            </p:cNvSpPr>
            <p:nvPr/>
          </p:nvSpPr>
          <p:spPr bwMode="auto">
            <a:xfrm>
              <a:off x="2982913" y="3290888"/>
              <a:ext cx="92075" cy="90488"/>
            </a:xfrm>
            <a:prstGeom prst="ellipse">
              <a:avLst/>
            </a:pr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3" name="Freeform 20"/>
            <p:cNvSpPr>
              <a:spLocks/>
            </p:cNvSpPr>
            <p:nvPr/>
          </p:nvSpPr>
          <p:spPr bwMode="auto">
            <a:xfrm>
              <a:off x="2901950" y="3152775"/>
              <a:ext cx="103187" cy="106363"/>
            </a:xfrm>
            <a:custGeom>
              <a:avLst/>
              <a:gdLst>
                <a:gd name="T0" fmla="*/ 7 w 55"/>
                <a:gd name="T1" fmla="*/ 16 h 56"/>
                <a:gd name="T2" fmla="*/ 16 w 55"/>
                <a:gd name="T3" fmla="*/ 49 h 56"/>
                <a:gd name="T4" fmla="*/ 49 w 55"/>
                <a:gd name="T5" fmla="*/ 40 h 56"/>
                <a:gd name="T6" fmla="*/ 40 w 55"/>
                <a:gd name="T7" fmla="*/ 7 h 56"/>
                <a:gd name="T8" fmla="*/ 7 w 55"/>
                <a:gd name="T9" fmla="*/ 16 h 56"/>
              </a:gdLst>
              <a:ahLst/>
              <a:cxnLst>
                <a:cxn ang="0">
                  <a:pos x="T0" y="T1"/>
                </a:cxn>
                <a:cxn ang="0">
                  <a:pos x="T2" y="T3"/>
                </a:cxn>
                <a:cxn ang="0">
                  <a:pos x="T4" y="T5"/>
                </a:cxn>
                <a:cxn ang="0">
                  <a:pos x="T6" y="T7"/>
                </a:cxn>
                <a:cxn ang="0">
                  <a:pos x="T8" y="T9"/>
                </a:cxn>
              </a:cxnLst>
              <a:rect l="0" t="0" r="r" b="b"/>
              <a:pathLst>
                <a:path w="55" h="56">
                  <a:moveTo>
                    <a:pt x="7" y="16"/>
                  </a:moveTo>
                  <a:cubicBezTo>
                    <a:pt x="0" y="28"/>
                    <a:pt x="5" y="43"/>
                    <a:pt x="16" y="49"/>
                  </a:cubicBezTo>
                  <a:cubicBezTo>
                    <a:pt x="28" y="56"/>
                    <a:pt x="42" y="52"/>
                    <a:pt x="49" y="40"/>
                  </a:cubicBezTo>
                  <a:cubicBezTo>
                    <a:pt x="55" y="29"/>
                    <a:pt x="51" y="14"/>
                    <a:pt x="40" y="7"/>
                  </a:cubicBezTo>
                  <a:cubicBezTo>
                    <a:pt x="28" y="0"/>
                    <a:pt x="14" y="5"/>
                    <a:pt x="7" y="16"/>
                  </a:cubicBezTo>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4" name="Freeform 21"/>
            <p:cNvSpPr>
              <a:spLocks/>
            </p:cNvSpPr>
            <p:nvPr/>
          </p:nvSpPr>
          <p:spPr bwMode="auto">
            <a:xfrm>
              <a:off x="2754313" y="3414713"/>
              <a:ext cx="103187" cy="103188"/>
            </a:xfrm>
            <a:custGeom>
              <a:avLst/>
              <a:gdLst>
                <a:gd name="T0" fmla="*/ 7 w 55"/>
                <a:gd name="T1" fmla="*/ 15 h 55"/>
                <a:gd name="T2" fmla="*/ 16 w 55"/>
                <a:gd name="T3" fmla="*/ 48 h 55"/>
                <a:gd name="T4" fmla="*/ 48 w 55"/>
                <a:gd name="T5" fmla="*/ 39 h 55"/>
                <a:gd name="T6" fmla="*/ 39 w 55"/>
                <a:gd name="T7" fmla="*/ 6 h 55"/>
                <a:gd name="T8" fmla="*/ 7 w 55"/>
                <a:gd name="T9" fmla="*/ 15 h 55"/>
              </a:gdLst>
              <a:ahLst/>
              <a:cxnLst>
                <a:cxn ang="0">
                  <a:pos x="T0" y="T1"/>
                </a:cxn>
                <a:cxn ang="0">
                  <a:pos x="T2" y="T3"/>
                </a:cxn>
                <a:cxn ang="0">
                  <a:pos x="T4" y="T5"/>
                </a:cxn>
                <a:cxn ang="0">
                  <a:pos x="T6" y="T7"/>
                </a:cxn>
                <a:cxn ang="0">
                  <a:pos x="T8" y="T9"/>
                </a:cxn>
              </a:cxnLst>
              <a:rect l="0" t="0" r="r" b="b"/>
              <a:pathLst>
                <a:path w="55" h="55">
                  <a:moveTo>
                    <a:pt x="7" y="15"/>
                  </a:moveTo>
                  <a:cubicBezTo>
                    <a:pt x="0" y="27"/>
                    <a:pt x="4" y="42"/>
                    <a:pt x="16" y="48"/>
                  </a:cubicBezTo>
                  <a:cubicBezTo>
                    <a:pt x="27" y="55"/>
                    <a:pt x="41" y="51"/>
                    <a:pt x="48" y="39"/>
                  </a:cubicBezTo>
                  <a:cubicBezTo>
                    <a:pt x="55" y="28"/>
                    <a:pt x="50" y="13"/>
                    <a:pt x="39" y="6"/>
                  </a:cubicBezTo>
                  <a:cubicBezTo>
                    <a:pt x="28" y="0"/>
                    <a:pt x="13" y="4"/>
                    <a:pt x="7" y="15"/>
                  </a:cubicBezTo>
                </a:path>
              </a:pathLst>
            </a:custGeom>
            <a:solidFill>
              <a:srgbClr val="FD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45" name="Group 44"/>
          <p:cNvGrpSpPr/>
          <p:nvPr/>
        </p:nvGrpSpPr>
        <p:grpSpPr>
          <a:xfrm>
            <a:off x="3842929" y="3548428"/>
            <a:ext cx="375174" cy="269768"/>
            <a:chOff x="3695400" y="4008219"/>
            <a:chExt cx="432300" cy="310844"/>
          </a:xfrm>
        </p:grpSpPr>
        <p:sp>
          <p:nvSpPr>
            <p:cNvPr id="46" name="Freeform 27"/>
            <p:cNvSpPr>
              <a:spLocks/>
            </p:cNvSpPr>
            <p:nvPr/>
          </p:nvSpPr>
          <p:spPr bwMode="auto">
            <a:xfrm>
              <a:off x="3829207" y="4008219"/>
              <a:ext cx="169832" cy="310844"/>
            </a:xfrm>
            <a:custGeom>
              <a:avLst/>
              <a:gdLst>
                <a:gd name="T0" fmla="*/ 59 w 70"/>
                <a:gd name="T1" fmla="*/ 128 h 128"/>
                <a:gd name="T2" fmla="*/ 11 w 70"/>
                <a:gd name="T3" fmla="*/ 128 h 128"/>
                <a:gd name="T4" fmla="*/ 0 w 70"/>
                <a:gd name="T5" fmla="*/ 116 h 128"/>
                <a:gd name="T6" fmla="*/ 0 w 70"/>
                <a:gd name="T7" fmla="*/ 12 h 128"/>
                <a:gd name="T8" fmla="*/ 11 w 70"/>
                <a:gd name="T9" fmla="*/ 0 h 128"/>
                <a:gd name="T10" fmla="*/ 59 w 70"/>
                <a:gd name="T11" fmla="*/ 0 h 128"/>
                <a:gd name="T12" fmla="*/ 70 w 70"/>
                <a:gd name="T13" fmla="*/ 12 h 128"/>
                <a:gd name="T14" fmla="*/ 70 w 70"/>
                <a:gd name="T15" fmla="*/ 116 h 128"/>
                <a:gd name="T16" fmla="*/ 59 w 70"/>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8">
                  <a:moveTo>
                    <a:pt x="59" y="128"/>
                  </a:moveTo>
                  <a:cubicBezTo>
                    <a:pt x="11" y="128"/>
                    <a:pt x="11" y="128"/>
                    <a:pt x="11" y="128"/>
                  </a:cubicBezTo>
                  <a:cubicBezTo>
                    <a:pt x="5" y="128"/>
                    <a:pt x="0" y="122"/>
                    <a:pt x="0" y="116"/>
                  </a:cubicBezTo>
                  <a:cubicBezTo>
                    <a:pt x="0" y="12"/>
                    <a:pt x="0" y="12"/>
                    <a:pt x="0" y="12"/>
                  </a:cubicBezTo>
                  <a:cubicBezTo>
                    <a:pt x="0" y="5"/>
                    <a:pt x="5" y="0"/>
                    <a:pt x="11" y="0"/>
                  </a:cubicBezTo>
                  <a:cubicBezTo>
                    <a:pt x="59" y="0"/>
                    <a:pt x="59" y="0"/>
                    <a:pt x="59" y="0"/>
                  </a:cubicBezTo>
                  <a:cubicBezTo>
                    <a:pt x="65" y="0"/>
                    <a:pt x="70" y="5"/>
                    <a:pt x="70" y="12"/>
                  </a:cubicBezTo>
                  <a:cubicBezTo>
                    <a:pt x="70" y="116"/>
                    <a:pt x="70" y="116"/>
                    <a:pt x="70" y="116"/>
                  </a:cubicBezTo>
                  <a:cubicBezTo>
                    <a:pt x="70" y="122"/>
                    <a:pt x="65" y="128"/>
                    <a:pt x="59" y="12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7" name="Freeform 28"/>
            <p:cNvSpPr>
              <a:spLocks/>
            </p:cNvSpPr>
            <p:nvPr/>
          </p:nvSpPr>
          <p:spPr bwMode="auto">
            <a:xfrm>
              <a:off x="3863174" y="4049390"/>
              <a:ext cx="101899" cy="19557"/>
            </a:xfrm>
            <a:custGeom>
              <a:avLst/>
              <a:gdLst>
                <a:gd name="T0" fmla="*/ 38 w 42"/>
                <a:gd name="T1" fmla="*/ 8 h 8"/>
                <a:gd name="T2" fmla="*/ 3 w 42"/>
                <a:gd name="T3" fmla="*/ 8 h 8"/>
                <a:gd name="T4" fmla="*/ 0 w 42"/>
                <a:gd name="T5" fmla="*/ 4 h 8"/>
                <a:gd name="T6" fmla="*/ 3 w 42"/>
                <a:gd name="T7" fmla="*/ 0 h 8"/>
                <a:gd name="T8" fmla="*/ 38 w 42"/>
                <a:gd name="T9" fmla="*/ 0 h 8"/>
                <a:gd name="T10" fmla="*/ 42 w 42"/>
                <a:gd name="T11" fmla="*/ 4 h 8"/>
                <a:gd name="T12" fmla="*/ 38 w 4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2" h="8">
                  <a:moveTo>
                    <a:pt x="38" y="8"/>
                  </a:moveTo>
                  <a:cubicBezTo>
                    <a:pt x="3" y="8"/>
                    <a:pt x="3" y="8"/>
                    <a:pt x="3" y="8"/>
                  </a:cubicBezTo>
                  <a:cubicBezTo>
                    <a:pt x="1" y="8"/>
                    <a:pt x="0" y="6"/>
                    <a:pt x="0" y="4"/>
                  </a:cubicBezTo>
                  <a:cubicBezTo>
                    <a:pt x="0" y="2"/>
                    <a:pt x="1" y="0"/>
                    <a:pt x="3" y="0"/>
                  </a:cubicBezTo>
                  <a:cubicBezTo>
                    <a:pt x="38" y="0"/>
                    <a:pt x="38" y="0"/>
                    <a:pt x="38" y="0"/>
                  </a:cubicBezTo>
                  <a:cubicBezTo>
                    <a:pt x="40" y="0"/>
                    <a:pt x="42" y="2"/>
                    <a:pt x="42" y="4"/>
                  </a:cubicBezTo>
                  <a:cubicBezTo>
                    <a:pt x="42" y="6"/>
                    <a:pt x="40" y="8"/>
                    <a:pt x="38"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8" name="Freeform 29"/>
            <p:cNvSpPr>
              <a:spLocks/>
            </p:cNvSpPr>
            <p:nvPr/>
          </p:nvSpPr>
          <p:spPr bwMode="auto">
            <a:xfrm>
              <a:off x="3863174" y="4099825"/>
              <a:ext cx="101899" cy="17498"/>
            </a:xfrm>
            <a:custGeom>
              <a:avLst/>
              <a:gdLst>
                <a:gd name="T0" fmla="*/ 38 w 42"/>
                <a:gd name="T1" fmla="*/ 7 h 7"/>
                <a:gd name="T2" fmla="*/ 3 w 42"/>
                <a:gd name="T3" fmla="*/ 7 h 7"/>
                <a:gd name="T4" fmla="*/ 0 w 42"/>
                <a:gd name="T5" fmla="*/ 3 h 7"/>
                <a:gd name="T6" fmla="*/ 3 w 42"/>
                <a:gd name="T7" fmla="*/ 0 h 7"/>
                <a:gd name="T8" fmla="*/ 38 w 42"/>
                <a:gd name="T9" fmla="*/ 0 h 7"/>
                <a:gd name="T10" fmla="*/ 42 w 42"/>
                <a:gd name="T11" fmla="*/ 3 h 7"/>
                <a:gd name="T12" fmla="*/ 38 w 4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2" h="7">
                  <a:moveTo>
                    <a:pt x="38" y="7"/>
                  </a:moveTo>
                  <a:cubicBezTo>
                    <a:pt x="3" y="7"/>
                    <a:pt x="3" y="7"/>
                    <a:pt x="3" y="7"/>
                  </a:cubicBezTo>
                  <a:cubicBezTo>
                    <a:pt x="1" y="7"/>
                    <a:pt x="0" y="5"/>
                    <a:pt x="0" y="3"/>
                  </a:cubicBezTo>
                  <a:cubicBezTo>
                    <a:pt x="0" y="1"/>
                    <a:pt x="1" y="0"/>
                    <a:pt x="3" y="0"/>
                  </a:cubicBezTo>
                  <a:cubicBezTo>
                    <a:pt x="38" y="0"/>
                    <a:pt x="38" y="0"/>
                    <a:pt x="38" y="0"/>
                  </a:cubicBezTo>
                  <a:cubicBezTo>
                    <a:pt x="40" y="0"/>
                    <a:pt x="42" y="1"/>
                    <a:pt x="42" y="3"/>
                  </a:cubicBezTo>
                  <a:cubicBezTo>
                    <a:pt x="42" y="5"/>
                    <a:pt x="40" y="7"/>
                    <a:pt x="38" y="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49" name="Freeform 30"/>
            <p:cNvSpPr>
              <a:spLocks/>
            </p:cNvSpPr>
            <p:nvPr/>
          </p:nvSpPr>
          <p:spPr bwMode="auto">
            <a:xfrm>
              <a:off x="3863174" y="4151289"/>
              <a:ext cx="101899" cy="16469"/>
            </a:xfrm>
            <a:custGeom>
              <a:avLst/>
              <a:gdLst>
                <a:gd name="T0" fmla="*/ 38 w 42"/>
                <a:gd name="T1" fmla="*/ 7 h 7"/>
                <a:gd name="T2" fmla="*/ 3 w 42"/>
                <a:gd name="T3" fmla="*/ 7 h 7"/>
                <a:gd name="T4" fmla="*/ 0 w 42"/>
                <a:gd name="T5" fmla="*/ 3 h 7"/>
                <a:gd name="T6" fmla="*/ 3 w 42"/>
                <a:gd name="T7" fmla="*/ 0 h 7"/>
                <a:gd name="T8" fmla="*/ 38 w 42"/>
                <a:gd name="T9" fmla="*/ 0 h 7"/>
                <a:gd name="T10" fmla="*/ 42 w 42"/>
                <a:gd name="T11" fmla="*/ 3 h 7"/>
                <a:gd name="T12" fmla="*/ 38 w 4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2" h="7">
                  <a:moveTo>
                    <a:pt x="38" y="7"/>
                  </a:moveTo>
                  <a:cubicBezTo>
                    <a:pt x="3" y="7"/>
                    <a:pt x="3" y="7"/>
                    <a:pt x="3" y="7"/>
                  </a:cubicBezTo>
                  <a:cubicBezTo>
                    <a:pt x="1" y="7"/>
                    <a:pt x="0" y="5"/>
                    <a:pt x="0" y="3"/>
                  </a:cubicBezTo>
                  <a:cubicBezTo>
                    <a:pt x="0" y="1"/>
                    <a:pt x="1" y="0"/>
                    <a:pt x="3" y="0"/>
                  </a:cubicBezTo>
                  <a:cubicBezTo>
                    <a:pt x="38" y="0"/>
                    <a:pt x="38" y="0"/>
                    <a:pt x="38" y="0"/>
                  </a:cubicBezTo>
                  <a:cubicBezTo>
                    <a:pt x="40" y="0"/>
                    <a:pt x="42" y="1"/>
                    <a:pt x="42" y="3"/>
                  </a:cubicBezTo>
                  <a:cubicBezTo>
                    <a:pt x="42" y="5"/>
                    <a:pt x="40" y="7"/>
                    <a:pt x="38" y="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0" name="Freeform 31"/>
            <p:cNvSpPr>
              <a:spLocks/>
            </p:cNvSpPr>
            <p:nvPr/>
          </p:nvSpPr>
          <p:spPr bwMode="auto">
            <a:xfrm>
              <a:off x="3863174" y="4201725"/>
              <a:ext cx="101899" cy="17498"/>
            </a:xfrm>
            <a:custGeom>
              <a:avLst/>
              <a:gdLst>
                <a:gd name="T0" fmla="*/ 38 w 42"/>
                <a:gd name="T1" fmla="*/ 7 h 7"/>
                <a:gd name="T2" fmla="*/ 3 w 42"/>
                <a:gd name="T3" fmla="*/ 7 h 7"/>
                <a:gd name="T4" fmla="*/ 0 w 42"/>
                <a:gd name="T5" fmla="*/ 3 h 7"/>
                <a:gd name="T6" fmla="*/ 3 w 42"/>
                <a:gd name="T7" fmla="*/ 0 h 7"/>
                <a:gd name="T8" fmla="*/ 38 w 42"/>
                <a:gd name="T9" fmla="*/ 0 h 7"/>
                <a:gd name="T10" fmla="*/ 42 w 42"/>
                <a:gd name="T11" fmla="*/ 3 h 7"/>
                <a:gd name="T12" fmla="*/ 38 w 4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2" h="7">
                  <a:moveTo>
                    <a:pt x="38" y="7"/>
                  </a:moveTo>
                  <a:cubicBezTo>
                    <a:pt x="3" y="7"/>
                    <a:pt x="3" y="7"/>
                    <a:pt x="3" y="7"/>
                  </a:cubicBezTo>
                  <a:cubicBezTo>
                    <a:pt x="1" y="7"/>
                    <a:pt x="0" y="5"/>
                    <a:pt x="0" y="3"/>
                  </a:cubicBezTo>
                  <a:cubicBezTo>
                    <a:pt x="0" y="1"/>
                    <a:pt x="1" y="0"/>
                    <a:pt x="3" y="0"/>
                  </a:cubicBezTo>
                  <a:cubicBezTo>
                    <a:pt x="38" y="0"/>
                    <a:pt x="38" y="0"/>
                    <a:pt x="38" y="0"/>
                  </a:cubicBezTo>
                  <a:cubicBezTo>
                    <a:pt x="40" y="0"/>
                    <a:pt x="42" y="1"/>
                    <a:pt x="42" y="3"/>
                  </a:cubicBezTo>
                  <a:cubicBezTo>
                    <a:pt x="42" y="5"/>
                    <a:pt x="40" y="7"/>
                    <a:pt x="38" y="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1" name="Freeform 32"/>
            <p:cNvSpPr>
              <a:spLocks/>
            </p:cNvSpPr>
            <p:nvPr/>
          </p:nvSpPr>
          <p:spPr bwMode="auto">
            <a:xfrm>
              <a:off x="3863174" y="4251130"/>
              <a:ext cx="101899" cy="16469"/>
            </a:xfrm>
            <a:custGeom>
              <a:avLst/>
              <a:gdLst>
                <a:gd name="T0" fmla="*/ 38 w 42"/>
                <a:gd name="T1" fmla="*/ 7 h 7"/>
                <a:gd name="T2" fmla="*/ 3 w 42"/>
                <a:gd name="T3" fmla="*/ 7 h 7"/>
                <a:gd name="T4" fmla="*/ 0 w 42"/>
                <a:gd name="T5" fmla="*/ 4 h 7"/>
                <a:gd name="T6" fmla="*/ 3 w 42"/>
                <a:gd name="T7" fmla="*/ 0 h 7"/>
                <a:gd name="T8" fmla="*/ 38 w 42"/>
                <a:gd name="T9" fmla="*/ 0 h 7"/>
                <a:gd name="T10" fmla="*/ 42 w 42"/>
                <a:gd name="T11" fmla="*/ 4 h 7"/>
                <a:gd name="T12" fmla="*/ 38 w 4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2" h="7">
                  <a:moveTo>
                    <a:pt x="38" y="7"/>
                  </a:moveTo>
                  <a:cubicBezTo>
                    <a:pt x="3" y="7"/>
                    <a:pt x="3" y="7"/>
                    <a:pt x="3" y="7"/>
                  </a:cubicBezTo>
                  <a:cubicBezTo>
                    <a:pt x="1" y="7"/>
                    <a:pt x="0" y="6"/>
                    <a:pt x="0" y="4"/>
                  </a:cubicBezTo>
                  <a:cubicBezTo>
                    <a:pt x="0" y="2"/>
                    <a:pt x="1" y="0"/>
                    <a:pt x="3" y="0"/>
                  </a:cubicBezTo>
                  <a:cubicBezTo>
                    <a:pt x="38" y="0"/>
                    <a:pt x="38" y="0"/>
                    <a:pt x="38" y="0"/>
                  </a:cubicBezTo>
                  <a:cubicBezTo>
                    <a:pt x="40" y="0"/>
                    <a:pt x="42" y="2"/>
                    <a:pt x="42" y="4"/>
                  </a:cubicBezTo>
                  <a:cubicBezTo>
                    <a:pt x="42" y="6"/>
                    <a:pt x="40" y="7"/>
                    <a:pt x="38" y="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2" name="Freeform 33"/>
            <p:cNvSpPr>
              <a:spLocks/>
            </p:cNvSpPr>
            <p:nvPr/>
          </p:nvSpPr>
          <p:spPr bwMode="auto">
            <a:xfrm>
              <a:off x="4013449" y="4058654"/>
              <a:ext cx="114251" cy="208945"/>
            </a:xfrm>
            <a:custGeom>
              <a:avLst/>
              <a:gdLst>
                <a:gd name="T0" fmla="*/ 39 w 47"/>
                <a:gd name="T1" fmla="*/ 86 h 86"/>
                <a:gd name="T2" fmla="*/ 7 w 47"/>
                <a:gd name="T3" fmla="*/ 86 h 86"/>
                <a:gd name="T4" fmla="*/ 0 w 47"/>
                <a:gd name="T5" fmla="*/ 78 h 86"/>
                <a:gd name="T6" fmla="*/ 0 w 47"/>
                <a:gd name="T7" fmla="*/ 8 h 86"/>
                <a:gd name="T8" fmla="*/ 7 w 47"/>
                <a:gd name="T9" fmla="*/ 0 h 86"/>
                <a:gd name="T10" fmla="*/ 39 w 47"/>
                <a:gd name="T11" fmla="*/ 0 h 86"/>
                <a:gd name="T12" fmla="*/ 47 w 47"/>
                <a:gd name="T13" fmla="*/ 8 h 86"/>
                <a:gd name="T14" fmla="*/ 47 w 47"/>
                <a:gd name="T15" fmla="*/ 78 h 86"/>
                <a:gd name="T16" fmla="*/ 39 w 47"/>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86">
                  <a:moveTo>
                    <a:pt x="39" y="86"/>
                  </a:moveTo>
                  <a:cubicBezTo>
                    <a:pt x="7" y="86"/>
                    <a:pt x="7" y="86"/>
                    <a:pt x="7" y="86"/>
                  </a:cubicBezTo>
                  <a:cubicBezTo>
                    <a:pt x="3" y="86"/>
                    <a:pt x="0" y="82"/>
                    <a:pt x="0" y="78"/>
                  </a:cubicBezTo>
                  <a:cubicBezTo>
                    <a:pt x="0" y="8"/>
                    <a:pt x="0" y="8"/>
                    <a:pt x="0" y="8"/>
                  </a:cubicBezTo>
                  <a:cubicBezTo>
                    <a:pt x="0" y="3"/>
                    <a:pt x="3" y="0"/>
                    <a:pt x="7" y="0"/>
                  </a:cubicBezTo>
                  <a:cubicBezTo>
                    <a:pt x="39" y="0"/>
                    <a:pt x="39" y="0"/>
                    <a:pt x="39" y="0"/>
                  </a:cubicBezTo>
                  <a:cubicBezTo>
                    <a:pt x="44" y="0"/>
                    <a:pt x="47" y="3"/>
                    <a:pt x="47" y="8"/>
                  </a:cubicBezTo>
                  <a:cubicBezTo>
                    <a:pt x="47" y="78"/>
                    <a:pt x="47" y="78"/>
                    <a:pt x="47" y="78"/>
                  </a:cubicBezTo>
                  <a:cubicBezTo>
                    <a:pt x="47" y="82"/>
                    <a:pt x="44" y="86"/>
                    <a:pt x="39" y="8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3" name="Freeform 34"/>
            <p:cNvSpPr>
              <a:spLocks/>
            </p:cNvSpPr>
            <p:nvPr/>
          </p:nvSpPr>
          <p:spPr bwMode="auto">
            <a:xfrm>
              <a:off x="4038152" y="4087474"/>
              <a:ext cx="65874" cy="10293"/>
            </a:xfrm>
            <a:custGeom>
              <a:avLst/>
              <a:gdLst>
                <a:gd name="T0" fmla="*/ 25 w 27"/>
                <a:gd name="T1" fmla="*/ 4 h 4"/>
                <a:gd name="T2" fmla="*/ 1 w 27"/>
                <a:gd name="T3" fmla="*/ 4 h 4"/>
                <a:gd name="T4" fmla="*/ 0 w 27"/>
                <a:gd name="T5" fmla="*/ 2 h 4"/>
                <a:gd name="T6" fmla="*/ 1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1" y="4"/>
                    <a:pt x="1" y="4"/>
                    <a:pt x="1" y="4"/>
                  </a:cubicBezTo>
                  <a:cubicBezTo>
                    <a:pt x="0" y="4"/>
                    <a:pt x="0" y="3"/>
                    <a:pt x="0" y="2"/>
                  </a:cubicBezTo>
                  <a:cubicBezTo>
                    <a:pt x="0" y="1"/>
                    <a:pt x="0" y="0"/>
                    <a:pt x="1"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4" name="Freeform 35"/>
            <p:cNvSpPr>
              <a:spLocks/>
            </p:cNvSpPr>
            <p:nvPr/>
          </p:nvSpPr>
          <p:spPr bwMode="auto">
            <a:xfrm>
              <a:off x="4038152" y="4121440"/>
              <a:ext cx="65874" cy="8234"/>
            </a:xfrm>
            <a:custGeom>
              <a:avLst/>
              <a:gdLst>
                <a:gd name="T0" fmla="*/ 25 w 27"/>
                <a:gd name="T1" fmla="*/ 3 h 3"/>
                <a:gd name="T2" fmla="*/ 1 w 27"/>
                <a:gd name="T3" fmla="*/ 3 h 3"/>
                <a:gd name="T4" fmla="*/ 0 w 27"/>
                <a:gd name="T5" fmla="*/ 2 h 3"/>
                <a:gd name="T6" fmla="*/ 1 w 27"/>
                <a:gd name="T7" fmla="*/ 0 h 3"/>
                <a:gd name="T8" fmla="*/ 25 w 27"/>
                <a:gd name="T9" fmla="*/ 0 h 3"/>
                <a:gd name="T10" fmla="*/ 27 w 27"/>
                <a:gd name="T11" fmla="*/ 2 h 3"/>
                <a:gd name="T12" fmla="*/ 25 w 27"/>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7" h="3">
                  <a:moveTo>
                    <a:pt x="25" y="3"/>
                  </a:moveTo>
                  <a:cubicBezTo>
                    <a:pt x="1" y="3"/>
                    <a:pt x="1" y="3"/>
                    <a:pt x="1" y="3"/>
                  </a:cubicBezTo>
                  <a:cubicBezTo>
                    <a:pt x="0" y="3"/>
                    <a:pt x="0" y="3"/>
                    <a:pt x="0" y="2"/>
                  </a:cubicBezTo>
                  <a:cubicBezTo>
                    <a:pt x="0" y="1"/>
                    <a:pt x="0" y="0"/>
                    <a:pt x="1" y="0"/>
                  </a:cubicBezTo>
                  <a:cubicBezTo>
                    <a:pt x="25" y="0"/>
                    <a:pt x="25" y="0"/>
                    <a:pt x="25" y="0"/>
                  </a:cubicBezTo>
                  <a:cubicBezTo>
                    <a:pt x="26" y="0"/>
                    <a:pt x="27" y="1"/>
                    <a:pt x="27" y="2"/>
                  </a:cubicBezTo>
                  <a:cubicBezTo>
                    <a:pt x="27" y="3"/>
                    <a:pt x="26" y="3"/>
                    <a:pt x="25" y="3"/>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5" name="Freeform 36"/>
            <p:cNvSpPr>
              <a:spLocks/>
            </p:cNvSpPr>
            <p:nvPr/>
          </p:nvSpPr>
          <p:spPr bwMode="auto">
            <a:xfrm>
              <a:off x="4038152" y="4156436"/>
              <a:ext cx="65874" cy="9264"/>
            </a:xfrm>
            <a:custGeom>
              <a:avLst/>
              <a:gdLst>
                <a:gd name="T0" fmla="*/ 25 w 27"/>
                <a:gd name="T1" fmla="*/ 4 h 4"/>
                <a:gd name="T2" fmla="*/ 1 w 27"/>
                <a:gd name="T3" fmla="*/ 4 h 4"/>
                <a:gd name="T4" fmla="*/ 0 w 27"/>
                <a:gd name="T5" fmla="*/ 2 h 4"/>
                <a:gd name="T6" fmla="*/ 1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1" y="4"/>
                    <a:pt x="1" y="4"/>
                    <a:pt x="1" y="4"/>
                  </a:cubicBezTo>
                  <a:cubicBezTo>
                    <a:pt x="0" y="4"/>
                    <a:pt x="0" y="3"/>
                    <a:pt x="0" y="2"/>
                  </a:cubicBezTo>
                  <a:cubicBezTo>
                    <a:pt x="0" y="1"/>
                    <a:pt x="0" y="0"/>
                    <a:pt x="1"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6" name="Freeform 37"/>
            <p:cNvSpPr>
              <a:spLocks/>
            </p:cNvSpPr>
            <p:nvPr/>
          </p:nvSpPr>
          <p:spPr bwMode="auto">
            <a:xfrm>
              <a:off x="4038152" y="4190402"/>
              <a:ext cx="65874" cy="9264"/>
            </a:xfrm>
            <a:custGeom>
              <a:avLst/>
              <a:gdLst>
                <a:gd name="T0" fmla="*/ 25 w 27"/>
                <a:gd name="T1" fmla="*/ 4 h 4"/>
                <a:gd name="T2" fmla="*/ 1 w 27"/>
                <a:gd name="T3" fmla="*/ 4 h 4"/>
                <a:gd name="T4" fmla="*/ 0 w 27"/>
                <a:gd name="T5" fmla="*/ 2 h 4"/>
                <a:gd name="T6" fmla="*/ 1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1" y="4"/>
                    <a:pt x="1" y="4"/>
                    <a:pt x="1" y="4"/>
                  </a:cubicBezTo>
                  <a:cubicBezTo>
                    <a:pt x="0" y="4"/>
                    <a:pt x="0" y="3"/>
                    <a:pt x="0" y="2"/>
                  </a:cubicBezTo>
                  <a:cubicBezTo>
                    <a:pt x="0" y="1"/>
                    <a:pt x="0" y="0"/>
                    <a:pt x="1"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7" name="Freeform 38"/>
            <p:cNvSpPr>
              <a:spLocks/>
            </p:cNvSpPr>
            <p:nvPr/>
          </p:nvSpPr>
          <p:spPr bwMode="auto">
            <a:xfrm>
              <a:off x="4038152" y="4224369"/>
              <a:ext cx="65874" cy="9264"/>
            </a:xfrm>
            <a:custGeom>
              <a:avLst/>
              <a:gdLst>
                <a:gd name="T0" fmla="*/ 25 w 27"/>
                <a:gd name="T1" fmla="*/ 4 h 4"/>
                <a:gd name="T2" fmla="*/ 1 w 27"/>
                <a:gd name="T3" fmla="*/ 4 h 4"/>
                <a:gd name="T4" fmla="*/ 0 w 27"/>
                <a:gd name="T5" fmla="*/ 2 h 4"/>
                <a:gd name="T6" fmla="*/ 1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1" y="4"/>
                    <a:pt x="1" y="4"/>
                    <a:pt x="1" y="4"/>
                  </a:cubicBezTo>
                  <a:cubicBezTo>
                    <a:pt x="0" y="4"/>
                    <a:pt x="0" y="3"/>
                    <a:pt x="0" y="2"/>
                  </a:cubicBezTo>
                  <a:cubicBezTo>
                    <a:pt x="0" y="1"/>
                    <a:pt x="0" y="0"/>
                    <a:pt x="1"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 name="Freeform 39"/>
            <p:cNvSpPr>
              <a:spLocks/>
            </p:cNvSpPr>
            <p:nvPr/>
          </p:nvSpPr>
          <p:spPr bwMode="auto">
            <a:xfrm>
              <a:off x="3695400" y="4058654"/>
              <a:ext cx="116309" cy="208945"/>
            </a:xfrm>
            <a:custGeom>
              <a:avLst/>
              <a:gdLst>
                <a:gd name="T0" fmla="*/ 40 w 48"/>
                <a:gd name="T1" fmla="*/ 86 h 86"/>
                <a:gd name="T2" fmla="*/ 8 w 48"/>
                <a:gd name="T3" fmla="*/ 86 h 86"/>
                <a:gd name="T4" fmla="*/ 0 w 48"/>
                <a:gd name="T5" fmla="*/ 78 h 86"/>
                <a:gd name="T6" fmla="*/ 0 w 48"/>
                <a:gd name="T7" fmla="*/ 8 h 86"/>
                <a:gd name="T8" fmla="*/ 8 w 48"/>
                <a:gd name="T9" fmla="*/ 0 h 86"/>
                <a:gd name="T10" fmla="*/ 40 w 48"/>
                <a:gd name="T11" fmla="*/ 0 h 86"/>
                <a:gd name="T12" fmla="*/ 48 w 48"/>
                <a:gd name="T13" fmla="*/ 8 h 86"/>
                <a:gd name="T14" fmla="*/ 48 w 48"/>
                <a:gd name="T15" fmla="*/ 78 h 86"/>
                <a:gd name="T16" fmla="*/ 40 w 48"/>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6">
                  <a:moveTo>
                    <a:pt x="40" y="86"/>
                  </a:moveTo>
                  <a:cubicBezTo>
                    <a:pt x="8" y="86"/>
                    <a:pt x="8" y="86"/>
                    <a:pt x="8" y="86"/>
                  </a:cubicBezTo>
                  <a:cubicBezTo>
                    <a:pt x="3" y="86"/>
                    <a:pt x="0" y="82"/>
                    <a:pt x="0" y="78"/>
                  </a:cubicBezTo>
                  <a:cubicBezTo>
                    <a:pt x="0" y="8"/>
                    <a:pt x="0" y="8"/>
                    <a:pt x="0" y="8"/>
                  </a:cubicBezTo>
                  <a:cubicBezTo>
                    <a:pt x="0" y="3"/>
                    <a:pt x="3" y="0"/>
                    <a:pt x="8" y="0"/>
                  </a:cubicBezTo>
                  <a:cubicBezTo>
                    <a:pt x="40" y="0"/>
                    <a:pt x="40" y="0"/>
                    <a:pt x="40" y="0"/>
                  </a:cubicBezTo>
                  <a:cubicBezTo>
                    <a:pt x="44" y="0"/>
                    <a:pt x="48" y="3"/>
                    <a:pt x="48" y="8"/>
                  </a:cubicBezTo>
                  <a:cubicBezTo>
                    <a:pt x="48" y="78"/>
                    <a:pt x="48" y="78"/>
                    <a:pt x="48" y="78"/>
                  </a:cubicBezTo>
                  <a:cubicBezTo>
                    <a:pt x="48" y="82"/>
                    <a:pt x="44" y="86"/>
                    <a:pt x="40" y="8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9" name="Freeform 40"/>
            <p:cNvSpPr>
              <a:spLocks/>
            </p:cNvSpPr>
            <p:nvPr/>
          </p:nvSpPr>
          <p:spPr bwMode="auto">
            <a:xfrm>
              <a:off x="3719074" y="4087474"/>
              <a:ext cx="65874" cy="10293"/>
            </a:xfrm>
            <a:custGeom>
              <a:avLst/>
              <a:gdLst>
                <a:gd name="T0" fmla="*/ 25 w 27"/>
                <a:gd name="T1" fmla="*/ 4 h 4"/>
                <a:gd name="T2" fmla="*/ 2 w 27"/>
                <a:gd name="T3" fmla="*/ 4 h 4"/>
                <a:gd name="T4" fmla="*/ 0 w 27"/>
                <a:gd name="T5" fmla="*/ 2 h 4"/>
                <a:gd name="T6" fmla="*/ 2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2" y="4"/>
                    <a:pt x="2" y="4"/>
                    <a:pt x="2" y="4"/>
                  </a:cubicBezTo>
                  <a:cubicBezTo>
                    <a:pt x="1" y="4"/>
                    <a:pt x="0" y="3"/>
                    <a:pt x="0" y="2"/>
                  </a:cubicBezTo>
                  <a:cubicBezTo>
                    <a:pt x="0" y="1"/>
                    <a:pt x="1" y="0"/>
                    <a:pt x="2"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0" name="Freeform 41"/>
            <p:cNvSpPr>
              <a:spLocks/>
            </p:cNvSpPr>
            <p:nvPr/>
          </p:nvSpPr>
          <p:spPr bwMode="auto">
            <a:xfrm>
              <a:off x="3719074" y="4121440"/>
              <a:ext cx="65874" cy="8234"/>
            </a:xfrm>
            <a:custGeom>
              <a:avLst/>
              <a:gdLst>
                <a:gd name="T0" fmla="*/ 25 w 27"/>
                <a:gd name="T1" fmla="*/ 3 h 3"/>
                <a:gd name="T2" fmla="*/ 2 w 27"/>
                <a:gd name="T3" fmla="*/ 3 h 3"/>
                <a:gd name="T4" fmla="*/ 0 w 27"/>
                <a:gd name="T5" fmla="*/ 2 h 3"/>
                <a:gd name="T6" fmla="*/ 2 w 27"/>
                <a:gd name="T7" fmla="*/ 0 h 3"/>
                <a:gd name="T8" fmla="*/ 25 w 27"/>
                <a:gd name="T9" fmla="*/ 0 h 3"/>
                <a:gd name="T10" fmla="*/ 27 w 27"/>
                <a:gd name="T11" fmla="*/ 2 h 3"/>
                <a:gd name="T12" fmla="*/ 25 w 27"/>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7" h="3">
                  <a:moveTo>
                    <a:pt x="25" y="3"/>
                  </a:moveTo>
                  <a:cubicBezTo>
                    <a:pt x="2" y="3"/>
                    <a:pt x="2" y="3"/>
                    <a:pt x="2" y="3"/>
                  </a:cubicBezTo>
                  <a:cubicBezTo>
                    <a:pt x="1" y="3"/>
                    <a:pt x="0" y="3"/>
                    <a:pt x="0" y="2"/>
                  </a:cubicBezTo>
                  <a:cubicBezTo>
                    <a:pt x="0" y="1"/>
                    <a:pt x="1" y="0"/>
                    <a:pt x="2" y="0"/>
                  </a:cubicBezTo>
                  <a:cubicBezTo>
                    <a:pt x="25" y="0"/>
                    <a:pt x="25" y="0"/>
                    <a:pt x="25" y="0"/>
                  </a:cubicBezTo>
                  <a:cubicBezTo>
                    <a:pt x="26" y="0"/>
                    <a:pt x="27" y="1"/>
                    <a:pt x="27" y="2"/>
                  </a:cubicBezTo>
                  <a:cubicBezTo>
                    <a:pt x="27" y="3"/>
                    <a:pt x="26" y="3"/>
                    <a:pt x="25" y="3"/>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 name="Freeform 42"/>
            <p:cNvSpPr>
              <a:spLocks/>
            </p:cNvSpPr>
            <p:nvPr/>
          </p:nvSpPr>
          <p:spPr bwMode="auto">
            <a:xfrm>
              <a:off x="3719074" y="4156436"/>
              <a:ext cx="65874" cy="9264"/>
            </a:xfrm>
            <a:custGeom>
              <a:avLst/>
              <a:gdLst>
                <a:gd name="T0" fmla="*/ 25 w 27"/>
                <a:gd name="T1" fmla="*/ 4 h 4"/>
                <a:gd name="T2" fmla="*/ 2 w 27"/>
                <a:gd name="T3" fmla="*/ 4 h 4"/>
                <a:gd name="T4" fmla="*/ 0 w 27"/>
                <a:gd name="T5" fmla="*/ 2 h 4"/>
                <a:gd name="T6" fmla="*/ 2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2" y="4"/>
                    <a:pt x="2" y="4"/>
                    <a:pt x="2" y="4"/>
                  </a:cubicBezTo>
                  <a:cubicBezTo>
                    <a:pt x="1" y="4"/>
                    <a:pt x="0" y="3"/>
                    <a:pt x="0" y="2"/>
                  </a:cubicBezTo>
                  <a:cubicBezTo>
                    <a:pt x="0" y="1"/>
                    <a:pt x="1" y="0"/>
                    <a:pt x="2"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 name="Freeform 43"/>
            <p:cNvSpPr>
              <a:spLocks/>
            </p:cNvSpPr>
            <p:nvPr/>
          </p:nvSpPr>
          <p:spPr bwMode="auto">
            <a:xfrm>
              <a:off x="3719074" y="4190402"/>
              <a:ext cx="65874" cy="9264"/>
            </a:xfrm>
            <a:custGeom>
              <a:avLst/>
              <a:gdLst>
                <a:gd name="T0" fmla="*/ 25 w 27"/>
                <a:gd name="T1" fmla="*/ 4 h 4"/>
                <a:gd name="T2" fmla="*/ 2 w 27"/>
                <a:gd name="T3" fmla="*/ 4 h 4"/>
                <a:gd name="T4" fmla="*/ 0 w 27"/>
                <a:gd name="T5" fmla="*/ 2 h 4"/>
                <a:gd name="T6" fmla="*/ 2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2" y="4"/>
                    <a:pt x="2" y="4"/>
                    <a:pt x="2" y="4"/>
                  </a:cubicBezTo>
                  <a:cubicBezTo>
                    <a:pt x="1" y="4"/>
                    <a:pt x="0" y="3"/>
                    <a:pt x="0" y="2"/>
                  </a:cubicBezTo>
                  <a:cubicBezTo>
                    <a:pt x="0" y="1"/>
                    <a:pt x="1" y="0"/>
                    <a:pt x="2"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 name="Freeform 44"/>
            <p:cNvSpPr>
              <a:spLocks/>
            </p:cNvSpPr>
            <p:nvPr/>
          </p:nvSpPr>
          <p:spPr bwMode="auto">
            <a:xfrm>
              <a:off x="3719074" y="4224369"/>
              <a:ext cx="65874" cy="9264"/>
            </a:xfrm>
            <a:custGeom>
              <a:avLst/>
              <a:gdLst>
                <a:gd name="T0" fmla="*/ 25 w 27"/>
                <a:gd name="T1" fmla="*/ 4 h 4"/>
                <a:gd name="T2" fmla="*/ 2 w 27"/>
                <a:gd name="T3" fmla="*/ 4 h 4"/>
                <a:gd name="T4" fmla="*/ 0 w 27"/>
                <a:gd name="T5" fmla="*/ 2 h 4"/>
                <a:gd name="T6" fmla="*/ 2 w 27"/>
                <a:gd name="T7" fmla="*/ 0 h 4"/>
                <a:gd name="T8" fmla="*/ 25 w 27"/>
                <a:gd name="T9" fmla="*/ 0 h 4"/>
                <a:gd name="T10" fmla="*/ 27 w 27"/>
                <a:gd name="T11" fmla="*/ 2 h 4"/>
                <a:gd name="T12" fmla="*/ 25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4"/>
                  </a:moveTo>
                  <a:cubicBezTo>
                    <a:pt x="2" y="4"/>
                    <a:pt x="2" y="4"/>
                    <a:pt x="2" y="4"/>
                  </a:cubicBezTo>
                  <a:cubicBezTo>
                    <a:pt x="1" y="4"/>
                    <a:pt x="0" y="3"/>
                    <a:pt x="0" y="2"/>
                  </a:cubicBezTo>
                  <a:cubicBezTo>
                    <a:pt x="0" y="1"/>
                    <a:pt x="1" y="0"/>
                    <a:pt x="2" y="0"/>
                  </a:cubicBezTo>
                  <a:cubicBezTo>
                    <a:pt x="25" y="0"/>
                    <a:pt x="25" y="0"/>
                    <a:pt x="25" y="0"/>
                  </a:cubicBezTo>
                  <a:cubicBezTo>
                    <a:pt x="26" y="0"/>
                    <a:pt x="27" y="1"/>
                    <a:pt x="27" y="2"/>
                  </a:cubicBezTo>
                  <a:cubicBezTo>
                    <a:pt x="27" y="3"/>
                    <a:pt x="26" y="4"/>
                    <a:pt x="25" y="4"/>
                  </a:cubicBezTo>
                  <a:close/>
                </a:path>
              </a:pathLst>
            </a:custGeom>
            <a:solidFill>
              <a:srgbClr val="006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64" name="Group 63"/>
          <p:cNvGrpSpPr/>
          <p:nvPr/>
        </p:nvGrpSpPr>
        <p:grpSpPr>
          <a:xfrm>
            <a:off x="4345921" y="1874429"/>
            <a:ext cx="398869" cy="409673"/>
            <a:chOff x="3793251" y="1263381"/>
            <a:chExt cx="398869" cy="409673"/>
          </a:xfrm>
        </p:grpSpPr>
        <p:grpSp>
          <p:nvGrpSpPr>
            <p:cNvPr id="65" name="Group 64"/>
            <p:cNvGrpSpPr/>
            <p:nvPr/>
          </p:nvGrpSpPr>
          <p:grpSpPr>
            <a:xfrm>
              <a:off x="3933418" y="1263381"/>
              <a:ext cx="258702" cy="269297"/>
              <a:chOff x="-504825" y="1384300"/>
              <a:chExt cx="930275" cy="968375"/>
            </a:xfrm>
            <a:solidFill>
              <a:schemeClr val="tx2"/>
            </a:solidFill>
          </p:grpSpPr>
          <p:sp>
            <p:nvSpPr>
              <p:cNvPr id="70" name="Freeform 57"/>
              <p:cNvSpPr>
                <a:spLocks/>
              </p:cNvSpPr>
              <p:nvPr/>
            </p:nvSpPr>
            <p:spPr bwMode="auto">
              <a:xfrm>
                <a:off x="-490538" y="1384300"/>
                <a:ext cx="915988" cy="731837"/>
              </a:xfrm>
              <a:custGeom>
                <a:avLst/>
                <a:gdLst>
                  <a:gd name="T0" fmla="*/ 222 w 244"/>
                  <a:gd name="T1" fmla="*/ 195 h 195"/>
                  <a:gd name="T2" fmla="*/ 219 w 244"/>
                  <a:gd name="T3" fmla="*/ 194 h 195"/>
                  <a:gd name="T4" fmla="*/ 216 w 244"/>
                  <a:gd name="T5" fmla="*/ 186 h 195"/>
                  <a:gd name="T6" fmla="*/ 221 w 244"/>
                  <a:gd name="T7" fmla="*/ 103 h 195"/>
                  <a:gd name="T8" fmla="*/ 167 w 244"/>
                  <a:gd name="T9" fmla="*/ 41 h 195"/>
                  <a:gd name="T10" fmla="*/ 84 w 244"/>
                  <a:gd name="T11" fmla="*/ 35 h 195"/>
                  <a:gd name="T12" fmla="*/ 21 w 244"/>
                  <a:gd name="T13" fmla="*/ 90 h 195"/>
                  <a:gd name="T14" fmla="*/ 13 w 244"/>
                  <a:gd name="T15" fmla="*/ 113 h 195"/>
                  <a:gd name="T16" fmla="*/ 5 w 244"/>
                  <a:gd name="T17" fmla="*/ 117 h 195"/>
                  <a:gd name="T18" fmla="*/ 1 w 244"/>
                  <a:gd name="T19" fmla="*/ 110 h 195"/>
                  <a:gd name="T20" fmla="*/ 10 w 244"/>
                  <a:gd name="T21" fmla="*/ 84 h 195"/>
                  <a:gd name="T22" fmla="*/ 172 w 244"/>
                  <a:gd name="T23" fmla="*/ 29 h 195"/>
                  <a:gd name="T24" fmla="*/ 233 w 244"/>
                  <a:gd name="T25" fmla="*/ 99 h 195"/>
                  <a:gd name="T26" fmla="*/ 227 w 244"/>
                  <a:gd name="T27" fmla="*/ 192 h 195"/>
                  <a:gd name="T28" fmla="*/ 222 w 244"/>
                  <a:gd name="T2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195">
                    <a:moveTo>
                      <a:pt x="222" y="195"/>
                    </a:moveTo>
                    <a:cubicBezTo>
                      <a:pt x="221" y="195"/>
                      <a:pt x="220" y="195"/>
                      <a:pt x="219" y="194"/>
                    </a:cubicBezTo>
                    <a:cubicBezTo>
                      <a:pt x="216" y="193"/>
                      <a:pt x="214" y="189"/>
                      <a:pt x="216" y="186"/>
                    </a:cubicBezTo>
                    <a:cubicBezTo>
                      <a:pt x="229" y="160"/>
                      <a:pt x="231" y="131"/>
                      <a:pt x="221" y="103"/>
                    </a:cubicBezTo>
                    <a:cubicBezTo>
                      <a:pt x="212" y="76"/>
                      <a:pt x="193" y="53"/>
                      <a:pt x="167" y="41"/>
                    </a:cubicBezTo>
                    <a:cubicBezTo>
                      <a:pt x="141" y="28"/>
                      <a:pt x="111" y="26"/>
                      <a:pt x="84" y="35"/>
                    </a:cubicBezTo>
                    <a:cubicBezTo>
                      <a:pt x="56" y="45"/>
                      <a:pt x="34" y="64"/>
                      <a:pt x="21" y="90"/>
                    </a:cubicBezTo>
                    <a:cubicBezTo>
                      <a:pt x="18" y="97"/>
                      <a:pt x="15" y="105"/>
                      <a:pt x="13" y="113"/>
                    </a:cubicBezTo>
                    <a:cubicBezTo>
                      <a:pt x="12" y="116"/>
                      <a:pt x="9" y="118"/>
                      <a:pt x="5" y="117"/>
                    </a:cubicBezTo>
                    <a:cubicBezTo>
                      <a:pt x="2" y="117"/>
                      <a:pt x="0" y="113"/>
                      <a:pt x="1" y="110"/>
                    </a:cubicBezTo>
                    <a:cubicBezTo>
                      <a:pt x="3" y="101"/>
                      <a:pt x="6" y="92"/>
                      <a:pt x="10" y="84"/>
                    </a:cubicBezTo>
                    <a:cubicBezTo>
                      <a:pt x="39" y="24"/>
                      <a:pt x="112" y="0"/>
                      <a:pt x="172" y="29"/>
                    </a:cubicBezTo>
                    <a:cubicBezTo>
                      <a:pt x="201" y="44"/>
                      <a:pt x="223" y="68"/>
                      <a:pt x="233" y="99"/>
                    </a:cubicBezTo>
                    <a:cubicBezTo>
                      <a:pt x="244" y="130"/>
                      <a:pt x="242" y="163"/>
                      <a:pt x="227" y="192"/>
                    </a:cubicBezTo>
                    <a:cubicBezTo>
                      <a:pt x="226" y="194"/>
                      <a:pt x="224" y="195"/>
                      <a:pt x="222"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1" name="Freeform 58"/>
              <p:cNvSpPr>
                <a:spLocks/>
              </p:cNvSpPr>
              <p:nvPr/>
            </p:nvSpPr>
            <p:spPr bwMode="auto">
              <a:xfrm>
                <a:off x="-438150" y="1752600"/>
                <a:ext cx="536575" cy="558800"/>
              </a:xfrm>
              <a:custGeom>
                <a:avLst/>
                <a:gdLst>
                  <a:gd name="T0" fmla="*/ 56 w 143"/>
                  <a:gd name="T1" fmla="*/ 149 h 149"/>
                  <a:gd name="T2" fmla="*/ 50 w 143"/>
                  <a:gd name="T3" fmla="*/ 146 h 149"/>
                  <a:gd name="T4" fmla="*/ 53 w 143"/>
                  <a:gd name="T5" fmla="*/ 137 h 149"/>
                  <a:gd name="T6" fmla="*/ 105 w 143"/>
                  <a:gd name="T7" fmla="*/ 91 h 149"/>
                  <a:gd name="T8" fmla="*/ 126 w 143"/>
                  <a:gd name="T9" fmla="*/ 45 h 149"/>
                  <a:gd name="T10" fmla="*/ 114 w 143"/>
                  <a:gd name="T11" fmla="*/ 20 h 149"/>
                  <a:gd name="T12" fmla="*/ 85 w 143"/>
                  <a:gd name="T13" fmla="*/ 30 h 149"/>
                  <a:gd name="T14" fmla="*/ 80 w 143"/>
                  <a:gd name="T15" fmla="*/ 41 h 149"/>
                  <a:gd name="T16" fmla="*/ 59 w 143"/>
                  <a:gd name="T17" fmla="*/ 78 h 149"/>
                  <a:gd name="T18" fmla="*/ 9 w 143"/>
                  <a:gd name="T19" fmla="*/ 107 h 149"/>
                  <a:gd name="T20" fmla="*/ 1 w 143"/>
                  <a:gd name="T21" fmla="*/ 103 h 149"/>
                  <a:gd name="T22" fmla="*/ 6 w 143"/>
                  <a:gd name="T23" fmla="*/ 95 h 149"/>
                  <a:gd name="T24" fmla="*/ 49 w 143"/>
                  <a:gd name="T25" fmla="*/ 71 h 149"/>
                  <a:gd name="T26" fmla="*/ 68 w 143"/>
                  <a:gd name="T27" fmla="*/ 36 h 149"/>
                  <a:gd name="T28" fmla="*/ 73 w 143"/>
                  <a:gd name="T29" fmla="*/ 24 h 149"/>
                  <a:gd name="T30" fmla="*/ 120 w 143"/>
                  <a:gd name="T31" fmla="*/ 9 h 149"/>
                  <a:gd name="T32" fmla="*/ 138 w 143"/>
                  <a:gd name="T33" fmla="*/ 49 h 149"/>
                  <a:gd name="T34" fmla="*/ 116 w 143"/>
                  <a:gd name="T35" fmla="*/ 98 h 149"/>
                  <a:gd name="T36" fmla="*/ 59 w 143"/>
                  <a:gd name="T37" fmla="*/ 148 h 149"/>
                  <a:gd name="T38" fmla="*/ 56 w 143"/>
                  <a:gd name="T3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49">
                    <a:moveTo>
                      <a:pt x="56" y="149"/>
                    </a:moveTo>
                    <a:cubicBezTo>
                      <a:pt x="54" y="149"/>
                      <a:pt x="51" y="148"/>
                      <a:pt x="50" y="146"/>
                    </a:cubicBezTo>
                    <a:cubicBezTo>
                      <a:pt x="49" y="143"/>
                      <a:pt x="50" y="139"/>
                      <a:pt x="53" y="137"/>
                    </a:cubicBezTo>
                    <a:cubicBezTo>
                      <a:pt x="53" y="137"/>
                      <a:pt x="87" y="118"/>
                      <a:pt x="105" y="91"/>
                    </a:cubicBezTo>
                    <a:cubicBezTo>
                      <a:pt x="116" y="75"/>
                      <a:pt x="123" y="53"/>
                      <a:pt x="126" y="45"/>
                    </a:cubicBezTo>
                    <a:cubicBezTo>
                      <a:pt x="129" y="34"/>
                      <a:pt x="126" y="26"/>
                      <a:pt x="114" y="20"/>
                    </a:cubicBezTo>
                    <a:cubicBezTo>
                      <a:pt x="104" y="15"/>
                      <a:pt x="90" y="19"/>
                      <a:pt x="85" y="30"/>
                    </a:cubicBezTo>
                    <a:cubicBezTo>
                      <a:pt x="83" y="33"/>
                      <a:pt x="81" y="37"/>
                      <a:pt x="80" y="41"/>
                    </a:cubicBezTo>
                    <a:cubicBezTo>
                      <a:pt x="74" y="52"/>
                      <a:pt x="68" y="66"/>
                      <a:pt x="59" y="78"/>
                    </a:cubicBezTo>
                    <a:cubicBezTo>
                      <a:pt x="47" y="95"/>
                      <a:pt x="11" y="107"/>
                      <a:pt x="9" y="107"/>
                    </a:cubicBezTo>
                    <a:cubicBezTo>
                      <a:pt x="6" y="108"/>
                      <a:pt x="3" y="106"/>
                      <a:pt x="1" y="103"/>
                    </a:cubicBezTo>
                    <a:cubicBezTo>
                      <a:pt x="0" y="100"/>
                      <a:pt x="2" y="96"/>
                      <a:pt x="6" y="95"/>
                    </a:cubicBezTo>
                    <a:cubicBezTo>
                      <a:pt x="15" y="92"/>
                      <a:pt x="41" y="82"/>
                      <a:pt x="49" y="71"/>
                    </a:cubicBezTo>
                    <a:cubicBezTo>
                      <a:pt x="57" y="60"/>
                      <a:pt x="63" y="47"/>
                      <a:pt x="68" y="36"/>
                    </a:cubicBezTo>
                    <a:cubicBezTo>
                      <a:pt x="70" y="32"/>
                      <a:pt x="72" y="28"/>
                      <a:pt x="73" y="24"/>
                    </a:cubicBezTo>
                    <a:cubicBezTo>
                      <a:pt x="82" y="7"/>
                      <a:pt x="103" y="0"/>
                      <a:pt x="120" y="9"/>
                    </a:cubicBezTo>
                    <a:cubicBezTo>
                      <a:pt x="137" y="17"/>
                      <a:pt x="143" y="31"/>
                      <a:pt x="138" y="49"/>
                    </a:cubicBezTo>
                    <a:cubicBezTo>
                      <a:pt x="135" y="58"/>
                      <a:pt x="128" y="80"/>
                      <a:pt x="116" y="98"/>
                    </a:cubicBezTo>
                    <a:cubicBezTo>
                      <a:pt x="96" y="128"/>
                      <a:pt x="60" y="147"/>
                      <a:pt x="59" y="148"/>
                    </a:cubicBezTo>
                    <a:cubicBezTo>
                      <a:pt x="58" y="149"/>
                      <a:pt x="57" y="149"/>
                      <a:pt x="56"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2" name="Freeform 59"/>
              <p:cNvSpPr>
                <a:spLocks/>
              </p:cNvSpPr>
              <p:nvPr/>
            </p:nvSpPr>
            <p:spPr bwMode="auto">
              <a:xfrm>
                <a:off x="-485775" y="1654175"/>
                <a:ext cx="708026" cy="698500"/>
              </a:xfrm>
              <a:custGeom>
                <a:avLst/>
                <a:gdLst>
                  <a:gd name="T0" fmla="*/ 105 w 189"/>
                  <a:gd name="T1" fmla="*/ 186 h 186"/>
                  <a:gd name="T2" fmla="*/ 100 w 189"/>
                  <a:gd name="T3" fmla="*/ 183 h 186"/>
                  <a:gd name="T4" fmla="*/ 101 w 189"/>
                  <a:gd name="T5" fmla="*/ 174 h 186"/>
                  <a:gd name="T6" fmla="*/ 143 w 189"/>
                  <a:gd name="T7" fmla="*/ 131 h 186"/>
                  <a:gd name="T8" fmla="*/ 164 w 189"/>
                  <a:gd name="T9" fmla="*/ 87 h 186"/>
                  <a:gd name="T10" fmla="*/ 140 w 189"/>
                  <a:gd name="T11" fmla="*/ 20 h 186"/>
                  <a:gd name="T12" fmla="*/ 72 w 189"/>
                  <a:gd name="T13" fmla="*/ 44 h 186"/>
                  <a:gd name="T14" fmla="*/ 70 w 189"/>
                  <a:gd name="T15" fmla="*/ 48 h 186"/>
                  <a:gd name="T16" fmla="*/ 55 w 189"/>
                  <a:gd name="T17" fmla="*/ 80 h 186"/>
                  <a:gd name="T18" fmla="*/ 9 w 189"/>
                  <a:gd name="T19" fmla="*/ 107 h 186"/>
                  <a:gd name="T20" fmla="*/ 1 w 189"/>
                  <a:gd name="T21" fmla="*/ 103 h 186"/>
                  <a:gd name="T22" fmla="*/ 5 w 189"/>
                  <a:gd name="T23" fmla="*/ 95 h 186"/>
                  <a:gd name="T24" fmla="*/ 44 w 189"/>
                  <a:gd name="T25" fmla="*/ 73 h 186"/>
                  <a:gd name="T26" fmla="*/ 58 w 189"/>
                  <a:gd name="T27" fmla="*/ 44 h 186"/>
                  <a:gd name="T28" fmla="*/ 60 w 189"/>
                  <a:gd name="T29" fmla="*/ 37 h 186"/>
                  <a:gd name="T30" fmla="*/ 98 w 189"/>
                  <a:gd name="T31" fmla="*/ 6 h 186"/>
                  <a:gd name="T32" fmla="*/ 146 w 189"/>
                  <a:gd name="T33" fmla="*/ 9 h 186"/>
                  <a:gd name="T34" fmla="*/ 176 w 189"/>
                  <a:gd name="T35" fmla="*/ 91 h 186"/>
                  <a:gd name="T36" fmla="*/ 154 w 189"/>
                  <a:gd name="T37" fmla="*/ 138 h 186"/>
                  <a:gd name="T38" fmla="*/ 109 w 189"/>
                  <a:gd name="T39" fmla="*/ 184 h 186"/>
                  <a:gd name="T40" fmla="*/ 105 w 189"/>
                  <a:gd name="T41"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186">
                    <a:moveTo>
                      <a:pt x="105" y="186"/>
                    </a:moveTo>
                    <a:cubicBezTo>
                      <a:pt x="103" y="186"/>
                      <a:pt x="101" y="185"/>
                      <a:pt x="100" y="183"/>
                    </a:cubicBezTo>
                    <a:cubicBezTo>
                      <a:pt x="98" y="180"/>
                      <a:pt x="98" y="176"/>
                      <a:pt x="101" y="174"/>
                    </a:cubicBezTo>
                    <a:cubicBezTo>
                      <a:pt x="101" y="174"/>
                      <a:pt x="128" y="153"/>
                      <a:pt x="143" y="131"/>
                    </a:cubicBezTo>
                    <a:cubicBezTo>
                      <a:pt x="151" y="119"/>
                      <a:pt x="158" y="104"/>
                      <a:pt x="164" y="87"/>
                    </a:cubicBezTo>
                    <a:cubicBezTo>
                      <a:pt x="174" y="54"/>
                      <a:pt x="167" y="33"/>
                      <a:pt x="140" y="20"/>
                    </a:cubicBezTo>
                    <a:cubicBezTo>
                      <a:pt x="115" y="8"/>
                      <a:pt x="86" y="18"/>
                      <a:pt x="72" y="44"/>
                    </a:cubicBezTo>
                    <a:cubicBezTo>
                      <a:pt x="71" y="44"/>
                      <a:pt x="71" y="46"/>
                      <a:pt x="70" y="48"/>
                    </a:cubicBezTo>
                    <a:cubicBezTo>
                      <a:pt x="68" y="55"/>
                      <a:pt x="63" y="67"/>
                      <a:pt x="55" y="80"/>
                    </a:cubicBezTo>
                    <a:cubicBezTo>
                      <a:pt x="44" y="98"/>
                      <a:pt x="10" y="107"/>
                      <a:pt x="9" y="107"/>
                    </a:cubicBezTo>
                    <a:cubicBezTo>
                      <a:pt x="5" y="108"/>
                      <a:pt x="2" y="106"/>
                      <a:pt x="1" y="103"/>
                    </a:cubicBezTo>
                    <a:cubicBezTo>
                      <a:pt x="0" y="99"/>
                      <a:pt x="2" y="96"/>
                      <a:pt x="5" y="95"/>
                    </a:cubicBezTo>
                    <a:cubicBezTo>
                      <a:pt x="14" y="93"/>
                      <a:pt x="37" y="85"/>
                      <a:pt x="44" y="73"/>
                    </a:cubicBezTo>
                    <a:cubicBezTo>
                      <a:pt x="51" y="62"/>
                      <a:pt x="56" y="50"/>
                      <a:pt x="58" y="44"/>
                    </a:cubicBezTo>
                    <a:cubicBezTo>
                      <a:pt x="59" y="41"/>
                      <a:pt x="60" y="39"/>
                      <a:pt x="60" y="37"/>
                    </a:cubicBezTo>
                    <a:cubicBezTo>
                      <a:pt x="69" y="22"/>
                      <a:pt x="82" y="11"/>
                      <a:pt x="98" y="6"/>
                    </a:cubicBezTo>
                    <a:cubicBezTo>
                      <a:pt x="114" y="0"/>
                      <a:pt x="131" y="1"/>
                      <a:pt x="146" y="9"/>
                    </a:cubicBezTo>
                    <a:cubicBezTo>
                      <a:pt x="179" y="25"/>
                      <a:pt x="189" y="52"/>
                      <a:pt x="176" y="91"/>
                    </a:cubicBezTo>
                    <a:cubicBezTo>
                      <a:pt x="170" y="109"/>
                      <a:pt x="162" y="125"/>
                      <a:pt x="154" y="138"/>
                    </a:cubicBezTo>
                    <a:cubicBezTo>
                      <a:pt x="138" y="162"/>
                      <a:pt x="110" y="183"/>
                      <a:pt x="109" y="184"/>
                    </a:cubicBezTo>
                    <a:cubicBezTo>
                      <a:pt x="107" y="185"/>
                      <a:pt x="106" y="186"/>
                      <a:pt x="105" y="1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3" name="Freeform 60"/>
              <p:cNvSpPr>
                <a:spLocks/>
              </p:cNvSpPr>
              <p:nvPr/>
            </p:nvSpPr>
            <p:spPr bwMode="auto">
              <a:xfrm>
                <a:off x="-504825" y="1541463"/>
                <a:ext cx="850901" cy="787400"/>
              </a:xfrm>
              <a:custGeom>
                <a:avLst/>
                <a:gdLst>
                  <a:gd name="T0" fmla="*/ 158 w 227"/>
                  <a:gd name="T1" fmla="*/ 210 h 210"/>
                  <a:gd name="T2" fmla="*/ 154 w 227"/>
                  <a:gd name="T3" fmla="*/ 208 h 210"/>
                  <a:gd name="T4" fmla="*/ 153 w 227"/>
                  <a:gd name="T5" fmla="*/ 199 h 210"/>
                  <a:gd name="T6" fmla="*/ 191 w 227"/>
                  <a:gd name="T7" fmla="*/ 138 h 210"/>
                  <a:gd name="T8" fmla="*/ 158 w 227"/>
                  <a:gd name="T9" fmla="*/ 24 h 210"/>
                  <a:gd name="T10" fmla="*/ 51 w 227"/>
                  <a:gd name="T11" fmla="*/ 61 h 210"/>
                  <a:gd name="T12" fmla="*/ 46 w 227"/>
                  <a:gd name="T13" fmla="*/ 74 h 210"/>
                  <a:gd name="T14" fmla="*/ 44 w 227"/>
                  <a:gd name="T15" fmla="*/ 82 h 210"/>
                  <a:gd name="T16" fmla="*/ 9 w 227"/>
                  <a:gd name="T17" fmla="*/ 109 h 210"/>
                  <a:gd name="T18" fmla="*/ 1 w 227"/>
                  <a:gd name="T19" fmla="*/ 104 h 210"/>
                  <a:gd name="T20" fmla="*/ 6 w 227"/>
                  <a:gd name="T21" fmla="*/ 97 h 210"/>
                  <a:gd name="T22" fmla="*/ 32 w 227"/>
                  <a:gd name="T23" fmla="*/ 78 h 210"/>
                  <a:gd name="T24" fmla="*/ 34 w 227"/>
                  <a:gd name="T25" fmla="*/ 71 h 210"/>
                  <a:gd name="T26" fmla="*/ 39 w 227"/>
                  <a:gd name="T27" fmla="*/ 55 h 210"/>
                  <a:gd name="T28" fmla="*/ 93 w 227"/>
                  <a:gd name="T29" fmla="*/ 8 h 210"/>
                  <a:gd name="T30" fmla="*/ 164 w 227"/>
                  <a:gd name="T31" fmla="*/ 13 h 210"/>
                  <a:gd name="T32" fmla="*/ 203 w 227"/>
                  <a:gd name="T33" fmla="*/ 143 h 210"/>
                  <a:gd name="T34" fmla="*/ 163 w 227"/>
                  <a:gd name="T35" fmla="*/ 208 h 210"/>
                  <a:gd name="T36" fmla="*/ 158 w 227"/>
                  <a:gd name="T3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210">
                    <a:moveTo>
                      <a:pt x="158" y="210"/>
                    </a:moveTo>
                    <a:cubicBezTo>
                      <a:pt x="156" y="210"/>
                      <a:pt x="155" y="209"/>
                      <a:pt x="154" y="208"/>
                    </a:cubicBezTo>
                    <a:cubicBezTo>
                      <a:pt x="151" y="206"/>
                      <a:pt x="151" y="202"/>
                      <a:pt x="153" y="199"/>
                    </a:cubicBezTo>
                    <a:cubicBezTo>
                      <a:pt x="153" y="199"/>
                      <a:pt x="177" y="172"/>
                      <a:pt x="191" y="138"/>
                    </a:cubicBezTo>
                    <a:cubicBezTo>
                      <a:pt x="212" y="86"/>
                      <a:pt x="200" y="45"/>
                      <a:pt x="158" y="24"/>
                    </a:cubicBezTo>
                    <a:cubicBezTo>
                      <a:pt x="118" y="5"/>
                      <a:pt x="70" y="21"/>
                      <a:pt x="51" y="61"/>
                    </a:cubicBezTo>
                    <a:cubicBezTo>
                      <a:pt x="49" y="65"/>
                      <a:pt x="47" y="69"/>
                      <a:pt x="46" y="74"/>
                    </a:cubicBezTo>
                    <a:cubicBezTo>
                      <a:pt x="45" y="77"/>
                      <a:pt x="45" y="79"/>
                      <a:pt x="44" y="82"/>
                    </a:cubicBezTo>
                    <a:cubicBezTo>
                      <a:pt x="37" y="102"/>
                      <a:pt x="10" y="109"/>
                      <a:pt x="9" y="109"/>
                    </a:cubicBezTo>
                    <a:cubicBezTo>
                      <a:pt x="5" y="110"/>
                      <a:pt x="2" y="108"/>
                      <a:pt x="1" y="104"/>
                    </a:cubicBezTo>
                    <a:cubicBezTo>
                      <a:pt x="0" y="101"/>
                      <a:pt x="3" y="97"/>
                      <a:pt x="6" y="97"/>
                    </a:cubicBezTo>
                    <a:cubicBezTo>
                      <a:pt x="6" y="96"/>
                      <a:pt x="27" y="91"/>
                      <a:pt x="32" y="78"/>
                    </a:cubicBezTo>
                    <a:cubicBezTo>
                      <a:pt x="32" y="75"/>
                      <a:pt x="33" y="73"/>
                      <a:pt x="34" y="71"/>
                    </a:cubicBezTo>
                    <a:cubicBezTo>
                      <a:pt x="35" y="66"/>
                      <a:pt x="37" y="60"/>
                      <a:pt x="39" y="55"/>
                    </a:cubicBezTo>
                    <a:cubicBezTo>
                      <a:pt x="50" y="33"/>
                      <a:pt x="69" y="16"/>
                      <a:pt x="93" y="8"/>
                    </a:cubicBezTo>
                    <a:cubicBezTo>
                      <a:pt x="116" y="0"/>
                      <a:pt x="141" y="2"/>
                      <a:pt x="164" y="13"/>
                    </a:cubicBezTo>
                    <a:cubicBezTo>
                      <a:pt x="212" y="37"/>
                      <a:pt x="227" y="85"/>
                      <a:pt x="203" y="143"/>
                    </a:cubicBezTo>
                    <a:cubicBezTo>
                      <a:pt x="188" y="179"/>
                      <a:pt x="164" y="207"/>
                      <a:pt x="163" y="208"/>
                    </a:cubicBezTo>
                    <a:cubicBezTo>
                      <a:pt x="161" y="209"/>
                      <a:pt x="160" y="210"/>
                      <a:pt x="158"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 name="Freeform 61"/>
              <p:cNvSpPr>
                <a:spLocks/>
              </p:cNvSpPr>
              <p:nvPr/>
            </p:nvSpPr>
            <p:spPr bwMode="auto">
              <a:xfrm>
                <a:off x="-361950" y="1882775"/>
                <a:ext cx="336550" cy="360362"/>
              </a:xfrm>
              <a:custGeom>
                <a:avLst/>
                <a:gdLst>
                  <a:gd name="T0" fmla="*/ 7 w 90"/>
                  <a:gd name="T1" fmla="*/ 96 h 96"/>
                  <a:gd name="T2" fmla="*/ 1 w 90"/>
                  <a:gd name="T3" fmla="*/ 93 h 96"/>
                  <a:gd name="T4" fmla="*/ 4 w 90"/>
                  <a:gd name="T5" fmla="*/ 84 h 96"/>
                  <a:gd name="T6" fmla="*/ 50 w 90"/>
                  <a:gd name="T7" fmla="*/ 54 h 96"/>
                  <a:gd name="T8" fmla="*/ 77 w 90"/>
                  <a:gd name="T9" fmla="*/ 6 h 96"/>
                  <a:gd name="T10" fmla="*/ 84 w 90"/>
                  <a:gd name="T11" fmla="*/ 1 h 96"/>
                  <a:gd name="T12" fmla="*/ 89 w 90"/>
                  <a:gd name="T13" fmla="*/ 8 h 96"/>
                  <a:gd name="T14" fmla="*/ 59 w 90"/>
                  <a:gd name="T15" fmla="*/ 63 h 96"/>
                  <a:gd name="T16" fmla="*/ 10 w 90"/>
                  <a:gd name="T17" fmla="*/ 96 h 96"/>
                  <a:gd name="T18" fmla="*/ 7 w 90"/>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6">
                    <a:moveTo>
                      <a:pt x="7" y="96"/>
                    </a:moveTo>
                    <a:cubicBezTo>
                      <a:pt x="5" y="96"/>
                      <a:pt x="2" y="95"/>
                      <a:pt x="1" y="93"/>
                    </a:cubicBezTo>
                    <a:cubicBezTo>
                      <a:pt x="0" y="90"/>
                      <a:pt x="1" y="86"/>
                      <a:pt x="4" y="84"/>
                    </a:cubicBezTo>
                    <a:cubicBezTo>
                      <a:pt x="5" y="84"/>
                      <a:pt x="36" y="70"/>
                      <a:pt x="50" y="54"/>
                    </a:cubicBezTo>
                    <a:cubicBezTo>
                      <a:pt x="72" y="29"/>
                      <a:pt x="77" y="6"/>
                      <a:pt x="77" y="6"/>
                    </a:cubicBezTo>
                    <a:cubicBezTo>
                      <a:pt x="77" y="2"/>
                      <a:pt x="81" y="0"/>
                      <a:pt x="84" y="1"/>
                    </a:cubicBezTo>
                    <a:cubicBezTo>
                      <a:pt x="88" y="2"/>
                      <a:pt x="90" y="5"/>
                      <a:pt x="89" y="8"/>
                    </a:cubicBezTo>
                    <a:cubicBezTo>
                      <a:pt x="89" y="10"/>
                      <a:pt x="83" y="35"/>
                      <a:pt x="59" y="63"/>
                    </a:cubicBezTo>
                    <a:cubicBezTo>
                      <a:pt x="43" y="81"/>
                      <a:pt x="11" y="95"/>
                      <a:pt x="10" y="96"/>
                    </a:cubicBezTo>
                    <a:cubicBezTo>
                      <a:pt x="9" y="96"/>
                      <a:pt x="8" y="96"/>
                      <a:pt x="7"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66" name="Group 65"/>
            <p:cNvGrpSpPr/>
            <p:nvPr/>
          </p:nvGrpSpPr>
          <p:grpSpPr>
            <a:xfrm>
              <a:off x="3793251" y="1372755"/>
              <a:ext cx="236598" cy="300299"/>
              <a:chOff x="3798803" y="1369834"/>
              <a:chExt cx="236598" cy="300299"/>
            </a:xfrm>
            <a:solidFill>
              <a:schemeClr val="bg2"/>
            </a:solidFill>
          </p:grpSpPr>
          <p:sp>
            <p:nvSpPr>
              <p:cNvPr id="67" name="Freeform 6"/>
              <p:cNvSpPr>
                <a:spLocks noEditPoints="1"/>
              </p:cNvSpPr>
              <p:nvPr/>
            </p:nvSpPr>
            <p:spPr bwMode="auto">
              <a:xfrm rot="1800000">
                <a:off x="3859090" y="1369834"/>
                <a:ext cx="176311" cy="176311"/>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dirty="0">
                  <a:solidFill>
                    <a:schemeClr val="bg1"/>
                  </a:solidFill>
                  <a:latin typeface="+mj-lt"/>
                </a:endParaRPr>
              </a:p>
            </p:txBody>
          </p:sp>
          <p:sp>
            <p:nvSpPr>
              <p:cNvPr id="68" name="Freeform 8"/>
              <p:cNvSpPr>
                <a:spLocks/>
              </p:cNvSpPr>
              <p:nvPr/>
            </p:nvSpPr>
            <p:spPr bwMode="auto">
              <a:xfrm rot="20700000">
                <a:off x="3798803" y="1547284"/>
                <a:ext cx="122849" cy="122849"/>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dirty="0">
                  <a:solidFill>
                    <a:schemeClr val="bg1"/>
                  </a:solidFill>
                  <a:latin typeface="+mj-lt"/>
                </a:endParaRPr>
              </a:p>
            </p:txBody>
          </p:sp>
          <p:sp>
            <p:nvSpPr>
              <p:cNvPr id="69" name="Freeform 5"/>
              <p:cNvSpPr>
                <a:spLocks/>
              </p:cNvSpPr>
              <p:nvPr/>
            </p:nvSpPr>
            <p:spPr bwMode="auto">
              <a:xfrm rot="20700000">
                <a:off x="3873308" y="1512036"/>
                <a:ext cx="54599" cy="53462"/>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dirty="0">
                  <a:solidFill>
                    <a:schemeClr val="bg1"/>
                  </a:solidFill>
                  <a:latin typeface="+mj-lt"/>
                </a:endParaRPr>
              </a:p>
            </p:txBody>
          </p:sp>
        </p:grpSp>
      </p:grpSp>
      <p:grpSp>
        <p:nvGrpSpPr>
          <p:cNvPr id="75" name="Group 74"/>
          <p:cNvGrpSpPr/>
          <p:nvPr/>
        </p:nvGrpSpPr>
        <p:grpSpPr>
          <a:xfrm>
            <a:off x="5204704" y="2565445"/>
            <a:ext cx="391864" cy="273596"/>
            <a:chOff x="2573717" y="2047103"/>
            <a:chExt cx="702140" cy="490228"/>
          </a:xfrm>
        </p:grpSpPr>
        <p:sp>
          <p:nvSpPr>
            <p:cNvPr id="76" name="Freeform 18"/>
            <p:cNvSpPr>
              <a:spLocks noChangeAspect="1" noEditPoints="1"/>
            </p:cNvSpPr>
            <p:nvPr/>
          </p:nvSpPr>
          <p:spPr bwMode="auto">
            <a:xfrm>
              <a:off x="2573717" y="2047103"/>
              <a:ext cx="702140" cy="490228"/>
            </a:xfrm>
            <a:custGeom>
              <a:avLst/>
              <a:gdLst>
                <a:gd name="T0" fmla="*/ 885 w 1591"/>
                <a:gd name="T1" fmla="*/ 606 h 1109"/>
                <a:gd name="T2" fmla="*/ 493 w 1591"/>
                <a:gd name="T3" fmla="*/ 606 h 1109"/>
                <a:gd name="T4" fmla="*/ 483 w 1591"/>
                <a:gd name="T5" fmla="*/ 592 h 1109"/>
                <a:gd name="T6" fmla="*/ 424 w 1591"/>
                <a:gd name="T7" fmla="*/ 501 h 1109"/>
                <a:gd name="T8" fmla="*/ 310 w 1591"/>
                <a:gd name="T9" fmla="*/ 842 h 1109"/>
                <a:gd name="T10" fmla="*/ 147 w 1591"/>
                <a:gd name="T11" fmla="*/ 606 h 1109"/>
                <a:gd name="T12" fmla="*/ 0 w 1591"/>
                <a:gd name="T13" fmla="*/ 606 h 1109"/>
                <a:gd name="T14" fmla="*/ 0 w 1591"/>
                <a:gd name="T15" fmla="*/ 502 h 1109"/>
                <a:gd name="T16" fmla="*/ 201 w 1591"/>
                <a:gd name="T17" fmla="*/ 502 h 1109"/>
                <a:gd name="T18" fmla="*/ 278 w 1591"/>
                <a:gd name="T19" fmla="*/ 612 h 1109"/>
                <a:gd name="T20" fmla="*/ 394 w 1591"/>
                <a:gd name="T21" fmla="*/ 265 h 1109"/>
                <a:gd name="T22" fmla="*/ 497 w 1591"/>
                <a:gd name="T23" fmla="*/ 424 h 1109"/>
                <a:gd name="T24" fmla="*/ 549 w 1591"/>
                <a:gd name="T25" fmla="*/ 502 h 1109"/>
                <a:gd name="T26" fmla="*/ 885 w 1591"/>
                <a:gd name="T27" fmla="*/ 502 h 1109"/>
                <a:gd name="T28" fmla="*/ 904 w 1591"/>
                <a:gd name="T29" fmla="*/ 464 h 1109"/>
                <a:gd name="T30" fmla="*/ 923 w 1591"/>
                <a:gd name="T31" fmla="*/ 441 h 1109"/>
                <a:gd name="T32" fmla="*/ 940 w 1591"/>
                <a:gd name="T33" fmla="*/ 426 h 1109"/>
                <a:gd name="T34" fmla="*/ 1036 w 1591"/>
                <a:gd name="T35" fmla="*/ 394 h 1109"/>
                <a:gd name="T36" fmla="*/ 1157 w 1591"/>
                <a:gd name="T37" fmla="*/ 448 h 1109"/>
                <a:gd name="T38" fmla="*/ 1196 w 1591"/>
                <a:gd name="T39" fmla="*/ 554 h 1109"/>
                <a:gd name="T40" fmla="*/ 1036 w 1591"/>
                <a:gd name="T41" fmla="*/ 714 h 1109"/>
                <a:gd name="T42" fmla="*/ 940 w 1591"/>
                <a:gd name="T43" fmla="*/ 682 h 1109"/>
                <a:gd name="T44" fmla="*/ 904 w 1591"/>
                <a:gd name="T45" fmla="*/ 644 h 1109"/>
                <a:gd name="T46" fmla="*/ 885 w 1591"/>
                <a:gd name="T47" fmla="*/ 606 h 1109"/>
                <a:gd name="T48" fmla="*/ 1036 w 1591"/>
                <a:gd name="T49" fmla="*/ 809 h 1109"/>
                <a:gd name="T50" fmla="*/ 816 w 1591"/>
                <a:gd name="T51" fmla="*/ 682 h 1109"/>
                <a:gd name="T52" fmla="*/ 701 w 1591"/>
                <a:gd name="T53" fmla="*/ 682 h 1109"/>
                <a:gd name="T54" fmla="*/ 1036 w 1591"/>
                <a:gd name="T55" fmla="*/ 913 h 1109"/>
                <a:gd name="T56" fmla="*/ 1396 w 1591"/>
                <a:gd name="T57" fmla="*/ 554 h 1109"/>
                <a:gd name="T58" fmla="*/ 1036 w 1591"/>
                <a:gd name="T59" fmla="*/ 195 h 1109"/>
                <a:gd name="T60" fmla="*/ 701 w 1591"/>
                <a:gd name="T61" fmla="*/ 426 h 1109"/>
                <a:gd name="T62" fmla="*/ 816 w 1591"/>
                <a:gd name="T63" fmla="*/ 426 h 1109"/>
                <a:gd name="T64" fmla="*/ 1036 w 1591"/>
                <a:gd name="T65" fmla="*/ 299 h 1109"/>
                <a:gd name="T66" fmla="*/ 1292 w 1591"/>
                <a:gd name="T67" fmla="*/ 554 h 1109"/>
                <a:gd name="T68" fmla="*/ 1036 w 1591"/>
                <a:gd name="T69" fmla="*/ 809 h 1109"/>
                <a:gd name="T70" fmla="*/ 1036 w 1591"/>
                <a:gd name="T71" fmla="*/ 0 h 1109"/>
                <a:gd name="T72" fmla="*/ 528 w 1591"/>
                <a:gd name="T73" fmla="*/ 332 h 1109"/>
                <a:gd name="T74" fmla="*/ 590 w 1591"/>
                <a:gd name="T75" fmla="*/ 426 h 1109"/>
                <a:gd name="T76" fmla="*/ 605 w 1591"/>
                <a:gd name="T77" fmla="*/ 426 h 1109"/>
                <a:gd name="T78" fmla="*/ 1036 w 1591"/>
                <a:gd name="T79" fmla="*/ 104 h 1109"/>
                <a:gd name="T80" fmla="*/ 1487 w 1591"/>
                <a:gd name="T81" fmla="*/ 554 h 1109"/>
                <a:gd name="T82" fmla="*/ 1036 w 1591"/>
                <a:gd name="T83" fmla="*/ 1005 h 1109"/>
                <a:gd name="T84" fmla="*/ 605 w 1591"/>
                <a:gd name="T85" fmla="*/ 682 h 1109"/>
                <a:gd name="T86" fmla="*/ 497 w 1591"/>
                <a:gd name="T87" fmla="*/ 682 h 1109"/>
                <a:gd name="T88" fmla="*/ 1036 w 1591"/>
                <a:gd name="T89" fmla="*/ 1109 h 1109"/>
                <a:gd name="T90" fmla="*/ 1591 w 1591"/>
                <a:gd name="T91" fmla="*/ 554 h 1109"/>
                <a:gd name="T92" fmla="*/ 1036 w 1591"/>
                <a:gd name="T93"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1" h="1109">
                  <a:moveTo>
                    <a:pt x="885" y="606"/>
                  </a:moveTo>
                  <a:cubicBezTo>
                    <a:pt x="493" y="606"/>
                    <a:pt x="493" y="606"/>
                    <a:pt x="493" y="606"/>
                  </a:cubicBezTo>
                  <a:cubicBezTo>
                    <a:pt x="483" y="592"/>
                    <a:pt x="483" y="592"/>
                    <a:pt x="483" y="592"/>
                  </a:cubicBezTo>
                  <a:cubicBezTo>
                    <a:pt x="424" y="501"/>
                    <a:pt x="424" y="501"/>
                    <a:pt x="424" y="501"/>
                  </a:cubicBezTo>
                  <a:cubicBezTo>
                    <a:pt x="310" y="842"/>
                    <a:pt x="310" y="842"/>
                    <a:pt x="310" y="842"/>
                  </a:cubicBezTo>
                  <a:cubicBezTo>
                    <a:pt x="147" y="606"/>
                    <a:pt x="147" y="606"/>
                    <a:pt x="147" y="606"/>
                  </a:cubicBezTo>
                  <a:cubicBezTo>
                    <a:pt x="0" y="606"/>
                    <a:pt x="0" y="606"/>
                    <a:pt x="0" y="606"/>
                  </a:cubicBezTo>
                  <a:cubicBezTo>
                    <a:pt x="0" y="502"/>
                    <a:pt x="0" y="502"/>
                    <a:pt x="0" y="502"/>
                  </a:cubicBezTo>
                  <a:cubicBezTo>
                    <a:pt x="201" y="502"/>
                    <a:pt x="201" y="502"/>
                    <a:pt x="201" y="502"/>
                  </a:cubicBezTo>
                  <a:cubicBezTo>
                    <a:pt x="278" y="612"/>
                    <a:pt x="278" y="612"/>
                    <a:pt x="278" y="612"/>
                  </a:cubicBezTo>
                  <a:cubicBezTo>
                    <a:pt x="394" y="265"/>
                    <a:pt x="394" y="265"/>
                    <a:pt x="394" y="265"/>
                  </a:cubicBezTo>
                  <a:cubicBezTo>
                    <a:pt x="497" y="424"/>
                    <a:pt x="497" y="424"/>
                    <a:pt x="497" y="424"/>
                  </a:cubicBezTo>
                  <a:cubicBezTo>
                    <a:pt x="549" y="502"/>
                    <a:pt x="549" y="502"/>
                    <a:pt x="549" y="502"/>
                  </a:cubicBezTo>
                  <a:cubicBezTo>
                    <a:pt x="885" y="502"/>
                    <a:pt x="885" y="502"/>
                    <a:pt x="885" y="502"/>
                  </a:cubicBezTo>
                  <a:cubicBezTo>
                    <a:pt x="890" y="488"/>
                    <a:pt x="896" y="476"/>
                    <a:pt x="904" y="464"/>
                  </a:cubicBezTo>
                  <a:cubicBezTo>
                    <a:pt x="910" y="456"/>
                    <a:pt x="916" y="448"/>
                    <a:pt x="923" y="441"/>
                  </a:cubicBezTo>
                  <a:cubicBezTo>
                    <a:pt x="929" y="436"/>
                    <a:pt x="934" y="431"/>
                    <a:pt x="940" y="426"/>
                  </a:cubicBezTo>
                  <a:cubicBezTo>
                    <a:pt x="967" y="406"/>
                    <a:pt x="1000" y="394"/>
                    <a:pt x="1036" y="394"/>
                  </a:cubicBezTo>
                  <a:cubicBezTo>
                    <a:pt x="1084" y="394"/>
                    <a:pt x="1127" y="415"/>
                    <a:pt x="1157" y="448"/>
                  </a:cubicBezTo>
                  <a:cubicBezTo>
                    <a:pt x="1181" y="477"/>
                    <a:pt x="1196" y="514"/>
                    <a:pt x="1196" y="554"/>
                  </a:cubicBezTo>
                  <a:cubicBezTo>
                    <a:pt x="1196" y="642"/>
                    <a:pt x="1125" y="714"/>
                    <a:pt x="1036" y="714"/>
                  </a:cubicBezTo>
                  <a:cubicBezTo>
                    <a:pt x="1000" y="714"/>
                    <a:pt x="967" y="702"/>
                    <a:pt x="940" y="682"/>
                  </a:cubicBezTo>
                  <a:cubicBezTo>
                    <a:pt x="926" y="671"/>
                    <a:pt x="914" y="659"/>
                    <a:pt x="904" y="644"/>
                  </a:cubicBezTo>
                  <a:cubicBezTo>
                    <a:pt x="896" y="632"/>
                    <a:pt x="890" y="620"/>
                    <a:pt x="885" y="606"/>
                  </a:cubicBezTo>
                  <a:close/>
                  <a:moveTo>
                    <a:pt x="1036" y="809"/>
                  </a:moveTo>
                  <a:cubicBezTo>
                    <a:pt x="942" y="809"/>
                    <a:pt x="860" y="758"/>
                    <a:pt x="816" y="682"/>
                  </a:cubicBezTo>
                  <a:cubicBezTo>
                    <a:pt x="701" y="682"/>
                    <a:pt x="701" y="682"/>
                    <a:pt x="701" y="682"/>
                  </a:cubicBezTo>
                  <a:cubicBezTo>
                    <a:pt x="753" y="817"/>
                    <a:pt x="884" y="913"/>
                    <a:pt x="1036" y="913"/>
                  </a:cubicBezTo>
                  <a:cubicBezTo>
                    <a:pt x="1234" y="913"/>
                    <a:pt x="1396" y="752"/>
                    <a:pt x="1396" y="554"/>
                  </a:cubicBezTo>
                  <a:cubicBezTo>
                    <a:pt x="1396" y="356"/>
                    <a:pt x="1234" y="195"/>
                    <a:pt x="1036" y="195"/>
                  </a:cubicBezTo>
                  <a:cubicBezTo>
                    <a:pt x="884" y="195"/>
                    <a:pt x="753" y="291"/>
                    <a:pt x="701" y="426"/>
                  </a:cubicBezTo>
                  <a:cubicBezTo>
                    <a:pt x="816" y="426"/>
                    <a:pt x="816" y="426"/>
                    <a:pt x="816" y="426"/>
                  </a:cubicBezTo>
                  <a:cubicBezTo>
                    <a:pt x="860" y="350"/>
                    <a:pt x="942" y="299"/>
                    <a:pt x="1036" y="299"/>
                  </a:cubicBezTo>
                  <a:cubicBezTo>
                    <a:pt x="1177" y="299"/>
                    <a:pt x="1292" y="413"/>
                    <a:pt x="1292" y="554"/>
                  </a:cubicBezTo>
                  <a:cubicBezTo>
                    <a:pt x="1292" y="695"/>
                    <a:pt x="1177" y="809"/>
                    <a:pt x="1036" y="809"/>
                  </a:cubicBezTo>
                  <a:close/>
                  <a:moveTo>
                    <a:pt x="1036" y="0"/>
                  </a:moveTo>
                  <a:cubicBezTo>
                    <a:pt x="810" y="0"/>
                    <a:pt x="614" y="136"/>
                    <a:pt x="528" y="332"/>
                  </a:cubicBezTo>
                  <a:cubicBezTo>
                    <a:pt x="590" y="426"/>
                    <a:pt x="590" y="426"/>
                    <a:pt x="590" y="426"/>
                  </a:cubicBezTo>
                  <a:cubicBezTo>
                    <a:pt x="605" y="426"/>
                    <a:pt x="605" y="426"/>
                    <a:pt x="605" y="426"/>
                  </a:cubicBezTo>
                  <a:cubicBezTo>
                    <a:pt x="660" y="240"/>
                    <a:pt x="833" y="104"/>
                    <a:pt x="1036" y="104"/>
                  </a:cubicBezTo>
                  <a:cubicBezTo>
                    <a:pt x="1285" y="104"/>
                    <a:pt x="1487" y="306"/>
                    <a:pt x="1487" y="554"/>
                  </a:cubicBezTo>
                  <a:cubicBezTo>
                    <a:pt x="1487" y="802"/>
                    <a:pt x="1285" y="1005"/>
                    <a:pt x="1036" y="1005"/>
                  </a:cubicBezTo>
                  <a:cubicBezTo>
                    <a:pt x="833" y="1005"/>
                    <a:pt x="660" y="868"/>
                    <a:pt x="605" y="682"/>
                  </a:cubicBezTo>
                  <a:cubicBezTo>
                    <a:pt x="497" y="682"/>
                    <a:pt x="497" y="682"/>
                    <a:pt x="497" y="682"/>
                  </a:cubicBezTo>
                  <a:cubicBezTo>
                    <a:pt x="555" y="926"/>
                    <a:pt x="775" y="1109"/>
                    <a:pt x="1036" y="1109"/>
                  </a:cubicBezTo>
                  <a:cubicBezTo>
                    <a:pt x="1342" y="1109"/>
                    <a:pt x="1591" y="860"/>
                    <a:pt x="1591" y="554"/>
                  </a:cubicBezTo>
                  <a:cubicBezTo>
                    <a:pt x="1591" y="248"/>
                    <a:pt x="1342" y="0"/>
                    <a:pt x="1036" y="0"/>
                  </a:cubicBezTo>
                  <a:close/>
                </a:path>
              </a:pathLst>
            </a:custGeom>
            <a:solidFill>
              <a:schemeClr val="bg2"/>
            </a:solidFill>
            <a:ln>
              <a:noFill/>
            </a:ln>
          </p:spPr>
          <p:txBody>
            <a:bodyPr vert="horz" wrap="square" lIns="91432" tIns="45719" rIns="91432" bIns="45719" numCol="1" anchor="t" anchorCtr="0" compatLnSpc="1">
              <a:prstTxWarp prst="textNoShape">
                <a:avLst/>
              </a:prstTxWarp>
            </a:bodyPr>
            <a:lstStyle/>
            <a:p>
              <a:pPr defTabSz="1031498"/>
              <a:endParaRPr lang="en-US" dirty="0">
                <a:solidFill>
                  <a:schemeClr val="bg1"/>
                </a:solidFill>
                <a:latin typeface="+mj-lt"/>
                <a:ea typeface=""/>
                <a:cs typeface="FontAwesome"/>
              </a:endParaRPr>
            </a:p>
          </p:txBody>
        </p:sp>
        <p:sp>
          <p:nvSpPr>
            <p:cNvPr id="77" name="Oval 76"/>
            <p:cNvSpPr/>
            <p:nvPr/>
          </p:nvSpPr>
          <p:spPr>
            <a:xfrm>
              <a:off x="2977148" y="2238562"/>
              <a:ext cx="111043" cy="11104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78" name="TextBox 77"/>
          <p:cNvSpPr txBox="1"/>
          <p:nvPr/>
        </p:nvSpPr>
        <p:spPr>
          <a:xfrm>
            <a:off x="5781103" y="3636113"/>
            <a:ext cx="1251979" cy="407804"/>
          </a:xfrm>
          <a:prstGeom prst="rect">
            <a:avLst/>
          </a:prstGeom>
          <a:noFill/>
        </p:spPr>
        <p:txBody>
          <a:bodyPr wrap="square" lIns="68580" tIns="34290" rIns="68580" bIns="34290" rtlCol="0">
            <a:spAutoFit/>
          </a:bodyPr>
          <a:lstStyle/>
          <a:p>
            <a:pPr defTabSz="914378">
              <a:defRPr/>
            </a:pPr>
            <a:r>
              <a:rPr lang="en-US" sz="1100" kern="0" dirty="0">
                <a:solidFill>
                  <a:schemeClr val="bg1"/>
                </a:solidFill>
                <a:latin typeface="+mj-lt"/>
              </a:rPr>
              <a:t>Neighborhood graphs</a:t>
            </a:r>
          </a:p>
        </p:txBody>
      </p:sp>
      <p:grpSp>
        <p:nvGrpSpPr>
          <p:cNvPr id="79" name="Group 5"/>
          <p:cNvGrpSpPr>
            <a:grpSpLocks noChangeAspect="1"/>
          </p:cNvGrpSpPr>
          <p:nvPr/>
        </p:nvGrpSpPr>
        <p:grpSpPr bwMode="auto">
          <a:xfrm>
            <a:off x="3541806" y="2578334"/>
            <a:ext cx="396388" cy="260707"/>
            <a:chOff x="-711" y="-693"/>
            <a:chExt cx="7181" cy="4723"/>
          </a:xfrm>
          <a:solidFill>
            <a:schemeClr val="bg2"/>
          </a:solidFill>
        </p:grpSpPr>
        <p:sp>
          <p:nvSpPr>
            <p:cNvPr id="80" name="Freeform 6"/>
            <p:cNvSpPr>
              <a:spLocks/>
            </p:cNvSpPr>
            <p:nvPr/>
          </p:nvSpPr>
          <p:spPr bwMode="auto">
            <a:xfrm>
              <a:off x="4942" y="2452"/>
              <a:ext cx="1528" cy="1578"/>
            </a:xfrm>
            <a:custGeom>
              <a:avLst/>
              <a:gdLst>
                <a:gd name="T0" fmla="*/ 646 w 647"/>
                <a:gd name="T1" fmla="*/ 521 h 668"/>
                <a:gd name="T2" fmla="*/ 645 w 647"/>
                <a:gd name="T3" fmla="*/ 481 h 668"/>
                <a:gd name="T4" fmla="*/ 644 w 647"/>
                <a:gd name="T5" fmla="*/ 473 h 668"/>
                <a:gd name="T6" fmla="*/ 644 w 647"/>
                <a:gd name="T7" fmla="*/ 467 h 668"/>
                <a:gd name="T8" fmla="*/ 644 w 647"/>
                <a:gd name="T9" fmla="*/ 466 h 668"/>
                <a:gd name="T10" fmla="*/ 641 w 647"/>
                <a:gd name="T11" fmla="*/ 424 h 668"/>
                <a:gd name="T12" fmla="*/ 639 w 647"/>
                <a:gd name="T13" fmla="*/ 404 h 668"/>
                <a:gd name="T14" fmla="*/ 635 w 647"/>
                <a:gd name="T15" fmla="*/ 361 h 668"/>
                <a:gd name="T16" fmla="*/ 633 w 647"/>
                <a:gd name="T17" fmla="*/ 340 h 668"/>
                <a:gd name="T18" fmla="*/ 615 w 647"/>
                <a:gd name="T19" fmla="*/ 226 h 668"/>
                <a:gd name="T20" fmla="*/ 592 w 647"/>
                <a:gd name="T21" fmla="*/ 128 h 668"/>
                <a:gd name="T22" fmla="*/ 585 w 647"/>
                <a:gd name="T23" fmla="*/ 100 h 668"/>
                <a:gd name="T24" fmla="*/ 572 w 647"/>
                <a:gd name="T25" fmla="*/ 52 h 668"/>
                <a:gd name="T26" fmla="*/ 559 w 647"/>
                <a:gd name="T27" fmla="*/ 13 h 668"/>
                <a:gd name="T28" fmla="*/ 26 w 647"/>
                <a:gd name="T29" fmla="*/ 149 h 668"/>
                <a:gd name="T30" fmla="*/ 16 w 647"/>
                <a:gd name="T31" fmla="*/ 178 h 668"/>
                <a:gd name="T32" fmla="*/ 21 w 647"/>
                <a:gd name="T33" fmla="*/ 205 h 668"/>
                <a:gd name="T34" fmla="*/ 25 w 647"/>
                <a:gd name="T35" fmla="*/ 232 h 668"/>
                <a:gd name="T36" fmla="*/ 31 w 647"/>
                <a:gd name="T37" fmla="*/ 285 h 668"/>
                <a:gd name="T38" fmla="*/ 34 w 647"/>
                <a:gd name="T39" fmla="*/ 333 h 668"/>
                <a:gd name="T40" fmla="*/ 35 w 647"/>
                <a:gd name="T41" fmla="*/ 391 h 668"/>
                <a:gd name="T42" fmla="*/ 35 w 647"/>
                <a:gd name="T43" fmla="*/ 409 h 668"/>
                <a:gd name="T44" fmla="*/ 34 w 647"/>
                <a:gd name="T45" fmla="*/ 426 h 668"/>
                <a:gd name="T46" fmla="*/ 32 w 647"/>
                <a:gd name="T47" fmla="*/ 468 h 668"/>
                <a:gd name="T48" fmla="*/ 32 w 647"/>
                <a:gd name="T49" fmla="*/ 477 h 668"/>
                <a:gd name="T50" fmla="*/ 32 w 647"/>
                <a:gd name="T51" fmla="*/ 472 h 668"/>
                <a:gd name="T52" fmla="*/ 32 w 647"/>
                <a:gd name="T53" fmla="*/ 475 h 668"/>
                <a:gd name="T54" fmla="*/ 30 w 647"/>
                <a:gd name="T55" fmla="*/ 491 h 668"/>
                <a:gd name="T56" fmla="*/ 28 w 647"/>
                <a:gd name="T57" fmla="*/ 517 h 668"/>
                <a:gd name="T58" fmla="*/ 21 w 647"/>
                <a:gd name="T59" fmla="*/ 566 h 668"/>
                <a:gd name="T60" fmla="*/ 13 w 647"/>
                <a:gd name="T61" fmla="*/ 610 h 668"/>
                <a:gd name="T62" fmla="*/ 5 w 647"/>
                <a:gd name="T63" fmla="*/ 649 h 668"/>
                <a:gd name="T64" fmla="*/ 1 w 647"/>
                <a:gd name="T65" fmla="*/ 664 h 668"/>
                <a:gd name="T66" fmla="*/ 628 w 647"/>
                <a:gd name="T67" fmla="*/ 668 h 668"/>
                <a:gd name="T68" fmla="*/ 644 w 647"/>
                <a:gd name="T69" fmla="*/ 653 h 668"/>
                <a:gd name="T70" fmla="*/ 646 w 647"/>
                <a:gd name="T71" fmla="*/ 579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7" h="668">
                  <a:moveTo>
                    <a:pt x="646" y="540"/>
                  </a:moveTo>
                  <a:cubicBezTo>
                    <a:pt x="646" y="534"/>
                    <a:pt x="646" y="527"/>
                    <a:pt x="646" y="521"/>
                  </a:cubicBezTo>
                  <a:cubicBezTo>
                    <a:pt x="646" y="514"/>
                    <a:pt x="646" y="507"/>
                    <a:pt x="645" y="501"/>
                  </a:cubicBezTo>
                  <a:cubicBezTo>
                    <a:pt x="645" y="494"/>
                    <a:pt x="645" y="487"/>
                    <a:pt x="645" y="481"/>
                  </a:cubicBezTo>
                  <a:cubicBezTo>
                    <a:pt x="644" y="476"/>
                    <a:pt x="644" y="476"/>
                    <a:pt x="644" y="476"/>
                  </a:cubicBezTo>
                  <a:cubicBezTo>
                    <a:pt x="644" y="473"/>
                    <a:pt x="644" y="473"/>
                    <a:pt x="644" y="473"/>
                  </a:cubicBezTo>
                  <a:cubicBezTo>
                    <a:pt x="644" y="473"/>
                    <a:pt x="644" y="473"/>
                    <a:pt x="644" y="473"/>
                  </a:cubicBezTo>
                  <a:cubicBezTo>
                    <a:pt x="644" y="467"/>
                    <a:pt x="644" y="467"/>
                    <a:pt x="644" y="467"/>
                  </a:cubicBezTo>
                  <a:cubicBezTo>
                    <a:pt x="644" y="467"/>
                    <a:pt x="644" y="467"/>
                    <a:pt x="644" y="467"/>
                  </a:cubicBezTo>
                  <a:cubicBezTo>
                    <a:pt x="644" y="466"/>
                    <a:pt x="644" y="466"/>
                    <a:pt x="644" y="466"/>
                  </a:cubicBezTo>
                  <a:cubicBezTo>
                    <a:pt x="644" y="457"/>
                    <a:pt x="644" y="457"/>
                    <a:pt x="644" y="457"/>
                  </a:cubicBezTo>
                  <a:cubicBezTo>
                    <a:pt x="643" y="446"/>
                    <a:pt x="642" y="435"/>
                    <a:pt x="641" y="424"/>
                  </a:cubicBezTo>
                  <a:cubicBezTo>
                    <a:pt x="640" y="415"/>
                    <a:pt x="640" y="415"/>
                    <a:pt x="640" y="415"/>
                  </a:cubicBezTo>
                  <a:cubicBezTo>
                    <a:pt x="639" y="404"/>
                    <a:pt x="639" y="404"/>
                    <a:pt x="639" y="404"/>
                  </a:cubicBezTo>
                  <a:cubicBezTo>
                    <a:pt x="639" y="397"/>
                    <a:pt x="638" y="390"/>
                    <a:pt x="637" y="382"/>
                  </a:cubicBezTo>
                  <a:cubicBezTo>
                    <a:pt x="637" y="375"/>
                    <a:pt x="636" y="368"/>
                    <a:pt x="635" y="361"/>
                  </a:cubicBezTo>
                  <a:cubicBezTo>
                    <a:pt x="635" y="357"/>
                    <a:pt x="634" y="353"/>
                    <a:pt x="634" y="350"/>
                  </a:cubicBezTo>
                  <a:cubicBezTo>
                    <a:pt x="634" y="347"/>
                    <a:pt x="633" y="343"/>
                    <a:pt x="633" y="340"/>
                  </a:cubicBezTo>
                  <a:cubicBezTo>
                    <a:pt x="629" y="314"/>
                    <a:pt x="626" y="288"/>
                    <a:pt x="621" y="263"/>
                  </a:cubicBezTo>
                  <a:cubicBezTo>
                    <a:pt x="619" y="250"/>
                    <a:pt x="617" y="238"/>
                    <a:pt x="615" y="226"/>
                  </a:cubicBezTo>
                  <a:cubicBezTo>
                    <a:pt x="612" y="214"/>
                    <a:pt x="610" y="202"/>
                    <a:pt x="607" y="191"/>
                  </a:cubicBezTo>
                  <a:cubicBezTo>
                    <a:pt x="603" y="168"/>
                    <a:pt x="597" y="147"/>
                    <a:pt x="592" y="128"/>
                  </a:cubicBezTo>
                  <a:cubicBezTo>
                    <a:pt x="591" y="123"/>
                    <a:pt x="590" y="118"/>
                    <a:pt x="589" y="113"/>
                  </a:cubicBezTo>
                  <a:cubicBezTo>
                    <a:pt x="588" y="108"/>
                    <a:pt x="586" y="104"/>
                    <a:pt x="585" y="100"/>
                  </a:cubicBezTo>
                  <a:cubicBezTo>
                    <a:pt x="583" y="91"/>
                    <a:pt x="580" y="82"/>
                    <a:pt x="578" y="74"/>
                  </a:cubicBezTo>
                  <a:cubicBezTo>
                    <a:pt x="576" y="66"/>
                    <a:pt x="574" y="59"/>
                    <a:pt x="572" y="52"/>
                  </a:cubicBezTo>
                  <a:cubicBezTo>
                    <a:pt x="569" y="46"/>
                    <a:pt x="567" y="39"/>
                    <a:pt x="566" y="34"/>
                  </a:cubicBezTo>
                  <a:cubicBezTo>
                    <a:pt x="563" y="26"/>
                    <a:pt x="561" y="19"/>
                    <a:pt x="559" y="13"/>
                  </a:cubicBezTo>
                  <a:cubicBezTo>
                    <a:pt x="556" y="5"/>
                    <a:pt x="548" y="0"/>
                    <a:pt x="540" y="3"/>
                  </a:cubicBezTo>
                  <a:cubicBezTo>
                    <a:pt x="26" y="149"/>
                    <a:pt x="26" y="149"/>
                    <a:pt x="26" y="149"/>
                  </a:cubicBezTo>
                  <a:cubicBezTo>
                    <a:pt x="18" y="151"/>
                    <a:pt x="13" y="159"/>
                    <a:pt x="15" y="167"/>
                  </a:cubicBezTo>
                  <a:cubicBezTo>
                    <a:pt x="15" y="170"/>
                    <a:pt x="16" y="174"/>
                    <a:pt x="16" y="178"/>
                  </a:cubicBezTo>
                  <a:cubicBezTo>
                    <a:pt x="17" y="181"/>
                    <a:pt x="18" y="186"/>
                    <a:pt x="19" y="190"/>
                  </a:cubicBezTo>
                  <a:cubicBezTo>
                    <a:pt x="20" y="195"/>
                    <a:pt x="20" y="200"/>
                    <a:pt x="21" y="205"/>
                  </a:cubicBezTo>
                  <a:cubicBezTo>
                    <a:pt x="22" y="211"/>
                    <a:pt x="23" y="217"/>
                    <a:pt x="24" y="223"/>
                  </a:cubicBezTo>
                  <a:cubicBezTo>
                    <a:pt x="24" y="226"/>
                    <a:pt x="25" y="229"/>
                    <a:pt x="25" y="232"/>
                  </a:cubicBezTo>
                  <a:cubicBezTo>
                    <a:pt x="26" y="235"/>
                    <a:pt x="26" y="239"/>
                    <a:pt x="26" y="242"/>
                  </a:cubicBezTo>
                  <a:cubicBezTo>
                    <a:pt x="28" y="255"/>
                    <a:pt x="30" y="270"/>
                    <a:pt x="31" y="285"/>
                  </a:cubicBezTo>
                  <a:cubicBezTo>
                    <a:pt x="32" y="293"/>
                    <a:pt x="32" y="301"/>
                    <a:pt x="33" y="309"/>
                  </a:cubicBezTo>
                  <a:cubicBezTo>
                    <a:pt x="33" y="317"/>
                    <a:pt x="34" y="325"/>
                    <a:pt x="34" y="333"/>
                  </a:cubicBezTo>
                  <a:cubicBezTo>
                    <a:pt x="35" y="350"/>
                    <a:pt x="35" y="367"/>
                    <a:pt x="35" y="385"/>
                  </a:cubicBezTo>
                  <a:cubicBezTo>
                    <a:pt x="35" y="391"/>
                    <a:pt x="35" y="391"/>
                    <a:pt x="35" y="391"/>
                  </a:cubicBezTo>
                  <a:cubicBezTo>
                    <a:pt x="35" y="397"/>
                    <a:pt x="35" y="397"/>
                    <a:pt x="35" y="397"/>
                  </a:cubicBezTo>
                  <a:cubicBezTo>
                    <a:pt x="35" y="401"/>
                    <a:pt x="35" y="405"/>
                    <a:pt x="35" y="409"/>
                  </a:cubicBezTo>
                  <a:cubicBezTo>
                    <a:pt x="35" y="413"/>
                    <a:pt x="34" y="416"/>
                    <a:pt x="34" y="420"/>
                  </a:cubicBezTo>
                  <a:cubicBezTo>
                    <a:pt x="34" y="426"/>
                    <a:pt x="34" y="426"/>
                    <a:pt x="34" y="426"/>
                  </a:cubicBezTo>
                  <a:cubicBezTo>
                    <a:pt x="34" y="434"/>
                    <a:pt x="34" y="434"/>
                    <a:pt x="34" y="434"/>
                  </a:cubicBezTo>
                  <a:cubicBezTo>
                    <a:pt x="33" y="446"/>
                    <a:pt x="33" y="457"/>
                    <a:pt x="32" y="468"/>
                  </a:cubicBezTo>
                  <a:cubicBezTo>
                    <a:pt x="32" y="476"/>
                    <a:pt x="32" y="476"/>
                    <a:pt x="32" y="476"/>
                  </a:cubicBezTo>
                  <a:cubicBezTo>
                    <a:pt x="32" y="477"/>
                    <a:pt x="32" y="477"/>
                    <a:pt x="32" y="477"/>
                  </a:cubicBezTo>
                  <a:cubicBezTo>
                    <a:pt x="32" y="478"/>
                    <a:pt x="32" y="478"/>
                    <a:pt x="32" y="478"/>
                  </a:cubicBezTo>
                  <a:cubicBezTo>
                    <a:pt x="32" y="477"/>
                    <a:pt x="32" y="468"/>
                    <a:pt x="32" y="472"/>
                  </a:cubicBezTo>
                  <a:cubicBezTo>
                    <a:pt x="32" y="473"/>
                    <a:pt x="32" y="473"/>
                    <a:pt x="32" y="473"/>
                  </a:cubicBezTo>
                  <a:cubicBezTo>
                    <a:pt x="32" y="475"/>
                    <a:pt x="32" y="475"/>
                    <a:pt x="32" y="475"/>
                  </a:cubicBezTo>
                  <a:cubicBezTo>
                    <a:pt x="31" y="478"/>
                    <a:pt x="31" y="478"/>
                    <a:pt x="31" y="478"/>
                  </a:cubicBezTo>
                  <a:cubicBezTo>
                    <a:pt x="31" y="482"/>
                    <a:pt x="31" y="487"/>
                    <a:pt x="30" y="491"/>
                  </a:cubicBezTo>
                  <a:cubicBezTo>
                    <a:pt x="30" y="495"/>
                    <a:pt x="30" y="500"/>
                    <a:pt x="29" y="504"/>
                  </a:cubicBezTo>
                  <a:cubicBezTo>
                    <a:pt x="29" y="508"/>
                    <a:pt x="28" y="513"/>
                    <a:pt x="28" y="517"/>
                  </a:cubicBezTo>
                  <a:cubicBezTo>
                    <a:pt x="27" y="525"/>
                    <a:pt x="26" y="534"/>
                    <a:pt x="25" y="542"/>
                  </a:cubicBezTo>
                  <a:cubicBezTo>
                    <a:pt x="23" y="550"/>
                    <a:pt x="22" y="558"/>
                    <a:pt x="21" y="566"/>
                  </a:cubicBezTo>
                  <a:cubicBezTo>
                    <a:pt x="20" y="574"/>
                    <a:pt x="18" y="581"/>
                    <a:pt x="17" y="589"/>
                  </a:cubicBezTo>
                  <a:cubicBezTo>
                    <a:pt x="16" y="596"/>
                    <a:pt x="14" y="604"/>
                    <a:pt x="13" y="610"/>
                  </a:cubicBezTo>
                  <a:cubicBezTo>
                    <a:pt x="11" y="617"/>
                    <a:pt x="10" y="624"/>
                    <a:pt x="9" y="631"/>
                  </a:cubicBezTo>
                  <a:cubicBezTo>
                    <a:pt x="7" y="637"/>
                    <a:pt x="6" y="643"/>
                    <a:pt x="5" y="649"/>
                  </a:cubicBezTo>
                  <a:cubicBezTo>
                    <a:pt x="4" y="652"/>
                    <a:pt x="3" y="655"/>
                    <a:pt x="3" y="657"/>
                  </a:cubicBezTo>
                  <a:cubicBezTo>
                    <a:pt x="2" y="660"/>
                    <a:pt x="1" y="662"/>
                    <a:pt x="1" y="664"/>
                  </a:cubicBezTo>
                  <a:cubicBezTo>
                    <a:pt x="0" y="665"/>
                    <a:pt x="0" y="667"/>
                    <a:pt x="0" y="668"/>
                  </a:cubicBezTo>
                  <a:cubicBezTo>
                    <a:pt x="628" y="668"/>
                    <a:pt x="628" y="668"/>
                    <a:pt x="628" y="668"/>
                  </a:cubicBezTo>
                  <a:cubicBezTo>
                    <a:pt x="637" y="668"/>
                    <a:pt x="644" y="661"/>
                    <a:pt x="644" y="653"/>
                  </a:cubicBezTo>
                  <a:cubicBezTo>
                    <a:pt x="644" y="653"/>
                    <a:pt x="644" y="653"/>
                    <a:pt x="644" y="653"/>
                  </a:cubicBezTo>
                  <a:cubicBezTo>
                    <a:pt x="645" y="641"/>
                    <a:pt x="645" y="629"/>
                    <a:pt x="646" y="617"/>
                  </a:cubicBezTo>
                  <a:cubicBezTo>
                    <a:pt x="646" y="605"/>
                    <a:pt x="646" y="592"/>
                    <a:pt x="646" y="579"/>
                  </a:cubicBezTo>
                  <a:cubicBezTo>
                    <a:pt x="647" y="566"/>
                    <a:pt x="646" y="554"/>
                    <a:pt x="646" y="54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1" name="Freeform 7"/>
            <p:cNvSpPr>
              <a:spLocks/>
            </p:cNvSpPr>
            <p:nvPr/>
          </p:nvSpPr>
          <p:spPr bwMode="auto">
            <a:xfrm>
              <a:off x="4205" y="578"/>
              <a:ext cx="1906" cy="2006"/>
            </a:xfrm>
            <a:custGeom>
              <a:avLst/>
              <a:gdLst>
                <a:gd name="T0" fmla="*/ 803 w 807"/>
                <a:gd name="T1" fmla="*/ 633 h 849"/>
                <a:gd name="T2" fmla="*/ 790 w 807"/>
                <a:gd name="T3" fmla="*/ 605 h 849"/>
                <a:gd name="T4" fmla="*/ 767 w 807"/>
                <a:gd name="T5" fmla="*/ 558 h 849"/>
                <a:gd name="T6" fmla="*/ 753 w 807"/>
                <a:gd name="T7" fmla="*/ 532 h 849"/>
                <a:gd name="T8" fmla="*/ 721 w 807"/>
                <a:gd name="T9" fmla="*/ 476 h 849"/>
                <a:gd name="T10" fmla="*/ 703 w 807"/>
                <a:gd name="T11" fmla="*/ 446 h 849"/>
                <a:gd name="T12" fmla="*/ 640 w 807"/>
                <a:gd name="T13" fmla="*/ 351 h 849"/>
                <a:gd name="T14" fmla="*/ 623 w 807"/>
                <a:gd name="T15" fmla="*/ 327 h 849"/>
                <a:gd name="T16" fmla="*/ 592 w 807"/>
                <a:gd name="T17" fmla="*/ 288 h 849"/>
                <a:gd name="T18" fmla="*/ 554 w 807"/>
                <a:gd name="T19" fmla="*/ 242 h 849"/>
                <a:gd name="T20" fmla="*/ 529 w 807"/>
                <a:gd name="T21" fmla="*/ 213 h 849"/>
                <a:gd name="T22" fmla="*/ 490 w 807"/>
                <a:gd name="T23" fmla="*/ 171 h 849"/>
                <a:gd name="T24" fmla="*/ 439 w 807"/>
                <a:gd name="T25" fmla="*/ 121 h 849"/>
                <a:gd name="T26" fmla="*/ 392 w 807"/>
                <a:gd name="T27" fmla="*/ 78 h 849"/>
                <a:gd name="T28" fmla="*/ 351 w 807"/>
                <a:gd name="T29" fmla="*/ 43 h 849"/>
                <a:gd name="T30" fmla="*/ 319 w 807"/>
                <a:gd name="T31" fmla="*/ 17 h 849"/>
                <a:gd name="T32" fmla="*/ 281 w 807"/>
                <a:gd name="T33" fmla="*/ 7 h 849"/>
                <a:gd name="T34" fmla="*/ 6 w 807"/>
                <a:gd name="T35" fmla="*/ 362 h 849"/>
                <a:gd name="T36" fmla="*/ 23 w 807"/>
                <a:gd name="T37" fmla="*/ 380 h 849"/>
                <a:gd name="T38" fmla="*/ 47 w 807"/>
                <a:gd name="T39" fmla="*/ 404 h 849"/>
                <a:gd name="T40" fmla="*/ 74 w 807"/>
                <a:gd name="T41" fmla="*/ 436 h 849"/>
                <a:gd name="T42" fmla="*/ 104 w 807"/>
                <a:gd name="T43" fmla="*/ 472 h 849"/>
                <a:gd name="T44" fmla="*/ 136 w 807"/>
                <a:gd name="T45" fmla="*/ 514 h 849"/>
                <a:gd name="T46" fmla="*/ 151 w 807"/>
                <a:gd name="T47" fmla="*/ 536 h 849"/>
                <a:gd name="T48" fmla="*/ 166 w 807"/>
                <a:gd name="T49" fmla="*/ 559 h 849"/>
                <a:gd name="T50" fmla="*/ 195 w 807"/>
                <a:gd name="T51" fmla="*/ 606 h 849"/>
                <a:gd name="T52" fmla="*/ 201 w 807"/>
                <a:gd name="T53" fmla="*/ 618 h 849"/>
                <a:gd name="T54" fmla="*/ 232 w 807"/>
                <a:gd name="T55" fmla="*/ 677 h 849"/>
                <a:gd name="T56" fmla="*/ 248 w 807"/>
                <a:gd name="T57" fmla="*/ 711 h 849"/>
                <a:gd name="T58" fmla="*/ 262 w 807"/>
                <a:gd name="T59" fmla="*/ 743 h 849"/>
                <a:gd name="T60" fmla="*/ 273 w 807"/>
                <a:gd name="T61" fmla="*/ 772 h 849"/>
                <a:gd name="T62" fmla="*/ 282 w 807"/>
                <a:gd name="T63" fmla="*/ 795 h 849"/>
                <a:gd name="T64" fmla="*/ 291 w 807"/>
                <a:gd name="T65" fmla="*/ 823 h 849"/>
                <a:gd name="T66" fmla="*/ 316 w 807"/>
                <a:gd name="T67" fmla="*/ 846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7" h="849">
                  <a:moveTo>
                    <a:pt x="795" y="654"/>
                  </a:moveTo>
                  <a:cubicBezTo>
                    <a:pt x="803" y="651"/>
                    <a:pt x="807" y="641"/>
                    <a:pt x="803" y="633"/>
                  </a:cubicBezTo>
                  <a:cubicBezTo>
                    <a:pt x="801" y="629"/>
                    <a:pt x="799" y="625"/>
                    <a:pt x="797" y="620"/>
                  </a:cubicBezTo>
                  <a:cubicBezTo>
                    <a:pt x="795" y="615"/>
                    <a:pt x="792" y="610"/>
                    <a:pt x="790" y="605"/>
                  </a:cubicBezTo>
                  <a:cubicBezTo>
                    <a:pt x="787" y="598"/>
                    <a:pt x="783" y="591"/>
                    <a:pt x="779" y="583"/>
                  </a:cubicBezTo>
                  <a:cubicBezTo>
                    <a:pt x="775" y="575"/>
                    <a:pt x="771" y="566"/>
                    <a:pt x="767" y="558"/>
                  </a:cubicBezTo>
                  <a:cubicBezTo>
                    <a:pt x="764" y="553"/>
                    <a:pt x="762" y="549"/>
                    <a:pt x="760" y="545"/>
                  </a:cubicBezTo>
                  <a:cubicBezTo>
                    <a:pt x="758" y="541"/>
                    <a:pt x="755" y="536"/>
                    <a:pt x="753" y="532"/>
                  </a:cubicBezTo>
                  <a:cubicBezTo>
                    <a:pt x="748" y="523"/>
                    <a:pt x="743" y="514"/>
                    <a:pt x="738" y="505"/>
                  </a:cubicBezTo>
                  <a:cubicBezTo>
                    <a:pt x="732" y="495"/>
                    <a:pt x="727" y="486"/>
                    <a:pt x="721" y="476"/>
                  </a:cubicBezTo>
                  <a:cubicBezTo>
                    <a:pt x="718" y="471"/>
                    <a:pt x="715" y="466"/>
                    <a:pt x="712" y="461"/>
                  </a:cubicBezTo>
                  <a:cubicBezTo>
                    <a:pt x="709" y="456"/>
                    <a:pt x="706" y="451"/>
                    <a:pt x="703" y="446"/>
                  </a:cubicBezTo>
                  <a:cubicBezTo>
                    <a:pt x="696" y="436"/>
                    <a:pt x="690" y="425"/>
                    <a:pt x="683" y="415"/>
                  </a:cubicBezTo>
                  <a:cubicBezTo>
                    <a:pt x="669" y="394"/>
                    <a:pt x="655" y="372"/>
                    <a:pt x="640" y="351"/>
                  </a:cubicBezTo>
                  <a:cubicBezTo>
                    <a:pt x="636" y="346"/>
                    <a:pt x="632" y="341"/>
                    <a:pt x="628" y="335"/>
                  </a:cubicBezTo>
                  <a:cubicBezTo>
                    <a:pt x="623" y="327"/>
                    <a:pt x="623" y="327"/>
                    <a:pt x="623" y="327"/>
                  </a:cubicBezTo>
                  <a:cubicBezTo>
                    <a:pt x="616" y="320"/>
                    <a:pt x="616" y="320"/>
                    <a:pt x="616" y="320"/>
                  </a:cubicBezTo>
                  <a:cubicBezTo>
                    <a:pt x="608" y="309"/>
                    <a:pt x="600" y="299"/>
                    <a:pt x="592" y="288"/>
                  </a:cubicBezTo>
                  <a:cubicBezTo>
                    <a:pt x="584" y="278"/>
                    <a:pt x="575" y="268"/>
                    <a:pt x="567" y="258"/>
                  </a:cubicBezTo>
                  <a:cubicBezTo>
                    <a:pt x="563" y="252"/>
                    <a:pt x="559" y="247"/>
                    <a:pt x="554" y="242"/>
                  </a:cubicBezTo>
                  <a:cubicBezTo>
                    <a:pt x="550" y="237"/>
                    <a:pt x="546" y="233"/>
                    <a:pt x="542" y="228"/>
                  </a:cubicBezTo>
                  <a:cubicBezTo>
                    <a:pt x="537" y="223"/>
                    <a:pt x="533" y="218"/>
                    <a:pt x="529" y="213"/>
                  </a:cubicBezTo>
                  <a:cubicBezTo>
                    <a:pt x="524" y="208"/>
                    <a:pt x="520" y="203"/>
                    <a:pt x="516" y="199"/>
                  </a:cubicBezTo>
                  <a:cubicBezTo>
                    <a:pt x="507" y="190"/>
                    <a:pt x="498" y="180"/>
                    <a:pt x="490" y="171"/>
                  </a:cubicBezTo>
                  <a:cubicBezTo>
                    <a:pt x="482" y="162"/>
                    <a:pt x="473" y="154"/>
                    <a:pt x="464" y="146"/>
                  </a:cubicBezTo>
                  <a:cubicBezTo>
                    <a:pt x="456" y="137"/>
                    <a:pt x="448" y="129"/>
                    <a:pt x="439" y="121"/>
                  </a:cubicBezTo>
                  <a:cubicBezTo>
                    <a:pt x="431" y="113"/>
                    <a:pt x="423" y="106"/>
                    <a:pt x="415" y="99"/>
                  </a:cubicBezTo>
                  <a:cubicBezTo>
                    <a:pt x="408" y="91"/>
                    <a:pt x="400" y="85"/>
                    <a:pt x="392" y="78"/>
                  </a:cubicBezTo>
                  <a:cubicBezTo>
                    <a:pt x="385" y="72"/>
                    <a:pt x="378" y="65"/>
                    <a:pt x="371" y="60"/>
                  </a:cubicBezTo>
                  <a:cubicBezTo>
                    <a:pt x="364" y="54"/>
                    <a:pt x="358" y="48"/>
                    <a:pt x="351" y="43"/>
                  </a:cubicBezTo>
                  <a:cubicBezTo>
                    <a:pt x="345" y="38"/>
                    <a:pt x="339" y="34"/>
                    <a:pt x="334" y="29"/>
                  </a:cubicBezTo>
                  <a:cubicBezTo>
                    <a:pt x="329" y="25"/>
                    <a:pt x="324" y="21"/>
                    <a:pt x="319" y="17"/>
                  </a:cubicBezTo>
                  <a:cubicBezTo>
                    <a:pt x="312" y="12"/>
                    <a:pt x="307" y="8"/>
                    <a:pt x="302" y="5"/>
                  </a:cubicBezTo>
                  <a:cubicBezTo>
                    <a:pt x="296" y="0"/>
                    <a:pt x="286" y="1"/>
                    <a:pt x="281" y="7"/>
                  </a:cubicBezTo>
                  <a:cubicBezTo>
                    <a:pt x="5" y="341"/>
                    <a:pt x="5" y="341"/>
                    <a:pt x="5" y="341"/>
                  </a:cubicBezTo>
                  <a:cubicBezTo>
                    <a:pt x="0" y="347"/>
                    <a:pt x="0" y="357"/>
                    <a:pt x="6" y="362"/>
                  </a:cubicBezTo>
                  <a:cubicBezTo>
                    <a:pt x="8" y="365"/>
                    <a:pt x="11" y="367"/>
                    <a:pt x="14" y="370"/>
                  </a:cubicBezTo>
                  <a:cubicBezTo>
                    <a:pt x="17" y="373"/>
                    <a:pt x="20" y="376"/>
                    <a:pt x="23" y="380"/>
                  </a:cubicBezTo>
                  <a:cubicBezTo>
                    <a:pt x="27" y="383"/>
                    <a:pt x="30" y="387"/>
                    <a:pt x="34" y="391"/>
                  </a:cubicBezTo>
                  <a:cubicBezTo>
                    <a:pt x="38" y="395"/>
                    <a:pt x="42" y="400"/>
                    <a:pt x="47" y="404"/>
                  </a:cubicBezTo>
                  <a:cubicBezTo>
                    <a:pt x="51" y="409"/>
                    <a:pt x="55" y="414"/>
                    <a:pt x="60" y="419"/>
                  </a:cubicBezTo>
                  <a:cubicBezTo>
                    <a:pt x="65" y="425"/>
                    <a:pt x="70" y="430"/>
                    <a:pt x="74" y="436"/>
                  </a:cubicBezTo>
                  <a:cubicBezTo>
                    <a:pt x="79" y="441"/>
                    <a:pt x="84" y="447"/>
                    <a:pt x="89" y="453"/>
                  </a:cubicBezTo>
                  <a:cubicBezTo>
                    <a:pt x="94" y="459"/>
                    <a:pt x="99" y="466"/>
                    <a:pt x="104" y="472"/>
                  </a:cubicBezTo>
                  <a:cubicBezTo>
                    <a:pt x="109" y="479"/>
                    <a:pt x="115" y="486"/>
                    <a:pt x="120" y="493"/>
                  </a:cubicBezTo>
                  <a:cubicBezTo>
                    <a:pt x="125" y="500"/>
                    <a:pt x="130" y="507"/>
                    <a:pt x="136" y="514"/>
                  </a:cubicBezTo>
                  <a:cubicBezTo>
                    <a:pt x="138" y="518"/>
                    <a:pt x="141" y="521"/>
                    <a:pt x="143" y="525"/>
                  </a:cubicBezTo>
                  <a:cubicBezTo>
                    <a:pt x="146" y="529"/>
                    <a:pt x="148" y="532"/>
                    <a:pt x="151" y="536"/>
                  </a:cubicBezTo>
                  <a:cubicBezTo>
                    <a:pt x="153" y="540"/>
                    <a:pt x="156" y="544"/>
                    <a:pt x="159" y="547"/>
                  </a:cubicBezTo>
                  <a:cubicBezTo>
                    <a:pt x="161" y="551"/>
                    <a:pt x="163" y="555"/>
                    <a:pt x="166" y="559"/>
                  </a:cubicBezTo>
                  <a:cubicBezTo>
                    <a:pt x="171" y="567"/>
                    <a:pt x="176" y="574"/>
                    <a:pt x="181" y="582"/>
                  </a:cubicBezTo>
                  <a:cubicBezTo>
                    <a:pt x="185" y="590"/>
                    <a:pt x="190" y="598"/>
                    <a:pt x="195" y="606"/>
                  </a:cubicBezTo>
                  <a:cubicBezTo>
                    <a:pt x="198" y="612"/>
                    <a:pt x="198" y="612"/>
                    <a:pt x="198" y="612"/>
                  </a:cubicBezTo>
                  <a:cubicBezTo>
                    <a:pt x="201" y="618"/>
                    <a:pt x="201" y="618"/>
                    <a:pt x="201" y="618"/>
                  </a:cubicBezTo>
                  <a:cubicBezTo>
                    <a:pt x="204" y="622"/>
                    <a:pt x="206" y="626"/>
                    <a:pt x="208" y="630"/>
                  </a:cubicBezTo>
                  <a:cubicBezTo>
                    <a:pt x="217" y="645"/>
                    <a:pt x="224" y="662"/>
                    <a:pt x="232" y="677"/>
                  </a:cubicBezTo>
                  <a:cubicBezTo>
                    <a:pt x="236" y="685"/>
                    <a:pt x="239" y="692"/>
                    <a:pt x="243" y="700"/>
                  </a:cubicBezTo>
                  <a:cubicBezTo>
                    <a:pt x="245" y="703"/>
                    <a:pt x="246" y="707"/>
                    <a:pt x="248" y="711"/>
                  </a:cubicBezTo>
                  <a:cubicBezTo>
                    <a:pt x="250" y="714"/>
                    <a:pt x="251" y="718"/>
                    <a:pt x="253" y="722"/>
                  </a:cubicBezTo>
                  <a:cubicBezTo>
                    <a:pt x="256" y="729"/>
                    <a:pt x="259" y="736"/>
                    <a:pt x="262" y="743"/>
                  </a:cubicBezTo>
                  <a:cubicBezTo>
                    <a:pt x="264" y="750"/>
                    <a:pt x="267" y="756"/>
                    <a:pt x="270" y="762"/>
                  </a:cubicBezTo>
                  <a:cubicBezTo>
                    <a:pt x="271" y="766"/>
                    <a:pt x="272" y="769"/>
                    <a:pt x="273" y="772"/>
                  </a:cubicBezTo>
                  <a:cubicBezTo>
                    <a:pt x="274" y="775"/>
                    <a:pt x="276" y="778"/>
                    <a:pt x="276" y="780"/>
                  </a:cubicBezTo>
                  <a:cubicBezTo>
                    <a:pt x="278" y="786"/>
                    <a:pt x="280" y="791"/>
                    <a:pt x="282" y="795"/>
                  </a:cubicBezTo>
                  <a:cubicBezTo>
                    <a:pt x="283" y="800"/>
                    <a:pt x="285" y="804"/>
                    <a:pt x="286" y="808"/>
                  </a:cubicBezTo>
                  <a:cubicBezTo>
                    <a:pt x="288" y="813"/>
                    <a:pt x="290" y="819"/>
                    <a:pt x="291" y="823"/>
                  </a:cubicBezTo>
                  <a:cubicBezTo>
                    <a:pt x="293" y="828"/>
                    <a:pt x="294" y="833"/>
                    <a:pt x="296" y="836"/>
                  </a:cubicBezTo>
                  <a:cubicBezTo>
                    <a:pt x="298" y="845"/>
                    <a:pt x="308" y="849"/>
                    <a:pt x="316" y="846"/>
                  </a:cubicBezTo>
                  <a:lnTo>
                    <a:pt x="795" y="6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2" name="Freeform 8"/>
            <p:cNvSpPr>
              <a:spLocks/>
            </p:cNvSpPr>
            <p:nvPr/>
          </p:nvSpPr>
          <p:spPr bwMode="auto">
            <a:xfrm>
              <a:off x="2702" y="-147"/>
              <a:ext cx="629" cy="888"/>
            </a:xfrm>
            <a:custGeom>
              <a:avLst/>
              <a:gdLst>
                <a:gd name="T0" fmla="*/ 14 w 266"/>
                <a:gd name="T1" fmla="*/ 363 h 376"/>
                <a:gd name="T2" fmla="*/ 26 w 266"/>
                <a:gd name="T3" fmla="*/ 364 h 376"/>
                <a:gd name="T4" fmla="*/ 40 w 266"/>
                <a:gd name="T5" fmla="*/ 366 h 376"/>
                <a:gd name="T6" fmla="*/ 56 w 266"/>
                <a:gd name="T7" fmla="*/ 369 h 376"/>
                <a:gd name="T8" fmla="*/ 74 w 266"/>
                <a:gd name="T9" fmla="*/ 372 h 376"/>
                <a:gd name="T10" fmla="*/ 92 w 266"/>
                <a:gd name="T11" fmla="*/ 376 h 376"/>
                <a:gd name="T12" fmla="*/ 266 w 266"/>
                <a:gd name="T13" fmla="*/ 20 h 376"/>
                <a:gd name="T14" fmla="*/ 240 w 266"/>
                <a:gd name="T15" fmla="*/ 16 h 376"/>
                <a:gd name="T16" fmla="*/ 223 w 266"/>
                <a:gd name="T17" fmla="*/ 13 h 376"/>
                <a:gd name="T18" fmla="*/ 207 w 266"/>
                <a:gd name="T19" fmla="*/ 11 h 376"/>
                <a:gd name="T20" fmla="*/ 175 w 266"/>
                <a:gd name="T21" fmla="*/ 7 h 376"/>
                <a:gd name="T22" fmla="*/ 145 w 266"/>
                <a:gd name="T23" fmla="*/ 5 h 376"/>
                <a:gd name="T24" fmla="*/ 117 w 266"/>
                <a:gd name="T25" fmla="*/ 3 h 376"/>
                <a:gd name="T26" fmla="*/ 92 w 266"/>
                <a:gd name="T27" fmla="*/ 2 h 376"/>
                <a:gd name="T28" fmla="*/ 71 w 266"/>
                <a:gd name="T29" fmla="*/ 1 h 376"/>
                <a:gd name="T30" fmla="*/ 52 w 266"/>
                <a:gd name="T31" fmla="*/ 0 h 376"/>
                <a:gd name="T32" fmla="*/ 32 w 266"/>
                <a:gd name="T33" fmla="*/ 0 h 376"/>
                <a:gd name="T34" fmla="*/ 16 w 266"/>
                <a:gd name="T35" fmla="*/ 15 h 376"/>
                <a:gd name="T36" fmla="*/ 0 w 266"/>
                <a:gd name="T37" fmla="*/ 346 h 376"/>
                <a:gd name="T38" fmla="*/ 14 w 266"/>
                <a:gd name="T39" fmla="*/ 3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376">
                  <a:moveTo>
                    <a:pt x="14" y="363"/>
                  </a:moveTo>
                  <a:cubicBezTo>
                    <a:pt x="17" y="363"/>
                    <a:pt x="21" y="364"/>
                    <a:pt x="26" y="364"/>
                  </a:cubicBezTo>
                  <a:cubicBezTo>
                    <a:pt x="30" y="365"/>
                    <a:pt x="35" y="366"/>
                    <a:pt x="40" y="366"/>
                  </a:cubicBezTo>
                  <a:cubicBezTo>
                    <a:pt x="45" y="367"/>
                    <a:pt x="50" y="368"/>
                    <a:pt x="56" y="369"/>
                  </a:cubicBezTo>
                  <a:cubicBezTo>
                    <a:pt x="62" y="370"/>
                    <a:pt x="68" y="371"/>
                    <a:pt x="74" y="372"/>
                  </a:cubicBezTo>
                  <a:cubicBezTo>
                    <a:pt x="80" y="373"/>
                    <a:pt x="86" y="375"/>
                    <a:pt x="92" y="376"/>
                  </a:cubicBezTo>
                  <a:cubicBezTo>
                    <a:pt x="266" y="20"/>
                    <a:pt x="266" y="20"/>
                    <a:pt x="266" y="20"/>
                  </a:cubicBezTo>
                  <a:cubicBezTo>
                    <a:pt x="257" y="18"/>
                    <a:pt x="249" y="17"/>
                    <a:pt x="240" y="16"/>
                  </a:cubicBezTo>
                  <a:cubicBezTo>
                    <a:pt x="235" y="15"/>
                    <a:pt x="229" y="14"/>
                    <a:pt x="223" y="13"/>
                  </a:cubicBezTo>
                  <a:cubicBezTo>
                    <a:pt x="218" y="13"/>
                    <a:pt x="212" y="12"/>
                    <a:pt x="207" y="11"/>
                  </a:cubicBezTo>
                  <a:cubicBezTo>
                    <a:pt x="196" y="10"/>
                    <a:pt x="185" y="9"/>
                    <a:pt x="175" y="7"/>
                  </a:cubicBezTo>
                  <a:cubicBezTo>
                    <a:pt x="164" y="7"/>
                    <a:pt x="154" y="6"/>
                    <a:pt x="145" y="5"/>
                  </a:cubicBezTo>
                  <a:cubicBezTo>
                    <a:pt x="135" y="4"/>
                    <a:pt x="126" y="3"/>
                    <a:pt x="117" y="3"/>
                  </a:cubicBezTo>
                  <a:cubicBezTo>
                    <a:pt x="108" y="2"/>
                    <a:pt x="100" y="2"/>
                    <a:pt x="92" y="2"/>
                  </a:cubicBezTo>
                  <a:cubicBezTo>
                    <a:pt x="85" y="1"/>
                    <a:pt x="77" y="1"/>
                    <a:pt x="71" y="1"/>
                  </a:cubicBezTo>
                  <a:cubicBezTo>
                    <a:pt x="64" y="0"/>
                    <a:pt x="58" y="0"/>
                    <a:pt x="52" y="0"/>
                  </a:cubicBezTo>
                  <a:cubicBezTo>
                    <a:pt x="44" y="0"/>
                    <a:pt x="37" y="0"/>
                    <a:pt x="32" y="0"/>
                  </a:cubicBezTo>
                  <a:cubicBezTo>
                    <a:pt x="24" y="0"/>
                    <a:pt x="17" y="7"/>
                    <a:pt x="16" y="15"/>
                  </a:cubicBezTo>
                  <a:cubicBezTo>
                    <a:pt x="0" y="346"/>
                    <a:pt x="0" y="346"/>
                    <a:pt x="0" y="346"/>
                  </a:cubicBezTo>
                  <a:cubicBezTo>
                    <a:pt x="0" y="355"/>
                    <a:pt x="6" y="362"/>
                    <a:pt x="14" y="36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3" name="Freeform 9"/>
            <p:cNvSpPr>
              <a:spLocks/>
            </p:cNvSpPr>
            <p:nvPr/>
          </p:nvSpPr>
          <p:spPr bwMode="auto">
            <a:xfrm>
              <a:off x="3791" y="89"/>
              <a:ext cx="794" cy="1153"/>
            </a:xfrm>
            <a:custGeom>
              <a:avLst/>
              <a:gdLst>
                <a:gd name="T0" fmla="*/ 326 w 336"/>
                <a:gd name="T1" fmla="*/ 110 h 488"/>
                <a:gd name="T2" fmla="*/ 314 w 336"/>
                <a:gd name="T3" fmla="*/ 103 h 488"/>
                <a:gd name="T4" fmla="*/ 307 w 336"/>
                <a:gd name="T5" fmla="*/ 99 h 488"/>
                <a:gd name="T6" fmla="*/ 299 w 336"/>
                <a:gd name="T7" fmla="*/ 95 h 488"/>
                <a:gd name="T8" fmla="*/ 278 w 336"/>
                <a:gd name="T9" fmla="*/ 83 h 488"/>
                <a:gd name="T10" fmla="*/ 254 w 336"/>
                <a:gd name="T11" fmla="*/ 70 h 488"/>
                <a:gd name="T12" fmla="*/ 229 w 336"/>
                <a:gd name="T13" fmla="*/ 58 h 488"/>
                <a:gd name="T14" fmla="*/ 202 w 336"/>
                <a:gd name="T15" fmla="*/ 44 h 488"/>
                <a:gd name="T16" fmla="*/ 172 w 336"/>
                <a:gd name="T17" fmla="*/ 31 h 488"/>
                <a:gd name="T18" fmla="*/ 141 w 336"/>
                <a:gd name="T19" fmla="*/ 17 h 488"/>
                <a:gd name="T20" fmla="*/ 107 w 336"/>
                <a:gd name="T21" fmla="*/ 3 h 488"/>
                <a:gd name="T22" fmla="*/ 99 w 336"/>
                <a:gd name="T23" fmla="*/ 0 h 488"/>
                <a:gd name="T24" fmla="*/ 0 w 336"/>
                <a:gd name="T25" fmla="*/ 426 h 488"/>
                <a:gd name="T26" fmla="*/ 16 w 336"/>
                <a:gd name="T27" fmla="*/ 436 h 488"/>
                <a:gd name="T28" fmla="*/ 33 w 336"/>
                <a:gd name="T29" fmla="*/ 447 h 488"/>
                <a:gd name="T30" fmla="*/ 46 w 336"/>
                <a:gd name="T31" fmla="*/ 457 h 488"/>
                <a:gd name="T32" fmla="*/ 58 w 336"/>
                <a:gd name="T33" fmla="*/ 465 h 488"/>
                <a:gd name="T34" fmla="*/ 64 w 336"/>
                <a:gd name="T35" fmla="*/ 470 h 488"/>
                <a:gd name="T36" fmla="*/ 70 w 336"/>
                <a:gd name="T37" fmla="*/ 474 h 488"/>
                <a:gd name="T38" fmla="*/ 82 w 336"/>
                <a:gd name="T39" fmla="*/ 483 h 488"/>
                <a:gd name="T40" fmla="*/ 104 w 336"/>
                <a:gd name="T41" fmla="*/ 479 h 488"/>
                <a:gd name="T42" fmla="*/ 331 w 336"/>
                <a:gd name="T43" fmla="*/ 132 h 488"/>
                <a:gd name="T44" fmla="*/ 326 w 336"/>
                <a:gd name="T45" fmla="*/ 11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488">
                  <a:moveTo>
                    <a:pt x="326" y="110"/>
                  </a:moveTo>
                  <a:cubicBezTo>
                    <a:pt x="323" y="108"/>
                    <a:pt x="319" y="106"/>
                    <a:pt x="314" y="103"/>
                  </a:cubicBezTo>
                  <a:cubicBezTo>
                    <a:pt x="312" y="102"/>
                    <a:pt x="310" y="101"/>
                    <a:pt x="307" y="99"/>
                  </a:cubicBezTo>
                  <a:cubicBezTo>
                    <a:pt x="305" y="98"/>
                    <a:pt x="302" y="96"/>
                    <a:pt x="299" y="95"/>
                  </a:cubicBezTo>
                  <a:cubicBezTo>
                    <a:pt x="293" y="91"/>
                    <a:pt x="286" y="87"/>
                    <a:pt x="278" y="83"/>
                  </a:cubicBezTo>
                  <a:cubicBezTo>
                    <a:pt x="271" y="79"/>
                    <a:pt x="263" y="75"/>
                    <a:pt x="254" y="70"/>
                  </a:cubicBezTo>
                  <a:cubicBezTo>
                    <a:pt x="246" y="66"/>
                    <a:pt x="238" y="62"/>
                    <a:pt x="229" y="58"/>
                  </a:cubicBezTo>
                  <a:cubicBezTo>
                    <a:pt x="220" y="53"/>
                    <a:pt x="211" y="49"/>
                    <a:pt x="202" y="44"/>
                  </a:cubicBezTo>
                  <a:cubicBezTo>
                    <a:pt x="192" y="40"/>
                    <a:pt x="182" y="35"/>
                    <a:pt x="172" y="31"/>
                  </a:cubicBezTo>
                  <a:cubicBezTo>
                    <a:pt x="162" y="26"/>
                    <a:pt x="151" y="21"/>
                    <a:pt x="141" y="17"/>
                  </a:cubicBezTo>
                  <a:cubicBezTo>
                    <a:pt x="130" y="12"/>
                    <a:pt x="119" y="8"/>
                    <a:pt x="107" y="3"/>
                  </a:cubicBezTo>
                  <a:cubicBezTo>
                    <a:pt x="104" y="2"/>
                    <a:pt x="101" y="1"/>
                    <a:pt x="99" y="0"/>
                  </a:cubicBezTo>
                  <a:cubicBezTo>
                    <a:pt x="0" y="426"/>
                    <a:pt x="0" y="426"/>
                    <a:pt x="0" y="426"/>
                  </a:cubicBezTo>
                  <a:cubicBezTo>
                    <a:pt x="6" y="429"/>
                    <a:pt x="11" y="433"/>
                    <a:pt x="16" y="436"/>
                  </a:cubicBezTo>
                  <a:cubicBezTo>
                    <a:pt x="22" y="440"/>
                    <a:pt x="27" y="443"/>
                    <a:pt x="33" y="447"/>
                  </a:cubicBezTo>
                  <a:cubicBezTo>
                    <a:pt x="37" y="450"/>
                    <a:pt x="42" y="454"/>
                    <a:pt x="46" y="457"/>
                  </a:cubicBezTo>
                  <a:cubicBezTo>
                    <a:pt x="50" y="460"/>
                    <a:pt x="54" y="462"/>
                    <a:pt x="58" y="465"/>
                  </a:cubicBezTo>
                  <a:cubicBezTo>
                    <a:pt x="59" y="466"/>
                    <a:pt x="62" y="468"/>
                    <a:pt x="64" y="470"/>
                  </a:cubicBezTo>
                  <a:cubicBezTo>
                    <a:pt x="66" y="471"/>
                    <a:pt x="68" y="473"/>
                    <a:pt x="70" y="474"/>
                  </a:cubicBezTo>
                  <a:cubicBezTo>
                    <a:pt x="75" y="477"/>
                    <a:pt x="78" y="480"/>
                    <a:pt x="82" y="483"/>
                  </a:cubicBezTo>
                  <a:cubicBezTo>
                    <a:pt x="89" y="488"/>
                    <a:pt x="99" y="486"/>
                    <a:pt x="104" y="479"/>
                  </a:cubicBezTo>
                  <a:cubicBezTo>
                    <a:pt x="331" y="132"/>
                    <a:pt x="331" y="132"/>
                    <a:pt x="331" y="132"/>
                  </a:cubicBezTo>
                  <a:cubicBezTo>
                    <a:pt x="336" y="125"/>
                    <a:pt x="334" y="115"/>
                    <a:pt x="326" y="1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4" name="Freeform 10"/>
            <p:cNvSpPr>
              <a:spLocks/>
            </p:cNvSpPr>
            <p:nvPr/>
          </p:nvSpPr>
          <p:spPr bwMode="auto">
            <a:xfrm>
              <a:off x="678" y="-128"/>
              <a:ext cx="1774" cy="1186"/>
            </a:xfrm>
            <a:custGeom>
              <a:avLst/>
              <a:gdLst>
                <a:gd name="T0" fmla="*/ 578 w 751"/>
                <a:gd name="T1" fmla="*/ 355 h 502"/>
                <a:gd name="T2" fmla="*/ 603 w 751"/>
                <a:gd name="T3" fmla="*/ 352 h 502"/>
                <a:gd name="T4" fmla="*/ 651 w 751"/>
                <a:gd name="T5" fmla="*/ 348 h 502"/>
                <a:gd name="T6" fmla="*/ 671 w 751"/>
                <a:gd name="T7" fmla="*/ 346 h 502"/>
                <a:gd name="T8" fmla="*/ 704 w 751"/>
                <a:gd name="T9" fmla="*/ 345 h 502"/>
                <a:gd name="T10" fmla="*/ 734 w 751"/>
                <a:gd name="T11" fmla="*/ 345 h 502"/>
                <a:gd name="T12" fmla="*/ 730 w 751"/>
                <a:gd name="T13" fmla="*/ 16 h 502"/>
                <a:gd name="T14" fmla="*/ 698 w 751"/>
                <a:gd name="T15" fmla="*/ 3 h 502"/>
                <a:gd name="T16" fmla="*/ 659 w 751"/>
                <a:gd name="T17" fmla="*/ 9 h 502"/>
                <a:gd name="T18" fmla="*/ 620 w 751"/>
                <a:gd name="T19" fmla="*/ 15 h 502"/>
                <a:gd name="T20" fmla="*/ 577 w 751"/>
                <a:gd name="T21" fmla="*/ 23 h 502"/>
                <a:gd name="T22" fmla="*/ 530 w 751"/>
                <a:gd name="T23" fmla="*/ 34 h 502"/>
                <a:gd name="T24" fmla="*/ 480 w 751"/>
                <a:gd name="T25" fmla="*/ 47 h 502"/>
                <a:gd name="T26" fmla="*/ 428 w 751"/>
                <a:gd name="T27" fmla="*/ 63 h 502"/>
                <a:gd name="T28" fmla="*/ 393 w 751"/>
                <a:gd name="T29" fmla="*/ 75 h 502"/>
                <a:gd name="T30" fmla="*/ 341 w 751"/>
                <a:gd name="T31" fmla="*/ 95 h 502"/>
                <a:gd name="T32" fmla="*/ 289 w 751"/>
                <a:gd name="T33" fmla="*/ 116 h 502"/>
                <a:gd name="T34" fmla="*/ 255 w 751"/>
                <a:gd name="T35" fmla="*/ 132 h 502"/>
                <a:gd name="T36" fmla="*/ 207 w 751"/>
                <a:gd name="T37" fmla="*/ 156 h 502"/>
                <a:gd name="T38" fmla="*/ 149 w 751"/>
                <a:gd name="T39" fmla="*/ 188 h 502"/>
                <a:gd name="T40" fmla="*/ 97 w 751"/>
                <a:gd name="T41" fmla="*/ 219 h 502"/>
                <a:gd name="T42" fmla="*/ 55 w 751"/>
                <a:gd name="T43" fmla="*/ 247 h 502"/>
                <a:gd name="T44" fmla="*/ 23 w 751"/>
                <a:gd name="T45" fmla="*/ 270 h 502"/>
                <a:gd name="T46" fmla="*/ 5 w 751"/>
                <a:gd name="T47" fmla="*/ 302 h 502"/>
                <a:gd name="T48" fmla="*/ 155 w 751"/>
                <a:gd name="T49" fmla="*/ 498 h 502"/>
                <a:gd name="T50" fmla="*/ 179 w 751"/>
                <a:gd name="T51" fmla="*/ 484 h 502"/>
                <a:gd name="T52" fmla="*/ 212 w 751"/>
                <a:gd name="T53" fmla="*/ 467 h 502"/>
                <a:gd name="T54" fmla="*/ 253 w 751"/>
                <a:gd name="T55" fmla="*/ 448 h 502"/>
                <a:gd name="T56" fmla="*/ 300 w 751"/>
                <a:gd name="T57" fmla="*/ 428 h 502"/>
                <a:gd name="T58" fmla="*/ 353 w 751"/>
                <a:gd name="T59" fmla="*/ 408 h 502"/>
                <a:gd name="T60" fmla="*/ 381 w 751"/>
                <a:gd name="T61" fmla="*/ 399 h 502"/>
                <a:gd name="T62" fmla="*/ 409 w 751"/>
                <a:gd name="T63" fmla="*/ 390 h 502"/>
                <a:gd name="T64" fmla="*/ 466 w 751"/>
                <a:gd name="T65" fmla="*/ 375 h 502"/>
                <a:gd name="T66" fmla="*/ 495 w 751"/>
                <a:gd name="T67" fmla="*/ 369 h 502"/>
                <a:gd name="T68" fmla="*/ 523 w 751"/>
                <a:gd name="T69" fmla="*/ 363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1" h="502">
                  <a:moveTo>
                    <a:pt x="551" y="358"/>
                  </a:moveTo>
                  <a:cubicBezTo>
                    <a:pt x="560" y="357"/>
                    <a:pt x="569" y="356"/>
                    <a:pt x="578" y="355"/>
                  </a:cubicBezTo>
                  <a:cubicBezTo>
                    <a:pt x="582" y="354"/>
                    <a:pt x="586" y="353"/>
                    <a:pt x="591" y="353"/>
                  </a:cubicBezTo>
                  <a:cubicBezTo>
                    <a:pt x="595" y="353"/>
                    <a:pt x="599" y="352"/>
                    <a:pt x="603" y="352"/>
                  </a:cubicBezTo>
                  <a:cubicBezTo>
                    <a:pt x="612" y="351"/>
                    <a:pt x="620" y="350"/>
                    <a:pt x="628" y="349"/>
                  </a:cubicBezTo>
                  <a:cubicBezTo>
                    <a:pt x="636" y="349"/>
                    <a:pt x="643" y="348"/>
                    <a:pt x="651" y="348"/>
                  </a:cubicBezTo>
                  <a:cubicBezTo>
                    <a:pt x="654" y="347"/>
                    <a:pt x="658" y="347"/>
                    <a:pt x="661" y="347"/>
                  </a:cubicBezTo>
                  <a:cubicBezTo>
                    <a:pt x="665" y="347"/>
                    <a:pt x="668" y="346"/>
                    <a:pt x="671" y="346"/>
                  </a:cubicBezTo>
                  <a:cubicBezTo>
                    <a:pt x="678" y="346"/>
                    <a:pt x="683" y="346"/>
                    <a:pt x="689" y="346"/>
                  </a:cubicBezTo>
                  <a:cubicBezTo>
                    <a:pt x="694" y="346"/>
                    <a:pt x="700" y="346"/>
                    <a:pt x="704" y="345"/>
                  </a:cubicBezTo>
                  <a:cubicBezTo>
                    <a:pt x="710" y="345"/>
                    <a:pt x="716" y="345"/>
                    <a:pt x="720" y="345"/>
                  </a:cubicBezTo>
                  <a:cubicBezTo>
                    <a:pt x="726" y="345"/>
                    <a:pt x="730" y="345"/>
                    <a:pt x="734" y="345"/>
                  </a:cubicBezTo>
                  <a:cubicBezTo>
                    <a:pt x="744" y="345"/>
                    <a:pt x="751" y="337"/>
                    <a:pt x="750" y="328"/>
                  </a:cubicBezTo>
                  <a:cubicBezTo>
                    <a:pt x="730" y="16"/>
                    <a:pt x="730" y="16"/>
                    <a:pt x="730" y="16"/>
                  </a:cubicBezTo>
                  <a:cubicBezTo>
                    <a:pt x="729" y="7"/>
                    <a:pt x="721" y="0"/>
                    <a:pt x="712" y="2"/>
                  </a:cubicBezTo>
                  <a:cubicBezTo>
                    <a:pt x="708" y="2"/>
                    <a:pt x="703" y="3"/>
                    <a:pt x="698" y="3"/>
                  </a:cubicBezTo>
                  <a:cubicBezTo>
                    <a:pt x="693" y="4"/>
                    <a:pt x="688" y="5"/>
                    <a:pt x="682" y="5"/>
                  </a:cubicBezTo>
                  <a:cubicBezTo>
                    <a:pt x="675" y="6"/>
                    <a:pt x="667" y="8"/>
                    <a:pt x="659" y="9"/>
                  </a:cubicBezTo>
                  <a:cubicBezTo>
                    <a:pt x="651" y="10"/>
                    <a:pt x="642" y="11"/>
                    <a:pt x="633" y="13"/>
                  </a:cubicBezTo>
                  <a:cubicBezTo>
                    <a:pt x="629" y="13"/>
                    <a:pt x="624" y="14"/>
                    <a:pt x="620" y="15"/>
                  </a:cubicBezTo>
                  <a:cubicBezTo>
                    <a:pt x="615" y="16"/>
                    <a:pt x="611" y="17"/>
                    <a:pt x="606" y="18"/>
                  </a:cubicBezTo>
                  <a:cubicBezTo>
                    <a:pt x="597" y="19"/>
                    <a:pt x="587" y="21"/>
                    <a:pt x="577" y="23"/>
                  </a:cubicBezTo>
                  <a:cubicBezTo>
                    <a:pt x="567" y="26"/>
                    <a:pt x="557" y="28"/>
                    <a:pt x="546" y="30"/>
                  </a:cubicBezTo>
                  <a:cubicBezTo>
                    <a:pt x="541" y="32"/>
                    <a:pt x="536" y="33"/>
                    <a:pt x="530" y="34"/>
                  </a:cubicBezTo>
                  <a:cubicBezTo>
                    <a:pt x="525" y="35"/>
                    <a:pt x="519" y="37"/>
                    <a:pt x="514" y="38"/>
                  </a:cubicBezTo>
                  <a:cubicBezTo>
                    <a:pt x="503" y="41"/>
                    <a:pt x="492" y="44"/>
                    <a:pt x="480" y="47"/>
                  </a:cubicBezTo>
                  <a:cubicBezTo>
                    <a:pt x="469" y="51"/>
                    <a:pt x="458" y="54"/>
                    <a:pt x="446" y="58"/>
                  </a:cubicBezTo>
                  <a:cubicBezTo>
                    <a:pt x="440" y="59"/>
                    <a:pt x="434" y="61"/>
                    <a:pt x="428" y="63"/>
                  </a:cubicBezTo>
                  <a:cubicBezTo>
                    <a:pt x="423" y="65"/>
                    <a:pt x="417" y="67"/>
                    <a:pt x="411" y="69"/>
                  </a:cubicBezTo>
                  <a:cubicBezTo>
                    <a:pt x="405" y="71"/>
                    <a:pt x="399" y="73"/>
                    <a:pt x="393" y="75"/>
                  </a:cubicBezTo>
                  <a:cubicBezTo>
                    <a:pt x="387" y="77"/>
                    <a:pt x="382" y="79"/>
                    <a:pt x="376" y="81"/>
                  </a:cubicBezTo>
                  <a:cubicBezTo>
                    <a:pt x="364" y="86"/>
                    <a:pt x="352" y="90"/>
                    <a:pt x="341" y="95"/>
                  </a:cubicBezTo>
                  <a:cubicBezTo>
                    <a:pt x="329" y="99"/>
                    <a:pt x="317" y="104"/>
                    <a:pt x="306" y="109"/>
                  </a:cubicBezTo>
                  <a:cubicBezTo>
                    <a:pt x="300" y="112"/>
                    <a:pt x="295" y="114"/>
                    <a:pt x="289" y="116"/>
                  </a:cubicBezTo>
                  <a:cubicBezTo>
                    <a:pt x="283" y="119"/>
                    <a:pt x="278" y="122"/>
                    <a:pt x="272" y="124"/>
                  </a:cubicBezTo>
                  <a:cubicBezTo>
                    <a:pt x="266" y="127"/>
                    <a:pt x="261" y="129"/>
                    <a:pt x="255" y="132"/>
                  </a:cubicBezTo>
                  <a:cubicBezTo>
                    <a:pt x="250" y="134"/>
                    <a:pt x="244" y="137"/>
                    <a:pt x="239" y="140"/>
                  </a:cubicBezTo>
                  <a:cubicBezTo>
                    <a:pt x="228" y="145"/>
                    <a:pt x="218" y="150"/>
                    <a:pt x="207" y="156"/>
                  </a:cubicBezTo>
                  <a:cubicBezTo>
                    <a:pt x="197" y="161"/>
                    <a:pt x="187" y="167"/>
                    <a:pt x="177" y="172"/>
                  </a:cubicBezTo>
                  <a:cubicBezTo>
                    <a:pt x="167" y="177"/>
                    <a:pt x="158" y="183"/>
                    <a:pt x="149" y="188"/>
                  </a:cubicBezTo>
                  <a:cubicBezTo>
                    <a:pt x="139" y="194"/>
                    <a:pt x="130" y="199"/>
                    <a:pt x="122" y="204"/>
                  </a:cubicBezTo>
                  <a:cubicBezTo>
                    <a:pt x="113" y="209"/>
                    <a:pt x="105" y="214"/>
                    <a:pt x="97" y="219"/>
                  </a:cubicBezTo>
                  <a:cubicBezTo>
                    <a:pt x="89" y="224"/>
                    <a:pt x="82" y="229"/>
                    <a:pt x="75" y="234"/>
                  </a:cubicBezTo>
                  <a:cubicBezTo>
                    <a:pt x="68" y="239"/>
                    <a:pt x="61" y="243"/>
                    <a:pt x="55" y="247"/>
                  </a:cubicBezTo>
                  <a:cubicBezTo>
                    <a:pt x="49" y="252"/>
                    <a:pt x="43" y="256"/>
                    <a:pt x="38" y="259"/>
                  </a:cubicBezTo>
                  <a:cubicBezTo>
                    <a:pt x="32" y="263"/>
                    <a:pt x="28" y="267"/>
                    <a:pt x="23" y="270"/>
                  </a:cubicBezTo>
                  <a:cubicBezTo>
                    <a:pt x="17" y="274"/>
                    <a:pt x="12" y="278"/>
                    <a:pt x="8" y="281"/>
                  </a:cubicBezTo>
                  <a:cubicBezTo>
                    <a:pt x="1" y="286"/>
                    <a:pt x="0" y="295"/>
                    <a:pt x="5" y="302"/>
                  </a:cubicBezTo>
                  <a:cubicBezTo>
                    <a:pt x="134" y="493"/>
                    <a:pt x="134" y="493"/>
                    <a:pt x="134" y="493"/>
                  </a:cubicBezTo>
                  <a:cubicBezTo>
                    <a:pt x="139" y="500"/>
                    <a:pt x="148" y="502"/>
                    <a:pt x="155" y="498"/>
                  </a:cubicBezTo>
                  <a:cubicBezTo>
                    <a:pt x="158" y="496"/>
                    <a:pt x="162" y="494"/>
                    <a:pt x="167" y="491"/>
                  </a:cubicBezTo>
                  <a:cubicBezTo>
                    <a:pt x="171" y="489"/>
                    <a:pt x="175" y="487"/>
                    <a:pt x="179" y="484"/>
                  </a:cubicBezTo>
                  <a:cubicBezTo>
                    <a:pt x="184" y="482"/>
                    <a:pt x="189" y="479"/>
                    <a:pt x="195" y="476"/>
                  </a:cubicBezTo>
                  <a:cubicBezTo>
                    <a:pt x="200" y="473"/>
                    <a:pt x="206" y="470"/>
                    <a:pt x="212" y="467"/>
                  </a:cubicBezTo>
                  <a:cubicBezTo>
                    <a:pt x="218" y="464"/>
                    <a:pt x="225" y="461"/>
                    <a:pt x="232" y="458"/>
                  </a:cubicBezTo>
                  <a:cubicBezTo>
                    <a:pt x="238" y="455"/>
                    <a:pt x="245" y="451"/>
                    <a:pt x="253" y="448"/>
                  </a:cubicBezTo>
                  <a:cubicBezTo>
                    <a:pt x="260" y="445"/>
                    <a:pt x="268" y="441"/>
                    <a:pt x="276" y="438"/>
                  </a:cubicBezTo>
                  <a:cubicBezTo>
                    <a:pt x="284" y="434"/>
                    <a:pt x="292" y="431"/>
                    <a:pt x="300" y="428"/>
                  </a:cubicBezTo>
                  <a:cubicBezTo>
                    <a:pt x="309" y="424"/>
                    <a:pt x="317" y="421"/>
                    <a:pt x="326" y="418"/>
                  </a:cubicBezTo>
                  <a:cubicBezTo>
                    <a:pt x="335" y="414"/>
                    <a:pt x="344" y="411"/>
                    <a:pt x="353" y="408"/>
                  </a:cubicBezTo>
                  <a:cubicBezTo>
                    <a:pt x="357" y="406"/>
                    <a:pt x="362" y="405"/>
                    <a:pt x="367" y="403"/>
                  </a:cubicBezTo>
                  <a:cubicBezTo>
                    <a:pt x="371" y="402"/>
                    <a:pt x="376" y="400"/>
                    <a:pt x="381" y="399"/>
                  </a:cubicBezTo>
                  <a:cubicBezTo>
                    <a:pt x="385" y="397"/>
                    <a:pt x="390" y="396"/>
                    <a:pt x="395" y="394"/>
                  </a:cubicBezTo>
                  <a:cubicBezTo>
                    <a:pt x="399" y="393"/>
                    <a:pt x="404" y="392"/>
                    <a:pt x="409" y="390"/>
                  </a:cubicBezTo>
                  <a:cubicBezTo>
                    <a:pt x="418" y="388"/>
                    <a:pt x="428" y="385"/>
                    <a:pt x="437" y="382"/>
                  </a:cubicBezTo>
                  <a:cubicBezTo>
                    <a:pt x="447" y="380"/>
                    <a:pt x="457" y="377"/>
                    <a:pt x="466" y="375"/>
                  </a:cubicBezTo>
                  <a:cubicBezTo>
                    <a:pt x="471" y="374"/>
                    <a:pt x="476" y="373"/>
                    <a:pt x="481" y="372"/>
                  </a:cubicBezTo>
                  <a:cubicBezTo>
                    <a:pt x="485" y="371"/>
                    <a:pt x="490" y="370"/>
                    <a:pt x="495" y="369"/>
                  </a:cubicBezTo>
                  <a:cubicBezTo>
                    <a:pt x="500" y="368"/>
                    <a:pt x="504" y="367"/>
                    <a:pt x="509" y="366"/>
                  </a:cubicBezTo>
                  <a:cubicBezTo>
                    <a:pt x="514" y="365"/>
                    <a:pt x="518" y="364"/>
                    <a:pt x="523" y="363"/>
                  </a:cubicBezTo>
                  <a:cubicBezTo>
                    <a:pt x="533" y="362"/>
                    <a:pt x="542" y="360"/>
                    <a:pt x="551" y="3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5" name="Freeform 11"/>
            <p:cNvSpPr>
              <a:spLocks/>
            </p:cNvSpPr>
            <p:nvPr/>
          </p:nvSpPr>
          <p:spPr bwMode="auto">
            <a:xfrm>
              <a:off x="-541" y="782"/>
              <a:ext cx="1323" cy="1630"/>
            </a:xfrm>
            <a:custGeom>
              <a:avLst/>
              <a:gdLst>
                <a:gd name="T0" fmla="*/ 393 w 560"/>
                <a:gd name="T1" fmla="*/ 6 h 690"/>
                <a:gd name="T2" fmla="*/ 378 w 560"/>
                <a:gd name="T3" fmla="*/ 21 h 690"/>
                <a:gd name="T4" fmla="*/ 356 w 560"/>
                <a:gd name="T5" fmla="*/ 43 h 690"/>
                <a:gd name="T6" fmla="*/ 321 w 560"/>
                <a:gd name="T7" fmla="*/ 80 h 690"/>
                <a:gd name="T8" fmla="*/ 282 w 560"/>
                <a:gd name="T9" fmla="*/ 124 h 690"/>
                <a:gd name="T10" fmla="*/ 241 w 560"/>
                <a:gd name="T11" fmla="*/ 174 h 690"/>
                <a:gd name="T12" fmla="*/ 210 w 560"/>
                <a:gd name="T13" fmla="*/ 216 h 690"/>
                <a:gd name="T14" fmla="*/ 189 w 560"/>
                <a:gd name="T15" fmla="*/ 245 h 690"/>
                <a:gd name="T16" fmla="*/ 159 w 560"/>
                <a:gd name="T17" fmla="*/ 290 h 690"/>
                <a:gd name="T18" fmla="*/ 136 w 560"/>
                <a:gd name="T19" fmla="*/ 329 h 690"/>
                <a:gd name="T20" fmla="*/ 123 w 560"/>
                <a:gd name="T21" fmla="*/ 352 h 690"/>
                <a:gd name="T22" fmla="*/ 75 w 560"/>
                <a:gd name="T23" fmla="*/ 442 h 690"/>
                <a:gd name="T24" fmla="*/ 62 w 560"/>
                <a:gd name="T25" fmla="*/ 471 h 690"/>
                <a:gd name="T26" fmla="*/ 39 w 560"/>
                <a:gd name="T27" fmla="*/ 524 h 690"/>
                <a:gd name="T28" fmla="*/ 21 w 560"/>
                <a:gd name="T29" fmla="*/ 569 h 690"/>
                <a:gd name="T30" fmla="*/ 9 w 560"/>
                <a:gd name="T31" fmla="*/ 604 h 690"/>
                <a:gd name="T32" fmla="*/ 12 w 560"/>
                <a:gd name="T33" fmla="*/ 641 h 690"/>
                <a:gd name="T34" fmla="*/ 153 w 560"/>
                <a:gd name="T35" fmla="*/ 679 h 690"/>
                <a:gd name="T36" fmla="*/ 166 w 560"/>
                <a:gd name="T37" fmla="*/ 652 h 690"/>
                <a:gd name="T38" fmla="*/ 184 w 560"/>
                <a:gd name="T39" fmla="*/ 618 h 690"/>
                <a:gd name="T40" fmla="*/ 207 w 560"/>
                <a:gd name="T41" fmla="*/ 577 h 690"/>
                <a:gd name="T42" fmla="*/ 227 w 560"/>
                <a:gd name="T43" fmla="*/ 542 h 690"/>
                <a:gd name="T44" fmla="*/ 251 w 560"/>
                <a:gd name="T45" fmla="*/ 506 h 690"/>
                <a:gd name="T46" fmla="*/ 295 w 560"/>
                <a:gd name="T47" fmla="*/ 445 h 690"/>
                <a:gd name="T48" fmla="*/ 304 w 560"/>
                <a:gd name="T49" fmla="*/ 432 h 690"/>
                <a:gd name="T50" fmla="*/ 344 w 560"/>
                <a:gd name="T51" fmla="*/ 384 h 690"/>
                <a:gd name="T52" fmla="*/ 364 w 560"/>
                <a:gd name="T53" fmla="*/ 361 h 690"/>
                <a:gd name="T54" fmla="*/ 385 w 560"/>
                <a:gd name="T55" fmla="*/ 339 h 690"/>
                <a:gd name="T56" fmla="*/ 426 w 560"/>
                <a:gd name="T57" fmla="*/ 297 h 690"/>
                <a:gd name="T58" fmla="*/ 465 w 560"/>
                <a:gd name="T59" fmla="*/ 261 h 690"/>
                <a:gd name="T60" fmla="*/ 500 w 560"/>
                <a:gd name="T61" fmla="*/ 231 h 690"/>
                <a:gd name="T62" fmla="*/ 527 w 560"/>
                <a:gd name="T63" fmla="*/ 209 h 690"/>
                <a:gd name="T64" fmla="*/ 540 w 560"/>
                <a:gd name="T65" fmla="*/ 200 h 690"/>
                <a:gd name="T66" fmla="*/ 554 w 560"/>
                <a:gd name="T67" fmla="*/ 168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0" h="690">
                  <a:moveTo>
                    <a:pt x="416" y="7"/>
                  </a:moveTo>
                  <a:cubicBezTo>
                    <a:pt x="410" y="0"/>
                    <a:pt x="400" y="0"/>
                    <a:pt x="393" y="6"/>
                  </a:cubicBezTo>
                  <a:cubicBezTo>
                    <a:pt x="391" y="9"/>
                    <a:pt x="387" y="12"/>
                    <a:pt x="383" y="16"/>
                  </a:cubicBezTo>
                  <a:cubicBezTo>
                    <a:pt x="382" y="18"/>
                    <a:pt x="380" y="19"/>
                    <a:pt x="378" y="21"/>
                  </a:cubicBezTo>
                  <a:cubicBezTo>
                    <a:pt x="376" y="23"/>
                    <a:pt x="374" y="25"/>
                    <a:pt x="371" y="27"/>
                  </a:cubicBezTo>
                  <a:cubicBezTo>
                    <a:pt x="367" y="32"/>
                    <a:pt x="362" y="37"/>
                    <a:pt x="356" y="43"/>
                  </a:cubicBezTo>
                  <a:cubicBezTo>
                    <a:pt x="351" y="48"/>
                    <a:pt x="345" y="54"/>
                    <a:pt x="339" y="60"/>
                  </a:cubicBezTo>
                  <a:cubicBezTo>
                    <a:pt x="333" y="66"/>
                    <a:pt x="327" y="73"/>
                    <a:pt x="321" y="80"/>
                  </a:cubicBezTo>
                  <a:cubicBezTo>
                    <a:pt x="315" y="86"/>
                    <a:pt x="308" y="93"/>
                    <a:pt x="302" y="101"/>
                  </a:cubicBezTo>
                  <a:cubicBezTo>
                    <a:pt x="296" y="108"/>
                    <a:pt x="289" y="116"/>
                    <a:pt x="282" y="124"/>
                  </a:cubicBezTo>
                  <a:cubicBezTo>
                    <a:pt x="275" y="131"/>
                    <a:pt x="269" y="140"/>
                    <a:pt x="262" y="148"/>
                  </a:cubicBezTo>
                  <a:cubicBezTo>
                    <a:pt x="255" y="157"/>
                    <a:pt x="248" y="165"/>
                    <a:pt x="241" y="174"/>
                  </a:cubicBezTo>
                  <a:cubicBezTo>
                    <a:pt x="234" y="183"/>
                    <a:pt x="227" y="193"/>
                    <a:pt x="220" y="202"/>
                  </a:cubicBezTo>
                  <a:cubicBezTo>
                    <a:pt x="216" y="207"/>
                    <a:pt x="213" y="211"/>
                    <a:pt x="210" y="216"/>
                  </a:cubicBezTo>
                  <a:cubicBezTo>
                    <a:pt x="206" y="221"/>
                    <a:pt x="203" y="226"/>
                    <a:pt x="199" y="231"/>
                  </a:cubicBezTo>
                  <a:cubicBezTo>
                    <a:pt x="196" y="236"/>
                    <a:pt x="193" y="240"/>
                    <a:pt x="189" y="245"/>
                  </a:cubicBezTo>
                  <a:cubicBezTo>
                    <a:pt x="186" y="250"/>
                    <a:pt x="183" y="255"/>
                    <a:pt x="179" y="260"/>
                  </a:cubicBezTo>
                  <a:cubicBezTo>
                    <a:pt x="173" y="270"/>
                    <a:pt x="166" y="280"/>
                    <a:pt x="159" y="290"/>
                  </a:cubicBezTo>
                  <a:cubicBezTo>
                    <a:pt x="153" y="301"/>
                    <a:pt x="147" y="311"/>
                    <a:pt x="141" y="321"/>
                  </a:cubicBezTo>
                  <a:cubicBezTo>
                    <a:pt x="136" y="329"/>
                    <a:pt x="136" y="329"/>
                    <a:pt x="136" y="329"/>
                  </a:cubicBezTo>
                  <a:cubicBezTo>
                    <a:pt x="132" y="336"/>
                    <a:pt x="132" y="336"/>
                    <a:pt x="132" y="336"/>
                  </a:cubicBezTo>
                  <a:cubicBezTo>
                    <a:pt x="129" y="342"/>
                    <a:pt x="126" y="347"/>
                    <a:pt x="123" y="352"/>
                  </a:cubicBezTo>
                  <a:cubicBezTo>
                    <a:pt x="111" y="372"/>
                    <a:pt x="100" y="393"/>
                    <a:pt x="90" y="413"/>
                  </a:cubicBezTo>
                  <a:cubicBezTo>
                    <a:pt x="85" y="423"/>
                    <a:pt x="80" y="433"/>
                    <a:pt x="75" y="442"/>
                  </a:cubicBezTo>
                  <a:cubicBezTo>
                    <a:pt x="73" y="447"/>
                    <a:pt x="71" y="452"/>
                    <a:pt x="68" y="457"/>
                  </a:cubicBezTo>
                  <a:cubicBezTo>
                    <a:pt x="66" y="461"/>
                    <a:pt x="64" y="466"/>
                    <a:pt x="62" y="471"/>
                  </a:cubicBezTo>
                  <a:cubicBezTo>
                    <a:pt x="58" y="480"/>
                    <a:pt x="54" y="489"/>
                    <a:pt x="50" y="498"/>
                  </a:cubicBezTo>
                  <a:cubicBezTo>
                    <a:pt x="46" y="507"/>
                    <a:pt x="42" y="516"/>
                    <a:pt x="39" y="524"/>
                  </a:cubicBezTo>
                  <a:cubicBezTo>
                    <a:pt x="36" y="532"/>
                    <a:pt x="32" y="540"/>
                    <a:pt x="29" y="548"/>
                  </a:cubicBezTo>
                  <a:cubicBezTo>
                    <a:pt x="27" y="555"/>
                    <a:pt x="24" y="562"/>
                    <a:pt x="21" y="569"/>
                  </a:cubicBezTo>
                  <a:cubicBezTo>
                    <a:pt x="19" y="576"/>
                    <a:pt x="16" y="582"/>
                    <a:pt x="14" y="588"/>
                  </a:cubicBezTo>
                  <a:cubicBezTo>
                    <a:pt x="12" y="594"/>
                    <a:pt x="10" y="600"/>
                    <a:pt x="9" y="604"/>
                  </a:cubicBezTo>
                  <a:cubicBezTo>
                    <a:pt x="7" y="611"/>
                    <a:pt x="5" y="616"/>
                    <a:pt x="3" y="621"/>
                  </a:cubicBezTo>
                  <a:cubicBezTo>
                    <a:pt x="0" y="629"/>
                    <a:pt x="5" y="638"/>
                    <a:pt x="12" y="641"/>
                  </a:cubicBezTo>
                  <a:cubicBezTo>
                    <a:pt x="133" y="687"/>
                    <a:pt x="133" y="687"/>
                    <a:pt x="133" y="687"/>
                  </a:cubicBezTo>
                  <a:cubicBezTo>
                    <a:pt x="141" y="690"/>
                    <a:pt x="149" y="686"/>
                    <a:pt x="153" y="679"/>
                  </a:cubicBezTo>
                  <a:cubicBezTo>
                    <a:pt x="155" y="675"/>
                    <a:pt x="157" y="671"/>
                    <a:pt x="159" y="666"/>
                  </a:cubicBezTo>
                  <a:cubicBezTo>
                    <a:pt x="161" y="662"/>
                    <a:pt x="163" y="657"/>
                    <a:pt x="166" y="652"/>
                  </a:cubicBezTo>
                  <a:cubicBezTo>
                    <a:pt x="168" y="647"/>
                    <a:pt x="171" y="642"/>
                    <a:pt x="174" y="636"/>
                  </a:cubicBezTo>
                  <a:cubicBezTo>
                    <a:pt x="177" y="630"/>
                    <a:pt x="180" y="624"/>
                    <a:pt x="184" y="618"/>
                  </a:cubicBezTo>
                  <a:cubicBezTo>
                    <a:pt x="187" y="612"/>
                    <a:pt x="191" y="605"/>
                    <a:pt x="195" y="598"/>
                  </a:cubicBezTo>
                  <a:cubicBezTo>
                    <a:pt x="199" y="591"/>
                    <a:pt x="203" y="584"/>
                    <a:pt x="207" y="577"/>
                  </a:cubicBezTo>
                  <a:cubicBezTo>
                    <a:pt x="211" y="569"/>
                    <a:pt x="216" y="562"/>
                    <a:pt x="220" y="554"/>
                  </a:cubicBezTo>
                  <a:cubicBezTo>
                    <a:pt x="223" y="550"/>
                    <a:pt x="225" y="546"/>
                    <a:pt x="227" y="542"/>
                  </a:cubicBezTo>
                  <a:cubicBezTo>
                    <a:pt x="230" y="539"/>
                    <a:pt x="232" y="535"/>
                    <a:pt x="235" y="531"/>
                  </a:cubicBezTo>
                  <a:cubicBezTo>
                    <a:pt x="240" y="523"/>
                    <a:pt x="245" y="515"/>
                    <a:pt x="251" y="506"/>
                  </a:cubicBezTo>
                  <a:cubicBezTo>
                    <a:pt x="262" y="490"/>
                    <a:pt x="273" y="473"/>
                    <a:pt x="286" y="457"/>
                  </a:cubicBezTo>
                  <a:cubicBezTo>
                    <a:pt x="289" y="453"/>
                    <a:pt x="292" y="449"/>
                    <a:pt x="295" y="445"/>
                  </a:cubicBezTo>
                  <a:cubicBezTo>
                    <a:pt x="300" y="438"/>
                    <a:pt x="300" y="438"/>
                    <a:pt x="300" y="438"/>
                  </a:cubicBezTo>
                  <a:cubicBezTo>
                    <a:pt x="304" y="432"/>
                    <a:pt x="304" y="432"/>
                    <a:pt x="304" y="432"/>
                  </a:cubicBezTo>
                  <a:cubicBezTo>
                    <a:pt x="311" y="424"/>
                    <a:pt x="317" y="416"/>
                    <a:pt x="324" y="408"/>
                  </a:cubicBezTo>
                  <a:cubicBezTo>
                    <a:pt x="330" y="400"/>
                    <a:pt x="337" y="392"/>
                    <a:pt x="344" y="384"/>
                  </a:cubicBezTo>
                  <a:cubicBezTo>
                    <a:pt x="347" y="380"/>
                    <a:pt x="351" y="376"/>
                    <a:pt x="354" y="372"/>
                  </a:cubicBezTo>
                  <a:cubicBezTo>
                    <a:pt x="357" y="368"/>
                    <a:pt x="361" y="365"/>
                    <a:pt x="364" y="361"/>
                  </a:cubicBezTo>
                  <a:cubicBezTo>
                    <a:pt x="368" y="357"/>
                    <a:pt x="371" y="353"/>
                    <a:pt x="375" y="350"/>
                  </a:cubicBezTo>
                  <a:cubicBezTo>
                    <a:pt x="378" y="346"/>
                    <a:pt x="381" y="342"/>
                    <a:pt x="385" y="339"/>
                  </a:cubicBezTo>
                  <a:cubicBezTo>
                    <a:pt x="392" y="331"/>
                    <a:pt x="399" y="324"/>
                    <a:pt x="405" y="317"/>
                  </a:cubicBezTo>
                  <a:cubicBezTo>
                    <a:pt x="412" y="310"/>
                    <a:pt x="419" y="304"/>
                    <a:pt x="426" y="297"/>
                  </a:cubicBezTo>
                  <a:cubicBezTo>
                    <a:pt x="432" y="291"/>
                    <a:pt x="439" y="284"/>
                    <a:pt x="445" y="279"/>
                  </a:cubicBezTo>
                  <a:cubicBezTo>
                    <a:pt x="452" y="273"/>
                    <a:pt x="458" y="267"/>
                    <a:pt x="465" y="261"/>
                  </a:cubicBezTo>
                  <a:cubicBezTo>
                    <a:pt x="471" y="256"/>
                    <a:pt x="477" y="251"/>
                    <a:pt x="483" y="246"/>
                  </a:cubicBezTo>
                  <a:cubicBezTo>
                    <a:pt x="489" y="241"/>
                    <a:pt x="494" y="236"/>
                    <a:pt x="500" y="231"/>
                  </a:cubicBezTo>
                  <a:cubicBezTo>
                    <a:pt x="505" y="227"/>
                    <a:pt x="510" y="223"/>
                    <a:pt x="514" y="219"/>
                  </a:cubicBezTo>
                  <a:cubicBezTo>
                    <a:pt x="519" y="216"/>
                    <a:pt x="523" y="212"/>
                    <a:pt x="527" y="209"/>
                  </a:cubicBezTo>
                  <a:cubicBezTo>
                    <a:pt x="529" y="208"/>
                    <a:pt x="532" y="206"/>
                    <a:pt x="534" y="204"/>
                  </a:cubicBezTo>
                  <a:cubicBezTo>
                    <a:pt x="536" y="203"/>
                    <a:pt x="538" y="201"/>
                    <a:pt x="540" y="200"/>
                  </a:cubicBezTo>
                  <a:cubicBezTo>
                    <a:pt x="544" y="196"/>
                    <a:pt x="548" y="193"/>
                    <a:pt x="551" y="191"/>
                  </a:cubicBezTo>
                  <a:cubicBezTo>
                    <a:pt x="559" y="186"/>
                    <a:pt x="560" y="175"/>
                    <a:pt x="554" y="168"/>
                  </a:cubicBezTo>
                  <a:lnTo>
                    <a:pt x="416"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6" name="Freeform 12"/>
            <p:cNvSpPr>
              <a:spLocks/>
            </p:cNvSpPr>
            <p:nvPr/>
          </p:nvSpPr>
          <p:spPr bwMode="auto">
            <a:xfrm>
              <a:off x="-711" y="2591"/>
              <a:ext cx="406" cy="1439"/>
            </a:xfrm>
            <a:custGeom>
              <a:avLst/>
              <a:gdLst>
                <a:gd name="T0" fmla="*/ 52 w 172"/>
                <a:gd name="T1" fmla="*/ 2 h 609"/>
                <a:gd name="T2" fmla="*/ 29 w 172"/>
                <a:gd name="T3" fmla="*/ 28 h 609"/>
                <a:gd name="T4" fmla="*/ 22 w 172"/>
                <a:gd name="T5" fmla="*/ 64 h 609"/>
                <a:gd name="T6" fmla="*/ 16 w 172"/>
                <a:gd name="T7" fmla="*/ 100 h 609"/>
                <a:gd name="T8" fmla="*/ 8 w 172"/>
                <a:gd name="T9" fmla="*/ 169 h 609"/>
                <a:gd name="T10" fmla="*/ 3 w 172"/>
                <a:gd name="T11" fmla="*/ 232 h 609"/>
                <a:gd name="T12" fmla="*/ 0 w 172"/>
                <a:gd name="T13" fmla="*/ 308 h 609"/>
                <a:gd name="T14" fmla="*/ 0 w 172"/>
                <a:gd name="T15" fmla="*/ 334 h 609"/>
                <a:gd name="T16" fmla="*/ 0 w 172"/>
                <a:gd name="T17" fmla="*/ 360 h 609"/>
                <a:gd name="T18" fmla="*/ 2 w 172"/>
                <a:gd name="T19" fmla="*/ 403 h 609"/>
                <a:gd name="T20" fmla="*/ 2 w 172"/>
                <a:gd name="T21" fmla="*/ 414 h 609"/>
                <a:gd name="T22" fmla="*/ 4 w 172"/>
                <a:gd name="T23" fmla="*/ 437 h 609"/>
                <a:gd name="T24" fmla="*/ 7 w 172"/>
                <a:gd name="T25" fmla="*/ 471 h 609"/>
                <a:gd name="T26" fmla="*/ 9 w 172"/>
                <a:gd name="T27" fmla="*/ 496 h 609"/>
                <a:gd name="T28" fmla="*/ 14 w 172"/>
                <a:gd name="T29" fmla="*/ 535 h 609"/>
                <a:gd name="T30" fmla="*/ 24 w 172"/>
                <a:gd name="T31" fmla="*/ 594 h 609"/>
                <a:gd name="T32" fmla="*/ 40 w 172"/>
                <a:gd name="T33" fmla="*/ 609 h 609"/>
                <a:gd name="T34" fmla="*/ 98 w 172"/>
                <a:gd name="T35" fmla="*/ 592 h 609"/>
                <a:gd name="T36" fmla="*/ 96 w 172"/>
                <a:gd name="T37" fmla="*/ 558 h 609"/>
                <a:gd name="T38" fmla="*/ 95 w 172"/>
                <a:gd name="T39" fmla="*/ 499 h 609"/>
                <a:gd name="T40" fmla="*/ 95 w 172"/>
                <a:gd name="T41" fmla="*/ 483 h 609"/>
                <a:gd name="T42" fmla="*/ 96 w 172"/>
                <a:gd name="T43" fmla="*/ 452 h 609"/>
                <a:gd name="T44" fmla="*/ 97 w 172"/>
                <a:gd name="T45" fmla="*/ 419 h 609"/>
                <a:gd name="T46" fmla="*/ 97 w 172"/>
                <a:gd name="T47" fmla="*/ 413 h 609"/>
                <a:gd name="T48" fmla="*/ 98 w 172"/>
                <a:gd name="T49" fmla="*/ 413 h 609"/>
                <a:gd name="T50" fmla="*/ 98 w 172"/>
                <a:gd name="T51" fmla="*/ 412 h 609"/>
                <a:gd name="T52" fmla="*/ 101 w 172"/>
                <a:gd name="T53" fmla="*/ 371 h 609"/>
                <a:gd name="T54" fmla="*/ 102 w 172"/>
                <a:gd name="T55" fmla="*/ 355 h 609"/>
                <a:gd name="T56" fmla="*/ 106 w 172"/>
                <a:gd name="T57" fmla="*/ 323 h 609"/>
                <a:gd name="T58" fmla="*/ 108 w 172"/>
                <a:gd name="T59" fmla="*/ 307 h 609"/>
                <a:gd name="T60" fmla="*/ 124 w 172"/>
                <a:gd name="T61" fmla="*/ 216 h 609"/>
                <a:gd name="T62" fmla="*/ 142 w 172"/>
                <a:gd name="T63" fmla="*/ 138 h 609"/>
                <a:gd name="T64" fmla="*/ 149 w 172"/>
                <a:gd name="T65" fmla="*/ 116 h 609"/>
                <a:gd name="T66" fmla="*/ 160 w 172"/>
                <a:gd name="T67" fmla="*/ 80 h 609"/>
                <a:gd name="T68" fmla="*/ 169 w 172"/>
                <a:gd name="T69" fmla="*/ 5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609">
                  <a:moveTo>
                    <a:pt x="158" y="31"/>
                  </a:moveTo>
                  <a:cubicBezTo>
                    <a:pt x="52" y="2"/>
                    <a:pt x="52" y="2"/>
                    <a:pt x="52" y="2"/>
                  </a:cubicBezTo>
                  <a:cubicBezTo>
                    <a:pt x="43" y="0"/>
                    <a:pt x="34" y="6"/>
                    <a:pt x="32" y="15"/>
                  </a:cubicBezTo>
                  <a:cubicBezTo>
                    <a:pt x="31" y="18"/>
                    <a:pt x="30" y="23"/>
                    <a:pt x="29" y="28"/>
                  </a:cubicBezTo>
                  <a:cubicBezTo>
                    <a:pt x="28" y="33"/>
                    <a:pt x="27" y="38"/>
                    <a:pt x="26" y="44"/>
                  </a:cubicBezTo>
                  <a:cubicBezTo>
                    <a:pt x="25" y="50"/>
                    <a:pt x="24" y="57"/>
                    <a:pt x="22" y="64"/>
                  </a:cubicBezTo>
                  <a:cubicBezTo>
                    <a:pt x="21" y="72"/>
                    <a:pt x="20" y="79"/>
                    <a:pt x="18" y="87"/>
                  </a:cubicBezTo>
                  <a:cubicBezTo>
                    <a:pt x="18" y="91"/>
                    <a:pt x="17" y="96"/>
                    <a:pt x="16" y="100"/>
                  </a:cubicBezTo>
                  <a:cubicBezTo>
                    <a:pt x="16" y="104"/>
                    <a:pt x="15" y="108"/>
                    <a:pt x="15" y="113"/>
                  </a:cubicBezTo>
                  <a:cubicBezTo>
                    <a:pt x="12" y="130"/>
                    <a:pt x="9" y="149"/>
                    <a:pt x="8" y="169"/>
                  </a:cubicBezTo>
                  <a:cubicBezTo>
                    <a:pt x="7" y="179"/>
                    <a:pt x="6" y="189"/>
                    <a:pt x="5" y="200"/>
                  </a:cubicBezTo>
                  <a:cubicBezTo>
                    <a:pt x="4" y="210"/>
                    <a:pt x="3" y="221"/>
                    <a:pt x="3" y="232"/>
                  </a:cubicBezTo>
                  <a:cubicBezTo>
                    <a:pt x="1" y="253"/>
                    <a:pt x="0" y="276"/>
                    <a:pt x="0" y="299"/>
                  </a:cubicBezTo>
                  <a:cubicBezTo>
                    <a:pt x="0" y="308"/>
                    <a:pt x="0" y="308"/>
                    <a:pt x="0" y="308"/>
                  </a:cubicBezTo>
                  <a:cubicBezTo>
                    <a:pt x="0" y="316"/>
                    <a:pt x="0" y="316"/>
                    <a:pt x="0" y="316"/>
                  </a:cubicBezTo>
                  <a:cubicBezTo>
                    <a:pt x="0" y="322"/>
                    <a:pt x="0" y="328"/>
                    <a:pt x="0" y="334"/>
                  </a:cubicBezTo>
                  <a:cubicBezTo>
                    <a:pt x="0" y="339"/>
                    <a:pt x="0" y="345"/>
                    <a:pt x="0" y="351"/>
                  </a:cubicBezTo>
                  <a:cubicBezTo>
                    <a:pt x="0" y="360"/>
                    <a:pt x="0" y="360"/>
                    <a:pt x="0" y="360"/>
                  </a:cubicBezTo>
                  <a:cubicBezTo>
                    <a:pt x="0" y="368"/>
                    <a:pt x="0" y="368"/>
                    <a:pt x="0" y="368"/>
                  </a:cubicBezTo>
                  <a:cubicBezTo>
                    <a:pt x="1" y="380"/>
                    <a:pt x="1" y="391"/>
                    <a:pt x="2" y="403"/>
                  </a:cubicBezTo>
                  <a:cubicBezTo>
                    <a:pt x="2" y="412"/>
                    <a:pt x="2" y="412"/>
                    <a:pt x="2" y="412"/>
                  </a:cubicBezTo>
                  <a:cubicBezTo>
                    <a:pt x="2" y="414"/>
                    <a:pt x="2" y="414"/>
                    <a:pt x="2" y="414"/>
                  </a:cubicBezTo>
                  <a:cubicBezTo>
                    <a:pt x="2" y="421"/>
                    <a:pt x="2" y="421"/>
                    <a:pt x="2" y="421"/>
                  </a:cubicBezTo>
                  <a:cubicBezTo>
                    <a:pt x="3" y="426"/>
                    <a:pt x="3" y="432"/>
                    <a:pt x="4" y="437"/>
                  </a:cubicBezTo>
                  <a:cubicBezTo>
                    <a:pt x="4" y="443"/>
                    <a:pt x="5" y="448"/>
                    <a:pt x="5" y="454"/>
                  </a:cubicBezTo>
                  <a:cubicBezTo>
                    <a:pt x="5" y="459"/>
                    <a:pt x="6" y="465"/>
                    <a:pt x="7" y="471"/>
                  </a:cubicBezTo>
                  <a:cubicBezTo>
                    <a:pt x="7" y="476"/>
                    <a:pt x="8" y="482"/>
                    <a:pt x="8" y="487"/>
                  </a:cubicBezTo>
                  <a:cubicBezTo>
                    <a:pt x="8" y="490"/>
                    <a:pt x="9" y="493"/>
                    <a:pt x="9" y="496"/>
                  </a:cubicBezTo>
                  <a:cubicBezTo>
                    <a:pt x="9" y="498"/>
                    <a:pt x="10" y="501"/>
                    <a:pt x="10" y="504"/>
                  </a:cubicBezTo>
                  <a:cubicBezTo>
                    <a:pt x="11" y="515"/>
                    <a:pt x="13" y="525"/>
                    <a:pt x="14" y="535"/>
                  </a:cubicBezTo>
                  <a:cubicBezTo>
                    <a:pt x="16" y="546"/>
                    <a:pt x="17" y="556"/>
                    <a:pt x="19" y="565"/>
                  </a:cubicBezTo>
                  <a:cubicBezTo>
                    <a:pt x="20" y="575"/>
                    <a:pt x="22" y="585"/>
                    <a:pt x="24" y="594"/>
                  </a:cubicBezTo>
                  <a:cubicBezTo>
                    <a:pt x="24" y="595"/>
                    <a:pt x="24" y="595"/>
                    <a:pt x="24" y="596"/>
                  </a:cubicBezTo>
                  <a:cubicBezTo>
                    <a:pt x="25" y="604"/>
                    <a:pt x="32" y="609"/>
                    <a:pt x="40" y="609"/>
                  </a:cubicBezTo>
                  <a:cubicBezTo>
                    <a:pt x="82" y="609"/>
                    <a:pt x="82" y="609"/>
                    <a:pt x="82" y="609"/>
                  </a:cubicBezTo>
                  <a:cubicBezTo>
                    <a:pt x="91" y="609"/>
                    <a:pt x="98" y="601"/>
                    <a:pt x="98" y="592"/>
                  </a:cubicBezTo>
                  <a:cubicBezTo>
                    <a:pt x="98" y="590"/>
                    <a:pt x="98" y="587"/>
                    <a:pt x="97" y="585"/>
                  </a:cubicBezTo>
                  <a:cubicBezTo>
                    <a:pt x="97" y="576"/>
                    <a:pt x="96" y="567"/>
                    <a:pt x="96" y="558"/>
                  </a:cubicBezTo>
                  <a:cubicBezTo>
                    <a:pt x="96" y="548"/>
                    <a:pt x="95" y="539"/>
                    <a:pt x="95" y="529"/>
                  </a:cubicBezTo>
                  <a:cubicBezTo>
                    <a:pt x="95" y="519"/>
                    <a:pt x="95" y="509"/>
                    <a:pt x="95" y="499"/>
                  </a:cubicBezTo>
                  <a:cubicBezTo>
                    <a:pt x="95" y="496"/>
                    <a:pt x="95" y="494"/>
                    <a:pt x="95" y="491"/>
                  </a:cubicBezTo>
                  <a:cubicBezTo>
                    <a:pt x="95" y="488"/>
                    <a:pt x="95" y="486"/>
                    <a:pt x="95" y="483"/>
                  </a:cubicBezTo>
                  <a:cubicBezTo>
                    <a:pt x="95" y="478"/>
                    <a:pt x="95" y="473"/>
                    <a:pt x="95" y="468"/>
                  </a:cubicBezTo>
                  <a:cubicBezTo>
                    <a:pt x="95" y="463"/>
                    <a:pt x="96" y="458"/>
                    <a:pt x="96" y="452"/>
                  </a:cubicBezTo>
                  <a:cubicBezTo>
                    <a:pt x="96" y="447"/>
                    <a:pt x="96" y="441"/>
                    <a:pt x="96" y="436"/>
                  </a:cubicBezTo>
                  <a:cubicBezTo>
                    <a:pt x="97" y="430"/>
                    <a:pt x="97" y="425"/>
                    <a:pt x="97" y="419"/>
                  </a:cubicBezTo>
                  <a:cubicBezTo>
                    <a:pt x="97" y="415"/>
                    <a:pt x="97" y="415"/>
                    <a:pt x="97" y="415"/>
                  </a:cubicBezTo>
                  <a:cubicBezTo>
                    <a:pt x="97" y="413"/>
                    <a:pt x="97" y="413"/>
                    <a:pt x="97" y="413"/>
                  </a:cubicBezTo>
                  <a:cubicBezTo>
                    <a:pt x="98" y="413"/>
                    <a:pt x="98" y="413"/>
                    <a:pt x="98" y="413"/>
                  </a:cubicBezTo>
                  <a:cubicBezTo>
                    <a:pt x="98" y="412"/>
                    <a:pt x="98" y="413"/>
                    <a:pt x="98" y="413"/>
                  </a:cubicBezTo>
                  <a:cubicBezTo>
                    <a:pt x="98" y="413"/>
                    <a:pt x="98" y="413"/>
                    <a:pt x="98" y="413"/>
                  </a:cubicBezTo>
                  <a:cubicBezTo>
                    <a:pt x="98" y="412"/>
                    <a:pt x="98" y="412"/>
                    <a:pt x="98" y="412"/>
                  </a:cubicBezTo>
                  <a:cubicBezTo>
                    <a:pt x="98" y="404"/>
                    <a:pt x="98" y="404"/>
                    <a:pt x="98" y="404"/>
                  </a:cubicBezTo>
                  <a:cubicBezTo>
                    <a:pt x="99" y="393"/>
                    <a:pt x="100" y="382"/>
                    <a:pt x="101" y="371"/>
                  </a:cubicBezTo>
                  <a:cubicBezTo>
                    <a:pt x="102" y="363"/>
                    <a:pt x="102" y="363"/>
                    <a:pt x="102" y="363"/>
                  </a:cubicBezTo>
                  <a:cubicBezTo>
                    <a:pt x="102" y="355"/>
                    <a:pt x="102" y="355"/>
                    <a:pt x="102" y="355"/>
                  </a:cubicBezTo>
                  <a:cubicBezTo>
                    <a:pt x="103" y="350"/>
                    <a:pt x="104" y="344"/>
                    <a:pt x="104" y="339"/>
                  </a:cubicBezTo>
                  <a:cubicBezTo>
                    <a:pt x="105" y="334"/>
                    <a:pt x="106" y="328"/>
                    <a:pt x="106" y="323"/>
                  </a:cubicBezTo>
                  <a:cubicBezTo>
                    <a:pt x="107" y="315"/>
                    <a:pt x="107" y="315"/>
                    <a:pt x="107" y="315"/>
                  </a:cubicBezTo>
                  <a:cubicBezTo>
                    <a:pt x="108" y="307"/>
                    <a:pt x="108" y="307"/>
                    <a:pt x="108" y="307"/>
                  </a:cubicBezTo>
                  <a:cubicBezTo>
                    <a:pt x="111" y="286"/>
                    <a:pt x="114" y="265"/>
                    <a:pt x="118" y="246"/>
                  </a:cubicBezTo>
                  <a:cubicBezTo>
                    <a:pt x="120" y="236"/>
                    <a:pt x="122" y="226"/>
                    <a:pt x="124" y="216"/>
                  </a:cubicBezTo>
                  <a:cubicBezTo>
                    <a:pt x="126" y="207"/>
                    <a:pt x="128" y="198"/>
                    <a:pt x="130" y="189"/>
                  </a:cubicBezTo>
                  <a:cubicBezTo>
                    <a:pt x="134" y="171"/>
                    <a:pt x="139" y="154"/>
                    <a:pt x="142" y="138"/>
                  </a:cubicBezTo>
                  <a:cubicBezTo>
                    <a:pt x="143" y="134"/>
                    <a:pt x="144" y="131"/>
                    <a:pt x="145" y="127"/>
                  </a:cubicBezTo>
                  <a:cubicBezTo>
                    <a:pt x="146" y="123"/>
                    <a:pt x="148" y="120"/>
                    <a:pt x="149" y="116"/>
                  </a:cubicBezTo>
                  <a:cubicBezTo>
                    <a:pt x="151" y="110"/>
                    <a:pt x="153" y="103"/>
                    <a:pt x="154" y="97"/>
                  </a:cubicBezTo>
                  <a:cubicBezTo>
                    <a:pt x="156" y="91"/>
                    <a:pt x="158" y="85"/>
                    <a:pt x="160" y="80"/>
                  </a:cubicBezTo>
                  <a:cubicBezTo>
                    <a:pt x="161" y="74"/>
                    <a:pt x="163" y="69"/>
                    <a:pt x="165" y="64"/>
                  </a:cubicBezTo>
                  <a:cubicBezTo>
                    <a:pt x="166" y="59"/>
                    <a:pt x="168" y="55"/>
                    <a:pt x="169" y="51"/>
                  </a:cubicBezTo>
                  <a:cubicBezTo>
                    <a:pt x="172" y="42"/>
                    <a:pt x="167" y="33"/>
                    <a:pt x="158" y="3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7" name="Freeform 13"/>
            <p:cNvSpPr>
              <a:spLocks noEditPoints="1"/>
            </p:cNvSpPr>
            <p:nvPr/>
          </p:nvSpPr>
          <p:spPr bwMode="auto">
            <a:xfrm>
              <a:off x="1809" y="-693"/>
              <a:ext cx="2190" cy="4683"/>
            </a:xfrm>
            <a:custGeom>
              <a:avLst/>
              <a:gdLst>
                <a:gd name="T0" fmla="*/ 920 w 927"/>
                <a:gd name="T1" fmla="*/ 50 h 1982"/>
                <a:gd name="T2" fmla="*/ 880 w 927"/>
                <a:gd name="T3" fmla="*/ 0 h 1982"/>
                <a:gd name="T4" fmla="*/ 844 w 927"/>
                <a:gd name="T5" fmla="*/ 23 h 1982"/>
                <a:gd name="T6" fmla="*/ 725 w 927"/>
                <a:gd name="T7" fmla="*/ 267 h 1982"/>
                <a:gd name="T8" fmla="*/ 549 w 927"/>
                <a:gd name="T9" fmla="*/ 626 h 1982"/>
                <a:gd name="T10" fmla="*/ 59 w 927"/>
                <a:gd name="T11" fmla="*/ 1629 h 1982"/>
                <a:gd name="T12" fmla="*/ 172 w 927"/>
                <a:gd name="T13" fmla="*/ 1957 h 1982"/>
                <a:gd name="T14" fmla="*/ 280 w 927"/>
                <a:gd name="T15" fmla="*/ 1982 h 1982"/>
                <a:gd name="T16" fmla="*/ 500 w 927"/>
                <a:gd name="T17" fmla="*/ 1844 h 1982"/>
                <a:gd name="T18" fmla="*/ 519 w 927"/>
                <a:gd name="T19" fmla="*/ 1792 h 1982"/>
                <a:gd name="T20" fmla="*/ 767 w 927"/>
                <a:gd name="T21" fmla="*/ 714 h 1982"/>
                <a:gd name="T22" fmla="*/ 862 w 927"/>
                <a:gd name="T23" fmla="*/ 304 h 1982"/>
                <a:gd name="T24" fmla="*/ 920 w 927"/>
                <a:gd name="T25" fmla="*/ 50 h 1982"/>
                <a:gd name="T26" fmla="*/ 289 w 927"/>
                <a:gd name="T27" fmla="*/ 1851 h 1982"/>
                <a:gd name="T28" fmla="*/ 168 w 927"/>
                <a:gd name="T29" fmla="*/ 1730 h 1982"/>
                <a:gd name="T30" fmla="*/ 289 w 927"/>
                <a:gd name="T31" fmla="*/ 1610 h 1982"/>
                <a:gd name="T32" fmla="*/ 409 w 927"/>
                <a:gd name="T33" fmla="*/ 1730 h 1982"/>
                <a:gd name="T34" fmla="*/ 289 w 927"/>
                <a:gd name="T35" fmla="*/ 1851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7" h="1982">
                  <a:moveTo>
                    <a:pt x="920" y="50"/>
                  </a:moveTo>
                  <a:cubicBezTo>
                    <a:pt x="927" y="20"/>
                    <a:pt x="904" y="0"/>
                    <a:pt x="880" y="0"/>
                  </a:cubicBezTo>
                  <a:cubicBezTo>
                    <a:pt x="866" y="0"/>
                    <a:pt x="852" y="7"/>
                    <a:pt x="844" y="23"/>
                  </a:cubicBezTo>
                  <a:cubicBezTo>
                    <a:pt x="725" y="267"/>
                    <a:pt x="725" y="267"/>
                    <a:pt x="725" y="267"/>
                  </a:cubicBezTo>
                  <a:cubicBezTo>
                    <a:pt x="549" y="626"/>
                    <a:pt x="549" y="626"/>
                    <a:pt x="549" y="626"/>
                  </a:cubicBezTo>
                  <a:cubicBezTo>
                    <a:pt x="59" y="1629"/>
                    <a:pt x="59" y="1629"/>
                    <a:pt x="59" y="1629"/>
                  </a:cubicBezTo>
                  <a:cubicBezTo>
                    <a:pt x="0" y="1751"/>
                    <a:pt x="50" y="1898"/>
                    <a:pt x="172" y="1957"/>
                  </a:cubicBezTo>
                  <a:cubicBezTo>
                    <a:pt x="207" y="1974"/>
                    <a:pt x="243" y="1982"/>
                    <a:pt x="280" y="1982"/>
                  </a:cubicBezTo>
                  <a:cubicBezTo>
                    <a:pt x="370" y="1982"/>
                    <a:pt x="458" y="1932"/>
                    <a:pt x="500" y="1844"/>
                  </a:cubicBezTo>
                  <a:cubicBezTo>
                    <a:pt x="508" y="1828"/>
                    <a:pt x="515" y="1809"/>
                    <a:pt x="519" y="1792"/>
                  </a:cubicBezTo>
                  <a:cubicBezTo>
                    <a:pt x="767" y="714"/>
                    <a:pt x="767" y="714"/>
                    <a:pt x="767" y="714"/>
                  </a:cubicBezTo>
                  <a:cubicBezTo>
                    <a:pt x="862" y="304"/>
                    <a:pt x="862" y="304"/>
                    <a:pt x="862" y="304"/>
                  </a:cubicBezTo>
                  <a:lnTo>
                    <a:pt x="920" y="50"/>
                  </a:lnTo>
                  <a:close/>
                  <a:moveTo>
                    <a:pt x="289" y="1851"/>
                  </a:moveTo>
                  <a:cubicBezTo>
                    <a:pt x="222" y="1851"/>
                    <a:pt x="168" y="1797"/>
                    <a:pt x="168" y="1730"/>
                  </a:cubicBezTo>
                  <a:cubicBezTo>
                    <a:pt x="168" y="1664"/>
                    <a:pt x="222" y="1610"/>
                    <a:pt x="289" y="1610"/>
                  </a:cubicBezTo>
                  <a:cubicBezTo>
                    <a:pt x="355" y="1610"/>
                    <a:pt x="409" y="1664"/>
                    <a:pt x="409" y="1730"/>
                  </a:cubicBezTo>
                  <a:cubicBezTo>
                    <a:pt x="409" y="1797"/>
                    <a:pt x="355" y="1851"/>
                    <a:pt x="289" y="185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Tree>
    <p:extLst>
      <p:ext uri="{BB962C8B-B14F-4D97-AF65-F5344CB8AC3E}">
        <p14:creationId xmlns:p14="http://schemas.microsoft.com/office/powerpoint/2010/main" val="54953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 how Ameritas Life insurance Corp. built a </a:t>
            </a:r>
            <a:br>
              <a:rPr lang="en-US" dirty="0"/>
            </a:br>
            <a:r>
              <a:rPr lang="en-US" dirty="0"/>
              <a:t>self-service, on demand data center network to be more responsive to their lines of business</a:t>
            </a:r>
          </a:p>
        </p:txBody>
      </p:sp>
      <p:sp>
        <p:nvSpPr>
          <p:cNvPr id="6" name="Rounded Rectangle 5"/>
          <p:cNvSpPr/>
          <p:nvPr/>
        </p:nvSpPr>
        <p:spPr>
          <a:xfrm>
            <a:off x="555626" y="1536436"/>
            <a:ext cx="5100108" cy="2721504"/>
          </a:xfrm>
          <a:prstGeom prst="roundRect">
            <a:avLst>
              <a:gd name="adj" fmla="val 311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indent="-228600">
              <a:spcAft>
                <a:spcPts val="600"/>
              </a:spcAft>
              <a:buFont typeface="Arial" pitchFamily="34" charset="0"/>
              <a:buChar char="•"/>
            </a:pPr>
            <a:r>
              <a:rPr lang="en-US" dirty="0"/>
              <a:t>LOB’s perceived IT as a roadblock</a:t>
            </a:r>
          </a:p>
          <a:p>
            <a:pPr marL="228600" indent="-228600">
              <a:spcAft>
                <a:spcPts val="600"/>
              </a:spcAft>
              <a:buFont typeface="Arial" pitchFamily="34" charset="0"/>
              <a:buChar char="•"/>
            </a:pPr>
            <a:r>
              <a:rPr lang="en-US" dirty="0"/>
              <a:t>Unable to respond to business needs </a:t>
            </a:r>
            <a:br>
              <a:rPr lang="en-US" dirty="0"/>
            </a:br>
            <a:r>
              <a:rPr lang="en-US" dirty="0"/>
              <a:t>quickly enough</a:t>
            </a:r>
          </a:p>
          <a:p>
            <a:pPr marL="228600" indent="-228600">
              <a:spcAft>
                <a:spcPts val="600"/>
              </a:spcAft>
              <a:buFont typeface="Arial" pitchFamily="34" charset="0"/>
              <a:buChar char="•"/>
            </a:pPr>
            <a:r>
              <a:rPr lang="en-US" dirty="0"/>
              <a:t>Shadow IT created compliance and </a:t>
            </a:r>
            <a:br>
              <a:rPr lang="en-US" dirty="0"/>
            </a:br>
            <a:r>
              <a:rPr lang="en-US" dirty="0"/>
              <a:t>security challenges</a:t>
            </a:r>
          </a:p>
        </p:txBody>
      </p:sp>
      <p:pic>
        <p:nvPicPr>
          <p:cNvPr id="4" name="Picture 3"/>
          <p:cNvPicPr>
            <a:picLocks noChangeAspect="1"/>
          </p:cNvPicPr>
          <p:nvPr/>
        </p:nvPicPr>
        <p:blipFill rotWithShape="1">
          <a:blip r:embed="rId3"/>
          <a:srcRect t="21473" b="19261"/>
          <a:stretch/>
        </p:blipFill>
        <p:spPr>
          <a:xfrm>
            <a:off x="6051026" y="2418061"/>
            <a:ext cx="2438528" cy="958254"/>
          </a:xfrm>
          <a:prstGeom prst="rect">
            <a:avLst/>
          </a:prstGeom>
        </p:spPr>
      </p:pic>
      <p:sp>
        <p:nvSpPr>
          <p:cNvPr id="9" name="Rectangle 8"/>
          <p:cNvSpPr/>
          <p:nvPr/>
        </p:nvSpPr>
        <p:spPr>
          <a:xfrm>
            <a:off x="7748587" y="1196975"/>
            <a:ext cx="1395413" cy="2603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For internal use only</a:t>
            </a:r>
          </a:p>
        </p:txBody>
      </p:sp>
    </p:spTree>
    <p:extLst>
      <p:ext uri="{BB962C8B-B14F-4D97-AF65-F5344CB8AC3E}">
        <p14:creationId xmlns:p14="http://schemas.microsoft.com/office/powerpoint/2010/main" val="2726874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 how Ameritas Life insurance Corp. built a </a:t>
            </a:r>
            <a:br>
              <a:rPr lang="en-US" dirty="0"/>
            </a:br>
            <a:r>
              <a:rPr lang="en-US" dirty="0"/>
              <a:t>self-service, on demand data center network to be more responsive to their lines of business</a:t>
            </a:r>
          </a:p>
        </p:txBody>
      </p:sp>
      <p:sp>
        <p:nvSpPr>
          <p:cNvPr id="6" name="Rounded Rectangle 5"/>
          <p:cNvSpPr/>
          <p:nvPr/>
        </p:nvSpPr>
        <p:spPr>
          <a:xfrm>
            <a:off x="555626" y="1536436"/>
            <a:ext cx="5100108" cy="2721504"/>
          </a:xfrm>
          <a:prstGeom prst="roundRect">
            <a:avLst>
              <a:gd name="adj" fmla="val 311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indent="-228600">
              <a:spcAft>
                <a:spcPts val="600"/>
              </a:spcAft>
              <a:buFont typeface="Arial" pitchFamily="34" charset="0"/>
              <a:buChar char="•"/>
            </a:pPr>
            <a:r>
              <a:rPr lang="en-US" dirty="0"/>
              <a:t>LOB’s perceived IT as a roadblock</a:t>
            </a:r>
          </a:p>
          <a:p>
            <a:pPr marL="228600" indent="-228600">
              <a:spcAft>
                <a:spcPts val="600"/>
              </a:spcAft>
              <a:buFont typeface="Arial" pitchFamily="34" charset="0"/>
              <a:buChar char="•"/>
            </a:pPr>
            <a:r>
              <a:rPr lang="en-US" dirty="0"/>
              <a:t>Unable to respond to business needs </a:t>
            </a:r>
            <a:br>
              <a:rPr lang="en-US" dirty="0"/>
            </a:br>
            <a:r>
              <a:rPr lang="en-US" dirty="0"/>
              <a:t>quickly enough</a:t>
            </a:r>
          </a:p>
          <a:p>
            <a:pPr marL="228600" indent="-228600">
              <a:spcAft>
                <a:spcPts val="600"/>
              </a:spcAft>
              <a:buFont typeface="Arial" pitchFamily="34" charset="0"/>
              <a:buChar char="•"/>
            </a:pPr>
            <a:r>
              <a:rPr lang="en-US" dirty="0"/>
              <a:t>Shadow IT created compliance and </a:t>
            </a:r>
            <a:br>
              <a:rPr lang="en-US" dirty="0"/>
            </a:br>
            <a:r>
              <a:rPr lang="en-US" dirty="0"/>
              <a:t>security challenges</a:t>
            </a:r>
          </a:p>
        </p:txBody>
      </p:sp>
      <p:sp>
        <p:nvSpPr>
          <p:cNvPr id="9" name="Rectangle 8"/>
          <p:cNvSpPr/>
          <p:nvPr/>
        </p:nvSpPr>
        <p:spPr>
          <a:xfrm>
            <a:off x="7748587" y="1196975"/>
            <a:ext cx="1395413" cy="2603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For external use only</a:t>
            </a:r>
          </a:p>
        </p:txBody>
      </p:sp>
      <p:sp>
        <p:nvSpPr>
          <p:cNvPr id="7" name="Rectangle 6"/>
          <p:cNvSpPr/>
          <p:nvPr/>
        </p:nvSpPr>
        <p:spPr>
          <a:xfrm>
            <a:off x="6485468" y="2479147"/>
            <a:ext cx="1935208" cy="83608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small" dirty="0">
                <a:solidFill>
                  <a:schemeClr val="bg2"/>
                </a:solidFill>
              </a:rPr>
              <a:t>Ameritas</a:t>
            </a:r>
          </a:p>
          <a:p>
            <a:pPr algn="ctr"/>
            <a:r>
              <a:rPr lang="en-US" sz="1200" cap="all" dirty="0">
                <a:solidFill>
                  <a:schemeClr val="bg2"/>
                </a:solidFill>
              </a:rPr>
              <a:t>Life Insurance corp.</a:t>
            </a:r>
          </a:p>
        </p:txBody>
      </p:sp>
    </p:spTree>
    <p:extLst>
      <p:ext uri="{BB962C8B-B14F-4D97-AF65-F5344CB8AC3E}">
        <p14:creationId xmlns:p14="http://schemas.microsoft.com/office/powerpoint/2010/main" val="2319559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They needed a solution that was…</a:t>
            </a:r>
          </a:p>
        </p:txBody>
      </p:sp>
      <p:grpSp>
        <p:nvGrpSpPr>
          <p:cNvPr id="7" name="Group 6"/>
          <p:cNvGrpSpPr/>
          <p:nvPr/>
        </p:nvGrpSpPr>
        <p:grpSpPr>
          <a:xfrm>
            <a:off x="546497" y="1812314"/>
            <a:ext cx="8051006" cy="2169748"/>
            <a:chOff x="555625" y="1860384"/>
            <a:chExt cx="8051006" cy="2169748"/>
          </a:xfrm>
        </p:grpSpPr>
        <p:sp>
          <p:nvSpPr>
            <p:cNvPr id="4" name="Rounded Rectangle 3"/>
            <p:cNvSpPr/>
            <p:nvPr/>
          </p:nvSpPr>
          <p:spPr>
            <a:xfrm>
              <a:off x="555625" y="3032559"/>
              <a:ext cx="3875154" cy="997573"/>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400" dirty="0"/>
                <a:t>Operationally simple, easy to mange, </a:t>
              </a:r>
              <a:br>
                <a:rPr lang="en-US" sz="1400" dirty="0"/>
              </a:br>
              <a:r>
                <a:rPr lang="en-US" sz="1400" dirty="0"/>
                <a:t>fast, scalable and provided an APP </a:t>
              </a:r>
              <a:br>
                <a:rPr lang="en-US" sz="1400" dirty="0"/>
              </a:br>
              <a:r>
                <a:rPr lang="en-US" sz="1400" dirty="0"/>
                <a:t>friendly environment </a:t>
              </a:r>
            </a:p>
          </p:txBody>
        </p:sp>
        <p:grpSp>
          <p:nvGrpSpPr>
            <p:cNvPr id="3" name="Group 2"/>
            <p:cNvGrpSpPr/>
            <p:nvPr/>
          </p:nvGrpSpPr>
          <p:grpSpPr>
            <a:xfrm>
              <a:off x="1434278" y="1860384"/>
              <a:ext cx="2117848" cy="914400"/>
              <a:chOff x="1579807" y="1860384"/>
              <a:chExt cx="2117848" cy="914400"/>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253" y="1860384"/>
                <a:ext cx="914402" cy="914400"/>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807" y="1860384"/>
                <a:ext cx="914402" cy="914400"/>
              </a:xfrm>
              <a:prstGeom prst="rect">
                <a:avLst/>
              </a:prstGeom>
            </p:spPr>
          </p:pic>
        </p:grpSp>
        <p:grpSp>
          <p:nvGrpSpPr>
            <p:cNvPr id="5" name="Group 4"/>
            <p:cNvGrpSpPr/>
            <p:nvPr/>
          </p:nvGrpSpPr>
          <p:grpSpPr>
            <a:xfrm>
              <a:off x="4747135" y="1860384"/>
              <a:ext cx="3859496" cy="2169748"/>
              <a:chOff x="4747135" y="1860384"/>
              <a:chExt cx="3859496" cy="2169748"/>
            </a:xfrm>
          </p:grpSpPr>
          <p:sp>
            <p:nvSpPr>
              <p:cNvPr id="8" name="Rounded Rectangle 7"/>
              <p:cNvSpPr/>
              <p:nvPr/>
            </p:nvSpPr>
            <p:spPr>
              <a:xfrm>
                <a:off x="4747135" y="3032559"/>
                <a:ext cx="3859496" cy="997573"/>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400" dirty="0"/>
                  <a:t>1000’s of APPs – Micro segmentation </a:t>
                </a:r>
                <a:br>
                  <a:rPr lang="en-US" sz="1400" dirty="0"/>
                </a:br>
                <a:r>
                  <a:rPr lang="en-US" sz="1400" dirty="0"/>
                  <a:t>is a key requirement </a:t>
                </a:r>
              </a:p>
            </p:txBody>
          </p:sp>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682" y="1860384"/>
                <a:ext cx="914402" cy="914400"/>
              </a:xfrm>
              <a:prstGeom prst="rect">
                <a:avLst/>
              </a:prstGeom>
            </p:spPr>
          </p:pic>
        </p:grpSp>
      </p:grpSp>
    </p:spTree>
    <p:extLst>
      <p:ext uri="{BB962C8B-B14F-4D97-AF65-F5344CB8AC3E}">
        <p14:creationId xmlns:p14="http://schemas.microsoft.com/office/powerpoint/2010/main" val="124375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55625" y="1583844"/>
            <a:ext cx="8040687" cy="1651100"/>
          </a:xfrm>
          <a:prstGeom prst="roundRect">
            <a:avLst>
              <a:gd name="adj" fmla="val 614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Evolutionary path to hybrid cloud solutions</a:t>
            </a:r>
            <a:br>
              <a:rPr lang="en-US" dirty="0"/>
            </a:br>
            <a:r>
              <a:rPr lang="en-US" dirty="0"/>
              <a:t>Nexus 9000 + ACI Provided + Tetration </a:t>
            </a:r>
          </a:p>
        </p:txBody>
      </p:sp>
      <p:sp>
        <p:nvSpPr>
          <p:cNvPr id="6" name="Rounded Rectangle 5"/>
          <p:cNvSpPr/>
          <p:nvPr/>
        </p:nvSpPr>
        <p:spPr>
          <a:xfrm>
            <a:off x="555624" y="3519031"/>
            <a:ext cx="4206240" cy="32543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LOB’s perceived IT as a roadblock</a:t>
            </a:r>
          </a:p>
        </p:txBody>
      </p:sp>
      <p:sp>
        <p:nvSpPr>
          <p:cNvPr id="7" name="Rounded Rectangle 6"/>
          <p:cNvSpPr/>
          <p:nvPr/>
        </p:nvSpPr>
        <p:spPr>
          <a:xfrm>
            <a:off x="4407407" y="3519031"/>
            <a:ext cx="4188905" cy="32543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IT key for business transformation</a:t>
            </a:r>
          </a:p>
        </p:txBody>
      </p:sp>
      <p:sp>
        <p:nvSpPr>
          <p:cNvPr id="8" name="Rectangle 7"/>
          <p:cNvSpPr/>
          <p:nvPr/>
        </p:nvSpPr>
        <p:spPr>
          <a:xfrm>
            <a:off x="601345" y="1830094"/>
            <a:ext cx="8040688" cy="1323439"/>
          </a:xfrm>
          <a:prstGeom prst="rect">
            <a:avLst/>
          </a:prstGeom>
        </p:spPr>
        <p:txBody>
          <a:bodyPr wrap="square">
            <a:spAutoFit/>
          </a:bodyPr>
          <a:lstStyle/>
          <a:p>
            <a:pPr marL="228600" indent="-228600">
              <a:spcBef>
                <a:spcPts val="600"/>
              </a:spcBef>
              <a:spcAft>
                <a:spcPts val="0"/>
              </a:spcAft>
              <a:buFont typeface="+mj-lt"/>
              <a:buAutoNum type="arabicPeriod"/>
            </a:pPr>
            <a:r>
              <a:rPr lang="en-US" sz="1200" dirty="0">
                <a:latin typeface="+mj-lt"/>
              </a:rPr>
              <a:t>Integrated network approach - &gt; physical + virtual</a:t>
            </a:r>
          </a:p>
          <a:p>
            <a:pPr marL="228600" indent="-228600">
              <a:spcBef>
                <a:spcPts val="600"/>
              </a:spcBef>
              <a:spcAft>
                <a:spcPts val="0"/>
              </a:spcAft>
              <a:buFont typeface="+mj-lt"/>
              <a:buAutoNum type="arabicPeriod"/>
            </a:pPr>
            <a:r>
              <a:rPr lang="en-US" sz="1200" dirty="0">
                <a:latin typeface="+mj-lt"/>
              </a:rPr>
              <a:t>Superior programmable, secure and automated environment</a:t>
            </a:r>
          </a:p>
          <a:p>
            <a:pPr marL="228600" indent="-228600">
              <a:spcBef>
                <a:spcPts val="600"/>
              </a:spcBef>
              <a:spcAft>
                <a:spcPts val="0"/>
              </a:spcAft>
              <a:buFont typeface="+mj-lt"/>
              <a:buAutoNum type="arabicPeriod"/>
            </a:pPr>
            <a:r>
              <a:rPr lang="en-US" sz="1200" dirty="0">
                <a:latin typeface="+mj-lt"/>
              </a:rPr>
              <a:t>Micro-segmentation – deliver scalable and secure apps</a:t>
            </a:r>
          </a:p>
          <a:p>
            <a:pPr marL="228600" indent="-228600">
              <a:spcBef>
                <a:spcPts val="600"/>
              </a:spcBef>
              <a:spcAft>
                <a:spcPts val="0"/>
              </a:spcAft>
              <a:buFont typeface="+mj-lt"/>
              <a:buAutoNum type="arabicPeriod"/>
            </a:pPr>
            <a:r>
              <a:rPr lang="en-US" sz="1200" dirty="0">
                <a:latin typeface="+mj-lt"/>
              </a:rPr>
              <a:t>Openness allowed to integrate with other vendor products</a:t>
            </a:r>
          </a:p>
          <a:p>
            <a:pPr marL="228600" indent="-228600">
              <a:spcBef>
                <a:spcPts val="600"/>
              </a:spcBef>
              <a:spcAft>
                <a:spcPts val="0"/>
              </a:spcAft>
              <a:buFont typeface="+mj-lt"/>
              <a:buAutoNum type="arabicPeriod"/>
            </a:pPr>
            <a:r>
              <a:rPr lang="en-US" sz="1200" dirty="0">
                <a:latin typeface="+mj-lt"/>
              </a:rPr>
              <a:t>Deep visibility, learn application behavior and plan confidently for the future</a:t>
            </a:r>
          </a:p>
        </p:txBody>
      </p:sp>
      <p:sp>
        <p:nvSpPr>
          <p:cNvPr id="10" name="Rounded Rectangle 9"/>
          <p:cNvSpPr/>
          <p:nvPr/>
        </p:nvSpPr>
        <p:spPr>
          <a:xfrm>
            <a:off x="555625" y="1414225"/>
            <a:ext cx="8040688" cy="379879"/>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Self service DC solution that will provide an on demand consumption model</a:t>
            </a:r>
          </a:p>
        </p:txBody>
      </p:sp>
      <p:sp>
        <p:nvSpPr>
          <p:cNvPr id="3" name="Oval 2"/>
          <p:cNvSpPr>
            <a:spLocks noChangeAspect="1"/>
          </p:cNvSpPr>
          <p:nvPr/>
        </p:nvSpPr>
        <p:spPr>
          <a:xfrm>
            <a:off x="4407408" y="3519031"/>
            <a:ext cx="329184" cy="329184"/>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V="1">
            <a:off x="4480560" y="3682687"/>
            <a:ext cx="182880" cy="1872"/>
          </a:xfrm>
          <a:prstGeom prst="straightConnector1">
            <a:avLst/>
          </a:prstGeom>
          <a:ln w="28575" cap="rnd">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22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Compliance</a:t>
            </a:r>
            <a:br>
              <a:rPr lang="en-US" dirty="0"/>
            </a:br>
            <a:r>
              <a:rPr lang="en-US" dirty="0"/>
              <a:t>Assure network security policies and maintain SLAs</a:t>
            </a:r>
          </a:p>
        </p:txBody>
      </p:sp>
    </p:spTree>
    <p:extLst>
      <p:ext uri="{BB962C8B-B14F-4D97-AF65-F5344CB8AC3E}">
        <p14:creationId xmlns:p14="http://schemas.microsoft.com/office/powerpoint/2010/main" val="3781764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0" y="2214206"/>
            <a:ext cx="4572000" cy="715089"/>
          </a:xfrm>
          <a:prstGeom prst="roundRect">
            <a:avLst/>
          </a:prstGeom>
          <a:solidFill>
            <a:schemeClr val="accent3"/>
          </a:solidFill>
        </p:spPr>
        <p:txBody>
          <a:bodyPr>
            <a:spAutoFit/>
          </a:bodyPr>
          <a:lstStyle/>
          <a:p>
            <a:pPr algn="ctr"/>
            <a:r>
              <a:rPr lang="en-US" dirty="0">
                <a:solidFill>
                  <a:schemeClr val="bg2"/>
                </a:solidFill>
                <a:latin typeface="+mj-lt"/>
              </a:rPr>
              <a:t>DC paradigms </a:t>
            </a:r>
            <a:br>
              <a:rPr lang="en-US" dirty="0">
                <a:solidFill>
                  <a:schemeClr val="bg2"/>
                </a:solidFill>
                <a:latin typeface="+mj-lt"/>
              </a:rPr>
            </a:br>
            <a:r>
              <a:rPr lang="en-US" dirty="0">
                <a:solidFill>
                  <a:schemeClr val="bg2"/>
                </a:solidFill>
                <a:latin typeface="+mj-lt"/>
              </a:rPr>
              <a:t>are fundamentally reactive</a:t>
            </a:r>
          </a:p>
        </p:txBody>
      </p:sp>
    </p:spTree>
    <p:extLst>
      <p:ext uri="{BB962C8B-B14F-4D97-AF65-F5344CB8AC3E}">
        <p14:creationId xmlns:p14="http://schemas.microsoft.com/office/powerpoint/2010/main" val="3939035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555625" y="1128541"/>
            <a:ext cx="3711575" cy="489926"/>
          </a:xfrm>
          <a:prstGeom prst="roundRect">
            <a:avLst/>
          </a:prstGeom>
          <a:solidFill>
            <a:schemeClr val="accent1"/>
          </a:solidFill>
        </p:spPr>
        <p:txBody>
          <a:bodyPr wrap="square" anchor="ctr" anchorCtr="0">
            <a:noAutofit/>
          </a:bodyPr>
          <a:lstStyle/>
          <a:p>
            <a:pPr algn="ctr"/>
            <a:r>
              <a:rPr lang="en-US" sz="1600" dirty="0">
                <a:solidFill>
                  <a:schemeClr val="bg1"/>
                </a:solidFill>
                <a:latin typeface="+mj-lt"/>
              </a:rPr>
              <a:t>Intent frequently breaks …</a:t>
            </a:r>
          </a:p>
        </p:txBody>
      </p:sp>
      <p:sp>
        <p:nvSpPr>
          <p:cNvPr id="31" name="Rounded Rectangle 30"/>
          <p:cNvSpPr/>
          <p:nvPr/>
        </p:nvSpPr>
        <p:spPr>
          <a:xfrm>
            <a:off x="4884738" y="1128541"/>
            <a:ext cx="3711575" cy="489926"/>
          </a:xfrm>
          <a:prstGeom prst="roundRect">
            <a:avLst/>
          </a:prstGeom>
          <a:solidFill>
            <a:schemeClr val="accent2"/>
          </a:solidFill>
        </p:spPr>
        <p:txBody>
          <a:bodyPr wrap="square" anchor="ctr" anchorCtr="0">
            <a:noAutofit/>
          </a:bodyPr>
          <a:lstStyle/>
          <a:p>
            <a:pPr algn="ctr"/>
            <a:r>
              <a:rPr lang="en-US" sz="1600" dirty="0">
                <a:solidFill>
                  <a:schemeClr val="bg1"/>
                </a:solidFill>
                <a:latin typeface="+mj-lt"/>
              </a:rPr>
              <a:t>We always react …</a:t>
            </a:r>
          </a:p>
        </p:txBody>
      </p:sp>
      <p:sp>
        <p:nvSpPr>
          <p:cNvPr id="32" name="Rounded Rectangle 31"/>
          <p:cNvSpPr/>
          <p:nvPr/>
        </p:nvSpPr>
        <p:spPr>
          <a:xfrm>
            <a:off x="898898" y="1772650"/>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Operational</a:t>
            </a:r>
          </a:p>
        </p:txBody>
      </p:sp>
      <p:sp>
        <p:nvSpPr>
          <p:cNvPr id="34" name="Rounded Rectangle 33"/>
          <p:cNvSpPr/>
          <p:nvPr/>
        </p:nvSpPr>
        <p:spPr>
          <a:xfrm>
            <a:off x="5228010" y="1772650"/>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Troubleshoot</a:t>
            </a:r>
          </a:p>
        </p:txBody>
      </p:sp>
      <p:sp>
        <p:nvSpPr>
          <p:cNvPr id="35" name="Rounded Rectangle 34"/>
          <p:cNvSpPr/>
          <p:nvPr/>
        </p:nvSpPr>
        <p:spPr>
          <a:xfrm>
            <a:off x="898898" y="2384033"/>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Security</a:t>
            </a:r>
          </a:p>
        </p:txBody>
      </p:sp>
      <p:sp>
        <p:nvSpPr>
          <p:cNvPr id="36" name="Rounded Rectangle 35"/>
          <p:cNvSpPr/>
          <p:nvPr/>
        </p:nvSpPr>
        <p:spPr>
          <a:xfrm>
            <a:off x="5228010" y="2384033"/>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Scramble to fix it</a:t>
            </a:r>
          </a:p>
        </p:txBody>
      </p:sp>
      <p:sp>
        <p:nvSpPr>
          <p:cNvPr id="37" name="Rounded Rectangle 36"/>
          <p:cNvSpPr/>
          <p:nvPr/>
        </p:nvSpPr>
        <p:spPr>
          <a:xfrm>
            <a:off x="898898" y="2995416"/>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Compliance</a:t>
            </a:r>
          </a:p>
        </p:txBody>
      </p:sp>
      <p:sp>
        <p:nvSpPr>
          <p:cNvPr id="38" name="Rounded Rectangle 37"/>
          <p:cNvSpPr/>
          <p:nvPr/>
        </p:nvSpPr>
        <p:spPr>
          <a:xfrm>
            <a:off x="5228010" y="2995416"/>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Fail audits</a:t>
            </a:r>
          </a:p>
        </p:txBody>
      </p:sp>
      <p:sp>
        <p:nvSpPr>
          <p:cNvPr id="39" name="Rounded Rectangle 38"/>
          <p:cNvSpPr/>
          <p:nvPr/>
        </p:nvSpPr>
        <p:spPr>
          <a:xfrm>
            <a:off x="898898" y="3606800"/>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Change</a:t>
            </a:r>
          </a:p>
        </p:txBody>
      </p:sp>
      <p:sp>
        <p:nvSpPr>
          <p:cNvPr id="40" name="Rounded Rectangle 39"/>
          <p:cNvSpPr/>
          <p:nvPr/>
        </p:nvSpPr>
        <p:spPr>
          <a:xfrm>
            <a:off x="5228010" y="3606800"/>
            <a:ext cx="3025030" cy="457200"/>
          </a:xfrm>
          <a:prstGeom prst="roundRect">
            <a:avLst/>
          </a:prstGeom>
          <a:solidFill>
            <a:schemeClr val="bg2">
              <a:lumMod val="95000"/>
            </a:schemeClr>
          </a:solidFill>
        </p:spPr>
        <p:txBody>
          <a:bodyPr wrap="square" anchor="ctr" anchorCtr="0">
            <a:noAutofit/>
          </a:bodyPr>
          <a:lstStyle/>
          <a:p>
            <a:pPr algn="ctr"/>
            <a:r>
              <a:rPr lang="en-US" sz="1400" dirty="0">
                <a:solidFill>
                  <a:schemeClr val="bg1"/>
                </a:solidFill>
                <a:latin typeface="+mj-lt"/>
              </a:rPr>
              <a:t>Undo changes</a:t>
            </a:r>
          </a:p>
        </p:txBody>
      </p:sp>
      <p:grpSp>
        <p:nvGrpSpPr>
          <p:cNvPr id="41" name="Group 40"/>
          <p:cNvGrpSpPr/>
          <p:nvPr/>
        </p:nvGrpSpPr>
        <p:grpSpPr>
          <a:xfrm>
            <a:off x="4388517" y="1813798"/>
            <a:ext cx="374904" cy="374904"/>
            <a:chOff x="1938528" y="1833372"/>
            <a:chExt cx="374904" cy="374904"/>
          </a:xfrm>
          <a:solidFill>
            <a:schemeClr val="accent3"/>
          </a:solidFill>
        </p:grpSpPr>
        <p:sp>
          <p:nvSpPr>
            <p:cNvPr id="42" name="Oval 41"/>
            <p:cNvSpPr>
              <a:spLocks noChangeAspect="1"/>
            </p:cNvSpPr>
            <p:nvPr/>
          </p:nvSpPr>
          <p:spPr>
            <a:xfrm>
              <a:off x="1938528" y="1833372"/>
              <a:ext cx="374904" cy="374904"/>
            </a:xfrm>
            <a:prstGeom prst="ellipse">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Arrow Connector 42"/>
            <p:cNvCxnSpPr/>
            <p:nvPr/>
          </p:nvCxnSpPr>
          <p:spPr>
            <a:xfrm>
              <a:off x="2034540" y="2020824"/>
              <a:ext cx="182880" cy="0"/>
            </a:xfrm>
            <a:prstGeom prst="straightConnector1">
              <a:avLst/>
            </a:prstGeom>
            <a:grpFill/>
            <a:ln w="28575" cap="rnd">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4388517" y="2425181"/>
            <a:ext cx="374904" cy="374904"/>
            <a:chOff x="1938528" y="1833372"/>
            <a:chExt cx="374904" cy="374904"/>
          </a:xfrm>
          <a:solidFill>
            <a:schemeClr val="accent3"/>
          </a:solidFill>
        </p:grpSpPr>
        <p:sp>
          <p:nvSpPr>
            <p:cNvPr id="45" name="Oval 44"/>
            <p:cNvSpPr>
              <a:spLocks noChangeAspect="1"/>
            </p:cNvSpPr>
            <p:nvPr/>
          </p:nvSpPr>
          <p:spPr>
            <a:xfrm>
              <a:off x="1938528" y="1833372"/>
              <a:ext cx="374904" cy="374904"/>
            </a:xfrm>
            <a:prstGeom prst="ellipse">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p:cNvCxnSpPr/>
            <p:nvPr/>
          </p:nvCxnSpPr>
          <p:spPr>
            <a:xfrm>
              <a:off x="2034540" y="2020824"/>
              <a:ext cx="182880" cy="0"/>
            </a:xfrm>
            <a:prstGeom prst="straightConnector1">
              <a:avLst/>
            </a:prstGeom>
            <a:grpFill/>
            <a:ln w="28575" cap="rnd">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388517" y="3036564"/>
            <a:ext cx="374904" cy="374904"/>
            <a:chOff x="1938528" y="1833372"/>
            <a:chExt cx="374904" cy="374904"/>
          </a:xfrm>
          <a:solidFill>
            <a:schemeClr val="accent3"/>
          </a:solidFill>
        </p:grpSpPr>
        <p:sp>
          <p:nvSpPr>
            <p:cNvPr id="48" name="Oval 47"/>
            <p:cNvSpPr>
              <a:spLocks noChangeAspect="1"/>
            </p:cNvSpPr>
            <p:nvPr/>
          </p:nvSpPr>
          <p:spPr>
            <a:xfrm>
              <a:off x="1938528" y="1833372"/>
              <a:ext cx="374904" cy="374904"/>
            </a:xfrm>
            <a:prstGeom prst="ellipse">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p:nvPr/>
          </p:nvCxnSpPr>
          <p:spPr>
            <a:xfrm>
              <a:off x="2034540" y="2020824"/>
              <a:ext cx="182880" cy="0"/>
            </a:xfrm>
            <a:prstGeom prst="straightConnector1">
              <a:avLst/>
            </a:prstGeom>
            <a:grpFill/>
            <a:ln w="28575" cap="rnd">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388517" y="3647948"/>
            <a:ext cx="374904" cy="374904"/>
            <a:chOff x="1938528" y="1833372"/>
            <a:chExt cx="374904" cy="374904"/>
          </a:xfrm>
          <a:solidFill>
            <a:schemeClr val="accent3"/>
          </a:solidFill>
        </p:grpSpPr>
        <p:sp>
          <p:nvSpPr>
            <p:cNvPr id="51" name="Oval 50"/>
            <p:cNvSpPr>
              <a:spLocks noChangeAspect="1"/>
            </p:cNvSpPr>
            <p:nvPr/>
          </p:nvSpPr>
          <p:spPr>
            <a:xfrm>
              <a:off x="1938528" y="1833372"/>
              <a:ext cx="374904" cy="374904"/>
            </a:xfrm>
            <a:prstGeom prst="ellipse">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p:cNvCxnSpPr/>
            <p:nvPr/>
          </p:nvCxnSpPr>
          <p:spPr>
            <a:xfrm>
              <a:off x="2034540" y="2020824"/>
              <a:ext cx="182880" cy="0"/>
            </a:xfrm>
            <a:prstGeom prst="straightConnector1">
              <a:avLst/>
            </a:prstGeom>
            <a:grpFill/>
            <a:ln w="28575" cap="rnd">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1088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inability to assure intent proactively </a:t>
            </a:r>
            <a:br>
              <a:rPr lang="en-US" dirty="0"/>
            </a:br>
            <a:r>
              <a:rPr lang="en-US" sz="1800" dirty="0"/>
              <a:t>Leaving us with …</a:t>
            </a:r>
          </a:p>
        </p:txBody>
      </p:sp>
      <p:sp>
        <p:nvSpPr>
          <p:cNvPr id="15" name="Up Arrow 14"/>
          <p:cNvSpPr/>
          <p:nvPr/>
        </p:nvSpPr>
        <p:spPr>
          <a:xfrm>
            <a:off x="4333279" y="2047875"/>
            <a:ext cx="479784" cy="1800226"/>
          </a:xfrm>
          <a:prstGeom prst="upArrow">
            <a:avLst/>
          </a:prstGeom>
          <a:solidFill>
            <a:schemeClr val="bg2">
              <a:lumMod val="85000"/>
            </a:schemeClr>
          </a:solidFill>
          <a:ln w="190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457189"/>
            <a:endParaRPr lang="en-US" dirty="0">
              <a:solidFill>
                <a:srgbClr val="282828"/>
              </a:solidFill>
            </a:endParaRPr>
          </a:p>
        </p:txBody>
      </p:sp>
      <p:sp>
        <p:nvSpPr>
          <p:cNvPr id="16" name="Rounded Rectangle 15"/>
          <p:cNvSpPr/>
          <p:nvPr/>
        </p:nvSpPr>
        <p:spPr>
          <a:xfrm>
            <a:off x="1611388" y="2626232"/>
            <a:ext cx="2767791" cy="867591"/>
          </a:xfrm>
          <a:prstGeom prst="roundRect">
            <a:avLst>
              <a:gd name="adj" fmla="val 668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spcFirstLastPara="0" vert="horz" wrap="square" lIns="119380" tIns="119380" rIns="119380" bIns="119380" numCol="1" spcCol="1270" anchor="ctr" anchorCtr="0">
            <a:noAutofit/>
          </a:bodyPr>
          <a:lstStyle/>
          <a:p>
            <a:pPr algn="ctr" defTabSz="2089098">
              <a:lnSpc>
                <a:spcPct val="90000"/>
              </a:lnSpc>
              <a:spcAft>
                <a:spcPct val="35000"/>
              </a:spcAft>
            </a:pPr>
            <a:r>
              <a:rPr lang="en-US" sz="1400" dirty="0">
                <a:solidFill>
                  <a:srgbClr val="FFFFFF"/>
                </a:solidFill>
                <a:latin typeface="+mj-lt"/>
              </a:rPr>
              <a:t>How do I have confidence that I don’t have errors due to </a:t>
            </a:r>
            <a:br>
              <a:rPr lang="en-US" sz="1400" dirty="0">
                <a:solidFill>
                  <a:srgbClr val="FFFFFF"/>
                </a:solidFill>
                <a:latin typeface="+mj-lt"/>
              </a:rPr>
            </a:br>
            <a:r>
              <a:rPr lang="en-US" sz="1400" dirty="0">
                <a:solidFill>
                  <a:srgbClr val="FFFFFF"/>
                </a:solidFill>
                <a:latin typeface="+mj-lt"/>
              </a:rPr>
              <a:t>my changes?</a:t>
            </a:r>
          </a:p>
        </p:txBody>
      </p:sp>
      <p:sp>
        <p:nvSpPr>
          <p:cNvPr id="18" name="Rounded Rectangle 17"/>
          <p:cNvSpPr/>
          <p:nvPr/>
        </p:nvSpPr>
        <p:spPr>
          <a:xfrm>
            <a:off x="4767163" y="2626232"/>
            <a:ext cx="2767791" cy="867591"/>
          </a:xfrm>
          <a:prstGeom prst="roundRect">
            <a:avLst>
              <a:gd name="adj" fmla="val 668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spcFirstLastPara="0" vert="horz" wrap="square" lIns="119380" tIns="119380" rIns="119380" bIns="119380" numCol="1" spcCol="1270" anchor="ctr" anchorCtr="0">
            <a:noAutofit/>
          </a:bodyPr>
          <a:lstStyle/>
          <a:p>
            <a:pPr algn="ctr" defTabSz="2089098">
              <a:lnSpc>
                <a:spcPct val="90000"/>
              </a:lnSpc>
              <a:spcAft>
                <a:spcPct val="35000"/>
              </a:spcAft>
            </a:pPr>
            <a:r>
              <a:rPr lang="en-US" sz="1400" dirty="0">
                <a:solidFill>
                  <a:srgbClr val="FFFFFF"/>
                </a:solidFill>
                <a:latin typeface="+mj-lt"/>
              </a:rPr>
              <a:t>How do I easily understand </a:t>
            </a:r>
            <a:br>
              <a:rPr lang="en-US" sz="1400" dirty="0">
                <a:solidFill>
                  <a:srgbClr val="FFFFFF"/>
                </a:solidFill>
                <a:latin typeface="+mj-lt"/>
              </a:rPr>
            </a:br>
            <a:r>
              <a:rPr lang="en-US" sz="1400" dirty="0">
                <a:solidFill>
                  <a:srgbClr val="FFFFFF"/>
                </a:solidFill>
                <a:latin typeface="+mj-lt"/>
              </a:rPr>
              <a:t>the state of my entire infrastructure?</a:t>
            </a:r>
          </a:p>
        </p:txBody>
      </p:sp>
      <p:sp>
        <p:nvSpPr>
          <p:cNvPr id="164" name="Rounded Rectangle 163"/>
          <p:cNvSpPr/>
          <p:nvPr/>
        </p:nvSpPr>
        <p:spPr>
          <a:xfrm>
            <a:off x="2724150" y="1403350"/>
            <a:ext cx="3695700" cy="520700"/>
          </a:xfrm>
          <a:prstGeom prst="roundRect">
            <a:avLst>
              <a:gd name="adj" fmla="val 668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spcFirstLastPara="0" vert="horz" wrap="square" lIns="119380" tIns="119380" rIns="119380" bIns="119380" numCol="1" spcCol="1270" anchor="ctr" anchorCtr="0">
            <a:noAutofit/>
          </a:bodyPr>
          <a:lstStyle/>
          <a:p>
            <a:pPr algn="ctr" defTabSz="2089098">
              <a:lnSpc>
                <a:spcPct val="90000"/>
              </a:lnSpc>
              <a:spcAft>
                <a:spcPct val="35000"/>
              </a:spcAft>
            </a:pPr>
            <a:r>
              <a:rPr lang="en-US" sz="1600" dirty="0">
                <a:solidFill>
                  <a:srgbClr val="FFFFFF"/>
                </a:solidFill>
                <a:latin typeface="+mj-lt"/>
              </a:rPr>
              <a:t>...Creating a major assurance gap</a:t>
            </a:r>
            <a:endParaRPr lang="en-US" sz="1200" dirty="0">
              <a:solidFill>
                <a:srgbClr val="FFFFFF"/>
              </a:solidFill>
              <a:latin typeface="+mj-lt"/>
            </a:endParaRPr>
          </a:p>
        </p:txBody>
      </p:sp>
      <p:sp>
        <p:nvSpPr>
          <p:cNvPr id="165" name="Rounded Rectangle 164"/>
          <p:cNvSpPr/>
          <p:nvPr/>
        </p:nvSpPr>
        <p:spPr>
          <a:xfrm>
            <a:off x="3188104" y="3848101"/>
            <a:ext cx="2767791" cy="867591"/>
          </a:xfrm>
          <a:prstGeom prst="roundRect">
            <a:avLst>
              <a:gd name="adj" fmla="val 6687"/>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spcFirstLastPara="0" vert="horz" wrap="square" lIns="119380" tIns="119380" rIns="119380" bIns="119380" numCol="1" spcCol="1270" anchor="ctr" anchorCtr="0">
            <a:noAutofit/>
          </a:bodyPr>
          <a:lstStyle/>
          <a:p>
            <a:pPr algn="ctr" defTabSz="2089098">
              <a:lnSpc>
                <a:spcPct val="90000"/>
              </a:lnSpc>
              <a:spcAft>
                <a:spcPct val="35000"/>
              </a:spcAft>
            </a:pPr>
            <a:r>
              <a:rPr lang="en-US" sz="1400" dirty="0">
                <a:solidFill>
                  <a:srgbClr val="FFFFFF"/>
                </a:solidFill>
                <a:latin typeface="+mj-lt"/>
              </a:rPr>
              <a:t>How do I rapidly analyze the network to identify issues?</a:t>
            </a:r>
          </a:p>
        </p:txBody>
      </p:sp>
    </p:spTree>
    <p:extLst>
      <p:ext uri="{BB962C8B-B14F-4D97-AF65-F5344CB8AC3E}">
        <p14:creationId xmlns:p14="http://schemas.microsoft.com/office/powerpoint/2010/main" val="4075817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Assurance</a:t>
            </a:r>
          </a:p>
        </p:txBody>
      </p:sp>
      <p:sp>
        <p:nvSpPr>
          <p:cNvPr id="11" name="Rectangle 10"/>
          <p:cNvSpPr/>
          <p:nvPr/>
        </p:nvSpPr>
        <p:spPr>
          <a:xfrm>
            <a:off x="555626" y="1872234"/>
            <a:ext cx="4971414" cy="208483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457200" rtlCol="0" anchor="ctr"/>
          <a:lstStyle/>
          <a:p>
            <a:pPr algn="ctr">
              <a:lnSpc>
                <a:spcPct val="100000"/>
              </a:lnSpc>
              <a:spcAft>
                <a:spcPts val="600"/>
              </a:spcAft>
            </a:pPr>
            <a:r>
              <a:rPr lang="en-US" sz="2200" dirty="0">
                <a:solidFill>
                  <a:schemeClr val="bg2"/>
                </a:solidFill>
              </a:rPr>
              <a:t>The confidence that the infrastructure</a:t>
            </a:r>
            <a:br>
              <a:rPr lang="en-US" sz="2200" dirty="0">
                <a:solidFill>
                  <a:schemeClr val="bg2"/>
                </a:solidFill>
              </a:rPr>
            </a:br>
            <a:r>
              <a:rPr lang="en-US" sz="2200" dirty="0">
                <a:solidFill>
                  <a:schemeClr val="bg2"/>
                </a:solidFill>
              </a:rPr>
              <a:t> is doing what you</a:t>
            </a:r>
            <a:br>
              <a:rPr lang="en-US" sz="2200" dirty="0">
                <a:solidFill>
                  <a:schemeClr val="bg2"/>
                </a:solidFill>
              </a:rPr>
            </a:br>
            <a:r>
              <a:rPr lang="en-US" sz="2200" dirty="0">
                <a:solidFill>
                  <a:schemeClr val="bg2"/>
                </a:solidFill>
              </a:rPr>
              <a:t>intended it to do</a:t>
            </a:r>
          </a:p>
        </p:txBody>
      </p:sp>
      <p:sp>
        <p:nvSpPr>
          <p:cNvPr id="29" name="Rectangle 28"/>
          <p:cNvSpPr/>
          <p:nvPr/>
        </p:nvSpPr>
        <p:spPr>
          <a:xfrm>
            <a:off x="5024155" y="1868424"/>
            <a:ext cx="3572158" cy="2090928"/>
          </a:xfrm>
          <a:custGeom>
            <a:avLst/>
            <a:gdLst>
              <a:gd name="connsiteX0" fmla="*/ 0 w 3279552"/>
              <a:gd name="connsiteY0" fmla="*/ 0 h 2084832"/>
              <a:gd name="connsiteX1" fmla="*/ 3279552 w 3279552"/>
              <a:gd name="connsiteY1" fmla="*/ 0 h 2084832"/>
              <a:gd name="connsiteX2" fmla="*/ 3279552 w 3279552"/>
              <a:gd name="connsiteY2" fmla="*/ 2084832 h 2084832"/>
              <a:gd name="connsiteX3" fmla="*/ 0 w 3279552"/>
              <a:gd name="connsiteY3" fmla="*/ 2084832 h 2084832"/>
              <a:gd name="connsiteX4" fmla="*/ 0 w 3279552"/>
              <a:gd name="connsiteY4" fmla="*/ 0 h 2084832"/>
              <a:gd name="connsiteX0" fmla="*/ 429768 w 3279552"/>
              <a:gd name="connsiteY0" fmla="*/ 9144 h 2084832"/>
              <a:gd name="connsiteX1" fmla="*/ 3279552 w 3279552"/>
              <a:gd name="connsiteY1" fmla="*/ 0 h 2084832"/>
              <a:gd name="connsiteX2" fmla="*/ 3279552 w 3279552"/>
              <a:gd name="connsiteY2" fmla="*/ 2084832 h 2084832"/>
              <a:gd name="connsiteX3" fmla="*/ 0 w 3279552"/>
              <a:gd name="connsiteY3" fmla="*/ 2084832 h 2084832"/>
              <a:gd name="connsiteX4" fmla="*/ 429768 w 3279552"/>
              <a:gd name="connsiteY4" fmla="*/ 9144 h 2084832"/>
              <a:gd name="connsiteX0" fmla="*/ 322499 w 3279552"/>
              <a:gd name="connsiteY0" fmla="*/ 9144 h 2084832"/>
              <a:gd name="connsiteX1" fmla="*/ 3279552 w 3279552"/>
              <a:gd name="connsiteY1" fmla="*/ 0 h 2084832"/>
              <a:gd name="connsiteX2" fmla="*/ 3279552 w 3279552"/>
              <a:gd name="connsiteY2" fmla="*/ 2084832 h 2084832"/>
              <a:gd name="connsiteX3" fmla="*/ 0 w 3279552"/>
              <a:gd name="connsiteY3" fmla="*/ 2084832 h 2084832"/>
              <a:gd name="connsiteX4" fmla="*/ 322499 w 3279552"/>
              <a:gd name="connsiteY4" fmla="*/ 9144 h 2084832"/>
              <a:gd name="connsiteX0" fmla="*/ 305010 w 3279552"/>
              <a:gd name="connsiteY0" fmla="*/ 1524 h 2084832"/>
              <a:gd name="connsiteX1" fmla="*/ 3279552 w 3279552"/>
              <a:gd name="connsiteY1" fmla="*/ 0 h 2084832"/>
              <a:gd name="connsiteX2" fmla="*/ 3279552 w 3279552"/>
              <a:gd name="connsiteY2" fmla="*/ 2084832 h 2084832"/>
              <a:gd name="connsiteX3" fmla="*/ 0 w 3279552"/>
              <a:gd name="connsiteY3" fmla="*/ 2084832 h 2084832"/>
              <a:gd name="connsiteX4" fmla="*/ 305010 w 3279552"/>
              <a:gd name="connsiteY4" fmla="*/ 1524 h 2084832"/>
              <a:gd name="connsiteX0" fmla="*/ 353980 w 3279552"/>
              <a:gd name="connsiteY0" fmla="*/ 0 h 2087118"/>
              <a:gd name="connsiteX1" fmla="*/ 3279552 w 3279552"/>
              <a:gd name="connsiteY1" fmla="*/ 2286 h 2087118"/>
              <a:gd name="connsiteX2" fmla="*/ 3279552 w 3279552"/>
              <a:gd name="connsiteY2" fmla="*/ 2087118 h 2087118"/>
              <a:gd name="connsiteX3" fmla="*/ 0 w 3279552"/>
              <a:gd name="connsiteY3" fmla="*/ 2087118 h 2087118"/>
              <a:gd name="connsiteX4" fmla="*/ 353980 w 3279552"/>
              <a:gd name="connsiteY4" fmla="*/ 0 h 2087118"/>
              <a:gd name="connsiteX0" fmla="*/ 451922 w 3279552"/>
              <a:gd name="connsiteY0" fmla="*/ 0 h 2098548"/>
              <a:gd name="connsiteX1" fmla="*/ 3279552 w 3279552"/>
              <a:gd name="connsiteY1" fmla="*/ 13716 h 2098548"/>
              <a:gd name="connsiteX2" fmla="*/ 3279552 w 3279552"/>
              <a:gd name="connsiteY2" fmla="*/ 2098548 h 2098548"/>
              <a:gd name="connsiteX3" fmla="*/ 0 w 3279552"/>
              <a:gd name="connsiteY3" fmla="*/ 2098548 h 2098548"/>
              <a:gd name="connsiteX4" fmla="*/ 451922 w 3279552"/>
              <a:gd name="connsiteY4" fmla="*/ 0 h 2098548"/>
              <a:gd name="connsiteX0" fmla="*/ 437930 w 3279552"/>
              <a:gd name="connsiteY0" fmla="*/ 0 h 2090928"/>
              <a:gd name="connsiteX1" fmla="*/ 3279552 w 3279552"/>
              <a:gd name="connsiteY1" fmla="*/ 6096 h 2090928"/>
              <a:gd name="connsiteX2" fmla="*/ 3279552 w 3279552"/>
              <a:gd name="connsiteY2" fmla="*/ 2090928 h 2090928"/>
              <a:gd name="connsiteX3" fmla="*/ 0 w 3279552"/>
              <a:gd name="connsiteY3" fmla="*/ 2090928 h 2090928"/>
              <a:gd name="connsiteX4" fmla="*/ 437930 w 3279552"/>
              <a:gd name="connsiteY4" fmla="*/ 0 h 209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552" h="2090928">
                <a:moveTo>
                  <a:pt x="437930" y="0"/>
                </a:moveTo>
                <a:lnTo>
                  <a:pt x="3279552" y="6096"/>
                </a:lnTo>
                <a:lnTo>
                  <a:pt x="3279552" y="2090928"/>
                </a:lnTo>
                <a:lnTo>
                  <a:pt x="0" y="2090928"/>
                </a:lnTo>
                <a:lnTo>
                  <a:pt x="437930"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457200" rtlCol="0" anchor="ctr"/>
          <a:lstStyle/>
          <a:p>
            <a:pPr algn="ctr">
              <a:lnSpc>
                <a:spcPct val="100000"/>
              </a:lnSpc>
              <a:spcAft>
                <a:spcPts val="600"/>
              </a:spcAft>
            </a:pPr>
            <a:endParaRPr lang="en-US" sz="2200" dirty="0">
              <a:solidFill>
                <a:schemeClr val="bg2"/>
              </a:solidFill>
            </a:endParaRPr>
          </a:p>
        </p:txBody>
      </p:sp>
      <p:sp>
        <p:nvSpPr>
          <p:cNvPr id="28" name="Rectangle 27"/>
          <p:cNvSpPr/>
          <p:nvPr/>
        </p:nvSpPr>
        <p:spPr>
          <a:xfrm>
            <a:off x="5527040" y="2301383"/>
            <a:ext cx="2946400" cy="1231106"/>
          </a:xfrm>
          <a:prstGeom prst="rect">
            <a:avLst/>
          </a:prstGeom>
        </p:spPr>
        <p:txBody>
          <a:bodyPr wrap="square">
            <a:spAutoFit/>
          </a:bodyPr>
          <a:lstStyle/>
          <a:p>
            <a:pPr algn="ctr">
              <a:spcBef>
                <a:spcPts val="1200"/>
              </a:spcBef>
            </a:pPr>
            <a:r>
              <a:rPr lang="en-US" dirty="0">
                <a:latin typeface="+mj-lt"/>
              </a:rPr>
              <a:t>Intent encompasses data center operations</a:t>
            </a:r>
          </a:p>
          <a:p>
            <a:pPr algn="ctr">
              <a:spcBef>
                <a:spcPts val="1200"/>
              </a:spcBef>
            </a:pPr>
            <a:r>
              <a:rPr lang="en-US" sz="1400" dirty="0">
                <a:latin typeface="+mj-lt"/>
              </a:rPr>
              <a:t>Configs, Changes, Routing, VMs, Security, … Compliance, Audits</a:t>
            </a:r>
          </a:p>
        </p:txBody>
      </p:sp>
    </p:spTree>
    <p:extLst>
      <p:ext uri="{BB962C8B-B14F-4D97-AF65-F5344CB8AC3E}">
        <p14:creationId xmlns:p14="http://schemas.microsoft.com/office/powerpoint/2010/main" val="298692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 can’t protect what you can’t see!</a:t>
            </a:r>
          </a:p>
        </p:txBody>
      </p:sp>
      <p:sp>
        <p:nvSpPr>
          <p:cNvPr id="30" name="Round Same Side Corner Rectangle 29"/>
          <p:cNvSpPr/>
          <p:nvPr/>
        </p:nvSpPr>
        <p:spPr>
          <a:xfrm>
            <a:off x="0" y="1824038"/>
            <a:ext cx="9144000" cy="2892425"/>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594360" y="1302171"/>
            <a:ext cx="795528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50342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317585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583099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7158559"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84828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p:cNvSpPr/>
          <p:nvPr/>
        </p:nvSpPr>
        <p:spPr>
          <a:xfrm>
            <a:off x="2859620" y="1882229"/>
            <a:ext cx="3424759" cy="369332"/>
          </a:xfrm>
          <a:prstGeom prst="roundRect">
            <a:avLst>
              <a:gd name="adj" fmla="val 50000"/>
            </a:avLst>
          </a:prstGeom>
          <a:noFill/>
        </p:spPr>
        <p:txBody>
          <a:bodyPr wrap="square" anchor="ctr">
            <a:noAutofit/>
          </a:bodyPr>
          <a:lstStyle/>
          <a:p>
            <a:pPr algn="ctr"/>
            <a:r>
              <a:rPr lang="en-US" sz="1600" b="1" dirty="0">
                <a:solidFill>
                  <a:schemeClr val="tx2"/>
                </a:solidFill>
                <a:latin typeface="+mn-lt"/>
              </a:rPr>
              <a:t>Visibility</a:t>
            </a:r>
          </a:p>
        </p:txBody>
      </p:sp>
      <p:sp>
        <p:nvSpPr>
          <p:cNvPr id="39" name="Rectangle 38"/>
          <p:cNvSpPr/>
          <p:nvPr/>
        </p:nvSpPr>
        <p:spPr>
          <a:xfrm>
            <a:off x="1392076" y="1370751"/>
            <a:ext cx="1049570" cy="261610"/>
          </a:xfrm>
          <a:prstGeom prst="rect">
            <a:avLst/>
          </a:prstGeom>
        </p:spPr>
        <p:txBody>
          <a:bodyPr wrap="square" anchor="t">
            <a:noAutofit/>
          </a:bodyPr>
          <a:lstStyle/>
          <a:p>
            <a:pPr algn="ctr"/>
            <a:r>
              <a:rPr lang="en-US" sz="1100" dirty="0">
                <a:latin typeface="+mn-lt"/>
              </a:rPr>
              <a:t>Speed</a:t>
            </a:r>
          </a:p>
        </p:txBody>
      </p:sp>
      <p:sp>
        <p:nvSpPr>
          <p:cNvPr id="40" name="Rectangle 39"/>
          <p:cNvSpPr/>
          <p:nvPr/>
        </p:nvSpPr>
        <p:spPr>
          <a:xfrm>
            <a:off x="2719646" y="1370751"/>
            <a:ext cx="1049570" cy="261610"/>
          </a:xfrm>
          <a:prstGeom prst="rect">
            <a:avLst/>
          </a:prstGeom>
        </p:spPr>
        <p:txBody>
          <a:bodyPr wrap="square" anchor="t">
            <a:noAutofit/>
          </a:bodyPr>
          <a:lstStyle/>
          <a:p>
            <a:pPr algn="ctr"/>
            <a:r>
              <a:rPr lang="en-US" sz="1100" dirty="0">
                <a:latin typeface="+mn-lt"/>
              </a:rPr>
              <a:t>Simplicity</a:t>
            </a:r>
          </a:p>
        </p:txBody>
      </p:sp>
      <p:sp>
        <p:nvSpPr>
          <p:cNvPr id="41" name="Rectangle 40"/>
          <p:cNvSpPr/>
          <p:nvPr/>
        </p:nvSpPr>
        <p:spPr>
          <a:xfrm>
            <a:off x="5374786" y="1370751"/>
            <a:ext cx="1049570" cy="261610"/>
          </a:xfrm>
          <a:prstGeom prst="rect">
            <a:avLst/>
          </a:prstGeom>
        </p:spPr>
        <p:txBody>
          <a:bodyPr wrap="square" anchor="t">
            <a:noAutofit/>
          </a:bodyPr>
          <a:lstStyle/>
          <a:p>
            <a:pPr algn="ctr"/>
            <a:r>
              <a:rPr lang="en-US" sz="1100" dirty="0">
                <a:latin typeface="+mn-lt"/>
              </a:rPr>
              <a:t>Compliance</a:t>
            </a:r>
          </a:p>
        </p:txBody>
      </p:sp>
      <p:sp>
        <p:nvSpPr>
          <p:cNvPr id="42" name="Rectangle 41"/>
          <p:cNvSpPr/>
          <p:nvPr/>
        </p:nvSpPr>
        <p:spPr>
          <a:xfrm>
            <a:off x="6702354" y="1370751"/>
            <a:ext cx="1049570" cy="261610"/>
          </a:xfrm>
          <a:prstGeom prst="rect">
            <a:avLst/>
          </a:prstGeom>
        </p:spPr>
        <p:txBody>
          <a:bodyPr wrap="square" anchor="t">
            <a:noAutofit/>
          </a:bodyPr>
          <a:lstStyle/>
          <a:p>
            <a:pPr algn="ctr"/>
            <a:r>
              <a:rPr lang="en-US" sz="1100" dirty="0">
                <a:latin typeface="+mn-lt"/>
              </a:rPr>
              <a:t>Investment protection</a:t>
            </a:r>
          </a:p>
        </p:txBody>
      </p:sp>
      <p:sp>
        <p:nvSpPr>
          <p:cNvPr id="43" name="Isosceles Triangle 42"/>
          <p:cNvSpPr/>
          <p:nvPr/>
        </p:nvSpPr>
        <p:spPr>
          <a:xfrm>
            <a:off x="4406440" y="1632361"/>
            <a:ext cx="331123" cy="191677"/>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277813" y="2396274"/>
            <a:ext cx="4206240" cy="2103120"/>
          </a:xfrm>
          <a:prstGeom prst="rect">
            <a:avLst/>
          </a:prstGeom>
          <a:solidFill>
            <a:schemeClr val="bg2"/>
          </a:solidFill>
        </p:spPr>
        <p:txBody>
          <a:bodyPr wrap="square" tIns="91440" bIns="91440" anchor="ctr">
            <a:noAutofit/>
          </a:bodyPr>
          <a:lstStyle/>
          <a:p>
            <a:pPr marL="171450" indent="-171450">
              <a:spcBef>
                <a:spcPts val="600"/>
              </a:spcBef>
              <a:spcAft>
                <a:spcPts val="600"/>
              </a:spcAft>
              <a:buFont typeface="Arial" pitchFamily="34" charset="0"/>
              <a:buChar char="•"/>
            </a:pPr>
            <a:r>
              <a:rPr lang="en-US" sz="1200" dirty="0">
                <a:solidFill>
                  <a:schemeClr val="tx2"/>
                </a:solidFill>
                <a:latin typeface="+mn-lt"/>
              </a:rPr>
              <a:t>Enhanced real-time network visibility and flow visualization for faster troubleshooting and remediation of performance issues.</a:t>
            </a:r>
          </a:p>
          <a:p>
            <a:pPr marL="171450" indent="-171450">
              <a:spcBef>
                <a:spcPts val="600"/>
              </a:spcBef>
              <a:spcAft>
                <a:spcPts val="600"/>
              </a:spcAft>
              <a:buFont typeface="Arial" pitchFamily="34" charset="0"/>
              <a:buChar char="•"/>
            </a:pPr>
            <a:r>
              <a:rPr lang="en-US" sz="1200" dirty="0">
                <a:solidFill>
                  <a:schemeClr val="tx2"/>
                </a:solidFill>
                <a:latin typeface="+mn-lt"/>
              </a:rPr>
              <a:t>Pervasive Telemetry yielding application </a:t>
            </a:r>
            <a:br>
              <a:rPr lang="en-US" sz="1200" dirty="0">
                <a:solidFill>
                  <a:schemeClr val="tx2"/>
                </a:solidFill>
                <a:latin typeface="+mn-lt"/>
              </a:rPr>
            </a:br>
            <a:r>
              <a:rPr lang="en-US" sz="1200" dirty="0">
                <a:solidFill>
                  <a:schemeClr val="tx2"/>
                </a:solidFill>
                <a:latin typeface="+mn-lt"/>
              </a:rPr>
              <a:t>behavior baselining</a:t>
            </a:r>
          </a:p>
          <a:p>
            <a:pPr marL="171450" indent="-171450">
              <a:spcBef>
                <a:spcPts val="600"/>
              </a:spcBef>
              <a:spcAft>
                <a:spcPts val="600"/>
              </a:spcAft>
              <a:buFont typeface="Arial" pitchFamily="34" charset="0"/>
              <a:buChar char="•"/>
            </a:pPr>
            <a:r>
              <a:rPr lang="en-US" sz="1200" dirty="0">
                <a:solidFill>
                  <a:schemeClr val="tx2"/>
                </a:solidFill>
                <a:latin typeface="+mn-lt"/>
              </a:rPr>
              <a:t>Detect applications running the risk of security compromise</a:t>
            </a:r>
          </a:p>
        </p:txBody>
      </p:sp>
      <p:pic>
        <p:nvPicPr>
          <p:cNvPr id="148" name="Picture 1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6" y="987846"/>
            <a:ext cx="628650" cy="628650"/>
          </a:xfrm>
          <a:prstGeom prst="rect">
            <a:avLst/>
          </a:prstGeom>
        </p:spPr>
      </p:pic>
      <p:sp>
        <p:nvSpPr>
          <p:cNvPr id="151" name="Rectangle 150"/>
          <p:cNvSpPr/>
          <p:nvPr/>
        </p:nvSpPr>
        <p:spPr>
          <a:xfrm>
            <a:off x="4655821" y="2396274"/>
            <a:ext cx="4206240" cy="2103120"/>
          </a:xfrm>
          <a:prstGeom prst="rect">
            <a:avLst/>
          </a:prstGeom>
          <a:solidFill>
            <a:schemeClr val="bg2"/>
          </a:solidFill>
        </p:spPr>
        <p:txBody>
          <a:bodyPr wrap="square">
            <a:noAutofit/>
          </a:bodyPr>
          <a:lstStyle/>
          <a:p>
            <a:pPr marL="171450" indent="-171450">
              <a:spcBef>
                <a:spcPts val="600"/>
              </a:spcBef>
              <a:spcAft>
                <a:spcPts val="600"/>
              </a:spcAft>
              <a:buFont typeface="Arial" pitchFamily="34" charset="0"/>
              <a:buChar char="•"/>
            </a:pPr>
            <a:endParaRPr lang="en-US" sz="1300" dirty="0">
              <a:solidFill>
                <a:schemeClr val="tx2"/>
              </a:solidFill>
              <a:latin typeface="+mn-lt"/>
              <a:sym typeface="Wingdings" panose="05000000000000000000" pitchFamily="2" charset="2"/>
            </a:endParaRPr>
          </a:p>
        </p:txBody>
      </p:sp>
      <p:sp>
        <p:nvSpPr>
          <p:cNvPr id="152" name="Rectangle 151"/>
          <p:cNvSpPr/>
          <p:nvPr/>
        </p:nvSpPr>
        <p:spPr>
          <a:xfrm>
            <a:off x="4734628" y="2762716"/>
            <a:ext cx="3861685" cy="1169551"/>
          </a:xfrm>
          <a:prstGeom prst="rect">
            <a:avLst/>
          </a:prstGeom>
        </p:spPr>
        <p:txBody>
          <a:bodyPr wrap="square">
            <a:spAutoFit/>
          </a:bodyPr>
          <a:lstStyle/>
          <a:p>
            <a:r>
              <a:rPr lang="en-US" sz="1400" dirty="0">
                <a:solidFill>
                  <a:schemeClr val="tx2"/>
                </a:solidFill>
                <a:latin typeface="+mn-lt"/>
              </a:rPr>
              <a:t>Gartner predicts that, through 2020, </a:t>
            </a:r>
            <a:br>
              <a:rPr lang="en-US" sz="1400" dirty="0">
                <a:solidFill>
                  <a:schemeClr val="tx2"/>
                </a:solidFill>
                <a:latin typeface="+mn-lt"/>
              </a:rPr>
            </a:br>
            <a:r>
              <a:rPr lang="en-US" sz="1400" dirty="0">
                <a:solidFill>
                  <a:schemeClr val="tx2"/>
                </a:solidFill>
                <a:latin typeface="+mn-lt"/>
              </a:rPr>
              <a:t>99% of vulnerabilities exploited will </a:t>
            </a:r>
            <a:br>
              <a:rPr lang="en-US" sz="1400" dirty="0">
                <a:solidFill>
                  <a:schemeClr val="tx2"/>
                </a:solidFill>
                <a:latin typeface="+mn-lt"/>
              </a:rPr>
            </a:br>
            <a:r>
              <a:rPr lang="en-US" sz="1400" dirty="0">
                <a:solidFill>
                  <a:schemeClr val="tx2"/>
                </a:solidFill>
                <a:latin typeface="+mn-lt"/>
              </a:rPr>
              <a:t>continue to be the ones known by </a:t>
            </a:r>
            <a:br>
              <a:rPr lang="en-US" sz="1400" dirty="0">
                <a:solidFill>
                  <a:schemeClr val="tx2"/>
                </a:solidFill>
                <a:latin typeface="+mn-lt"/>
              </a:rPr>
            </a:br>
            <a:r>
              <a:rPr lang="en-US" sz="1400" dirty="0">
                <a:solidFill>
                  <a:schemeClr val="tx2"/>
                </a:solidFill>
                <a:latin typeface="+mn-lt"/>
              </a:rPr>
              <a:t>security and IT professionals for </a:t>
            </a:r>
            <a:br>
              <a:rPr lang="en-US" sz="1400" dirty="0">
                <a:solidFill>
                  <a:schemeClr val="tx2"/>
                </a:solidFill>
                <a:latin typeface="+mn-lt"/>
              </a:rPr>
            </a:br>
            <a:r>
              <a:rPr lang="en-US" sz="1400" dirty="0">
                <a:solidFill>
                  <a:schemeClr val="tx2"/>
                </a:solidFill>
                <a:latin typeface="+mn-lt"/>
              </a:rPr>
              <a:t>at least one year.</a:t>
            </a:r>
          </a:p>
        </p:txBody>
      </p:sp>
      <p:cxnSp>
        <p:nvCxnSpPr>
          <p:cNvPr id="2052" name="Straight Connector 2051"/>
          <p:cNvCxnSpPr/>
          <p:nvPr/>
        </p:nvCxnSpPr>
        <p:spPr>
          <a:xfrm>
            <a:off x="4655821" y="2692574"/>
            <a:ext cx="42062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058" name="Group 2057"/>
          <p:cNvGrpSpPr/>
          <p:nvPr/>
        </p:nvGrpSpPr>
        <p:grpSpPr>
          <a:xfrm>
            <a:off x="4821087" y="2491218"/>
            <a:ext cx="324596" cy="272367"/>
            <a:chOff x="1795401" y="1871662"/>
            <a:chExt cx="1990225" cy="1668764"/>
          </a:xfrm>
          <a:solidFill>
            <a:srgbClr val="005073"/>
          </a:solidFill>
        </p:grpSpPr>
        <p:sp>
          <p:nvSpPr>
            <p:cNvPr id="2054" name="AutoShape 10"/>
            <p:cNvSpPr>
              <a:spLocks noChangeAspect="1" noChangeArrowheads="1" noTextEdit="1"/>
            </p:cNvSpPr>
            <p:nvPr/>
          </p:nvSpPr>
          <p:spPr bwMode="auto">
            <a:xfrm>
              <a:off x="1795401" y="1897364"/>
              <a:ext cx="1990225" cy="1643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5" name="Freeform 12"/>
            <p:cNvSpPr>
              <a:spLocks/>
            </p:cNvSpPr>
            <p:nvPr/>
          </p:nvSpPr>
          <p:spPr bwMode="auto">
            <a:xfrm>
              <a:off x="1874838" y="1871662"/>
              <a:ext cx="814388" cy="1654176"/>
            </a:xfrm>
            <a:custGeom>
              <a:avLst/>
              <a:gdLst>
                <a:gd name="T0" fmla="*/ 199 w 217"/>
                <a:gd name="T1" fmla="*/ 90 h 441"/>
                <a:gd name="T2" fmla="*/ 211 w 217"/>
                <a:gd name="T3" fmla="*/ 58 h 441"/>
                <a:gd name="T4" fmla="*/ 192 w 217"/>
                <a:gd name="T5" fmla="*/ 17 h 441"/>
                <a:gd name="T6" fmla="*/ 160 w 217"/>
                <a:gd name="T7" fmla="*/ 5 h 441"/>
                <a:gd name="T8" fmla="*/ 74 w 217"/>
                <a:gd name="T9" fmla="*/ 61 h 441"/>
                <a:gd name="T10" fmla="*/ 16 w 217"/>
                <a:gd name="T11" fmla="*/ 153 h 441"/>
                <a:gd name="T12" fmla="*/ 0 w 217"/>
                <a:gd name="T13" fmla="*/ 294 h 441"/>
                <a:gd name="T14" fmla="*/ 0 w 217"/>
                <a:gd name="T15" fmla="*/ 417 h 441"/>
                <a:gd name="T16" fmla="*/ 24 w 217"/>
                <a:gd name="T17" fmla="*/ 441 h 441"/>
                <a:gd name="T18" fmla="*/ 181 w 217"/>
                <a:gd name="T19" fmla="*/ 441 h 441"/>
                <a:gd name="T20" fmla="*/ 205 w 217"/>
                <a:gd name="T21" fmla="*/ 417 h 441"/>
                <a:gd name="T22" fmla="*/ 205 w 217"/>
                <a:gd name="T23" fmla="*/ 259 h 441"/>
                <a:gd name="T24" fmla="*/ 181 w 217"/>
                <a:gd name="T25" fmla="*/ 235 h 441"/>
                <a:gd name="T26" fmla="*/ 106 w 217"/>
                <a:gd name="T27" fmla="*/ 235 h 441"/>
                <a:gd name="T28" fmla="*/ 134 w 217"/>
                <a:gd name="T29" fmla="*/ 138 h 441"/>
                <a:gd name="T30" fmla="*/ 199 w 217"/>
                <a:gd name="T31" fmla="*/ 9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 h="441">
                  <a:moveTo>
                    <a:pt x="199" y="90"/>
                  </a:moveTo>
                  <a:cubicBezTo>
                    <a:pt x="212" y="85"/>
                    <a:pt x="217" y="70"/>
                    <a:pt x="211" y="58"/>
                  </a:cubicBezTo>
                  <a:cubicBezTo>
                    <a:pt x="192" y="17"/>
                    <a:pt x="192" y="17"/>
                    <a:pt x="192" y="17"/>
                  </a:cubicBezTo>
                  <a:cubicBezTo>
                    <a:pt x="186" y="5"/>
                    <a:pt x="172" y="0"/>
                    <a:pt x="160" y="5"/>
                  </a:cubicBezTo>
                  <a:cubicBezTo>
                    <a:pt x="126" y="20"/>
                    <a:pt x="97" y="39"/>
                    <a:pt x="74" y="61"/>
                  </a:cubicBezTo>
                  <a:cubicBezTo>
                    <a:pt x="46" y="88"/>
                    <a:pt x="26" y="119"/>
                    <a:pt x="16" y="153"/>
                  </a:cubicBezTo>
                  <a:cubicBezTo>
                    <a:pt x="6" y="187"/>
                    <a:pt x="0" y="234"/>
                    <a:pt x="0" y="294"/>
                  </a:cubicBezTo>
                  <a:cubicBezTo>
                    <a:pt x="0" y="417"/>
                    <a:pt x="0" y="417"/>
                    <a:pt x="0" y="417"/>
                  </a:cubicBezTo>
                  <a:cubicBezTo>
                    <a:pt x="0" y="430"/>
                    <a:pt x="11" y="441"/>
                    <a:pt x="24" y="441"/>
                  </a:cubicBezTo>
                  <a:cubicBezTo>
                    <a:pt x="181" y="441"/>
                    <a:pt x="181" y="441"/>
                    <a:pt x="181" y="441"/>
                  </a:cubicBezTo>
                  <a:cubicBezTo>
                    <a:pt x="194" y="441"/>
                    <a:pt x="205" y="430"/>
                    <a:pt x="205" y="417"/>
                  </a:cubicBezTo>
                  <a:cubicBezTo>
                    <a:pt x="205" y="259"/>
                    <a:pt x="205" y="259"/>
                    <a:pt x="205" y="259"/>
                  </a:cubicBezTo>
                  <a:cubicBezTo>
                    <a:pt x="205" y="246"/>
                    <a:pt x="194" y="235"/>
                    <a:pt x="181" y="235"/>
                  </a:cubicBezTo>
                  <a:cubicBezTo>
                    <a:pt x="106" y="235"/>
                    <a:pt x="106" y="235"/>
                    <a:pt x="106" y="235"/>
                  </a:cubicBezTo>
                  <a:cubicBezTo>
                    <a:pt x="107" y="195"/>
                    <a:pt x="116" y="163"/>
                    <a:pt x="134" y="138"/>
                  </a:cubicBezTo>
                  <a:cubicBezTo>
                    <a:pt x="148" y="119"/>
                    <a:pt x="170" y="103"/>
                    <a:pt x="199"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7" name="Freeform 13"/>
            <p:cNvSpPr>
              <a:spLocks/>
            </p:cNvSpPr>
            <p:nvPr/>
          </p:nvSpPr>
          <p:spPr bwMode="auto">
            <a:xfrm>
              <a:off x="2936876" y="1874837"/>
              <a:ext cx="809625" cy="1651001"/>
            </a:xfrm>
            <a:custGeom>
              <a:avLst/>
              <a:gdLst>
                <a:gd name="T0" fmla="*/ 199 w 216"/>
                <a:gd name="T1" fmla="*/ 89 h 440"/>
                <a:gd name="T2" fmla="*/ 211 w 216"/>
                <a:gd name="T3" fmla="*/ 57 h 440"/>
                <a:gd name="T4" fmla="*/ 191 w 216"/>
                <a:gd name="T5" fmla="*/ 16 h 440"/>
                <a:gd name="T6" fmla="*/ 160 w 216"/>
                <a:gd name="T7" fmla="*/ 5 h 440"/>
                <a:gd name="T8" fmla="*/ 74 w 216"/>
                <a:gd name="T9" fmla="*/ 60 h 440"/>
                <a:gd name="T10" fmla="*/ 15 w 216"/>
                <a:gd name="T11" fmla="*/ 152 h 440"/>
                <a:gd name="T12" fmla="*/ 0 w 216"/>
                <a:gd name="T13" fmla="*/ 293 h 440"/>
                <a:gd name="T14" fmla="*/ 0 w 216"/>
                <a:gd name="T15" fmla="*/ 416 h 440"/>
                <a:gd name="T16" fmla="*/ 24 w 216"/>
                <a:gd name="T17" fmla="*/ 440 h 440"/>
                <a:gd name="T18" fmla="*/ 181 w 216"/>
                <a:gd name="T19" fmla="*/ 440 h 440"/>
                <a:gd name="T20" fmla="*/ 205 w 216"/>
                <a:gd name="T21" fmla="*/ 416 h 440"/>
                <a:gd name="T22" fmla="*/ 205 w 216"/>
                <a:gd name="T23" fmla="*/ 258 h 440"/>
                <a:gd name="T24" fmla="*/ 181 w 216"/>
                <a:gd name="T25" fmla="*/ 234 h 440"/>
                <a:gd name="T26" fmla="*/ 105 w 216"/>
                <a:gd name="T27" fmla="*/ 234 h 440"/>
                <a:gd name="T28" fmla="*/ 133 w 216"/>
                <a:gd name="T29" fmla="*/ 137 h 440"/>
                <a:gd name="T30" fmla="*/ 199 w 216"/>
                <a:gd name="T31" fmla="*/ 8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440">
                  <a:moveTo>
                    <a:pt x="199" y="89"/>
                  </a:moveTo>
                  <a:cubicBezTo>
                    <a:pt x="211" y="84"/>
                    <a:pt x="216" y="69"/>
                    <a:pt x="211" y="57"/>
                  </a:cubicBezTo>
                  <a:cubicBezTo>
                    <a:pt x="191" y="16"/>
                    <a:pt x="191" y="16"/>
                    <a:pt x="191" y="16"/>
                  </a:cubicBezTo>
                  <a:cubicBezTo>
                    <a:pt x="185" y="5"/>
                    <a:pt x="172" y="0"/>
                    <a:pt x="160" y="5"/>
                  </a:cubicBezTo>
                  <a:cubicBezTo>
                    <a:pt x="126" y="19"/>
                    <a:pt x="97" y="38"/>
                    <a:pt x="74" y="60"/>
                  </a:cubicBezTo>
                  <a:cubicBezTo>
                    <a:pt x="45" y="88"/>
                    <a:pt x="26" y="118"/>
                    <a:pt x="15" y="152"/>
                  </a:cubicBezTo>
                  <a:cubicBezTo>
                    <a:pt x="5" y="186"/>
                    <a:pt x="0" y="233"/>
                    <a:pt x="0" y="293"/>
                  </a:cubicBezTo>
                  <a:cubicBezTo>
                    <a:pt x="0" y="416"/>
                    <a:pt x="0" y="416"/>
                    <a:pt x="0" y="416"/>
                  </a:cubicBezTo>
                  <a:cubicBezTo>
                    <a:pt x="0" y="429"/>
                    <a:pt x="11" y="440"/>
                    <a:pt x="24" y="440"/>
                  </a:cubicBezTo>
                  <a:cubicBezTo>
                    <a:pt x="181" y="440"/>
                    <a:pt x="181" y="440"/>
                    <a:pt x="181" y="440"/>
                  </a:cubicBezTo>
                  <a:cubicBezTo>
                    <a:pt x="194" y="440"/>
                    <a:pt x="205" y="429"/>
                    <a:pt x="205" y="416"/>
                  </a:cubicBezTo>
                  <a:cubicBezTo>
                    <a:pt x="205" y="258"/>
                    <a:pt x="205" y="258"/>
                    <a:pt x="205" y="258"/>
                  </a:cubicBezTo>
                  <a:cubicBezTo>
                    <a:pt x="205" y="245"/>
                    <a:pt x="194" y="234"/>
                    <a:pt x="181" y="234"/>
                  </a:cubicBezTo>
                  <a:cubicBezTo>
                    <a:pt x="105" y="234"/>
                    <a:pt x="105" y="234"/>
                    <a:pt x="105" y="234"/>
                  </a:cubicBezTo>
                  <a:cubicBezTo>
                    <a:pt x="106" y="194"/>
                    <a:pt x="116" y="162"/>
                    <a:pt x="133" y="137"/>
                  </a:cubicBezTo>
                  <a:cubicBezTo>
                    <a:pt x="148" y="118"/>
                    <a:pt x="169" y="102"/>
                    <a:pt x="199"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p:cNvGrpSpPr>
            <a:grpSpLocks noChangeAspect="1"/>
          </p:cNvGrpSpPr>
          <p:nvPr/>
        </p:nvGrpSpPr>
        <p:grpSpPr>
          <a:xfrm>
            <a:off x="8212764" y="3804660"/>
            <a:ext cx="482999" cy="569839"/>
            <a:chOff x="-7292975" y="-949325"/>
            <a:chExt cx="6692900" cy="7896225"/>
          </a:xfrm>
        </p:grpSpPr>
        <p:sp>
          <p:nvSpPr>
            <p:cNvPr id="6" name="Freeform 6"/>
            <p:cNvSpPr>
              <a:spLocks/>
            </p:cNvSpPr>
            <p:nvPr/>
          </p:nvSpPr>
          <p:spPr bwMode="auto">
            <a:xfrm>
              <a:off x="-7292975" y="-949325"/>
              <a:ext cx="6692900" cy="7896225"/>
            </a:xfrm>
            <a:custGeom>
              <a:avLst/>
              <a:gdLst>
                <a:gd name="T0" fmla="*/ 4102 w 4216"/>
                <a:gd name="T1" fmla="*/ 816 h 4974"/>
                <a:gd name="T2" fmla="*/ 3774 w 4216"/>
                <a:gd name="T3" fmla="*/ 638 h 4974"/>
                <a:gd name="T4" fmla="*/ 3466 w 4216"/>
                <a:gd name="T5" fmla="*/ 484 h 4974"/>
                <a:gd name="T6" fmla="*/ 3184 w 4216"/>
                <a:gd name="T7" fmla="*/ 358 h 4974"/>
                <a:gd name="T8" fmla="*/ 2700 w 4216"/>
                <a:gd name="T9" fmla="*/ 170 h 4974"/>
                <a:gd name="T10" fmla="*/ 2346 w 4216"/>
                <a:gd name="T11" fmla="*/ 60 h 4974"/>
                <a:gd name="T12" fmla="*/ 2142 w 4216"/>
                <a:gd name="T13" fmla="*/ 10 h 4974"/>
                <a:gd name="T14" fmla="*/ 2100 w 4216"/>
                <a:gd name="T15" fmla="*/ 0 h 4974"/>
                <a:gd name="T16" fmla="*/ 2010 w 4216"/>
                <a:gd name="T17" fmla="*/ 20 h 4974"/>
                <a:gd name="T18" fmla="*/ 1756 w 4216"/>
                <a:gd name="T19" fmla="*/ 88 h 4974"/>
                <a:gd name="T20" fmla="*/ 1358 w 4216"/>
                <a:gd name="T21" fmla="*/ 224 h 4974"/>
                <a:gd name="T22" fmla="*/ 934 w 4216"/>
                <a:gd name="T23" fmla="*/ 398 h 4974"/>
                <a:gd name="T24" fmla="*/ 644 w 4216"/>
                <a:gd name="T25" fmla="*/ 532 h 4974"/>
                <a:gd name="T26" fmla="*/ 334 w 4216"/>
                <a:gd name="T27" fmla="*/ 694 h 4974"/>
                <a:gd name="T28" fmla="*/ 4 w 4216"/>
                <a:gd name="T29" fmla="*/ 884 h 4974"/>
                <a:gd name="T30" fmla="*/ 0 w 4216"/>
                <a:gd name="T31" fmla="*/ 1040 h 4974"/>
                <a:gd name="T32" fmla="*/ 6 w 4216"/>
                <a:gd name="T33" fmla="*/ 1330 h 4974"/>
                <a:gd name="T34" fmla="*/ 32 w 4216"/>
                <a:gd name="T35" fmla="*/ 1734 h 4974"/>
                <a:gd name="T36" fmla="*/ 94 w 4216"/>
                <a:gd name="T37" fmla="*/ 2218 h 4974"/>
                <a:gd name="T38" fmla="*/ 160 w 4216"/>
                <a:gd name="T39" fmla="*/ 2566 h 4974"/>
                <a:gd name="T40" fmla="*/ 224 w 4216"/>
                <a:gd name="T41" fmla="*/ 2836 h 4974"/>
                <a:gd name="T42" fmla="*/ 306 w 4216"/>
                <a:gd name="T43" fmla="*/ 3108 h 4974"/>
                <a:gd name="T44" fmla="*/ 404 w 4216"/>
                <a:gd name="T45" fmla="*/ 3378 h 4974"/>
                <a:gd name="T46" fmla="*/ 520 w 4216"/>
                <a:gd name="T47" fmla="*/ 3640 h 4974"/>
                <a:gd name="T48" fmla="*/ 656 w 4216"/>
                <a:gd name="T49" fmla="*/ 3892 h 4974"/>
                <a:gd name="T50" fmla="*/ 816 w 4216"/>
                <a:gd name="T51" fmla="*/ 4130 h 4974"/>
                <a:gd name="T52" fmla="*/ 998 w 4216"/>
                <a:gd name="T53" fmla="*/ 4348 h 4974"/>
                <a:gd name="T54" fmla="*/ 1206 w 4216"/>
                <a:gd name="T55" fmla="*/ 4544 h 4974"/>
                <a:gd name="T56" fmla="*/ 1440 w 4216"/>
                <a:gd name="T57" fmla="*/ 4712 h 4974"/>
                <a:gd name="T58" fmla="*/ 1612 w 4216"/>
                <a:gd name="T59" fmla="*/ 4806 h 4974"/>
                <a:gd name="T60" fmla="*/ 1750 w 4216"/>
                <a:gd name="T61" fmla="*/ 4868 h 4974"/>
                <a:gd name="T62" fmla="*/ 1896 w 4216"/>
                <a:gd name="T63" fmla="*/ 4920 h 4974"/>
                <a:gd name="T64" fmla="*/ 2048 w 4216"/>
                <a:gd name="T65" fmla="*/ 4962 h 4974"/>
                <a:gd name="T66" fmla="*/ 2100 w 4216"/>
                <a:gd name="T67" fmla="*/ 4974 h 4974"/>
                <a:gd name="T68" fmla="*/ 2206 w 4216"/>
                <a:gd name="T69" fmla="*/ 4950 h 4974"/>
                <a:gd name="T70" fmla="*/ 2356 w 4216"/>
                <a:gd name="T71" fmla="*/ 4904 h 4974"/>
                <a:gd name="T72" fmla="*/ 2498 w 4216"/>
                <a:gd name="T73" fmla="*/ 4848 h 4974"/>
                <a:gd name="T74" fmla="*/ 2634 w 4216"/>
                <a:gd name="T75" fmla="*/ 4784 h 4974"/>
                <a:gd name="T76" fmla="*/ 2844 w 4216"/>
                <a:gd name="T77" fmla="*/ 4660 h 4974"/>
                <a:gd name="T78" fmla="*/ 3070 w 4216"/>
                <a:gd name="T79" fmla="*/ 4482 h 4974"/>
                <a:gd name="T80" fmla="*/ 3270 w 4216"/>
                <a:gd name="T81" fmla="*/ 4278 h 4974"/>
                <a:gd name="T82" fmla="*/ 3444 w 4216"/>
                <a:gd name="T83" fmla="*/ 4052 h 4974"/>
                <a:gd name="T84" fmla="*/ 3598 w 4216"/>
                <a:gd name="T85" fmla="*/ 3810 h 4974"/>
                <a:gd name="T86" fmla="*/ 3728 w 4216"/>
                <a:gd name="T87" fmla="*/ 3554 h 4974"/>
                <a:gd name="T88" fmla="*/ 3840 w 4216"/>
                <a:gd name="T89" fmla="*/ 3288 h 4974"/>
                <a:gd name="T90" fmla="*/ 3932 w 4216"/>
                <a:gd name="T91" fmla="*/ 3018 h 4974"/>
                <a:gd name="T92" fmla="*/ 4010 w 4216"/>
                <a:gd name="T93" fmla="*/ 2746 h 4974"/>
                <a:gd name="T94" fmla="*/ 4070 w 4216"/>
                <a:gd name="T95" fmla="*/ 2478 h 4974"/>
                <a:gd name="T96" fmla="*/ 4144 w 4216"/>
                <a:gd name="T97" fmla="*/ 2050 h 4974"/>
                <a:gd name="T98" fmla="*/ 4194 w 4216"/>
                <a:gd name="T99" fmla="*/ 1590 h 4974"/>
                <a:gd name="T100" fmla="*/ 4214 w 4216"/>
                <a:gd name="T101" fmla="*/ 1220 h 4974"/>
                <a:gd name="T102" fmla="*/ 4216 w 4216"/>
                <a:gd name="T103" fmla="*/ 924 h 4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16" h="4974">
                  <a:moveTo>
                    <a:pt x="4214" y="884"/>
                  </a:moveTo>
                  <a:lnTo>
                    <a:pt x="4214" y="884"/>
                  </a:lnTo>
                  <a:lnTo>
                    <a:pt x="4102" y="816"/>
                  </a:lnTo>
                  <a:lnTo>
                    <a:pt x="3990" y="754"/>
                  </a:lnTo>
                  <a:lnTo>
                    <a:pt x="3880" y="694"/>
                  </a:lnTo>
                  <a:lnTo>
                    <a:pt x="3774" y="638"/>
                  </a:lnTo>
                  <a:lnTo>
                    <a:pt x="3668" y="584"/>
                  </a:lnTo>
                  <a:lnTo>
                    <a:pt x="3566" y="532"/>
                  </a:lnTo>
                  <a:lnTo>
                    <a:pt x="3466" y="484"/>
                  </a:lnTo>
                  <a:lnTo>
                    <a:pt x="3370" y="440"/>
                  </a:lnTo>
                  <a:lnTo>
                    <a:pt x="3276" y="398"/>
                  </a:lnTo>
                  <a:lnTo>
                    <a:pt x="3184" y="358"/>
                  </a:lnTo>
                  <a:lnTo>
                    <a:pt x="3010" y="286"/>
                  </a:lnTo>
                  <a:lnTo>
                    <a:pt x="2848" y="224"/>
                  </a:lnTo>
                  <a:lnTo>
                    <a:pt x="2700" y="170"/>
                  </a:lnTo>
                  <a:lnTo>
                    <a:pt x="2566" y="126"/>
                  </a:lnTo>
                  <a:lnTo>
                    <a:pt x="2448" y="88"/>
                  </a:lnTo>
                  <a:lnTo>
                    <a:pt x="2346" y="60"/>
                  </a:lnTo>
                  <a:lnTo>
                    <a:pt x="2260" y="36"/>
                  </a:lnTo>
                  <a:lnTo>
                    <a:pt x="2192" y="20"/>
                  </a:lnTo>
                  <a:lnTo>
                    <a:pt x="2142" y="10"/>
                  </a:lnTo>
                  <a:lnTo>
                    <a:pt x="2100" y="0"/>
                  </a:lnTo>
                  <a:lnTo>
                    <a:pt x="2100" y="0"/>
                  </a:lnTo>
                  <a:lnTo>
                    <a:pt x="2100" y="0"/>
                  </a:lnTo>
                  <a:lnTo>
                    <a:pt x="2100" y="0"/>
                  </a:lnTo>
                  <a:lnTo>
                    <a:pt x="2060" y="10"/>
                  </a:lnTo>
                  <a:lnTo>
                    <a:pt x="2010" y="20"/>
                  </a:lnTo>
                  <a:lnTo>
                    <a:pt x="1942" y="36"/>
                  </a:lnTo>
                  <a:lnTo>
                    <a:pt x="1858" y="60"/>
                  </a:lnTo>
                  <a:lnTo>
                    <a:pt x="1756" y="88"/>
                  </a:lnTo>
                  <a:lnTo>
                    <a:pt x="1638" y="126"/>
                  </a:lnTo>
                  <a:lnTo>
                    <a:pt x="1504" y="170"/>
                  </a:lnTo>
                  <a:lnTo>
                    <a:pt x="1358" y="224"/>
                  </a:lnTo>
                  <a:lnTo>
                    <a:pt x="1196" y="286"/>
                  </a:lnTo>
                  <a:lnTo>
                    <a:pt x="1024" y="358"/>
                  </a:lnTo>
                  <a:lnTo>
                    <a:pt x="934" y="398"/>
                  </a:lnTo>
                  <a:lnTo>
                    <a:pt x="840" y="440"/>
                  </a:lnTo>
                  <a:lnTo>
                    <a:pt x="744" y="484"/>
                  </a:lnTo>
                  <a:lnTo>
                    <a:pt x="644" y="532"/>
                  </a:lnTo>
                  <a:lnTo>
                    <a:pt x="544" y="584"/>
                  </a:lnTo>
                  <a:lnTo>
                    <a:pt x="440" y="638"/>
                  </a:lnTo>
                  <a:lnTo>
                    <a:pt x="334" y="694"/>
                  </a:lnTo>
                  <a:lnTo>
                    <a:pt x="226" y="754"/>
                  </a:lnTo>
                  <a:lnTo>
                    <a:pt x="116" y="816"/>
                  </a:lnTo>
                  <a:lnTo>
                    <a:pt x="4" y="884"/>
                  </a:lnTo>
                  <a:lnTo>
                    <a:pt x="4" y="884"/>
                  </a:lnTo>
                  <a:lnTo>
                    <a:pt x="2" y="924"/>
                  </a:lnTo>
                  <a:lnTo>
                    <a:pt x="0" y="1040"/>
                  </a:lnTo>
                  <a:lnTo>
                    <a:pt x="0" y="1122"/>
                  </a:lnTo>
                  <a:lnTo>
                    <a:pt x="2" y="1220"/>
                  </a:lnTo>
                  <a:lnTo>
                    <a:pt x="6" y="1330"/>
                  </a:lnTo>
                  <a:lnTo>
                    <a:pt x="12" y="1454"/>
                  </a:lnTo>
                  <a:lnTo>
                    <a:pt x="20" y="1590"/>
                  </a:lnTo>
                  <a:lnTo>
                    <a:pt x="32" y="1734"/>
                  </a:lnTo>
                  <a:lnTo>
                    <a:pt x="48" y="1888"/>
                  </a:lnTo>
                  <a:lnTo>
                    <a:pt x="68" y="2050"/>
                  </a:lnTo>
                  <a:lnTo>
                    <a:pt x="94" y="2218"/>
                  </a:lnTo>
                  <a:lnTo>
                    <a:pt x="124" y="2390"/>
                  </a:lnTo>
                  <a:lnTo>
                    <a:pt x="140" y="2478"/>
                  </a:lnTo>
                  <a:lnTo>
                    <a:pt x="160" y="2566"/>
                  </a:lnTo>
                  <a:lnTo>
                    <a:pt x="180" y="2656"/>
                  </a:lnTo>
                  <a:lnTo>
                    <a:pt x="202" y="2746"/>
                  </a:lnTo>
                  <a:lnTo>
                    <a:pt x="224" y="2836"/>
                  </a:lnTo>
                  <a:lnTo>
                    <a:pt x="250" y="2928"/>
                  </a:lnTo>
                  <a:lnTo>
                    <a:pt x="276" y="3018"/>
                  </a:lnTo>
                  <a:lnTo>
                    <a:pt x="306" y="3108"/>
                  </a:lnTo>
                  <a:lnTo>
                    <a:pt x="336" y="3198"/>
                  </a:lnTo>
                  <a:lnTo>
                    <a:pt x="368" y="3288"/>
                  </a:lnTo>
                  <a:lnTo>
                    <a:pt x="404" y="3378"/>
                  </a:lnTo>
                  <a:lnTo>
                    <a:pt x="440" y="3466"/>
                  </a:lnTo>
                  <a:lnTo>
                    <a:pt x="478" y="3554"/>
                  </a:lnTo>
                  <a:lnTo>
                    <a:pt x="520" y="3640"/>
                  </a:lnTo>
                  <a:lnTo>
                    <a:pt x="564" y="3726"/>
                  </a:lnTo>
                  <a:lnTo>
                    <a:pt x="608" y="3810"/>
                  </a:lnTo>
                  <a:lnTo>
                    <a:pt x="656" y="3892"/>
                  </a:lnTo>
                  <a:lnTo>
                    <a:pt x="708" y="3974"/>
                  </a:lnTo>
                  <a:lnTo>
                    <a:pt x="760" y="4052"/>
                  </a:lnTo>
                  <a:lnTo>
                    <a:pt x="816" y="4130"/>
                  </a:lnTo>
                  <a:lnTo>
                    <a:pt x="874" y="4206"/>
                  </a:lnTo>
                  <a:lnTo>
                    <a:pt x="934" y="4278"/>
                  </a:lnTo>
                  <a:lnTo>
                    <a:pt x="998" y="4348"/>
                  </a:lnTo>
                  <a:lnTo>
                    <a:pt x="1064" y="4416"/>
                  </a:lnTo>
                  <a:lnTo>
                    <a:pt x="1134" y="4482"/>
                  </a:lnTo>
                  <a:lnTo>
                    <a:pt x="1206" y="4544"/>
                  </a:lnTo>
                  <a:lnTo>
                    <a:pt x="1280" y="4604"/>
                  </a:lnTo>
                  <a:lnTo>
                    <a:pt x="1360" y="4660"/>
                  </a:lnTo>
                  <a:lnTo>
                    <a:pt x="1440" y="4712"/>
                  </a:lnTo>
                  <a:lnTo>
                    <a:pt x="1524" y="4762"/>
                  </a:lnTo>
                  <a:lnTo>
                    <a:pt x="1568" y="4784"/>
                  </a:lnTo>
                  <a:lnTo>
                    <a:pt x="1612" y="4806"/>
                  </a:lnTo>
                  <a:lnTo>
                    <a:pt x="1658" y="4828"/>
                  </a:lnTo>
                  <a:lnTo>
                    <a:pt x="1704" y="4848"/>
                  </a:lnTo>
                  <a:lnTo>
                    <a:pt x="1750" y="4868"/>
                  </a:lnTo>
                  <a:lnTo>
                    <a:pt x="1798" y="4886"/>
                  </a:lnTo>
                  <a:lnTo>
                    <a:pt x="1846" y="4904"/>
                  </a:lnTo>
                  <a:lnTo>
                    <a:pt x="1896" y="4920"/>
                  </a:lnTo>
                  <a:lnTo>
                    <a:pt x="1946" y="4936"/>
                  </a:lnTo>
                  <a:lnTo>
                    <a:pt x="1996" y="4950"/>
                  </a:lnTo>
                  <a:lnTo>
                    <a:pt x="2048" y="4962"/>
                  </a:lnTo>
                  <a:lnTo>
                    <a:pt x="2100" y="4974"/>
                  </a:lnTo>
                  <a:lnTo>
                    <a:pt x="2100" y="4974"/>
                  </a:lnTo>
                  <a:lnTo>
                    <a:pt x="2100" y="4974"/>
                  </a:lnTo>
                  <a:lnTo>
                    <a:pt x="2100" y="4974"/>
                  </a:lnTo>
                  <a:lnTo>
                    <a:pt x="2154" y="4962"/>
                  </a:lnTo>
                  <a:lnTo>
                    <a:pt x="2206" y="4950"/>
                  </a:lnTo>
                  <a:lnTo>
                    <a:pt x="2256" y="4936"/>
                  </a:lnTo>
                  <a:lnTo>
                    <a:pt x="2306" y="4920"/>
                  </a:lnTo>
                  <a:lnTo>
                    <a:pt x="2356" y="4904"/>
                  </a:lnTo>
                  <a:lnTo>
                    <a:pt x="2404" y="4886"/>
                  </a:lnTo>
                  <a:lnTo>
                    <a:pt x="2452" y="4868"/>
                  </a:lnTo>
                  <a:lnTo>
                    <a:pt x="2498" y="4848"/>
                  </a:lnTo>
                  <a:lnTo>
                    <a:pt x="2544" y="4828"/>
                  </a:lnTo>
                  <a:lnTo>
                    <a:pt x="2590" y="4806"/>
                  </a:lnTo>
                  <a:lnTo>
                    <a:pt x="2634" y="4784"/>
                  </a:lnTo>
                  <a:lnTo>
                    <a:pt x="2678" y="4762"/>
                  </a:lnTo>
                  <a:lnTo>
                    <a:pt x="2762" y="4712"/>
                  </a:lnTo>
                  <a:lnTo>
                    <a:pt x="2844" y="4660"/>
                  </a:lnTo>
                  <a:lnTo>
                    <a:pt x="2922" y="4604"/>
                  </a:lnTo>
                  <a:lnTo>
                    <a:pt x="2998" y="4544"/>
                  </a:lnTo>
                  <a:lnTo>
                    <a:pt x="3070" y="4482"/>
                  </a:lnTo>
                  <a:lnTo>
                    <a:pt x="3138" y="4416"/>
                  </a:lnTo>
                  <a:lnTo>
                    <a:pt x="3206" y="4348"/>
                  </a:lnTo>
                  <a:lnTo>
                    <a:pt x="3270" y="4278"/>
                  </a:lnTo>
                  <a:lnTo>
                    <a:pt x="3330" y="4206"/>
                  </a:lnTo>
                  <a:lnTo>
                    <a:pt x="3388" y="4130"/>
                  </a:lnTo>
                  <a:lnTo>
                    <a:pt x="3444" y="4052"/>
                  </a:lnTo>
                  <a:lnTo>
                    <a:pt x="3498" y="3974"/>
                  </a:lnTo>
                  <a:lnTo>
                    <a:pt x="3548" y="3892"/>
                  </a:lnTo>
                  <a:lnTo>
                    <a:pt x="3598" y="3810"/>
                  </a:lnTo>
                  <a:lnTo>
                    <a:pt x="3642" y="3726"/>
                  </a:lnTo>
                  <a:lnTo>
                    <a:pt x="3686" y="3640"/>
                  </a:lnTo>
                  <a:lnTo>
                    <a:pt x="3728" y="3554"/>
                  </a:lnTo>
                  <a:lnTo>
                    <a:pt x="3768" y="3466"/>
                  </a:lnTo>
                  <a:lnTo>
                    <a:pt x="3804" y="3378"/>
                  </a:lnTo>
                  <a:lnTo>
                    <a:pt x="3840" y="3288"/>
                  </a:lnTo>
                  <a:lnTo>
                    <a:pt x="3872" y="3198"/>
                  </a:lnTo>
                  <a:lnTo>
                    <a:pt x="3904" y="3108"/>
                  </a:lnTo>
                  <a:lnTo>
                    <a:pt x="3932" y="3018"/>
                  </a:lnTo>
                  <a:lnTo>
                    <a:pt x="3960" y="2928"/>
                  </a:lnTo>
                  <a:lnTo>
                    <a:pt x="3986" y="2836"/>
                  </a:lnTo>
                  <a:lnTo>
                    <a:pt x="4010" y="2746"/>
                  </a:lnTo>
                  <a:lnTo>
                    <a:pt x="4032" y="2656"/>
                  </a:lnTo>
                  <a:lnTo>
                    <a:pt x="4052" y="2566"/>
                  </a:lnTo>
                  <a:lnTo>
                    <a:pt x="4070" y="2478"/>
                  </a:lnTo>
                  <a:lnTo>
                    <a:pt x="4088" y="2390"/>
                  </a:lnTo>
                  <a:lnTo>
                    <a:pt x="4118" y="2218"/>
                  </a:lnTo>
                  <a:lnTo>
                    <a:pt x="4144" y="2050"/>
                  </a:lnTo>
                  <a:lnTo>
                    <a:pt x="4166" y="1888"/>
                  </a:lnTo>
                  <a:lnTo>
                    <a:pt x="4182" y="1734"/>
                  </a:lnTo>
                  <a:lnTo>
                    <a:pt x="4194" y="1590"/>
                  </a:lnTo>
                  <a:lnTo>
                    <a:pt x="4204" y="1454"/>
                  </a:lnTo>
                  <a:lnTo>
                    <a:pt x="4210" y="1330"/>
                  </a:lnTo>
                  <a:lnTo>
                    <a:pt x="4214" y="1220"/>
                  </a:lnTo>
                  <a:lnTo>
                    <a:pt x="4216" y="1122"/>
                  </a:lnTo>
                  <a:lnTo>
                    <a:pt x="4216" y="1040"/>
                  </a:lnTo>
                  <a:lnTo>
                    <a:pt x="4216" y="924"/>
                  </a:lnTo>
                  <a:lnTo>
                    <a:pt x="4214" y="884"/>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p:nvSpPr>
          <p:spPr bwMode="auto">
            <a:xfrm>
              <a:off x="-7292975" y="-949325"/>
              <a:ext cx="6692900" cy="7896225"/>
            </a:xfrm>
            <a:custGeom>
              <a:avLst/>
              <a:gdLst>
                <a:gd name="T0" fmla="*/ 4102 w 4216"/>
                <a:gd name="T1" fmla="*/ 816 h 4974"/>
                <a:gd name="T2" fmla="*/ 3774 w 4216"/>
                <a:gd name="T3" fmla="*/ 638 h 4974"/>
                <a:gd name="T4" fmla="*/ 3466 w 4216"/>
                <a:gd name="T5" fmla="*/ 484 h 4974"/>
                <a:gd name="T6" fmla="*/ 3184 w 4216"/>
                <a:gd name="T7" fmla="*/ 358 h 4974"/>
                <a:gd name="T8" fmla="*/ 2700 w 4216"/>
                <a:gd name="T9" fmla="*/ 170 h 4974"/>
                <a:gd name="T10" fmla="*/ 2346 w 4216"/>
                <a:gd name="T11" fmla="*/ 60 h 4974"/>
                <a:gd name="T12" fmla="*/ 2142 w 4216"/>
                <a:gd name="T13" fmla="*/ 10 h 4974"/>
                <a:gd name="T14" fmla="*/ 2100 w 4216"/>
                <a:gd name="T15" fmla="*/ 0 h 4974"/>
                <a:gd name="T16" fmla="*/ 2010 w 4216"/>
                <a:gd name="T17" fmla="*/ 20 h 4974"/>
                <a:gd name="T18" fmla="*/ 1756 w 4216"/>
                <a:gd name="T19" fmla="*/ 88 h 4974"/>
                <a:gd name="T20" fmla="*/ 1358 w 4216"/>
                <a:gd name="T21" fmla="*/ 224 h 4974"/>
                <a:gd name="T22" fmla="*/ 934 w 4216"/>
                <a:gd name="T23" fmla="*/ 398 h 4974"/>
                <a:gd name="T24" fmla="*/ 644 w 4216"/>
                <a:gd name="T25" fmla="*/ 532 h 4974"/>
                <a:gd name="T26" fmla="*/ 334 w 4216"/>
                <a:gd name="T27" fmla="*/ 694 h 4974"/>
                <a:gd name="T28" fmla="*/ 4 w 4216"/>
                <a:gd name="T29" fmla="*/ 884 h 4974"/>
                <a:gd name="T30" fmla="*/ 0 w 4216"/>
                <a:gd name="T31" fmla="*/ 1040 h 4974"/>
                <a:gd name="T32" fmla="*/ 6 w 4216"/>
                <a:gd name="T33" fmla="*/ 1330 h 4974"/>
                <a:gd name="T34" fmla="*/ 32 w 4216"/>
                <a:gd name="T35" fmla="*/ 1734 h 4974"/>
                <a:gd name="T36" fmla="*/ 94 w 4216"/>
                <a:gd name="T37" fmla="*/ 2218 h 4974"/>
                <a:gd name="T38" fmla="*/ 160 w 4216"/>
                <a:gd name="T39" fmla="*/ 2566 h 4974"/>
                <a:gd name="T40" fmla="*/ 224 w 4216"/>
                <a:gd name="T41" fmla="*/ 2836 h 4974"/>
                <a:gd name="T42" fmla="*/ 306 w 4216"/>
                <a:gd name="T43" fmla="*/ 3108 h 4974"/>
                <a:gd name="T44" fmla="*/ 404 w 4216"/>
                <a:gd name="T45" fmla="*/ 3378 h 4974"/>
                <a:gd name="T46" fmla="*/ 520 w 4216"/>
                <a:gd name="T47" fmla="*/ 3640 h 4974"/>
                <a:gd name="T48" fmla="*/ 656 w 4216"/>
                <a:gd name="T49" fmla="*/ 3892 h 4974"/>
                <a:gd name="T50" fmla="*/ 816 w 4216"/>
                <a:gd name="T51" fmla="*/ 4130 h 4974"/>
                <a:gd name="T52" fmla="*/ 998 w 4216"/>
                <a:gd name="T53" fmla="*/ 4348 h 4974"/>
                <a:gd name="T54" fmla="*/ 1206 w 4216"/>
                <a:gd name="T55" fmla="*/ 4544 h 4974"/>
                <a:gd name="T56" fmla="*/ 1440 w 4216"/>
                <a:gd name="T57" fmla="*/ 4712 h 4974"/>
                <a:gd name="T58" fmla="*/ 1612 w 4216"/>
                <a:gd name="T59" fmla="*/ 4806 h 4974"/>
                <a:gd name="T60" fmla="*/ 1750 w 4216"/>
                <a:gd name="T61" fmla="*/ 4868 h 4974"/>
                <a:gd name="T62" fmla="*/ 1896 w 4216"/>
                <a:gd name="T63" fmla="*/ 4920 h 4974"/>
                <a:gd name="T64" fmla="*/ 2048 w 4216"/>
                <a:gd name="T65" fmla="*/ 4962 h 4974"/>
                <a:gd name="T66" fmla="*/ 2100 w 4216"/>
                <a:gd name="T67" fmla="*/ 4974 h 4974"/>
                <a:gd name="T68" fmla="*/ 2206 w 4216"/>
                <a:gd name="T69" fmla="*/ 4950 h 4974"/>
                <a:gd name="T70" fmla="*/ 2356 w 4216"/>
                <a:gd name="T71" fmla="*/ 4904 h 4974"/>
                <a:gd name="T72" fmla="*/ 2498 w 4216"/>
                <a:gd name="T73" fmla="*/ 4848 h 4974"/>
                <a:gd name="T74" fmla="*/ 2634 w 4216"/>
                <a:gd name="T75" fmla="*/ 4784 h 4974"/>
                <a:gd name="T76" fmla="*/ 2844 w 4216"/>
                <a:gd name="T77" fmla="*/ 4660 h 4974"/>
                <a:gd name="T78" fmla="*/ 3070 w 4216"/>
                <a:gd name="T79" fmla="*/ 4482 h 4974"/>
                <a:gd name="T80" fmla="*/ 3270 w 4216"/>
                <a:gd name="T81" fmla="*/ 4278 h 4974"/>
                <a:gd name="T82" fmla="*/ 3444 w 4216"/>
                <a:gd name="T83" fmla="*/ 4052 h 4974"/>
                <a:gd name="T84" fmla="*/ 3598 w 4216"/>
                <a:gd name="T85" fmla="*/ 3810 h 4974"/>
                <a:gd name="T86" fmla="*/ 3728 w 4216"/>
                <a:gd name="T87" fmla="*/ 3554 h 4974"/>
                <a:gd name="T88" fmla="*/ 3840 w 4216"/>
                <a:gd name="T89" fmla="*/ 3288 h 4974"/>
                <a:gd name="T90" fmla="*/ 3932 w 4216"/>
                <a:gd name="T91" fmla="*/ 3018 h 4974"/>
                <a:gd name="T92" fmla="*/ 4010 w 4216"/>
                <a:gd name="T93" fmla="*/ 2746 h 4974"/>
                <a:gd name="T94" fmla="*/ 4070 w 4216"/>
                <a:gd name="T95" fmla="*/ 2478 h 4974"/>
                <a:gd name="T96" fmla="*/ 4144 w 4216"/>
                <a:gd name="T97" fmla="*/ 2050 h 4974"/>
                <a:gd name="T98" fmla="*/ 4194 w 4216"/>
                <a:gd name="T99" fmla="*/ 1590 h 4974"/>
                <a:gd name="T100" fmla="*/ 4214 w 4216"/>
                <a:gd name="T101" fmla="*/ 1220 h 4974"/>
                <a:gd name="T102" fmla="*/ 4216 w 4216"/>
                <a:gd name="T103" fmla="*/ 924 h 4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16" h="4974">
                  <a:moveTo>
                    <a:pt x="4214" y="884"/>
                  </a:moveTo>
                  <a:lnTo>
                    <a:pt x="4214" y="884"/>
                  </a:lnTo>
                  <a:lnTo>
                    <a:pt x="4102" y="816"/>
                  </a:lnTo>
                  <a:lnTo>
                    <a:pt x="3990" y="754"/>
                  </a:lnTo>
                  <a:lnTo>
                    <a:pt x="3880" y="694"/>
                  </a:lnTo>
                  <a:lnTo>
                    <a:pt x="3774" y="638"/>
                  </a:lnTo>
                  <a:lnTo>
                    <a:pt x="3668" y="584"/>
                  </a:lnTo>
                  <a:lnTo>
                    <a:pt x="3566" y="532"/>
                  </a:lnTo>
                  <a:lnTo>
                    <a:pt x="3466" y="484"/>
                  </a:lnTo>
                  <a:lnTo>
                    <a:pt x="3370" y="440"/>
                  </a:lnTo>
                  <a:lnTo>
                    <a:pt x="3276" y="398"/>
                  </a:lnTo>
                  <a:lnTo>
                    <a:pt x="3184" y="358"/>
                  </a:lnTo>
                  <a:lnTo>
                    <a:pt x="3010" y="286"/>
                  </a:lnTo>
                  <a:lnTo>
                    <a:pt x="2848" y="224"/>
                  </a:lnTo>
                  <a:lnTo>
                    <a:pt x="2700" y="170"/>
                  </a:lnTo>
                  <a:lnTo>
                    <a:pt x="2566" y="126"/>
                  </a:lnTo>
                  <a:lnTo>
                    <a:pt x="2448" y="88"/>
                  </a:lnTo>
                  <a:lnTo>
                    <a:pt x="2346" y="60"/>
                  </a:lnTo>
                  <a:lnTo>
                    <a:pt x="2260" y="36"/>
                  </a:lnTo>
                  <a:lnTo>
                    <a:pt x="2192" y="20"/>
                  </a:lnTo>
                  <a:lnTo>
                    <a:pt x="2142" y="10"/>
                  </a:lnTo>
                  <a:lnTo>
                    <a:pt x="2100" y="0"/>
                  </a:lnTo>
                  <a:lnTo>
                    <a:pt x="2100" y="0"/>
                  </a:lnTo>
                  <a:lnTo>
                    <a:pt x="2100" y="0"/>
                  </a:lnTo>
                  <a:lnTo>
                    <a:pt x="2100" y="0"/>
                  </a:lnTo>
                  <a:lnTo>
                    <a:pt x="2060" y="10"/>
                  </a:lnTo>
                  <a:lnTo>
                    <a:pt x="2010" y="20"/>
                  </a:lnTo>
                  <a:lnTo>
                    <a:pt x="1942" y="36"/>
                  </a:lnTo>
                  <a:lnTo>
                    <a:pt x="1858" y="60"/>
                  </a:lnTo>
                  <a:lnTo>
                    <a:pt x="1756" y="88"/>
                  </a:lnTo>
                  <a:lnTo>
                    <a:pt x="1638" y="126"/>
                  </a:lnTo>
                  <a:lnTo>
                    <a:pt x="1504" y="170"/>
                  </a:lnTo>
                  <a:lnTo>
                    <a:pt x="1358" y="224"/>
                  </a:lnTo>
                  <a:lnTo>
                    <a:pt x="1196" y="286"/>
                  </a:lnTo>
                  <a:lnTo>
                    <a:pt x="1024" y="358"/>
                  </a:lnTo>
                  <a:lnTo>
                    <a:pt x="934" y="398"/>
                  </a:lnTo>
                  <a:lnTo>
                    <a:pt x="840" y="440"/>
                  </a:lnTo>
                  <a:lnTo>
                    <a:pt x="744" y="484"/>
                  </a:lnTo>
                  <a:lnTo>
                    <a:pt x="644" y="532"/>
                  </a:lnTo>
                  <a:lnTo>
                    <a:pt x="544" y="584"/>
                  </a:lnTo>
                  <a:lnTo>
                    <a:pt x="440" y="638"/>
                  </a:lnTo>
                  <a:lnTo>
                    <a:pt x="334" y="694"/>
                  </a:lnTo>
                  <a:lnTo>
                    <a:pt x="226" y="754"/>
                  </a:lnTo>
                  <a:lnTo>
                    <a:pt x="116" y="816"/>
                  </a:lnTo>
                  <a:lnTo>
                    <a:pt x="4" y="884"/>
                  </a:lnTo>
                  <a:lnTo>
                    <a:pt x="4" y="884"/>
                  </a:lnTo>
                  <a:lnTo>
                    <a:pt x="2" y="924"/>
                  </a:lnTo>
                  <a:lnTo>
                    <a:pt x="0" y="1040"/>
                  </a:lnTo>
                  <a:lnTo>
                    <a:pt x="0" y="1122"/>
                  </a:lnTo>
                  <a:lnTo>
                    <a:pt x="2" y="1220"/>
                  </a:lnTo>
                  <a:lnTo>
                    <a:pt x="6" y="1330"/>
                  </a:lnTo>
                  <a:lnTo>
                    <a:pt x="12" y="1454"/>
                  </a:lnTo>
                  <a:lnTo>
                    <a:pt x="20" y="1590"/>
                  </a:lnTo>
                  <a:lnTo>
                    <a:pt x="32" y="1734"/>
                  </a:lnTo>
                  <a:lnTo>
                    <a:pt x="48" y="1888"/>
                  </a:lnTo>
                  <a:lnTo>
                    <a:pt x="68" y="2050"/>
                  </a:lnTo>
                  <a:lnTo>
                    <a:pt x="94" y="2218"/>
                  </a:lnTo>
                  <a:lnTo>
                    <a:pt x="124" y="2390"/>
                  </a:lnTo>
                  <a:lnTo>
                    <a:pt x="140" y="2478"/>
                  </a:lnTo>
                  <a:lnTo>
                    <a:pt x="160" y="2566"/>
                  </a:lnTo>
                  <a:lnTo>
                    <a:pt x="180" y="2656"/>
                  </a:lnTo>
                  <a:lnTo>
                    <a:pt x="202" y="2746"/>
                  </a:lnTo>
                  <a:lnTo>
                    <a:pt x="224" y="2836"/>
                  </a:lnTo>
                  <a:lnTo>
                    <a:pt x="250" y="2928"/>
                  </a:lnTo>
                  <a:lnTo>
                    <a:pt x="276" y="3018"/>
                  </a:lnTo>
                  <a:lnTo>
                    <a:pt x="306" y="3108"/>
                  </a:lnTo>
                  <a:lnTo>
                    <a:pt x="336" y="3198"/>
                  </a:lnTo>
                  <a:lnTo>
                    <a:pt x="368" y="3288"/>
                  </a:lnTo>
                  <a:lnTo>
                    <a:pt x="404" y="3378"/>
                  </a:lnTo>
                  <a:lnTo>
                    <a:pt x="440" y="3466"/>
                  </a:lnTo>
                  <a:lnTo>
                    <a:pt x="478" y="3554"/>
                  </a:lnTo>
                  <a:lnTo>
                    <a:pt x="520" y="3640"/>
                  </a:lnTo>
                  <a:lnTo>
                    <a:pt x="564" y="3726"/>
                  </a:lnTo>
                  <a:lnTo>
                    <a:pt x="608" y="3810"/>
                  </a:lnTo>
                  <a:lnTo>
                    <a:pt x="656" y="3892"/>
                  </a:lnTo>
                  <a:lnTo>
                    <a:pt x="708" y="3974"/>
                  </a:lnTo>
                  <a:lnTo>
                    <a:pt x="760" y="4052"/>
                  </a:lnTo>
                  <a:lnTo>
                    <a:pt x="816" y="4130"/>
                  </a:lnTo>
                  <a:lnTo>
                    <a:pt x="874" y="4206"/>
                  </a:lnTo>
                  <a:lnTo>
                    <a:pt x="934" y="4278"/>
                  </a:lnTo>
                  <a:lnTo>
                    <a:pt x="998" y="4348"/>
                  </a:lnTo>
                  <a:lnTo>
                    <a:pt x="1064" y="4416"/>
                  </a:lnTo>
                  <a:lnTo>
                    <a:pt x="1134" y="4482"/>
                  </a:lnTo>
                  <a:lnTo>
                    <a:pt x="1206" y="4544"/>
                  </a:lnTo>
                  <a:lnTo>
                    <a:pt x="1280" y="4604"/>
                  </a:lnTo>
                  <a:lnTo>
                    <a:pt x="1360" y="4660"/>
                  </a:lnTo>
                  <a:lnTo>
                    <a:pt x="1440" y="4712"/>
                  </a:lnTo>
                  <a:lnTo>
                    <a:pt x="1524" y="4762"/>
                  </a:lnTo>
                  <a:lnTo>
                    <a:pt x="1568" y="4784"/>
                  </a:lnTo>
                  <a:lnTo>
                    <a:pt x="1612" y="4806"/>
                  </a:lnTo>
                  <a:lnTo>
                    <a:pt x="1658" y="4828"/>
                  </a:lnTo>
                  <a:lnTo>
                    <a:pt x="1704" y="4848"/>
                  </a:lnTo>
                  <a:lnTo>
                    <a:pt x="1750" y="4868"/>
                  </a:lnTo>
                  <a:lnTo>
                    <a:pt x="1798" y="4886"/>
                  </a:lnTo>
                  <a:lnTo>
                    <a:pt x="1846" y="4904"/>
                  </a:lnTo>
                  <a:lnTo>
                    <a:pt x="1896" y="4920"/>
                  </a:lnTo>
                  <a:lnTo>
                    <a:pt x="1946" y="4936"/>
                  </a:lnTo>
                  <a:lnTo>
                    <a:pt x="1996" y="4950"/>
                  </a:lnTo>
                  <a:lnTo>
                    <a:pt x="2048" y="4962"/>
                  </a:lnTo>
                  <a:lnTo>
                    <a:pt x="2100" y="4974"/>
                  </a:lnTo>
                  <a:lnTo>
                    <a:pt x="2100" y="4974"/>
                  </a:lnTo>
                  <a:lnTo>
                    <a:pt x="2100" y="4974"/>
                  </a:lnTo>
                  <a:lnTo>
                    <a:pt x="2100" y="4974"/>
                  </a:lnTo>
                  <a:lnTo>
                    <a:pt x="2154" y="4962"/>
                  </a:lnTo>
                  <a:lnTo>
                    <a:pt x="2206" y="4950"/>
                  </a:lnTo>
                  <a:lnTo>
                    <a:pt x="2256" y="4936"/>
                  </a:lnTo>
                  <a:lnTo>
                    <a:pt x="2306" y="4920"/>
                  </a:lnTo>
                  <a:lnTo>
                    <a:pt x="2356" y="4904"/>
                  </a:lnTo>
                  <a:lnTo>
                    <a:pt x="2404" y="4886"/>
                  </a:lnTo>
                  <a:lnTo>
                    <a:pt x="2452" y="4868"/>
                  </a:lnTo>
                  <a:lnTo>
                    <a:pt x="2498" y="4848"/>
                  </a:lnTo>
                  <a:lnTo>
                    <a:pt x="2544" y="4828"/>
                  </a:lnTo>
                  <a:lnTo>
                    <a:pt x="2590" y="4806"/>
                  </a:lnTo>
                  <a:lnTo>
                    <a:pt x="2634" y="4784"/>
                  </a:lnTo>
                  <a:lnTo>
                    <a:pt x="2678" y="4762"/>
                  </a:lnTo>
                  <a:lnTo>
                    <a:pt x="2762" y="4712"/>
                  </a:lnTo>
                  <a:lnTo>
                    <a:pt x="2844" y="4660"/>
                  </a:lnTo>
                  <a:lnTo>
                    <a:pt x="2922" y="4604"/>
                  </a:lnTo>
                  <a:lnTo>
                    <a:pt x="2998" y="4544"/>
                  </a:lnTo>
                  <a:lnTo>
                    <a:pt x="3070" y="4482"/>
                  </a:lnTo>
                  <a:lnTo>
                    <a:pt x="3138" y="4416"/>
                  </a:lnTo>
                  <a:lnTo>
                    <a:pt x="3206" y="4348"/>
                  </a:lnTo>
                  <a:lnTo>
                    <a:pt x="3270" y="4278"/>
                  </a:lnTo>
                  <a:lnTo>
                    <a:pt x="3330" y="4206"/>
                  </a:lnTo>
                  <a:lnTo>
                    <a:pt x="3388" y="4130"/>
                  </a:lnTo>
                  <a:lnTo>
                    <a:pt x="3444" y="4052"/>
                  </a:lnTo>
                  <a:lnTo>
                    <a:pt x="3498" y="3974"/>
                  </a:lnTo>
                  <a:lnTo>
                    <a:pt x="3548" y="3892"/>
                  </a:lnTo>
                  <a:lnTo>
                    <a:pt x="3598" y="3810"/>
                  </a:lnTo>
                  <a:lnTo>
                    <a:pt x="3642" y="3726"/>
                  </a:lnTo>
                  <a:lnTo>
                    <a:pt x="3686" y="3640"/>
                  </a:lnTo>
                  <a:lnTo>
                    <a:pt x="3728" y="3554"/>
                  </a:lnTo>
                  <a:lnTo>
                    <a:pt x="3768" y="3466"/>
                  </a:lnTo>
                  <a:lnTo>
                    <a:pt x="3804" y="3378"/>
                  </a:lnTo>
                  <a:lnTo>
                    <a:pt x="3840" y="3288"/>
                  </a:lnTo>
                  <a:lnTo>
                    <a:pt x="3872" y="3198"/>
                  </a:lnTo>
                  <a:lnTo>
                    <a:pt x="3904" y="3108"/>
                  </a:lnTo>
                  <a:lnTo>
                    <a:pt x="3932" y="3018"/>
                  </a:lnTo>
                  <a:lnTo>
                    <a:pt x="3960" y="2928"/>
                  </a:lnTo>
                  <a:lnTo>
                    <a:pt x="3986" y="2836"/>
                  </a:lnTo>
                  <a:lnTo>
                    <a:pt x="4010" y="2746"/>
                  </a:lnTo>
                  <a:lnTo>
                    <a:pt x="4032" y="2656"/>
                  </a:lnTo>
                  <a:lnTo>
                    <a:pt x="4052" y="2566"/>
                  </a:lnTo>
                  <a:lnTo>
                    <a:pt x="4070" y="2478"/>
                  </a:lnTo>
                  <a:lnTo>
                    <a:pt x="4088" y="2390"/>
                  </a:lnTo>
                  <a:lnTo>
                    <a:pt x="4118" y="2218"/>
                  </a:lnTo>
                  <a:lnTo>
                    <a:pt x="4144" y="2050"/>
                  </a:lnTo>
                  <a:lnTo>
                    <a:pt x="4166" y="1888"/>
                  </a:lnTo>
                  <a:lnTo>
                    <a:pt x="4182" y="1734"/>
                  </a:lnTo>
                  <a:lnTo>
                    <a:pt x="4194" y="1590"/>
                  </a:lnTo>
                  <a:lnTo>
                    <a:pt x="4204" y="1454"/>
                  </a:lnTo>
                  <a:lnTo>
                    <a:pt x="4210" y="1330"/>
                  </a:lnTo>
                  <a:lnTo>
                    <a:pt x="4214" y="1220"/>
                  </a:lnTo>
                  <a:lnTo>
                    <a:pt x="4216" y="1122"/>
                  </a:lnTo>
                  <a:lnTo>
                    <a:pt x="4216" y="1040"/>
                  </a:lnTo>
                  <a:lnTo>
                    <a:pt x="4216" y="924"/>
                  </a:lnTo>
                  <a:lnTo>
                    <a:pt x="4214" y="8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p:cNvSpPr>
            <p:nvPr/>
          </p:nvSpPr>
          <p:spPr bwMode="auto">
            <a:xfrm>
              <a:off x="-6969125" y="-498475"/>
              <a:ext cx="6013450" cy="6997700"/>
            </a:xfrm>
            <a:custGeom>
              <a:avLst/>
              <a:gdLst>
                <a:gd name="T0" fmla="*/ 3686 w 3788"/>
                <a:gd name="T1" fmla="*/ 708 h 4408"/>
                <a:gd name="T2" fmla="*/ 3394 w 3788"/>
                <a:gd name="T3" fmla="*/ 554 h 4408"/>
                <a:gd name="T4" fmla="*/ 3120 w 3788"/>
                <a:gd name="T5" fmla="*/ 422 h 4408"/>
                <a:gd name="T6" fmla="*/ 2710 w 3788"/>
                <a:gd name="T7" fmla="*/ 248 h 4408"/>
                <a:gd name="T8" fmla="*/ 2312 w 3788"/>
                <a:gd name="T9" fmla="*/ 110 h 4408"/>
                <a:gd name="T10" fmla="*/ 2038 w 3788"/>
                <a:gd name="T11" fmla="*/ 32 h 4408"/>
                <a:gd name="T12" fmla="*/ 1894 w 3788"/>
                <a:gd name="T13" fmla="*/ 0 h 4408"/>
                <a:gd name="T14" fmla="*/ 1858 w 3788"/>
                <a:gd name="T15" fmla="*/ 6 h 4408"/>
                <a:gd name="T16" fmla="*/ 1582 w 3788"/>
                <a:gd name="T17" fmla="*/ 76 h 4408"/>
                <a:gd name="T18" fmla="*/ 1224 w 3788"/>
                <a:gd name="T19" fmla="*/ 194 h 4408"/>
                <a:gd name="T20" fmla="*/ 758 w 3788"/>
                <a:gd name="T21" fmla="*/ 382 h 4408"/>
                <a:gd name="T22" fmla="*/ 490 w 3788"/>
                <a:gd name="T23" fmla="*/ 508 h 4408"/>
                <a:gd name="T24" fmla="*/ 204 w 3788"/>
                <a:gd name="T25" fmla="*/ 654 h 4408"/>
                <a:gd name="T26" fmla="*/ 4 w 3788"/>
                <a:gd name="T27" fmla="*/ 766 h 4408"/>
                <a:gd name="T28" fmla="*/ 0 w 3788"/>
                <a:gd name="T29" fmla="*/ 980 h 4408"/>
                <a:gd name="T30" fmla="*/ 10 w 3788"/>
                <a:gd name="T31" fmla="*/ 1276 h 4408"/>
                <a:gd name="T32" fmla="*/ 44 w 3788"/>
                <a:gd name="T33" fmla="*/ 1664 h 4408"/>
                <a:gd name="T34" fmla="*/ 110 w 3788"/>
                <a:gd name="T35" fmla="*/ 2112 h 4408"/>
                <a:gd name="T36" fmla="*/ 180 w 3788"/>
                <a:gd name="T37" fmla="*/ 2430 h 4408"/>
                <a:gd name="T38" fmla="*/ 248 w 3788"/>
                <a:gd name="T39" fmla="*/ 2672 h 4408"/>
                <a:gd name="T40" fmla="*/ 330 w 3788"/>
                <a:gd name="T41" fmla="*/ 2912 h 4408"/>
                <a:gd name="T42" fmla="*/ 430 w 3788"/>
                <a:gd name="T43" fmla="*/ 3148 h 4408"/>
                <a:gd name="T44" fmla="*/ 548 w 3788"/>
                <a:gd name="T45" fmla="*/ 3376 h 4408"/>
                <a:gd name="T46" fmla="*/ 684 w 3788"/>
                <a:gd name="T47" fmla="*/ 3592 h 4408"/>
                <a:gd name="T48" fmla="*/ 842 w 3788"/>
                <a:gd name="T49" fmla="*/ 3792 h 4408"/>
                <a:gd name="T50" fmla="*/ 1020 w 3788"/>
                <a:gd name="T51" fmla="*/ 3974 h 4408"/>
                <a:gd name="T52" fmla="*/ 1224 w 3788"/>
                <a:gd name="T53" fmla="*/ 4130 h 4408"/>
                <a:gd name="T54" fmla="*/ 1454 w 3788"/>
                <a:gd name="T55" fmla="*/ 4262 h 4408"/>
                <a:gd name="T56" fmla="*/ 1708 w 3788"/>
                <a:gd name="T57" fmla="*/ 4362 h 4408"/>
                <a:gd name="T58" fmla="*/ 1894 w 3788"/>
                <a:gd name="T59" fmla="*/ 4408 h 4408"/>
                <a:gd name="T60" fmla="*/ 1988 w 3788"/>
                <a:gd name="T61" fmla="*/ 4386 h 4408"/>
                <a:gd name="T62" fmla="*/ 2250 w 3788"/>
                <a:gd name="T63" fmla="*/ 4298 h 4408"/>
                <a:gd name="T64" fmla="*/ 2486 w 3788"/>
                <a:gd name="T65" fmla="*/ 4178 h 4408"/>
                <a:gd name="T66" fmla="*/ 2698 w 3788"/>
                <a:gd name="T67" fmla="*/ 4028 h 4408"/>
                <a:gd name="T68" fmla="*/ 2884 w 3788"/>
                <a:gd name="T69" fmla="*/ 3856 h 4408"/>
                <a:gd name="T70" fmla="*/ 3048 w 3788"/>
                <a:gd name="T71" fmla="*/ 3662 h 4408"/>
                <a:gd name="T72" fmla="*/ 3190 w 3788"/>
                <a:gd name="T73" fmla="*/ 3450 h 4408"/>
                <a:gd name="T74" fmla="*/ 3314 w 3788"/>
                <a:gd name="T75" fmla="*/ 3226 h 4408"/>
                <a:gd name="T76" fmla="*/ 3420 w 3788"/>
                <a:gd name="T77" fmla="*/ 2992 h 4408"/>
                <a:gd name="T78" fmla="*/ 3508 w 3788"/>
                <a:gd name="T79" fmla="*/ 2752 h 4408"/>
                <a:gd name="T80" fmla="*/ 3582 w 3788"/>
                <a:gd name="T81" fmla="*/ 2510 h 4408"/>
                <a:gd name="T82" fmla="*/ 3642 w 3788"/>
                <a:gd name="T83" fmla="*/ 2270 h 4408"/>
                <a:gd name="T84" fmla="*/ 3724 w 3788"/>
                <a:gd name="T85" fmla="*/ 1808 h 4408"/>
                <a:gd name="T86" fmla="*/ 3768 w 3788"/>
                <a:gd name="T87" fmla="*/ 1396 h 4408"/>
                <a:gd name="T88" fmla="*/ 3786 w 3788"/>
                <a:gd name="T89" fmla="*/ 1066 h 4408"/>
                <a:gd name="T90" fmla="*/ 3788 w 3788"/>
                <a:gd name="T91" fmla="*/ 802 h 4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88" h="4408">
                  <a:moveTo>
                    <a:pt x="3786" y="766"/>
                  </a:moveTo>
                  <a:lnTo>
                    <a:pt x="3786" y="766"/>
                  </a:lnTo>
                  <a:lnTo>
                    <a:pt x="3686" y="708"/>
                  </a:lnTo>
                  <a:lnTo>
                    <a:pt x="3586" y="654"/>
                  </a:lnTo>
                  <a:lnTo>
                    <a:pt x="3488" y="602"/>
                  </a:lnTo>
                  <a:lnTo>
                    <a:pt x="3394" y="554"/>
                  </a:lnTo>
                  <a:lnTo>
                    <a:pt x="3300" y="508"/>
                  </a:lnTo>
                  <a:lnTo>
                    <a:pt x="3208" y="464"/>
                  </a:lnTo>
                  <a:lnTo>
                    <a:pt x="3120" y="422"/>
                  </a:lnTo>
                  <a:lnTo>
                    <a:pt x="3032" y="382"/>
                  </a:lnTo>
                  <a:lnTo>
                    <a:pt x="2866" y="312"/>
                  </a:lnTo>
                  <a:lnTo>
                    <a:pt x="2710" y="248"/>
                  </a:lnTo>
                  <a:lnTo>
                    <a:pt x="2566" y="194"/>
                  </a:lnTo>
                  <a:lnTo>
                    <a:pt x="2432" y="148"/>
                  </a:lnTo>
                  <a:lnTo>
                    <a:pt x="2312" y="110"/>
                  </a:lnTo>
                  <a:lnTo>
                    <a:pt x="2206" y="76"/>
                  </a:lnTo>
                  <a:lnTo>
                    <a:pt x="2114" y="52"/>
                  </a:lnTo>
                  <a:lnTo>
                    <a:pt x="2038" y="32"/>
                  </a:lnTo>
                  <a:lnTo>
                    <a:pt x="1930" y="6"/>
                  </a:lnTo>
                  <a:lnTo>
                    <a:pt x="1894" y="0"/>
                  </a:lnTo>
                  <a:lnTo>
                    <a:pt x="1894" y="0"/>
                  </a:lnTo>
                  <a:lnTo>
                    <a:pt x="1894" y="0"/>
                  </a:lnTo>
                  <a:lnTo>
                    <a:pt x="1894" y="0"/>
                  </a:lnTo>
                  <a:lnTo>
                    <a:pt x="1858" y="6"/>
                  </a:lnTo>
                  <a:lnTo>
                    <a:pt x="1752" y="32"/>
                  </a:lnTo>
                  <a:lnTo>
                    <a:pt x="1674" y="52"/>
                  </a:lnTo>
                  <a:lnTo>
                    <a:pt x="1582" y="76"/>
                  </a:lnTo>
                  <a:lnTo>
                    <a:pt x="1476" y="110"/>
                  </a:lnTo>
                  <a:lnTo>
                    <a:pt x="1356" y="148"/>
                  </a:lnTo>
                  <a:lnTo>
                    <a:pt x="1224" y="194"/>
                  </a:lnTo>
                  <a:lnTo>
                    <a:pt x="1080" y="248"/>
                  </a:lnTo>
                  <a:lnTo>
                    <a:pt x="924" y="312"/>
                  </a:lnTo>
                  <a:lnTo>
                    <a:pt x="758" y="382"/>
                  </a:lnTo>
                  <a:lnTo>
                    <a:pt x="670" y="422"/>
                  </a:lnTo>
                  <a:lnTo>
                    <a:pt x="582" y="464"/>
                  </a:lnTo>
                  <a:lnTo>
                    <a:pt x="490" y="508"/>
                  </a:lnTo>
                  <a:lnTo>
                    <a:pt x="396" y="554"/>
                  </a:lnTo>
                  <a:lnTo>
                    <a:pt x="302" y="602"/>
                  </a:lnTo>
                  <a:lnTo>
                    <a:pt x="204" y="654"/>
                  </a:lnTo>
                  <a:lnTo>
                    <a:pt x="104" y="708"/>
                  </a:lnTo>
                  <a:lnTo>
                    <a:pt x="4" y="766"/>
                  </a:lnTo>
                  <a:lnTo>
                    <a:pt x="4" y="766"/>
                  </a:lnTo>
                  <a:lnTo>
                    <a:pt x="2" y="802"/>
                  </a:lnTo>
                  <a:lnTo>
                    <a:pt x="0" y="906"/>
                  </a:lnTo>
                  <a:lnTo>
                    <a:pt x="0" y="980"/>
                  </a:lnTo>
                  <a:lnTo>
                    <a:pt x="2" y="1066"/>
                  </a:lnTo>
                  <a:lnTo>
                    <a:pt x="6" y="1166"/>
                  </a:lnTo>
                  <a:lnTo>
                    <a:pt x="10" y="1276"/>
                  </a:lnTo>
                  <a:lnTo>
                    <a:pt x="18" y="1396"/>
                  </a:lnTo>
                  <a:lnTo>
                    <a:pt x="28" y="1526"/>
                  </a:lnTo>
                  <a:lnTo>
                    <a:pt x="44" y="1664"/>
                  </a:lnTo>
                  <a:lnTo>
                    <a:pt x="62" y="1808"/>
                  </a:lnTo>
                  <a:lnTo>
                    <a:pt x="84" y="1958"/>
                  </a:lnTo>
                  <a:lnTo>
                    <a:pt x="110" y="2112"/>
                  </a:lnTo>
                  <a:lnTo>
                    <a:pt x="142" y="2270"/>
                  </a:lnTo>
                  <a:lnTo>
                    <a:pt x="160" y="2348"/>
                  </a:lnTo>
                  <a:lnTo>
                    <a:pt x="180" y="2430"/>
                  </a:lnTo>
                  <a:lnTo>
                    <a:pt x="202" y="2510"/>
                  </a:lnTo>
                  <a:lnTo>
                    <a:pt x="224" y="2590"/>
                  </a:lnTo>
                  <a:lnTo>
                    <a:pt x="248" y="2672"/>
                  </a:lnTo>
                  <a:lnTo>
                    <a:pt x="274" y="2752"/>
                  </a:lnTo>
                  <a:lnTo>
                    <a:pt x="302" y="2832"/>
                  </a:lnTo>
                  <a:lnTo>
                    <a:pt x="330" y="2912"/>
                  </a:lnTo>
                  <a:lnTo>
                    <a:pt x="362" y="2992"/>
                  </a:lnTo>
                  <a:lnTo>
                    <a:pt x="396" y="3070"/>
                  </a:lnTo>
                  <a:lnTo>
                    <a:pt x="430" y="3148"/>
                  </a:lnTo>
                  <a:lnTo>
                    <a:pt x="468" y="3226"/>
                  </a:lnTo>
                  <a:lnTo>
                    <a:pt x="506" y="3302"/>
                  </a:lnTo>
                  <a:lnTo>
                    <a:pt x="548" y="3376"/>
                  </a:lnTo>
                  <a:lnTo>
                    <a:pt x="590" y="3450"/>
                  </a:lnTo>
                  <a:lnTo>
                    <a:pt x="636" y="3522"/>
                  </a:lnTo>
                  <a:lnTo>
                    <a:pt x="684" y="3592"/>
                  </a:lnTo>
                  <a:lnTo>
                    <a:pt x="734" y="3662"/>
                  </a:lnTo>
                  <a:lnTo>
                    <a:pt x="786" y="3728"/>
                  </a:lnTo>
                  <a:lnTo>
                    <a:pt x="842" y="3792"/>
                  </a:lnTo>
                  <a:lnTo>
                    <a:pt x="898" y="3856"/>
                  </a:lnTo>
                  <a:lnTo>
                    <a:pt x="958" y="3916"/>
                  </a:lnTo>
                  <a:lnTo>
                    <a:pt x="1020" y="3974"/>
                  </a:lnTo>
                  <a:lnTo>
                    <a:pt x="1086" y="4028"/>
                  </a:lnTo>
                  <a:lnTo>
                    <a:pt x="1154" y="4082"/>
                  </a:lnTo>
                  <a:lnTo>
                    <a:pt x="1224" y="4130"/>
                  </a:lnTo>
                  <a:lnTo>
                    <a:pt x="1298" y="4178"/>
                  </a:lnTo>
                  <a:lnTo>
                    <a:pt x="1374" y="4222"/>
                  </a:lnTo>
                  <a:lnTo>
                    <a:pt x="1454" y="4262"/>
                  </a:lnTo>
                  <a:lnTo>
                    <a:pt x="1536" y="4298"/>
                  </a:lnTo>
                  <a:lnTo>
                    <a:pt x="1620" y="4332"/>
                  </a:lnTo>
                  <a:lnTo>
                    <a:pt x="1708" y="4362"/>
                  </a:lnTo>
                  <a:lnTo>
                    <a:pt x="1800" y="4386"/>
                  </a:lnTo>
                  <a:lnTo>
                    <a:pt x="1894" y="4408"/>
                  </a:lnTo>
                  <a:lnTo>
                    <a:pt x="1894" y="4408"/>
                  </a:lnTo>
                  <a:lnTo>
                    <a:pt x="1894" y="4408"/>
                  </a:lnTo>
                  <a:lnTo>
                    <a:pt x="1894" y="4408"/>
                  </a:lnTo>
                  <a:lnTo>
                    <a:pt x="1988" y="4386"/>
                  </a:lnTo>
                  <a:lnTo>
                    <a:pt x="2078" y="4362"/>
                  </a:lnTo>
                  <a:lnTo>
                    <a:pt x="2166" y="4332"/>
                  </a:lnTo>
                  <a:lnTo>
                    <a:pt x="2250" y="4298"/>
                  </a:lnTo>
                  <a:lnTo>
                    <a:pt x="2332" y="4262"/>
                  </a:lnTo>
                  <a:lnTo>
                    <a:pt x="2410" y="4222"/>
                  </a:lnTo>
                  <a:lnTo>
                    <a:pt x="2486" y="4178"/>
                  </a:lnTo>
                  <a:lnTo>
                    <a:pt x="2560" y="4130"/>
                  </a:lnTo>
                  <a:lnTo>
                    <a:pt x="2630" y="4082"/>
                  </a:lnTo>
                  <a:lnTo>
                    <a:pt x="2698" y="4028"/>
                  </a:lnTo>
                  <a:lnTo>
                    <a:pt x="2762" y="3974"/>
                  </a:lnTo>
                  <a:lnTo>
                    <a:pt x="2824" y="3916"/>
                  </a:lnTo>
                  <a:lnTo>
                    <a:pt x="2884" y="3856"/>
                  </a:lnTo>
                  <a:lnTo>
                    <a:pt x="2940" y="3792"/>
                  </a:lnTo>
                  <a:lnTo>
                    <a:pt x="2996" y="3728"/>
                  </a:lnTo>
                  <a:lnTo>
                    <a:pt x="3048" y="3662"/>
                  </a:lnTo>
                  <a:lnTo>
                    <a:pt x="3098" y="3592"/>
                  </a:lnTo>
                  <a:lnTo>
                    <a:pt x="3146" y="3522"/>
                  </a:lnTo>
                  <a:lnTo>
                    <a:pt x="3190" y="3450"/>
                  </a:lnTo>
                  <a:lnTo>
                    <a:pt x="3234" y="3376"/>
                  </a:lnTo>
                  <a:lnTo>
                    <a:pt x="3276" y="3302"/>
                  </a:lnTo>
                  <a:lnTo>
                    <a:pt x="3314" y="3226"/>
                  </a:lnTo>
                  <a:lnTo>
                    <a:pt x="3352" y="3148"/>
                  </a:lnTo>
                  <a:lnTo>
                    <a:pt x="3386" y="3070"/>
                  </a:lnTo>
                  <a:lnTo>
                    <a:pt x="3420" y="2992"/>
                  </a:lnTo>
                  <a:lnTo>
                    <a:pt x="3452" y="2912"/>
                  </a:lnTo>
                  <a:lnTo>
                    <a:pt x="3480" y="2832"/>
                  </a:lnTo>
                  <a:lnTo>
                    <a:pt x="3508" y="2752"/>
                  </a:lnTo>
                  <a:lnTo>
                    <a:pt x="3534" y="2672"/>
                  </a:lnTo>
                  <a:lnTo>
                    <a:pt x="3558" y="2590"/>
                  </a:lnTo>
                  <a:lnTo>
                    <a:pt x="3582" y="2510"/>
                  </a:lnTo>
                  <a:lnTo>
                    <a:pt x="3604" y="2430"/>
                  </a:lnTo>
                  <a:lnTo>
                    <a:pt x="3622" y="2348"/>
                  </a:lnTo>
                  <a:lnTo>
                    <a:pt x="3642" y="2270"/>
                  </a:lnTo>
                  <a:lnTo>
                    <a:pt x="3674" y="2112"/>
                  </a:lnTo>
                  <a:lnTo>
                    <a:pt x="3702" y="1958"/>
                  </a:lnTo>
                  <a:lnTo>
                    <a:pt x="3724" y="1808"/>
                  </a:lnTo>
                  <a:lnTo>
                    <a:pt x="3742" y="1664"/>
                  </a:lnTo>
                  <a:lnTo>
                    <a:pt x="3758" y="1526"/>
                  </a:lnTo>
                  <a:lnTo>
                    <a:pt x="3768" y="1396"/>
                  </a:lnTo>
                  <a:lnTo>
                    <a:pt x="3776" y="1276"/>
                  </a:lnTo>
                  <a:lnTo>
                    <a:pt x="3782" y="1166"/>
                  </a:lnTo>
                  <a:lnTo>
                    <a:pt x="3786" y="1066"/>
                  </a:lnTo>
                  <a:lnTo>
                    <a:pt x="3788" y="980"/>
                  </a:lnTo>
                  <a:lnTo>
                    <a:pt x="3788" y="906"/>
                  </a:lnTo>
                  <a:lnTo>
                    <a:pt x="3788" y="802"/>
                  </a:lnTo>
                  <a:lnTo>
                    <a:pt x="3786" y="766"/>
                  </a:ln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p:nvSpPr>
          <p:spPr bwMode="auto">
            <a:xfrm>
              <a:off x="-6969125" y="-498475"/>
              <a:ext cx="6013450" cy="6997700"/>
            </a:xfrm>
            <a:custGeom>
              <a:avLst/>
              <a:gdLst>
                <a:gd name="T0" fmla="*/ 3686 w 3788"/>
                <a:gd name="T1" fmla="*/ 708 h 4408"/>
                <a:gd name="T2" fmla="*/ 3394 w 3788"/>
                <a:gd name="T3" fmla="*/ 554 h 4408"/>
                <a:gd name="T4" fmla="*/ 3120 w 3788"/>
                <a:gd name="T5" fmla="*/ 422 h 4408"/>
                <a:gd name="T6" fmla="*/ 2710 w 3788"/>
                <a:gd name="T7" fmla="*/ 248 h 4408"/>
                <a:gd name="T8" fmla="*/ 2312 w 3788"/>
                <a:gd name="T9" fmla="*/ 110 h 4408"/>
                <a:gd name="T10" fmla="*/ 2038 w 3788"/>
                <a:gd name="T11" fmla="*/ 32 h 4408"/>
                <a:gd name="T12" fmla="*/ 1894 w 3788"/>
                <a:gd name="T13" fmla="*/ 0 h 4408"/>
                <a:gd name="T14" fmla="*/ 1858 w 3788"/>
                <a:gd name="T15" fmla="*/ 6 h 4408"/>
                <a:gd name="T16" fmla="*/ 1582 w 3788"/>
                <a:gd name="T17" fmla="*/ 76 h 4408"/>
                <a:gd name="T18" fmla="*/ 1224 w 3788"/>
                <a:gd name="T19" fmla="*/ 194 h 4408"/>
                <a:gd name="T20" fmla="*/ 758 w 3788"/>
                <a:gd name="T21" fmla="*/ 382 h 4408"/>
                <a:gd name="T22" fmla="*/ 490 w 3788"/>
                <a:gd name="T23" fmla="*/ 508 h 4408"/>
                <a:gd name="T24" fmla="*/ 204 w 3788"/>
                <a:gd name="T25" fmla="*/ 654 h 4408"/>
                <a:gd name="T26" fmla="*/ 4 w 3788"/>
                <a:gd name="T27" fmla="*/ 766 h 4408"/>
                <a:gd name="T28" fmla="*/ 0 w 3788"/>
                <a:gd name="T29" fmla="*/ 980 h 4408"/>
                <a:gd name="T30" fmla="*/ 10 w 3788"/>
                <a:gd name="T31" fmla="*/ 1276 h 4408"/>
                <a:gd name="T32" fmla="*/ 44 w 3788"/>
                <a:gd name="T33" fmla="*/ 1664 h 4408"/>
                <a:gd name="T34" fmla="*/ 110 w 3788"/>
                <a:gd name="T35" fmla="*/ 2112 h 4408"/>
                <a:gd name="T36" fmla="*/ 180 w 3788"/>
                <a:gd name="T37" fmla="*/ 2430 h 4408"/>
                <a:gd name="T38" fmla="*/ 248 w 3788"/>
                <a:gd name="T39" fmla="*/ 2672 h 4408"/>
                <a:gd name="T40" fmla="*/ 330 w 3788"/>
                <a:gd name="T41" fmla="*/ 2912 h 4408"/>
                <a:gd name="T42" fmla="*/ 430 w 3788"/>
                <a:gd name="T43" fmla="*/ 3148 h 4408"/>
                <a:gd name="T44" fmla="*/ 548 w 3788"/>
                <a:gd name="T45" fmla="*/ 3376 h 4408"/>
                <a:gd name="T46" fmla="*/ 684 w 3788"/>
                <a:gd name="T47" fmla="*/ 3592 h 4408"/>
                <a:gd name="T48" fmla="*/ 842 w 3788"/>
                <a:gd name="T49" fmla="*/ 3792 h 4408"/>
                <a:gd name="T50" fmla="*/ 1020 w 3788"/>
                <a:gd name="T51" fmla="*/ 3974 h 4408"/>
                <a:gd name="T52" fmla="*/ 1224 w 3788"/>
                <a:gd name="T53" fmla="*/ 4130 h 4408"/>
                <a:gd name="T54" fmla="*/ 1454 w 3788"/>
                <a:gd name="T55" fmla="*/ 4262 h 4408"/>
                <a:gd name="T56" fmla="*/ 1708 w 3788"/>
                <a:gd name="T57" fmla="*/ 4362 h 4408"/>
                <a:gd name="T58" fmla="*/ 1894 w 3788"/>
                <a:gd name="T59" fmla="*/ 4408 h 4408"/>
                <a:gd name="T60" fmla="*/ 1988 w 3788"/>
                <a:gd name="T61" fmla="*/ 4386 h 4408"/>
                <a:gd name="T62" fmla="*/ 2250 w 3788"/>
                <a:gd name="T63" fmla="*/ 4298 h 4408"/>
                <a:gd name="T64" fmla="*/ 2486 w 3788"/>
                <a:gd name="T65" fmla="*/ 4178 h 4408"/>
                <a:gd name="T66" fmla="*/ 2698 w 3788"/>
                <a:gd name="T67" fmla="*/ 4028 h 4408"/>
                <a:gd name="T68" fmla="*/ 2884 w 3788"/>
                <a:gd name="T69" fmla="*/ 3856 h 4408"/>
                <a:gd name="T70" fmla="*/ 3048 w 3788"/>
                <a:gd name="T71" fmla="*/ 3662 h 4408"/>
                <a:gd name="T72" fmla="*/ 3190 w 3788"/>
                <a:gd name="T73" fmla="*/ 3450 h 4408"/>
                <a:gd name="T74" fmla="*/ 3314 w 3788"/>
                <a:gd name="T75" fmla="*/ 3226 h 4408"/>
                <a:gd name="T76" fmla="*/ 3420 w 3788"/>
                <a:gd name="T77" fmla="*/ 2992 h 4408"/>
                <a:gd name="T78" fmla="*/ 3508 w 3788"/>
                <a:gd name="T79" fmla="*/ 2752 h 4408"/>
                <a:gd name="T80" fmla="*/ 3582 w 3788"/>
                <a:gd name="T81" fmla="*/ 2510 h 4408"/>
                <a:gd name="T82" fmla="*/ 3642 w 3788"/>
                <a:gd name="T83" fmla="*/ 2270 h 4408"/>
                <a:gd name="T84" fmla="*/ 3724 w 3788"/>
                <a:gd name="T85" fmla="*/ 1808 h 4408"/>
                <a:gd name="T86" fmla="*/ 3768 w 3788"/>
                <a:gd name="T87" fmla="*/ 1396 h 4408"/>
                <a:gd name="T88" fmla="*/ 3786 w 3788"/>
                <a:gd name="T89" fmla="*/ 1066 h 4408"/>
                <a:gd name="T90" fmla="*/ 3788 w 3788"/>
                <a:gd name="T91" fmla="*/ 802 h 4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88" h="4408">
                  <a:moveTo>
                    <a:pt x="3786" y="766"/>
                  </a:moveTo>
                  <a:lnTo>
                    <a:pt x="3786" y="766"/>
                  </a:lnTo>
                  <a:lnTo>
                    <a:pt x="3686" y="708"/>
                  </a:lnTo>
                  <a:lnTo>
                    <a:pt x="3586" y="654"/>
                  </a:lnTo>
                  <a:lnTo>
                    <a:pt x="3488" y="602"/>
                  </a:lnTo>
                  <a:lnTo>
                    <a:pt x="3394" y="554"/>
                  </a:lnTo>
                  <a:lnTo>
                    <a:pt x="3300" y="508"/>
                  </a:lnTo>
                  <a:lnTo>
                    <a:pt x="3208" y="464"/>
                  </a:lnTo>
                  <a:lnTo>
                    <a:pt x="3120" y="422"/>
                  </a:lnTo>
                  <a:lnTo>
                    <a:pt x="3032" y="382"/>
                  </a:lnTo>
                  <a:lnTo>
                    <a:pt x="2866" y="312"/>
                  </a:lnTo>
                  <a:lnTo>
                    <a:pt x="2710" y="248"/>
                  </a:lnTo>
                  <a:lnTo>
                    <a:pt x="2566" y="194"/>
                  </a:lnTo>
                  <a:lnTo>
                    <a:pt x="2432" y="148"/>
                  </a:lnTo>
                  <a:lnTo>
                    <a:pt x="2312" y="110"/>
                  </a:lnTo>
                  <a:lnTo>
                    <a:pt x="2206" y="76"/>
                  </a:lnTo>
                  <a:lnTo>
                    <a:pt x="2114" y="52"/>
                  </a:lnTo>
                  <a:lnTo>
                    <a:pt x="2038" y="32"/>
                  </a:lnTo>
                  <a:lnTo>
                    <a:pt x="1930" y="6"/>
                  </a:lnTo>
                  <a:lnTo>
                    <a:pt x="1894" y="0"/>
                  </a:lnTo>
                  <a:lnTo>
                    <a:pt x="1894" y="0"/>
                  </a:lnTo>
                  <a:lnTo>
                    <a:pt x="1894" y="0"/>
                  </a:lnTo>
                  <a:lnTo>
                    <a:pt x="1894" y="0"/>
                  </a:lnTo>
                  <a:lnTo>
                    <a:pt x="1858" y="6"/>
                  </a:lnTo>
                  <a:lnTo>
                    <a:pt x="1752" y="32"/>
                  </a:lnTo>
                  <a:lnTo>
                    <a:pt x="1674" y="52"/>
                  </a:lnTo>
                  <a:lnTo>
                    <a:pt x="1582" y="76"/>
                  </a:lnTo>
                  <a:lnTo>
                    <a:pt x="1476" y="110"/>
                  </a:lnTo>
                  <a:lnTo>
                    <a:pt x="1356" y="148"/>
                  </a:lnTo>
                  <a:lnTo>
                    <a:pt x="1224" y="194"/>
                  </a:lnTo>
                  <a:lnTo>
                    <a:pt x="1080" y="248"/>
                  </a:lnTo>
                  <a:lnTo>
                    <a:pt x="924" y="312"/>
                  </a:lnTo>
                  <a:lnTo>
                    <a:pt x="758" y="382"/>
                  </a:lnTo>
                  <a:lnTo>
                    <a:pt x="670" y="422"/>
                  </a:lnTo>
                  <a:lnTo>
                    <a:pt x="582" y="464"/>
                  </a:lnTo>
                  <a:lnTo>
                    <a:pt x="490" y="508"/>
                  </a:lnTo>
                  <a:lnTo>
                    <a:pt x="396" y="554"/>
                  </a:lnTo>
                  <a:lnTo>
                    <a:pt x="302" y="602"/>
                  </a:lnTo>
                  <a:lnTo>
                    <a:pt x="204" y="654"/>
                  </a:lnTo>
                  <a:lnTo>
                    <a:pt x="104" y="708"/>
                  </a:lnTo>
                  <a:lnTo>
                    <a:pt x="4" y="766"/>
                  </a:lnTo>
                  <a:lnTo>
                    <a:pt x="4" y="766"/>
                  </a:lnTo>
                  <a:lnTo>
                    <a:pt x="2" y="802"/>
                  </a:lnTo>
                  <a:lnTo>
                    <a:pt x="0" y="906"/>
                  </a:lnTo>
                  <a:lnTo>
                    <a:pt x="0" y="980"/>
                  </a:lnTo>
                  <a:lnTo>
                    <a:pt x="2" y="1066"/>
                  </a:lnTo>
                  <a:lnTo>
                    <a:pt x="6" y="1166"/>
                  </a:lnTo>
                  <a:lnTo>
                    <a:pt x="10" y="1276"/>
                  </a:lnTo>
                  <a:lnTo>
                    <a:pt x="18" y="1396"/>
                  </a:lnTo>
                  <a:lnTo>
                    <a:pt x="28" y="1526"/>
                  </a:lnTo>
                  <a:lnTo>
                    <a:pt x="44" y="1664"/>
                  </a:lnTo>
                  <a:lnTo>
                    <a:pt x="62" y="1808"/>
                  </a:lnTo>
                  <a:lnTo>
                    <a:pt x="84" y="1958"/>
                  </a:lnTo>
                  <a:lnTo>
                    <a:pt x="110" y="2112"/>
                  </a:lnTo>
                  <a:lnTo>
                    <a:pt x="142" y="2270"/>
                  </a:lnTo>
                  <a:lnTo>
                    <a:pt x="160" y="2348"/>
                  </a:lnTo>
                  <a:lnTo>
                    <a:pt x="180" y="2430"/>
                  </a:lnTo>
                  <a:lnTo>
                    <a:pt x="202" y="2510"/>
                  </a:lnTo>
                  <a:lnTo>
                    <a:pt x="224" y="2590"/>
                  </a:lnTo>
                  <a:lnTo>
                    <a:pt x="248" y="2672"/>
                  </a:lnTo>
                  <a:lnTo>
                    <a:pt x="274" y="2752"/>
                  </a:lnTo>
                  <a:lnTo>
                    <a:pt x="302" y="2832"/>
                  </a:lnTo>
                  <a:lnTo>
                    <a:pt x="330" y="2912"/>
                  </a:lnTo>
                  <a:lnTo>
                    <a:pt x="362" y="2992"/>
                  </a:lnTo>
                  <a:lnTo>
                    <a:pt x="396" y="3070"/>
                  </a:lnTo>
                  <a:lnTo>
                    <a:pt x="430" y="3148"/>
                  </a:lnTo>
                  <a:lnTo>
                    <a:pt x="468" y="3226"/>
                  </a:lnTo>
                  <a:lnTo>
                    <a:pt x="506" y="3302"/>
                  </a:lnTo>
                  <a:lnTo>
                    <a:pt x="548" y="3376"/>
                  </a:lnTo>
                  <a:lnTo>
                    <a:pt x="590" y="3450"/>
                  </a:lnTo>
                  <a:lnTo>
                    <a:pt x="636" y="3522"/>
                  </a:lnTo>
                  <a:lnTo>
                    <a:pt x="684" y="3592"/>
                  </a:lnTo>
                  <a:lnTo>
                    <a:pt x="734" y="3662"/>
                  </a:lnTo>
                  <a:lnTo>
                    <a:pt x="786" y="3728"/>
                  </a:lnTo>
                  <a:lnTo>
                    <a:pt x="842" y="3792"/>
                  </a:lnTo>
                  <a:lnTo>
                    <a:pt x="898" y="3856"/>
                  </a:lnTo>
                  <a:lnTo>
                    <a:pt x="958" y="3916"/>
                  </a:lnTo>
                  <a:lnTo>
                    <a:pt x="1020" y="3974"/>
                  </a:lnTo>
                  <a:lnTo>
                    <a:pt x="1086" y="4028"/>
                  </a:lnTo>
                  <a:lnTo>
                    <a:pt x="1154" y="4082"/>
                  </a:lnTo>
                  <a:lnTo>
                    <a:pt x="1224" y="4130"/>
                  </a:lnTo>
                  <a:lnTo>
                    <a:pt x="1298" y="4178"/>
                  </a:lnTo>
                  <a:lnTo>
                    <a:pt x="1374" y="4222"/>
                  </a:lnTo>
                  <a:lnTo>
                    <a:pt x="1454" y="4262"/>
                  </a:lnTo>
                  <a:lnTo>
                    <a:pt x="1536" y="4298"/>
                  </a:lnTo>
                  <a:lnTo>
                    <a:pt x="1620" y="4332"/>
                  </a:lnTo>
                  <a:lnTo>
                    <a:pt x="1708" y="4362"/>
                  </a:lnTo>
                  <a:lnTo>
                    <a:pt x="1800" y="4386"/>
                  </a:lnTo>
                  <a:lnTo>
                    <a:pt x="1894" y="4408"/>
                  </a:lnTo>
                  <a:lnTo>
                    <a:pt x="1894" y="4408"/>
                  </a:lnTo>
                  <a:lnTo>
                    <a:pt x="1894" y="4408"/>
                  </a:lnTo>
                  <a:lnTo>
                    <a:pt x="1894" y="4408"/>
                  </a:lnTo>
                  <a:lnTo>
                    <a:pt x="1988" y="4386"/>
                  </a:lnTo>
                  <a:lnTo>
                    <a:pt x="2078" y="4362"/>
                  </a:lnTo>
                  <a:lnTo>
                    <a:pt x="2166" y="4332"/>
                  </a:lnTo>
                  <a:lnTo>
                    <a:pt x="2250" y="4298"/>
                  </a:lnTo>
                  <a:lnTo>
                    <a:pt x="2332" y="4262"/>
                  </a:lnTo>
                  <a:lnTo>
                    <a:pt x="2410" y="4222"/>
                  </a:lnTo>
                  <a:lnTo>
                    <a:pt x="2486" y="4178"/>
                  </a:lnTo>
                  <a:lnTo>
                    <a:pt x="2560" y="4130"/>
                  </a:lnTo>
                  <a:lnTo>
                    <a:pt x="2630" y="4082"/>
                  </a:lnTo>
                  <a:lnTo>
                    <a:pt x="2698" y="4028"/>
                  </a:lnTo>
                  <a:lnTo>
                    <a:pt x="2762" y="3974"/>
                  </a:lnTo>
                  <a:lnTo>
                    <a:pt x="2824" y="3916"/>
                  </a:lnTo>
                  <a:lnTo>
                    <a:pt x="2884" y="3856"/>
                  </a:lnTo>
                  <a:lnTo>
                    <a:pt x="2940" y="3792"/>
                  </a:lnTo>
                  <a:lnTo>
                    <a:pt x="2996" y="3728"/>
                  </a:lnTo>
                  <a:lnTo>
                    <a:pt x="3048" y="3662"/>
                  </a:lnTo>
                  <a:lnTo>
                    <a:pt x="3098" y="3592"/>
                  </a:lnTo>
                  <a:lnTo>
                    <a:pt x="3146" y="3522"/>
                  </a:lnTo>
                  <a:lnTo>
                    <a:pt x="3190" y="3450"/>
                  </a:lnTo>
                  <a:lnTo>
                    <a:pt x="3234" y="3376"/>
                  </a:lnTo>
                  <a:lnTo>
                    <a:pt x="3276" y="3302"/>
                  </a:lnTo>
                  <a:lnTo>
                    <a:pt x="3314" y="3226"/>
                  </a:lnTo>
                  <a:lnTo>
                    <a:pt x="3352" y="3148"/>
                  </a:lnTo>
                  <a:lnTo>
                    <a:pt x="3386" y="3070"/>
                  </a:lnTo>
                  <a:lnTo>
                    <a:pt x="3420" y="2992"/>
                  </a:lnTo>
                  <a:lnTo>
                    <a:pt x="3452" y="2912"/>
                  </a:lnTo>
                  <a:lnTo>
                    <a:pt x="3480" y="2832"/>
                  </a:lnTo>
                  <a:lnTo>
                    <a:pt x="3508" y="2752"/>
                  </a:lnTo>
                  <a:lnTo>
                    <a:pt x="3534" y="2672"/>
                  </a:lnTo>
                  <a:lnTo>
                    <a:pt x="3558" y="2590"/>
                  </a:lnTo>
                  <a:lnTo>
                    <a:pt x="3582" y="2510"/>
                  </a:lnTo>
                  <a:lnTo>
                    <a:pt x="3604" y="2430"/>
                  </a:lnTo>
                  <a:lnTo>
                    <a:pt x="3622" y="2348"/>
                  </a:lnTo>
                  <a:lnTo>
                    <a:pt x="3642" y="2270"/>
                  </a:lnTo>
                  <a:lnTo>
                    <a:pt x="3674" y="2112"/>
                  </a:lnTo>
                  <a:lnTo>
                    <a:pt x="3702" y="1958"/>
                  </a:lnTo>
                  <a:lnTo>
                    <a:pt x="3724" y="1808"/>
                  </a:lnTo>
                  <a:lnTo>
                    <a:pt x="3742" y="1664"/>
                  </a:lnTo>
                  <a:lnTo>
                    <a:pt x="3758" y="1526"/>
                  </a:lnTo>
                  <a:lnTo>
                    <a:pt x="3768" y="1396"/>
                  </a:lnTo>
                  <a:lnTo>
                    <a:pt x="3776" y="1276"/>
                  </a:lnTo>
                  <a:lnTo>
                    <a:pt x="3782" y="1166"/>
                  </a:lnTo>
                  <a:lnTo>
                    <a:pt x="3786" y="1066"/>
                  </a:lnTo>
                  <a:lnTo>
                    <a:pt x="3788" y="980"/>
                  </a:lnTo>
                  <a:lnTo>
                    <a:pt x="3788" y="906"/>
                  </a:lnTo>
                  <a:lnTo>
                    <a:pt x="3788" y="802"/>
                  </a:lnTo>
                  <a:lnTo>
                    <a:pt x="3786" y="7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noEditPoints="1"/>
            </p:cNvSpPr>
            <p:nvPr/>
          </p:nvSpPr>
          <p:spPr bwMode="auto">
            <a:xfrm>
              <a:off x="-7165975" y="-568325"/>
              <a:ext cx="6216650" cy="7512050"/>
            </a:xfrm>
            <a:custGeom>
              <a:avLst/>
              <a:gdLst>
                <a:gd name="T0" fmla="*/ 1986 w 3916"/>
                <a:gd name="T1" fmla="*/ 0 h 4732"/>
                <a:gd name="T2" fmla="*/ 1620 w 3916"/>
                <a:gd name="T3" fmla="*/ 86 h 4732"/>
                <a:gd name="T4" fmla="*/ 1276 w 3916"/>
                <a:gd name="T5" fmla="*/ 178 h 4732"/>
                <a:gd name="T6" fmla="*/ 1040 w 3916"/>
                <a:gd name="T7" fmla="*/ 248 h 4732"/>
                <a:gd name="T8" fmla="*/ 822 w 3916"/>
                <a:gd name="T9" fmla="*/ 320 h 4732"/>
                <a:gd name="T10" fmla="*/ 688 w 3916"/>
                <a:gd name="T11" fmla="*/ 374 h 4732"/>
                <a:gd name="T12" fmla="*/ 616 w 3916"/>
                <a:gd name="T13" fmla="*/ 410 h 4732"/>
                <a:gd name="T14" fmla="*/ 586 w 3916"/>
                <a:gd name="T15" fmla="*/ 428 h 4732"/>
                <a:gd name="T16" fmla="*/ 454 w 3916"/>
                <a:gd name="T17" fmla="*/ 514 h 4732"/>
                <a:gd name="T18" fmla="*/ 336 w 3916"/>
                <a:gd name="T19" fmla="*/ 598 h 4732"/>
                <a:gd name="T20" fmla="*/ 232 w 3916"/>
                <a:gd name="T21" fmla="*/ 678 h 4732"/>
                <a:gd name="T22" fmla="*/ 146 w 3916"/>
                <a:gd name="T23" fmla="*/ 750 h 4732"/>
                <a:gd name="T24" fmla="*/ 80 w 3916"/>
                <a:gd name="T25" fmla="*/ 814 h 4732"/>
                <a:gd name="T26" fmla="*/ 34 w 3916"/>
                <a:gd name="T27" fmla="*/ 868 h 4732"/>
                <a:gd name="T28" fmla="*/ 18 w 3916"/>
                <a:gd name="T29" fmla="*/ 900 h 4732"/>
                <a:gd name="T30" fmla="*/ 14 w 3916"/>
                <a:gd name="T31" fmla="*/ 916 h 4732"/>
                <a:gd name="T32" fmla="*/ 16 w 3916"/>
                <a:gd name="T33" fmla="*/ 930 h 4732"/>
                <a:gd name="T34" fmla="*/ 20 w 3916"/>
                <a:gd name="T35" fmla="*/ 936 h 4732"/>
                <a:gd name="T36" fmla="*/ 12 w 3916"/>
                <a:gd name="T37" fmla="*/ 1036 h 4732"/>
                <a:gd name="T38" fmla="*/ 2 w 3916"/>
                <a:gd name="T39" fmla="*/ 1308 h 4732"/>
                <a:gd name="T40" fmla="*/ 2 w 3916"/>
                <a:gd name="T41" fmla="*/ 1494 h 4732"/>
                <a:gd name="T42" fmla="*/ 6 w 3916"/>
                <a:gd name="T43" fmla="*/ 1702 h 4732"/>
                <a:gd name="T44" fmla="*/ 20 w 3916"/>
                <a:gd name="T45" fmla="*/ 1928 h 4732"/>
                <a:gd name="T46" fmla="*/ 44 w 3916"/>
                <a:gd name="T47" fmla="*/ 2166 h 4732"/>
                <a:gd name="T48" fmla="*/ 1992 w 3916"/>
                <a:gd name="T49" fmla="*/ 2166 h 4732"/>
                <a:gd name="T50" fmla="*/ 1992 w 3916"/>
                <a:gd name="T51" fmla="*/ 0 h 4732"/>
                <a:gd name="T52" fmla="*/ 1986 w 3916"/>
                <a:gd name="T53" fmla="*/ 0 h 4732"/>
                <a:gd name="T54" fmla="*/ 2022 w 3916"/>
                <a:gd name="T55" fmla="*/ 2178 h 4732"/>
                <a:gd name="T56" fmla="*/ 2022 w 3916"/>
                <a:gd name="T57" fmla="*/ 4732 h 4732"/>
                <a:gd name="T58" fmla="*/ 2060 w 3916"/>
                <a:gd name="T59" fmla="*/ 4720 h 4732"/>
                <a:gd name="T60" fmla="*/ 2174 w 3916"/>
                <a:gd name="T61" fmla="*/ 4678 h 4732"/>
                <a:gd name="T62" fmla="*/ 2290 w 3916"/>
                <a:gd name="T63" fmla="*/ 4626 h 4732"/>
                <a:gd name="T64" fmla="*/ 2378 w 3916"/>
                <a:gd name="T65" fmla="*/ 4578 h 4732"/>
                <a:gd name="T66" fmla="*/ 2476 w 3916"/>
                <a:gd name="T67" fmla="*/ 4520 h 4732"/>
                <a:gd name="T68" fmla="*/ 2580 w 3916"/>
                <a:gd name="T69" fmla="*/ 4450 h 4732"/>
                <a:gd name="T70" fmla="*/ 2690 w 3916"/>
                <a:gd name="T71" fmla="*/ 4366 h 4732"/>
                <a:gd name="T72" fmla="*/ 2806 w 3916"/>
                <a:gd name="T73" fmla="*/ 4270 h 4732"/>
                <a:gd name="T74" fmla="*/ 2926 w 3916"/>
                <a:gd name="T75" fmla="*/ 4158 h 4732"/>
                <a:gd name="T76" fmla="*/ 3048 w 3916"/>
                <a:gd name="T77" fmla="*/ 4028 h 4732"/>
                <a:gd name="T78" fmla="*/ 3174 w 3916"/>
                <a:gd name="T79" fmla="*/ 3884 h 4732"/>
                <a:gd name="T80" fmla="*/ 3300 w 3916"/>
                <a:gd name="T81" fmla="*/ 3720 h 4732"/>
                <a:gd name="T82" fmla="*/ 3426 w 3916"/>
                <a:gd name="T83" fmla="*/ 3538 h 4732"/>
                <a:gd name="T84" fmla="*/ 3550 w 3916"/>
                <a:gd name="T85" fmla="*/ 3334 h 4732"/>
                <a:gd name="T86" fmla="*/ 3612 w 3916"/>
                <a:gd name="T87" fmla="*/ 3226 h 4732"/>
                <a:gd name="T88" fmla="*/ 3670 w 3916"/>
                <a:gd name="T89" fmla="*/ 3108 h 4732"/>
                <a:gd name="T90" fmla="*/ 3722 w 3916"/>
                <a:gd name="T91" fmla="*/ 2986 h 4732"/>
                <a:gd name="T92" fmla="*/ 3768 w 3916"/>
                <a:gd name="T93" fmla="*/ 2858 h 4732"/>
                <a:gd name="T94" fmla="*/ 3808 w 3916"/>
                <a:gd name="T95" fmla="*/ 2726 h 4732"/>
                <a:gd name="T96" fmla="*/ 3842 w 3916"/>
                <a:gd name="T97" fmla="*/ 2590 h 4732"/>
                <a:gd name="T98" fmla="*/ 3872 w 3916"/>
                <a:gd name="T99" fmla="*/ 2454 h 4732"/>
                <a:gd name="T100" fmla="*/ 3916 w 3916"/>
                <a:gd name="T101" fmla="*/ 2178 h 4732"/>
                <a:gd name="T102" fmla="*/ 2022 w 3916"/>
                <a:gd name="T103" fmla="*/ 2178 h 4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16" h="4732">
                  <a:moveTo>
                    <a:pt x="1986" y="0"/>
                  </a:moveTo>
                  <a:lnTo>
                    <a:pt x="1986" y="0"/>
                  </a:lnTo>
                  <a:lnTo>
                    <a:pt x="1808" y="40"/>
                  </a:lnTo>
                  <a:lnTo>
                    <a:pt x="1620" y="86"/>
                  </a:lnTo>
                  <a:lnTo>
                    <a:pt x="1394" y="146"/>
                  </a:lnTo>
                  <a:lnTo>
                    <a:pt x="1276" y="178"/>
                  </a:lnTo>
                  <a:lnTo>
                    <a:pt x="1156" y="212"/>
                  </a:lnTo>
                  <a:lnTo>
                    <a:pt x="1040" y="248"/>
                  </a:lnTo>
                  <a:lnTo>
                    <a:pt x="928" y="284"/>
                  </a:lnTo>
                  <a:lnTo>
                    <a:pt x="822" y="320"/>
                  </a:lnTo>
                  <a:lnTo>
                    <a:pt x="730" y="356"/>
                  </a:lnTo>
                  <a:lnTo>
                    <a:pt x="688" y="374"/>
                  </a:lnTo>
                  <a:lnTo>
                    <a:pt x="650" y="392"/>
                  </a:lnTo>
                  <a:lnTo>
                    <a:pt x="616" y="410"/>
                  </a:lnTo>
                  <a:lnTo>
                    <a:pt x="586" y="428"/>
                  </a:lnTo>
                  <a:lnTo>
                    <a:pt x="586" y="428"/>
                  </a:lnTo>
                  <a:lnTo>
                    <a:pt x="518" y="470"/>
                  </a:lnTo>
                  <a:lnTo>
                    <a:pt x="454" y="514"/>
                  </a:lnTo>
                  <a:lnTo>
                    <a:pt x="394" y="556"/>
                  </a:lnTo>
                  <a:lnTo>
                    <a:pt x="336" y="598"/>
                  </a:lnTo>
                  <a:lnTo>
                    <a:pt x="282" y="638"/>
                  </a:lnTo>
                  <a:lnTo>
                    <a:pt x="232" y="678"/>
                  </a:lnTo>
                  <a:lnTo>
                    <a:pt x="186" y="714"/>
                  </a:lnTo>
                  <a:lnTo>
                    <a:pt x="146" y="750"/>
                  </a:lnTo>
                  <a:lnTo>
                    <a:pt x="110" y="784"/>
                  </a:lnTo>
                  <a:lnTo>
                    <a:pt x="80" y="814"/>
                  </a:lnTo>
                  <a:lnTo>
                    <a:pt x="54" y="842"/>
                  </a:lnTo>
                  <a:lnTo>
                    <a:pt x="34" y="868"/>
                  </a:lnTo>
                  <a:lnTo>
                    <a:pt x="22" y="890"/>
                  </a:lnTo>
                  <a:lnTo>
                    <a:pt x="18" y="900"/>
                  </a:lnTo>
                  <a:lnTo>
                    <a:pt x="14" y="908"/>
                  </a:lnTo>
                  <a:lnTo>
                    <a:pt x="14" y="916"/>
                  </a:lnTo>
                  <a:lnTo>
                    <a:pt x="14" y="924"/>
                  </a:lnTo>
                  <a:lnTo>
                    <a:pt x="16" y="930"/>
                  </a:lnTo>
                  <a:lnTo>
                    <a:pt x="20" y="936"/>
                  </a:lnTo>
                  <a:lnTo>
                    <a:pt x="20" y="936"/>
                  </a:lnTo>
                  <a:lnTo>
                    <a:pt x="18" y="962"/>
                  </a:lnTo>
                  <a:lnTo>
                    <a:pt x="12" y="1036"/>
                  </a:lnTo>
                  <a:lnTo>
                    <a:pt x="6" y="1154"/>
                  </a:lnTo>
                  <a:lnTo>
                    <a:pt x="2" y="1308"/>
                  </a:lnTo>
                  <a:lnTo>
                    <a:pt x="0" y="1398"/>
                  </a:lnTo>
                  <a:lnTo>
                    <a:pt x="2" y="1494"/>
                  </a:lnTo>
                  <a:lnTo>
                    <a:pt x="2" y="1594"/>
                  </a:lnTo>
                  <a:lnTo>
                    <a:pt x="6" y="1702"/>
                  </a:lnTo>
                  <a:lnTo>
                    <a:pt x="12" y="1812"/>
                  </a:lnTo>
                  <a:lnTo>
                    <a:pt x="20" y="1928"/>
                  </a:lnTo>
                  <a:lnTo>
                    <a:pt x="32" y="2046"/>
                  </a:lnTo>
                  <a:lnTo>
                    <a:pt x="44" y="2166"/>
                  </a:lnTo>
                  <a:lnTo>
                    <a:pt x="44" y="2166"/>
                  </a:lnTo>
                  <a:lnTo>
                    <a:pt x="1992" y="2166"/>
                  </a:lnTo>
                  <a:lnTo>
                    <a:pt x="1992" y="2166"/>
                  </a:lnTo>
                  <a:lnTo>
                    <a:pt x="1992" y="0"/>
                  </a:lnTo>
                  <a:lnTo>
                    <a:pt x="1992" y="0"/>
                  </a:lnTo>
                  <a:lnTo>
                    <a:pt x="1986" y="0"/>
                  </a:lnTo>
                  <a:lnTo>
                    <a:pt x="1986" y="0"/>
                  </a:lnTo>
                  <a:close/>
                  <a:moveTo>
                    <a:pt x="2022" y="2178"/>
                  </a:moveTo>
                  <a:lnTo>
                    <a:pt x="2022" y="2178"/>
                  </a:lnTo>
                  <a:lnTo>
                    <a:pt x="2022" y="4732"/>
                  </a:lnTo>
                  <a:lnTo>
                    <a:pt x="2022" y="4732"/>
                  </a:lnTo>
                  <a:lnTo>
                    <a:pt x="2060" y="4720"/>
                  </a:lnTo>
                  <a:lnTo>
                    <a:pt x="2112" y="4704"/>
                  </a:lnTo>
                  <a:lnTo>
                    <a:pt x="2174" y="4678"/>
                  </a:lnTo>
                  <a:lnTo>
                    <a:pt x="2248" y="4646"/>
                  </a:lnTo>
                  <a:lnTo>
                    <a:pt x="2290" y="4626"/>
                  </a:lnTo>
                  <a:lnTo>
                    <a:pt x="2332" y="4604"/>
                  </a:lnTo>
                  <a:lnTo>
                    <a:pt x="2378" y="4578"/>
                  </a:lnTo>
                  <a:lnTo>
                    <a:pt x="2426" y="4550"/>
                  </a:lnTo>
                  <a:lnTo>
                    <a:pt x="2476" y="4520"/>
                  </a:lnTo>
                  <a:lnTo>
                    <a:pt x="2526" y="4486"/>
                  </a:lnTo>
                  <a:lnTo>
                    <a:pt x="2580" y="4450"/>
                  </a:lnTo>
                  <a:lnTo>
                    <a:pt x="2634" y="4410"/>
                  </a:lnTo>
                  <a:lnTo>
                    <a:pt x="2690" y="4366"/>
                  </a:lnTo>
                  <a:lnTo>
                    <a:pt x="2748" y="4320"/>
                  </a:lnTo>
                  <a:lnTo>
                    <a:pt x="2806" y="4270"/>
                  </a:lnTo>
                  <a:lnTo>
                    <a:pt x="2866" y="4216"/>
                  </a:lnTo>
                  <a:lnTo>
                    <a:pt x="2926" y="4158"/>
                  </a:lnTo>
                  <a:lnTo>
                    <a:pt x="2986" y="4096"/>
                  </a:lnTo>
                  <a:lnTo>
                    <a:pt x="3048" y="4028"/>
                  </a:lnTo>
                  <a:lnTo>
                    <a:pt x="3110" y="3958"/>
                  </a:lnTo>
                  <a:lnTo>
                    <a:pt x="3174" y="3884"/>
                  </a:lnTo>
                  <a:lnTo>
                    <a:pt x="3236" y="3804"/>
                  </a:lnTo>
                  <a:lnTo>
                    <a:pt x="3300" y="3720"/>
                  </a:lnTo>
                  <a:lnTo>
                    <a:pt x="3362" y="3632"/>
                  </a:lnTo>
                  <a:lnTo>
                    <a:pt x="3426" y="3538"/>
                  </a:lnTo>
                  <a:lnTo>
                    <a:pt x="3488" y="3438"/>
                  </a:lnTo>
                  <a:lnTo>
                    <a:pt x="3550" y="3334"/>
                  </a:lnTo>
                  <a:lnTo>
                    <a:pt x="3612" y="3226"/>
                  </a:lnTo>
                  <a:lnTo>
                    <a:pt x="3612" y="3226"/>
                  </a:lnTo>
                  <a:lnTo>
                    <a:pt x="3642" y="3168"/>
                  </a:lnTo>
                  <a:lnTo>
                    <a:pt x="3670" y="3108"/>
                  </a:lnTo>
                  <a:lnTo>
                    <a:pt x="3698" y="3048"/>
                  </a:lnTo>
                  <a:lnTo>
                    <a:pt x="3722" y="2986"/>
                  </a:lnTo>
                  <a:lnTo>
                    <a:pt x="3746" y="2922"/>
                  </a:lnTo>
                  <a:lnTo>
                    <a:pt x="3768" y="2858"/>
                  </a:lnTo>
                  <a:lnTo>
                    <a:pt x="3788" y="2792"/>
                  </a:lnTo>
                  <a:lnTo>
                    <a:pt x="3808" y="2726"/>
                  </a:lnTo>
                  <a:lnTo>
                    <a:pt x="3826" y="2658"/>
                  </a:lnTo>
                  <a:lnTo>
                    <a:pt x="3842" y="2590"/>
                  </a:lnTo>
                  <a:lnTo>
                    <a:pt x="3858" y="2522"/>
                  </a:lnTo>
                  <a:lnTo>
                    <a:pt x="3872" y="2454"/>
                  </a:lnTo>
                  <a:lnTo>
                    <a:pt x="3896" y="2316"/>
                  </a:lnTo>
                  <a:lnTo>
                    <a:pt x="3916" y="2178"/>
                  </a:lnTo>
                  <a:lnTo>
                    <a:pt x="2022" y="2178"/>
                  </a:lnTo>
                  <a:lnTo>
                    <a:pt x="2022" y="2178"/>
                  </a:ln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922480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network assurance engine</a:t>
            </a:r>
          </a:p>
        </p:txBody>
      </p:sp>
      <p:sp>
        <p:nvSpPr>
          <p:cNvPr id="5" name="Oval 4"/>
          <p:cNvSpPr/>
          <p:nvPr/>
        </p:nvSpPr>
        <p:spPr>
          <a:xfrm rot="16200000">
            <a:off x="3749277" y="2430304"/>
            <a:ext cx="1092334" cy="109233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p:cNvSpPr/>
          <p:nvPr/>
        </p:nvSpPr>
        <p:spPr>
          <a:xfrm>
            <a:off x="4118922" y="1394190"/>
            <a:ext cx="3314262" cy="748996"/>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nchorCtr="0"/>
          <a:lstStyle/>
          <a:p>
            <a:pPr defTabSz="609555"/>
            <a:r>
              <a:rPr lang="en-US" sz="1200" b="1" dirty="0">
                <a:solidFill>
                  <a:schemeClr val="tx1"/>
                </a:solidFill>
                <a:ea typeface="ＭＳ Ｐゴシック" pitchFamily="34" charset="-128"/>
                <a:cs typeface="CiscoSansTT" panose="020B0503020201020303" pitchFamily="34" charset="0"/>
              </a:rPr>
              <a:t>Based on mathematical models of the network</a:t>
            </a:r>
          </a:p>
        </p:txBody>
      </p:sp>
      <p:sp>
        <p:nvSpPr>
          <p:cNvPr id="57" name="Arc 56"/>
          <p:cNvSpPr>
            <a:spLocks noChangeAspect="1"/>
          </p:cNvSpPr>
          <p:nvPr/>
        </p:nvSpPr>
        <p:spPr>
          <a:xfrm>
            <a:off x="3596026" y="2277054"/>
            <a:ext cx="1398834" cy="1398834"/>
          </a:xfrm>
          <a:prstGeom prst="arc">
            <a:avLst>
              <a:gd name="adj1" fmla="val 16200000"/>
              <a:gd name="adj2" fmla="val 5421157"/>
            </a:avLst>
          </a:prstGeom>
          <a:ln w="28575" cap="rnd">
            <a:solidFill>
              <a:schemeClr val="accent5"/>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8" name="Group 57"/>
          <p:cNvGrpSpPr/>
          <p:nvPr/>
        </p:nvGrpSpPr>
        <p:grpSpPr>
          <a:xfrm>
            <a:off x="4228998" y="2217653"/>
            <a:ext cx="114869" cy="114869"/>
            <a:chOff x="4138497" y="2225273"/>
            <a:chExt cx="114869" cy="114869"/>
          </a:xfrm>
        </p:grpSpPr>
        <p:sp>
          <p:nvSpPr>
            <p:cNvPr id="59" name="Oval 58"/>
            <p:cNvSpPr>
              <a:spLocks noChangeAspect="1"/>
            </p:cNvSpPr>
            <p:nvPr/>
          </p:nvSpPr>
          <p:spPr>
            <a:xfrm>
              <a:off x="4164228" y="2251004"/>
              <a:ext cx="63407" cy="6340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a:spLocks noChangeAspect="1"/>
            </p:cNvSpPr>
            <p:nvPr/>
          </p:nvSpPr>
          <p:spPr>
            <a:xfrm>
              <a:off x="4138497" y="2225273"/>
              <a:ext cx="114869" cy="11486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4937425" y="2919037"/>
            <a:ext cx="114869" cy="114869"/>
            <a:chOff x="4846924" y="2919037"/>
            <a:chExt cx="114869" cy="114869"/>
          </a:xfrm>
        </p:grpSpPr>
        <p:sp>
          <p:nvSpPr>
            <p:cNvPr id="62" name="Oval 61"/>
            <p:cNvSpPr>
              <a:spLocks noChangeAspect="1"/>
            </p:cNvSpPr>
            <p:nvPr/>
          </p:nvSpPr>
          <p:spPr>
            <a:xfrm>
              <a:off x="4872655" y="2944768"/>
              <a:ext cx="63407" cy="6340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a:spLocks noChangeAspect="1"/>
            </p:cNvSpPr>
            <p:nvPr/>
          </p:nvSpPr>
          <p:spPr>
            <a:xfrm>
              <a:off x="4846924" y="2919037"/>
              <a:ext cx="114869" cy="114869"/>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p:cNvGrpSpPr/>
          <p:nvPr/>
        </p:nvGrpSpPr>
        <p:grpSpPr>
          <a:xfrm>
            <a:off x="4228998" y="3616847"/>
            <a:ext cx="114869" cy="114869"/>
            <a:chOff x="4138497" y="2225273"/>
            <a:chExt cx="114869" cy="114869"/>
          </a:xfrm>
        </p:grpSpPr>
        <p:sp>
          <p:nvSpPr>
            <p:cNvPr id="65" name="Oval 64"/>
            <p:cNvSpPr>
              <a:spLocks noChangeAspect="1"/>
            </p:cNvSpPr>
            <p:nvPr/>
          </p:nvSpPr>
          <p:spPr>
            <a:xfrm>
              <a:off x="4164228" y="2251004"/>
              <a:ext cx="63407" cy="6340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a:spLocks noChangeAspect="1"/>
            </p:cNvSpPr>
            <p:nvPr/>
          </p:nvSpPr>
          <p:spPr>
            <a:xfrm>
              <a:off x="4138497" y="2225273"/>
              <a:ext cx="114869" cy="114869"/>
            </a:xfrm>
            <a:prstGeom prst="ellipse">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Rounded Rectangle 67"/>
          <p:cNvSpPr/>
          <p:nvPr/>
        </p:nvSpPr>
        <p:spPr>
          <a:xfrm>
            <a:off x="5183613" y="2616284"/>
            <a:ext cx="3314262" cy="748996"/>
          </a:xfrm>
          <a:prstGeom prst="roundRect">
            <a:avLst>
              <a:gd name="adj" fmla="val 5000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nchorCtr="0"/>
          <a:lstStyle/>
          <a:p>
            <a:pPr defTabSz="609555"/>
            <a:r>
              <a:rPr lang="en-US" sz="1200" b="1" dirty="0">
                <a:solidFill>
                  <a:schemeClr val="tx2"/>
                </a:solidFill>
                <a:ea typeface="ＭＳ Ｐゴシック" pitchFamily="34" charset="-128"/>
                <a:cs typeface="CiscoSansTT" panose="020B0503020201020303" pitchFamily="34" charset="0"/>
              </a:rPr>
              <a:t>Continuously verifies and validates the entire network</a:t>
            </a:r>
          </a:p>
        </p:txBody>
      </p:sp>
      <p:sp>
        <p:nvSpPr>
          <p:cNvPr id="74" name="Rounded Rectangle 73"/>
          <p:cNvSpPr/>
          <p:nvPr/>
        </p:nvSpPr>
        <p:spPr>
          <a:xfrm>
            <a:off x="4118922" y="3832847"/>
            <a:ext cx="3314262" cy="748996"/>
          </a:xfrm>
          <a:prstGeom prst="roundRect">
            <a:avLst>
              <a:gd name="adj" fmla="val 50000"/>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nchorCtr="0"/>
          <a:lstStyle/>
          <a:p>
            <a:pPr defTabSz="609555"/>
            <a:r>
              <a:rPr lang="en-US" sz="1200" b="1" dirty="0">
                <a:solidFill>
                  <a:schemeClr val="tx1"/>
                </a:solidFill>
                <a:ea typeface="ＭＳ Ｐゴシック" pitchFamily="34" charset="-128"/>
                <a:cs typeface="CiscoSansTT" panose="020B0503020201020303" pitchFamily="34" charset="0"/>
              </a:rPr>
              <a:t>Proactively delivers the confidence that the network is operating correctly</a:t>
            </a:r>
          </a:p>
        </p:txBody>
      </p:sp>
      <p:pic>
        <p:nvPicPr>
          <p:cNvPr id="79" name="Picture 7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7665" y="2689912"/>
            <a:ext cx="695557" cy="636525"/>
          </a:xfrm>
          <a:prstGeom prst="rect">
            <a:avLst/>
          </a:prstGeom>
        </p:spPr>
      </p:pic>
      <p:sp>
        <p:nvSpPr>
          <p:cNvPr id="80" name="Rounded Rectangle 79"/>
          <p:cNvSpPr/>
          <p:nvPr/>
        </p:nvSpPr>
        <p:spPr>
          <a:xfrm>
            <a:off x="646126" y="2635706"/>
            <a:ext cx="2949900" cy="710153"/>
          </a:xfrm>
          <a:prstGeom prst="round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dirty="0"/>
              <a:t>Comprehensive, intelligent, continuous</a:t>
            </a:r>
          </a:p>
        </p:txBody>
      </p:sp>
    </p:spTree>
    <p:extLst>
      <p:ext uri="{BB962C8B-B14F-4D97-AF65-F5344CB8AC3E}">
        <p14:creationId xmlns:p14="http://schemas.microsoft.com/office/powerpoint/2010/main" val="2703408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Industries highly secure network</a:t>
            </a:r>
          </a:p>
        </p:txBody>
      </p:sp>
      <p:sp>
        <p:nvSpPr>
          <p:cNvPr id="38" name="Rectangle 37"/>
          <p:cNvSpPr/>
          <p:nvPr/>
        </p:nvSpPr>
        <p:spPr>
          <a:xfrm>
            <a:off x="7200900" y="139700"/>
            <a:ext cx="1395413" cy="2603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For internal use only</a:t>
            </a:r>
          </a:p>
        </p:txBody>
      </p:sp>
      <p:sp>
        <p:nvSpPr>
          <p:cNvPr id="17" name="Rounded Rectangle 16"/>
          <p:cNvSpPr/>
          <p:nvPr/>
        </p:nvSpPr>
        <p:spPr>
          <a:xfrm>
            <a:off x="555625" y="4142682"/>
            <a:ext cx="8037513" cy="333141"/>
          </a:xfrm>
          <a:prstGeom prst="roundRect">
            <a:avLst/>
          </a:prstGeom>
          <a:solidFill>
            <a:schemeClr val="accent4"/>
          </a:solidFill>
        </p:spPr>
        <p:txBody>
          <a:bodyPr wrap="square">
            <a:spAutoFit/>
          </a:bodyPr>
          <a:lstStyle/>
          <a:p>
            <a:pPr marL="0" marR="0" algn="ctr">
              <a:lnSpc>
                <a:spcPct val="107000"/>
              </a:lnSpc>
              <a:spcBef>
                <a:spcPts val="0"/>
              </a:spcBef>
              <a:spcAft>
                <a:spcPts val="800"/>
              </a:spcAft>
            </a:pPr>
            <a:r>
              <a:rPr lang="en-US" sz="1400" dirty="0">
                <a:solidFill>
                  <a:schemeClr val="bg2"/>
                </a:solidFill>
                <a:latin typeface="+mj-lt"/>
                <a:ea typeface="Calibri" panose="020F0502020204030204" pitchFamily="34" charset="0"/>
                <a:cs typeface="Times New Roman" panose="02020603050405020304" pitchFamily="18" charset="0"/>
              </a:rPr>
              <a:t>Only vendor with all 3 security certification in the DC </a:t>
            </a:r>
          </a:p>
        </p:txBody>
      </p:sp>
      <p:sp>
        <p:nvSpPr>
          <p:cNvPr id="18" name="Rounded Rectangle 17"/>
          <p:cNvSpPr/>
          <p:nvPr/>
        </p:nvSpPr>
        <p:spPr>
          <a:xfrm>
            <a:off x="2348351" y="1343603"/>
            <a:ext cx="4405438" cy="333141"/>
          </a:xfrm>
          <a:prstGeom prst="roundRect">
            <a:avLst/>
          </a:prstGeom>
          <a:solidFill>
            <a:schemeClr val="accent4">
              <a:lumMod val="20000"/>
              <a:lumOff val="80000"/>
            </a:schemeClr>
          </a:solidFill>
        </p:spPr>
        <p:txBody>
          <a:bodyPr wrap="square">
            <a:spAutoFit/>
          </a:bodyPr>
          <a:lstStyle/>
          <a:p>
            <a:pPr marL="0" marR="0" algn="ctr">
              <a:lnSpc>
                <a:spcPct val="107000"/>
              </a:lnSpc>
              <a:spcBef>
                <a:spcPts val="0"/>
              </a:spcBef>
              <a:spcAft>
                <a:spcPts val="800"/>
              </a:spcAft>
            </a:pPr>
            <a:r>
              <a:rPr lang="en-US" sz="1400" dirty="0">
                <a:latin typeface="+mj-lt"/>
                <a:ea typeface="Calibri" panose="020F0502020204030204" pitchFamily="34" charset="0"/>
                <a:cs typeface="Times New Roman" panose="02020603050405020304" pitchFamily="18" charset="0"/>
              </a:rPr>
              <a:t>Highest level of security. </a:t>
            </a:r>
          </a:p>
        </p:txBody>
      </p:sp>
      <p:grpSp>
        <p:nvGrpSpPr>
          <p:cNvPr id="12" name="Group 11"/>
          <p:cNvGrpSpPr/>
          <p:nvPr/>
        </p:nvGrpSpPr>
        <p:grpSpPr>
          <a:xfrm>
            <a:off x="651340" y="1841224"/>
            <a:ext cx="7941798" cy="2136978"/>
            <a:chOff x="651340" y="1922530"/>
            <a:chExt cx="7941798" cy="2136978"/>
          </a:xfrm>
        </p:grpSpPr>
        <p:sp>
          <p:nvSpPr>
            <p:cNvPr id="19" name="Rounded Rectangle 18"/>
            <p:cNvSpPr/>
            <p:nvPr/>
          </p:nvSpPr>
          <p:spPr>
            <a:xfrm>
              <a:off x="651340" y="2394917"/>
              <a:ext cx="2468880" cy="1664591"/>
            </a:xfrm>
            <a:prstGeom prst="roundRect">
              <a:avLst>
                <a:gd name="adj" fmla="val 4733"/>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0" bIns="91440" rtlCol="0" anchor="t"/>
            <a:lstStyle/>
            <a:p>
              <a:pPr marL="137160" indent="-137160" defTabSz="814272">
                <a:spcBef>
                  <a:spcPts val="0"/>
                </a:spcBef>
                <a:spcAft>
                  <a:spcPts val="400"/>
                </a:spcAft>
                <a:buFont typeface="Arial" panose="020B0604020202020204" pitchFamily="34" charset="0"/>
                <a:buChar char="•"/>
                <a:defRPr/>
              </a:pPr>
              <a:r>
                <a:rPr lang="en-US" sz="1000" dirty="0">
                  <a:solidFill>
                    <a:schemeClr val="bg1"/>
                  </a:solidFill>
                  <a:latin typeface="+mj-lt"/>
                </a:rPr>
                <a:t>Cisco Nexus and ACI certified for US military deployment meeting the highest security standards by meeting the stringent UC APL requirements</a:t>
              </a:r>
            </a:p>
          </p:txBody>
        </p:sp>
        <p:sp>
          <p:nvSpPr>
            <p:cNvPr id="20" name="Rounded Rectangle 19"/>
            <p:cNvSpPr/>
            <p:nvPr/>
          </p:nvSpPr>
          <p:spPr>
            <a:xfrm>
              <a:off x="3387799" y="2394917"/>
              <a:ext cx="2468880" cy="1664591"/>
            </a:xfrm>
            <a:prstGeom prst="roundRect">
              <a:avLst>
                <a:gd name="adj" fmla="val 4733"/>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0" bIns="91440" rtlCol="0" anchor="t"/>
            <a:lstStyle/>
            <a:p>
              <a:pPr marL="137160" indent="-137160" defTabSz="814272">
                <a:spcBef>
                  <a:spcPts val="0"/>
                </a:spcBef>
                <a:spcAft>
                  <a:spcPts val="800"/>
                </a:spcAft>
                <a:buFont typeface="Arial" panose="020B0604020202020204" pitchFamily="34" charset="0"/>
                <a:buChar char="•"/>
                <a:defRPr/>
              </a:pPr>
              <a:r>
                <a:rPr lang="en-US" sz="1000" dirty="0">
                  <a:solidFill>
                    <a:schemeClr val="bg1"/>
                  </a:solidFill>
                  <a:latin typeface="+mj-lt"/>
                </a:rPr>
                <a:t>The Cisco Nexus 9000 Switches in ACI mode, APIC and Nexus 2000 Fabric extenders achieved Common Criteria certification </a:t>
              </a:r>
            </a:p>
          </p:txBody>
        </p:sp>
        <p:sp>
          <p:nvSpPr>
            <p:cNvPr id="21" name="Rounded Rectangle 20"/>
            <p:cNvSpPr/>
            <p:nvPr/>
          </p:nvSpPr>
          <p:spPr>
            <a:xfrm>
              <a:off x="6124258" y="2394917"/>
              <a:ext cx="2468880" cy="1664591"/>
            </a:xfrm>
            <a:prstGeom prst="roundRect">
              <a:avLst>
                <a:gd name="adj" fmla="val 4733"/>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0" bIns="91440" rtlCol="0" anchor="t"/>
            <a:lstStyle/>
            <a:p>
              <a:pPr marL="137160" indent="-137160" defTabSz="814272">
                <a:spcBef>
                  <a:spcPts val="0"/>
                </a:spcBef>
                <a:spcAft>
                  <a:spcPts val="200"/>
                </a:spcAft>
                <a:buFont typeface="Arial" panose="020B0604020202020204" pitchFamily="34" charset="0"/>
                <a:buChar char="•"/>
                <a:defRPr/>
              </a:pPr>
              <a:r>
                <a:rPr lang="en-US" sz="1000" dirty="0">
                  <a:solidFill>
                    <a:schemeClr val="bg1"/>
                  </a:solidFill>
                  <a:latin typeface="+mj-lt"/>
                </a:rPr>
                <a:t>Nexus 9000 and ACI achieved FIPS Certified designation. U.S. government procurement, all solutions that use cryptography must complete FIPS </a:t>
              </a:r>
              <a:br>
                <a:rPr lang="en-US" sz="1000" dirty="0">
                  <a:solidFill>
                    <a:schemeClr val="bg1"/>
                  </a:solidFill>
                  <a:latin typeface="+mj-lt"/>
                </a:rPr>
              </a:br>
              <a:r>
                <a:rPr lang="en-US" sz="1000" dirty="0">
                  <a:solidFill>
                    <a:schemeClr val="bg1"/>
                  </a:solidFill>
                  <a:latin typeface="+mj-lt"/>
                </a:rPr>
                <a:t>140-2 validation to ensure end users receive a high degree of security, assurance, and dependability</a:t>
              </a:r>
            </a:p>
          </p:txBody>
        </p:sp>
        <p:sp>
          <p:nvSpPr>
            <p:cNvPr id="22" name="Rounded Rectangle 21"/>
            <p:cNvSpPr/>
            <p:nvPr/>
          </p:nvSpPr>
          <p:spPr>
            <a:xfrm>
              <a:off x="651340" y="1928884"/>
              <a:ext cx="2468880" cy="585360"/>
            </a:xfrm>
            <a:prstGeom prst="roundRect">
              <a:avLst>
                <a:gd name="adj" fmla="val 473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814272">
                <a:spcBef>
                  <a:spcPts val="0"/>
                </a:spcBef>
                <a:spcAft>
                  <a:spcPts val="400"/>
                </a:spcAft>
                <a:defRPr/>
              </a:pPr>
              <a:r>
                <a:rPr lang="en-US" sz="1000" dirty="0">
                  <a:solidFill>
                    <a:schemeClr val="bg1"/>
                  </a:solidFill>
                  <a:latin typeface="+mj-lt"/>
                </a:rPr>
                <a:t>US military</a:t>
              </a:r>
            </a:p>
          </p:txBody>
        </p:sp>
        <p:sp>
          <p:nvSpPr>
            <p:cNvPr id="23" name="Rounded Rectangle 22"/>
            <p:cNvSpPr/>
            <p:nvPr/>
          </p:nvSpPr>
          <p:spPr>
            <a:xfrm>
              <a:off x="3387799" y="1922530"/>
              <a:ext cx="2468880" cy="585360"/>
            </a:xfrm>
            <a:prstGeom prst="roundRect">
              <a:avLst>
                <a:gd name="adj" fmla="val 473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814272">
                <a:spcBef>
                  <a:spcPts val="0"/>
                </a:spcBef>
                <a:spcAft>
                  <a:spcPts val="400"/>
                </a:spcAft>
              </a:pPr>
              <a:r>
                <a:rPr lang="en-US" sz="1000" dirty="0">
                  <a:solidFill>
                    <a:schemeClr val="bg2"/>
                  </a:solidFill>
                  <a:latin typeface="+mj-lt"/>
                </a:rPr>
                <a:t>Common criteria</a:t>
              </a:r>
            </a:p>
          </p:txBody>
        </p:sp>
        <p:sp>
          <p:nvSpPr>
            <p:cNvPr id="24" name="Rounded Rectangle 23"/>
            <p:cNvSpPr/>
            <p:nvPr/>
          </p:nvSpPr>
          <p:spPr>
            <a:xfrm>
              <a:off x="6124258" y="1922530"/>
              <a:ext cx="2468880" cy="585360"/>
            </a:xfrm>
            <a:prstGeom prst="roundRect">
              <a:avLst>
                <a:gd name="adj" fmla="val 473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814272">
                <a:spcBef>
                  <a:spcPts val="0"/>
                </a:spcBef>
                <a:spcAft>
                  <a:spcPts val="400"/>
                </a:spcAft>
              </a:pPr>
              <a:r>
                <a:rPr lang="en-US" sz="1000" dirty="0">
                  <a:solidFill>
                    <a:schemeClr val="bg1"/>
                  </a:solidFill>
                  <a:latin typeface="+mj-lt"/>
                </a:rPr>
                <a:t>Federal information </a:t>
              </a:r>
              <a:br>
                <a:rPr lang="en-US" sz="1000" dirty="0">
                  <a:solidFill>
                    <a:schemeClr val="bg1"/>
                  </a:solidFill>
                  <a:latin typeface="+mj-lt"/>
                </a:rPr>
              </a:br>
              <a:r>
                <a:rPr lang="en-US" sz="1000" dirty="0">
                  <a:solidFill>
                    <a:schemeClr val="bg1"/>
                  </a:solidFill>
                  <a:latin typeface="+mj-lt"/>
                </a:rPr>
                <a:t>processing</a:t>
              </a:r>
            </a:p>
          </p:txBody>
        </p:sp>
        <p:pic>
          <p:nvPicPr>
            <p:cNvPr id="25" name="Picture 24"/>
            <p:cNvPicPr/>
            <p:nvPr/>
          </p:nvPicPr>
          <p:blipFill rotWithShape="1">
            <a:blip r:embed="rId3" cstate="hqprint">
              <a:extLst>
                <a:ext uri="{28A0092B-C50C-407E-A947-70E740481C1C}">
                  <a14:useLocalDpi xmlns:a14="http://schemas.microsoft.com/office/drawing/2010/main"/>
                </a:ext>
              </a:extLst>
            </a:blip>
            <a:srcRect/>
            <a:stretch/>
          </p:blipFill>
          <p:spPr bwMode="auto">
            <a:xfrm>
              <a:off x="2597341" y="1997481"/>
              <a:ext cx="447642" cy="435458"/>
            </a:xfrm>
            <a:prstGeom prst="rect">
              <a:avLst/>
            </a:prstGeom>
            <a:noFill/>
            <a:ln>
              <a:noFill/>
            </a:ln>
            <a:extLst>
              <a:ext uri="{53640926-AAD7-44D8-BBD7-CCE9431645EC}">
                <a14:shadowObscured xmlns:a14="http://schemas.microsoft.com/office/drawing/2010/main"/>
              </a:ext>
            </a:extLst>
          </p:spPr>
        </p:pic>
        <p:pic>
          <p:nvPicPr>
            <p:cNvPr id="26" name="Picture 25"/>
            <p:cNvPicPr/>
            <p:nvPr/>
          </p:nvPicPr>
          <p:blipFill rotWithShape="1">
            <a:blip r:embed="rId4" cstate="hqprint">
              <a:extLst>
                <a:ext uri="{28A0092B-C50C-407E-A947-70E740481C1C}">
                  <a14:useLocalDpi xmlns:a14="http://schemas.microsoft.com/office/drawing/2010/main"/>
                </a:ext>
              </a:extLst>
            </a:blip>
            <a:srcRect t="12781" b="15823"/>
            <a:stretch/>
          </p:blipFill>
          <p:spPr bwMode="auto">
            <a:xfrm>
              <a:off x="4826516" y="2087551"/>
              <a:ext cx="955159" cy="255319"/>
            </a:xfrm>
            <a:prstGeom prst="rect">
              <a:avLst/>
            </a:prstGeom>
            <a:noFill/>
            <a:ln>
              <a:noFill/>
            </a:ln>
            <a:extLst>
              <a:ext uri="{53640926-AAD7-44D8-BBD7-CCE9431645EC}">
                <a14:shadowObscured xmlns:a14="http://schemas.microsoft.com/office/drawing/2010/main"/>
              </a:ext>
            </a:extLst>
          </p:spPr>
        </p:pic>
        <p:pic>
          <p:nvPicPr>
            <p:cNvPr id="27" name="Picture 26"/>
            <p:cNvPicPr/>
            <p:nvPr/>
          </p:nvPicPr>
          <p:blipFill rotWithShape="1">
            <a:blip r:embed="rId5" cstate="hqprint">
              <a:extLst>
                <a:ext uri="{28A0092B-C50C-407E-A947-70E740481C1C}">
                  <a14:useLocalDpi xmlns:a14="http://schemas.microsoft.com/office/drawing/2010/main"/>
                </a:ext>
              </a:extLst>
            </a:blip>
            <a:srcRect/>
            <a:stretch/>
          </p:blipFill>
          <p:spPr bwMode="auto">
            <a:xfrm>
              <a:off x="8019720" y="2003917"/>
              <a:ext cx="483989" cy="422587"/>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401423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Industries highly secure network</a:t>
            </a:r>
          </a:p>
        </p:txBody>
      </p:sp>
      <p:sp>
        <p:nvSpPr>
          <p:cNvPr id="38" name="Rectangle 37"/>
          <p:cNvSpPr/>
          <p:nvPr/>
        </p:nvSpPr>
        <p:spPr>
          <a:xfrm>
            <a:off x="7200900" y="139700"/>
            <a:ext cx="1395413" cy="2603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For External use only</a:t>
            </a:r>
          </a:p>
        </p:txBody>
      </p:sp>
      <p:sp>
        <p:nvSpPr>
          <p:cNvPr id="16" name="Rounded Rectangle 15"/>
          <p:cNvSpPr/>
          <p:nvPr/>
        </p:nvSpPr>
        <p:spPr>
          <a:xfrm>
            <a:off x="555625" y="4142682"/>
            <a:ext cx="8037513" cy="357191"/>
          </a:xfrm>
          <a:prstGeom prst="roundRect">
            <a:avLst/>
          </a:prstGeom>
          <a:solidFill>
            <a:schemeClr val="accent4"/>
          </a:solidFill>
        </p:spPr>
        <p:txBody>
          <a:bodyPr wrap="square">
            <a:spAutoFit/>
          </a:bodyPr>
          <a:lstStyle/>
          <a:p>
            <a:pPr marL="0" marR="0" algn="ctr">
              <a:lnSpc>
                <a:spcPct val="107000"/>
              </a:lnSpc>
              <a:spcBef>
                <a:spcPts val="0"/>
              </a:spcBef>
              <a:spcAft>
                <a:spcPts val="800"/>
              </a:spcAft>
            </a:pPr>
            <a:r>
              <a:rPr lang="en-US" sz="1400" dirty="0">
                <a:solidFill>
                  <a:schemeClr val="bg2"/>
                </a:solidFill>
                <a:latin typeface="+mj-lt"/>
                <a:ea typeface="Calibri" panose="020F0502020204030204" pitchFamily="34" charset="0"/>
                <a:cs typeface="Times New Roman" panose="02020603050405020304" pitchFamily="18" charset="0"/>
              </a:rPr>
              <a:t>Only vendor with all 3 security certification in the DC </a:t>
            </a:r>
          </a:p>
        </p:txBody>
      </p:sp>
      <p:sp>
        <p:nvSpPr>
          <p:cNvPr id="20" name="Rounded Rectangle 19"/>
          <p:cNvSpPr/>
          <p:nvPr/>
        </p:nvSpPr>
        <p:spPr>
          <a:xfrm>
            <a:off x="2348351" y="1343603"/>
            <a:ext cx="4405438" cy="333141"/>
          </a:xfrm>
          <a:prstGeom prst="roundRect">
            <a:avLst/>
          </a:prstGeom>
          <a:solidFill>
            <a:schemeClr val="accent4">
              <a:lumMod val="20000"/>
              <a:lumOff val="80000"/>
            </a:schemeClr>
          </a:solidFill>
        </p:spPr>
        <p:txBody>
          <a:bodyPr wrap="square">
            <a:spAutoFit/>
          </a:bodyPr>
          <a:lstStyle/>
          <a:p>
            <a:pPr marL="0" marR="0" algn="ctr">
              <a:lnSpc>
                <a:spcPct val="107000"/>
              </a:lnSpc>
              <a:spcBef>
                <a:spcPts val="0"/>
              </a:spcBef>
              <a:spcAft>
                <a:spcPts val="800"/>
              </a:spcAft>
            </a:pPr>
            <a:r>
              <a:rPr lang="en-US" sz="1400" dirty="0">
                <a:latin typeface="+mj-lt"/>
                <a:ea typeface="Calibri" panose="020F0502020204030204" pitchFamily="34" charset="0"/>
                <a:cs typeface="Times New Roman" panose="02020603050405020304" pitchFamily="18" charset="0"/>
              </a:rPr>
              <a:t>Highest level of security. </a:t>
            </a:r>
          </a:p>
        </p:txBody>
      </p:sp>
      <p:sp>
        <p:nvSpPr>
          <p:cNvPr id="22" name="Rounded Rectangle 21"/>
          <p:cNvSpPr/>
          <p:nvPr/>
        </p:nvSpPr>
        <p:spPr>
          <a:xfrm>
            <a:off x="651340" y="2313611"/>
            <a:ext cx="2468880" cy="1664591"/>
          </a:xfrm>
          <a:prstGeom prst="roundRect">
            <a:avLst>
              <a:gd name="adj" fmla="val 4733"/>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0" bIns="91440" rtlCol="0" anchor="t"/>
          <a:lstStyle/>
          <a:p>
            <a:pPr marL="137160" indent="-137160" defTabSz="814272">
              <a:spcBef>
                <a:spcPts val="0"/>
              </a:spcBef>
              <a:spcAft>
                <a:spcPts val="400"/>
              </a:spcAft>
              <a:buFont typeface="Arial" panose="020B0604020202020204" pitchFamily="34" charset="0"/>
              <a:buChar char="•"/>
              <a:defRPr/>
            </a:pPr>
            <a:r>
              <a:rPr lang="en-US" sz="1000" dirty="0">
                <a:solidFill>
                  <a:schemeClr val="bg1"/>
                </a:solidFill>
                <a:latin typeface="+mj-lt"/>
              </a:rPr>
              <a:t>Cisco Nexus and ACI certified for US military deployment meeting the highest security standards by meeting the stringent UC APL requirements</a:t>
            </a:r>
          </a:p>
        </p:txBody>
      </p:sp>
      <p:sp>
        <p:nvSpPr>
          <p:cNvPr id="23" name="Rounded Rectangle 22"/>
          <p:cNvSpPr/>
          <p:nvPr/>
        </p:nvSpPr>
        <p:spPr>
          <a:xfrm>
            <a:off x="3387799" y="2313611"/>
            <a:ext cx="2468880" cy="1664591"/>
          </a:xfrm>
          <a:prstGeom prst="roundRect">
            <a:avLst>
              <a:gd name="adj" fmla="val 4733"/>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0" bIns="91440" rtlCol="0" anchor="t"/>
          <a:lstStyle/>
          <a:p>
            <a:pPr marL="137160" indent="-137160" defTabSz="814272">
              <a:spcBef>
                <a:spcPts val="0"/>
              </a:spcBef>
              <a:spcAft>
                <a:spcPts val="800"/>
              </a:spcAft>
              <a:buFont typeface="Arial" panose="020B0604020202020204" pitchFamily="34" charset="0"/>
              <a:buChar char="•"/>
              <a:defRPr/>
            </a:pPr>
            <a:r>
              <a:rPr lang="en-US" sz="1000" dirty="0">
                <a:solidFill>
                  <a:schemeClr val="bg1"/>
                </a:solidFill>
                <a:latin typeface="+mj-lt"/>
              </a:rPr>
              <a:t>The Cisco Nexus 9000 Switches in ACI mode, APIC and Nexus 2000 Fabric extenders achieved Common Criteria certification </a:t>
            </a:r>
          </a:p>
        </p:txBody>
      </p:sp>
      <p:sp>
        <p:nvSpPr>
          <p:cNvPr id="24" name="Rounded Rectangle 23"/>
          <p:cNvSpPr/>
          <p:nvPr/>
        </p:nvSpPr>
        <p:spPr>
          <a:xfrm>
            <a:off x="6124258" y="2313611"/>
            <a:ext cx="2468880" cy="1664591"/>
          </a:xfrm>
          <a:prstGeom prst="roundRect">
            <a:avLst>
              <a:gd name="adj" fmla="val 4733"/>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0" bIns="91440" rtlCol="0" anchor="t"/>
          <a:lstStyle/>
          <a:p>
            <a:pPr marL="137160" indent="-137160" defTabSz="814272">
              <a:spcBef>
                <a:spcPts val="0"/>
              </a:spcBef>
              <a:spcAft>
                <a:spcPts val="200"/>
              </a:spcAft>
              <a:buFont typeface="Arial" panose="020B0604020202020204" pitchFamily="34" charset="0"/>
              <a:buChar char="•"/>
              <a:defRPr/>
            </a:pPr>
            <a:r>
              <a:rPr lang="en-US" sz="1000" dirty="0">
                <a:solidFill>
                  <a:schemeClr val="bg1"/>
                </a:solidFill>
                <a:latin typeface="+mj-lt"/>
              </a:rPr>
              <a:t>Nexus 9000 and ACI achieved FIPS Certified designation. U.S. government procurement, all solutions that use cryptography must complete FIPS </a:t>
            </a:r>
            <a:br>
              <a:rPr lang="en-US" sz="1000" dirty="0">
                <a:solidFill>
                  <a:schemeClr val="bg1"/>
                </a:solidFill>
                <a:latin typeface="+mj-lt"/>
              </a:rPr>
            </a:br>
            <a:r>
              <a:rPr lang="en-US" sz="1000" dirty="0">
                <a:solidFill>
                  <a:schemeClr val="bg1"/>
                </a:solidFill>
                <a:latin typeface="+mj-lt"/>
              </a:rPr>
              <a:t>140-2 validation to ensure end users receive a high degree of security, assurance, and dependability</a:t>
            </a:r>
          </a:p>
        </p:txBody>
      </p:sp>
      <p:sp>
        <p:nvSpPr>
          <p:cNvPr id="25" name="Rounded Rectangle 24"/>
          <p:cNvSpPr/>
          <p:nvPr/>
        </p:nvSpPr>
        <p:spPr>
          <a:xfrm>
            <a:off x="651340" y="1847578"/>
            <a:ext cx="2468880" cy="585360"/>
          </a:xfrm>
          <a:prstGeom prst="roundRect">
            <a:avLst>
              <a:gd name="adj" fmla="val 473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814272">
              <a:spcBef>
                <a:spcPts val="0"/>
              </a:spcBef>
              <a:spcAft>
                <a:spcPts val="400"/>
              </a:spcAft>
              <a:defRPr/>
            </a:pPr>
            <a:r>
              <a:rPr lang="en-US" sz="1000" dirty="0">
                <a:solidFill>
                  <a:schemeClr val="bg1"/>
                </a:solidFill>
                <a:latin typeface="+mj-lt"/>
              </a:rPr>
              <a:t>US military</a:t>
            </a:r>
          </a:p>
        </p:txBody>
      </p:sp>
      <p:sp>
        <p:nvSpPr>
          <p:cNvPr id="26" name="Rounded Rectangle 25"/>
          <p:cNvSpPr/>
          <p:nvPr/>
        </p:nvSpPr>
        <p:spPr>
          <a:xfrm>
            <a:off x="3387799" y="1841224"/>
            <a:ext cx="2468880" cy="585360"/>
          </a:xfrm>
          <a:prstGeom prst="roundRect">
            <a:avLst>
              <a:gd name="adj" fmla="val 4733"/>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814272">
              <a:spcBef>
                <a:spcPts val="0"/>
              </a:spcBef>
              <a:spcAft>
                <a:spcPts val="400"/>
              </a:spcAft>
            </a:pPr>
            <a:r>
              <a:rPr lang="en-US" sz="1000" dirty="0">
                <a:solidFill>
                  <a:schemeClr val="bg2"/>
                </a:solidFill>
                <a:latin typeface="+mj-lt"/>
              </a:rPr>
              <a:t>Common criteria</a:t>
            </a:r>
          </a:p>
        </p:txBody>
      </p:sp>
      <p:sp>
        <p:nvSpPr>
          <p:cNvPr id="27" name="Rounded Rectangle 26"/>
          <p:cNvSpPr/>
          <p:nvPr/>
        </p:nvSpPr>
        <p:spPr>
          <a:xfrm>
            <a:off x="6124258" y="1841224"/>
            <a:ext cx="2468880" cy="585360"/>
          </a:xfrm>
          <a:prstGeom prst="roundRect">
            <a:avLst>
              <a:gd name="adj" fmla="val 473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defTabSz="814272">
              <a:spcBef>
                <a:spcPts val="0"/>
              </a:spcBef>
              <a:spcAft>
                <a:spcPts val="400"/>
              </a:spcAft>
            </a:pPr>
            <a:r>
              <a:rPr lang="en-US" sz="1000" dirty="0">
                <a:solidFill>
                  <a:schemeClr val="bg1"/>
                </a:solidFill>
                <a:latin typeface="+mj-lt"/>
              </a:rPr>
              <a:t>Federal information </a:t>
            </a:r>
            <a:br>
              <a:rPr lang="en-US" sz="1000" dirty="0">
                <a:solidFill>
                  <a:schemeClr val="bg1"/>
                </a:solidFill>
                <a:latin typeface="+mj-lt"/>
              </a:rPr>
            </a:br>
            <a:r>
              <a:rPr lang="en-US" sz="1000" dirty="0">
                <a:solidFill>
                  <a:schemeClr val="bg1"/>
                </a:solidFill>
                <a:latin typeface="+mj-lt"/>
              </a:rPr>
              <a:t>processing</a:t>
            </a:r>
          </a:p>
        </p:txBody>
      </p:sp>
      <p:sp>
        <p:nvSpPr>
          <p:cNvPr id="33" name="Rectangle 32"/>
          <p:cNvSpPr/>
          <p:nvPr/>
        </p:nvSpPr>
        <p:spPr>
          <a:xfrm>
            <a:off x="7574144" y="2003729"/>
            <a:ext cx="1022169" cy="26035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Fips Cryptography</a:t>
            </a:r>
          </a:p>
        </p:txBody>
      </p:sp>
      <p:sp>
        <p:nvSpPr>
          <p:cNvPr id="34" name="Rectangle 33"/>
          <p:cNvSpPr/>
          <p:nvPr/>
        </p:nvSpPr>
        <p:spPr>
          <a:xfrm>
            <a:off x="4834510" y="2003729"/>
            <a:ext cx="1022169" cy="26035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Common Criteria</a:t>
            </a:r>
          </a:p>
        </p:txBody>
      </p:sp>
      <p:sp>
        <p:nvSpPr>
          <p:cNvPr id="35" name="Rectangle 34"/>
          <p:cNvSpPr/>
          <p:nvPr/>
        </p:nvSpPr>
        <p:spPr>
          <a:xfrm>
            <a:off x="2098051" y="2003729"/>
            <a:ext cx="1022169" cy="26035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UC APL</a:t>
            </a:r>
          </a:p>
        </p:txBody>
      </p:sp>
    </p:spTree>
    <p:extLst>
      <p:ext uri="{BB962C8B-B14F-4D97-AF65-F5344CB8AC3E}">
        <p14:creationId xmlns:p14="http://schemas.microsoft.com/office/powerpoint/2010/main" val="1254656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Investment Protection </a:t>
            </a:r>
            <a:br>
              <a:rPr lang="en-US" dirty="0"/>
            </a:br>
            <a:r>
              <a:rPr lang="en-US" dirty="0"/>
              <a:t>Future proofing for the </a:t>
            </a:r>
            <a:br>
              <a:rPr lang="en-US" dirty="0"/>
            </a:br>
            <a:r>
              <a:rPr lang="en-US" dirty="0"/>
              <a:t>next decade</a:t>
            </a:r>
          </a:p>
        </p:txBody>
      </p:sp>
    </p:spTree>
    <p:extLst>
      <p:ext uri="{BB962C8B-B14F-4D97-AF65-F5344CB8AC3E}">
        <p14:creationId xmlns:p14="http://schemas.microsoft.com/office/powerpoint/2010/main" val="602504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Invest for the future</a:t>
            </a:r>
          </a:p>
        </p:txBody>
      </p:sp>
      <p:sp>
        <p:nvSpPr>
          <p:cNvPr id="4" name="Freeform 3"/>
          <p:cNvSpPr/>
          <p:nvPr/>
        </p:nvSpPr>
        <p:spPr>
          <a:xfrm>
            <a:off x="5939396" y="2586846"/>
            <a:ext cx="934099" cy="590319"/>
          </a:xfrm>
          <a:custGeom>
            <a:avLst/>
            <a:gdLst>
              <a:gd name="connsiteX0" fmla="*/ 864675 w 1455007"/>
              <a:gd name="connsiteY0" fmla="*/ 0 h 920114"/>
              <a:gd name="connsiteX1" fmla="*/ 1161332 w 1455007"/>
              <a:gd name="connsiteY1" fmla="*/ 310234 h 920114"/>
              <a:gd name="connsiteX2" fmla="*/ 1156413 w 1455007"/>
              <a:gd name="connsiteY2" fmla="*/ 361270 h 920114"/>
              <a:gd name="connsiteX3" fmla="*/ 1175585 w 1455007"/>
              <a:gd name="connsiteY3" fmla="*/ 361270 h 920114"/>
              <a:gd name="connsiteX4" fmla="*/ 1455007 w 1455007"/>
              <a:gd name="connsiteY4" fmla="*/ 640692 h 920114"/>
              <a:gd name="connsiteX5" fmla="*/ 1175585 w 1455007"/>
              <a:gd name="connsiteY5" fmla="*/ 920114 h 920114"/>
              <a:gd name="connsiteX6" fmla="*/ 279422 w 1455007"/>
              <a:gd name="connsiteY6" fmla="*/ 920114 h 920114"/>
              <a:gd name="connsiteX7" fmla="*/ 0 w 1455007"/>
              <a:gd name="connsiteY7" fmla="*/ 640692 h 920114"/>
              <a:gd name="connsiteX8" fmla="*/ 223109 w 1455007"/>
              <a:gd name="connsiteY8" fmla="*/ 366947 h 920114"/>
              <a:gd name="connsiteX9" fmla="*/ 229123 w 1455007"/>
              <a:gd name="connsiteY9" fmla="*/ 366341 h 920114"/>
              <a:gd name="connsiteX10" fmla="*/ 249238 w 1455007"/>
              <a:gd name="connsiteY10" fmla="*/ 327586 h 920114"/>
              <a:gd name="connsiteX11" fmla="*/ 495230 w 1455007"/>
              <a:gd name="connsiteY11" fmla="*/ 190807 h 920114"/>
              <a:gd name="connsiteX12" fmla="*/ 555017 w 1455007"/>
              <a:gd name="connsiteY12" fmla="*/ 197110 h 920114"/>
              <a:gd name="connsiteX13" fmla="*/ 586073 w 1455007"/>
              <a:gd name="connsiteY13" fmla="*/ 207191 h 920114"/>
              <a:gd name="connsiteX14" fmla="*/ 591331 w 1455007"/>
              <a:gd name="connsiteY14" fmla="*/ 189477 h 920114"/>
              <a:gd name="connsiteX15" fmla="*/ 864675 w 1455007"/>
              <a:gd name="connsiteY15" fmla="*/ 0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5007" h="920114">
                <a:moveTo>
                  <a:pt x="864675" y="0"/>
                </a:moveTo>
                <a:cubicBezTo>
                  <a:pt x="1028514" y="0"/>
                  <a:pt x="1161332" y="138896"/>
                  <a:pt x="1161332" y="310234"/>
                </a:cubicBezTo>
                <a:lnTo>
                  <a:pt x="1156413" y="361270"/>
                </a:lnTo>
                <a:lnTo>
                  <a:pt x="1175585" y="361270"/>
                </a:lnTo>
                <a:cubicBezTo>
                  <a:pt x="1329906" y="361270"/>
                  <a:pt x="1455007" y="486371"/>
                  <a:pt x="1455007" y="640692"/>
                </a:cubicBezTo>
                <a:cubicBezTo>
                  <a:pt x="1455007" y="795013"/>
                  <a:pt x="1329906" y="920114"/>
                  <a:pt x="1175585" y="920114"/>
                </a:cubicBezTo>
                <a:lnTo>
                  <a:pt x="279422" y="920114"/>
                </a:lnTo>
                <a:cubicBezTo>
                  <a:pt x="125101" y="920114"/>
                  <a:pt x="0" y="795013"/>
                  <a:pt x="0" y="640692"/>
                </a:cubicBezTo>
                <a:cubicBezTo>
                  <a:pt x="0" y="505661"/>
                  <a:pt x="95780" y="393002"/>
                  <a:pt x="223109" y="366947"/>
                </a:cubicBezTo>
                <a:lnTo>
                  <a:pt x="229123" y="366341"/>
                </a:lnTo>
                <a:lnTo>
                  <a:pt x="249238" y="327586"/>
                </a:lnTo>
                <a:cubicBezTo>
                  <a:pt x="302549" y="245063"/>
                  <a:pt x="392831" y="190807"/>
                  <a:pt x="495230" y="190807"/>
                </a:cubicBezTo>
                <a:cubicBezTo>
                  <a:pt x="515710" y="190807"/>
                  <a:pt x="535705" y="192977"/>
                  <a:pt x="555017" y="197110"/>
                </a:cubicBezTo>
                <a:lnTo>
                  <a:pt x="586073" y="207191"/>
                </a:lnTo>
                <a:lnTo>
                  <a:pt x="591331" y="189477"/>
                </a:lnTo>
                <a:cubicBezTo>
                  <a:pt x="636366" y="78129"/>
                  <a:pt x="741796" y="0"/>
                  <a:pt x="864675" y="0"/>
                </a:cubicBezTo>
                <a:close/>
              </a:path>
            </a:pathLst>
          </a:custGeom>
          <a:noFill/>
          <a:ln w="9525">
            <a:solidFill>
              <a:schemeClr val="accent2"/>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3807953" y="1783765"/>
            <a:ext cx="0" cy="2969137"/>
          </a:xfrm>
          <a:prstGeom prst="line">
            <a:avLst/>
          </a:prstGeom>
          <a:ln w="3175">
            <a:solidFill>
              <a:schemeClr val="tx1">
                <a:lumMod val="50000"/>
                <a:lumOff val="50000"/>
              </a:schemeClr>
            </a:solidFill>
            <a:prstDash val="dashDot"/>
          </a:ln>
        </p:spPr>
        <p:style>
          <a:lnRef idx="1">
            <a:schemeClr val="dk1"/>
          </a:lnRef>
          <a:fillRef idx="0">
            <a:schemeClr val="dk1"/>
          </a:fillRef>
          <a:effectRef idx="0">
            <a:schemeClr val="dk1"/>
          </a:effectRef>
          <a:fontRef idx="minor">
            <a:schemeClr val="tx1"/>
          </a:fontRef>
        </p:style>
      </p:cxnSp>
      <p:sp>
        <p:nvSpPr>
          <p:cNvPr id="6" name="Oval 5"/>
          <p:cNvSpPr/>
          <p:nvPr/>
        </p:nvSpPr>
        <p:spPr>
          <a:xfrm>
            <a:off x="7161297" y="1674217"/>
            <a:ext cx="1558141" cy="1568835"/>
          </a:xfrm>
          <a:prstGeom prst="ellipse">
            <a:avLst/>
          </a:prstGeom>
          <a:solidFill>
            <a:schemeClr val="accent3">
              <a:alpha val="9411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CAPEX:</a:t>
            </a:r>
          </a:p>
          <a:p>
            <a:pPr algn="ctr"/>
            <a:r>
              <a:rPr lang="en-US" sz="1000" dirty="0">
                <a:solidFill>
                  <a:schemeClr val="bg2"/>
                </a:solidFill>
              </a:rPr>
              <a:t>optics, backward compatibility etc. …</a:t>
            </a:r>
          </a:p>
        </p:txBody>
      </p:sp>
      <p:sp>
        <p:nvSpPr>
          <p:cNvPr id="7" name="Freeform 6"/>
          <p:cNvSpPr/>
          <p:nvPr/>
        </p:nvSpPr>
        <p:spPr>
          <a:xfrm>
            <a:off x="549809" y="1875205"/>
            <a:ext cx="6281159" cy="2552231"/>
          </a:xfrm>
          <a:custGeom>
            <a:avLst/>
            <a:gdLst>
              <a:gd name="connsiteX0" fmla="*/ 0 w 6547312"/>
              <a:gd name="connsiteY0" fmla="*/ 1995714 h 1995714"/>
              <a:gd name="connsiteX1" fmla="*/ 2518229 w 6547312"/>
              <a:gd name="connsiteY1" fmla="*/ 1451428 h 1995714"/>
              <a:gd name="connsiteX2" fmla="*/ 4731657 w 6547312"/>
              <a:gd name="connsiteY2" fmla="*/ 239485 h 1995714"/>
              <a:gd name="connsiteX3" fmla="*/ 5776686 w 6547312"/>
              <a:gd name="connsiteY3" fmla="*/ 0 h 1995714"/>
              <a:gd name="connsiteX0" fmla="*/ 0 w 6336374"/>
              <a:gd name="connsiteY0" fmla="*/ 2365828 h 2365828"/>
              <a:gd name="connsiteX1" fmla="*/ 2518229 w 6336374"/>
              <a:gd name="connsiteY1" fmla="*/ 1821542 h 2365828"/>
              <a:gd name="connsiteX2" fmla="*/ 4731657 w 6336374"/>
              <a:gd name="connsiteY2" fmla="*/ 609599 h 2365828"/>
              <a:gd name="connsiteX3" fmla="*/ 5522686 w 6336374"/>
              <a:gd name="connsiteY3" fmla="*/ 0 h 2365828"/>
              <a:gd name="connsiteX0" fmla="*/ 0 w 5522686"/>
              <a:gd name="connsiteY0" fmla="*/ 2365828 h 2365828"/>
              <a:gd name="connsiteX1" fmla="*/ 2518229 w 5522686"/>
              <a:gd name="connsiteY1" fmla="*/ 1821542 h 2365828"/>
              <a:gd name="connsiteX2" fmla="*/ 4731657 w 5522686"/>
              <a:gd name="connsiteY2" fmla="*/ 609599 h 2365828"/>
              <a:gd name="connsiteX3" fmla="*/ 5522686 w 5522686"/>
              <a:gd name="connsiteY3" fmla="*/ 0 h 2365828"/>
              <a:gd name="connsiteX0" fmla="*/ 0 w 4731657"/>
              <a:gd name="connsiteY0" fmla="*/ 1756229 h 1756229"/>
              <a:gd name="connsiteX1" fmla="*/ 2518229 w 4731657"/>
              <a:gd name="connsiteY1" fmla="*/ 1211943 h 1756229"/>
              <a:gd name="connsiteX2" fmla="*/ 4731657 w 4731657"/>
              <a:gd name="connsiteY2" fmla="*/ 0 h 1756229"/>
              <a:gd name="connsiteX0" fmla="*/ 0 w 4731657"/>
              <a:gd name="connsiteY0" fmla="*/ 1756229 h 1756229"/>
              <a:gd name="connsiteX1" fmla="*/ 2605911 w 4731657"/>
              <a:gd name="connsiteY1" fmla="*/ 1189237 h 1756229"/>
              <a:gd name="connsiteX2" fmla="*/ 4731657 w 4731657"/>
              <a:gd name="connsiteY2" fmla="*/ 0 h 1756229"/>
              <a:gd name="connsiteX0" fmla="*/ 0 w 5327890"/>
              <a:gd name="connsiteY0" fmla="*/ 1744875 h 1744875"/>
              <a:gd name="connsiteX1" fmla="*/ 2605911 w 5327890"/>
              <a:gd name="connsiteY1" fmla="*/ 1177883 h 1744875"/>
              <a:gd name="connsiteX2" fmla="*/ 5327890 w 5327890"/>
              <a:gd name="connsiteY2" fmla="*/ 0 h 1744875"/>
              <a:gd name="connsiteX0" fmla="*/ 0 w 5327890"/>
              <a:gd name="connsiteY0" fmla="*/ 1761743 h 1761743"/>
              <a:gd name="connsiteX1" fmla="*/ 2605911 w 5327890"/>
              <a:gd name="connsiteY1" fmla="*/ 1194751 h 1761743"/>
              <a:gd name="connsiteX2" fmla="*/ 5327890 w 5327890"/>
              <a:gd name="connsiteY2" fmla="*/ 16868 h 1761743"/>
              <a:gd name="connsiteX0" fmla="*/ 0 w 4567985"/>
              <a:gd name="connsiteY0" fmla="*/ 2844179 h 2844179"/>
              <a:gd name="connsiteX1" fmla="*/ 2605911 w 4567985"/>
              <a:gd name="connsiteY1" fmla="*/ 2277187 h 2844179"/>
              <a:gd name="connsiteX2" fmla="*/ 4567985 w 4567985"/>
              <a:gd name="connsiteY2" fmla="*/ 9483 h 2844179"/>
              <a:gd name="connsiteX0" fmla="*/ 0 w 4567985"/>
              <a:gd name="connsiteY0" fmla="*/ 2834696 h 2834696"/>
              <a:gd name="connsiteX1" fmla="*/ 2605911 w 4567985"/>
              <a:gd name="connsiteY1" fmla="*/ 2267704 h 2834696"/>
              <a:gd name="connsiteX2" fmla="*/ 4567985 w 4567985"/>
              <a:gd name="connsiteY2" fmla="*/ 0 h 2834696"/>
              <a:gd name="connsiteX0" fmla="*/ 0 w 3720399"/>
              <a:gd name="connsiteY0" fmla="*/ 2653060 h 2653060"/>
              <a:gd name="connsiteX1" fmla="*/ 1758325 w 3720399"/>
              <a:gd name="connsiteY1" fmla="*/ 2267704 h 2653060"/>
              <a:gd name="connsiteX2" fmla="*/ 3720399 w 3720399"/>
              <a:gd name="connsiteY2" fmla="*/ 0 h 2653060"/>
              <a:gd name="connsiteX0" fmla="*/ 0 w 3720399"/>
              <a:gd name="connsiteY0" fmla="*/ 2653060 h 2653060"/>
              <a:gd name="connsiteX1" fmla="*/ 1758325 w 3720399"/>
              <a:gd name="connsiteY1" fmla="*/ 2267704 h 2653060"/>
              <a:gd name="connsiteX2" fmla="*/ 3720399 w 3720399"/>
              <a:gd name="connsiteY2" fmla="*/ 0 h 2653060"/>
              <a:gd name="connsiteX0" fmla="*/ 0 w 3720399"/>
              <a:gd name="connsiteY0" fmla="*/ 2653060 h 2653060"/>
              <a:gd name="connsiteX1" fmla="*/ 2015523 w 3720399"/>
              <a:gd name="connsiteY1" fmla="*/ 2279056 h 2653060"/>
              <a:gd name="connsiteX2" fmla="*/ 3720399 w 3720399"/>
              <a:gd name="connsiteY2" fmla="*/ 0 h 2653060"/>
              <a:gd name="connsiteX0" fmla="*/ 0 w 3398901"/>
              <a:gd name="connsiteY0" fmla="*/ 2664412 h 2664412"/>
              <a:gd name="connsiteX1" fmla="*/ 1694025 w 3398901"/>
              <a:gd name="connsiteY1" fmla="*/ 2279056 h 2664412"/>
              <a:gd name="connsiteX2" fmla="*/ 3398901 w 3398901"/>
              <a:gd name="connsiteY2" fmla="*/ 0 h 2664412"/>
              <a:gd name="connsiteX0" fmla="*/ 0 w 3398901"/>
              <a:gd name="connsiteY0" fmla="*/ 2664412 h 2664412"/>
              <a:gd name="connsiteX1" fmla="*/ 1694025 w 3398901"/>
              <a:gd name="connsiteY1" fmla="*/ 2279056 h 2664412"/>
              <a:gd name="connsiteX2" fmla="*/ 3398901 w 3398901"/>
              <a:gd name="connsiteY2" fmla="*/ 0 h 2664412"/>
              <a:gd name="connsiteX0" fmla="*/ 0 w 3398901"/>
              <a:gd name="connsiteY0" fmla="*/ 2664412 h 2664412"/>
              <a:gd name="connsiteX1" fmla="*/ 1781706 w 3398901"/>
              <a:gd name="connsiteY1" fmla="*/ 2131476 h 2664412"/>
              <a:gd name="connsiteX2" fmla="*/ 3398901 w 3398901"/>
              <a:gd name="connsiteY2" fmla="*/ 0 h 2664412"/>
              <a:gd name="connsiteX0" fmla="*/ 0 w 3398901"/>
              <a:gd name="connsiteY0" fmla="*/ 2664412 h 2664412"/>
              <a:gd name="connsiteX1" fmla="*/ 1840161 w 3398901"/>
              <a:gd name="connsiteY1" fmla="*/ 2415284 h 2664412"/>
              <a:gd name="connsiteX2" fmla="*/ 3398901 w 3398901"/>
              <a:gd name="connsiteY2" fmla="*/ 0 h 2664412"/>
              <a:gd name="connsiteX0" fmla="*/ 0 w 3398901"/>
              <a:gd name="connsiteY0" fmla="*/ 2664412 h 2664412"/>
              <a:gd name="connsiteX1" fmla="*/ 1840161 w 3398901"/>
              <a:gd name="connsiteY1" fmla="*/ 2415284 h 2664412"/>
              <a:gd name="connsiteX2" fmla="*/ 3398901 w 3398901"/>
              <a:gd name="connsiteY2" fmla="*/ 0 h 2664412"/>
              <a:gd name="connsiteX0" fmla="*/ 0 w 3398901"/>
              <a:gd name="connsiteY0" fmla="*/ 2664412 h 2667828"/>
              <a:gd name="connsiteX1" fmla="*/ 1840161 w 3398901"/>
              <a:gd name="connsiteY1" fmla="*/ 2415284 h 2667828"/>
              <a:gd name="connsiteX2" fmla="*/ 3398901 w 3398901"/>
              <a:gd name="connsiteY2" fmla="*/ 0 h 2667828"/>
              <a:gd name="connsiteX0" fmla="*/ 0 w 3398901"/>
              <a:gd name="connsiteY0" fmla="*/ 2664412 h 2664412"/>
              <a:gd name="connsiteX1" fmla="*/ 1840161 w 3398901"/>
              <a:gd name="connsiteY1" fmla="*/ 2415284 h 2664412"/>
              <a:gd name="connsiteX2" fmla="*/ 3398901 w 3398901"/>
              <a:gd name="connsiteY2" fmla="*/ 0 h 2664412"/>
              <a:gd name="connsiteX0" fmla="*/ 0 w 3398901"/>
              <a:gd name="connsiteY0" fmla="*/ 2664412 h 2698040"/>
              <a:gd name="connsiteX1" fmla="*/ 1419291 w 3398901"/>
              <a:gd name="connsiteY1" fmla="*/ 2551511 h 2698040"/>
              <a:gd name="connsiteX2" fmla="*/ 3398901 w 3398901"/>
              <a:gd name="connsiteY2" fmla="*/ 0 h 2698040"/>
              <a:gd name="connsiteX0" fmla="*/ 0 w 3398901"/>
              <a:gd name="connsiteY0" fmla="*/ 2664412 h 2664412"/>
              <a:gd name="connsiteX1" fmla="*/ 1419291 w 3398901"/>
              <a:gd name="connsiteY1" fmla="*/ 2551511 h 2664412"/>
              <a:gd name="connsiteX2" fmla="*/ 3398901 w 3398901"/>
              <a:gd name="connsiteY2" fmla="*/ 0 h 2664412"/>
              <a:gd name="connsiteX0" fmla="*/ 0 w 3393055"/>
              <a:gd name="connsiteY0" fmla="*/ 2573594 h 2745205"/>
              <a:gd name="connsiteX1" fmla="*/ 1413445 w 3393055"/>
              <a:gd name="connsiteY1" fmla="*/ 2551511 h 2745205"/>
              <a:gd name="connsiteX2" fmla="*/ 3393055 w 3393055"/>
              <a:gd name="connsiteY2" fmla="*/ 0 h 2745205"/>
              <a:gd name="connsiteX0" fmla="*/ 0 w 1979610"/>
              <a:gd name="connsiteY0" fmla="*/ 2551511 h 2551511"/>
              <a:gd name="connsiteX1" fmla="*/ 1979610 w 1979610"/>
              <a:gd name="connsiteY1" fmla="*/ 0 h 2551511"/>
              <a:gd name="connsiteX0" fmla="*/ 0 w 3294831"/>
              <a:gd name="connsiteY0" fmla="*/ 2721795 h 2721795"/>
              <a:gd name="connsiteX1" fmla="*/ 3294831 w 3294831"/>
              <a:gd name="connsiteY1" fmla="*/ 0 h 2721795"/>
              <a:gd name="connsiteX0" fmla="*/ 0 w 3294831"/>
              <a:gd name="connsiteY0" fmla="*/ 2721795 h 2721795"/>
              <a:gd name="connsiteX1" fmla="*/ 3294831 w 3294831"/>
              <a:gd name="connsiteY1" fmla="*/ 0 h 2721795"/>
              <a:gd name="connsiteX0" fmla="*/ 0 w 3896910"/>
              <a:gd name="connsiteY0" fmla="*/ 2755851 h 2755851"/>
              <a:gd name="connsiteX1" fmla="*/ 3896910 w 3896910"/>
              <a:gd name="connsiteY1" fmla="*/ 0 h 2755851"/>
              <a:gd name="connsiteX0" fmla="*/ 0 w 3896910"/>
              <a:gd name="connsiteY0" fmla="*/ 2755851 h 2755851"/>
              <a:gd name="connsiteX1" fmla="*/ 3896910 w 3896910"/>
              <a:gd name="connsiteY1" fmla="*/ 0 h 2755851"/>
            </a:gdLst>
            <a:ahLst/>
            <a:cxnLst>
              <a:cxn ang="0">
                <a:pos x="connsiteX0" y="connsiteY0"/>
              </a:cxn>
              <a:cxn ang="0">
                <a:pos x="connsiteX1" y="connsiteY1"/>
              </a:cxn>
            </a:cxnLst>
            <a:rect l="l" t="t" r="r" b="b"/>
            <a:pathLst>
              <a:path w="3896910" h="2755851">
                <a:moveTo>
                  <a:pt x="0" y="2755851"/>
                </a:moveTo>
                <a:cubicBezTo>
                  <a:pt x="1939184" y="2701543"/>
                  <a:pt x="1788676" y="31136"/>
                  <a:pt x="3896910" y="0"/>
                </a:cubicBezTo>
              </a:path>
            </a:pathLst>
          </a:custGeom>
          <a:noFill/>
          <a:ln w="6350">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179926" y="4315849"/>
            <a:ext cx="182880" cy="182880"/>
          </a:xfrm>
          <a:prstGeom prst="ellipse">
            <a:avLst/>
          </a:prstGeom>
          <a:solidFill>
            <a:schemeClr val="bg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632500" y="3692038"/>
            <a:ext cx="182880" cy="182880"/>
          </a:xfrm>
          <a:prstGeom prst="ellipse">
            <a:avLst/>
          </a:prstGeom>
          <a:solidFill>
            <a:schemeClr val="bg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718309" y="2876524"/>
            <a:ext cx="182880" cy="182880"/>
          </a:xfrm>
          <a:prstGeom prst="ellipse">
            <a:avLst/>
          </a:prstGeom>
          <a:solidFill>
            <a:schemeClr val="accent2"/>
          </a:solidFill>
          <a:ln>
            <a:solidFill>
              <a:srgbClr val="72C0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092249" y="2048108"/>
            <a:ext cx="182880" cy="182880"/>
          </a:xfrm>
          <a:prstGeom prst="ellipse">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91249" y="4322015"/>
            <a:ext cx="1049570" cy="430887"/>
          </a:xfrm>
          <a:prstGeom prst="rect">
            <a:avLst/>
          </a:prstGeom>
        </p:spPr>
        <p:txBody>
          <a:bodyPr wrap="square">
            <a:spAutoFit/>
          </a:bodyPr>
          <a:lstStyle/>
          <a:p>
            <a:r>
              <a:rPr lang="en-US" sz="1100" dirty="0">
                <a:latin typeface="+mn-lt"/>
              </a:rPr>
              <a:t>Traditional Data Center</a:t>
            </a:r>
          </a:p>
        </p:txBody>
      </p:sp>
      <p:sp>
        <p:nvSpPr>
          <p:cNvPr id="13" name="Rectangle 12"/>
          <p:cNvSpPr/>
          <p:nvPr/>
        </p:nvSpPr>
        <p:spPr>
          <a:xfrm>
            <a:off x="2640819" y="3945782"/>
            <a:ext cx="1049570" cy="261610"/>
          </a:xfrm>
          <a:prstGeom prst="rect">
            <a:avLst/>
          </a:prstGeom>
        </p:spPr>
        <p:txBody>
          <a:bodyPr wrap="square">
            <a:spAutoFit/>
          </a:bodyPr>
          <a:lstStyle/>
          <a:p>
            <a:r>
              <a:rPr lang="en-US" sz="1100" dirty="0">
                <a:latin typeface="+mn-lt"/>
              </a:rPr>
              <a:t>Virtualization</a:t>
            </a:r>
          </a:p>
        </p:txBody>
      </p:sp>
      <p:sp>
        <p:nvSpPr>
          <p:cNvPr id="14" name="Rectangle 13"/>
          <p:cNvSpPr/>
          <p:nvPr/>
        </p:nvSpPr>
        <p:spPr>
          <a:xfrm>
            <a:off x="3807953" y="3048531"/>
            <a:ext cx="1049570" cy="430887"/>
          </a:xfrm>
          <a:prstGeom prst="rect">
            <a:avLst/>
          </a:prstGeom>
        </p:spPr>
        <p:txBody>
          <a:bodyPr wrap="square">
            <a:spAutoFit/>
          </a:bodyPr>
          <a:lstStyle/>
          <a:p>
            <a:r>
              <a:rPr lang="en-US" sz="1100" dirty="0">
                <a:latin typeface="+mn-lt"/>
              </a:rPr>
              <a:t>Policy Driven Automation</a:t>
            </a:r>
          </a:p>
        </p:txBody>
      </p:sp>
      <p:sp>
        <p:nvSpPr>
          <p:cNvPr id="15" name="Rectangle 14"/>
          <p:cNvSpPr/>
          <p:nvPr/>
        </p:nvSpPr>
        <p:spPr>
          <a:xfrm>
            <a:off x="6136719" y="2007478"/>
            <a:ext cx="1049570" cy="261610"/>
          </a:xfrm>
          <a:prstGeom prst="rect">
            <a:avLst/>
          </a:prstGeom>
        </p:spPr>
        <p:txBody>
          <a:bodyPr wrap="square">
            <a:spAutoFit/>
          </a:bodyPr>
          <a:lstStyle/>
          <a:p>
            <a:r>
              <a:rPr lang="en-US" sz="1100" dirty="0">
                <a:latin typeface="+mn-lt"/>
              </a:rPr>
              <a:t>Multi Cloud</a:t>
            </a:r>
          </a:p>
        </p:txBody>
      </p:sp>
      <p:sp>
        <p:nvSpPr>
          <p:cNvPr id="16" name="Oval 15"/>
          <p:cNvSpPr/>
          <p:nvPr/>
        </p:nvSpPr>
        <p:spPr>
          <a:xfrm>
            <a:off x="6393253" y="1783765"/>
            <a:ext cx="182880" cy="182880"/>
          </a:xfrm>
          <a:prstGeom prst="ellipse">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056179" y="2335105"/>
            <a:ext cx="1049570" cy="261610"/>
          </a:xfrm>
          <a:prstGeom prst="rect">
            <a:avLst/>
          </a:prstGeom>
        </p:spPr>
        <p:txBody>
          <a:bodyPr wrap="square">
            <a:spAutoFit/>
          </a:bodyPr>
          <a:lstStyle/>
          <a:p>
            <a:r>
              <a:rPr lang="en-US" sz="1100" dirty="0">
                <a:latin typeface="+mn-lt"/>
              </a:rPr>
              <a:t>Hybrid Cloud</a:t>
            </a:r>
          </a:p>
        </p:txBody>
      </p:sp>
      <p:sp>
        <p:nvSpPr>
          <p:cNvPr id="18" name="Rectangle 17"/>
          <p:cNvSpPr/>
          <p:nvPr/>
        </p:nvSpPr>
        <p:spPr>
          <a:xfrm>
            <a:off x="0" y="1327610"/>
            <a:ext cx="3807954" cy="30712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Traditional data center </a:t>
            </a:r>
          </a:p>
        </p:txBody>
      </p:sp>
      <p:sp>
        <p:nvSpPr>
          <p:cNvPr id="19" name="Rectangle 18"/>
          <p:cNvSpPr/>
          <p:nvPr/>
        </p:nvSpPr>
        <p:spPr>
          <a:xfrm>
            <a:off x="3807954" y="1326446"/>
            <a:ext cx="5336046" cy="30712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Cloud ready data center </a:t>
            </a:r>
          </a:p>
        </p:txBody>
      </p:sp>
      <p:sp>
        <p:nvSpPr>
          <p:cNvPr id="20" name="Rectangle 19"/>
          <p:cNvSpPr/>
          <p:nvPr/>
        </p:nvSpPr>
        <p:spPr>
          <a:xfrm>
            <a:off x="3438344" y="982566"/>
            <a:ext cx="739218" cy="338554"/>
          </a:xfrm>
          <a:prstGeom prst="rect">
            <a:avLst/>
          </a:prstGeom>
        </p:spPr>
        <p:txBody>
          <a:bodyPr wrap="square">
            <a:spAutoFit/>
          </a:bodyPr>
          <a:lstStyle/>
          <a:p>
            <a:r>
              <a:rPr lang="en-US" sz="1600" dirty="0">
                <a:solidFill>
                  <a:srgbClr val="00B0F0"/>
                </a:solidFill>
                <a:latin typeface="+mn-lt"/>
              </a:rPr>
              <a:t>2018</a:t>
            </a:r>
          </a:p>
        </p:txBody>
      </p:sp>
      <p:sp>
        <p:nvSpPr>
          <p:cNvPr id="21" name="Oval 20"/>
          <p:cNvSpPr/>
          <p:nvPr/>
        </p:nvSpPr>
        <p:spPr>
          <a:xfrm>
            <a:off x="5668066" y="3208998"/>
            <a:ext cx="999280" cy="99839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ITaaAS</a:t>
            </a:r>
          </a:p>
          <a:p>
            <a:pPr algn="ctr"/>
            <a:r>
              <a:rPr lang="en-US" sz="1000" dirty="0">
                <a:solidFill>
                  <a:schemeClr val="bg2"/>
                </a:solidFill>
              </a:rPr>
              <a:t>PaaS</a:t>
            </a:r>
          </a:p>
          <a:p>
            <a:pPr algn="ctr"/>
            <a:r>
              <a:rPr lang="en-US" sz="1000" dirty="0">
                <a:solidFill>
                  <a:schemeClr val="bg2"/>
                </a:solidFill>
              </a:rPr>
              <a:t>SaaS</a:t>
            </a:r>
          </a:p>
          <a:p>
            <a:pPr algn="ctr"/>
            <a:r>
              <a:rPr lang="en-US" sz="1000" dirty="0">
                <a:solidFill>
                  <a:schemeClr val="bg2"/>
                </a:solidFill>
              </a:rPr>
              <a:t>XaaS</a:t>
            </a:r>
          </a:p>
        </p:txBody>
      </p:sp>
      <p:sp>
        <p:nvSpPr>
          <p:cNvPr id="22" name="Oval 21"/>
          <p:cNvSpPr/>
          <p:nvPr/>
        </p:nvSpPr>
        <p:spPr>
          <a:xfrm>
            <a:off x="6921734" y="3263974"/>
            <a:ext cx="1481764" cy="144504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rPr>
              <a:t>Flexible consumption models</a:t>
            </a:r>
          </a:p>
          <a:p>
            <a:pPr algn="ctr"/>
            <a:r>
              <a:rPr lang="en-US" sz="1000" dirty="0">
                <a:solidFill>
                  <a:schemeClr val="bg2"/>
                </a:solidFill>
              </a:rPr>
              <a:t>(on premise, cloud, licensing)</a:t>
            </a:r>
          </a:p>
        </p:txBody>
      </p:sp>
      <p:sp>
        <p:nvSpPr>
          <p:cNvPr id="23" name="Freeform 22"/>
          <p:cNvSpPr/>
          <p:nvPr/>
        </p:nvSpPr>
        <p:spPr>
          <a:xfrm>
            <a:off x="6697805" y="2980729"/>
            <a:ext cx="731398" cy="421779"/>
          </a:xfrm>
          <a:custGeom>
            <a:avLst/>
            <a:gdLst>
              <a:gd name="connsiteX0" fmla="*/ 864675 w 1455007"/>
              <a:gd name="connsiteY0" fmla="*/ 0 h 920114"/>
              <a:gd name="connsiteX1" fmla="*/ 1161332 w 1455007"/>
              <a:gd name="connsiteY1" fmla="*/ 310234 h 920114"/>
              <a:gd name="connsiteX2" fmla="*/ 1156413 w 1455007"/>
              <a:gd name="connsiteY2" fmla="*/ 361270 h 920114"/>
              <a:gd name="connsiteX3" fmla="*/ 1175585 w 1455007"/>
              <a:gd name="connsiteY3" fmla="*/ 361270 h 920114"/>
              <a:gd name="connsiteX4" fmla="*/ 1455007 w 1455007"/>
              <a:gd name="connsiteY4" fmla="*/ 640692 h 920114"/>
              <a:gd name="connsiteX5" fmla="*/ 1175585 w 1455007"/>
              <a:gd name="connsiteY5" fmla="*/ 920114 h 920114"/>
              <a:gd name="connsiteX6" fmla="*/ 279422 w 1455007"/>
              <a:gd name="connsiteY6" fmla="*/ 920114 h 920114"/>
              <a:gd name="connsiteX7" fmla="*/ 0 w 1455007"/>
              <a:gd name="connsiteY7" fmla="*/ 640692 h 920114"/>
              <a:gd name="connsiteX8" fmla="*/ 223109 w 1455007"/>
              <a:gd name="connsiteY8" fmla="*/ 366947 h 920114"/>
              <a:gd name="connsiteX9" fmla="*/ 229123 w 1455007"/>
              <a:gd name="connsiteY9" fmla="*/ 366341 h 920114"/>
              <a:gd name="connsiteX10" fmla="*/ 249238 w 1455007"/>
              <a:gd name="connsiteY10" fmla="*/ 327586 h 920114"/>
              <a:gd name="connsiteX11" fmla="*/ 495230 w 1455007"/>
              <a:gd name="connsiteY11" fmla="*/ 190807 h 920114"/>
              <a:gd name="connsiteX12" fmla="*/ 555017 w 1455007"/>
              <a:gd name="connsiteY12" fmla="*/ 197110 h 920114"/>
              <a:gd name="connsiteX13" fmla="*/ 586073 w 1455007"/>
              <a:gd name="connsiteY13" fmla="*/ 207191 h 920114"/>
              <a:gd name="connsiteX14" fmla="*/ 591331 w 1455007"/>
              <a:gd name="connsiteY14" fmla="*/ 189477 h 920114"/>
              <a:gd name="connsiteX15" fmla="*/ 864675 w 1455007"/>
              <a:gd name="connsiteY15" fmla="*/ 0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5007" h="920114">
                <a:moveTo>
                  <a:pt x="864675" y="0"/>
                </a:moveTo>
                <a:cubicBezTo>
                  <a:pt x="1028514" y="0"/>
                  <a:pt x="1161332" y="138896"/>
                  <a:pt x="1161332" y="310234"/>
                </a:cubicBezTo>
                <a:lnTo>
                  <a:pt x="1156413" y="361270"/>
                </a:lnTo>
                <a:lnTo>
                  <a:pt x="1175585" y="361270"/>
                </a:lnTo>
                <a:cubicBezTo>
                  <a:pt x="1329906" y="361270"/>
                  <a:pt x="1455007" y="486371"/>
                  <a:pt x="1455007" y="640692"/>
                </a:cubicBezTo>
                <a:cubicBezTo>
                  <a:pt x="1455007" y="795013"/>
                  <a:pt x="1329906" y="920114"/>
                  <a:pt x="1175585" y="920114"/>
                </a:cubicBezTo>
                <a:lnTo>
                  <a:pt x="279422" y="920114"/>
                </a:lnTo>
                <a:cubicBezTo>
                  <a:pt x="125101" y="920114"/>
                  <a:pt x="0" y="795013"/>
                  <a:pt x="0" y="640692"/>
                </a:cubicBezTo>
                <a:cubicBezTo>
                  <a:pt x="0" y="505661"/>
                  <a:pt x="95780" y="393002"/>
                  <a:pt x="223109" y="366947"/>
                </a:cubicBezTo>
                <a:lnTo>
                  <a:pt x="229123" y="366341"/>
                </a:lnTo>
                <a:lnTo>
                  <a:pt x="249238" y="327586"/>
                </a:lnTo>
                <a:cubicBezTo>
                  <a:pt x="302549" y="245063"/>
                  <a:pt x="392831" y="190807"/>
                  <a:pt x="495230" y="190807"/>
                </a:cubicBezTo>
                <a:cubicBezTo>
                  <a:pt x="515710" y="190807"/>
                  <a:pt x="535705" y="192977"/>
                  <a:pt x="555017" y="197110"/>
                </a:cubicBezTo>
                <a:lnTo>
                  <a:pt x="586073" y="207191"/>
                </a:lnTo>
                <a:lnTo>
                  <a:pt x="591331" y="189477"/>
                </a:lnTo>
                <a:cubicBezTo>
                  <a:pt x="636366" y="78129"/>
                  <a:pt x="741796" y="0"/>
                  <a:pt x="864675" y="0"/>
                </a:cubicBezTo>
                <a:close/>
              </a:path>
            </a:pathLst>
          </a:custGeom>
          <a:noFill/>
          <a:ln w="9525">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8358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400G invest for the future</a:t>
            </a:r>
          </a:p>
        </p:txBody>
      </p:sp>
      <p:sp>
        <p:nvSpPr>
          <p:cNvPr id="26" name="Round Same Side Corner Rectangle 25"/>
          <p:cNvSpPr/>
          <p:nvPr/>
        </p:nvSpPr>
        <p:spPr>
          <a:xfrm>
            <a:off x="552120" y="1200124"/>
            <a:ext cx="1967525" cy="433144"/>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buSzPct val="25000"/>
              <a:defRPr/>
            </a:pPr>
            <a:r>
              <a:rPr lang="en-US" sz="1200" dirty="0">
                <a:solidFill>
                  <a:schemeClr val="bg2"/>
                </a:solidFill>
                <a:latin typeface="+mj-lt"/>
                <a:sym typeface="Calibri"/>
              </a:rPr>
              <a:t>Backwards compatibility </a:t>
            </a:r>
          </a:p>
        </p:txBody>
      </p:sp>
      <p:sp>
        <p:nvSpPr>
          <p:cNvPr id="27" name="Round Same Side Corner Rectangle 26"/>
          <p:cNvSpPr/>
          <p:nvPr/>
        </p:nvSpPr>
        <p:spPr>
          <a:xfrm>
            <a:off x="2574268" y="1200124"/>
            <a:ext cx="1967525" cy="433144"/>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200" dirty="0">
                <a:solidFill>
                  <a:schemeClr val="bg2"/>
                </a:solidFill>
                <a:latin typeface="+mj-lt"/>
              </a:rPr>
              <a:t>Lower cost</a:t>
            </a:r>
          </a:p>
        </p:txBody>
      </p:sp>
      <p:sp>
        <p:nvSpPr>
          <p:cNvPr id="28" name="Round Same Side Corner Rectangle 27"/>
          <p:cNvSpPr/>
          <p:nvPr/>
        </p:nvSpPr>
        <p:spPr>
          <a:xfrm>
            <a:off x="4599033" y="1200124"/>
            <a:ext cx="1967525" cy="433144"/>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200" dirty="0">
                <a:solidFill>
                  <a:schemeClr val="bg2"/>
                </a:solidFill>
                <a:latin typeface="+mj-lt"/>
              </a:rPr>
              <a:t>Design flexibility</a:t>
            </a:r>
          </a:p>
        </p:txBody>
      </p:sp>
      <p:sp>
        <p:nvSpPr>
          <p:cNvPr id="29" name="Rounded Rectangle 28"/>
          <p:cNvSpPr/>
          <p:nvPr/>
        </p:nvSpPr>
        <p:spPr>
          <a:xfrm>
            <a:off x="548129" y="2524126"/>
            <a:ext cx="1975507" cy="619124"/>
          </a:xfrm>
          <a:prstGeom prst="roundRect">
            <a:avLst>
              <a:gd name="adj"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00"/>
              </a:spcBef>
              <a:spcAft>
                <a:spcPts val="200"/>
              </a:spcAft>
            </a:pPr>
            <a:r>
              <a:rPr lang="en-US" sz="1100" dirty="0">
                <a:latin typeface="+mj-lt"/>
              </a:rPr>
              <a:t>Priority with wide range of customers including cloud customers</a:t>
            </a:r>
          </a:p>
        </p:txBody>
      </p:sp>
      <p:sp>
        <p:nvSpPr>
          <p:cNvPr id="30" name="Rounded Rectangle 29"/>
          <p:cNvSpPr/>
          <p:nvPr/>
        </p:nvSpPr>
        <p:spPr>
          <a:xfrm>
            <a:off x="2574268" y="2524126"/>
            <a:ext cx="1967525" cy="619124"/>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00"/>
              </a:spcBef>
              <a:spcAft>
                <a:spcPts val="200"/>
              </a:spcAft>
            </a:pPr>
            <a:r>
              <a:rPr lang="en-US" sz="1100" dirty="0">
                <a:solidFill>
                  <a:schemeClr val="bg1"/>
                </a:solidFill>
                <a:latin typeface="+mj-lt"/>
              </a:rPr>
              <a:t>Optics cost is becoming a barrier to transition</a:t>
            </a:r>
          </a:p>
        </p:txBody>
      </p:sp>
      <p:sp>
        <p:nvSpPr>
          <p:cNvPr id="31" name="Rounded Rectangle 30"/>
          <p:cNvSpPr/>
          <p:nvPr/>
        </p:nvSpPr>
        <p:spPr>
          <a:xfrm>
            <a:off x="4599033" y="2524126"/>
            <a:ext cx="1967525" cy="619124"/>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00"/>
              </a:spcBef>
              <a:spcAft>
                <a:spcPts val="200"/>
              </a:spcAft>
            </a:pPr>
            <a:r>
              <a:rPr lang="en-US" sz="1100" dirty="0">
                <a:solidFill>
                  <a:schemeClr val="bg1"/>
                </a:solidFill>
                <a:latin typeface="+mj-lt"/>
              </a:rPr>
              <a:t>Industry experience with proven form factor</a:t>
            </a:r>
          </a:p>
        </p:txBody>
      </p:sp>
      <p:sp>
        <p:nvSpPr>
          <p:cNvPr id="32" name="Round Same Side Corner Rectangle 31"/>
          <p:cNvSpPr/>
          <p:nvPr/>
        </p:nvSpPr>
        <p:spPr>
          <a:xfrm>
            <a:off x="6628413" y="1200124"/>
            <a:ext cx="1967525" cy="433144"/>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buSzPct val="25000"/>
              <a:defRPr/>
            </a:pPr>
            <a:r>
              <a:rPr lang="en-US" sz="1200" dirty="0">
                <a:solidFill>
                  <a:schemeClr val="bg2"/>
                </a:solidFill>
                <a:latin typeface="+mj-lt"/>
                <a:sym typeface="Calibri"/>
              </a:rPr>
              <a:t>Investment protection</a:t>
            </a:r>
          </a:p>
        </p:txBody>
      </p:sp>
      <p:sp>
        <p:nvSpPr>
          <p:cNvPr id="33" name="Rounded Rectangle 32"/>
          <p:cNvSpPr/>
          <p:nvPr/>
        </p:nvSpPr>
        <p:spPr>
          <a:xfrm>
            <a:off x="6624422" y="2524126"/>
            <a:ext cx="1975507" cy="619124"/>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00"/>
              </a:spcBef>
              <a:spcAft>
                <a:spcPts val="200"/>
              </a:spcAft>
            </a:pPr>
            <a:r>
              <a:rPr lang="en-US" sz="1100" dirty="0">
                <a:latin typeface="+mj-lt"/>
              </a:rPr>
              <a:t>Cabling infrastructure is an expensive and cumbersome process</a:t>
            </a:r>
          </a:p>
        </p:txBody>
      </p:sp>
      <p:sp>
        <p:nvSpPr>
          <p:cNvPr id="35" name="Rounded Rectangle 34"/>
          <p:cNvSpPr/>
          <p:nvPr/>
        </p:nvSpPr>
        <p:spPr>
          <a:xfrm>
            <a:off x="548129" y="3281660"/>
            <a:ext cx="8051800" cy="306467"/>
          </a:xfrm>
          <a:prstGeom prst="roundRect">
            <a:avLst/>
          </a:prstGeom>
          <a:solidFill>
            <a:schemeClr val="accent5"/>
          </a:solidFill>
        </p:spPr>
        <p:txBody>
          <a:bodyPr wrap="square">
            <a:spAutoFit/>
          </a:bodyPr>
          <a:lstStyle/>
          <a:p>
            <a:pPr algn="ctr"/>
            <a:r>
              <a:rPr lang="en-US" sz="1200" dirty="0">
                <a:solidFill>
                  <a:schemeClr val="bg2"/>
                </a:solidFill>
                <a:latin typeface="CiscoSansTT Light" panose="020B0503020201020303" pitchFamily="34" charset="0"/>
                <a:ea typeface="Calibri" panose="020F0502020204030204" pitchFamily="34" charset="0"/>
                <a:cs typeface="CiscoSansTT Light" panose="020B0503020201020303" pitchFamily="34" charset="0"/>
              </a:rPr>
              <a:t>QSFP-DD positively checks out on all the components necessary for an optic to succeed in your data center</a:t>
            </a:r>
          </a:p>
        </p:txBody>
      </p:sp>
      <p:sp>
        <p:nvSpPr>
          <p:cNvPr id="40" name="Rounded Rectangle 39"/>
          <p:cNvSpPr/>
          <p:nvPr/>
        </p:nvSpPr>
        <p:spPr>
          <a:xfrm>
            <a:off x="548129" y="3733801"/>
            <a:ext cx="1975507" cy="309562"/>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100" dirty="0">
                <a:solidFill>
                  <a:schemeClr val="bg2"/>
                </a:solidFill>
                <a:latin typeface="+mj-lt"/>
              </a:rPr>
              <a:t>Compatibility</a:t>
            </a:r>
          </a:p>
        </p:txBody>
      </p:sp>
      <p:sp>
        <p:nvSpPr>
          <p:cNvPr id="41" name="Rounded Rectangle 40"/>
          <p:cNvSpPr/>
          <p:nvPr/>
        </p:nvSpPr>
        <p:spPr>
          <a:xfrm>
            <a:off x="2570899" y="3733801"/>
            <a:ext cx="1975507" cy="309562"/>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100" dirty="0">
                <a:solidFill>
                  <a:schemeClr val="bg2"/>
                </a:solidFill>
                <a:latin typeface="+mj-lt"/>
              </a:rPr>
              <a:t>Investment protection</a:t>
            </a:r>
          </a:p>
        </p:txBody>
      </p:sp>
      <p:sp>
        <p:nvSpPr>
          <p:cNvPr id="42" name="Rounded Rectangle 41"/>
          <p:cNvSpPr/>
          <p:nvPr/>
        </p:nvSpPr>
        <p:spPr>
          <a:xfrm>
            <a:off x="4593669" y="3733801"/>
            <a:ext cx="1975507" cy="309562"/>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100" dirty="0">
                <a:solidFill>
                  <a:schemeClr val="bg2"/>
                </a:solidFill>
                <a:latin typeface="+mj-lt"/>
              </a:rPr>
              <a:t>System density</a:t>
            </a:r>
          </a:p>
        </p:txBody>
      </p:sp>
      <p:sp>
        <p:nvSpPr>
          <p:cNvPr id="43" name="Rounded Rectangle 42"/>
          <p:cNvSpPr/>
          <p:nvPr/>
        </p:nvSpPr>
        <p:spPr>
          <a:xfrm>
            <a:off x="6616440" y="3733801"/>
            <a:ext cx="1975507" cy="309562"/>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1100" dirty="0">
                <a:solidFill>
                  <a:schemeClr val="bg2"/>
                </a:solidFill>
                <a:latin typeface="+mj-lt"/>
              </a:rPr>
              <a:t>Superior performance</a:t>
            </a:r>
          </a:p>
        </p:txBody>
      </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068277" y="1826554"/>
            <a:ext cx="1029037" cy="50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590" y="1827640"/>
            <a:ext cx="506880" cy="50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a:grpSpLocks noChangeAspect="1"/>
          </p:cNvGrpSpPr>
          <p:nvPr/>
        </p:nvGrpSpPr>
        <p:grpSpPr>
          <a:xfrm>
            <a:off x="7395042" y="1811304"/>
            <a:ext cx="434267" cy="534786"/>
            <a:chOff x="3610292" y="2901886"/>
            <a:chExt cx="525463" cy="647092"/>
          </a:xfrm>
        </p:grpSpPr>
        <p:grpSp>
          <p:nvGrpSpPr>
            <p:cNvPr id="20" name="Group 19"/>
            <p:cNvGrpSpPr/>
            <p:nvPr/>
          </p:nvGrpSpPr>
          <p:grpSpPr>
            <a:xfrm>
              <a:off x="3610292" y="2901886"/>
              <a:ext cx="525463" cy="647092"/>
              <a:chOff x="1636712" y="2293938"/>
              <a:chExt cx="1392238" cy="1714500"/>
            </a:xfrm>
          </p:grpSpPr>
          <p:sp>
            <p:nvSpPr>
              <p:cNvPr id="59" name="Freeform 10"/>
              <p:cNvSpPr>
                <a:spLocks noEditPoints="1"/>
              </p:cNvSpPr>
              <p:nvPr/>
            </p:nvSpPr>
            <p:spPr bwMode="auto">
              <a:xfrm>
                <a:off x="1636712" y="2293938"/>
                <a:ext cx="1392238" cy="1714500"/>
              </a:xfrm>
              <a:custGeom>
                <a:avLst/>
                <a:gdLst>
                  <a:gd name="T0" fmla="*/ 371 w 371"/>
                  <a:gd name="T1" fmla="*/ 72 h 457"/>
                  <a:gd name="T2" fmla="*/ 185 w 371"/>
                  <a:gd name="T3" fmla="*/ 0 h 457"/>
                  <a:gd name="T4" fmla="*/ 0 w 371"/>
                  <a:gd name="T5" fmla="*/ 72 h 457"/>
                  <a:gd name="T6" fmla="*/ 0 w 371"/>
                  <a:gd name="T7" fmla="*/ 203 h 457"/>
                  <a:gd name="T8" fmla="*/ 185 w 371"/>
                  <a:gd name="T9" fmla="*/ 457 h 457"/>
                  <a:gd name="T10" fmla="*/ 370 w 371"/>
                  <a:gd name="T11" fmla="*/ 203 h 457"/>
                  <a:gd name="T12" fmla="*/ 371 w 371"/>
                  <a:gd name="T13" fmla="*/ 72 h 457"/>
                  <a:gd name="T14" fmla="*/ 371 w 371"/>
                  <a:gd name="T15" fmla="*/ 72 h 457"/>
                  <a:gd name="T16" fmla="*/ 371 w 371"/>
                  <a:gd name="T17"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457">
                    <a:moveTo>
                      <a:pt x="371" y="72"/>
                    </a:moveTo>
                    <a:cubicBezTo>
                      <a:pt x="371" y="72"/>
                      <a:pt x="190" y="2"/>
                      <a:pt x="185" y="0"/>
                    </a:cubicBezTo>
                    <a:cubicBezTo>
                      <a:pt x="182" y="2"/>
                      <a:pt x="0" y="72"/>
                      <a:pt x="0" y="72"/>
                    </a:cubicBezTo>
                    <a:cubicBezTo>
                      <a:pt x="0" y="203"/>
                      <a:pt x="0" y="203"/>
                      <a:pt x="0" y="203"/>
                    </a:cubicBezTo>
                    <a:cubicBezTo>
                      <a:pt x="0" y="294"/>
                      <a:pt x="26" y="412"/>
                      <a:pt x="185" y="457"/>
                    </a:cubicBezTo>
                    <a:cubicBezTo>
                      <a:pt x="344" y="412"/>
                      <a:pt x="370" y="292"/>
                      <a:pt x="370" y="203"/>
                    </a:cubicBezTo>
                    <a:cubicBezTo>
                      <a:pt x="371" y="158"/>
                      <a:pt x="371" y="72"/>
                      <a:pt x="371" y="72"/>
                    </a:cubicBezTo>
                    <a:close/>
                    <a:moveTo>
                      <a:pt x="371" y="72"/>
                    </a:moveTo>
                    <a:cubicBezTo>
                      <a:pt x="371" y="72"/>
                      <a:pt x="371" y="72"/>
                      <a:pt x="371" y="72"/>
                    </a:cubicBezTo>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Line 11"/>
              <p:cNvSpPr>
                <a:spLocks noChangeShapeType="1"/>
              </p:cNvSpPr>
              <p:nvPr/>
            </p:nvSpPr>
            <p:spPr bwMode="auto">
              <a:xfrm>
                <a:off x="1636712" y="30543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Line 12"/>
              <p:cNvSpPr>
                <a:spLocks noChangeShapeType="1"/>
              </p:cNvSpPr>
              <p:nvPr/>
            </p:nvSpPr>
            <p:spPr bwMode="auto">
              <a:xfrm>
                <a:off x="1636712" y="30543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3"/>
              <p:cNvSpPr>
                <a:spLocks/>
              </p:cNvSpPr>
              <p:nvPr/>
            </p:nvSpPr>
            <p:spPr bwMode="auto">
              <a:xfrm>
                <a:off x="1768475" y="2428876"/>
                <a:ext cx="1125538" cy="1443038"/>
              </a:xfrm>
              <a:custGeom>
                <a:avLst/>
                <a:gdLst>
                  <a:gd name="T0" fmla="*/ 300 w 300"/>
                  <a:gd name="T1" fmla="*/ 60 h 385"/>
                  <a:gd name="T2" fmla="*/ 150 w 300"/>
                  <a:gd name="T3" fmla="*/ 0 h 385"/>
                  <a:gd name="T4" fmla="*/ 150 w 300"/>
                  <a:gd name="T5" fmla="*/ 0 h 385"/>
                  <a:gd name="T6" fmla="*/ 150 w 300"/>
                  <a:gd name="T7" fmla="*/ 0 h 385"/>
                  <a:gd name="T8" fmla="*/ 150 w 300"/>
                  <a:gd name="T9" fmla="*/ 0 h 385"/>
                  <a:gd name="T10" fmla="*/ 0 w 300"/>
                  <a:gd name="T11" fmla="*/ 57 h 385"/>
                  <a:gd name="T12" fmla="*/ 0 w 300"/>
                  <a:gd name="T13" fmla="*/ 168 h 385"/>
                  <a:gd name="T14" fmla="*/ 150 w 300"/>
                  <a:gd name="T15" fmla="*/ 385 h 385"/>
                  <a:gd name="T16" fmla="*/ 150 w 300"/>
                  <a:gd name="T17" fmla="*/ 385 h 385"/>
                  <a:gd name="T18" fmla="*/ 150 w 300"/>
                  <a:gd name="T19" fmla="*/ 385 h 385"/>
                  <a:gd name="T20" fmla="*/ 150 w 300"/>
                  <a:gd name="T21" fmla="*/ 385 h 385"/>
                  <a:gd name="T22" fmla="*/ 300 w 300"/>
                  <a:gd name="T23" fmla="*/ 168 h 385"/>
                  <a:gd name="T24" fmla="*/ 300 w 300"/>
                  <a:gd name="T25" fmla="*/ 6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 h="385">
                    <a:moveTo>
                      <a:pt x="300" y="60"/>
                    </a:moveTo>
                    <a:cubicBezTo>
                      <a:pt x="300" y="60"/>
                      <a:pt x="159" y="4"/>
                      <a:pt x="150" y="0"/>
                    </a:cubicBezTo>
                    <a:cubicBezTo>
                      <a:pt x="150" y="0"/>
                      <a:pt x="150" y="0"/>
                      <a:pt x="150" y="0"/>
                    </a:cubicBezTo>
                    <a:cubicBezTo>
                      <a:pt x="150" y="0"/>
                      <a:pt x="150" y="0"/>
                      <a:pt x="150" y="0"/>
                    </a:cubicBezTo>
                    <a:cubicBezTo>
                      <a:pt x="150" y="0"/>
                      <a:pt x="150" y="0"/>
                      <a:pt x="150" y="0"/>
                    </a:cubicBezTo>
                    <a:cubicBezTo>
                      <a:pt x="147" y="1"/>
                      <a:pt x="0" y="58"/>
                      <a:pt x="0" y="57"/>
                    </a:cubicBezTo>
                    <a:cubicBezTo>
                      <a:pt x="0" y="168"/>
                      <a:pt x="0" y="168"/>
                      <a:pt x="0" y="168"/>
                    </a:cubicBezTo>
                    <a:cubicBezTo>
                      <a:pt x="0" y="244"/>
                      <a:pt x="15" y="348"/>
                      <a:pt x="150" y="385"/>
                    </a:cubicBezTo>
                    <a:cubicBezTo>
                      <a:pt x="150" y="385"/>
                      <a:pt x="150" y="385"/>
                      <a:pt x="150" y="385"/>
                    </a:cubicBezTo>
                    <a:cubicBezTo>
                      <a:pt x="150" y="385"/>
                      <a:pt x="150" y="385"/>
                      <a:pt x="150" y="385"/>
                    </a:cubicBezTo>
                    <a:cubicBezTo>
                      <a:pt x="150" y="385"/>
                      <a:pt x="150" y="385"/>
                      <a:pt x="150" y="385"/>
                    </a:cubicBezTo>
                    <a:cubicBezTo>
                      <a:pt x="284" y="348"/>
                      <a:pt x="300" y="242"/>
                      <a:pt x="300" y="168"/>
                    </a:cubicBezTo>
                    <a:cubicBezTo>
                      <a:pt x="300" y="130"/>
                      <a:pt x="300" y="60"/>
                      <a:pt x="300" y="6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p:cNvGrpSpPr/>
            <p:nvPr/>
          </p:nvGrpSpPr>
          <p:grpSpPr>
            <a:xfrm>
              <a:off x="3671458" y="3023867"/>
              <a:ext cx="403131" cy="403131"/>
              <a:chOff x="4132263" y="2055813"/>
              <a:chExt cx="877887" cy="877887"/>
            </a:xfrm>
          </p:grpSpPr>
          <p:sp>
            <p:nvSpPr>
              <p:cNvPr id="22" name="AutoShape 57"/>
              <p:cNvSpPr>
                <a:spLocks noChangeAspect="1" noChangeArrowheads="1" noTextEdit="1"/>
              </p:cNvSpPr>
              <p:nvPr/>
            </p:nvSpPr>
            <p:spPr bwMode="auto">
              <a:xfrm>
                <a:off x="4132263" y="2055813"/>
                <a:ext cx="87788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0"/>
              <p:cNvSpPr>
                <a:spLocks/>
              </p:cNvSpPr>
              <p:nvPr/>
            </p:nvSpPr>
            <p:spPr bwMode="auto">
              <a:xfrm>
                <a:off x="4421188" y="2273300"/>
                <a:ext cx="123825" cy="247650"/>
              </a:xfrm>
              <a:custGeom>
                <a:avLst/>
                <a:gdLst>
                  <a:gd name="T0" fmla="*/ 25 w 33"/>
                  <a:gd name="T1" fmla="*/ 42 h 66"/>
                  <a:gd name="T2" fmla="*/ 20 w 33"/>
                  <a:gd name="T3" fmla="*/ 34 h 66"/>
                  <a:gd name="T4" fmla="*/ 24 w 33"/>
                  <a:gd name="T5" fmla="*/ 25 h 66"/>
                  <a:gd name="T6" fmla="*/ 33 w 33"/>
                  <a:gd name="T7" fmla="*/ 21 h 66"/>
                  <a:gd name="T8" fmla="*/ 33 w 33"/>
                  <a:gd name="T9" fmla="*/ 0 h 66"/>
                  <a:gd name="T10" fmla="*/ 10 w 33"/>
                  <a:gd name="T11" fmla="*/ 11 h 66"/>
                  <a:gd name="T12" fmla="*/ 0 w 33"/>
                  <a:gd name="T13" fmla="*/ 34 h 66"/>
                  <a:gd name="T14" fmla="*/ 13 w 33"/>
                  <a:gd name="T15" fmla="*/ 58 h 66"/>
                  <a:gd name="T16" fmla="*/ 33 w 33"/>
                  <a:gd name="T17" fmla="*/ 66 h 66"/>
                  <a:gd name="T18" fmla="*/ 33 w 33"/>
                  <a:gd name="T19" fmla="*/ 46 h 66"/>
                  <a:gd name="T20" fmla="*/ 25 w 33"/>
                  <a:gd name="T21" fmla="*/ 4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6">
                    <a:moveTo>
                      <a:pt x="25" y="42"/>
                    </a:moveTo>
                    <a:cubicBezTo>
                      <a:pt x="21" y="40"/>
                      <a:pt x="20" y="37"/>
                      <a:pt x="20" y="34"/>
                    </a:cubicBezTo>
                    <a:cubicBezTo>
                      <a:pt x="20" y="30"/>
                      <a:pt x="22" y="27"/>
                      <a:pt x="24" y="25"/>
                    </a:cubicBezTo>
                    <a:cubicBezTo>
                      <a:pt x="26" y="23"/>
                      <a:pt x="29" y="22"/>
                      <a:pt x="33" y="21"/>
                    </a:cubicBezTo>
                    <a:cubicBezTo>
                      <a:pt x="33" y="0"/>
                      <a:pt x="33" y="0"/>
                      <a:pt x="33" y="0"/>
                    </a:cubicBezTo>
                    <a:cubicBezTo>
                      <a:pt x="25" y="2"/>
                      <a:pt x="16" y="5"/>
                      <a:pt x="10" y="11"/>
                    </a:cubicBezTo>
                    <a:cubicBezTo>
                      <a:pt x="3" y="17"/>
                      <a:pt x="0" y="25"/>
                      <a:pt x="0" y="34"/>
                    </a:cubicBezTo>
                    <a:cubicBezTo>
                      <a:pt x="0" y="44"/>
                      <a:pt x="4" y="52"/>
                      <a:pt x="13" y="58"/>
                    </a:cubicBezTo>
                    <a:cubicBezTo>
                      <a:pt x="18" y="61"/>
                      <a:pt x="25" y="65"/>
                      <a:pt x="33" y="66"/>
                    </a:cubicBezTo>
                    <a:cubicBezTo>
                      <a:pt x="33" y="46"/>
                      <a:pt x="33" y="46"/>
                      <a:pt x="33" y="46"/>
                    </a:cubicBezTo>
                    <a:cubicBezTo>
                      <a:pt x="29" y="45"/>
                      <a:pt x="26" y="43"/>
                      <a:pt x="25" y="42"/>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1"/>
              <p:cNvSpPr>
                <a:spLocks/>
              </p:cNvSpPr>
              <p:nvPr/>
            </p:nvSpPr>
            <p:spPr bwMode="auto">
              <a:xfrm>
                <a:off x="4413250" y="2270125"/>
                <a:ext cx="139700" cy="258762"/>
              </a:xfrm>
              <a:custGeom>
                <a:avLst/>
                <a:gdLst>
                  <a:gd name="T0" fmla="*/ 23 w 37"/>
                  <a:gd name="T1" fmla="*/ 43 h 69"/>
                  <a:gd name="T2" fmla="*/ 21 w 37"/>
                  <a:gd name="T3" fmla="*/ 40 h 69"/>
                  <a:gd name="T4" fmla="*/ 20 w 37"/>
                  <a:gd name="T5" fmla="*/ 37 h 69"/>
                  <a:gd name="T6" fmla="*/ 21 w 37"/>
                  <a:gd name="T7" fmla="*/ 32 h 69"/>
                  <a:gd name="T8" fmla="*/ 22 w 37"/>
                  <a:gd name="T9" fmla="*/ 29 h 69"/>
                  <a:gd name="T10" fmla="*/ 24 w 37"/>
                  <a:gd name="T11" fmla="*/ 25 h 69"/>
                  <a:gd name="T12" fmla="*/ 27 w 37"/>
                  <a:gd name="T13" fmla="*/ 23 h 69"/>
                  <a:gd name="T14" fmla="*/ 32 w 37"/>
                  <a:gd name="T15" fmla="*/ 21 h 69"/>
                  <a:gd name="T16" fmla="*/ 33 w 37"/>
                  <a:gd name="T17" fmla="*/ 18 h 69"/>
                  <a:gd name="T18" fmla="*/ 33 w 37"/>
                  <a:gd name="T19" fmla="*/ 10 h 69"/>
                  <a:gd name="T20" fmla="*/ 33 w 37"/>
                  <a:gd name="T21" fmla="*/ 5 h 69"/>
                  <a:gd name="T22" fmla="*/ 33 w 37"/>
                  <a:gd name="T23" fmla="*/ 3 h 69"/>
                  <a:gd name="T24" fmla="*/ 33 w 37"/>
                  <a:gd name="T25" fmla="*/ 1 h 69"/>
                  <a:gd name="T26" fmla="*/ 23 w 37"/>
                  <a:gd name="T27" fmla="*/ 7 h 69"/>
                  <a:gd name="T28" fmla="*/ 16 w 37"/>
                  <a:gd name="T29" fmla="*/ 11 h 69"/>
                  <a:gd name="T30" fmla="*/ 9 w 37"/>
                  <a:gd name="T31" fmla="*/ 18 h 69"/>
                  <a:gd name="T32" fmla="*/ 5 w 37"/>
                  <a:gd name="T33" fmla="*/ 26 h 69"/>
                  <a:gd name="T34" fmla="*/ 3 w 37"/>
                  <a:gd name="T35" fmla="*/ 35 h 69"/>
                  <a:gd name="T36" fmla="*/ 5 w 37"/>
                  <a:gd name="T37" fmla="*/ 45 h 69"/>
                  <a:gd name="T38" fmla="*/ 8 w 37"/>
                  <a:gd name="T39" fmla="*/ 51 h 69"/>
                  <a:gd name="T40" fmla="*/ 16 w 37"/>
                  <a:gd name="T41" fmla="*/ 57 h 69"/>
                  <a:gd name="T42" fmla="*/ 30 w 37"/>
                  <a:gd name="T43" fmla="*/ 64 h 69"/>
                  <a:gd name="T44" fmla="*/ 33 w 37"/>
                  <a:gd name="T45" fmla="*/ 63 h 69"/>
                  <a:gd name="T46" fmla="*/ 33 w 37"/>
                  <a:gd name="T47" fmla="*/ 55 h 69"/>
                  <a:gd name="T48" fmla="*/ 33 w 37"/>
                  <a:gd name="T49" fmla="*/ 50 h 69"/>
                  <a:gd name="T50" fmla="*/ 33 w 37"/>
                  <a:gd name="T51" fmla="*/ 48 h 69"/>
                  <a:gd name="T52" fmla="*/ 33 w 37"/>
                  <a:gd name="T53" fmla="*/ 47 h 69"/>
                  <a:gd name="T54" fmla="*/ 29 w 37"/>
                  <a:gd name="T55" fmla="*/ 47 h 69"/>
                  <a:gd name="T56" fmla="*/ 25 w 37"/>
                  <a:gd name="T57" fmla="*/ 44 h 69"/>
                  <a:gd name="T58" fmla="*/ 29 w 37"/>
                  <a:gd name="T59" fmla="*/ 43 h 69"/>
                  <a:gd name="T60" fmla="*/ 35 w 37"/>
                  <a:gd name="T61" fmla="*/ 45 h 69"/>
                  <a:gd name="T62" fmla="*/ 37 w 37"/>
                  <a:gd name="T63" fmla="*/ 47 h 69"/>
                  <a:gd name="T64" fmla="*/ 37 w 37"/>
                  <a:gd name="T65" fmla="*/ 49 h 69"/>
                  <a:gd name="T66" fmla="*/ 37 w 37"/>
                  <a:gd name="T67" fmla="*/ 53 h 69"/>
                  <a:gd name="T68" fmla="*/ 37 w 37"/>
                  <a:gd name="T69" fmla="*/ 60 h 69"/>
                  <a:gd name="T70" fmla="*/ 36 w 37"/>
                  <a:gd name="T71" fmla="*/ 68 h 69"/>
                  <a:gd name="T72" fmla="*/ 23 w 37"/>
                  <a:gd name="T73" fmla="*/ 65 h 69"/>
                  <a:gd name="T74" fmla="*/ 11 w 37"/>
                  <a:gd name="T75" fmla="*/ 58 h 69"/>
                  <a:gd name="T76" fmla="*/ 4 w 37"/>
                  <a:gd name="T77" fmla="*/ 50 h 69"/>
                  <a:gd name="T78" fmla="*/ 1 w 37"/>
                  <a:gd name="T79" fmla="*/ 42 h 69"/>
                  <a:gd name="T80" fmla="*/ 0 w 37"/>
                  <a:gd name="T81" fmla="*/ 31 h 69"/>
                  <a:gd name="T82" fmla="*/ 3 w 37"/>
                  <a:gd name="T83" fmla="*/ 22 h 69"/>
                  <a:gd name="T84" fmla="*/ 9 w 37"/>
                  <a:gd name="T85" fmla="*/ 13 h 69"/>
                  <a:gd name="T86" fmla="*/ 16 w 37"/>
                  <a:gd name="T87" fmla="*/ 7 h 69"/>
                  <a:gd name="T88" fmla="*/ 28 w 37"/>
                  <a:gd name="T89" fmla="*/ 1 h 69"/>
                  <a:gd name="T90" fmla="*/ 37 w 37"/>
                  <a:gd name="T91" fmla="*/ 1 h 69"/>
                  <a:gd name="T92" fmla="*/ 37 w 37"/>
                  <a:gd name="T93" fmla="*/ 3 h 69"/>
                  <a:gd name="T94" fmla="*/ 37 w 37"/>
                  <a:gd name="T95" fmla="*/ 5 h 69"/>
                  <a:gd name="T96" fmla="*/ 37 w 37"/>
                  <a:gd name="T97" fmla="*/ 10 h 69"/>
                  <a:gd name="T98" fmla="*/ 37 w 37"/>
                  <a:gd name="T99" fmla="*/ 18 h 69"/>
                  <a:gd name="T100" fmla="*/ 33 w 37"/>
                  <a:gd name="T101" fmla="*/ 24 h 69"/>
                  <a:gd name="T102" fmla="*/ 29 w 37"/>
                  <a:gd name="T103" fmla="*/ 26 h 69"/>
                  <a:gd name="T104" fmla="*/ 27 w 37"/>
                  <a:gd name="T105" fmla="*/ 27 h 69"/>
                  <a:gd name="T106" fmla="*/ 25 w 37"/>
                  <a:gd name="T107" fmla="*/ 31 h 69"/>
                  <a:gd name="T108" fmla="*/ 24 w 37"/>
                  <a:gd name="T109" fmla="*/ 32 h 69"/>
                  <a:gd name="T110" fmla="*/ 24 w 37"/>
                  <a:gd name="T111" fmla="*/ 37 h 69"/>
                  <a:gd name="T112" fmla="*/ 24 w 37"/>
                  <a:gd name="T113" fmla="*/ 38 h 69"/>
                  <a:gd name="T114" fmla="*/ 25 w 37"/>
                  <a:gd name="T115" fmla="*/ 40 h 69"/>
                  <a:gd name="T116" fmla="*/ 26 w 37"/>
                  <a:gd name="T117" fmla="*/ 4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 h="69">
                    <a:moveTo>
                      <a:pt x="26" y="44"/>
                    </a:moveTo>
                    <a:cubicBezTo>
                      <a:pt x="24" y="43"/>
                      <a:pt x="24" y="43"/>
                      <a:pt x="24" y="43"/>
                    </a:cubicBezTo>
                    <a:cubicBezTo>
                      <a:pt x="23" y="43"/>
                      <a:pt x="23" y="43"/>
                      <a:pt x="23" y="43"/>
                    </a:cubicBezTo>
                    <a:cubicBezTo>
                      <a:pt x="22" y="41"/>
                      <a:pt x="22" y="41"/>
                      <a:pt x="22" y="41"/>
                    </a:cubicBezTo>
                    <a:cubicBezTo>
                      <a:pt x="22" y="41"/>
                      <a:pt x="22" y="41"/>
                      <a:pt x="22" y="41"/>
                    </a:cubicBezTo>
                    <a:cubicBezTo>
                      <a:pt x="21" y="40"/>
                      <a:pt x="21" y="40"/>
                      <a:pt x="21" y="40"/>
                    </a:cubicBezTo>
                    <a:cubicBezTo>
                      <a:pt x="21" y="40"/>
                      <a:pt x="21" y="40"/>
                      <a:pt x="21" y="40"/>
                    </a:cubicBezTo>
                    <a:cubicBezTo>
                      <a:pt x="21" y="38"/>
                      <a:pt x="21" y="38"/>
                      <a:pt x="21" y="38"/>
                    </a:cubicBezTo>
                    <a:cubicBezTo>
                      <a:pt x="21" y="38"/>
                      <a:pt x="20" y="37"/>
                      <a:pt x="20" y="37"/>
                    </a:cubicBezTo>
                    <a:cubicBezTo>
                      <a:pt x="20" y="35"/>
                      <a:pt x="20" y="35"/>
                      <a:pt x="20" y="35"/>
                    </a:cubicBezTo>
                    <a:cubicBezTo>
                      <a:pt x="20" y="35"/>
                      <a:pt x="20" y="34"/>
                      <a:pt x="20" y="34"/>
                    </a:cubicBezTo>
                    <a:cubicBezTo>
                      <a:pt x="21" y="32"/>
                      <a:pt x="21" y="32"/>
                      <a:pt x="21" y="32"/>
                    </a:cubicBezTo>
                    <a:cubicBezTo>
                      <a:pt x="21" y="32"/>
                      <a:pt x="21" y="31"/>
                      <a:pt x="21" y="31"/>
                    </a:cubicBezTo>
                    <a:cubicBezTo>
                      <a:pt x="22" y="29"/>
                      <a:pt x="22" y="29"/>
                      <a:pt x="22" y="29"/>
                    </a:cubicBezTo>
                    <a:cubicBezTo>
                      <a:pt x="22" y="29"/>
                      <a:pt x="22" y="29"/>
                      <a:pt x="22" y="29"/>
                    </a:cubicBezTo>
                    <a:cubicBezTo>
                      <a:pt x="23" y="27"/>
                      <a:pt x="23" y="27"/>
                      <a:pt x="23" y="27"/>
                    </a:cubicBezTo>
                    <a:cubicBezTo>
                      <a:pt x="23" y="27"/>
                      <a:pt x="23" y="27"/>
                      <a:pt x="23" y="27"/>
                    </a:cubicBezTo>
                    <a:cubicBezTo>
                      <a:pt x="24" y="25"/>
                      <a:pt x="24" y="25"/>
                      <a:pt x="24" y="25"/>
                    </a:cubicBezTo>
                    <a:cubicBezTo>
                      <a:pt x="25" y="25"/>
                      <a:pt x="25" y="25"/>
                      <a:pt x="25" y="25"/>
                    </a:cubicBezTo>
                    <a:cubicBezTo>
                      <a:pt x="27" y="23"/>
                      <a:pt x="27" y="23"/>
                      <a:pt x="27" y="23"/>
                    </a:cubicBezTo>
                    <a:cubicBezTo>
                      <a:pt x="27" y="23"/>
                      <a:pt x="27" y="23"/>
                      <a:pt x="27" y="23"/>
                    </a:cubicBezTo>
                    <a:cubicBezTo>
                      <a:pt x="29" y="22"/>
                      <a:pt x="29" y="22"/>
                      <a:pt x="29" y="22"/>
                    </a:cubicBezTo>
                    <a:cubicBezTo>
                      <a:pt x="29" y="22"/>
                      <a:pt x="29" y="22"/>
                      <a:pt x="29" y="22"/>
                    </a:cubicBezTo>
                    <a:cubicBezTo>
                      <a:pt x="32" y="21"/>
                      <a:pt x="32" y="21"/>
                      <a:pt x="32" y="21"/>
                    </a:cubicBezTo>
                    <a:cubicBezTo>
                      <a:pt x="34" y="20"/>
                      <a:pt x="34" y="20"/>
                      <a:pt x="34" y="20"/>
                    </a:cubicBezTo>
                    <a:cubicBezTo>
                      <a:pt x="33" y="22"/>
                      <a:pt x="33" y="22"/>
                      <a:pt x="33" y="22"/>
                    </a:cubicBezTo>
                    <a:cubicBezTo>
                      <a:pt x="33" y="18"/>
                      <a:pt x="33" y="18"/>
                      <a:pt x="33" y="18"/>
                    </a:cubicBezTo>
                    <a:cubicBezTo>
                      <a:pt x="33" y="15"/>
                      <a:pt x="33" y="15"/>
                      <a:pt x="33" y="15"/>
                    </a:cubicBezTo>
                    <a:cubicBezTo>
                      <a:pt x="33" y="12"/>
                      <a:pt x="33" y="12"/>
                      <a:pt x="33" y="12"/>
                    </a:cubicBezTo>
                    <a:cubicBezTo>
                      <a:pt x="33" y="10"/>
                      <a:pt x="33" y="10"/>
                      <a:pt x="33" y="10"/>
                    </a:cubicBezTo>
                    <a:cubicBezTo>
                      <a:pt x="33" y="8"/>
                      <a:pt x="33" y="8"/>
                      <a:pt x="33" y="8"/>
                    </a:cubicBezTo>
                    <a:cubicBezTo>
                      <a:pt x="33" y="6"/>
                      <a:pt x="33" y="6"/>
                      <a:pt x="33" y="6"/>
                    </a:cubicBezTo>
                    <a:cubicBezTo>
                      <a:pt x="33" y="5"/>
                      <a:pt x="33" y="5"/>
                      <a:pt x="33" y="5"/>
                    </a:cubicBezTo>
                    <a:cubicBezTo>
                      <a:pt x="33" y="4"/>
                      <a:pt x="33" y="4"/>
                      <a:pt x="33" y="4"/>
                    </a:cubicBezTo>
                    <a:cubicBezTo>
                      <a:pt x="33" y="3"/>
                      <a:pt x="33" y="3"/>
                      <a:pt x="33" y="3"/>
                    </a:cubicBezTo>
                    <a:cubicBezTo>
                      <a:pt x="33" y="3"/>
                      <a:pt x="33" y="3"/>
                      <a:pt x="33" y="3"/>
                    </a:cubicBezTo>
                    <a:cubicBezTo>
                      <a:pt x="33" y="2"/>
                      <a:pt x="33" y="2"/>
                      <a:pt x="33" y="2"/>
                    </a:cubicBezTo>
                    <a:cubicBezTo>
                      <a:pt x="33" y="1"/>
                      <a:pt x="33" y="1"/>
                      <a:pt x="33" y="1"/>
                    </a:cubicBezTo>
                    <a:cubicBezTo>
                      <a:pt x="33" y="1"/>
                      <a:pt x="33" y="1"/>
                      <a:pt x="33" y="1"/>
                    </a:cubicBezTo>
                    <a:cubicBezTo>
                      <a:pt x="35" y="3"/>
                      <a:pt x="35" y="3"/>
                      <a:pt x="35" y="3"/>
                    </a:cubicBezTo>
                    <a:cubicBezTo>
                      <a:pt x="29" y="5"/>
                      <a:pt x="29" y="5"/>
                      <a:pt x="29" y="5"/>
                    </a:cubicBezTo>
                    <a:cubicBezTo>
                      <a:pt x="23" y="7"/>
                      <a:pt x="23" y="7"/>
                      <a:pt x="23" y="7"/>
                    </a:cubicBezTo>
                    <a:cubicBezTo>
                      <a:pt x="21" y="8"/>
                      <a:pt x="21" y="8"/>
                      <a:pt x="21" y="8"/>
                    </a:cubicBezTo>
                    <a:cubicBezTo>
                      <a:pt x="18" y="10"/>
                      <a:pt x="18" y="10"/>
                      <a:pt x="18" y="10"/>
                    </a:cubicBezTo>
                    <a:cubicBezTo>
                      <a:pt x="16" y="11"/>
                      <a:pt x="16" y="11"/>
                      <a:pt x="16" y="11"/>
                    </a:cubicBezTo>
                    <a:cubicBezTo>
                      <a:pt x="13" y="13"/>
                      <a:pt x="13" y="13"/>
                      <a:pt x="13" y="13"/>
                    </a:cubicBezTo>
                    <a:cubicBezTo>
                      <a:pt x="11" y="16"/>
                      <a:pt x="11" y="16"/>
                      <a:pt x="11" y="16"/>
                    </a:cubicBezTo>
                    <a:cubicBezTo>
                      <a:pt x="9" y="18"/>
                      <a:pt x="9" y="18"/>
                      <a:pt x="9" y="18"/>
                    </a:cubicBezTo>
                    <a:cubicBezTo>
                      <a:pt x="7" y="21"/>
                      <a:pt x="7" y="21"/>
                      <a:pt x="7" y="21"/>
                    </a:cubicBezTo>
                    <a:cubicBezTo>
                      <a:pt x="6" y="23"/>
                      <a:pt x="6" y="23"/>
                      <a:pt x="6" y="23"/>
                    </a:cubicBezTo>
                    <a:cubicBezTo>
                      <a:pt x="5" y="26"/>
                      <a:pt x="5" y="26"/>
                      <a:pt x="5" y="26"/>
                    </a:cubicBezTo>
                    <a:cubicBezTo>
                      <a:pt x="4" y="29"/>
                      <a:pt x="4" y="29"/>
                      <a:pt x="4" y="29"/>
                    </a:cubicBezTo>
                    <a:cubicBezTo>
                      <a:pt x="3" y="32"/>
                      <a:pt x="3" y="32"/>
                      <a:pt x="3" y="32"/>
                    </a:cubicBezTo>
                    <a:cubicBezTo>
                      <a:pt x="3" y="35"/>
                      <a:pt x="3" y="35"/>
                      <a:pt x="3" y="35"/>
                    </a:cubicBezTo>
                    <a:cubicBezTo>
                      <a:pt x="3" y="38"/>
                      <a:pt x="3" y="38"/>
                      <a:pt x="3" y="38"/>
                    </a:cubicBezTo>
                    <a:cubicBezTo>
                      <a:pt x="4" y="42"/>
                      <a:pt x="4" y="42"/>
                      <a:pt x="4" y="42"/>
                    </a:cubicBezTo>
                    <a:cubicBezTo>
                      <a:pt x="5" y="45"/>
                      <a:pt x="5" y="45"/>
                      <a:pt x="5" y="45"/>
                    </a:cubicBezTo>
                    <a:cubicBezTo>
                      <a:pt x="7" y="48"/>
                      <a:pt x="7" y="48"/>
                      <a:pt x="7" y="48"/>
                    </a:cubicBezTo>
                    <a:cubicBezTo>
                      <a:pt x="6" y="48"/>
                      <a:pt x="6" y="48"/>
                      <a:pt x="6" y="48"/>
                    </a:cubicBezTo>
                    <a:cubicBezTo>
                      <a:pt x="8" y="51"/>
                      <a:pt x="8" y="51"/>
                      <a:pt x="8" y="51"/>
                    </a:cubicBezTo>
                    <a:cubicBezTo>
                      <a:pt x="11" y="53"/>
                      <a:pt x="11" y="53"/>
                      <a:pt x="11" y="53"/>
                    </a:cubicBezTo>
                    <a:cubicBezTo>
                      <a:pt x="13" y="55"/>
                      <a:pt x="13" y="55"/>
                      <a:pt x="13" y="55"/>
                    </a:cubicBezTo>
                    <a:cubicBezTo>
                      <a:pt x="16" y="57"/>
                      <a:pt x="16" y="57"/>
                      <a:pt x="16" y="57"/>
                    </a:cubicBezTo>
                    <a:cubicBezTo>
                      <a:pt x="20" y="60"/>
                      <a:pt x="20" y="60"/>
                      <a:pt x="20" y="60"/>
                    </a:cubicBezTo>
                    <a:cubicBezTo>
                      <a:pt x="25" y="62"/>
                      <a:pt x="25" y="62"/>
                      <a:pt x="25" y="62"/>
                    </a:cubicBezTo>
                    <a:cubicBezTo>
                      <a:pt x="30" y="64"/>
                      <a:pt x="30" y="64"/>
                      <a:pt x="30" y="64"/>
                    </a:cubicBezTo>
                    <a:cubicBezTo>
                      <a:pt x="35" y="65"/>
                      <a:pt x="35" y="65"/>
                      <a:pt x="35" y="65"/>
                    </a:cubicBezTo>
                    <a:cubicBezTo>
                      <a:pt x="33" y="67"/>
                      <a:pt x="33" y="67"/>
                      <a:pt x="33" y="67"/>
                    </a:cubicBezTo>
                    <a:cubicBezTo>
                      <a:pt x="33" y="63"/>
                      <a:pt x="33" y="63"/>
                      <a:pt x="33" y="63"/>
                    </a:cubicBezTo>
                    <a:cubicBezTo>
                      <a:pt x="33" y="60"/>
                      <a:pt x="33" y="60"/>
                      <a:pt x="33" y="60"/>
                    </a:cubicBezTo>
                    <a:cubicBezTo>
                      <a:pt x="33" y="58"/>
                      <a:pt x="33" y="58"/>
                      <a:pt x="33" y="58"/>
                    </a:cubicBezTo>
                    <a:cubicBezTo>
                      <a:pt x="33" y="55"/>
                      <a:pt x="33" y="55"/>
                      <a:pt x="33" y="55"/>
                    </a:cubicBezTo>
                    <a:cubicBezTo>
                      <a:pt x="33" y="53"/>
                      <a:pt x="33" y="53"/>
                      <a:pt x="33" y="53"/>
                    </a:cubicBezTo>
                    <a:cubicBezTo>
                      <a:pt x="33" y="52"/>
                      <a:pt x="33" y="52"/>
                      <a:pt x="33" y="52"/>
                    </a:cubicBezTo>
                    <a:cubicBezTo>
                      <a:pt x="33" y="50"/>
                      <a:pt x="33" y="50"/>
                      <a:pt x="33" y="50"/>
                    </a:cubicBezTo>
                    <a:cubicBezTo>
                      <a:pt x="33" y="49"/>
                      <a:pt x="33" y="49"/>
                      <a:pt x="33" y="49"/>
                    </a:cubicBezTo>
                    <a:cubicBezTo>
                      <a:pt x="33" y="48"/>
                      <a:pt x="33" y="48"/>
                      <a:pt x="33" y="48"/>
                    </a:cubicBezTo>
                    <a:cubicBezTo>
                      <a:pt x="33" y="48"/>
                      <a:pt x="33" y="48"/>
                      <a:pt x="33" y="48"/>
                    </a:cubicBezTo>
                    <a:cubicBezTo>
                      <a:pt x="33" y="47"/>
                      <a:pt x="33" y="47"/>
                      <a:pt x="33" y="47"/>
                    </a:cubicBezTo>
                    <a:cubicBezTo>
                      <a:pt x="33" y="47"/>
                      <a:pt x="33" y="47"/>
                      <a:pt x="33" y="47"/>
                    </a:cubicBezTo>
                    <a:cubicBezTo>
                      <a:pt x="33" y="47"/>
                      <a:pt x="33" y="47"/>
                      <a:pt x="33" y="47"/>
                    </a:cubicBezTo>
                    <a:cubicBezTo>
                      <a:pt x="34" y="48"/>
                      <a:pt x="34" y="48"/>
                      <a:pt x="34" y="48"/>
                    </a:cubicBezTo>
                    <a:cubicBezTo>
                      <a:pt x="32" y="48"/>
                      <a:pt x="32" y="48"/>
                      <a:pt x="32" y="48"/>
                    </a:cubicBezTo>
                    <a:cubicBezTo>
                      <a:pt x="29" y="47"/>
                      <a:pt x="29" y="47"/>
                      <a:pt x="29" y="47"/>
                    </a:cubicBezTo>
                    <a:cubicBezTo>
                      <a:pt x="27" y="46"/>
                      <a:pt x="27" y="46"/>
                      <a:pt x="27" y="46"/>
                    </a:cubicBezTo>
                    <a:cubicBezTo>
                      <a:pt x="27" y="45"/>
                      <a:pt x="27" y="45"/>
                      <a:pt x="27" y="45"/>
                    </a:cubicBezTo>
                    <a:cubicBezTo>
                      <a:pt x="25" y="44"/>
                      <a:pt x="25" y="44"/>
                      <a:pt x="25" y="44"/>
                    </a:cubicBezTo>
                    <a:cubicBezTo>
                      <a:pt x="28" y="42"/>
                      <a:pt x="28" y="42"/>
                      <a:pt x="28" y="42"/>
                    </a:cubicBezTo>
                    <a:cubicBezTo>
                      <a:pt x="29" y="43"/>
                      <a:pt x="29" y="43"/>
                      <a:pt x="29" y="43"/>
                    </a:cubicBezTo>
                    <a:cubicBezTo>
                      <a:pt x="29" y="43"/>
                      <a:pt x="29" y="43"/>
                      <a:pt x="29" y="43"/>
                    </a:cubicBezTo>
                    <a:cubicBezTo>
                      <a:pt x="31" y="43"/>
                      <a:pt x="31" y="43"/>
                      <a:pt x="31" y="43"/>
                    </a:cubicBezTo>
                    <a:cubicBezTo>
                      <a:pt x="33" y="44"/>
                      <a:pt x="33" y="44"/>
                      <a:pt x="33" y="44"/>
                    </a:cubicBezTo>
                    <a:cubicBezTo>
                      <a:pt x="35" y="45"/>
                      <a:pt x="35" y="45"/>
                      <a:pt x="35" y="45"/>
                    </a:cubicBezTo>
                    <a:cubicBezTo>
                      <a:pt x="36" y="45"/>
                      <a:pt x="37" y="46"/>
                      <a:pt x="37" y="47"/>
                    </a:cubicBezTo>
                    <a:cubicBezTo>
                      <a:pt x="37" y="47"/>
                      <a:pt x="37" y="47"/>
                      <a:pt x="37" y="47"/>
                    </a:cubicBezTo>
                    <a:cubicBezTo>
                      <a:pt x="37" y="47"/>
                      <a:pt x="37" y="47"/>
                      <a:pt x="37" y="47"/>
                    </a:cubicBezTo>
                    <a:cubicBezTo>
                      <a:pt x="37" y="48"/>
                      <a:pt x="37" y="48"/>
                      <a:pt x="37" y="48"/>
                    </a:cubicBezTo>
                    <a:cubicBezTo>
                      <a:pt x="37" y="48"/>
                      <a:pt x="37" y="48"/>
                      <a:pt x="37" y="48"/>
                    </a:cubicBezTo>
                    <a:cubicBezTo>
                      <a:pt x="37" y="49"/>
                      <a:pt x="37" y="49"/>
                      <a:pt x="37" y="49"/>
                    </a:cubicBezTo>
                    <a:cubicBezTo>
                      <a:pt x="37" y="50"/>
                      <a:pt x="37" y="50"/>
                      <a:pt x="37" y="50"/>
                    </a:cubicBezTo>
                    <a:cubicBezTo>
                      <a:pt x="37" y="52"/>
                      <a:pt x="37" y="52"/>
                      <a:pt x="37" y="52"/>
                    </a:cubicBezTo>
                    <a:cubicBezTo>
                      <a:pt x="37" y="53"/>
                      <a:pt x="37" y="53"/>
                      <a:pt x="37" y="53"/>
                    </a:cubicBezTo>
                    <a:cubicBezTo>
                      <a:pt x="37" y="55"/>
                      <a:pt x="37" y="55"/>
                      <a:pt x="37" y="55"/>
                    </a:cubicBezTo>
                    <a:cubicBezTo>
                      <a:pt x="37" y="58"/>
                      <a:pt x="37" y="58"/>
                      <a:pt x="37" y="58"/>
                    </a:cubicBezTo>
                    <a:cubicBezTo>
                      <a:pt x="37" y="60"/>
                      <a:pt x="37" y="60"/>
                      <a:pt x="37" y="60"/>
                    </a:cubicBezTo>
                    <a:cubicBezTo>
                      <a:pt x="37" y="63"/>
                      <a:pt x="37" y="63"/>
                      <a:pt x="37" y="63"/>
                    </a:cubicBezTo>
                    <a:cubicBezTo>
                      <a:pt x="37" y="67"/>
                      <a:pt x="37" y="67"/>
                      <a:pt x="37" y="67"/>
                    </a:cubicBezTo>
                    <a:cubicBezTo>
                      <a:pt x="37" y="68"/>
                      <a:pt x="36" y="68"/>
                      <a:pt x="36" y="68"/>
                    </a:cubicBezTo>
                    <a:cubicBezTo>
                      <a:pt x="36" y="69"/>
                      <a:pt x="35" y="69"/>
                      <a:pt x="35" y="69"/>
                    </a:cubicBezTo>
                    <a:cubicBezTo>
                      <a:pt x="28" y="67"/>
                      <a:pt x="28" y="67"/>
                      <a:pt x="28" y="67"/>
                    </a:cubicBezTo>
                    <a:cubicBezTo>
                      <a:pt x="23" y="65"/>
                      <a:pt x="23" y="65"/>
                      <a:pt x="23" y="65"/>
                    </a:cubicBezTo>
                    <a:cubicBezTo>
                      <a:pt x="18" y="63"/>
                      <a:pt x="18" y="63"/>
                      <a:pt x="18" y="63"/>
                    </a:cubicBezTo>
                    <a:cubicBezTo>
                      <a:pt x="14" y="60"/>
                      <a:pt x="14" y="60"/>
                      <a:pt x="14" y="60"/>
                    </a:cubicBezTo>
                    <a:cubicBezTo>
                      <a:pt x="11" y="58"/>
                      <a:pt x="11" y="58"/>
                      <a:pt x="11" y="58"/>
                    </a:cubicBezTo>
                    <a:cubicBezTo>
                      <a:pt x="8" y="55"/>
                      <a:pt x="8" y="55"/>
                      <a:pt x="8" y="55"/>
                    </a:cubicBezTo>
                    <a:cubicBezTo>
                      <a:pt x="5" y="52"/>
                      <a:pt x="5" y="52"/>
                      <a:pt x="5" y="52"/>
                    </a:cubicBezTo>
                    <a:cubicBezTo>
                      <a:pt x="4" y="50"/>
                      <a:pt x="4" y="50"/>
                      <a:pt x="4" y="50"/>
                    </a:cubicBezTo>
                    <a:cubicBezTo>
                      <a:pt x="3" y="50"/>
                      <a:pt x="3" y="49"/>
                      <a:pt x="3" y="49"/>
                    </a:cubicBezTo>
                    <a:cubicBezTo>
                      <a:pt x="2" y="46"/>
                      <a:pt x="2" y="46"/>
                      <a:pt x="2" y="46"/>
                    </a:cubicBezTo>
                    <a:cubicBezTo>
                      <a:pt x="1" y="42"/>
                      <a:pt x="1" y="42"/>
                      <a:pt x="1" y="42"/>
                    </a:cubicBezTo>
                    <a:cubicBezTo>
                      <a:pt x="0" y="39"/>
                      <a:pt x="0" y="39"/>
                      <a:pt x="0" y="39"/>
                    </a:cubicBezTo>
                    <a:cubicBezTo>
                      <a:pt x="0" y="35"/>
                      <a:pt x="0" y="35"/>
                      <a:pt x="0" y="35"/>
                    </a:cubicBezTo>
                    <a:cubicBezTo>
                      <a:pt x="0" y="31"/>
                      <a:pt x="0" y="31"/>
                      <a:pt x="0" y="31"/>
                    </a:cubicBezTo>
                    <a:cubicBezTo>
                      <a:pt x="1" y="28"/>
                      <a:pt x="1" y="28"/>
                      <a:pt x="1" y="28"/>
                    </a:cubicBezTo>
                    <a:cubicBezTo>
                      <a:pt x="2" y="25"/>
                      <a:pt x="2" y="25"/>
                      <a:pt x="2" y="25"/>
                    </a:cubicBezTo>
                    <a:cubicBezTo>
                      <a:pt x="3" y="22"/>
                      <a:pt x="3" y="22"/>
                      <a:pt x="3" y="22"/>
                    </a:cubicBezTo>
                    <a:cubicBezTo>
                      <a:pt x="4" y="19"/>
                      <a:pt x="4" y="19"/>
                      <a:pt x="4" y="19"/>
                    </a:cubicBezTo>
                    <a:cubicBezTo>
                      <a:pt x="6" y="16"/>
                      <a:pt x="6" y="16"/>
                      <a:pt x="6" y="16"/>
                    </a:cubicBezTo>
                    <a:cubicBezTo>
                      <a:pt x="9" y="13"/>
                      <a:pt x="9" y="13"/>
                      <a:pt x="9" y="13"/>
                    </a:cubicBezTo>
                    <a:cubicBezTo>
                      <a:pt x="11" y="11"/>
                      <a:pt x="11" y="11"/>
                      <a:pt x="11" y="11"/>
                    </a:cubicBezTo>
                    <a:cubicBezTo>
                      <a:pt x="14" y="9"/>
                      <a:pt x="14" y="9"/>
                      <a:pt x="14" y="9"/>
                    </a:cubicBezTo>
                    <a:cubicBezTo>
                      <a:pt x="16" y="7"/>
                      <a:pt x="16" y="7"/>
                      <a:pt x="16" y="7"/>
                    </a:cubicBezTo>
                    <a:cubicBezTo>
                      <a:pt x="19" y="5"/>
                      <a:pt x="19" y="5"/>
                      <a:pt x="19" y="5"/>
                    </a:cubicBezTo>
                    <a:cubicBezTo>
                      <a:pt x="22" y="3"/>
                      <a:pt x="22" y="3"/>
                      <a:pt x="22" y="3"/>
                    </a:cubicBezTo>
                    <a:cubicBezTo>
                      <a:pt x="28" y="1"/>
                      <a:pt x="28" y="1"/>
                      <a:pt x="28" y="1"/>
                    </a:cubicBezTo>
                    <a:cubicBezTo>
                      <a:pt x="35" y="0"/>
                      <a:pt x="35" y="0"/>
                      <a:pt x="35" y="0"/>
                    </a:cubicBezTo>
                    <a:cubicBezTo>
                      <a:pt x="35" y="0"/>
                      <a:pt x="36" y="0"/>
                      <a:pt x="36" y="0"/>
                    </a:cubicBezTo>
                    <a:cubicBezTo>
                      <a:pt x="36" y="0"/>
                      <a:pt x="37" y="1"/>
                      <a:pt x="37" y="1"/>
                    </a:cubicBezTo>
                    <a:cubicBezTo>
                      <a:pt x="37" y="1"/>
                      <a:pt x="37" y="1"/>
                      <a:pt x="37" y="1"/>
                    </a:cubicBezTo>
                    <a:cubicBezTo>
                      <a:pt x="37" y="2"/>
                      <a:pt x="37" y="2"/>
                      <a:pt x="37" y="2"/>
                    </a:cubicBezTo>
                    <a:cubicBezTo>
                      <a:pt x="37" y="3"/>
                      <a:pt x="37" y="3"/>
                      <a:pt x="37" y="3"/>
                    </a:cubicBezTo>
                    <a:cubicBezTo>
                      <a:pt x="37" y="3"/>
                      <a:pt x="37" y="3"/>
                      <a:pt x="37" y="3"/>
                    </a:cubicBezTo>
                    <a:cubicBezTo>
                      <a:pt x="37" y="4"/>
                      <a:pt x="37" y="4"/>
                      <a:pt x="37" y="4"/>
                    </a:cubicBezTo>
                    <a:cubicBezTo>
                      <a:pt x="37" y="5"/>
                      <a:pt x="37" y="5"/>
                      <a:pt x="37" y="5"/>
                    </a:cubicBezTo>
                    <a:cubicBezTo>
                      <a:pt x="37" y="6"/>
                      <a:pt x="37" y="6"/>
                      <a:pt x="37" y="6"/>
                    </a:cubicBezTo>
                    <a:cubicBezTo>
                      <a:pt x="37" y="8"/>
                      <a:pt x="37" y="8"/>
                      <a:pt x="37" y="8"/>
                    </a:cubicBezTo>
                    <a:cubicBezTo>
                      <a:pt x="37" y="10"/>
                      <a:pt x="37" y="10"/>
                      <a:pt x="37" y="10"/>
                    </a:cubicBezTo>
                    <a:cubicBezTo>
                      <a:pt x="37" y="12"/>
                      <a:pt x="37" y="12"/>
                      <a:pt x="37" y="12"/>
                    </a:cubicBezTo>
                    <a:cubicBezTo>
                      <a:pt x="37" y="15"/>
                      <a:pt x="37" y="15"/>
                      <a:pt x="37" y="15"/>
                    </a:cubicBezTo>
                    <a:cubicBezTo>
                      <a:pt x="37" y="18"/>
                      <a:pt x="37" y="18"/>
                      <a:pt x="37" y="18"/>
                    </a:cubicBezTo>
                    <a:cubicBezTo>
                      <a:pt x="37" y="22"/>
                      <a:pt x="37" y="22"/>
                      <a:pt x="37" y="22"/>
                    </a:cubicBezTo>
                    <a:cubicBezTo>
                      <a:pt x="37" y="23"/>
                      <a:pt x="36" y="23"/>
                      <a:pt x="35" y="23"/>
                    </a:cubicBezTo>
                    <a:cubicBezTo>
                      <a:pt x="33" y="24"/>
                      <a:pt x="33" y="24"/>
                      <a:pt x="33" y="24"/>
                    </a:cubicBezTo>
                    <a:cubicBezTo>
                      <a:pt x="30" y="25"/>
                      <a:pt x="30" y="25"/>
                      <a:pt x="30" y="25"/>
                    </a:cubicBezTo>
                    <a:cubicBezTo>
                      <a:pt x="31" y="25"/>
                      <a:pt x="31" y="25"/>
                      <a:pt x="31" y="25"/>
                    </a:cubicBezTo>
                    <a:cubicBezTo>
                      <a:pt x="29" y="26"/>
                      <a:pt x="29" y="26"/>
                      <a:pt x="29" y="26"/>
                    </a:cubicBezTo>
                    <a:cubicBezTo>
                      <a:pt x="29" y="26"/>
                      <a:pt x="29" y="26"/>
                      <a:pt x="29" y="26"/>
                    </a:cubicBezTo>
                    <a:cubicBezTo>
                      <a:pt x="27" y="28"/>
                      <a:pt x="27" y="28"/>
                      <a:pt x="27" y="28"/>
                    </a:cubicBezTo>
                    <a:cubicBezTo>
                      <a:pt x="27" y="27"/>
                      <a:pt x="27" y="27"/>
                      <a:pt x="27" y="27"/>
                    </a:cubicBezTo>
                    <a:cubicBezTo>
                      <a:pt x="26" y="29"/>
                      <a:pt x="26" y="29"/>
                      <a:pt x="26" y="29"/>
                    </a:cubicBezTo>
                    <a:cubicBezTo>
                      <a:pt x="26" y="29"/>
                      <a:pt x="26" y="29"/>
                      <a:pt x="26" y="29"/>
                    </a:cubicBezTo>
                    <a:cubicBezTo>
                      <a:pt x="25" y="31"/>
                      <a:pt x="25" y="31"/>
                      <a:pt x="25" y="31"/>
                    </a:cubicBezTo>
                    <a:cubicBezTo>
                      <a:pt x="25" y="30"/>
                      <a:pt x="25" y="30"/>
                      <a:pt x="25" y="30"/>
                    </a:cubicBezTo>
                    <a:cubicBezTo>
                      <a:pt x="24" y="33"/>
                      <a:pt x="24" y="33"/>
                      <a:pt x="24" y="33"/>
                    </a:cubicBezTo>
                    <a:cubicBezTo>
                      <a:pt x="24" y="32"/>
                      <a:pt x="24" y="32"/>
                      <a:pt x="24" y="32"/>
                    </a:cubicBezTo>
                    <a:cubicBezTo>
                      <a:pt x="24" y="35"/>
                      <a:pt x="24" y="35"/>
                      <a:pt x="24" y="35"/>
                    </a:cubicBezTo>
                    <a:cubicBezTo>
                      <a:pt x="24" y="34"/>
                      <a:pt x="24" y="34"/>
                      <a:pt x="24" y="34"/>
                    </a:cubicBezTo>
                    <a:cubicBezTo>
                      <a:pt x="24" y="37"/>
                      <a:pt x="24" y="37"/>
                      <a:pt x="24" y="37"/>
                    </a:cubicBezTo>
                    <a:cubicBezTo>
                      <a:pt x="24" y="37"/>
                      <a:pt x="24" y="37"/>
                      <a:pt x="24" y="37"/>
                    </a:cubicBezTo>
                    <a:cubicBezTo>
                      <a:pt x="25" y="39"/>
                      <a:pt x="25" y="39"/>
                      <a:pt x="25" y="39"/>
                    </a:cubicBezTo>
                    <a:cubicBezTo>
                      <a:pt x="24" y="38"/>
                      <a:pt x="24" y="38"/>
                      <a:pt x="24" y="38"/>
                    </a:cubicBezTo>
                    <a:cubicBezTo>
                      <a:pt x="25" y="39"/>
                      <a:pt x="25" y="39"/>
                      <a:pt x="25" y="39"/>
                    </a:cubicBezTo>
                    <a:cubicBezTo>
                      <a:pt x="25" y="39"/>
                      <a:pt x="25" y="39"/>
                      <a:pt x="25" y="39"/>
                    </a:cubicBezTo>
                    <a:cubicBezTo>
                      <a:pt x="25" y="40"/>
                      <a:pt x="25" y="40"/>
                      <a:pt x="25" y="40"/>
                    </a:cubicBezTo>
                    <a:cubicBezTo>
                      <a:pt x="26" y="41"/>
                      <a:pt x="26" y="41"/>
                      <a:pt x="26" y="41"/>
                    </a:cubicBezTo>
                    <a:cubicBezTo>
                      <a:pt x="28" y="42"/>
                      <a:pt x="28" y="42"/>
                      <a:pt x="28" y="42"/>
                    </a:cubicBezTo>
                    <a:lnTo>
                      <a:pt x="26" y="44"/>
                    </a:lnTo>
                    <a:close/>
                  </a:path>
                </a:pathLst>
              </a:custGeom>
              <a:solidFill>
                <a:srgbClr val="00BCEB"/>
              </a:solidFill>
              <a:ln w="0" cap="flat">
                <a:solidFill>
                  <a:srgbClr val="00BCEB"/>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62"/>
              <p:cNvSpPr>
                <a:spLocks/>
              </p:cNvSpPr>
              <p:nvPr/>
            </p:nvSpPr>
            <p:spPr bwMode="auto">
              <a:xfrm>
                <a:off x="4402138" y="2592388"/>
                <a:ext cx="142875" cy="115887"/>
              </a:xfrm>
              <a:custGeom>
                <a:avLst/>
                <a:gdLst>
                  <a:gd name="T0" fmla="*/ 18 w 38"/>
                  <a:gd name="T1" fmla="*/ 3 h 31"/>
                  <a:gd name="T2" fmla="*/ 4 w 38"/>
                  <a:gd name="T3" fmla="*/ 6 h 31"/>
                  <a:gd name="T4" fmla="*/ 6 w 38"/>
                  <a:gd name="T5" fmla="*/ 20 h 31"/>
                  <a:gd name="T6" fmla="*/ 38 w 38"/>
                  <a:gd name="T7" fmla="*/ 31 h 31"/>
                  <a:gd name="T8" fmla="*/ 38 w 38"/>
                  <a:gd name="T9" fmla="*/ 11 h 31"/>
                  <a:gd name="T10" fmla="*/ 18 w 38"/>
                  <a:gd name="T11" fmla="*/ 3 h 31"/>
                </a:gdLst>
                <a:ahLst/>
                <a:cxnLst>
                  <a:cxn ang="0">
                    <a:pos x="T0" y="T1"/>
                  </a:cxn>
                  <a:cxn ang="0">
                    <a:pos x="T2" y="T3"/>
                  </a:cxn>
                  <a:cxn ang="0">
                    <a:pos x="T4" y="T5"/>
                  </a:cxn>
                  <a:cxn ang="0">
                    <a:pos x="T6" y="T7"/>
                  </a:cxn>
                  <a:cxn ang="0">
                    <a:pos x="T8" y="T9"/>
                  </a:cxn>
                  <a:cxn ang="0">
                    <a:pos x="T10" y="T11"/>
                  </a:cxn>
                </a:cxnLst>
                <a:rect l="0" t="0" r="r" b="b"/>
                <a:pathLst>
                  <a:path w="38" h="31">
                    <a:moveTo>
                      <a:pt x="18" y="3"/>
                    </a:moveTo>
                    <a:cubicBezTo>
                      <a:pt x="13" y="0"/>
                      <a:pt x="6" y="1"/>
                      <a:pt x="4" y="6"/>
                    </a:cubicBezTo>
                    <a:cubicBezTo>
                      <a:pt x="0" y="11"/>
                      <a:pt x="2" y="17"/>
                      <a:pt x="6" y="20"/>
                    </a:cubicBezTo>
                    <a:cubicBezTo>
                      <a:pt x="15" y="25"/>
                      <a:pt x="27" y="29"/>
                      <a:pt x="38" y="31"/>
                    </a:cubicBezTo>
                    <a:cubicBezTo>
                      <a:pt x="38" y="11"/>
                      <a:pt x="38" y="11"/>
                      <a:pt x="38" y="11"/>
                    </a:cubicBezTo>
                    <a:cubicBezTo>
                      <a:pt x="30" y="10"/>
                      <a:pt x="23" y="7"/>
                      <a:pt x="18" y="3"/>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63"/>
              <p:cNvSpPr>
                <a:spLocks/>
              </p:cNvSpPr>
              <p:nvPr/>
            </p:nvSpPr>
            <p:spPr bwMode="auto">
              <a:xfrm>
                <a:off x="4402138" y="2592388"/>
                <a:ext cx="150812" cy="123825"/>
              </a:xfrm>
              <a:custGeom>
                <a:avLst/>
                <a:gdLst>
                  <a:gd name="T0" fmla="*/ 15 w 40"/>
                  <a:gd name="T1" fmla="*/ 4 h 33"/>
                  <a:gd name="T2" fmla="*/ 14 w 40"/>
                  <a:gd name="T3" fmla="*/ 3 h 33"/>
                  <a:gd name="T4" fmla="*/ 12 w 40"/>
                  <a:gd name="T5" fmla="*/ 3 h 33"/>
                  <a:gd name="T6" fmla="*/ 10 w 40"/>
                  <a:gd name="T7" fmla="*/ 3 h 33"/>
                  <a:gd name="T8" fmla="*/ 9 w 40"/>
                  <a:gd name="T9" fmla="*/ 4 h 33"/>
                  <a:gd name="T10" fmla="*/ 7 w 40"/>
                  <a:gd name="T11" fmla="*/ 5 h 33"/>
                  <a:gd name="T12" fmla="*/ 6 w 40"/>
                  <a:gd name="T13" fmla="*/ 6 h 33"/>
                  <a:gd name="T14" fmla="*/ 5 w 40"/>
                  <a:gd name="T15" fmla="*/ 7 h 33"/>
                  <a:gd name="T16" fmla="*/ 4 w 40"/>
                  <a:gd name="T17" fmla="*/ 9 h 33"/>
                  <a:gd name="T18" fmla="*/ 4 w 40"/>
                  <a:gd name="T19" fmla="*/ 10 h 33"/>
                  <a:gd name="T20" fmla="*/ 4 w 40"/>
                  <a:gd name="T21" fmla="*/ 12 h 33"/>
                  <a:gd name="T22" fmla="*/ 4 w 40"/>
                  <a:gd name="T23" fmla="*/ 13 h 33"/>
                  <a:gd name="T24" fmla="*/ 4 w 40"/>
                  <a:gd name="T25" fmla="*/ 15 h 33"/>
                  <a:gd name="T26" fmla="*/ 5 w 40"/>
                  <a:gd name="T27" fmla="*/ 16 h 33"/>
                  <a:gd name="T28" fmla="*/ 6 w 40"/>
                  <a:gd name="T29" fmla="*/ 17 h 33"/>
                  <a:gd name="T30" fmla="*/ 8 w 40"/>
                  <a:gd name="T31" fmla="*/ 18 h 33"/>
                  <a:gd name="T32" fmla="*/ 14 w 40"/>
                  <a:gd name="T33" fmla="*/ 22 h 33"/>
                  <a:gd name="T34" fmla="*/ 26 w 40"/>
                  <a:gd name="T35" fmla="*/ 27 h 33"/>
                  <a:gd name="T36" fmla="*/ 34 w 40"/>
                  <a:gd name="T37" fmla="*/ 29 h 33"/>
                  <a:gd name="T38" fmla="*/ 36 w 40"/>
                  <a:gd name="T39" fmla="*/ 31 h 33"/>
                  <a:gd name="T40" fmla="*/ 36 w 40"/>
                  <a:gd name="T41" fmla="*/ 24 h 33"/>
                  <a:gd name="T42" fmla="*/ 36 w 40"/>
                  <a:gd name="T43" fmla="*/ 19 h 33"/>
                  <a:gd name="T44" fmla="*/ 36 w 40"/>
                  <a:gd name="T45" fmla="*/ 16 h 33"/>
                  <a:gd name="T46" fmla="*/ 36 w 40"/>
                  <a:gd name="T47" fmla="*/ 13 h 33"/>
                  <a:gd name="T48" fmla="*/ 36 w 40"/>
                  <a:gd name="T49" fmla="*/ 12 h 33"/>
                  <a:gd name="T50" fmla="*/ 36 w 40"/>
                  <a:gd name="T51" fmla="*/ 11 h 33"/>
                  <a:gd name="T52" fmla="*/ 38 w 40"/>
                  <a:gd name="T53" fmla="*/ 12 h 33"/>
                  <a:gd name="T54" fmla="*/ 26 w 40"/>
                  <a:gd name="T55" fmla="*/ 10 h 33"/>
                  <a:gd name="T56" fmla="*/ 17 w 40"/>
                  <a:gd name="T57" fmla="*/ 4 h 33"/>
                  <a:gd name="T58" fmla="*/ 23 w 40"/>
                  <a:gd name="T59" fmla="*/ 4 h 33"/>
                  <a:gd name="T60" fmla="*/ 33 w 40"/>
                  <a:gd name="T61" fmla="*/ 8 h 33"/>
                  <a:gd name="T62" fmla="*/ 40 w 40"/>
                  <a:gd name="T63" fmla="*/ 11 h 33"/>
                  <a:gd name="T64" fmla="*/ 40 w 40"/>
                  <a:gd name="T65" fmla="*/ 11 h 33"/>
                  <a:gd name="T66" fmla="*/ 40 w 40"/>
                  <a:gd name="T67" fmla="*/ 12 h 33"/>
                  <a:gd name="T68" fmla="*/ 40 w 40"/>
                  <a:gd name="T69" fmla="*/ 14 h 33"/>
                  <a:gd name="T70" fmla="*/ 40 w 40"/>
                  <a:gd name="T71" fmla="*/ 17 h 33"/>
                  <a:gd name="T72" fmla="*/ 40 w 40"/>
                  <a:gd name="T73" fmla="*/ 22 h 33"/>
                  <a:gd name="T74" fmla="*/ 40 w 40"/>
                  <a:gd name="T75" fmla="*/ 27 h 33"/>
                  <a:gd name="T76" fmla="*/ 39 w 40"/>
                  <a:gd name="T77" fmla="*/ 32 h 33"/>
                  <a:gd name="T78" fmla="*/ 33 w 40"/>
                  <a:gd name="T79" fmla="*/ 32 h 33"/>
                  <a:gd name="T80" fmla="*/ 25 w 40"/>
                  <a:gd name="T81" fmla="*/ 30 h 33"/>
                  <a:gd name="T82" fmla="*/ 13 w 40"/>
                  <a:gd name="T83" fmla="*/ 25 h 33"/>
                  <a:gd name="T84" fmla="*/ 5 w 40"/>
                  <a:gd name="T85" fmla="*/ 21 h 33"/>
                  <a:gd name="T86" fmla="*/ 4 w 40"/>
                  <a:gd name="T87" fmla="*/ 20 h 33"/>
                  <a:gd name="T88" fmla="*/ 2 w 40"/>
                  <a:gd name="T89" fmla="*/ 18 h 33"/>
                  <a:gd name="T90" fmla="*/ 1 w 40"/>
                  <a:gd name="T91" fmla="*/ 16 h 33"/>
                  <a:gd name="T92" fmla="*/ 0 w 40"/>
                  <a:gd name="T93" fmla="*/ 14 h 33"/>
                  <a:gd name="T94" fmla="*/ 0 w 40"/>
                  <a:gd name="T95" fmla="*/ 11 h 33"/>
                  <a:gd name="T96" fmla="*/ 0 w 40"/>
                  <a:gd name="T97" fmla="*/ 9 h 33"/>
                  <a:gd name="T98" fmla="*/ 1 w 40"/>
                  <a:gd name="T99" fmla="*/ 7 h 33"/>
                  <a:gd name="T100" fmla="*/ 2 w 40"/>
                  <a:gd name="T101" fmla="*/ 5 h 33"/>
                  <a:gd name="T102" fmla="*/ 4 w 40"/>
                  <a:gd name="T103" fmla="*/ 3 h 33"/>
                  <a:gd name="T104" fmla="*/ 6 w 40"/>
                  <a:gd name="T105" fmla="*/ 2 h 33"/>
                  <a:gd name="T106" fmla="*/ 8 w 40"/>
                  <a:gd name="T107" fmla="*/ 1 h 33"/>
                  <a:gd name="T108" fmla="*/ 10 w 40"/>
                  <a:gd name="T109" fmla="*/ 0 h 33"/>
                  <a:gd name="T110" fmla="*/ 12 w 40"/>
                  <a:gd name="T111" fmla="*/ 0 h 33"/>
                  <a:gd name="T112" fmla="*/ 14 w 40"/>
                  <a:gd name="T113" fmla="*/ 0 h 33"/>
                  <a:gd name="T114" fmla="*/ 17 w 40"/>
                  <a:gd name="T115" fmla="*/ 1 h 33"/>
                  <a:gd name="T116" fmla="*/ 17 w 40"/>
                  <a:gd name="T117"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33">
                    <a:moveTo>
                      <a:pt x="17" y="5"/>
                    </a:moveTo>
                    <a:cubicBezTo>
                      <a:pt x="15" y="4"/>
                      <a:pt x="15" y="4"/>
                      <a:pt x="15" y="4"/>
                    </a:cubicBezTo>
                    <a:cubicBezTo>
                      <a:pt x="16" y="4"/>
                      <a:pt x="16" y="4"/>
                      <a:pt x="16" y="4"/>
                    </a:cubicBezTo>
                    <a:cubicBezTo>
                      <a:pt x="14" y="3"/>
                      <a:pt x="14" y="3"/>
                      <a:pt x="14" y="3"/>
                    </a:cubicBezTo>
                    <a:cubicBezTo>
                      <a:pt x="14" y="3"/>
                      <a:pt x="14" y="3"/>
                      <a:pt x="14" y="3"/>
                    </a:cubicBezTo>
                    <a:cubicBezTo>
                      <a:pt x="12" y="3"/>
                      <a:pt x="12" y="3"/>
                      <a:pt x="12" y="3"/>
                    </a:cubicBezTo>
                    <a:cubicBezTo>
                      <a:pt x="12" y="3"/>
                      <a:pt x="12" y="3"/>
                      <a:pt x="12" y="3"/>
                    </a:cubicBezTo>
                    <a:cubicBezTo>
                      <a:pt x="10" y="3"/>
                      <a:pt x="10" y="3"/>
                      <a:pt x="10" y="3"/>
                    </a:cubicBezTo>
                    <a:cubicBezTo>
                      <a:pt x="11" y="3"/>
                      <a:pt x="11" y="3"/>
                      <a:pt x="11" y="3"/>
                    </a:cubicBezTo>
                    <a:cubicBezTo>
                      <a:pt x="9" y="4"/>
                      <a:pt x="9" y="4"/>
                      <a:pt x="9" y="4"/>
                    </a:cubicBezTo>
                    <a:cubicBezTo>
                      <a:pt x="9" y="4"/>
                      <a:pt x="9" y="4"/>
                      <a:pt x="9" y="4"/>
                    </a:cubicBezTo>
                    <a:cubicBezTo>
                      <a:pt x="7" y="5"/>
                      <a:pt x="7" y="5"/>
                      <a:pt x="7" y="5"/>
                    </a:cubicBezTo>
                    <a:cubicBezTo>
                      <a:pt x="7" y="5"/>
                      <a:pt x="7" y="5"/>
                      <a:pt x="7" y="5"/>
                    </a:cubicBezTo>
                    <a:cubicBezTo>
                      <a:pt x="6" y="6"/>
                      <a:pt x="6" y="6"/>
                      <a:pt x="6" y="6"/>
                    </a:cubicBezTo>
                    <a:cubicBezTo>
                      <a:pt x="6" y="6"/>
                      <a:pt x="6" y="6"/>
                      <a:pt x="6" y="6"/>
                    </a:cubicBezTo>
                    <a:cubicBezTo>
                      <a:pt x="5" y="7"/>
                      <a:pt x="5" y="7"/>
                      <a:pt x="5" y="7"/>
                    </a:cubicBezTo>
                    <a:cubicBezTo>
                      <a:pt x="5" y="7"/>
                      <a:pt x="5" y="7"/>
                      <a:pt x="5" y="7"/>
                    </a:cubicBezTo>
                    <a:cubicBezTo>
                      <a:pt x="4" y="9"/>
                      <a:pt x="4" y="9"/>
                      <a:pt x="4" y="9"/>
                    </a:cubicBezTo>
                    <a:cubicBezTo>
                      <a:pt x="4" y="8"/>
                      <a:pt x="4" y="8"/>
                      <a:pt x="4" y="8"/>
                    </a:cubicBezTo>
                    <a:cubicBezTo>
                      <a:pt x="4" y="10"/>
                      <a:pt x="4" y="10"/>
                      <a:pt x="4" y="10"/>
                    </a:cubicBezTo>
                    <a:cubicBezTo>
                      <a:pt x="4" y="10"/>
                      <a:pt x="4" y="10"/>
                      <a:pt x="4" y="10"/>
                    </a:cubicBezTo>
                    <a:cubicBezTo>
                      <a:pt x="4" y="12"/>
                      <a:pt x="4" y="12"/>
                      <a:pt x="4" y="12"/>
                    </a:cubicBezTo>
                    <a:cubicBezTo>
                      <a:pt x="4" y="11"/>
                      <a:pt x="4" y="11"/>
                      <a:pt x="4" y="11"/>
                    </a:cubicBezTo>
                    <a:cubicBezTo>
                      <a:pt x="4" y="13"/>
                      <a:pt x="4" y="13"/>
                      <a:pt x="4" y="13"/>
                    </a:cubicBezTo>
                    <a:cubicBezTo>
                      <a:pt x="4" y="13"/>
                      <a:pt x="4" y="13"/>
                      <a:pt x="4" y="13"/>
                    </a:cubicBezTo>
                    <a:cubicBezTo>
                      <a:pt x="4" y="15"/>
                      <a:pt x="4" y="15"/>
                      <a:pt x="4" y="15"/>
                    </a:cubicBezTo>
                    <a:cubicBezTo>
                      <a:pt x="4" y="14"/>
                      <a:pt x="4" y="14"/>
                      <a:pt x="4" y="14"/>
                    </a:cubicBezTo>
                    <a:cubicBezTo>
                      <a:pt x="5" y="16"/>
                      <a:pt x="5" y="16"/>
                      <a:pt x="5" y="16"/>
                    </a:cubicBezTo>
                    <a:cubicBezTo>
                      <a:pt x="5" y="16"/>
                      <a:pt x="5" y="16"/>
                      <a:pt x="5" y="16"/>
                    </a:cubicBezTo>
                    <a:cubicBezTo>
                      <a:pt x="6" y="17"/>
                      <a:pt x="6" y="17"/>
                      <a:pt x="6" y="17"/>
                    </a:cubicBezTo>
                    <a:cubicBezTo>
                      <a:pt x="6" y="17"/>
                      <a:pt x="6" y="17"/>
                      <a:pt x="6" y="17"/>
                    </a:cubicBezTo>
                    <a:cubicBezTo>
                      <a:pt x="8" y="18"/>
                      <a:pt x="8" y="18"/>
                      <a:pt x="8" y="18"/>
                    </a:cubicBezTo>
                    <a:cubicBezTo>
                      <a:pt x="7" y="18"/>
                      <a:pt x="7" y="18"/>
                      <a:pt x="7" y="18"/>
                    </a:cubicBezTo>
                    <a:cubicBezTo>
                      <a:pt x="14" y="22"/>
                      <a:pt x="14" y="22"/>
                      <a:pt x="14" y="22"/>
                    </a:cubicBezTo>
                    <a:cubicBezTo>
                      <a:pt x="22" y="25"/>
                      <a:pt x="22" y="25"/>
                      <a:pt x="22" y="25"/>
                    </a:cubicBezTo>
                    <a:cubicBezTo>
                      <a:pt x="26" y="27"/>
                      <a:pt x="26" y="27"/>
                      <a:pt x="26" y="27"/>
                    </a:cubicBezTo>
                    <a:cubicBezTo>
                      <a:pt x="30" y="28"/>
                      <a:pt x="30" y="28"/>
                      <a:pt x="30" y="28"/>
                    </a:cubicBezTo>
                    <a:cubicBezTo>
                      <a:pt x="34" y="29"/>
                      <a:pt x="34" y="29"/>
                      <a:pt x="34" y="29"/>
                    </a:cubicBezTo>
                    <a:cubicBezTo>
                      <a:pt x="38" y="29"/>
                      <a:pt x="38" y="29"/>
                      <a:pt x="38" y="29"/>
                    </a:cubicBezTo>
                    <a:cubicBezTo>
                      <a:pt x="36" y="31"/>
                      <a:pt x="36" y="31"/>
                      <a:pt x="36" y="31"/>
                    </a:cubicBezTo>
                    <a:cubicBezTo>
                      <a:pt x="36" y="27"/>
                      <a:pt x="36" y="27"/>
                      <a:pt x="36" y="27"/>
                    </a:cubicBezTo>
                    <a:cubicBezTo>
                      <a:pt x="36" y="24"/>
                      <a:pt x="36" y="24"/>
                      <a:pt x="36" y="24"/>
                    </a:cubicBezTo>
                    <a:cubicBezTo>
                      <a:pt x="36" y="22"/>
                      <a:pt x="36" y="22"/>
                      <a:pt x="36" y="22"/>
                    </a:cubicBezTo>
                    <a:cubicBezTo>
                      <a:pt x="36" y="19"/>
                      <a:pt x="36" y="19"/>
                      <a:pt x="36" y="19"/>
                    </a:cubicBezTo>
                    <a:cubicBezTo>
                      <a:pt x="36" y="17"/>
                      <a:pt x="36" y="17"/>
                      <a:pt x="36" y="17"/>
                    </a:cubicBezTo>
                    <a:cubicBezTo>
                      <a:pt x="36" y="16"/>
                      <a:pt x="36" y="16"/>
                      <a:pt x="36" y="16"/>
                    </a:cubicBezTo>
                    <a:cubicBezTo>
                      <a:pt x="36" y="14"/>
                      <a:pt x="36" y="14"/>
                      <a:pt x="36" y="14"/>
                    </a:cubicBezTo>
                    <a:cubicBezTo>
                      <a:pt x="36" y="13"/>
                      <a:pt x="36" y="13"/>
                      <a:pt x="36" y="13"/>
                    </a:cubicBezTo>
                    <a:cubicBezTo>
                      <a:pt x="36" y="12"/>
                      <a:pt x="36" y="12"/>
                      <a:pt x="36" y="12"/>
                    </a:cubicBezTo>
                    <a:cubicBezTo>
                      <a:pt x="36" y="12"/>
                      <a:pt x="36" y="12"/>
                      <a:pt x="36" y="12"/>
                    </a:cubicBezTo>
                    <a:cubicBezTo>
                      <a:pt x="36" y="11"/>
                      <a:pt x="36" y="11"/>
                      <a:pt x="36" y="11"/>
                    </a:cubicBezTo>
                    <a:cubicBezTo>
                      <a:pt x="36" y="11"/>
                      <a:pt x="36" y="11"/>
                      <a:pt x="36" y="11"/>
                    </a:cubicBezTo>
                    <a:cubicBezTo>
                      <a:pt x="36" y="11"/>
                      <a:pt x="36" y="11"/>
                      <a:pt x="36" y="11"/>
                    </a:cubicBezTo>
                    <a:cubicBezTo>
                      <a:pt x="38" y="12"/>
                      <a:pt x="38" y="12"/>
                      <a:pt x="38" y="12"/>
                    </a:cubicBezTo>
                    <a:cubicBezTo>
                      <a:pt x="32" y="11"/>
                      <a:pt x="32" y="11"/>
                      <a:pt x="32" y="11"/>
                    </a:cubicBezTo>
                    <a:cubicBezTo>
                      <a:pt x="26" y="10"/>
                      <a:pt x="26" y="10"/>
                      <a:pt x="26" y="10"/>
                    </a:cubicBezTo>
                    <a:cubicBezTo>
                      <a:pt x="21" y="7"/>
                      <a:pt x="21" y="7"/>
                      <a:pt x="21" y="7"/>
                    </a:cubicBezTo>
                    <a:cubicBezTo>
                      <a:pt x="17" y="4"/>
                      <a:pt x="17" y="4"/>
                      <a:pt x="17" y="4"/>
                    </a:cubicBezTo>
                    <a:cubicBezTo>
                      <a:pt x="19" y="2"/>
                      <a:pt x="19" y="2"/>
                      <a:pt x="19" y="2"/>
                    </a:cubicBezTo>
                    <a:cubicBezTo>
                      <a:pt x="23" y="4"/>
                      <a:pt x="23" y="4"/>
                      <a:pt x="23" y="4"/>
                    </a:cubicBezTo>
                    <a:cubicBezTo>
                      <a:pt x="27" y="6"/>
                      <a:pt x="27" y="6"/>
                      <a:pt x="27" y="6"/>
                    </a:cubicBezTo>
                    <a:cubicBezTo>
                      <a:pt x="33" y="8"/>
                      <a:pt x="33" y="8"/>
                      <a:pt x="33" y="8"/>
                    </a:cubicBezTo>
                    <a:cubicBezTo>
                      <a:pt x="38" y="9"/>
                      <a:pt x="38" y="9"/>
                      <a:pt x="38" y="9"/>
                    </a:cubicBezTo>
                    <a:cubicBezTo>
                      <a:pt x="39" y="9"/>
                      <a:pt x="40" y="10"/>
                      <a:pt x="40" y="11"/>
                    </a:cubicBezTo>
                    <a:cubicBezTo>
                      <a:pt x="40" y="11"/>
                      <a:pt x="40" y="11"/>
                      <a:pt x="40" y="11"/>
                    </a:cubicBezTo>
                    <a:cubicBezTo>
                      <a:pt x="40" y="11"/>
                      <a:pt x="40" y="11"/>
                      <a:pt x="40" y="11"/>
                    </a:cubicBezTo>
                    <a:cubicBezTo>
                      <a:pt x="40" y="12"/>
                      <a:pt x="40" y="12"/>
                      <a:pt x="40" y="12"/>
                    </a:cubicBezTo>
                    <a:cubicBezTo>
                      <a:pt x="40" y="12"/>
                      <a:pt x="40" y="12"/>
                      <a:pt x="40" y="12"/>
                    </a:cubicBezTo>
                    <a:cubicBezTo>
                      <a:pt x="40" y="13"/>
                      <a:pt x="40" y="13"/>
                      <a:pt x="40" y="13"/>
                    </a:cubicBezTo>
                    <a:cubicBezTo>
                      <a:pt x="40" y="14"/>
                      <a:pt x="40" y="14"/>
                      <a:pt x="40" y="14"/>
                    </a:cubicBezTo>
                    <a:cubicBezTo>
                      <a:pt x="40" y="16"/>
                      <a:pt x="40" y="16"/>
                      <a:pt x="40" y="16"/>
                    </a:cubicBezTo>
                    <a:cubicBezTo>
                      <a:pt x="40" y="17"/>
                      <a:pt x="40" y="17"/>
                      <a:pt x="40" y="17"/>
                    </a:cubicBezTo>
                    <a:cubicBezTo>
                      <a:pt x="40" y="19"/>
                      <a:pt x="40" y="19"/>
                      <a:pt x="40" y="19"/>
                    </a:cubicBezTo>
                    <a:cubicBezTo>
                      <a:pt x="40" y="22"/>
                      <a:pt x="40" y="22"/>
                      <a:pt x="40" y="22"/>
                    </a:cubicBezTo>
                    <a:cubicBezTo>
                      <a:pt x="40" y="24"/>
                      <a:pt x="40" y="24"/>
                      <a:pt x="40" y="24"/>
                    </a:cubicBezTo>
                    <a:cubicBezTo>
                      <a:pt x="40" y="27"/>
                      <a:pt x="40" y="27"/>
                      <a:pt x="40" y="27"/>
                    </a:cubicBezTo>
                    <a:cubicBezTo>
                      <a:pt x="40" y="31"/>
                      <a:pt x="40" y="31"/>
                      <a:pt x="40" y="31"/>
                    </a:cubicBezTo>
                    <a:cubicBezTo>
                      <a:pt x="40" y="32"/>
                      <a:pt x="39" y="32"/>
                      <a:pt x="39" y="32"/>
                    </a:cubicBezTo>
                    <a:cubicBezTo>
                      <a:pt x="39" y="33"/>
                      <a:pt x="38" y="33"/>
                      <a:pt x="38" y="33"/>
                    </a:cubicBezTo>
                    <a:cubicBezTo>
                      <a:pt x="33" y="32"/>
                      <a:pt x="33" y="32"/>
                      <a:pt x="33" y="32"/>
                    </a:cubicBezTo>
                    <a:cubicBezTo>
                      <a:pt x="29" y="31"/>
                      <a:pt x="29" y="31"/>
                      <a:pt x="29" y="31"/>
                    </a:cubicBezTo>
                    <a:cubicBezTo>
                      <a:pt x="25" y="30"/>
                      <a:pt x="25" y="30"/>
                      <a:pt x="25" y="30"/>
                    </a:cubicBezTo>
                    <a:cubicBezTo>
                      <a:pt x="21" y="28"/>
                      <a:pt x="21" y="28"/>
                      <a:pt x="21" y="28"/>
                    </a:cubicBezTo>
                    <a:cubicBezTo>
                      <a:pt x="13" y="25"/>
                      <a:pt x="13" y="25"/>
                      <a:pt x="13" y="25"/>
                    </a:cubicBezTo>
                    <a:cubicBezTo>
                      <a:pt x="6" y="21"/>
                      <a:pt x="6" y="21"/>
                      <a:pt x="6" y="21"/>
                    </a:cubicBezTo>
                    <a:cubicBezTo>
                      <a:pt x="6" y="21"/>
                      <a:pt x="6" y="21"/>
                      <a:pt x="5" y="21"/>
                    </a:cubicBezTo>
                    <a:cubicBezTo>
                      <a:pt x="4" y="20"/>
                      <a:pt x="4" y="20"/>
                      <a:pt x="4" y="20"/>
                    </a:cubicBezTo>
                    <a:cubicBezTo>
                      <a:pt x="4" y="20"/>
                      <a:pt x="4" y="20"/>
                      <a:pt x="4" y="20"/>
                    </a:cubicBezTo>
                    <a:cubicBezTo>
                      <a:pt x="2" y="18"/>
                      <a:pt x="2" y="18"/>
                      <a:pt x="2" y="18"/>
                    </a:cubicBezTo>
                    <a:cubicBezTo>
                      <a:pt x="2" y="18"/>
                      <a:pt x="2" y="18"/>
                      <a:pt x="2" y="18"/>
                    </a:cubicBezTo>
                    <a:cubicBezTo>
                      <a:pt x="1" y="16"/>
                      <a:pt x="1" y="16"/>
                      <a:pt x="1" y="16"/>
                    </a:cubicBezTo>
                    <a:cubicBezTo>
                      <a:pt x="1" y="16"/>
                      <a:pt x="1" y="16"/>
                      <a:pt x="1" y="16"/>
                    </a:cubicBezTo>
                    <a:cubicBezTo>
                      <a:pt x="1" y="14"/>
                      <a:pt x="1" y="14"/>
                      <a:pt x="1" y="14"/>
                    </a:cubicBezTo>
                    <a:cubicBezTo>
                      <a:pt x="1" y="14"/>
                      <a:pt x="0" y="14"/>
                      <a:pt x="0" y="14"/>
                    </a:cubicBezTo>
                    <a:cubicBezTo>
                      <a:pt x="0" y="12"/>
                      <a:pt x="0" y="12"/>
                      <a:pt x="0" y="12"/>
                    </a:cubicBezTo>
                    <a:cubicBezTo>
                      <a:pt x="0" y="12"/>
                      <a:pt x="0" y="12"/>
                      <a:pt x="0" y="11"/>
                    </a:cubicBezTo>
                    <a:cubicBezTo>
                      <a:pt x="0" y="10"/>
                      <a:pt x="0" y="10"/>
                      <a:pt x="0" y="10"/>
                    </a:cubicBezTo>
                    <a:cubicBezTo>
                      <a:pt x="0" y="9"/>
                      <a:pt x="0" y="9"/>
                      <a:pt x="0" y="9"/>
                    </a:cubicBezTo>
                    <a:cubicBezTo>
                      <a:pt x="1" y="7"/>
                      <a:pt x="1" y="7"/>
                      <a:pt x="1" y="7"/>
                    </a:cubicBezTo>
                    <a:cubicBezTo>
                      <a:pt x="1" y="7"/>
                      <a:pt x="1" y="7"/>
                      <a:pt x="1" y="7"/>
                    </a:cubicBezTo>
                    <a:cubicBezTo>
                      <a:pt x="2" y="5"/>
                      <a:pt x="2" y="5"/>
                      <a:pt x="2" y="5"/>
                    </a:cubicBezTo>
                    <a:cubicBezTo>
                      <a:pt x="2" y="5"/>
                      <a:pt x="2" y="5"/>
                      <a:pt x="2" y="5"/>
                    </a:cubicBezTo>
                    <a:cubicBezTo>
                      <a:pt x="4" y="3"/>
                      <a:pt x="4" y="3"/>
                      <a:pt x="4" y="3"/>
                    </a:cubicBezTo>
                    <a:cubicBezTo>
                      <a:pt x="4" y="3"/>
                      <a:pt x="4" y="3"/>
                      <a:pt x="4" y="3"/>
                    </a:cubicBezTo>
                    <a:cubicBezTo>
                      <a:pt x="5" y="2"/>
                      <a:pt x="5" y="2"/>
                      <a:pt x="5" y="2"/>
                    </a:cubicBezTo>
                    <a:cubicBezTo>
                      <a:pt x="5" y="2"/>
                      <a:pt x="5" y="2"/>
                      <a:pt x="6" y="2"/>
                    </a:cubicBezTo>
                    <a:cubicBezTo>
                      <a:pt x="7" y="1"/>
                      <a:pt x="7" y="1"/>
                      <a:pt x="7" y="1"/>
                    </a:cubicBezTo>
                    <a:cubicBezTo>
                      <a:pt x="7" y="1"/>
                      <a:pt x="8" y="1"/>
                      <a:pt x="8" y="1"/>
                    </a:cubicBezTo>
                    <a:cubicBezTo>
                      <a:pt x="10" y="0"/>
                      <a:pt x="10" y="0"/>
                      <a:pt x="10" y="0"/>
                    </a:cubicBezTo>
                    <a:cubicBezTo>
                      <a:pt x="10" y="0"/>
                      <a:pt x="10" y="0"/>
                      <a:pt x="10" y="0"/>
                    </a:cubicBezTo>
                    <a:cubicBezTo>
                      <a:pt x="12" y="0"/>
                      <a:pt x="12" y="0"/>
                      <a:pt x="12" y="0"/>
                    </a:cubicBezTo>
                    <a:cubicBezTo>
                      <a:pt x="12" y="0"/>
                      <a:pt x="12" y="0"/>
                      <a:pt x="12" y="0"/>
                    </a:cubicBezTo>
                    <a:cubicBezTo>
                      <a:pt x="14" y="0"/>
                      <a:pt x="14" y="0"/>
                      <a:pt x="14" y="0"/>
                    </a:cubicBezTo>
                    <a:cubicBezTo>
                      <a:pt x="14" y="0"/>
                      <a:pt x="14" y="0"/>
                      <a:pt x="14" y="0"/>
                    </a:cubicBezTo>
                    <a:cubicBezTo>
                      <a:pt x="16" y="0"/>
                      <a:pt x="16" y="0"/>
                      <a:pt x="16" y="0"/>
                    </a:cubicBezTo>
                    <a:cubicBezTo>
                      <a:pt x="17" y="0"/>
                      <a:pt x="17" y="0"/>
                      <a:pt x="17" y="1"/>
                    </a:cubicBezTo>
                    <a:cubicBezTo>
                      <a:pt x="19" y="1"/>
                      <a:pt x="19" y="1"/>
                      <a:pt x="19" y="1"/>
                    </a:cubicBezTo>
                    <a:lnTo>
                      <a:pt x="17" y="5"/>
                    </a:lnTo>
                    <a:close/>
                  </a:path>
                </a:pathLst>
              </a:custGeom>
              <a:solidFill>
                <a:srgbClr val="00BCEB"/>
              </a:solidFill>
              <a:ln w="0" cap="flat">
                <a:solidFill>
                  <a:srgbClr val="00BCEB"/>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4"/>
              <p:cNvSpPr>
                <a:spLocks/>
              </p:cNvSpPr>
              <p:nvPr/>
            </p:nvSpPr>
            <p:spPr bwMode="auto">
              <a:xfrm>
                <a:off x="4616450" y="2281238"/>
                <a:ext cx="107950" cy="101600"/>
              </a:xfrm>
              <a:custGeom>
                <a:avLst/>
                <a:gdLst>
                  <a:gd name="T0" fmla="*/ 13 w 29"/>
                  <a:gd name="T1" fmla="*/ 25 h 27"/>
                  <a:gd name="T2" fmla="*/ 26 w 29"/>
                  <a:gd name="T3" fmla="*/ 20 h 27"/>
                  <a:gd name="T4" fmla="*/ 23 w 29"/>
                  <a:gd name="T5" fmla="*/ 8 h 27"/>
                  <a:gd name="T6" fmla="*/ 0 w 29"/>
                  <a:gd name="T7" fmla="*/ 0 h 27"/>
                  <a:gd name="T8" fmla="*/ 0 w 29"/>
                  <a:gd name="T9" fmla="*/ 20 h 27"/>
                  <a:gd name="T10" fmla="*/ 13 w 29"/>
                  <a:gd name="T11" fmla="*/ 25 h 27"/>
                </a:gdLst>
                <a:ahLst/>
                <a:cxnLst>
                  <a:cxn ang="0">
                    <a:pos x="T0" y="T1"/>
                  </a:cxn>
                  <a:cxn ang="0">
                    <a:pos x="T2" y="T3"/>
                  </a:cxn>
                  <a:cxn ang="0">
                    <a:pos x="T4" y="T5"/>
                  </a:cxn>
                  <a:cxn ang="0">
                    <a:pos x="T6" y="T7"/>
                  </a:cxn>
                  <a:cxn ang="0">
                    <a:pos x="T8" y="T9"/>
                  </a:cxn>
                  <a:cxn ang="0">
                    <a:pos x="T10" y="T11"/>
                  </a:cxn>
                </a:cxnLst>
                <a:rect l="0" t="0" r="r" b="b"/>
                <a:pathLst>
                  <a:path w="29" h="27">
                    <a:moveTo>
                      <a:pt x="13" y="25"/>
                    </a:moveTo>
                    <a:cubicBezTo>
                      <a:pt x="18" y="27"/>
                      <a:pt x="24" y="26"/>
                      <a:pt x="26" y="20"/>
                    </a:cubicBezTo>
                    <a:cubicBezTo>
                      <a:pt x="29" y="16"/>
                      <a:pt x="27" y="10"/>
                      <a:pt x="23" y="8"/>
                    </a:cubicBezTo>
                    <a:cubicBezTo>
                      <a:pt x="22" y="7"/>
                      <a:pt x="13" y="3"/>
                      <a:pt x="0" y="0"/>
                    </a:cubicBezTo>
                    <a:cubicBezTo>
                      <a:pt x="0" y="20"/>
                      <a:pt x="0" y="20"/>
                      <a:pt x="0" y="20"/>
                    </a:cubicBezTo>
                    <a:cubicBezTo>
                      <a:pt x="8" y="22"/>
                      <a:pt x="13" y="25"/>
                      <a:pt x="13" y="25"/>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65"/>
              <p:cNvSpPr>
                <a:spLocks/>
              </p:cNvSpPr>
              <p:nvPr/>
            </p:nvSpPr>
            <p:spPr bwMode="auto">
              <a:xfrm>
                <a:off x="4611688" y="2273300"/>
                <a:ext cx="112712" cy="112712"/>
              </a:xfrm>
              <a:custGeom>
                <a:avLst/>
                <a:gdLst>
                  <a:gd name="T0" fmla="*/ 16 w 30"/>
                  <a:gd name="T1" fmla="*/ 26 h 30"/>
                  <a:gd name="T2" fmla="*/ 20 w 30"/>
                  <a:gd name="T3" fmla="*/ 26 h 30"/>
                  <a:gd name="T4" fmla="*/ 21 w 30"/>
                  <a:gd name="T5" fmla="*/ 26 h 30"/>
                  <a:gd name="T6" fmla="*/ 24 w 30"/>
                  <a:gd name="T7" fmla="*/ 24 h 30"/>
                  <a:gd name="T8" fmla="*/ 25 w 30"/>
                  <a:gd name="T9" fmla="*/ 23 h 30"/>
                  <a:gd name="T10" fmla="*/ 26 w 30"/>
                  <a:gd name="T11" fmla="*/ 20 h 30"/>
                  <a:gd name="T12" fmla="*/ 27 w 30"/>
                  <a:gd name="T13" fmla="*/ 19 h 30"/>
                  <a:gd name="T14" fmla="*/ 26 w 30"/>
                  <a:gd name="T15" fmla="*/ 16 h 30"/>
                  <a:gd name="T16" fmla="*/ 26 w 30"/>
                  <a:gd name="T17" fmla="*/ 15 h 30"/>
                  <a:gd name="T18" fmla="*/ 24 w 30"/>
                  <a:gd name="T19" fmla="*/ 12 h 30"/>
                  <a:gd name="T20" fmla="*/ 22 w 30"/>
                  <a:gd name="T21" fmla="*/ 11 h 30"/>
                  <a:gd name="T22" fmla="*/ 16 w 30"/>
                  <a:gd name="T23" fmla="*/ 8 h 30"/>
                  <a:gd name="T24" fmla="*/ 5 w 30"/>
                  <a:gd name="T25" fmla="*/ 4 h 30"/>
                  <a:gd name="T26" fmla="*/ 3 w 30"/>
                  <a:gd name="T27" fmla="*/ 5 h 30"/>
                  <a:gd name="T28" fmla="*/ 3 w 30"/>
                  <a:gd name="T29" fmla="*/ 13 h 30"/>
                  <a:gd name="T30" fmla="*/ 3 w 30"/>
                  <a:gd name="T31" fmla="*/ 18 h 30"/>
                  <a:gd name="T32" fmla="*/ 3 w 30"/>
                  <a:gd name="T33" fmla="*/ 21 h 30"/>
                  <a:gd name="T34" fmla="*/ 3 w 30"/>
                  <a:gd name="T35" fmla="*/ 22 h 30"/>
                  <a:gd name="T36" fmla="*/ 7 w 30"/>
                  <a:gd name="T37" fmla="*/ 22 h 30"/>
                  <a:gd name="T38" fmla="*/ 13 w 30"/>
                  <a:gd name="T39" fmla="*/ 24 h 30"/>
                  <a:gd name="T40" fmla="*/ 15 w 30"/>
                  <a:gd name="T41" fmla="*/ 25 h 30"/>
                  <a:gd name="T42" fmla="*/ 12 w 30"/>
                  <a:gd name="T43" fmla="*/ 28 h 30"/>
                  <a:gd name="T44" fmla="*/ 8 w 30"/>
                  <a:gd name="T45" fmla="*/ 26 h 30"/>
                  <a:gd name="T46" fmla="*/ 1 w 30"/>
                  <a:gd name="T47" fmla="*/ 23 h 30"/>
                  <a:gd name="T48" fmla="*/ 0 w 30"/>
                  <a:gd name="T49" fmla="*/ 21 h 30"/>
                  <a:gd name="T50" fmla="*/ 0 w 30"/>
                  <a:gd name="T51" fmla="*/ 19 h 30"/>
                  <a:gd name="T52" fmla="*/ 0 w 30"/>
                  <a:gd name="T53" fmla="*/ 15 h 30"/>
                  <a:gd name="T54" fmla="*/ 0 w 30"/>
                  <a:gd name="T55" fmla="*/ 8 h 30"/>
                  <a:gd name="T56" fmla="*/ 0 w 30"/>
                  <a:gd name="T57" fmla="*/ 0 h 30"/>
                  <a:gd name="T58" fmla="*/ 11 w 30"/>
                  <a:gd name="T59" fmla="*/ 2 h 30"/>
                  <a:gd name="T60" fmla="*/ 20 w 30"/>
                  <a:gd name="T61" fmla="*/ 6 h 30"/>
                  <a:gd name="T62" fmla="*/ 25 w 30"/>
                  <a:gd name="T63" fmla="*/ 8 h 30"/>
                  <a:gd name="T64" fmla="*/ 28 w 30"/>
                  <a:gd name="T65" fmla="*/ 11 h 30"/>
                  <a:gd name="T66" fmla="*/ 29 w 30"/>
                  <a:gd name="T67" fmla="*/ 13 h 30"/>
                  <a:gd name="T68" fmla="*/ 30 w 30"/>
                  <a:gd name="T69" fmla="*/ 17 h 30"/>
                  <a:gd name="T70" fmla="*/ 30 w 30"/>
                  <a:gd name="T71" fmla="*/ 19 h 30"/>
                  <a:gd name="T72" fmla="*/ 29 w 30"/>
                  <a:gd name="T73" fmla="*/ 23 h 30"/>
                  <a:gd name="T74" fmla="*/ 28 w 30"/>
                  <a:gd name="T75" fmla="*/ 25 h 30"/>
                  <a:gd name="T76" fmla="*/ 25 w 30"/>
                  <a:gd name="T77" fmla="*/ 28 h 30"/>
                  <a:gd name="T78" fmla="*/ 22 w 30"/>
                  <a:gd name="T79" fmla="*/ 29 h 30"/>
                  <a:gd name="T80" fmla="*/ 18 w 30"/>
                  <a:gd name="T81" fmla="*/ 30 h 30"/>
                  <a:gd name="T82" fmla="*/ 16 w 30"/>
                  <a:gd name="T8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30">
                    <a:moveTo>
                      <a:pt x="15" y="25"/>
                    </a:moveTo>
                    <a:cubicBezTo>
                      <a:pt x="17" y="26"/>
                      <a:pt x="17" y="26"/>
                      <a:pt x="17" y="26"/>
                    </a:cubicBezTo>
                    <a:cubicBezTo>
                      <a:pt x="16" y="26"/>
                      <a:pt x="16" y="26"/>
                      <a:pt x="16" y="26"/>
                    </a:cubicBezTo>
                    <a:cubicBezTo>
                      <a:pt x="18" y="26"/>
                      <a:pt x="18" y="26"/>
                      <a:pt x="18" y="26"/>
                    </a:cubicBezTo>
                    <a:cubicBezTo>
                      <a:pt x="18" y="26"/>
                      <a:pt x="18" y="26"/>
                      <a:pt x="18" y="26"/>
                    </a:cubicBezTo>
                    <a:cubicBezTo>
                      <a:pt x="20" y="26"/>
                      <a:pt x="20" y="26"/>
                      <a:pt x="20" y="26"/>
                    </a:cubicBezTo>
                    <a:cubicBezTo>
                      <a:pt x="20" y="26"/>
                      <a:pt x="20" y="26"/>
                      <a:pt x="20" y="26"/>
                    </a:cubicBezTo>
                    <a:cubicBezTo>
                      <a:pt x="22" y="26"/>
                      <a:pt x="22" y="26"/>
                      <a:pt x="22" y="26"/>
                    </a:cubicBezTo>
                    <a:cubicBezTo>
                      <a:pt x="21" y="26"/>
                      <a:pt x="21" y="26"/>
                      <a:pt x="21" y="26"/>
                    </a:cubicBezTo>
                    <a:cubicBezTo>
                      <a:pt x="23" y="25"/>
                      <a:pt x="23" y="25"/>
                      <a:pt x="23" y="25"/>
                    </a:cubicBezTo>
                    <a:cubicBezTo>
                      <a:pt x="23" y="25"/>
                      <a:pt x="23" y="25"/>
                      <a:pt x="23" y="25"/>
                    </a:cubicBezTo>
                    <a:cubicBezTo>
                      <a:pt x="24" y="24"/>
                      <a:pt x="24" y="24"/>
                      <a:pt x="24" y="24"/>
                    </a:cubicBezTo>
                    <a:cubicBezTo>
                      <a:pt x="24" y="25"/>
                      <a:pt x="24" y="25"/>
                      <a:pt x="24" y="25"/>
                    </a:cubicBezTo>
                    <a:cubicBezTo>
                      <a:pt x="25" y="23"/>
                      <a:pt x="25" y="23"/>
                      <a:pt x="25" y="23"/>
                    </a:cubicBezTo>
                    <a:cubicBezTo>
                      <a:pt x="25" y="23"/>
                      <a:pt x="25" y="23"/>
                      <a:pt x="25" y="23"/>
                    </a:cubicBezTo>
                    <a:cubicBezTo>
                      <a:pt x="26" y="22"/>
                      <a:pt x="26" y="22"/>
                      <a:pt x="26" y="22"/>
                    </a:cubicBezTo>
                    <a:cubicBezTo>
                      <a:pt x="26" y="22"/>
                      <a:pt x="26" y="22"/>
                      <a:pt x="26" y="22"/>
                    </a:cubicBezTo>
                    <a:cubicBezTo>
                      <a:pt x="26" y="20"/>
                      <a:pt x="26" y="20"/>
                      <a:pt x="26" y="20"/>
                    </a:cubicBezTo>
                    <a:cubicBezTo>
                      <a:pt x="26" y="20"/>
                      <a:pt x="26" y="20"/>
                      <a:pt x="26" y="20"/>
                    </a:cubicBezTo>
                    <a:cubicBezTo>
                      <a:pt x="27" y="19"/>
                      <a:pt x="27" y="19"/>
                      <a:pt x="27" y="19"/>
                    </a:cubicBezTo>
                    <a:cubicBezTo>
                      <a:pt x="27" y="19"/>
                      <a:pt x="27" y="19"/>
                      <a:pt x="27" y="19"/>
                    </a:cubicBezTo>
                    <a:cubicBezTo>
                      <a:pt x="27" y="17"/>
                      <a:pt x="27" y="17"/>
                      <a:pt x="27" y="17"/>
                    </a:cubicBezTo>
                    <a:cubicBezTo>
                      <a:pt x="27" y="17"/>
                      <a:pt x="27" y="17"/>
                      <a:pt x="27" y="17"/>
                    </a:cubicBezTo>
                    <a:cubicBezTo>
                      <a:pt x="26" y="16"/>
                      <a:pt x="26" y="16"/>
                      <a:pt x="26" y="16"/>
                    </a:cubicBezTo>
                    <a:cubicBezTo>
                      <a:pt x="26" y="16"/>
                      <a:pt x="26" y="16"/>
                      <a:pt x="26" y="16"/>
                    </a:cubicBezTo>
                    <a:cubicBezTo>
                      <a:pt x="26" y="14"/>
                      <a:pt x="26" y="14"/>
                      <a:pt x="26" y="14"/>
                    </a:cubicBezTo>
                    <a:cubicBezTo>
                      <a:pt x="26" y="15"/>
                      <a:pt x="26" y="15"/>
                      <a:pt x="26" y="15"/>
                    </a:cubicBezTo>
                    <a:cubicBezTo>
                      <a:pt x="25" y="13"/>
                      <a:pt x="25" y="13"/>
                      <a:pt x="25" y="13"/>
                    </a:cubicBezTo>
                    <a:cubicBezTo>
                      <a:pt x="25" y="13"/>
                      <a:pt x="25" y="13"/>
                      <a:pt x="25" y="13"/>
                    </a:cubicBezTo>
                    <a:cubicBezTo>
                      <a:pt x="24" y="12"/>
                      <a:pt x="24" y="12"/>
                      <a:pt x="24" y="12"/>
                    </a:cubicBezTo>
                    <a:cubicBezTo>
                      <a:pt x="24" y="12"/>
                      <a:pt x="24" y="12"/>
                      <a:pt x="24" y="12"/>
                    </a:cubicBezTo>
                    <a:cubicBezTo>
                      <a:pt x="23" y="11"/>
                      <a:pt x="23" y="11"/>
                      <a:pt x="23" y="11"/>
                    </a:cubicBezTo>
                    <a:cubicBezTo>
                      <a:pt x="22" y="11"/>
                      <a:pt x="22" y="11"/>
                      <a:pt x="22" y="11"/>
                    </a:cubicBezTo>
                    <a:cubicBezTo>
                      <a:pt x="21" y="10"/>
                      <a:pt x="21" y="10"/>
                      <a:pt x="21" y="10"/>
                    </a:cubicBezTo>
                    <a:cubicBezTo>
                      <a:pt x="19" y="9"/>
                      <a:pt x="19" y="9"/>
                      <a:pt x="19" y="9"/>
                    </a:cubicBezTo>
                    <a:cubicBezTo>
                      <a:pt x="16" y="8"/>
                      <a:pt x="16" y="8"/>
                      <a:pt x="16" y="8"/>
                    </a:cubicBezTo>
                    <a:cubicBezTo>
                      <a:pt x="13" y="7"/>
                      <a:pt x="13" y="7"/>
                      <a:pt x="13" y="7"/>
                    </a:cubicBezTo>
                    <a:cubicBezTo>
                      <a:pt x="10" y="6"/>
                      <a:pt x="10" y="6"/>
                      <a:pt x="10" y="6"/>
                    </a:cubicBezTo>
                    <a:cubicBezTo>
                      <a:pt x="5" y="4"/>
                      <a:pt x="5" y="4"/>
                      <a:pt x="5" y="4"/>
                    </a:cubicBezTo>
                    <a:cubicBezTo>
                      <a:pt x="1" y="3"/>
                      <a:pt x="1" y="3"/>
                      <a:pt x="1" y="3"/>
                    </a:cubicBezTo>
                    <a:cubicBezTo>
                      <a:pt x="3" y="2"/>
                      <a:pt x="3" y="2"/>
                      <a:pt x="3" y="2"/>
                    </a:cubicBezTo>
                    <a:cubicBezTo>
                      <a:pt x="3" y="5"/>
                      <a:pt x="3" y="5"/>
                      <a:pt x="3" y="5"/>
                    </a:cubicBezTo>
                    <a:cubicBezTo>
                      <a:pt x="3" y="8"/>
                      <a:pt x="3" y="8"/>
                      <a:pt x="3" y="8"/>
                    </a:cubicBezTo>
                    <a:cubicBezTo>
                      <a:pt x="3" y="11"/>
                      <a:pt x="3" y="11"/>
                      <a:pt x="3" y="11"/>
                    </a:cubicBezTo>
                    <a:cubicBezTo>
                      <a:pt x="3" y="13"/>
                      <a:pt x="3" y="13"/>
                      <a:pt x="3" y="13"/>
                    </a:cubicBezTo>
                    <a:cubicBezTo>
                      <a:pt x="3" y="15"/>
                      <a:pt x="3" y="15"/>
                      <a:pt x="3" y="15"/>
                    </a:cubicBezTo>
                    <a:cubicBezTo>
                      <a:pt x="3" y="17"/>
                      <a:pt x="3" y="17"/>
                      <a:pt x="3" y="17"/>
                    </a:cubicBezTo>
                    <a:cubicBezTo>
                      <a:pt x="3" y="18"/>
                      <a:pt x="3" y="18"/>
                      <a:pt x="3" y="18"/>
                    </a:cubicBezTo>
                    <a:cubicBezTo>
                      <a:pt x="3" y="19"/>
                      <a:pt x="3" y="19"/>
                      <a:pt x="3" y="19"/>
                    </a:cubicBezTo>
                    <a:cubicBezTo>
                      <a:pt x="3" y="20"/>
                      <a:pt x="3" y="20"/>
                      <a:pt x="3" y="20"/>
                    </a:cubicBezTo>
                    <a:cubicBezTo>
                      <a:pt x="3" y="21"/>
                      <a:pt x="3" y="21"/>
                      <a:pt x="3" y="21"/>
                    </a:cubicBezTo>
                    <a:cubicBezTo>
                      <a:pt x="3" y="21"/>
                      <a:pt x="3" y="21"/>
                      <a:pt x="3" y="21"/>
                    </a:cubicBezTo>
                    <a:cubicBezTo>
                      <a:pt x="3" y="22"/>
                      <a:pt x="3" y="22"/>
                      <a:pt x="3" y="22"/>
                    </a:cubicBezTo>
                    <a:cubicBezTo>
                      <a:pt x="3" y="22"/>
                      <a:pt x="3" y="22"/>
                      <a:pt x="3" y="22"/>
                    </a:cubicBezTo>
                    <a:cubicBezTo>
                      <a:pt x="2" y="20"/>
                      <a:pt x="2" y="20"/>
                      <a:pt x="2" y="20"/>
                    </a:cubicBezTo>
                    <a:cubicBezTo>
                      <a:pt x="5" y="21"/>
                      <a:pt x="5" y="21"/>
                      <a:pt x="5" y="21"/>
                    </a:cubicBezTo>
                    <a:cubicBezTo>
                      <a:pt x="7" y="22"/>
                      <a:pt x="7" y="22"/>
                      <a:pt x="7" y="22"/>
                    </a:cubicBezTo>
                    <a:cubicBezTo>
                      <a:pt x="9" y="23"/>
                      <a:pt x="9" y="23"/>
                      <a:pt x="9" y="23"/>
                    </a:cubicBezTo>
                    <a:cubicBezTo>
                      <a:pt x="11" y="24"/>
                      <a:pt x="11" y="24"/>
                      <a:pt x="11" y="24"/>
                    </a:cubicBezTo>
                    <a:cubicBezTo>
                      <a:pt x="13" y="24"/>
                      <a:pt x="13" y="24"/>
                      <a:pt x="13" y="24"/>
                    </a:cubicBezTo>
                    <a:cubicBezTo>
                      <a:pt x="14" y="25"/>
                      <a:pt x="14" y="25"/>
                      <a:pt x="14" y="25"/>
                    </a:cubicBezTo>
                    <a:cubicBezTo>
                      <a:pt x="15" y="25"/>
                      <a:pt x="15" y="25"/>
                      <a:pt x="15" y="25"/>
                    </a:cubicBezTo>
                    <a:cubicBezTo>
                      <a:pt x="15" y="25"/>
                      <a:pt x="15" y="25"/>
                      <a:pt x="15" y="25"/>
                    </a:cubicBezTo>
                    <a:cubicBezTo>
                      <a:pt x="13" y="28"/>
                      <a:pt x="13" y="28"/>
                      <a:pt x="13" y="28"/>
                    </a:cubicBezTo>
                    <a:cubicBezTo>
                      <a:pt x="13" y="28"/>
                      <a:pt x="13" y="28"/>
                      <a:pt x="13" y="28"/>
                    </a:cubicBezTo>
                    <a:cubicBezTo>
                      <a:pt x="12" y="28"/>
                      <a:pt x="12" y="28"/>
                      <a:pt x="12" y="28"/>
                    </a:cubicBezTo>
                    <a:cubicBezTo>
                      <a:pt x="11" y="27"/>
                      <a:pt x="11" y="27"/>
                      <a:pt x="11" y="27"/>
                    </a:cubicBezTo>
                    <a:cubicBezTo>
                      <a:pt x="10" y="27"/>
                      <a:pt x="10" y="27"/>
                      <a:pt x="10" y="27"/>
                    </a:cubicBezTo>
                    <a:cubicBezTo>
                      <a:pt x="8" y="26"/>
                      <a:pt x="8" y="26"/>
                      <a:pt x="8" y="26"/>
                    </a:cubicBezTo>
                    <a:cubicBezTo>
                      <a:pt x="6" y="25"/>
                      <a:pt x="6" y="25"/>
                      <a:pt x="6" y="25"/>
                    </a:cubicBezTo>
                    <a:cubicBezTo>
                      <a:pt x="4" y="24"/>
                      <a:pt x="4" y="24"/>
                      <a:pt x="4" y="24"/>
                    </a:cubicBezTo>
                    <a:cubicBezTo>
                      <a:pt x="1" y="23"/>
                      <a:pt x="1" y="23"/>
                      <a:pt x="1" y="23"/>
                    </a:cubicBezTo>
                    <a:cubicBezTo>
                      <a:pt x="0" y="23"/>
                      <a:pt x="0" y="22"/>
                      <a:pt x="0" y="22"/>
                    </a:cubicBezTo>
                    <a:cubicBezTo>
                      <a:pt x="0" y="22"/>
                      <a:pt x="0" y="22"/>
                      <a:pt x="0" y="22"/>
                    </a:cubicBezTo>
                    <a:cubicBezTo>
                      <a:pt x="0" y="21"/>
                      <a:pt x="0" y="21"/>
                      <a:pt x="0" y="21"/>
                    </a:cubicBezTo>
                    <a:cubicBezTo>
                      <a:pt x="0" y="21"/>
                      <a:pt x="0" y="21"/>
                      <a:pt x="0" y="21"/>
                    </a:cubicBezTo>
                    <a:cubicBezTo>
                      <a:pt x="0" y="20"/>
                      <a:pt x="0" y="20"/>
                      <a:pt x="0" y="20"/>
                    </a:cubicBezTo>
                    <a:cubicBezTo>
                      <a:pt x="0" y="19"/>
                      <a:pt x="0" y="19"/>
                      <a:pt x="0" y="19"/>
                    </a:cubicBezTo>
                    <a:cubicBezTo>
                      <a:pt x="0" y="18"/>
                      <a:pt x="0" y="18"/>
                      <a:pt x="0" y="18"/>
                    </a:cubicBezTo>
                    <a:cubicBezTo>
                      <a:pt x="0" y="17"/>
                      <a:pt x="0" y="17"/>
                      <a:pt x="0" y="17"/>
                    </a:cubicBezTo>
                    <a:cubicBezTo>
                      <a:pt x="0" y="15"/>
                      <a:pt x="0" y="15"/>
                      <a:pt x="0" y="15"/>
                    </a:cubicBezTo>
                    <a:cubicBezTo>
                      <a:pt x="0" y="13"/>
                      <a:pt x="0" y="13"/>
                      <a:pt x="0" y="13"/>
                    </a:cubicBezTo>
                    <a:cubicBezTo>
                      <a:pt x="0" y="11"/>
                      <a:pt x="0" y="11"/>
                      <a:pt x="0" y="11"/>
                    </a:cubicBezTo>
                    <a:cubicBezTo>
                      <a:pt x="0" y="8"/>
                      <a:pt x="0" y="8"/>
                      <a:pt x="0" y="8"/>
                    </a:cubicBezTo>
                    <a:cubicBezTo>
                      <a:pt x="0" y="5"/>
                      <a:pt x="0" y="5"/>
                      <a:pt x="0" y="5"/>
                    </a:cubicBezTo>
                    <a:cubicBezTo>
                      <a:pt x="0" y="2"/>
                      <a:pt x="0" y="2"/>
                      <a:pt x="0" y="2"/>
                    </a:cubicBezTo>
                    <a:cubicBezTo>
                      <a:pt x="0" y="1"/>
                      <a:pt x="0" y="1"/>
                      <a:pt x="0" y="0"/>
                    </a:cubicBezTo>
                    <a:cubicBezTo>
                      <a:pt x="1" y="0"/>
                      <a:pt x="1" y="0"/>
                      <a:pt x="2" y="0"/>
                    </a:cubicBezTo>
                    <a:cubicBezTo>
                      <a:pt x="6" y="1"/>
                      <a:pt x="6" y="1"/>
                      <a:pt x="6" y="1"/>
                    </a:cubicBezTo>
                    <a:cubicBezTo>
                      <a:pt x="11" y="2"/>
                      <a:pt x="11" y="2"/>
                      <a:pt x="11" y="2"/>
                    </a:cubicBezTo>
                    <a:cubicBezTo>
                      <a:pt x="14" y="4"/>
                      <a:pt x="14" y="4"/>
                      <a:pt x="14" y="4"/>
                    </a:cubicBezTo>
                    <a:cubicBezTo>
                      <a:pt x="18" y="5"/>
                      <a:pt x="18" y="5"/>
                      <a:pt x="18" y="5"/>
                    </a:cubicBezTo>
                    <a:cubicBezTo>
                      <a:pt x="20" y="6"/>
                      <a:pt x="20" y="6"/>
                      <a:pt x="20" y="6"/>
                    </a:cubicBezTo>
                    <a:cubicBezTo>
                      <a:pt x="23" y="7"/>
                      <a:pt x="23" y="7"/>
                      <a:pt x="23" y="7"/>
                    </a:cubicBezTo>
                    <a:cubicBezTo>
                      <a:pt x="24" y="8"/>
                      <a:pt x="24" y="8"/>
                      <a:pt x="24" y="8"/>
                    </a:cubicBezTo>
                    <a:cubicBezTo>
                      <a:pt x="25" y="8"/>
                      <a:pt x="25" y="8"/>
                      <a:pt x="25" y="8"/>
                    </a:cubicBezTo>
                    <a:cubicBezTo>
                      <a:pt x="26" y="9"/>
                      <a:pt x="26" y="9"/>
                      <a:pt x="26" y="9"/>
                    </a:cubicBezTo>
                    <a:cubicBezTo>
                      <a:pt x="26" y="9"/>
                      <a:pt x="26" y="10"/>
                      <a:pt x="26" y="10"/>
                    </a:cubicBezTo>
                    <a:cubicBezTo>
                      <a:pt x="28" y="11"/>
                      <a:pt x="28" y="11"/>
                      <a:pt x="28" y="11"/>
                    </a:cubicBezTo>
                    <a:cubicBezTo>
                      <a:pt x="28" y="11"/>
                      <a:pt x="28" y="11"/>
                      <a:pt x="28" y="11"/>
                    </a:cubicBezTo>
                    <a:cubicBezTo>
                      <a:pt x="29" y="13"/>
                      <a:pt x="29" y="13"/>
                      <a:pt x="29" y="13"/>
                    </a:cubicBezTo>
                    <a:cubicBezTo>
                      <a:pt x="29" y="13"/>
                      <a:pt x="29" y="13"/>
                      <a:pt x="29" y="13"/>
                    </a:cubicBezTo>
                    <a:cubicBezTo>
                      <a:pt x="30" y="15"/>
                      <a:pt x="30" y="15"/>
                      <a:pt x="30" y="15"/>
                    </a:cubicBezTo>
                    <a:cubicBezTo>
                      <a:pt x="30" y="15"/>
                      <a:pt x="30" y="15"/>
                      <a:pt x="30" y="15"/>
                    </a:cubicBezTo>
                    <a:cubicBezTo>
                      <a:pt x="30" y="17"/>
                      <a:pt x="30" y="17"/>
                      <a:pt x="30" y="17"/>
                    </a:cubicBezTo>
                    <a:cubicBezTo>
                      <a:pt x="30" y="17"/>
                      <a:pt x="30" y="17"/>
                      <a:pt x="30" y="17"/>
                    </a:cubicBezTo>
                    <a:cubicBezTo>
                      <a:pt x="30" y="19"/>
                      <a:pt x="30" y="19"/>
                      <a:pt x="30" y="19"/>
                    </a:cubicBezTo>
                    <a:cubicBezTo>
                      <a:pt x="30" y="19"/>
                      <a:pt x="30" y="19"/>
                      <a:pt x="30" y="19"/>
                    </a:cubicBezTo>
                    <a:cubicBezTo>
                      <a:pt x="30" y="21"/>
                      <a:pt x="30" y="21"/>
                      <a:pt x="30" y="21"/>
                    </a:cubicBezTo>
                    <a:cubicBezTo>
                      <a:pt x="30" y="21"/>
                      <a:pt x="30" y="21"/>
                      <a:pt x="30" y="21"/>
                    </a:cubicBezTo>
                    <a:cubicBezTo>
                      <a:pt x="29" y="23"/>
                      <a:pt x="29" y="23"/>
                      <a:pt x="29" y="23"/>
                    </a:cubicBezTo>
                    <a:cubicBezTo>
                      <a:pt x="29" y="23"/>
                      <a:pt x="29" y="23"/>
                      <a:pt x="29" y="23"/>
                    </a:cubicBezTo>
                    <a:cubicBezTo>
                      <a:pt x="28" y="25"/>
                      <a:pt x="28" y="25"/>
                      <a:pt x="28" y="25"/>
                    </a:cubicBezTo>
                    <a:cubicBezTo>
                      <a:pt x="28" y="25"/>
                      <a:pt x="28" y="25"/>
                      <a:pt x="28" y="25"/>
                    </a:cubicBezTo>
                    <a:cubicBezTo>
                      <a:pt x="26" y="27"/>
                      <a:pt x="26" y="27"/>
                      <a:pt x="26" y="27"/>
                    </a:cubicBezTo>
                    <a:cubicBezTo>
                      <a:pt x="26" y="27"/>
                      <a:pt x="26" y="27"/>
                      <a:pt x="26" y="27"/>
                    </a:cubicBezTo>
                    <a:cubicBezTo>
                      <a:pt x="25" y="28"/>
                      <a:pt x="25" y="28"/>
                      <a:pt x="25" y="28"/>
                    </a:cubicBezTo>
                    <a:cubicBezTo>
                      <a:pt x="24" y="28"/>
                      <a:pt x="24" y="28"/>
                      <a:pt x="24" y="28"/>
                    </a:cubicBezTo>
                    <a:cubicBezTo>
                      <a:pt x="23" y="29"/>
                      <a:pt x="23" y="29"/>
                      <a:pt x="23" y="29"/>
                    </a:cubicBezTo>
                    <a:cubicBezTo>
                      <a:pt x="22" y="29"/>
                      <a:pt x="22" y="29"/>
                      <a:pt x="22" y="29"/>
                    </a:cubicBezTo>
                    <a:cubicBezTo>
                      <a:pt x="20" y="30"/>
                      <a:pt x="20" y="30"/>
                      <a:pt x="20" y="30"/>
                    </a:cubicBezTo>
                    <a:cubicBezTo>
                      <a:pt x="20" y="30"/>
                      <a:pt x="20" y="30"/>
                      <a:pt x="20" y="30"/>
                    </a:cubicBezTo>
                    <a:cubicBezTo>
                      <a:pt x="18" y="30"/>
                      <a:pt x="18" y="30"/>
                      <a:pt x="18" y="30"/>
                    </a:cubicBezTo>
                    <a:cubicBezTo>
                      <a:pt x="18" y="30"/>
                      <a:pt x="18" y="30"/>
                      <a:pt x="18" y="30"/>
                    </a:cubicBezTo>
                    <a:cubicBezTo>
                      <a:pt x="16" y="29"/>
                      <a:pt x="16" y="29"/>
                      <a:pt x="16" y="29"/>
                    </a:cubicBezTo>
                    <a:cubicBezTo>
                      <a:pt x="16" y="29"/>
                      <a:pt x="16" y="29"/>
                      <a:pt x="16" y="29"/>
                    </a:cubicBezTo>
                    <a:cubicBezTo>
                      <a:pt x="14" y="29"/>
                      <a:pt x="14" y="29"/>
                      <a:pt x="14" y="29"/>
                    </a:cubicBezTo>
                    <a:lnTo>
                      <a:pt x="15" y="25"/>
                    </a:lnTo>
                    <a:close/>
                  </a:path>
                </a:pathLst>
              </a:custGeom>
              <a:solidFill>
                <a:srgbClr val="00BCEB"/>
              </a:solidFill>
              <a:ln w="0" cap="flat">
                <a:solidFill>
                  <a:srgbClr val="00BCEB"/>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6"/>
              <p:cNvSpPr>
                <a:spLocks/>
              </p:cNvSpPr>
              <p:nvPr/>
            </p:nvSpPr>
            <p:spPr bwMode="auto">
              <a:xfrm>
                <a:off x="4616450" y="2457450"/>
                <a:ext cx="123825" cy="247650"/>
              </a:xfrm>
              <a:custGeom>
                <a:avLst/>
                <a:gdLst>
                  <a:gd name="T0" fmla="*/ 20 w 33"/>
                  <a:gd name="T1" fmla="*/ 8 h 66"/>
                  <a:gd name="T2" fmla="*/ 0 w 33"/>
                  <a:gd name="T3" fmla="*/ 0 h 66"/>
                  <a:gd name="T4" fmla="*/ 0 w 33"/>
                  <a:gd name="T5" fmla="*/ 21 h 66"/>
                  <a:gd name="T6" fmla="*/ 8 w 33"/>
                  <a:gd name="T7" fmla="*/ 24 h 66"/>
                  <a:gd name="T8" fmla="*/ 13 w 33"/>
                  <a:gd name="T9" fmla="*/ 33 h 66"/>
                  <a:gd name="T10" fmla="*/ 8 w 33"/>
                  <a:gd name="T11" fmla="*/ 43 h 66"/>
                  <a:gd name="T12" fmla="*/ 0 w 33"/>
                  <a:gd name="T13" fmla="*/ 47 h 66"/>
                  <a:gd name="T14" fmla="*/ 0 w 33"/>
                  <a:gd name="T15" fmla="*/ 66 h 66"/>
                  <a:gd name="T16" fmla="*/ 19 w 33"/>
                  <a:gd name="T17" fmla="*/ 60 h 66"/>
                  <a:gd name="T18" fmla="*/ 33 w 33"/>
                  <a:gd name="T19" fmla="*/ 33 h 66"/>
                  <a:gd name="T20" fmla="*/ 20 w 33"/>
                  <a:gd name="T2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6">
                    <a:moveTo>
                      <a:pt x="20" y="8"/>
                    </a:moveTo>
                    <a:cubicBezTo>
                      <a:pt x="15" y="5"/>
                      <a:pt x="8" y="2"/>
                      <a:pt x="0" y="0"/>
                    </a:cubicBezTo>
                    <a:cubicBezTo>
                      <a:pt x="0" y="21"/>
                      <a:pt x="0" y="21"/>
                      <a:pt x="0" y="21"/>
                    </a:cubicBezTo>
                    <a:cubicBezTo>
                      <a:pt x="3" y="21"/>
                      <a:pt x="6" y="23"/>
                      <a:pt x="8" y="24"/>
                    </a:cubicBezTo>
                    <a:cubicBezTo>
                      <a:pt x="12" y="27"/>
                      <a:pt x="13" y="30"/>
                      <a:pt x="13" y="33"/>
                    </a:cubicBezTo>
                    <a:cubicBezTo>
                      <a:pt x="13" y="38"/>
                      <a:pt x="12" y="41"/>
                      <a:pt x="8" y="43"/>
                    </a:cubicBezTo>
                    <a:cubicBezTo>
                      <a:pt x="6" y="45"/>
                      <a:pt x="3" y="45"/>
                      <a:pt x="0" y="47"/>
                    </a:cubicBezTo>
                    <a:cubicBezTo>
                      <a:pt x="0" y="66"/>
                      <a:pt x="0" y="66"/>
                      <a:pt x="0" y="66"/>
                    </a:cubicBezTo>
                    <a:cubicBezTo>
                      <a:pt x="8" y="66"/>
                      <a:pt x="14" y="63"/>
                      <a:pt x="19" y="60"/>
                    </a:cubicBezTo>
                    <a:cubicBezTo>
                      <a:pt x="28" y="53"/>
                      <a:pt x="33" y="44"/>
                      <a:pt x="33" y="33"/>
                    </a:cubicBezTo>
                    <a:cubicBezTo>
                      <a:pt x="33" y="23"/>
                      <a:pt x="28" y="15"/>
                      <a:pt x="20" y="8"/>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67"/>
              <p:cNvSpPr>
                <a:spLocks/>
              </p:cNvSpPr>
              <p:nvPr/>
            </p:nvSpPr>
            <p:spPr bwMode="auto">
              <a:xfrm>
                <a:off x="4611688" y="2452688"/>
                <a:ext cx="131762" cy="260350"/>
              </a:xfrm>
              <a:custGeom>
                <a:avLst/>
                <a:gdLst>
                  <a:gd name="T0" fmla="*/ 11 w 35"/>
                  <a:gd name="T1" fmla="*/ 6 h 69"/>
                  <a:gd name="T2" fmla="*/ 3 w 35"/>
                  <a:gd name="T3" fmla="*/ 1 h 69"/>
                  <a:gd name="T4" fmla="*/ 3 w 35"/>
                  <a:gd name="T5" fmla="*/ 11 h 69"/>
                  <a:gd name="T6" fmla="*/ 3 w 35"/>
                  <a:gd name="T7" fmla="*/ 17 h 69"/>
                  <a:gd name="T8" fmla="*/ 3 w 35"/>
                  <a:gd name="T9" fmla="*/ 20 h 69"/>
                  <a:gd name="T10" fmla="*/ 3 w 35"/>
                  <a:gd name="T11" fmla="*/ 22 h 69"/>
                  <a:gd name="T12" fmla="*/ 4 w 35"/>
                  <a:gd name="T13" fmla="*/ 21 h 69"/>
                  <a:gd name="T14" fmla="*/ 9 w 35"/>
                  <a:gd name="T15" fmla="*/ 23 h 69"/>
                  <a:gd name="T16" fmla="*/ 13 w 35"/>
                  <a:gd name="T17" fmla="*/ 26 h 69"/>
                  <a:gd name="T18" fmla="*/ 16 w 35"/>
                  <a:gd name="T19" fmla="*/ 31 h 69"/>
                  <a:gd name="T20" fmla="*/ 16 w 35"/>
                  <a:gd name="T21" fmla="*/ 35 h 69"/>
                  <a:gd name="T22" fmla="*/ 15 w 35"/>
                  <a:gd name="T23" fmla="*/ 41 h 69"/>
                  <a:gd name="T24" fmla="*/ 12 w 35"/>
                  <a:gd name="T25" fmla="*/ 44 h 69"/>
                  <a:gd name="T26" fmla="*/ 6 w 35"/>
                  <a:gd name="T27" fmla="*/ 48 h 69"/>
                  <a:gd name="T28" fmla="*/ 3 w 35"/>
                  <a:gd name="T29" fmla="*/ 48 h 69"/>
                  <a:gd name="T30" fmla="*/ 3 w 35"/>
                  <a:gd name="T31" fmla="*/ 57 h 69"/>
                  <a:gd name="T32" fmla="*/ 3 w 35"/>
                  <a:gd name="T33" fmla="*/ 63 h 69"/>
                  <a:gd name="T34" fmla="*/ 3 w 35"/>
                  <a:gd name="T35" fmla="*/ 66 h 69"/>
                  <a:gd name="T36" fmla="*/ 3 w 35"/>
                  <a:gd name="T37" fmla="*/ 67 h 69"/>
                  <a:gd name="T38" fmla="*/ 6 w 35"/>
                  <a:gd name="T39" fmla="*/ 65 h 69"/>
                  <a:gd name="T40" fmla="*/ 19 w 35"/>
                  <a:gd name="T41" fmla="*/ 59 h 69"/>
                  <a:gd name="T42" fmla="*/ 25 w 35"/>
                  <a:gd name="T43" fmla="*/ 54 h 69"/>
                  <a:gd name="T44" fmla="*/ 30 w 35"/>
                  <a:gd name="T45" fmla="*/ 45 h 69"/>
                  <a:gd name="T46" fmla="*/ 32 w 35"/>
                  <a:gd name="T47" fmla="*/ 34 h 69"/>
                  <a:gd name="T48" fmla="*/ 30 w 35"/>
                  <a:gd name="T49" fmla="*/ 24 h 69"/>
                  <a:gd name="T50" fmla="*/ 25 w 35"/>
                  <a:gd name="T51" fmla="*/ 15 h 69"/>
                  <a:gd name="T52" fmla="*/ 22 w 35"/>
                  <a:gd name="T53" fmla="*/ 8 h 69"/>
                  <a:gd name="T54" fmla="*/ 30 w 35"/>
                  <a:gd name="T55" fmla="*/ 16 h 69"/>
                  <a:gd name="T56" fmla="*/ 35 w 35"/>
                  <a:gd name="T57" fmla="*/ 27 h 69"/>
                  <a:gd name="T58" fmla="*/ 35 w 35"/>
                  <a:gd name="T59" fmla="*/ 39 h 69"/>
                  <a:gd name="T60" fmla="*/ 32 w 35"/>
                  <a:gd name="T61" fmla="*/ 50 h 69"/>
                  <a:gd name="T62" fmla="*/ 24 w 35"/>
                  <a:gd name="T63" fmla="*/ 59 h 69"/>
                  <a:gd name="T64" fmla="*/ 17 w 35"/>
                  <a:gd name="T65" fmla="*/ 64 h 69"/>
                  <a:gd name="T66" fmla="*/ 2 w 35"/>
                  <a:gd name="T67" fmla="*/ 69 h 69"/>
                  <a:gd name="T68" fmla="*/ 0 w 35"/>
                  <a:gd name="T69" fmla="*/ 67 h 69"/>
                  <a:gd name="T70" fmla="*/ 0 w 35"/>
                  <a:gd name="T71" fmla="*/ 66 h 69"/>
                  <a:gd name="T72" fmla="*/ 0 w 35"/>
                  <a:gd name="T73" fmla="*/ 63 h 69"/>
                  <a:gd name="T74" fmla="*/ 0 w 35"/>
                  <a:gd name="T75" fmla="*/ 57 h 69"/>
                  <a:gd name="T76" fmla="*/ 0 w 35"/>
                  <a:gd name="T77" fmla="*/ 48 h 69"/>
                  <a:gd name="T78" fmla="*/ 5 w 35"/>
                  <a:gd name="T79" fmla="*/ 45 h 69"/>
                  <a:gd name="T80" fmla="*/ 10 w 35"/>
                  <a:gd name="T81" fmla="*/ 41 h 69"/>
                  <a:gd name="T82" fmla="*/ 11 w 35"/>
                  <a:gd name="T83" fmla="*/ 40 h 69"/>
                  <a:gd name="T84" fmla="*/ 12 w 35"/>
                  <a:gd name="T85" fmla="*/ 34 h 69"/>
                  <a:gd name="T86" fmla="*/ 12 w 35"/>
                  <a:gd name="T87" fmla="*/ 32 h 69"/>
                  <a:gd name="T88" fmla="*/ 10 w 35"/>
                  <a:gd name="T89" fmla="*/ 28 h 69"/>
                  <a:gd name="T90" fmla="*/ 6 w 35"/>
                  <a:gd name="T91" fmla="*/ 26 h 69"/>
                  <a:gd name="T92" fmla="*/ 3 w 35"/>
                  <a:gd name="T93" fmla="*/ 24 h 69"/>
                  <a:gd name="T94" fmla="*/ 0 w 35"/>
                  <a:gd name="T95" fmla="*/ 22 h 69"/>
                  <a:gd name="T96" fmla="*/ 0 w 35"/>
                  <a:gd name="T97" fmla="*/ 20 h 69"/>
                  <a:gd name="T98" fmla="*/ 0 w 35"/>
                  <a:gd name="T99" fmla="*/ 17 h 69"/>
                  <a:gd name="T100" fmla="*/ 0 w 35"/>
                  <a:gd name="T101" fmla="*/ 11 h 69"/>
                  <a:gd name="T102" fmla="*/ 0 w 35"/>
                  <a:gd name="T103" fmla="*/ 1 h 69"/>
                  <a:gd name="T104" fmla="*/ 7 w 35"/>
                  <a:gd name="T105" fmla="*/ 1 h 69"/>
                  <a:gd name="T106" fmla="*/ 22 w 35"/>
                  <a:gd name="T107"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 h="69">
                    <a:moveTo>
                      <a:pt x="20" y="10"/>
                    </a:moveTo>
                    <a:cubicBezTo>
                      <a:pt x="16" y="8"/>
                      <a:pt x="16" y="8"/>
                      <a:pt x="16" y="8"/>
                    </a:cubicBezTo>
                    <a:cubicBezTo>
                      <a:pt x="11" y="6"/>
                      <a:pt x="11" y="6"/>
                      <a:pt x="11" y="6"/>
                    </a:cubicBezTo>
                    <a:cubicBezTo>
                      <a:pt x="6" y="4"/>
                      <a:pt x="6" y="4"/>
                      <a:pt x="6" y="4"/>
                    </a:cubicBezTo>
                    <a:cubicBezTo>
                      <a:pt x="1" y="3"/>
                      <a:pt x="1" y="3"/>
                      <a:pt x="1" y="3"/>
                    </a:cubicBezTo>
                    <a:cubicBezTo>
                      <a:pt x="3" y="1"/>
                      <a:pt x="3" y="1"/>
                      <a:pt x="3" y="1"/>
                    </a:cubicBezTo>
                    <a:cubicBezTo>
                      <a:pt x="3" y="5"/>
                      <a:pt x="3" y="5"/>
                      <a:pt x="3" y="5"/>
                    </a:cubicBezTo>
                    <a:cubicBezTo>
                      <a:pt x="3" y="8"/>
                      <a:pt x="3" y="8"/>
                      <a:pt x="3" y="8"/>
                    </a:cubicBezTo>
                    <a:cubicBezTo>
                      <a:pt x="3" y="11"/>
                      <a:pt x="3" y="11"/>
                      <a:pt x="3" y="11"/>
                    </a:cubicBezTo>
                    <a:cubicBezTo>
                      <a:pt x="3" y="13"/>
                      <a:pt x="3" y="13"/>
                      <a:pt x="3" y="13"/>
                    </a:cubicBezTo>
                    <a:cubicBezTo>
                      <a:pt x="3" y="15"/>
                      <a:pt x="3" y="15"/>
                      <a:pt x="3" y="15"/>
                    </a:cubicBezTo>
                    <a:cubicBezTo>
                      <a:pt x="3" y="17"/>
                      <a:pt x="3" y="17"/>
                      <a:pt x="3" y="17"/>
                    </a:cubicBezTo>
                    <a:cubicBezTo>
                      <a:pt x="3" y="18"/>
                      <a:pt x="3" y="18"/>
                      <a:pt x="3" y="18"/>
                    </a:cubicBezTo>
                    <a:cubicBezTo>
                      <a:pt x="3" y="19"/>
                      <a:pt x="3" y="19"/>
                      <a:pt x="3" y="19"/>
                    </a:cubicBezTo>
                    <a:cubicBezTo>
                      <a:pt x="3" y="20"/>
                      <a:pt x="3" y="20"/>
                      <a:pt x="3" y="20"/>
                    </a:cubicBezTo>
                    <a:cubicBezTo>
                      <a:pt x="3" y="21"/>
                      <a:pt x="3" y="21"/>
                      <a:pt x="3" y="21"/>
                    </a:cubicBezTo>
                    <a:cubicBezTo>
                      <a:pt x="3" y="21"/>
                      <a:pt x="3" y="21"/>
                      <a:pt x="3" y="21"/>
                    </a:cubicBezTo>
                    <a:cubicBezTo>
                      <a:pt x="3" y="22"/>
                      <a:pt x="3" y="22"/>
                      <a:pt x="3" y="22"/>
                    </a:cubicBezTo>
                    <a:cubicBezTo>
                      <a:pt x="3" y="22"/>
                      <a:pt x="3" y="22"/>
                      <a:pt x="3" y="22"/>
                    </a:cubicBezTo>
                    <a:cubicBezTo>
                      <a:pt x="2" y="20"/>
                      <a:pt x="2" y="20"/>
                      <a:pt x="2" y="20"/>
                    </a:cubicBezTo>
                    <a:cubicBezTo>
                      <a:pt x="4" y="21"/>
                      <a:pt x="4" y="21"/>
                      <a:pt x="4" y="21"/>
                    </a:cubicBezTo>
                    <a:cubicBezTo>
                      <a:pt x="6" y="22"/>
                      <a:pt x="6" y="22"/>
                      <a:pt x="6" y="22"/>
                    </a:cubicBezTo>
                    <a:cubicBezTo>
                      <a:pt x="8" y="23"/>
                      <a:pt x="8" y="23"/>
                      <a:pt x="8" y="23"/>
                    </a:cubicBezTo>
                    <a:cubicBezTo>
                      <a:pt x="9" y="23"/>
                      <a:pt x="9" y="23"/>
                      <a:pt x="9" y="23"/>
                    </a:cubicBezTo>
                    <a:cubicBezTo>
                      <a:pt x="10" y="24"/>
                      <a:pt x="10" y="24"/>
                      <a:pt x="10" y="24"/>
                    </a:cubicBezTo>
                    <a:cubicBezTo>
                      <a:pt x="12" y="26"/>
                      <a:pt x="12" y="26"/>
                      <a:pt x="12" y="26"/>
                    </a:cubicBezTo>
                    <a:cubicBezTo>
                      <a:pt x="13" y="26"/>
                      <a:pt x="13" y="26"/>
                      <a:pt x="13" y="26"/>
                    </a:cubicBezTo>
                    <a:cubicBezTo>
                      <a:pt x="14" y="28"/>
                      <a:pt x="14" y="28"/>
                      <a:pt x="14" y="28"/>
                    </a:cubicBezTo>
                    <a:cubicBezTo>
                      <a:pt x="14" y="28"/>
                      <a:pt x="15" y="29"/>
                      <a:pt x="15" y="29"/>
                    </a:cubicBezTo>
                    <a:cubicBezTo>
                      <a:pt x="16" y="31"/>
                      <a:pt x="16" y="31"/>
                      <a:pt x="16" y="31"/>
                    </a:cubicBezTo>
                    <a:cubicBezTo>
                      <a:pt x="16" y="31"/>
                      <a:pt x="16" y="31"/>
                      <a:pt x="16" y="32"/>
                    </a:cubicBezTo>
                    <a:cubicBezTo>
                      <a:pt x="16" y="34"/>
                      <a:pt x="16" y="34"/>
                      <a:pt x="16" y="34"/>
                    </a:cubicBezTo>
                    <a:cubicBezTo>
                      <a:pt x="16" y="34"/>
                      <a:pt x="16" y="34"/>
                      <a:pt x="16" y="35"/>
                    </a:cubicBezTo>
                    <a:cubicBezTo>
                      <a:pt x="16" y="38"/>
                      <a:pt x="16" y="38"/>
                      <a:pt x="16" y="38"/>
                    </a:cubicBezTo>
                    <a:cubicBezTo>
                      <a:pt x="16" y="38"/>
                      <a:pt x="16" y="38"/>
                      <a:pt x="16" y="38"/>
                    </a:cubicBezTo>
                    <a:cubicBezTo>
                      <a:pt x="15" y="41"/>
                      <a:pt x="15" y="41"/>
                      <a:pt x="15" y="41"/>
                    </a:cubicBezTo>
                    <a:cubicBezTo>
                      <a:pt x="15" y="41"/>
                      <a:pt x="14" y="41"/>
                      <a:pt x="14" y="41"/>
                    </a:cubicBezTo>
                    <a:cubicBezTo>
                      <a:pt x="13" y="43"/>
                      <a:pt x="13" y="43"/>
                      <a:pt x="13" y="43"/>
                    </a:cubicBezTo>
                    <a:cubicBezTo>
                      <a:pt x="13" y="43"/>
                      <a:pt x="13" y="44"/>
                      <a:pt x="12" y="44"/>
                    </a:cubicBezTo>
                    <a:cubicBezTo>
                      <a:pt x="10" y="46"/>
                      <a:pt x="10" y="46"/>
                      <a:pt x="10" y="46"/>
                    </a:cubicBezTo>
                    <a:cubicBezTo>
                      <a:pt x="8" y="47"/>
                      <a:pt x="8" y="47"/>
                      <a:pt x="8" y="47"/>
                    </a:cubicBezTo>
                    <a:cubicBezTo>
                      <a:pt x="6" y="48"/>
                      <a:pt x="6" y="48"/>
                      <a:pt x="6" y="48"/>
                    </a:cubicBezTo>
                    <a:cubicBezTo>
                      <a:pt x="4" y="48"/>
                      <a:pt x="4" y="48"/>
                      <a:pt x="4" y="48"/>
                    </a:cubicBezTo>
                    <a:cubicBezTo>
                      <a:pt x="2" y="49"/>
                      <a:pt x="2" y="49"/>
                      <a:pt x="2" y="49"/>
                    </a:cubicBezTo>
                    <a:cubicBezTo>
                      <a:pt x="3" y="48"/>
                      <a:pt x="3" y="48"/>
                      <a:pt x="3" y="48"/>
                    </a:cubicBezTo>
                    <a:cubicBezTo>
                      <a:pt x="3" y="51"/>
                      <a:pt x="3" y="51"/>
                      <a:pt x="3" y="51"/>
                    </a:cubicBezTo>
                    <a:cubicBezTo>
                      <a:pt x="3" y="54"/>
                      <a:pt x="3" y="54"/>
                      <a:pt x="3" y="54"/>
                    </a:cubicBezTo>
                    <a:cubicBezTo>
                      <a:pt x="3" y="57"/>
                      <a:pt x="3" y="57"/>
                      <a:pt x="3" y="57"/>
                    </a:cubicBezTo>
                    <a:cubicBezTo>
                      <a:pt x="3" y="59"/>
                      <a:pt x="3" y="59"/>
                      <a:pt x="3" y="59"/>
                    </a:cubicBezTo>
                    <a:cubicBezTo>
                      <a:pt x="3" y="61"/>
                      <a:pt x="3" y="61"/>
                      <a:pt x="3" y="61"/>
                    </a:cubicBezTo>
                    <a:cubicBezTo>
                      <a:pt x="3" y="63"/>
                      <a:pt x="3" y="63"/>
                      <a:pt x="3" y="63"/>
                    </a:cubicBezTo>
                    <a:cubicBezTo>
                      <a:pt x="3" y="64"/>
                      <a:pt x="3" y="64"/>
                      <a:pt x="3" y="64"/>
                    </a:cubicBezTo>
                    <a:cubicBezTo>
                      <a:pt x="3" y="65"/>
                      <a:pt x="3" y="65"/>
                      <a:pt x="3" y="65"/>
                    </a:cubicBezTo>
                    <a:cubicBezTo>
                      <a:pt x="3" y="66"/>
                      <a:pt x="3" y="66"/>
                      <a:pt x="3" y="66"/>
                    </a:cubicBezTo>
                    <a:cubicBezTo>
                      <a:pt x="3" y="66"/>
                      <a:pt x="3" y="66"/>
                      <a:pt x="3" y="66"/>
                    </a:cubicBezTo>
                    <a:cubicBezTo>
                      <a:pt x="3" y="67"/>
                      <a:pt x="3" y="67"/>
                      <a:pt x="3" y="67"/>
                    </a:cubicBezTo>
                    <a:cubicBezTo>
                      <a:pt x="3" y="67"/>
                      <a:pt x="3" y="67"/>
                      <a:pt x="3" y="67"/>
                    </a:cubicBezTo>
                    <a:cubicBezTo>
                      <a:pt x="3" y="67"/>
                      <a:pt x="3" y="67"/>
                      <a:pt x="3" y="67"/>
                    </a:cubicBezTo>
                    <a:cubicBezTo>
                      <a:pt x="1" y="66"/>
                      <a:pt x="1" y="66"/>
                      <a:pt x="1" y="66"/>
                    </a:cubicBezTo>
                    <a:cubicBezTo>
                      <a:pt x="6" y="65"/>
                      <a:pt x="6" y="65"/>
                      <a:pt x="6" y="65"/>
                    </a:cubicBezTo>
                    <a:cubicBezTo>
                      <a:pt x="11" y="63"/>
                      <a:pt x="11" y="63"/>
                      <a:pt x="11" y="63"/>
                    </a:cubicBezTo>
                    <a:cubicBezTo>
                      <a:pt x="15" y="61"/>
                      <a:pt x="15" y="61"/>
                      <a:pt x="15" y="61"/>
                    </a:cubicBezTo>
                    <a:cubicBezTo>
                      <a:pt x="19" y="59"/>
                      <a:pt x="19" y="59"/>
                      <a:pt x="19" y="59"/>
                    </a:cubicBezTo>
                    <a:cubicBezTo>
                      <a:pt x="19" y="59"/>
                      <a:pt x="19" y="59"/>
                      <a:pt x="19" y="59"/>
                    </a:cubicBezTo>
                    <a:cubicBezTo>
                      <a:pt x="22" y="57"/>
                      <a:pt x="22" y="57"/>
                      <a:pt x="22" y="57"/>
                    </a:cubicBezTo>
                    <a:cubicBezTo>
                      <a:pt x="25" y="54"/>
                      <a:pt x="25" y="54"/>
                      <a:pt x="25" y="54"/>
                    </a:cubicBezTo>
                    <a:cubicBezTo>
                      <a:pt x="27" y="51"/>
                      <a:pt x="27" y="51"/>
                      <a:pt x="27" y="51"/>
                    </a:cubicBezTo>
                    <a:cubicBezTo>
                      <a:pt x="29" y="48"/>
                      <a:pt x="29" y="48"/>
                      <a:pt x="29" y="48"/>
                    </a:cubicBezTo>
                    <a:cubicBezTo>
                      <a:pt x="30" y="45"/>
                      <a:pt x="30" y="45"/>
                      <a:pt x="30" y="45"/>
                    </a:cubicBezTo>
                    <a:cubicBezTo>
                      <a:pt x="31" y="42"/>
                      <a:pt x="31" y="42"/>
                      <a:pt x="31" y="42"/>
                    </a:cubicBezTo>
                    <a:cubicBezTo>
                      <a:pt x="32" y="38"/>
                      <a:pt x="32" y="38"/>
                      <a:pt x="32" y="38"/>
                    </a:cubicBezTo>
                    <a:cubicBezTo>
                      <a:pt x="32" y="34"/>
                      <a:pt x="32" y="34"/>
                      <a:pt x="32" y="34"/>
                    </a:cubicBezTo>
                    <a:cubicBezTo>
                      <a:pt x="32" y="31"/>
                      <a:pt x="32" y="31"/>
                      <a:pt x="32" y="31"/>
                    </a:cubicBezTo>
                    <a:cubicBezTo>
                      <a:pt x="31" y="27"/>
                      <a:pt x="31" y="27"/>
                      <a:pt x="31" y="27"/>
                    </a:cubicBezTo>
                    <a:cubicBezTo>
                      <a:pt x="30" y="24"/>
                      <a:pt x="30" y="24"/>
                      <a:pt x="30" y="24"/>
                    </a:cubicBezTo>
                    <a:cubicBezTo>
                      <a:pt x="29" y="21"/>
                      <a:pt x="29" y="21"/>
                      <a:pt x="29" y="21"/>
                    </a:cubicBezTo>
                    <a:cubicBezTo>
                      <a:pt x="27" y="18"/>
                      <a:pt x="27" y="18"/>
                      <a:pt x="27" y="18"/>
                    </a:cubicBezTo>
                    <a:cubicBezTo>
                      <a:pt x="25" y="15"/>
                      <a:pt x="25" y="15"/>
                      <a:pt x="25" y="15"/>
                    </a:cubicBezTo>
                    <a:cubicBezTo>
                      <a:pt x="23" y="13"/>
                      <a:pt x="23" y="13"/>
                      <a:pt x="23" y="13"/>
                    </a:cubicBezTo>
                    <a:cubicBezTo>
                      <a:pt x="20" y="10"/>
                      <a:pt x="20" y="10"/>
                      <a:pt x="20" y="10"/>
                    </a:cubicBezTo>
                    <a:cubicBezTo>
                      <a:pt x="22" y="8"/>
                      <a:pt x="22" y="8"/>
                      <a:pt x="22" y="8"/>
                    </a:cubicBezTo>
                    <a:cubicBezTo>
                      <a:pt x="25" y="10"/>
                      <a:pt x="25" y="10"/>
                      <a:pt x="25" y="10"/>
                    </a:cubicBezTo>
                    <a:cubicBezTo>
                      <a:pt x="28" y="13"/>
                      <a:pt x="28" y="13"/>
                      <a:pt x="28" y="13"/>
                    </a:cubicBezTo>
                    <a:cubicBezTo>
                      <a:pt x="30" y="16"/>
                      <a:pt x="30" y="16"/>
                      <a:pt x="30" y="16"/>
                    </a:cubicBezTo>
                    <a:cubicBezTo>
                      <a:pt x="32" y="20"/>
                      <a:pt x="32" y="20"/>
                      <a:pt x="32" y="20"/>
                    </a:cubicBezTo>
                    <a:cubicBezTo>
                      <a:pt x="33" y="23"/>
                      <a:pt x="33" y="23"/>
                      <a:pt x="33" y="23"/>
                    </a:cubicBezTo>
                    <a:cubicBezTo>
                      <a:pt x="35" y="27"/>
                      <a:pt x="35" y="27"/>
                      <a:pt x="35" y="27"/>
                    </a:cubicBezTo>
                    <a:cubicBezTo>
                      <a:pt x="35" y="30"/>
                      <a:pt x="35" y="30"/>
                      <a:pt x="35" y="30"/>
                    </a:cubicBezTo>
                    <a:cubicBezTo>
                      <a:pt x="35" y="34"/>
                      <a:pt x="35" y="34"/>
                      <a:pt x="35" y="34"/>
                    </a:cubicBezTo>
                    <a:cubicBezTo>
                      <a:pt x="35" y="39"/>
                      <a:pt x="35" y="39"/>
                      <a:pt x="35" y="39"/>
                    </a:cubicBezTo>
                    <a:cubicBezTo>
                      <a:pt x="34" y="42"/>
                      <a:pt x="34" y="42"/>
                      <a:pt x="34" y="42"/>
                    </a:cubicBezTo>
                    <a:cubicBezTo>
                      <a:pt x="33" y="46"/>
                      <a:pt x="33" y="46"/>
                      <a:pt x="33" y="46"/>
                    </a:cubicBezTo>
                    <a:cubicBezTo>
                      <a:pt x="32" y="50"/>
                      <a:pt x="32" y="50"/>
                      <a:pt x="32" y="50"/>
                    </a:cubicBezTo>
                    <a:cubicBezTo>
                      <a:pt x="30" y="53"/>
                      <a:pt x="30" y="53"/>
                      <a:pt x="30" y="53"/>
                    </a:cubicBezTo>
                    <a:cubicBezTo>
                      <a:pt x="27" y="56"/>
                      <a:pt x="27" y="56"/>
                      <a:pt x="27" y="56"/>
                    </a:cubicBezTo>
                    <a:cubicBezTo>
                      <a:pt x="24" y="59"/>
                      <a:pt x="24" y="59"/>
                      <a:pt x="24" y="59"/>
                    </a:cubicBezTo>
                    <a:cubicBezTo>
                      <a:pt x="21" y="62"/>
                      <a:pt x="21" y="62"/>
                      <a:pt x="21" y="62"/>
                    </a:cubicBezTo>
                    <a:cubicBezTo>
                      <a:pt x="21" y="62"/>
                      <a:pt x="21" y="62"/>
                      <a:pt x="21" y="62"/>
                    </a:cubicBezTo>
                    <a:cubicBezTo>
                      <a:pt x="17" y="64"/>
                      <a:pt x="17" y="64"/>
                      <a:pt x="17" y="64"/>
                    </a:cubicBezTo>
                    <a:cubicBezTo>
                      <a:pt x="12" y="67"/>
                      <a:pt x="12" y="67"/>
                      <a:pt x="12" y="67"/>
                    </a:cubicBezTo>
                    <a:cubicBezTo>
                      <a:pt x="7" y="68"/>
                      <a:pt x="7" y="68"/>
                      <a:pt x="7" y="68"/>
                    </a:cubicBezTo>
                    <a:cubicBezTo>
                      <a:pt x="2" y="69"/>
                      <a:pt x="2" y="69"/>
                      <a:pt x="2" y="69"/>
                    </a:cubicBezTo>
                    <a:cubicBezTo>
                      <a:pt x="1" y="69"/>
                      <a:pt x="1" y="69"/>
                      <a:pt x="0" y="69"/>
                    </a:cubicBezTo>
                    <a:cubicBezTo>
                      <a:pt x="0" y="68"/>
                      <a:pt x="0" y="68"/>
                      <a:pt x="0" y="67"/>
                    </a:cubicBezTo>
                    <a:cubicBezTo>
                      <a:pt x="0" y="67"/>
                      <a:pt x="0" y="67"/>
                      <a:pt x="0" y="67"/>
                    </a:cubicBezTo>
                    <a:cubicBezTo>
                      <a:pt x="0" y="67"/>
                      <a:pt x="0" y="67"/>
                      <a:pt x="0" y="67"/>
                    </a:cubicBezTo>
                    <a:cubicBezTo>
                      <a:pt x="0" y="66"/>
                      <a:pt x="0" y="66"/>
                      <a:pt x="0" y="66"/>
                    </a:cubicBezTo>
                    <a:cubicBezTo>
                      <a:pt x="0" y="66"/>
                      <a:pt x="0" y="66"/>
                      <a:pt x="0" y="66"/>
                    </a:cubicBezTo>
                    <a:cubicBezTo>
                      <a:pt x="0" y="65"/>
                      <a:pt x="0" y="65"/>
                      <a:pt x="0" y="65"/>
                    </a:cubicBezTo>
                    <a:cubicBezTo>
                      <a:pt x="0" y="64"/>
                      <a:pt x="0" y="64"/>
                      <a:pt x="0" y="64"/>
                    </a:cubicBezTo>
                    <a:cubicBezTo>
                      <a:pt x="0" y="63"/>
                      <a:pt x="0" y="63"/>
                      <a:pt x="0" y="63"/>
                    </a:cubicBezTo>
                    <a:cubicBezTo>
                      <a:pt x="0" y="61"/>
                      <a:pt x="0" y="61"/>
                      <a:pt x="0" y="61"/>
                    </a:cubicBezTo>
                    <a:cubicBezTo>
                      <a:pt x="0" y="59"/>
                      <a:pt x="0" y="59"/>
                      <a:pt x="0" y="59"/>
                    </a:cubicBezTo>
                    <a:cubicBezTo>
                      <a:pt x="0" y="57"/>
                      <a:pt x="0" y="57"/>
                      <a:pt x="0" y="57"/>
                    </a:cubicBezTo>
                    <a:cubicBezTo>
                      <a:pt x="0" y="54"/>
                      <a:pt x="0" y="54"/>
                      <a:pt x="0" y="54"/>
                    </a:cubicBezTo>
                    <a:cubicBezTo>
                      <a:pt x="0" y="51"/>
                      <a:pt x="0" y="51"/>
                      <a:pt x="0" y="51"/>
                    </a:cubicBezTo>
                    <a:cubicBezTo>
                      <a:pt x="0" y="48"/>
                      <a:pt x="0" y="48"/>
                      <a:pt x="0" y="48"/>
                    </a:cubicBezTo>
                    <a:cubicBezTo>
                      <a:pt x="0" y="47"/>
                      <a:pt x="0" y="47"/>
                      <a:pt x="1" y="46"/>
                    </a:cubicBezTo>
                    <a:cubicBezTo>
                      <a:pt x="3" y="45"/>
                      <a:pt x="3" y="45"/>
                      <a:pt x="3" y="45"/>
                    </a:cubicBezTo>
                    <a:cubicBezTo>
                      <a:pt x="5" y="45"/>
                      <a:pt x="5" y="45"/>
                      <a:pt x="5" y="45"/>
                    </a:cubicBezTo>
                    <a:cubicBezTo>
                      <a:pt x="6" y="44"/>
                      <a:pt x="6" y="44"/>
                      <a:pt x="6" y="44"/>
                    </a:cubicBezTo>
                    <a:cubicBezTo>
                      <a:pt x="8" y="43"/>
                      <a:pt x="8" y="43"/>
                      <a:pt x="8" y="43"/>
                    </a:cubicBezTo>
                    <a:cubicBezTo>
                      <a:pt x="10" y="41"/>
                      <a:pt x="10" y="41"/>
                      <a:pt x="10" y="41"/>
                    </a:cubicBezTo>
                    <a:cubicBezTo>
                      <a:pt x="10" y="41"/>
                      <a:pt x="10" y="41"/>
                      <a:pt x="10" y="41"/>
                    </a:cubicBezTo>
                    <a:cubicBezTo>
                      <a:pt x="12" y="39"/>
                      <a:pt x="12" y="39"/>
                      <a:pt x="12" y="39"/>
                    </a:cubicBezTo>
                    <a:cubicBezTo>
                      <a:pt x="11" y="40"/>
                      <a:pt x="11" y="40"/>
                      <a:pt x="11" y="40"/>
                    </a:cubicBezTo>
                    <a:cubicBezTo>
                      <a:pt x="12" y="37"/>
                      <a:pt x="12" y="37"/>
                      <a:pt x="12" y="37"/>
                    </a:cubicBezTo>
                    <a:cubicBezTo>
                      <a:pt x="12" y="37"/>
                      <a:pt x="12" y="37"/>
                      <a:pt x="12" y="37"/>
                    </a:cubicBezTo>
                    <a:cubicBezTo>
                      <a:pt x="12" y="34"/>
                      <a:pt x="12" y="34"/>
                      <a:pt x="12" y="34"/>
                    </a:cubicBezTo>
                    <a:cubicBezTo>
                      <a:pt x="12" y="35"/>
                      <a:pt x="12" y="35"/>
                      <a:pt x="12" y="35"/>
                    </a:cubicBezTo>
                    <a:cubicBezTo>
                      <a:pt x="12" y="32"/>
                      <a:pt x="12" y="32"/>
                      <a:pt x="12" y="32"/>
                    </a:cubicBezTo>
                    <a:cubicBezTo>
                      <a:pt x="12" y="32"/>
                      <a:pt x="12" y="32"/>
                      <a:pt x="12" y="32"/>
                    </a:cubicBezTo>
                    <a:cubicBezTo>
                      <a:pt x="11" y="30"/>
                      <a:pt x="11" y="30"/>
                      <a:pt x="11" y="30"/>
                    </a:cubicBezTo>
                    <a:cubicBezTo>
                      <a:pt x="12" y="30"/>
                      <a:pt x="12" y="30"/>
                      <a:pt x="12" y="30"/>
                    </a:cubicBezTo>
                    <a:cubicBezTo>
                      <a:pt x="10" y="28"/>
                      <a:pt x="10" y="28"/>
                      <a:pt x="10" y="28"/>
                    </a:cubicBezTo>
                    <a:cubicBezTo>
                      <a:pt x="10" y="29"/>
                      <a:pt x="10" y="29"/>
                      <a:pt x="10" y="29"/>
                    </a:cubicBezTo>
                    <a:cubicBezTo>
                      <a:pt x="8" y="27"/>
                      <a:pt x="8" y="27"/>
                      <a:pt x="8" y="27"/>
                    </a:cubicBezTo>
                    <a:cubicBezTo>
                      <a:pt x="6" y="26"/>
                      <a:pt x="6" y="26"/>
                      <a:pt x="6" y="26"/>
                    </a:cubicBezTo>
                    <a:cubicBezTo>
                      <a:pt x="7" y="26"/>
                      <a:pt x="7" y="26"/>
                      <a:pt x="7" y="26"/>
                    </a:cubicBezTo>
                    <a:cubicBezTo>
                      <a:pt x="5" y="25"/>
                      <a:pt x="5" y="25"/>
                      <a:pt x="5" y="25"/>
                    </a:cubicBezTo>
                    <a:cubicBezTo>
                      <a:pt x="3" y="24"/>
                      <a:pt x="3" y="24"/>
                      <a:pt x="3" y="24"/>
                    </a:cubicBezTo>
                    <a:cubicBezTo>
                      <a:pt x="1" y="23"/>
                      <a:pt x="1" y="23"/>
                      <a:pt x="1" y="23"/>
                    </a:cubicBezTo>
                    <a:cubicBezTo>
                      <a:pt x="0" y="23"/>
                      <a:pt x="0" y="22"/>
                      <a:pt x="0" y="22"/>
                    </a:cubicBezTo>
                    <a:cubicBezTo>
                      <a:pt x="0" y="22"/>
                      <a:pt x="0" y="22"/>
                      <a:pt x="0" y="22"/>
                    </a:cubicBezTo>
                    <a:cubicBezTo>
                      <a:pt x="0" y="21"/>
                      <a:pt x="0" y="21"/>
                      <a:pt x="0" y="21"/>
                    </a:cubicBezTo>
                    <a:cubicBezTo>
                      <a:pt x="0" y="21"/>
                      <a:pt x="0" y="21"/>
                      <a:pt x="0" y="21"/>
                    </a:cubicBezTo>
                    <a:cubicBezTo>
                      <a:pt x="0" y="20"/>
                      <a:pt x="0" y="20"/>
                      <a:pt x="0" y="20"/>
                    </a:cubicBezTo>
                    <a:cubicBezTo>
                      <a:pt x="0" y="19"/>
                      <a:pt x="0" y="19"/>
                      <a:pt x="0" y="19"/>
                    </a:cubicBezTo>
                    <a:cubicBezTo>
                      <a:pt x="0" y="18"/>
                      <a:pt x="0" y="18"/>
                      <a:pt x="0" y="18"/>
                    </a:cubicBezTo>
                    <a:cubicBezTo>
                      <a:pt x="0" y="17"/>
                      <a:pt x="0" y="17"/>
                      <a:pt x="0" y="17"/>
                    </a:cubicBezTo>
                    <a:cubicBezTo>
                      <a:pt x="0" y="15"/>
                      <a:pt x="0" y="15"/>
                      <a:pt x="0" y="15"/>
                    </a:cubicBezTo>
                    <a:cubicBezTo>
                      <a:pt x="0" y="13"/>
                      <a:pt x="0" y="13"/>
                      <a:pt x="0" y="13"/>
                    </a:cubicBezTo>
                    <a:cubicBezTo>
                      <a:pt x="0" y="11"/>
                      <a:pt x="0" y="11"/>
                      <a:pt x="0" y="11"/>
                    </a:cubicBezTo>
                    <a:cubicBezTo>
                      <a:pt x="0" y="8"/>
                      <a:pt x="0" y="8"/>
                      <a:pt x="0" y="8"/>
                    </a:cubicBezTo>
                    <a:cubicBezTo>
                      <a:pt x="0" y="5"/>
                      <a:pt x="0" y="5"/>
                      <a:pt x="0" y="5"/>
                    </a:cubicBezTo>
                    <a:cubicBezTo>
                      <a:pt x="0" y="1"/>
                      <a:pt x="0" y="1"/>
                      <a:pt x="0" y="1"/>
                    </a:cubicBezTo>
                    <a:cubicBezTo>
                      <a:pt x="0" y="1"/>
                      <a:pt x="0" y="0"/>
                      <a:pt x="0" y="0"/>
                    </a:cubicBezTo>
                    <a:cubicBezTo>
                      <a:pt x="1" y="0"/>
                      <a:pt x="1" y="0"/>
                      <a:pt x="2" y="0"/>
                    </a:cubicBezTo>
                    <a:cubicBezTo>
                      <a:pt x="7" y="1"/>
                      <a:pt x="7" y="1"/>
                      <a:pt x="7" y="1"/>
                    </a:cubicBezTo>
                    <a:cubicBezTo>
                      <a:pt x="13" y="3"/>
                      <a:pt x="13" y="3"/>
                      <a:pt x="13" y="3"/>
                    </a:cubicBezTo>
                    <a:cubicBezTo>
                      <a:pt x="18" y="5"/>
                      <a:pt x="18" y="5"/>
                      <a:pt x="18" y="5"/>
                    </a:cubicBezTo>
                    <a:cubicBezTo>
                      <a:pt x="22" y="7"/>
                      <a:pt x="22" y="7"/>
                      <a:pt x="22" y="7"/>
                    </a:cubicBezTo>
                    <a:lnTo>
                      <a:pt x="20" y="10"/>
                    </a:lnTo>
                    <a:close/>
                  </a:path>
                </a:pathLst>
              </a:custGeom>
              <a:solidFill>
                <a:srgbClr val="00BCEB"/>
              </a:solidFill>
              <a:ln w="0" cap="flat">
                <a:solidFill>
                  <a:srgbClr val="00BCEB"/>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8"/>
              <p:cNvSpPr>
                <a:spLocks/>
              </p:cNvSpPr>
              <p:nvPr/>
            </p:nvSpPr>
            <p:spPr bwMode="auto">
              <a:xfrm>
                <a:off x="4545013" y="2344738"/>
                <a:ext cx="71437" cy="112712"/>
              </a:xfrm>
              <a:custGeom>
                <a:avLst/>
                <a:gdLst>
                  <a:gd name="T0" fmla="*/ 0 w 19"/>
                  <a:gd name="T1" fmla="*/ 2 h 30"/>
                  <a:gd name="T2" fmla="*/ 0 w 19"/>
                  <a:gd name="T3" fmla="*/ 27 h 30"/>
                  <a:gd name="T4" fmla="*/ 9 w 19"/>
                  <a:gd name="T5" fmla="*/ 28 h 30"/>
                  <a:gd name="T6" fmla="*/ 19 w 19"/>
                  <a:gd name="T7" fmla="*/ 30 h 30"/>
                  <a:gd name="T8" fmla="*/ 19 w 19"/>
                  <a:gd name="T9" fmla="*/ 3 h 30"/>
                  <a:gd name="T10" fmla="*/ 8 w 19"/>
                  <a:gd name="T11" fmla="*/ 1 h 30"/>
                  <a:gd name="T12" fmla="*/ 0 w 19"/>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9" h="30">
                    <a:moveTo>
                      <a:pt x="0" y="2"/>
                    </a:moveTo>
                    <a:cubicBezTo>
                      <a:pt x="0" y="27"/>
                      <a:pt x="0" y="27"/>
                      <a:pt x="0" y="27"/>
                    </a:cubicBezTo>
                    <a:cubicBezTo>
                      <a:pt x="2" y="27"/>
                      <a:pt x="5" y="28"/>
                      <a:pt x="9" y="28"/>
                    </a:cubicBezTo>
                    <a:cubicBezTo>
                      <a:pt x="13" y="29"/>
                      <a:pt x="16" y="30"/>
                      <a:pt x="19" y="30"/>
                    </a:cubicBezTo>
                    <a:cubicBezTo>
                      <a:pt x="19" y="3"/>
                      <a:pt x="19" y="3"/>
                      <a:pt x="19" y="3"/>
                    </a:cubicBezTo>
                    <a:cubicBezTo>
                      <a:pt x="16" y="2"/>
                      <a:pt x="13" y="1"/>
                      <a:pt x="8" y="1"/>
                    </a:cubicBezTo>
                    <a:cubicBezTo>
                      <a:pt x="5" y="0"/>
                      <a:pt x="3" y="1"/>
                      <a:pt x="0" y="2"/>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69"/>
              <p:cNvSpPr>
                <a:spLocks/>
              </p:cNvSpPr>
              <p:nvPr/>
            </p:nvSpPr>
            <p:spPr bwMode="auto">
              <a:xfrm>
                <a:off x="4537075" y="2341563"/>
                <a:ext cx="87312" cy="123825"/>
              </a:xfrm>
              <a:custGeom>
                <a:avLst/>
                <a:gdLst>
                  <a:gd name="T0" fmla="*/ 4 w 23"/>
                  <a:gd name="T1" fmla="*/ 7 h 33"/>
                  <a:gd name="T2" fmla="*/ 4 w 23"/>
                  <a:gd name="T3" fmla="*/ 14 h 33"/>
                  <a:gd name="T4" fmla="*/ 4 w 23"/>
                  <a:gd name="T5" fmla="*/ 20 h 33"/>
                  <a:gd name="T6" fmla="*/ 4 w 23"/>
                  <a:gd name="T7" fmla="*/ 23 h 33"/>
                  <a:gd name="T8" fmla="*/ 4 w 23"/>
                  <a:gd name="T9" fmla="*/ 26 h 33"/>
                  <a:gd name="T10" fmla="*/ 4 w 23"/>
                  <a:gd name="T11" fmla="*/ 27 h 33"/>
                  <a:gd name="T12" fmla="*/ 4 w 23"/>
                  <a:gd name="T13" fmla="*/ 28 h 33"/>
                  <a:gd name="T14" fmla="*/ 2 w 23"/>
                  <a:gd name="T15" fmla="*/ 26 h 33"/>
                  <a:gd name="T16" fmla="*/ 6 w 23"/>
                  <a:gd name="T17" fmla="*/ 27 h 33"/>
                  <a:gd name="T18" fmla="*/ 11 w 23"/>
                  <a:gd name="T19" fmla="*/ 27 h 33"/>
                  <a:gd name="T20" fmla="*/ 17 w 23"/>
                  <a:gd name="T21" fmla="*/ 29 h 33"/>
                  <a:gd name="T22" fmla="*/ 22 w 23"/>
                  <a:gd name="T23" fmla="*/ 30 h 33"/>
                  <a:gd name="T24" fmla="*/ 20 w 23"/>
                  <a:gd name="T25" fmla="*/ 26 h 33"/>
                  <a:gd name="T26" fmla="*/ 20 w 23"/>
                  <a:gd name="T27" fmla="*/ 18 h 33"/>
                  <a:gd name="T28" fmla="*/ 20 w 23"/>
                  <a:gd name="T29" fmla="*/ 13 h 33"/>
                  <a:gd name="T30" fmla="*/ 20 w 23"/>
                  <a:gd name="T31" fmla="*/ 9 h 33"/>
                  <a:gd name="T32" fmla="*/ 20 w 23"/>
                  <a:gd name="T33" fmla="*/ 6 h 33"/>
                  <a:gd name="T34" fmla="*/ 20 w 23"/>
                  <a:gd name="T35" fmla="*/ 4 h 33"/>
                  <a:gd name="T36" fmla="*/ 20 w 23"/>
                  <a:gd name="T37" fmla="*/ 4 h 33"/>
                  <a:gd name="T38" fmla="*/ 21 w 23"/>
                  <a:gd name="T39" fmla="*/ 5 h 33"/>
                  <a:gd name="T40" fmla="*/ 16 w 23"/>
                  <a:gd name="T41" fmla="*/ 4 h 33"/>
                  <a:gd name="T42" fmla="*/ 10 w 23"/>
                  <a:gd name="T43" fmla="*/ 4 h 33"/>
                  <a:gd name="T44" fmla="*/ 8 w 23"/>
                  <a:gd name="T45" fmla="*/ 4 h 33"/>
                  <a:gd name="T46" fmla="*/ 4 w 23"/>
                  <a:gd name="T47" fmla="*/ 4 h 33"/>
                  <a:gd name="T48" fmla="*/ 1 w 23"/>
                  <a:gd name="T49" fmla="*/ 1 h 33"/>
                  <a:gd name="T50" fmla="*/ 6 w 23"/>
                  <a:gd name="T51" fmla="*/ 0 h 33"/>
                  <a:gd name="T52" fmla="*/ 8 w 23"/>
                  <a:gd name="T53" fmla="*/ 0 h 33"/>
                  <a:gd name="T54" fmla="*/ 14 w 23"/>
                  <a:gd name="T55" fmla="*/ 1 h 33"/>
                  <a:gd name="T56" fmla="*/ 19 w 23"/>
                  <a:gd name="T57" fmla="*/ 1 h 33"/>
                  <a:gd name="T58" fmla="*/ 23 w 23"/>
                  <a:gd name="T59" fmla="*/ 4 h 33"/>
                  <a:gd name="T60" fmla="*/ 23 w 23"/>
                  <a:gd name="T61" fmla="*/ 4 h 33"/>
                  <a:gd name="T62" fmla="*/ 23 w 23"/>
                  <a:gd name="T63" fmla="*/ 5 h 33"/>
                  <a:gd name="T64" fmla="*/ 23 w 23"/>
                  <a:gd name="T65" fmla="*/ 7 h 33"/>
                  <a:gd name="T66" fmla="*/ 23 w 23"/>
                  <a:gd name="T67" fmla="*/ 10 h 33"/>
                  <a:gd name="T68" fmla="*/ 23 w 23"/>
                  <a:gd name="T69" fmla="*/ 15 h 33"/>
                  <a:gd name="T70" fmla="*/ 23 w 23"/>
                  <a:gd name="T71" fmla="*/ 22 h 33"/>
                  <a:gd name="T72" fmla="*/ 23 w 23"/>
                  <a:gd name="T73" fmla="*/ 31 h 33"/>
                  <a:gd name="T74" fmla="*/ 21 w 23"/>
                  <a:gd name="T75" fmla="*/ 33 h 33"/>
                  <a:gd name="T76" fmla="*/ 16 w 23"/>
                  <a:gd name="T77" fmla="*/ 32 h 33"/>
                  <a:gd name="T78" fmla="*/ 11 w 23"/>
                  <a:gd name="T79" fmla="*/ 31 h 33"/>
                  <a:gd name="T80" fmla="*/ 5 w 23"/>
                  <a:gd name="T81" fmla="*/ 30 h 33"/>
                  <a:gd name="T82" fmla="*/ 1 w 23"/>
                  <a:gd name="T83" fmla="*/ 29 h 33"/>
                  <a:gd name="T84" fmla="*/ 0 w 23"/>
                  <a:gd name="T85" fmla="*/ 28 h 33"/>
                  <a:gd name="T86" fmla="*/ 0 w 23"/>
                  <a:gd name="T87" fmla="*/ 27 h 33"/>
                  <a:gd name="T88" fmla="*/ 0 w 23"/>
                  <a:gd name="T89" fmla="*/ 26 h 33"/>
                  <a:gd name="T90" fmla="*/ 0 w 23"/>
                  <a:gd name="T91" fmla="*/ 23 h 33"/>
                  <a:gd name="T92" fmla="*/ 0 w 23"/>
                  <a:gd name="T93" fmla="*/ 20 h 33"/>
                  <a:gd name="T94" fmla="*/ 0 w 23"/>
                  <a:gd name="T95" fmla="*/ 14 h 33"/>
                  <a:gd name="T96" fmla="*/ 0 w 23"/>
                  <a:gd name="T97" fmla="*/ 7 h 33"/>
                  <a:gd name="T98" fmla="*/ 4 w 23"/>
                  <a:gd name="T99"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33">
                    <a:moveTo>
                      <a:pt x="4" y="3"/>
                    </a:moveTo>
                    <a:cubicBezTo>
                      <a:pt x="4" y="7"/>
                      <a:pt x="4" y="7"/>
                      <a:pt x="4" y="7"/>
                    </a:cubicBezTo>
                    <a:cubicBezTo>
                      <a:pt x="4" y="11"/>
                      <a:pt x="4" y="11"/>
                      <a:pt x="4" y="11"/>
                    </a:cubicBezTo>
                    <a:cubicBezTo>
                      <a:pt x="4" y="14"/>
                      <a:pt x="4" y="14"/>
                      <a:pt x="4" y="14"/>
                    </a:cubicBezTo>
                    <a:cubicBezTo>
                      <a:pt x="4" y="17"/>
                      <a:pt x="4" y="17"/>
                      <a:pt x="4" y="17"/>
                    </a:cubicBezTo>
                    <a:cubicBezTo>
                      <a:pt x="4" y="20"/>
                      <a:pt x="4" y="20"/>
                      <a:pt x="4" y="20"/>
                    </a:cubicBezTo>
                    <a:cubicBezTo>
                      <a:pt x="4" y="22"/>
                      <a:pt x="4" y="22"/>
                      <a:pt x="4" y="22"/>
                    </a:cubicBezTo>
                    <a:cubicBezTo>
                      <a:pt x="4" y="23"/>
                      <a:pt x="4" y="23"/>
                      <a:pt x="4" y="23"/>
                    </a:cubicBezTo>
                    <a:cubicBezTo>
                      <a:pt x="4" y="24"/>
                      <a:pt x="4" y="24"/>
                      <a:pt x="4" y="24"/>
                    </a:cubicBezTo>
                    <a:cubicBezTo>
                      <a:pt x="4" y="26"/>
                      <a:pt x="4" y="26"/>
                      <a:pt x="4" y="26"/>
                    </a:cubicBezTo>
                    <a:cubicBezTo>
                      <a:pt x="4" y="26"/>
                      <a:pt x="4" y="26"/>
                      <a:pt x="4" y="26"/>
                    </a:cubicBezTo>
                    <a:cubicBezTo>
                      <a:pt x="4" y="27"/>
                      <a:pt x="4" y="27"/>
                      <a:pt x="4" y="27"/>
                    </a:cubicBezTo>
                    <a:cubicBezTo>
                      <a:pt x="4" y="27"/>
                      <a:pt x="4" y="27"/>
                      <a:pt x="4" y="27"/>
                    </a:cubicBezTo>
                    <a:cubicBezTo>
                      <a:pt x="4" y="28"/>
                      <a:pt x="4" y="28"/>
                      <a:pt x="4" y="28"/>
                    </a:cubicBezTo>
                    <a:cubicBezTo>
                      <a:pt x="4" y="28"/>
                      <a:pt x="4" y="28"/>
                      <a:pt x="4" y="28"/>
                    </a:cubicBezTo>
                    <a:cubicBezTo>
                      <a:pt x="2" y="26"/>
                      <a:pt x="2" y="26"/>
                      <a:pt x="2" y="26"/>
                    </a:cubicBezTo>
                    <a:cubicBezTo>
                      <a:pt x="4" y="26"/>
                      <a:pt x="4" y="26"/>
                      <a:pt x="4" y="26"/>
                    </a:cubicBezTo>
                    <a:cubicBezTo>
                      <a:pt x="6" y="27"/>
                      <a:pt x="6" y="27"/>
                      <a:pt x="6" y="27"/>
                    </a:cubicBezTo>
                    <a:cubicBezTo>
                      <a:pt x="8" y="27"/>
                      <a:pt x="8" y="27"/>
                      <a:pt x="8" y="27"/>
                    </a:cubicBezTo>
                    <a:cubicBezTo>
                      <a:pt x="11" y="27"/>
                      <a:pt x="11" y="27"/>
                      <a:pt x="11" y="27"/>
                    </a:cubicBezTo>
                    <a:cubicBezTo>
                      <a:pt x="11" y="27"/>
                      <a:pt x="11" y="27"/>
                      <a:pt x="11" y="27"/>
                    </a:cubicBezTo>
                    <a:cubicBezTo>
                      <a:pt x="17" y="29"/>
                      <a:pt x="17" y="29"/>
                      <a:pt x="17" y="29"/>
                    </a:cubicBezTo>
                    <a:cubicBezTo>
                      <a:pt x="19" y="29"/>
                      <a:pt x="19" y="29"/>
                      <a:pt x="19" y="29"/>
                    </a:cubicBezTo>
                    <a:cubicBezTo>
                      <a:pt x="22" y="30"/>
                      <a:pt x="22" y="30"/>
                      <a:pt x="22" y="30"/>
                    </a:cubicBezTo>
                    <a:cubicBezTo>
                      <a:pt x="20" y="31"/>
                      <a:pt x="20" y="31"/>
                      <a:pt x="20" y="31"/>
                    </a:cubicBezTo>
                    <a:cubicBezTo>
                      <a:pt x="20" y="26"/>
                      <a:pt x="20" y="26"/>
                      <a:pt x="20" y="26"/>
                    </a:cubicBezTo>
                    <a:cubicBezTo>
                      <a:pt x="20" y="22"/>
                      <a:pt x="20" y="22"/>
                      <a:pt x="20" y="22"/>
                    </a:cubicBezTo>
                    <a:cubicBezTo>
                      <a:pt x="20" y="18"/>
                      <a:pt x="20" y="18"/>
                      <a:pt x="20" y="18"/>
                    </a:cubicBezTo>
                    <a:cubicBezTo>
                      <a:pt x="20" y="15"/>
                      <a:pt x="20" y="15"/>
                      <a:pt x="20" y="15"/>
                    </a:cubicBezTo>
                    <a:cubicBezTo>
                      <a:pt x="20" y="13"/>
                      <a:pt x="20" y="13"/>
                      <a:pt x="20" y="13"/>
                    </a:cubicBezTo>
                    <a:cubicBezTo>
                      <a:pt x="20" y="10"/>
                      <a:pt x="20" y="10"/>
                      <a:pt x="20" y="10"/>
                    </a:cubicBezTo>
                    <a:cubicBezTo>
                      <a:pt x="20" y="9"/>
                      <a:pt x="20" y="9"/>
                      <a:pt x="20" y="9"/>
                    </a:cubicBezTo>
                    <a:cubicBezTo>
                      <a:pt x="20" y="7"/>
                      <a:pt x="20" y="7"/>
                      <a:pt x="20" y="7"/>
                    </a:cubicBezTo>
                    <a:cubicBezTo>
                      <a:pt x="20" y="6"/>
                      <a:pt x="20" y="6"/>
                      <a:pt x="20" y="6"/>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1" y="5"/>
                      <a:pt x="21" y="5"/>
                      <a:pt x="21" y="5"/>
                    </a:cubicBezTo>
                    <a:cubicBezTo>
                      <a:pt x="19" y="5"/>
                      <a:pt x="19" y="5"/>
                      <a:pt x="19" y="5"/>
                    </a:cubicBezTo>
                    <a:cubicBezTo>
                      <a:pt x="16" y="4"/>
                      <a:pt x="16" y="4"/>
                      <a:pt x="16" y="4"/>
                    </a:cubicBezTo>
                    <a:cubicBezTo>
                      <a:pt x="13" y="4"/>
                      <a:pt x="13" y="4"/>
                      <a:pt x="13" y="4"/>
                    </a:cubicBezTo>
                    <a:cubicBezTo>
                      <a:pt x="10" y="4"/>
                      <a:pt x="10" y="4"/>
                      <a:pt x="10" y="4"/>
                    </a:cubicBezTo>
                    <a:cubicBezTo>
                      <a:pt x="8" y="4"/>
                      <a:pt x="8" y="4"/>
                      <a:pt x="8" y="4"/>
                    </a:cubicBezTo>
                    <a:cubicBezTo>
                      <a:pt x="8" y="4"/>
                      <a:pt x="8" y="4"/>
                      <a:pt x="8" y="4"/>
                    </a:cubicBezTo>
                    <a:cubicBezTo>
                      <a:pt x="6" y="4"/>
                      <a:pt x="6" y="4"/>
                      <a:pt x="6" y="4"/>
                    </a:cubicBezTo>
                    <a:cubicBezTo>
                      <a:pt x="4" y="4"/>
                      <a:pt x="4" y="4"/>
                      <a:pt x="4" y="4"/>
                    </a:cubicBezTo>
                    <a:cubicBezTo>
                      <a:pt x="2" y="5"/>
                      <a:pt x="2" y="5"/>
                      <a:pt x="2" y="5"/>
                    </a:cubicBezTo>
                    <a:cubicBezTo>
                      <a:pt x="1" y="1"/>
                      <a:pt x="1" y="1"/>
                      <a:pt x="1" y="1"/>
                    </a:cubicBezTo>
                    <a:cubicBezTo>
                      <a:pt x="4" y="1"/>
                      <a:pt x="4" y="1"/>
                      <a:pt x="4" y="1"/>
                    </a:cubicBezTo>
                    <a:cubicBezTo>
                      <a:pt x="6" y="0"/>
                      <a:pt x="6" y="0"/>
                      <a:pt x="6" y="0"/>
                    </a:cubicBezTo>
                    <a:cubicBezTo>
                      <a:pt x="8" y="0"/>
                      <a:pt x="8" y="0"/>
                      <a:pt x="8" y="0"/>
                    </a:cubicBezTo>
                    <a:cubicBezTo>
                      <a:pt x="8" y="0"/>
                      <a:pt x="8" y="0"/>
                      <a:pt x="8" y="0"/>
                    </a:cubicBezTo>
                    <a:cubicBezTo>
                      <a:pt x="10" y="0"/>
                      <a:pt x="10" y="0"/>
                      <a:pt x="10" y="0"/>
                    </a:cubicBezTo>
                    <a:cubicBezTo>
                      <a:pt x="14" y="1"/>
                      <a:pt x="14" y="1"/>
                      <a:pt x="14" y="1"/>
                    </a:cubicBezTo>
                    <a:cubicBezTo>
                      <a:pt x="17" y="1"/>
                      <a:pt x="17" y="1"/>
                      <a:pt x="17" y="1"/>
                    </a:cubicBezTo>
                    <a:cubicBezTo>
                      <a:pt x="19" y="1"/>
                      <a:pt x="19" y="1"/>
                      <a:pt x="19" y="1"/>
                    </a:cubicBezTo>
                    <a:cubicBezTo>
                      <a:pt x="22" y="2"/>
                      <a:pt x="22" y="2"/>
                      <a:pt x="22" y="2"/>
                    </a:cubicBezTo>
                    <a:cubicBezTo>
                      <a:pt x="23" y="2"/>
                      <a:pt x="23" y="3"/>
                      <a:pt x="23" y="4"/>
                    </a:cubicBezTo>
                    <a:cubicBezTo>
                      <a:pt x="23" y="4"/>
                      <a:pt x="23" y="4"/>
                      <a:pt x="23" y="4"/>
                    </a:cubicBezTo>
                    <a:cubicBezTo>
                      <a:pt x="23" y="4"/>
                      <a:pt x="23" y="4"/>
                      <a:pt x="23" y="4"/>
                    </a:cubicBezTo>
                    <a:cubicBezTo>
                      <a:pt x="23" y="4"/>
                      <a:pt x="23" y="4"/>
                      <a:pt x="23" y="4"/>
                    </a:cubicBezTo>
                    <a:cubicBezTo>
                      <a:pt x="23" y="5"/>
                      <a:pt x="23" y="5"/>
                      <a:pt x="23" y="5"/>
                    </a:cubicBezTo>
                    <a:cubicBezTo>
                      <a:pt x="23" y="6"/>
                      <a:pt x="23" y="6"/>
                      <a:pt x="23" y="6"/>
                    </a:cubicBezTo>
                    <a:cubicBezTo>
                      <a:pt x="23" y="7"/>
                      <a:pt x="23" y="7"/>
                      <a:pt x="23" y="7"/>
                    </a:cubicBezTo>
                    <a:cubicBezTo>
                      <a:pt x="23" y="9"/>
                      <a:pt x="23" y="9"/>
                      <a:pt x="23" y="9"/>
                    </a:cubicBezTo>
                    <a:cubicBezTo>
                      <a:pt x="23" y="10"/>
                      <a:pt x="23" y="10"/>
                      <a:pt x="23" y="10"/>
                    </a:cubicBezTo>
                    <a:cubicBezTo>
                      <a:pt x="23" y="13"/>
                      <a:pt x="23" y="13"/>
                      <a:pt x="23" y="13"/>
                    </a:cubicBezTo>
                    <a:cubicBezTo>
                      <a:pt x="23" y="15"/>
                      <a:pt x="23" y="15"/>
                      <a:pt x="23" y="15"/>
                    </a:cubicBezTo>
                    <a:cubicBezTo>
                      <a:pt x="23" y="18"/>
                      <a:pt x="23" y="18"/>
                      <a:pt x="23" y="18"/>
                    </a:cubicBezTo>
                    <a:cubicBezTo>
                      <a:pt x="23" y="22"/>
                      <a:pt x="23" y="22"/>
                      <a:pt x="23" y="22"/>
                    </a:cubicBezTo>
                    <a:cubicBezTo>
                      <a:pt x="23" y="26"/>
                      <a:pt x="23" y="26"/>
                      <a:pt x="23" y="26"/>
                    </a:cubicBezTo>
                    <a:cubicBezTo>
                      <a:pt x="23" y="31"/>
                      <a:pt x="23" y="31"/>
                      <a:pt x="23" y="31"/>
                    </a:cubicBezTo>
                    <a:cubicBezTo>
                      <a:pt x="23" y="32"/>
                      <a:pt x="23" y="32"/>
                      <a:pt x="23" y="33"/>
                    </a:cubicBezTo>
                    <a:cubicBezTo>
                      <a:pt x="22" y="33"/>
                      <a:pt x="22" y="33"/>
                      <a:pt x="21" y="33"/>
                    </a:cubicBezTo>
                    <a:cubicBezTo>
                      <a:pt x="19" y="32"/>
                      <a:pt x="19" y="32"/>
                      <a:pt x="19" y="32"/>
                    </a:cubicBezTo>
                    <a:cubicBezTo>
                      <a:pt x="16" y="32"/>
                      <a:pt x="16" y="32"/>
                      <a:pt x="16" y="32"/>
                    </a:cubicBezTo>
                    <a:cubicBezTo>
                      <a:pt x="11" y="31"/>
                      <a:pt x="11" y="31"/>
                      <a:pt x="11" y="31"/>
                    </a:cubicBezTo>
                    <a:cubicBezTo>
                      <a:pt x="11" y="31"/>
                      <a:pt x="11" y="31"/>
                      <a:pt x="11" y="31"/>
                    </a:cubicBezTo>
                    <a:cubicBezTo>
                      <a:pt x="8" y="31"/>
                      <a:pt x="8" y="31"/>
                      <a:pt x="8" y="31"/>
                    </a:cubicBezTo>
                    <a:cubicBezTo>
                      <a:pt x="5" y="30"/>
                      <a:pt x="5" y="30"/>
                      <a:pt x="5" y="30"/>
                    </a:cubicBezTo>
                    <a:cubicBezTo>
                      <a:pt x="3" y="30"/>
                      <a:pt x="3" y="30"/>
                      <a:pt x="3" y="30"/>
                    </a:cubicBezTo>
                    <a:cubicBezTo>
                      <a:pt x="1" y="29"/>
                      <a:pt x="1" y="29"/>
                      <a:pt x="1" y="29"/>
                    </a:cubicBezTo>
                    <a:cubicBezTo>
                      <a:pt x="1" y="29"/>
                      <a:pt x="0" y="28"/>
                      <a:pt x="0" y="28"/>
                    </a:cubicBezTo>
                    <a:cubicBezTo>
                      <a:pt x="0" y="28"/>
                      <a:pt x="0" y="28"/>
                      <a:pt x="0" y="28"/>
                    </a:cubicBezTo>
                    <a:cubicBezTo>
                      <a:pt x="0" y="27"/>
                      <a:pt x="0" y="27"/>
                      <a:pt x="0" y="27"/>
                    </a:cubicBezTo>
                    <a:cubicBezTo>
                      <a:pt x="0" y="27"/>
                      <a:pt x="0" y="27"/>
                      <a:pt x="0" y="27"/>
                    </a:cubicBezTo>
                    <a:cubicBezTo>
                      <a:pt x="0" y="26"/>
                      <a:pt x="0" y="26"/>
                      <a:pt x="0" y="26"/>
                    </a:cubicBezTo>
                    <a:cubicBezTo>
                      <a:pt x="0" y="26"/>
                      <a:pt x="0" y="26"/>
                      <a:pt x="0" y="26"/>
                    </a:cubicBezTo>
                    <a:cubicBezTo>
                      <a:pt x="0" y="24"/>
                      <a:pt x="0" y="24"/>
                      <a:pt x="0" y="24"/>
                    </a:cubicBezTo>
                    <a:cubicBezTo>
                      <a:pt x="0" y="23"/>
                      <a:pt x="0" y="23"/>
                      <a:pt x="0" y="23"/>
                    </a:cubicBezTo>
                    <a:cubicBezTo>
                      <a:pt x="0" y="22"/>
                      <a:pt x="0" y="22"/>
                      <a:pt x="0" y="22"/>
                    </a:cubicBezTo>
                    <a:cubicBezTo>
                      <a:pt x="0" y="20"/>
                      <a:pt x="0" y="20"/>
                      <a:pt x="0" y="20"/>
                    </a:cubicBezTo>
                    <a:cubicBezTo>
                      <a:pt x="0" y="17"/>
                      <a:pt x="0" y="17"/>
                      <a:pt x="0" y="17"/>
                    </a:cubicBezTo>
                    <a:cubicBezTo>
                      <a:pt x="0" y="14"/>
                      <a:pt x="0" y="14"/>
                      <a:pt x="0" y="14"/>
                    </a:cubicBezTo>
                    <a:cubicBezTo>
                      <a:pt x="0" y="11"/>
                      <a:pt x="0" y="11"/>
                      <a:pt x="0" y="11"/>
                    </a:cubicBezTo>
                    <a:cubicBezTo>
                      <a:pt x="0" y="7"/>
                      <a:pt x="0" y="7"/>
                      <a:pt x="0" y="7"/>
                    </a:cubicBezTo>
                    <a:cubicBezTo>
                      <a:pt x="0" y="3"/>
                      <a:pt x="0" y="3"/>
                      <a:pt x="0" y="3"/>
                    </a:cubicBezTo>
                    <a:lnTo>
                      <a:pt x="4" y="3"/>
                    </a:lnTo>
                    <a:close/>
                  </a:path>
                </a:pathLst>
              </a:custGeom>
              <a:solidFill>
                <a:srgbClr val="6EBE4A"/>
              </a:solidFill>
              <a:ln w="0" cap="flat">
                <a:solidFill>
                  <a:srgbClr val="6EBE4A"/>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70"/>
              <p:cNvSpPr>
                <a:spLocks/>
              </p:cNvSpPr>
              <p:nvPr/>
            </p:nvSpPr>
            <p:spPr bwMode="auto">
              <a:xfrm>
                <a:off x="4545013" y="2520950"/>
                <a:ext cx="71437" cy="112712"/>
              </a:xfrm>
              <a:custGeom>
                <a:avLst/>
                <a:gdLst>
                  <a:gd name="T0" fmla="*/ 19 w 19"/>
                  <a:gd name="T1" fmla="*/ 30 h 30"/>
                  <a:gd name="T2" fmla="*/ 19 w 19"/>
                  <a:gd name="T3" fmla="*/ 4 h 30"/>
                  <a:gd name="T4" fmla="*/ 6 w 19"/>
                  <a:gd name="T5" fmla="*/ 1 h 30"/>
                  <a:gd name="T6" fmla="*/ 0 w 19"/>
                  <a:gd name="T7" fmla="*/ 0 h 30"/>
                  <a:gd name="T8" fmla="*/ 0 w 19"/>
                  <a:gd name="T9" fmla="*/ 30 h 30"/>
                  <a:gd name="T10" fmla="*/ 8 w 19"/>
                  <a:gd name="T11" fmla="*/ 30 h 30"/>
                  <a:gd name="T12" fmla="*/ 19 w 1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9" h="30">
                    <a:moveTo>
                      <a:pt x="19" y="30"/>
                    </a:moveTo>
                    <a:cubicBezTo>
                      <a:pt x="19" y="4"/>
                      <a:pt x="19" y="4"/>
                      <a:pt x="19" y="4"/>
                    </a:cubicBezTo>
                    <a:cubicBezTo>
                      <a:pt x="16" y="2"/>
                      <a:pt x="11" y="1"/>
                      <a:pt x="6" y="1"/>
                    </a:cubicBezTo>
                    <a:cubicBezTo>
                      <a:pt x="4" y="1"/>
                      <a:pt x="2" y="0"/>
                      <a:pt x="0" y="0"/>
                    </a:cubicBezTo>
                    <a:cubicBezTo>
                      <a:pt x="0" y="30"/>
                      <a:pt x="0" y="30"/>
                      <a:pt x="0" y="30"/>
                    </a:cubicBezTo>
                    <a:cubicBezTo>
                      <a:pt x="3" y="30"/>
                      <a:pt x="5" y="30"/>
                      <a:pt x="8" y="30"/>
                    </a:cubicBezTo>
                    <a:cubicBezTo>
                      <a:pt x="12" y="30"/>
                      <a:pt x="16" y="30"/>
                      <a:pt x="19" y="3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71"/>
              <p:cNvSpPr>
                <a:spLocks/>
              </p:cNvSpPr>
              <p:nvPr/>
            </p:nvSpPr>
            <p:spPr bwMode="auto">
              <a:xfrm>
                <a:off x="4537075" y="2513013"/>
                <a:ext cx="87312" cy="128587"/>
              </a:xfrm>
              <a:custGeom>
                <a:avLst/>
                <a:gdLst>
                  <a:gd name="T0" fmla="*/ 20 w 23"/>
                  <a:gd name="T1" fmla="*/ 27 h 34"/>
                  <a:gd name="T2" fmla="*/ 20 w 23"/>
                  <a:gd name="T3" fmla="*/ 20 h 34"/>
                  <a:gd name="T4" fmla="*/ 20 w 23"/>
                  <a:gd name="T5" fmla="*/ 14 h 34"/>
                  <a:gd name="T6" fmla="*/ 20 w 23"/>
                  <a:gd name="T7" fmla="*/ 10 h 34"/>
                  <a:gd name="T8" fmla="*/ 20 w 23"/>
                  <a:gd name="T9" fmla="*/ 8 h 34"/>
                  <a:gd name="T10" fmla="*/ 20 w 23"/>
                  <a:gd name="T11" fmla="*/ 7 h 34"/>
                  <a:gd name="T12" fmla="*/ 20 w 23"/>
                  <a:gd name="T13" fmla="*/ 6 h 34"/>
                  <a:gd name="T14" fmla="*/ 21 w 23"/>
                  <a:gd name="T15" fmla="*/ 7 h 34"/>
                  <a:gd name="T16" fmla="*/ 15 w 23"/>
                  <a:gd name="T17" fmla="*/ 6 h 34"/>
                  <a:gd name="T18" fmla="*/ 8 w 23"/>
                  <a:gd name="T19" fmla="*/ 4 h 34"/>
                  <a:gd name="T20" fmla="*/ 5 w 23"/>
                  <a:gd name="T21" fmla="*/ 4 h 34"/>
                  <a:gd name="T22" fmla="*/ 2 w 23"/>
                  <a:gd name="T23" fmla="*/ 4 h 34"/>
                  <a:gd name="T24" fmla="*/ 4 w 23"/>
                  <a:gd name="T25" fmla="*/ 7 h 34"/>
                  <a:gd name="T26" fmla="*/ 4 w 23"/>
                  <a:gd name="T27" fmla="*/ 16 h 34"/>
                  <a:gd name="T28" fmla="*/ 4 w 23"/>
                  <a:gd name="T29" fmla="*/ 22 h 34"/>
                  <a:gd name="T30" fmla="*/ 4 w 23"/>
                  <a:gd name="T31" fmla="*/ 26 h 34"/>
                  <a:gd name="T32" fmla="*/ 4 w 23"/>
                  <a:gd name="T33" fmla="*/ 29 h 34"/>
                  <a:gd name="T34" fmla="*/ 4 w 23"/>
                  <a:gd name="T35" fmla="*/ 31 h 34"/>
                  <a:gd name="T36" fmla="*/ 4 w 23"/>
                  <a:gd name="T37" fmla="*/ 32 h 34"/>
                  <a:gd name="T38" fmla="*/ 2 w 23"/>
                  <a:gd name="T39" fmla="*/ 30 h 34"/>
                  <a:gd name="T40" fmla="*/ 6 w 23"/>
                  <a:gd name="T41" fmla="*/ 31 h 34"/>
                  <a:gd name="T42" fmla="*/ 10 w 23"/>
                  <a:gd name="T43" fmla="*/ 31 h 34"/>
                  <a:gd name="T44" fmla="*/ 16 w 23"/>
                  <a:gd name="T45" fmla="*/ 31 h 34"/>
                  <a:gd name="T46" fmla="*/ 21 w 23"/>
                  <a:gd name="T47" fmla="*/ 30 h 34"/>
                  <a:gd name="T48" fmla="*/ 19 w 23"/>
                  <a:gd name="T49" fmla="*/ 34 h 34"/>
                  <a:gd name="T50" fmla="*/ 13 w 23"/>
                  <a:gd name="T51" fmla="*/ 34 h 34"/>
                  <a:gd name="T52" fmla="*/ 8 w 23"/>
                  <a:gd name="T53" fmla="*/ 34 h 34"/>
                  <a:gd name="T54" fmla="*/ 4 w 23"/>
                  <a:gd name="T55" fmla="*/ 34 h 34"/>
                  <a:gd name="T56" fmla="*/ 0 w 23"/>
                  <a:gd name="T57" fmla="*/ 32 h 34"/>
                  <a:gd name="T58" fmla="*/ 0 w 23"/>
                  <a:gd name="T59" fmla="*/ 31 h 34"/>
                  <a:gd name="T60" fmla="*/ 0 w 23"/>
                  <a:gd name="T61" fmla="*/ 30 h 34"/>
                  <a:gd name="T62" fmla="*/ 0 w 23"/>
                  <a:gd name="T63" fmla="*/ 28 h 34"/>
                  <a:gd name="T64" fmla="*/ 0 w 23"/>
                  <a:gd name="T65" fmla="*/ 24 h 34"/>
                  <a:gd name="T66" fmla="*/ 0 w 23"/>
                  <a:gd name="T67" fmla="*/ 19 h 34"/>
                  <a:gd name="T68" fmla="*/ 0 w 23"/>
                  <a:gd name="T69" fmla="*/ 12 h 34"/>
                  <a:gd name="T70" fmla="*/ 0 w 23"/>
                  <a:gd name="T71" fmla="*/ 2 h 34"/>
                  <a:gd name="T72" fmla="*/ 2 w 23"/>
                  <a:gd name="T73" fmla="*/ 0 h 34"/>
                  <a:gd name="T74" fmla="*/ 6 w 23"/>
                  <a:gd name="T75" fmla="*/ 1 h 34"/>
                  <a:gd name="T76" fmla="*/ 8 w 23"/>
                  <a:gd name="T77" fmla="*/ 1 h 34"/>
                  <a:gd name="T78" fmla="*/ 16 w 23"/>
                  <a:gd name="T79" fmla="*/ 2 h 34"/>
                  <a:gd name="T80" fmla="*/ 22 w 23"/>
                  <a:gd name="T81" fmla="*/ 4 h 34"/>
                  <a:gd name="T82" fmla="*/ 23 w 23"/>
                  <a:gd name="T83" fmla="*/ 6 h 34"/>
                  <a:gd name="T84" fmla="*/ 23 w 23"/>
                  <a:gd name="T85" fmla="*/ 7 h 34"/>
                  <a:gd name="T86" fmla="*/ 23 w 23"/>
                  <a:gd name="T87" fmla="*/ 8 h 34"/>
                  <a:gd name="T88" fmla="*/ 23 w 23"/>
                  <a:gd name="T89" fmla="*/ 10 h 34"/>
                  <a:gd name="T90" fmla="*/ 23 w 23"/>
                  <a:gd name="T91" fmla="*/ 14 h 34"/>
                  <a:gd name="T92" fmla="*/ 23 w 23"/>
                  <a:gd name="T93" fmla="*/ 20 h 34"/>
                  <a:gd name="T94" fmla="*/ 23 w 23"/>
                  <a:gd name="T95" fmla="*/ 27 h 34"/>
                  <a:gd name="T96" fmla="*/ 20 w 23"/>
                  <a:gd name="T9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 h="34">
                    <a:moveTo>
                      <a:pt x="20" y="32"/>
                    </a:moveTo>
                    <a:cubicBezTo>
                      <a:pt x="20" y="27"/>
                      <a:pt x="20" y="27"/>
                      <a:pt x="20" y="27"/>
                    </a:cubicBezTo>
                    <a:cubicBezTo>
                      <a:pt x="20" y="23"/>
                      <a:pt x="20" y="23"/>
                      <a:pt x="20" y="23"/>
                    </a:cubicBezTo>
                    <a:cubicBezTo>
                      <a:pt x="20" y="20"/>
                      <a:pt x="20" y="20"/>
                      <a:pt x="20" y="20"/>
                    </a:cubicBezTo>
                    <a:cubicBezTo>
                      <a:pt x="20" y="17"/>
                      <a:pt x="20" y="17"/>
                      <a:pt x="20" y="17"/>
                    </a:cubicBezTo>
                    <a:cubicBezTo>
                      <a:pt x="20" y="14"/>
                      <a:pt x="20" y="14"/>
                      <a:pt x="20" y="14"/>
                    </a:cubicBezTo>
                    <a:cubicBezTo>
                      <a:pt x="20" y="12"/>
                      <a:pt x="20" y="12"/>
                      <a:pt x="20" y="12"/>
                    </a:cubicBezTo>
                    <a:cubicBezTo>
                      <a:pt x="20" y="10"/>
                      <a:pt x="20" y="10"/>
                      <a:pt x="20" y="10"/>
                    </a:cubicBezTo>
                    <a:cubicBezTo>
                      <a:pt x="20" y="9"/>
                      <a:pt x="20" y="9"/>
                      <a:pt x="20" y="9"/>
                    </a:cubicBezTo>
                    <a:cubicBezTo>
                      <a:pt x="20" y="8"/>
                      <a:pt x="20" y="8"/>
                      <a:pt x="20" y="8"/>
                    </a:cubicBezTo>
                    <a:cubicBezTo>
                      <a:pt x="20" y="7"/>
                      <a:pt x="20" y="7"/>
                      <a:pt x="20" y="7"/>
                    </a:cubicBezTo>
                    <a:cubicBezTo>
                      <a:pt x="20" y="7"/>
                      <a:pt x="20" y="7"/>
                      <a:pt x="20" y="7"/>
                    </a:cubicBezTo>
                    <a:cubicBezTo>
                      <a:pt x="20" y="6"/>
                      <a:pt x="20" y="6"/>
                      <a:pt x="20" y="6"/>
                    </a:cubicBezTo>
                    <a:cubicBezTo>
                      <a:pt x="20" y="6"/>
                      <a:pt x="20" y="6"/>
                      <a:pt x="20" y="6"/>
                    </a:cubicBezTo>
                    <a:cubicBezTo>
                      <a:pt x="20" y="6"/>
                      <a:pt x="20" y="6"/>
                      <a:pt x="20" y="6"/>
                    </a:cubicBezTo>
                    <a:cubicBezTo>
                      <a:pt x="21" y="7"/>
                      <a:pt x="21" y="7"/>
                      <a:pt x="21" y="7"/>
                    </a:cubicBezTo>
                    <a:cubicBezTo>
                      <a:pt x="18" y="6"/>
                      <a:pt x="18" y="6"/>
                      <a:pt x="18" y="6"/>
                    </a:cubicBezTo>
                    <a:cubicBezTo>
                      <a:pt x="15" y="6"/>
                      <a:pt x="15" y="6"/>
                      <a:pt x="15" y="6"/>
                    </a:cubicBezTo>
                    <a:cubicBezTo>
                      <a:pt x="11" y="5"/>
                      <a:pt x="11" y="5"/>
                      <a:pt x="11" y="5"/>
                    </a:cubicBezTo>
                    <a:cubicBezTo>
                      <a:pt x="8" y="4"/>
                      <a:pt x="8" y="4"/>
                      <a:pt x="8" y="4"/>
                    </a:cubicBezTo>
                    <a:cubicBezTo>
                      <a:pt x="7" y="4"/>
                      <a:pt x="7" y="4"/>
                      <a:pt x="7" y="4"/>
                    </a:cubicBezTo>
                    <a:cubicBezTo>
                      <a:pt x="5" y="4"/>
                      <a:pt x="5" y="4"/>
                      <a:pt x="5" y="4"/>
                    </a:cubicBezTo>
                    <a:cubicBezTo>
                      <a:pt x="3" y="4"/>
                      <a:pt x="3" y="4"/>
                      <a:pt x="3" y="4"/>
                    </a:cubicBezTo>
                    <a:cubicBezTo>
                      <a:pt x="2" y="4"/>
                      <a:pt x="2" y="4"/>
                      <a:pt x="2" y="4"/>
                    </a:cubicBezTo>
                    <a:cubicBezTo>
                      <a:pt x="4" y="2"/>
                      <a:pt x="4" y="2"/>
                      <a:pt x="4" y="2"/>
                    </a:cubicBezTo>
                    <a:cubicBezTo>
                      <a:pt x="4" y="7"/>
                      <a:pt x="4" y="7"/>
                      <a:pt x="4" y="7"/>
                    </a:cubicBezTo>
                    <a:cubicBezTo>
                      <a:pt x="4" y="12"/>
                      <a:pt x="4" y="12"/>
                      <a:pt x="4" y="12"/>
                    </a:cubicBezTo>
                    <a:cubicBezTo>
                      <a:pt x="4" y="16"/>
                      <a:pt x="4" y="16"/>
                      <a:pt x="4" y="16"/>
                    </a:cubicBezTo>
                    <a:cubicBezTo>
                      <a:pt x="4" y="19"/>
                      <a:pt x="4" y="19"/>
                      <a:pt x="4" y="19"/>
                    </a:cubicBezTo>
                    <a:cubicBezTo>
                      <a:pt x="4" y="22"/>
                      <a:pt x="4" y="22"/>
                      <a:pt x="4" y="22"/>
                    </a:cubicBezTo>
                    <a:cubicBezTo>
                      <a:pt x="4" y="24"/>
                      <a:pt x="4" y="24"/>
                      <a:pt x="4" y="24"/>
                    </a:cubicBezTo>
                    <a:cubicBezTo>
                      <a:pt x="4" y="26"/>
                      <a:pt x="4" y="26"/>
                      <a:pt x="4" y="26"/>
                    </a:cubicBezTo>
                    <a:cubicBezTo>
                      <a:pt x="4" y="28"/>
                      <a:pt x="4" y="28"/>
                      <a:pt x="4" y="28"/>
                    </a:cubicBezTo>
                    <a:cubicBezTo>
                      <a:pt x="4" y="29"/>
                      <a:pt x="4" y="29"/>
                      <a:pt x="4" y="29"/>
                    </a:cubicBezTo>
                    <a:cubicBezTo>
                      <a:pt x="4" y="30"/>
                      <a:pt x="4" y="30"/>
                      <a:pt x="4" y="30"/>
                    </a:cubicBezTo>
                    <a:cubicBezTo>
                      <a:pt x="4" y="31"/>
                      <a:pt x="4" y="31"/>
                      <a:pt x="4" y="31"/>
                    </a:cubicBezTo>
                    <a:cubicBezTo>
                      <a:pt x="4" y="31"/>
                      <a:pt x="4" y="31"/>
                      <a:pt x="4" y="31"/>
                    </a:cubicBezTo>
                    <a:cubicBezTo>
                      <a:pt x="4" y="32"/>
                      <a:pt x="4" y="32"/>
                      <a:pt x="4" y="32"/>
                    </a:cubicBezTo>
                    <a:cubicBezTo>
                      <a:pt x="4" y="32"/>
                      <a:pt x="4" y="32"/>
                      <a:pt x="4" y="32"/>
                    </a:cubicBezTo>
                    <a:cubicBezTo>
                      <a:pt x="2" y="30"/>
                      <a:pt x="2" y="30"/>
                      <a:pt x="2" y="30"/>
                    </a:cubicBezTo>
                    <a:cubicBezTo>
                      <a:pt x="4" y="30"/>
                      <a:pt x="4" y="30"/>
                      <a:pt x="4" y="30"/>
                    </a:cubicBezTo>
                    <a:cubicBezTo>
                      <a:pt x="6" y="31"/>
                      <a:pt x="6" y="31"/>
                      <a:pt x="6" y="31"/>
                    </a:cubicBezTo>
                    <a:cubicBezTo>
                      <a:pt x="8" y="31"/>
                      <a:pt x="8" y="31"/>
                      <a:pt x="8" y="31"/>
                    </a:cubicBezTo>
                    <a:cubicBezTo>
                      <a:pt x="10" y="31"/>
                      <a:pt x="10" y="31"/>
                      <a:pt x="10" y="31"/>
                    </a:cubicBezTo>
                    <a:cubicBezTo>
                      <a:pt x="13" y="31"/>
                      <a:pt x="13" y="31"/>
                      <a:pt x="13" y="31"/>
                    </a:cubicBezTo>
                    <a:cubicBezTo>
                      <a:pt x="16" y="31"/>
                      <a:pt x="16" y="31"/>
                      <a:pt x="16" y="31"/>
                    </a:cubicBezTo>
                    <a:cubicBezTo>
                      <a:pt x="19" y="30"/>
                      <a:pt x="19" y="30"/>
                      <a:pt x="19" y="30"/>
                    </a:cubicBezTo>
                    <a:cubicBezTo>
                      <a:pt x="21" y="30"/>
                      <a:pt x="21" y="30"/>
                      <a:pt x="21" y="30"/>
                    </a:cubicBezTo>
                    <a:cubicBezTo>
                      <a:pt x="22" y="33"/>
                      <a:pt x="22" y="33"/>
                      <a:pt x="22" y="33"/>
                    </a:cubicBezTo>
                    <a:cubicBezTo>
                      <a:pt x="19" y="34"/>
                      <a:pt x="19" y="34"/>
                      <a:pt x="19" y="34"/>
                    </a:cubicBezTo>
                    <a:cubicBezTo>
                      <a:pt x="16" y="34"/>
                      <a:pt x="16" y="34"/>
                      <a:pt x="16" y="34"/>
                    </a:cubicBezTo>
                    <a:cubicBezTo>
                      <a:pt x="13" y="34"/>
                      <a:pt x="13" y="34"/>
                      <a:pt x="13" y="34"/>
                    </a:cubicBezTo>
                    <a:cubicBezTo>
                      <a:pt x="10" y="34"/>
                      <a:pt x="10" y="34"/>
                      <a:pt x="10" y="34"/>
                    </a:cubicBezTo>
                    <a:cubicBezTo>
                      <a:pt x="8" y="34"/>
                      <a:pt x="8" y="34"/>
                      <a:pt x="8" y="34"/>
                    </a:cubicBezTo>
                    <a:cubicBezTo>
                      <a:pt x="6" y="34"/>
                      <a:pt x="6" y="34"/>
                      <a:pt x="6" y="34"/>
                    </a:cubicBezTo>
                    <a:cubicBezTo>
                      <a:pt x="4" y="34"/>
                      <a:pt x="4" y="34"/>
                      <a:pt x="4" y="34"/>
                    </a:cubicBezTo>
                    <a:cubicBezTo>
                      <a:pt x="2" y="33"/>
                      <a:pt x="2" y="33"/>
                      <a:pt x="2" y="33"/>
                    </a:cubicBezTo>
                    <a:cubicBezTo>
                      <a:pt x="1" y="33"/>
                      <a:pt x="0" y="33"/>
                      <a:pt x="0" y="32"/>
                    </a:cubicBezTo>
                    <a:cubicBezTo>
                      <a:pt x="0" y="32"/>
                      <a:pt x="0" y="32"/>
                      <a:pt x="0" y="32"/>
                    </a:cubicBezTo>
                    <a:cubicBezTo>
                      <a:pt x="0" y="31"/>
                      <a:pt x="0" y="31"/>
                      <a:pt x="0" y="31"/>
                    </a:cubicBezTo>
                    <a:cubicBezTo>
                      <a:pt x="0" y="31"/>
                      <a:pt x="0" y="31"/>
                      <a:pt x="0" y="31"/>
                    </a:cubicBezTo>
                    <a:cubicBezTo>
                      <a:pt x="0" y="30"/>
                      <a:pt x="0" y="30"/>
                      <a:pt x="0" y="30"/>
                    </a:cubicBezTo>
                    <a:cubicBezTo>
                      <a:pt x="0" y="29"/>
                      <a:pt x="0" y="29"/>
                      <a:pt x="0" y="29"/>
                    </a:cubicBezTo>
                    <a:cubicBezTo>
                      <a:pt x="0" y="28"/>
                      <a:pt x="0" y="28"/>
                      <a:pt x="0" y="28"/>
                    </a:cubicBezTo>
                    <a:cubicBezTo>
                      <a:pt x="0" y="26"/>
                      <a:pt x="0" y="26"/>
                      <a:pt x="0" y="26"/>
                    </a:cubicBezTo>
                    <a:cubicBezTo>
                      <a:pt x="0" y="24"/>
                      <a:pt x="0" y="24"/>
                      <a:pt x="0" y="24"/>
                    </a:cubicBezTo>
                    <a:cubicBezTo>
                      <a:pt x="0" y="22"/>
                      <a:pt x="0" y="22"/>
                      <a:pt x="0" y="22"/>
                    </a:cubicBezTo>
                    <a:cubicBezTo>
                      <a:pt x="0" y="19"/>
                      <a:pt x="0" y="19"/>
                      <a:pt x="0" y="19"/>
                    </a:cubicBezTo>
                    <a:cubicBezTo>
                      <a:pt x="0" y="16"/>
                      <a:pt x="0" y="16"/>
                      <a:pt x="0" y="16"/>
                    </a:cubicBezTo>
                    <a:cubicBezTo>
                      <a:pt x="0" y="12"/>
                      <a:pt x="0" y="12"/>
                      <a:pt x="0" y="12"/>
                    </a:cubicBezTo>
                    <a:cubicBezTo>
                      <a:pt x="0" y="7"/>
                      <a:pt x="0" y="7"/>
                      <a:pt x="0" y="7"/>
                    </a:cubicBezTo>
                    <a:cubicBezTo>
                      <a:pt x="0" y="2"/>
                      <a:pt x="0" y="2"/>
                      <a:pt x="0" y="2"/>
                    </a:cubicBezTo>
                    <a:cubicBezTo>
                      <a:pt x="0" y="2"/>
                      <a:pt x="0" y="1"/>
                      <a:pt x="1" y="1"/>
                    </a:cubicBezTo>
                    <a:cubicBezTo>
                      <a:pt x="1" y="0"/>
                      <a:pt x="2" y="0"/>
                      <a:pt x="2" y="0"/>
                    </a:cubicBezTo>
                    <a:cubicBezTo>
                      <a:pt x="4" y="0"/>
                      <a:pt x="4" y="0"/>
                      <a:pt x="4" y="0"/>
                    </a:cubicBezTo>
                    <a:cubicBezTo>
                      <a:pt x="6" y="1"/>
                      <a:pt x="6" y="1"/>
                      <a:pt x="6" y="1"/>
                    </a:cubicBezTo>
                    <a:cubicBezTo>
                      <a:pt x="7" y="1"/>
                      <a:pt x="7" y="1"/>
                      <a:pt x="7" y="1"/>
                    </a:cubicBezTo>
                    <a:cubicBezTo>
                      <a:pt x="8" y="1"/>
                      <a:pt x="8" y="1"/>
                      <a:pt x="8" y="1"/>
                    </a:cubicBezTo>
                    <a:cubicBezTo>
                      <a:pt x="12" y="2"/>
                      <a:pt x="12" y="2"/>
                      <a:pt x="12" y="2"/>
                    </a:cubicBezTo>
                    <a:cubicBezTo>
                      <a:pt x="16" y="2"/>
                      <a:pt x="16" y="2"/>
                      <a:pt x="16" y="2"/>
                    </a:cubicBezTo>
                    <a:cubicBezTo>
                      <a:pt x="19" y="3"/>
                      <a:pt x="19" y="3"/>
                      <a:pt x="19" y="3"/>
                    </a:cubicBezTo>
                    <a:cubicBezTo>
                      <a:pt x="22" y="4"/>
                      <a:pt x="22" y="4"/>
                      <a:pt x="22" y="4"/>
                    </a:cubicBezTo>
                    <a:cubicBezTo>
                      <a:pt x="23" y="4"/>
                      <a:pt x="23" y="5"/>
                      <a:pt x="23" y="6"/>
                    </a:cubicBezTo>
                    <a:cubicBezTo>
                      <a:pt x="23" y="6"/>
                      <a:pt x="23" y="6"/>
                      <a:pt x="23" y="6"/>
                    </a:cubicBezTo>
                    <a:cubicBezTo>
                      <a:pt x="23" y="6"/>
                      <a:pt x="23" y="6"/>
                      <a:pt x="23" y="6"/>
                    </a:cubicBezTo>
                    <a:cubicBezTo>
                      <a:pt x="23" y="7"/>
                      <a:pt x="23" y="7"/>
                      <a:pt x="23" y="7"/>
                    </a:cubicBezTo>
                    <a:cubicBezTo>
                      <a:pt x="23" y="7"/>
                      <a:pt x="23" y="7"/>
                      <a:pt x="23" y="7"/>
                    </a:cubicBezTo>
                    <a:cubicBezTo>
                      <a:pt x="23" y="8"/>
                      <a:pt x="23" y="8"/>
                      <a:pt x="23" y="8"/>
                    </a:cubicBezTo>
                    <a:cubicBezTo>
                      <a:pt x="23" y="9"/>
                      <a:pt x="23" y="9"/>
                      <a:pt x="23" y="9"/>
                    </a:cubicBezTo>
                    <a:cubicBezTo>
                      <a:pt x="23" y="10"/>
                      <a:pt x="23" y="10"/>
                      <a:pt x="23" y="10"/>
                    </a:cubicBezTo>
                    <a:cubicBezTo>
                      <a:pt x="23" y="12"/>
                      <a:pt x="23" y="12"/>
                      <a:pt x="23" y="12"/>
                    </a:cubicBezTo>
                    <a:cubicBezTo>
                      <a:pt x="23" y="14"/>
                      <a:pt x="23" y="14"/>
                      <a:pt x="23" y="14"/>
                    </a:cubicBezTo>
                    <a:cubicBezTo>
                      <a:pt x="23" y="17"/>
                      <a:pt x="23" y="17"/>
                      <a:pt x="23" y="17"/>
                    </a:cubicBezTo>
                    <a:cubicBezTo>
                      <a:pt x="23" y="20"/>
                      <a:pt x="23" y="20"/>
                      <a:pt x="23" y="20"/>
                    </a:cubicBezTo>
                    <a:cubicBezTo>
                      <a:pt x="23" y="23"/>
                      <a:pt x="23" y="23"/>
                      <a:pt x="23" y="23"/>
                    </a:cubicBezTo>
                    <a:cubicBezTo>
                      <a:pt x="23" y="27"/>
                      <a:pt x="23" y="27"/>
                      <a:pt x="23" y="27"/>
                    </a:cubicBezTo>
                    <a:cubicBezTo>
                      <a:pt x="23" y="32"/>
                      <a:pt x="23" y="32"/>
                      <a:pt x="23" y="32"/>
                    </a:cubicBezTo>
                    <a:lnTo>
                      <a:pt x="20" y="32"/>
                    </a:lnTo>
                    <a:close/>
                  </a:path>
                </a:pathLst>
              </a:custGeom>
              <a:solidFill>
                <a:srgbClr val="6EBE4A"/>
              </a:solidFill>
              <a:ln w="0" cap="flat">
                <a:solidFill>
                  <a:srgbClr val="6EBE4A"/>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72"/>
              <p:cNvSpPr>
                <a:spLocks/>
              </p:cNvSpPr>
              <p:nvPr/>
            </p:nvSpPr>
            <p:spPr bwMode="auto">
              <a:xfrm>
                <a:off x="4545013" y="2705100"/>
                <a:ext cx="71437" cy="85725"/>
              </a:xfrm>
              <a:custGeom>
                <a:avLst/>
                <a:gdLst>
                  <a:gd name="T0" fmla="*/ 0 w 19"/>
                  <a:gd name="T1" fmla="*/ 1 h 23"/>
                  <a:gd name="T2" fmla="*/ 0 w 19"/>
                  <a:gd name="T3" fmla="*/ 13 h 23"/>
                  <a:gd name="T4" fmla="*/ 10 w 19"/>
                  <a:gd name="T5" fmla="*/ 23 h 23"/>
                  <a:gd name="T6" fmla="*/ 19 w 19"/>
                  <a:gd name="T7" fmla="*/ 13 h 23"/>
                  <a:gd name="T8" fmla="*/ 19 w 19"/>
                  <a:gd name="T9" fmla="*/ 0 h 23"/>
                  <a:gd name="T10" fmla="*/ 8 w 19"/>
                  <a:gd name="T11" fmla="*/ 2 h 23"/>
                  <a:gd name="T12" fmla="*/ 0 w 19"/>
                  <a:gd name="T13" fmla="*/ 1 h 23"/>
                </a:gdLst>
                <a:ahLst/>
                <a:cxnLst>
                  <a:cxn ang="0">
                    <a:pos x="T0" y="T1"/>
                  </a:cxn>
                  <a:cxn ang="0">
                    <a:pos x="T2" y="T3"/>
                  </a:cxn>
                  <a:cxn ang="0">
                    <a:pos x="T4" y="T5"/>
                  </a:cxn>
                  <a:cxn ang="0">
                    <a:pos x="T6" y="T7"/>
                  </a:cxn>
                  <a:cxn ang="0">
                    <a:pos x="T8" y="T9"/>
                  </a:cxn>
                  <a:cxn ang="0">
                    <a:pos x="T10" y="T11"/>
                  </a:cxn>
                  <a:cxn ang="0">
                    <a:pos x="T12" y="T13"/>
                  </a:cxn>
                </a:cxnLst>
                <a:rect l="0" t="0" r="r" b="b"/>
                <a:pathLst>
                  <a:path w="19" h="23">
                    <a:moveTo>
                      <a:pt x="0" y="1"/>
                    </a:moveTo>
                    <a:cubicBezTo>
                      <a:pt x="0" y="13"/>
                      <a:pt x="0" y="13"/>
                      <a:pt x="0" y="13"/>
                    </a:cubicBezTo>
                    <a:cubicBezTo>
                      <a:pt x="0" y="18"/>
                      <a:pt x="4" y="23"/>
                      <a:pt x="10" y="23"/>
                    </a:cubicBezTo>
                    <a:cubicBezTo>
                      <a:pt x="15" y="23"/>
                      <a:pt x="19" y="18"/>
                      <a:pt x="19" y="13"/>
                    </a:cubicBezTo>
                    <a:cubicBezTo>
                      <a:pt x="19" y="0"/>
                      <a:pt x="19" y="0"/>
                      <a:pt x="19" y="0"/>
                    </a:cubicBezTo>
                    <a:cubicBezTo>
                      <a:pt x="16" y="1"/>
                      <a:pt x="12" y="2"/>
                      <a:pt x="8" y="2"/>
                    </a:cubicBezTo>
                    <a:cubicBezTo>
                      <a:pt x="5" y="2"/>
                      <a:pt x="3" y="1"/>
                      <a:pt x="0" y="1"/>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73"/>
              <p:cNvSpPr>
                <a:spLocks/>
              </p:cNvSpPr>
              <p:nvPr/>
            </p:nvSpPr>
            <p:spPr bwMode="auto">
              <a:xfrm>
                <a:off x="4537075" y="2700338"/>
                <a:ext cx="87312" cy="98425"/>
              </a:xfrm>
              <a:custGeom>
                <a:avLst/>
                <a:gdLst>
                  <a:gd name="T0" fmla="*/ 4 w 23"/>
                  <a:gd name="T1" fmla="*/ 4 h 26"/>
                  <a:gd name="T2" fmla="*/ 4 w 23"/>
                  <a:gd name="T3" fmla="*/ 8 h 26"/>
                  <a:gd name="T4" fmla="*/ 4 w 23"/>
                  <a:gd name="T5" fmla="*/ 11 h 26"/>
                  <a:gd name="T6" fmla="*/ 4 w 23"/>
                  <a:gd name="T7" fmla="*/ 14 h 26"/>
                  <a:gd name="T8" fmla="*/ 4 w 23"/>
                  <a:gd name="T9" fmla="*/ 14 h 26"/>
                  <a:gd name="T10" fmla="*/ 4 w 23"/>
                  <a:gd name="T11" fmla="*/ 16 h 26"/>
                  <a:gd name="T12" fmla="*/ 4 w 23"/>
                  <a:gd name="T13" fmla="*/ 17 h 26"/>
                  <a:gd name="T14" fmla="*/ 5 w 23"/>
                  <a:gd name="T15" fmla="*/ 19 h 26"/>
                  <a:gd name="T16" fmla="*/ 6 w 23"/>
                  <a:gd name="T17" fmla="*/ 20 h 26"/>
                  <a:gd name="T18" fmla="*/ 7 w 23"/>
                  <a:gd name="T19" fmla="*/ 21 h 26"/>
                  <a:gd name="T20" fmla="*/ 9 w 23"/>
                  <a:gd name="T21" fmla="*/ 22 h 26"/>
                  <a:gd name="T22" fmla="*/ 10 w 23"/>
                  <a:gd name="T23" fmla="*/ 22 h 26"/>
                  <a:gd name="T24" fmla="*/ 12 w 23"/>
                  <a:gd name="T25" fmla="*/ 22 h 26"/>
                  <a:gd name="T26" fmla="*/ 13 w 23"/>
                  <a:gd name="T27" fmla="*/ 22 h 26"/>
                  <a:gd name="T28" fmla="*/ 15 w 23"/>
                  <a:gd name="T29" fmla="*/ 21 h 26"/>
                  <a:gd name="T30" fmla="*/ 16 w 23"/>
                  <a:gd name="T31" fmla="*/ 21 h 26"/>
                  <a:gd name="T32" fmla="*/ 17 w 23"/>
                  <a:gd name="T33" fmla="*/ 20 h 26"/>
                  <a:gd name="T34" fmla="*/ 18 w 23"/>
                  <a:gd name="T35" fmla="*/ 18 h 26"/>
                  <a:gd name="T36" fmla="*/ 19 w 23"/>
                  <a:gd name="T37" fmla="*/ 17 h 26"/>
                  <a:gd name="T38" fmla="*/ 20 w 23"/>
                  <a:gd name="T39" fmla="*/ 16 h 26"/>
                  <a:gd name="T40" fmla="*/ 20 w 23"/>
                  <a:gd name="T41" fmla="*/ 14 h 26"/>
                  <a:gd name="T42" fmla="*/ 20 w 23"/>
                  <a:gd name="T43" fmla="*/ 10 h 26"/>
                  <a:gd name="T44" fmla="*/ 20 w 23"/>
                  <a:gd name="T45" fmla="*/ 7 h 26"/>
                  <a:gd name="T46" fmla="*/ 20 w 23"/>
                  <a:gd name="T47" fmla="*/ 5 h 26"/>
                  <a:gd name="T48" fmla="*/ 20 w 23"/>
                  <a:gd name="T49" fmla="*/ 2 h 26"/>
                  <a:gd name="T50" fmla="*/ 20 w 23"/>
                  <a:gd name="T51" fmla="*/ 1 h 26"/>
                  <a:gd name="T52" fmla="*/ 22 w 23"/>
                  <a:gd name="T53" fmla="*/ 3 h 26"/>
                  <a:gd name="T54" fmla="*/ 13 w 23"/>
                  <a:gd name="T55" fmla="*/ 5 h 26"/>
                  <a:gd name="T56" fmla="*/ 8 w 23"/>
                  <a:gd name="T57" fmla="*/ 5 h 26"/>
                  <a:gd name="T58" fmla="*/ 4 w 23"/>
                  <a:gd name="T59" fmla="*/ 4 h 26"/>
                  <a:gd name="T60" fmla="*/ 2 w 23"/>
                  <a:gd name="T61" fmla="*/ 0 h 26"/>
                  <a:gd name="T62" fmla="*/ 6 w 23"/>
                  <a:gd name="T63" fmla="*/ 1 h 26"/>
                  <a:gd name="T64" fmla="*/ 10 w 23"/>
                  <a:gd name="T65" fmla="*/ 1 h 26"/>
                  <a:gd name="T66" fmla="*/ 16 w 23"/>
                  <a:gd name="T67" fmla="*/ 1 h 26"/>
                  <a:gd name="T68" fmla="*/ 23 w 23"/>
                  <a:gd name="T69" fmla="*/ 0 h 26"/>
                  <a:gd name="T70" fmla="*/ 23 w 23"/>
                  <a:gd name="T71" fmla="*/ 1 h 26"/>
                  <a:gd name="T72" fmla="*/ 23 w 23"/>
                  <a:gd name="T73" fmla="*/ 2 h 26"/>
                  <a:gd name="T74" fmla="*/ 23 w 23"/>
                  <a:gd name="T75" fmla="*/ 5 h 26"/>
                  <a:gd name="T76" fmla="*/ 23 w 23"/>
                  <a:gd name="T77" fmla="*/ 7 h 26"/>
                  <a:gd name="T78" fmla="*/ 23 w 23"/>
                  <a:gd name="T79" fmla="*/ 10 h 26"/>
                  <a:gd name="T80" fmla="*/ 23 w 23"/>
                  <a:gd name="T81" fmla="*/ 14 h 26"/>
                  <a:gd name="T82" fmla="*/ 23 w 23"/>
                  <a:gd name="T83" fmla="*/ 17 h 26"/>
                  <a:gd name="T84" fmla="*/ 22 w 23"/>
                  <a:gd name="T85" fmla="*/ 19 h 26"/>
                  <a:gd name="T86" fmla="*/ 21 w 23"/>
                  <a:gd name="T87" fmla="*/ 21 h 26"/>
                  <a:gd name="T88" fmla="*/ 20 w 23"/>
                  <a:gd name="T89" fmla="*/ 22 h 26"/>
                  <a:gd name="T90" fmla="*/ 18 w 23"/>
                  <a:gd name="T91" fmla="*/ 24 h 26"/>
                  <a:gd name="T92" fmla="*/ 16 w 23"/>
                  <a:gd name="T93" fmla="*/ 25 h 26"/>
                  <a:gd name="T94" fmla="*/ 14 w 23"/>
                  <a:gd name="T95" fmla="*/ 25 h 26"/>
                  <a:gd name="T96" fmla="*/ 11 w 23"/>
                  <a:gd name="T97" fmla="*/ 26 h 26"/>
                  <a:gd name="T98" fmla="*/ 9 w 23"/>
                  <a:gd name="T99" fmla="*/ 25 h 26"/>
                  <a:gd name="T100" fmla="*/ 7 w 23"/>
                  <a:gd name="T101" fmla="*/ 25 h 26"/>
                  <a:gd name="T102" fmla="*/ 5 w 23"/>
                  <a:gd name="T103" fmla="*/ 24 h 26"/>
                  <a:gd name="T104" fmla="*/ 3 w 23"/>
                  <a:gd name="T105" fmla="*/ 22 h 26"/>
                  <a:gd name="T106" fmla="*/ 2 w 23"/>
                  <a:gd name="T107" fmla="*/ 20 h 26"/>
                  <a:gd name="T108" fmla="*/ 1 w 23"/>
                  <a:gd name="T109" fmla="*/ 18 h 26"/>
                  <a:gd name="T110" fmla="*/ 0 w 23"/>
                  <a:gd name="T111" fmla="*/ 16 h 26"/>
                  <a:gd name="T112" fmla="*/ 0 w 23"/>
                  <a:gd name="T113" fmla="*/ 14 h 26"/>
                  <a:gd name="T114" fmla="*/ 0 w 23"/>
                  <a:gd name="T115" fmla="*/ 14 h 26"/>
                  <a:gd name="T116" fmla="*/ 0 w 23"/>
                  <a:gd name="T117" fmla="*/ 11 h 26"/>
                  <a:gd name="T118" fmla="*/ 0 w 23"/>
                  <a:gd name="T119" fmla="*/ 8 h 26"/>
                  <a:gd name="T120" fmla="*/ 0 w 23"/>
                  <a:gd name="T121" fmla="*/ 4 h 26"/>
                  <a:gd name="T122" fmla="*/ 4 w 23"/>
                  <a:gd name="T1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 h="26">
                    <a:moveTo>
                      <a:pt x="4" y="2"/>
                    </a:moveTo>
                    <a:cubicBezTo>
                      <a:pt x="4" y="4"/>
                      <a:pt x="4" y="4"/>
                      <a:pt x="4" y="4"/>
                    </a:cubicBezTo>
                    <a:cubicBezTo>
                      <a:pt x="4" y="6"/>
                      <a:pt x="4" y="6"/>
                      <a:pt x="4" y="6"/>
                    </a:cubicBezTo>
                    <a:cubicBezTo>
                      <a:pt x="4" y="8"/>
                      <a:pt x="4" y="8"/>
                      <a:pt x="4" y="8"/>
                    </a:cubicBezTo>
                    <a:cubicBezTo>
                      <a:pt x="4" y="9"/>
                      <a:pt x="4" y="9"/>
                      <a:pt x="4" y="9"/>
                    </a:cubicBezTo>
                    <a:cubicBezTo>
                      <a:pt x="4" y="11"/>
                      <a:pt x="4" y="11"/>
                      <a:pt x="4" y="11"/>
                    </a:cubicBezTo>
                    <a:cubicBezTo>
                      <a:pt x="4" y="13"/>
                      <a:pt x="4" y="13"/>
                      <a:pt x="4" y="13"/>
                    </a:cubicBezTo>
                    <a:cubicBezTo>
                      <a:pt x="4" y="14"/>
                      <a:pt x="4" y="14"/>
                      <a:pt x="4" y="14"/>
                    </a:cubicBezTo>
                    <a:cubicBezTo>
                      <a:pt x="4" y="14"/>
                      <a:pt x="4" y="14"/>
                      <a:pt x="4" y="14"/>
                    </a:cubicBezTo>
                    <a:cubicBezTo>
                      <a:pt x="4" y="14"/>
                      <a:pt x="4" y="14"/>
                      <a:pt x="4" y="14"/>
                    </a:cubicBezTo>
                    <a:cubicBezTo>
                      <a:pt x="4" y="14"/>
                      <a:pt x="4" y="14"/>
                      <a:pt x="4" y="14"/>
                    </a:cubicBezTo>
                    <a:cubicBezTo>
                      <a:pt x="4" y="16"/>
                      <a:pt x="4" y="16"/>
                      <a:pt x="4" y="16"/>
                    </a:cubicBezTo>
                    <a:cubicBezTo>
                      <a:pt x="4" y="16"/>
                      <a:pt x="4" y="16"/>
                      <a:pt x="4" y="16"/>
                    </a:cubicBezTo>
                    <a:cubicBezTo>
                      <a:pt x="4" y="17"/>
                      <a:pt x="4" y="17"/>
                      <a:pt x="4" y="17"/>
                    </a:cubicBezTo>
                    <a:cubicBezTo>
                      <a:pt x="4" y="17"/>
                      <a:pt x="4" y="17"/>
                      <a:pt x="4" y="17"/>
                    </a:cubicBezTo>
                    <a:cubicBezTo>
                      <a:pt x="5" y="19"/>
                      <a:pt x="5" y="19"/>
                      <a:pt x="5" y="19"/>
                    </a:cubicBezTo>
                    <a:cubicBezTo>
                      <a:pt x="5" y="18"/>
                      <a:pt x="5" y="18"/>
                      <a:pt x="5" y="18"/>
                    </a:cubicBezTo>
                    <a:cubicBezTo>
                      <a:pt x="6" y="20"/>
                      <a:pt x="6" y="20"/>
                      <a:pt x="6" y="20"/>
                    </a:cubicBezTo>
                    <a:cubicBezTo>
                      <a:pt x="6" y="20"/>
                      <a:pt x="6" y="20"/>
                      <a:pt x="6" y="20"/>
                    </a:cubicBezTo>
                    <a:cubicBezTo>
                      <a:pt x="7" y="21"/>
                      <a:pt x="7" y="21"/>
                      <a:pt x="7" y="21"/>
                    </a:cubicBezTo>
                    <a:cubicBezTo>
                      <a:pt x="7" y="21"/>
                      <a:pt x="7" y="21"/>
                      <a:pt x="7" y="21"/>
                    </a:cubicBezTo>
                    <a:cubicBezTo>
                      <a:pt x="9" y="22"/>
                      <a:pt x="9" y="22"/>
                      <a:pt x="9" y="22"/>
                    </a:cubicBezTo>
                    <a:cubicBezTo>
                      <a:pt x="8" y="21"/>
                      <a:pt x="8" y="21"/>
                      <a:pt x="8" y="21"/>
                    </a:cubicBezTo>
                    <a:cubicBezTo>
                      <a:pt x="10" y="22"/>
                      <a:pt x="10" y="22"/>
                      <a:pt x="10" y="22"/>
                    </a:cubicBezTo>
                    <a:cubicBezTo>
                      <a:pt x="10" y="22"/>
                      <a:pt x="10" y="22"/>
                      <a:pt x="10" y="22"/>
                    </a:cubicBezTo>
                    <a:cubicBezTo>
                      <a:pt x="12" y="22"/>
                      <a:pt x="12" y="22"/>
                      <a:pt x="12" y="22"/>
                    </a:cubicBezTo>
                    <a:cubicBezTo>
                      <a:pt x="11" y="22"/>
                      <a:pt x="11" y="22"/>
                      <a:pt x="11" y="22"/>
                    </a:cubicBezTo>
                    <a:cubicBezTo>
                      <a:pt x="13" y="22"/>
                      <a:pt x="13" y="22"/>
                      <a:pt x="13" y="22"/>
                    </a:cubicBezTo>
                    <a:cubicBezTo>
                      <a:pt x="13" y="22"/>
                      <a:pt x="13" y="22"/>
                      <a:pt x="13" y="22"/>
                    </a:cubicBezTo>
                    <a:cubicBezTo>
                      <a:pt x="15" y="21"/>
                      <a:pt x="15" y="21"/>
                      <a:pt x="15" y="21"/>
                    </a:cubicBezTo>
                    <a:cubicBezTo>
                      <a:pt x="15" y="22"/>
                      <a:pt x="15" y="22"/>
                      <a:pt x="15" y="22"/>
                    </a:cubicBezTo>
                    <a:cubicBezTo>
                      <a:pt x="16" y="21"/>
                      <a:pt x="16" y="21"/>
                      <a:pt x="16" y="21"/>
                    </a:cubicBezTo>
                    <a:cubicBezTo>
                      <a:pt x="16" y="21"/>
                      <a:pt x="16" y="21"/>
                      <a:pt x="16" y="21"/>
                    </a:cubicBezTo>
                    <a:cubicBezTo>
                      <a:pt x="17" y="20"/>
                      <a:pt x="17" y="20"/>
                      <a:pt x="17" y="20"/>
                    </a:cubicBezTo>
                    <a:cubicBezTo>
                      <a:pt x="17" y="20"/>
                      <a:pt x="17" y="20"/>
                      <a:pt x="17" y="20"/>
                    </a:cubicBezTo>
                    <a:cubicBezTo>
                      <a:pt x="18" y="18"/>
                      <a:pt x="18" y="18"/>
                      <a:pt x="18" y="18"/>
                    </a:cubicBezTo>
                    <a:cubicBezTo>
                      <a:pt x="18" y="19"/>
                      <a:pt x="18" y="19"/>
                      <a:pt x="18" y="19"/>
                    </a:cubicBezTo>
                    <a:cubicBezTo>
                      <a:pt x="19" y="17"/>
                      <a:pt x="19" y="17"/>
                      <a:pt x="19" y="17"/>
                    </a:cubicBezTo>
                    <a:cubicBezTo>
                      <a:pt x="19" y="17"/>
                      <a:pt x="19" y="17"/>
                      <a:pt x="19" y="17"/>
                    </a:cubicBezTo>
                    <a:cubicBezTo>
                      <a:pt x="20" y="16"/>
                      <a:pt x="20" y="16"/>
                      <a:pt x="20" y="16"/>
                    </a:cubicBezTo>
                    <a:cubicBezTo>
                      <a:pt x="20" y="16"/>
                      <a:pt x="20" y="16"/>
                      <a:pt x="20" y="16"/>
                    </a:cubicBezTo>
                    <a:cubicBezTo>
                      <a:pt x="20" y="14"/>
                      <a:pt x="20" y="14"/>
                      <a:pt x="20" y="14"/>
                    </a:cubicBezTo>
                    <a:cubicBezTo>
                      <a:pt x="20" y="12"/>
                      <a:pt x="20" y="12"/>
                      <a:pt x="20" y="12"/>
                    </a:cubicBezTo>
                    <a:cubicBezTo>
                      <a:pt x="20" y="10"/>
                      <a:pt x="20" y="10"/>
                      <a:pt x="20" y="10"/>
                    </a:cubicBezTo>
                    <a:cubicBezTo>
                      <a:pt x="20" y="8"/>
                      <a:pt x="20" y="8"/>
                      <a:pt x="20" y="8"/>
                    </a:cubicBezTo>
                    <a:cubicBezTo>
                      <a:pt x="20" y="7"/>
                      <a:pt x="20" y="7"/>
                      <a:pt x="20" y="7"/>
                    </a:cubicBezTo>
                    <a:cubicBezTo>
                      <a:pt x="20" y="6"/>
                      <a:pt x="20" y="6"/>
                      <a:pt x="20" y="6"/>
                    </a:cubicBezTo>
                    <a:cubicBezTo>
                      <a:pt x="20" y="5"/>
                      <a:pt x="20" y="5"/>
                      <a:pt x="20" y="5"/>
                    </a:cubicBezTo>
                    <a:cubicBezTo>
                      <a:pt x="20" y="3"/>
                      <a:pt x="20" y="3"/>
                      <a:pt x="20" y="3"/>
                    </a:cubicBezTo>
                    <a:cubicBezTo>
                      <a:pt x="20" y="2"/>
                      <a:pt x="20" y="2"/>
                      <a:pt x="20" y="2"/>
                    </a:cubicBezTo>
                    <a:cubicBezTo>
                      <a:pt x="20" y="2"/>
                      <a:pt x="20" y="2"/>
                      <a:pt x="20" y="2"/>
                    </a:cubicBezTo>
                    <a:cubicBezTo>
                      <a:pt x="20" y="1"/>
                      <a:pt x="20" y="1"/>
                      <a:pt x="20" y="1"/>
                    </a:cubicBezTo>
                    <a:cubicBezTo>
                      <a:pt x="20" y="1"/>
                      <a:pt x="20" y="1"/>
                      <a:pt x="20" y="1"/>
                    </a:cubicBezTo>
                    <a:cubicBezTo>
                      <a:pt x="22" y="3"/>
                      <a:pt x="22" y="3"/>
                      <a:pt x="22" y="3"/>
                    </a:cubicBezTo>
                    <a:cubicBezTo>
                      <a:pt x="16" y="4"/>
                      <a:pt x="16" y="4"/>
                      <a:pt x="16" y="4"/>
                    </a:cubicBezTo>
                    <a:cubicBezTo>
                      <a:pt x="13" y="5"/>
                      <a:pt x="13" y="5"/>
                      <a:pt x="13" y="5"/>
                    </a:cubicBezTo>
                    <a:cubicBezTo>
                      <a:pt x="10" y="5"/>
                      <a:pt x="10" y="5"/>
                      <a:pt x="10" y="5"/>
                    </a:cubicBezTo>
                    <a:cubicBezTo>
                      <a:pt x="8" y="5"/>
                      <a:pt x="8" y="5"/>
                      <a:pt x="8" y="5"/>
                    </a:cubicBezTo>
                    <a:cubicBezTo>
                      <a:pt x="6" y="4"/>
                      <a:pt x="6" y="4"/>
                      <a:pt x="6" y="4"/>
                    </a:cubicBezTo>
                    <a:cubicBezTo>
                      <a:pt x="4" y="4"/>
                      <a:pt x="4" y="4"/>
                      <a:pt x="4" y="4"/>
                    </a:cubicBezTo>
                    <a:cubicBezTo>
                      <a:pt x="2" y="4"/>
                      <a:pt x="2" y="4"/>
                      <a:pt x="2" y="4"/>
                    </a:cubicBezTo>
                    <a:cubicBezTo>
                      <a:pt x="2" y="0"/>
                      <a:pt x="2" y="0"/>
                      <a:pt x="2" y="0"/>
                    </a:cubicBezTo>
                    <a:cubicBezTo>
                      <a:pt x="4" y="1"/>
                      <a:pt x="4" y="1"/>
                      <a:pt x="4" y="1"/>
                    </a:cubicBezTo>
                    <a:cubicBezTo>
                      <a:pt x="6" y="1"/>
                      <a:pt x="6" y="1"/>
                      <a:pt x="6" y="1"/>
                    </a:cubicBezTo>
                    <a:cubicBezTo>
                      <a:pt x="8" y="1"/>
                      <a:pt x="8" y="1"/>
                      <a:pt x="8" y="1"/>
                    </a:cubicBezTo>
                    <a:cubicBezTo>
                      <a:pt x="10" y="1"/>
                      <a:pt x="10" y="1"/>
                      <a:pt x="10" y="1"/>
                    </a:cubicBezTo>
                    <a:cubicBezTo>
                      <a:pt x="13" y="1"/>
                      <a:pt x="13" y="1"/>
                      <a:pt x="13" y="1"/>
                    </a:cubicBezTo>
                    <a:cubicBezTo>
                      <a:pt x="16" y="1"/>
                      <a:pt x="16" y="1"/>
                      <a:pt x="16" y="1"/>
                    </a:cubicBezTo>
                    <a:cubicBezTo>
                      <a:pt x="21" y="0"/>
                      <a:pt x="21" y="0"/>
                      <a:pt x="21" y="0"/>
                    </a:cubicBezTo>
                    <a:cubicBezTo>
                      <a:pt x="22" y="0"/>
                      <a:pt x="22" y="0"/>
                      <a:pt x="23" y="0"/>
                    </a:cubicBezTo>
                    <a:cubicBezTo>
                      <a:pt x="23" y="0"/>
                      <a:pt x="23" y="1"/>
                      <a:pt x="23" y="1"/>
                    </a:cubicBezTo>
                    <a:cubicBezTo>
                      <a:pt x="23" y="1"/>
                      <a:pt x="23" y="1"/>
                      <a:pt x="23" y="1"/>
                    </a:cubicBezTo>
                    <a:cubicBezTo>
                      <a:pt x="23" y="2"/>
                      <a:pt x="23" y="2"/>
                      <a:pt x="23" y="2"/>
                    </a:cubicBezTo>
                    <a:cubicBezTo>
                      <a:pt x="23" y="2"/>
                      <a:pt x="23" y="2"/>
                      <a:pt x="23" y="2"/>
                    </a:cubicBezTo>
                    <a:cubicBezTo>
                      <a:pt x="23" y="3"/>
                      <a:pt x="23" y="3"/>
                      <a:pt x="23" y="3"/>
                    </a:cubicBezTo>
                    <a:cubicBezTo>
                      <a:pt x="23" y="5"/>
                      <a:pt x="23" y="5"/>
                      <a:pt x="23" y="5"/>
                    </a:cubicBezTo>
                    <a:cubicBezTo>
                      <a:pt x="23" y="6"/>
                      <a:pt x="23" y="6"/>
                      <a:pt x="23" y="6"/>
                    </a:cubicBezTo>
                    <a:cubicBezTo>
                      <a:pt x="23" y="7"/>
                      <a:pt x="23" y="7"/>
                      <a:pt x="23" y="7"/>
                    </a:cubicBezTo>
                    <a:cubicBezTo>
                      <a:pt x="23" y="8"/>
                      <a:pt x="23" y="8"/>
                      <a:pt x="23" y="8"/>
                    </a:cubicBezTo>
                    <a:cubicBezTo>
                      <a:pt x="23" y="10"/>
                      <a:pt x="23" y="10"/>
                      <a:pt x="23" y="10"/>
                    </a:cubicBezTo>
                    <a:cubicBezTo>
                      <a:pt x="23" y="12"/>
                      <a:pt x="23" y="12"/>
                      <a:pt x="23" y="12"/>
                    </a:cubicBezTo>
                    <a:cubicBezTo>
                      <a:pt x="23" y="14"/>
                      <a:pt x="23" y="14"/>
                      <a:pt x="23" y="14"/>
                    </a:cubicBezTo>
                    <a:cubicBezTo>
                      <a:pt x="23" y="16"/>
                      <a:pt x="23" y="16"/>
                      <a:pt x="23" y="16"/>
                    </a:cubicBezTo>
                    <a:cubicBezTo>
                      <a:pt x="23" y="16"/>
                      <a:pt x="23" y="17"/>
                      <a:pt x="23" y="17"/>
                    </a:cubicBezTo>
                    <a:cubicBezTo>
                      <a:pt x="22" y="18"/>
                      <a:pt x="22" y="18"/>
                      <a:pt x="22" y="18"/>
                    </a:cubicBezTo>
                    <a:cubicBezTo>
                      <a:pt x="22" y="19"/>
                      <a:pt x="22" y="19"/>
                      <a:pt x="22" y="19"/>
                    </a:cubicBezTo>
                    <a:cubicBezTo>
                      <a:pt x="21" y="20"/>
                      <a:pt x="21" y="20"/>
                      <a:pt x="21" y="20"/>
                    </a:cubicBezTo>
                    <a:cubicBezTo>
                      <a:pt x="21" y="20"/>
                      <a:pt x="21" y="21"/>
                      <a:pt x="21" y="21"/>
                    </a:cubicBezTo>
                    <a:cubicBezTo>
                      <a:pt x="20" y="22"/>
                      <a:pt x="20" y="22"/>
                      <a:pt x="20" y="22"/>
                    </a:cubicBezTo>
                    <a:cubicBezTo>
                      <a:pt x="20" y="22"/>
                      <a:pt x="20" y="22"/>
                      <a:pt x="20" y="22"/>
                    </a:cubicBezTo>
                    <a:cubicBezTo>
                      <a:pt x="18" y="23"/>
                      <a:pt x="18" y="23"/>
                      <a:pt x="18" y="23"/>
                    </a:cubicBezTo>
                    <a:cubicBezTo>
                      <a:pt x="18" y="24"/>
                      <a:pt x="18" y="24"/>
                      <a:pt x="18" y="24"/>
                    </a:cubicBezTo>
                    <a:cubicBezTo>
                      <a:pt x="16" y="25"/>
                      <a:pt x="16" y="25"/>
                      <a:pt x="16" y="25"/>
                    </a:cubicBezTo>
                    <a:cubicBezTo>
                      <a:pt x="16" y="25"/>
                      <a:pt x="16" y="25"/>
                      <a:pt x="16" y="25"/>
                    </a:cubicBezTo>
                    <a:cubicBezTo>
                      <a:pt x="14" y="25"/>
                      <a:pt x="14" y="25"/>
                      <a:pt x="14" y="25"/>
                    </a:cubicBezTo>
                    <a:cubicBezTo>
                      <a:pt x="14" y="25"/>
                      <a:pt x="14" y="25"/>
                      <a:pt x="14" y="25"/>
                    </a:cubicBezTo>
                    <a:cubicBezTo>
                      <a:pt x="12" y="26"/>
                      <a:pt x="12" y="26"/>
                      <a:pt x="12" y="26"/>
                    </a:cubicBezTo>
                    <a:cubicBezTo>
                      <a:pt x="12" y="26"/>
                      <a:pt x="12" y="26"/>
                      <a:pt x="11" y="26"/>
                    </a:cubicBezTo>
                    <a:cubicBezTo>
                      <a:pt x="10" y="25"/>
                      <a:pt x="10" y="25"/>
                      <a:pt x="10" y="25"/>
                    </a:cubicBezTo>
                    <a:cubicBezTo>
                      <a:pt x="9" y="25"/>
                      <a:pt x="9" y="25"/>
                      <a:pt x="9" y="25"/>
                    </a:cubicBezTo>
                    <a:cubicBezTo>
                      <a:pt x="7" y="25"/>
                      <a:pt x="7" y="25"/>
                      <a:pt x="7" y="25"/>
                    </a:cubicBezTo>
                    <a:cubicBezTo>
                      <a:pt x="7" y="25"/>
                      <a:pt x="7" y="25"/>
                      <a:pt x="7" y="25"/>
                    </a:cubicBezTo>
                    <a:cubicBezTo>
                      <a:pt x="5" y="24"/>
                      <a:pt x="5" y="24"/>
                      <a:pt x="5" y="24"/>
                    </a:cubicBezTo>
                    <a:cubicBezTo>
                      <a:pt x="5" y="24"/>
                      <a:pt x="5" y="24"/>
                      <a:pt x="5" y="24"/>
                    </a:cubicBezTo>
                    <a:cubicBezTo>
                      <a:pt x="4" y="22"/>
                      <a:pt x="4" y="22"/>
                      <a:pt x="4" y="22"/>
                    </a:cubicBezTo>
                    <a:cubicBezTo>
                      <a:pt x="4" y="22"/>
                      <a:pt x="4" y="22"/>
                      <a:pt x="3" y="22"/>
                    </a:cubicBezTo>
                    <a:cubicBezTo>
                      <a:pt x="2" y="21"/>
                      <a:pt x="2" y="21"/>
                      <a:pt x="2" y="21"/>
                    </a:cubicBezTo>
                    <a:cubicBezTo>
                      <a:pt x="2" y="21"/>
                      <a:pt x="2" y="21"/>
                      <a:pt x="2" y="20"/>
                    </a:cubicBezTo>
                    <a:cubicBezTo>
                      <a:pt x="1" y="19"/>
                      <a:pt x="1" y="19"/>
                      <a:pt x="1" y="19"/>
                    </a:cubicBezTo>
                    <a:cubicBezTo>
                      <a:pt x="1" y="19"/>
                      <a:pt x="1" y="19"/>
                      <a:pt x="1" y="18"/>
                    </a:cubicBezTo>
                    <a:cubicBezTo>
                      <a:pt x="0" y="17"/>
                      <a:pt x="0" y="17"/>
                      <a:pt x="0" y="17"/>
                    </a:cubicBezTo>
                    <a:cubicBezTo>
                      <a:pt x="0" y="17"/>
                      <a:pt x="0" y="16"/>
                      <a:pt x="0" y="16"/>
                    </a:cubicBezTo>
                    <a:cubicBezTo>
                      <a:pt x="0" y="14"/>
                      <a:pt x="0" y="14"/>
                      <a:pt x="0" y="14"/>
                    </a:cubicBezTo>
                    <a:cubicBezTo>
                      <a:pt x="0" y="14"/>
                      <a:pt x="0" y="14"/>
                      <a:pt x="0" y="14"/>
                    </a:cubicBezTo>
                    <a:cubicBezTo>
                      <a:pt x="0" y="14"/>
                      <a:pt x="0" y="14"/>
                      <a:pt x="0" y="14"/>
                    </a:cubicBezTo>
                    <a:cubicBezTo>
                      <a:pt x="0" y="14"/>
                      <a:pt x="0" y="14"/>
                      <a:pt x="0" y="14"/>
                    </a:cubicBezTo>
                    <a:cubicBezTo>
                      <a:pt x="0" y="13"/>
                      <a:pt x="0" y="13"/>
                      <a:pt x="0" y="13"/>
                    </a:cubicBezTo>
                    <a:cubicBezTo>
                      <a:pt x="0" y="11"/>
                      <a:pt x="0" y="11"/>
                      <a:pt x="0" y="11"/>
                    </a:cubicBezTo>
                    <a:cubicBezTo>
                      <a:pt x="0" y="9"/>
                      <a:pt x="0" y="9"/>
                      <a:pt x="0" y="9"/>
                    </a:cubicBezTo>
                    <a:cubicBezTo>
                      <a:pt x="0" y="8"/>
                      <a:pt x="0" y="8"/>
                      <a:pt x="0" y="8"/>
                    </a:cubicBezTo>
                    <a:cubicBezTo>
                      <a:pt x="0" y="6"/>
                      <a:pt x="0" y="6"/>
                      <a:pt x="0" y="6"/>
                    </a:cubicBezTo>
                    <a:cubicBezTo>
                      <a:pt x="0" y="4"/>
                      <a:pt x="0" y="4"/>
                      <a:pt x="0" y="4"/>
                    </a:cubicBezTo>
                    <a:cubicBezTo>
                      <a:pt x="0" y="2"/>
                      <a:pt x="0" y="2"/>
                      <a:pt x="0" y="2"/>
                    </a:cubicBezTo>
                    <a:lnTo>
                      <a:pt x="4" y="2"/>
                    </a:lnTo>
                    <a:close/>
                  </a:path>
                </a:pathLst>
              </a:custGeom>
              <a:solidFill>
                <a:srgbClr val="6EBE4A"/>
              </a:solidFill>
              <a:ln w="0" cap="flat">
                <a:solidFill>
                  <a:srgbClr val="6EBE4A"/>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74"/>
              <p:cNvSpPr>
                <a:spLocks/>
              </p:cNvSpPr>
              <p:nvPr/>
            </p:nvSpPr>
            <p:spPr bwMode="auto">
              <a:xfrm>
                <a:off x="4545013" y="2193925"/>
                <a:ext cx="71437" cy="87312"/>
              </a:xfrm>
              <a:custGeom>
                <a:avLst/>
                <a:gdLst>
                  <a:gd name="T0" fmla="*/ 10 w 19"/>
                  <a:gd name="T1" fmla="*/ 22 h 23"/>
                  <a:gd name="T2" fmla="*/ 19 w 19"/>
                  <a:gd name="T3" fmla="*/ 23 h 23"/>
                  <a:gd name="T4" fmla="*/ 19 w 19"/>
                  <a:gd name="T5" fmla="*/ 10 h 23"/>
                  <a:gd name="T6" fmla="*/ 10 w 19"/>
                  <a:gd name="T7" fmla="*/ 0 h 23"/>
                  <a:gd name="T8" fmla="*/ 0 w 19"/>
                  <a:gd name="T9" fmla="*/ 10 h 23"/>
                  <a:gd name="T10" fmla="*/ 0 w 19"/>
                  <a:gd name="T11" fmla="*/ 22 h 23"/>
                  <a:gd name="T12" fmla="*/ 10 w 19"/>
                  <a:gd name="T13" fmla="*/ 22 h 23"/>
                </a:gdLst>
                <a:ahLst/>
                <a:cxnLst>
                  <a:cxn ang="0">
                    <a:pos x="T0" y="T1"/>
                  </a:cxn>
                  <a:cxn ang="0">
                    <a:pos x="T2" y="T3"/>
                  </a:cxn>
                  <a:cxn ang="0">
                    <a:pos x="T4" y="T5"/>
                  </a:cxn>
                  <a:cxn ang="0">
                    <a:pos x="T6" y="T7"/>
                  </a:cxn>
                  <a:cxn ang="0">
                    <a:pos x="T8" y="T9"/>
                  </a:cxn>
                  <a:cxn ang="0">
                    <a:pos x="T10" y="T11"/>
                  </a:cxn>
                  <a:cxn ang="0">
                    <a:pos x="T12" y="T13"/>
                  </a:cxn>
                </a:cxnLst>
                <a:rect l="0" t="0" r="r" b="b"/>
                <a:pathLst>
                  <a:path w="19" h="23">
                    <a:moveTo>
                      <a:pt x="10" y="22"/>
                    </a:moveTo>
                    <a:cubicBezTo>
                      <a:pt x="13" y="22"/>
                      <a:pt x="16" y="23"/>
                      <a:pt x="19" y="23"/>
                    </a:cubicBezTo>
                    <a:cubicBezTo>
                      <a:pt x="19" y="10"/>
                      <a:pt x="19" y="10"/>
                      <a:pt x="19" y="10"/>
                    </a:cubicBezTo>
                    <a:cubicBezTo>
                      <a:pt x="19" y="4"/>
                      <a:pt x="15" y="0"/>
                      <a:pt x="10" y="0"/>
                    </a:cubicBezTo>
                    <a:cubicBezTo>
                      <a:pt x="4" y="0"/>
                      <a:pt x="0" y="4"/>
                      <a:pt x="0" y="10"/>
                    </a:cubicBezTo>
                    <a:cubicBezTo>
                      <a:pt x="0" y="22"/>
                      <a:pt x="0" y="22"/>
                      <a:pt x="0" y="22"/>
                    </a:cubicBezTo>
                    <a:cubicBezTo>
                      <a:pt x="3" y="21"/>
                      <a:pt x="7" y="21"/>
                      <a:pt x="10" y="22"/>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75"/>
              <p:cNvSpPr>
                <a:spLocks/>
              </p:cNvSpPr>
              <p:nvPr/>
            </p:nvSpPr>
            <p:spPr bwMode="auto">
              <a:xfrm>
                <a:off x="4537075" y="2187575"/>
                <a:ext cx="87312" cy="96837"/>
              </a:xfrm>
              <a:custGeom>
                <a:avLst/>
                <a:gdLst>
                  <a:gd name="T0" fmla="*/ 17 w 23"/>
                  <a:gd name="T1" fmla="*/ 23 h 26"/>
                  <a:gd name="T2" fmla="*/ 20 w 23"/>
                  <a:gd name="T3" fmla="*/ 25 h 26"/>
                  <a:gd name="T4" fmla="*/ 20 w 23"/>
                  <a:gd name="T5" fmla="*/ 19 h 26"/>
                  <a:gd name="T6" fmla="*/ 20 w 23"/>
                  <a:gd name="T7" fmla="*/ 15 h 26"/>
                  <a:gd name="T8" fmla="*/ 20 w 23"/>
                  <a:gd name="T9" fmla="*/ 12 h 26"/>
                  <a:gd name="T10" fmla="*/ 20 w 23"/>
                  <a:gd name="T11" fmla="*/ 10 h 26"/>
                  <a:gd name="T12" fmla="*/ 19 w 23"/>
                  <a:gd name="T13" fmla="*/ 9 h 26"/>
                  <a:gd name="T14" fmla="*/ 17 w 23"/>
                  <a:gd name="T15" fmla="*/ 6 h 26"/>
                  <a:gd name="T16" fmla="*/ 16 w 23"/>
                  <a:gd name="T17" fmla="*/ 5 h 26"/>
                  <a:gd name="T18" fmla="*/ 13 w 23"/>
                  <a:gd name="T19" fmla="*/ 3 h 26"/>
                  <a:gd name="T20" fmla="*/ 12 w 23"/>
                  <a:gd name="T21" fmla="*/ 3 h 26"/>
                  <a:gd name="T22" fmla="*/ 8 w 23"/>
                  <a:gd name="T23" fmla="*/ 4 h 26"/>
                  <a:gd name="T24" fmla="*/ 7 w 23"/>
                  <a:gd name="T25" fmla="*/ 5 h 26"/>
                  <a:gd name="T26" fmla="*/ 5 w 23"/>
                  <a:gd name="T27" fmla="*/ 7 h 26"/>
                  <a:gd name="T28" fmla="*/ 4 w 23"/>
                  <a:gd name="T29" fmla="*/ 8 h 26"/>
                  <a:gd name="T30" fmla="*/ 4 w 23"/>
                  <a:gd name="T31" fmla="*/ 12 h 26"/>
                  <a:gd name="T32" fmla="*/ 4 w 23"/>
                  <a:gd name="T33" fmla="*/ 17 h 26"/>
                  <a:gd name="T34" fmla="*/ 4 w 23"/>
                  <a:gd name="T35" fmla="*/ 22 h 26"/>
                  <a:gd name="T36" fmla="*/ 4 w 23"/>
                  <a:gd name="T37" fmla="*/ 24 h 26"/>
                  <a:gd name="T38" fmla="*/ 4 w 23"/>
                  <a:gd name="T39" fmla="*/ 22 h 26"/>
                  <a:gd name="T40" fmla="*/ 13 w 23"/>
                  <a:gd name="T41" fmla="*/ 22 h 26"/>
                  <a:gd name="T42" fmla="*/ 7 w 23"/>
                  <a:gd name="T43" fmla="*/ 25 h 26"/>
                  <a:gd name="T44" fmla="*/ 1 w 23"/>
                  <a:gd name="T45" fmla="*/ 25 h 26"/>
                  <a:gd name="T46" fmla="*/ 0 w 23"/>
                  <a:gd name="T47" fmla="*/ 24 h 26"/>
                  <a:gd name="T48" fmla="*/ 0 w 23"/>
                  <a:gd name="T49" fmla="*/ 21 h 26"/>
                  <a:gd name="T50" fmla="*/ 0 w 23"/>
                  <a:gd name="T51" fmla="*/ 16 h 26"/>
                  <a:gd name="T52" fmla="*/ 0 w 23"/>
                  <a:gd name="T53" fmla="*/ 9 h 26"/>
                  <a:gd name="T54" fmla="*/ 1 w 23"/>
                  <a:gd name="T55" fmla="*/ 7 h 26"/>
                  <a:gd name="T56" fmla="*/ 3 w 23"/>
                  <a:gd name="T57" fmla="*/ 3 h 26"/>
                  <a:gd name="T58" fmla="*/ 5 w 23"/>
                  <a:gd name="T59" fmla="*/ 2 h 26"/>
                  <a:gd name="T60" fmla="*/ 9 w 23"/>
                  <a:gd name="T61" fmla="*/ 0 h 26"/>
                  <a:gd name="T62" fmla="*/ 12 w 23"/>
                  <a:gd name="T63" fmla="*/ 0 h 26"/>
                  <a:gd name="T64" fmla="*/ 16 w 23"/>
                  <a:gd name="T65" fmla="*/ 1 h 26"/>
                  <a:gd name="T66" fmla="*/ 18 w 23"/>
                  <a:gd name="T67" fmla="*/ 2 h 26"/>
                  <a:gd name="T68" fmla="*/ 21 w 23"/>
                  <a:gd name="T69" fmla="*/ 5 h 26"/>
                  <a:gd name="T70" fmla="*/ 22 w 23"/>
                  <a:gd name="T71" fmla="*/ 7 h 26"/>
                  <a:gd name="T72" fmla="*/ 23 w 23"/>
                  <a:gd name="T73" fmla="*/ 12 h 26"/>
                  <a:gd name="T74" fmla="*/ 23 w 23"/>
                  <a:gd name="T75" fmla="*/ 12 h 26"/>
                  <a:gd name="T76" fmla="*/ 23 w 23"/>
                  <a:gd name="T77" fmla="*/ 16 h 26"/>
                  <a:gd name="T78" fmla="*/ 23 w 23"/>
                  <a:gd name="T79" fmla="*/ 20 h 26"/>
                  <a:gd name="T80" fmla="*/ 23 w 23"/>
                  <a:gd name="T81" fmla="*/ 26 h 26"/>
                  <a:gd name="T82" fmla="*/ 17 w 23"/>
                  <a:gd name="T83" fmla="*/ 26 h 26"/>
                  <a:gd name="T84" fmla="*/ 13 w 23"/>
                  <a:gd name="T8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26">
                    <a:moveTo>
                      <a:pt x="13" y="22"/>
                    </a:moveTo>
                    <a:cubicBezTo>
                      <a:pt x="15" y="22"/>
                      <a:pt x="15" y="22"/>
                      <a:pt x="15" y="22"/>
                    </a:cubicBezTo>
                    <a:cubicBezTo>
                      <a:pt x="17" y="23"/>
                      <a:pt x="17" y="23"/>
                      <a:pt x="17" y="23"/>
                    </a:cubicBezTo>
                    <a:cubicBezTo>
                      <a:pt x="19" y="23"/>
                      <a:pt x="19" y="23"/>
                      <a:pt x="19" y="23"/>
                    </a:cubicBezTo>
                    <a:cubicBezTo>
                      <a:pt x="22" y="23"/>
                      <a:pt x="22" y="23"/>
                      <a:pt x="22" y="23"/>
                    </a:cubicBezTo>
                    <a:cubicBezTo>
                      <a:pt x="20" y="25"/>
                      <a:pt x="20" y="25"/>
                      <a:pt x="20" y="25"/>
                    </a:cubicBezTo>
                    <a:cubicBezTo>
                      <a:pt x="20" y="22"/>
                      <a:pt x="20" y="22"/>
                      <a:pt x="20" y="22"/>
                    </a:cubicBezTo>
                    <a:cubicBezTo>
                      <a:pt x="20" y="20"/>
                      <a:pt x="20" y="20"/>
                      <a:pt x="20" y="20"/>
                    </a:cubicBezTo>
                    <a:cubicBezTo>
                      <a:pt x="20" y="19"/>
                      <a:pt x="20" y="19"/>
                      <a:pt x="20" y="19"/>
                    </a:cubicBezTo>
                    <a:cubicBezTo>
                      <a:pt x="20" y="17"/>
                      <a:pt x="20" y="17"/>
                      <a:pt x="20" y="17"/>
                    </a:cubicBezTo>
                    <a:cubicBezTo>
                      <a:pt x="20" y="16"/>
                      <a:pt x="20" y="16"/>
                      <a:pt x="20" y="16"/>
                    </a:cubicBezTo>
                    <a:cubicBezTo>
                      <a:pt x="20" y="15"/>
                      <a:pt x="20" y="15"/>
                      <a:pt x="20" y="15"/>
                    </a:cubicBezTo>
                    <a:cubicBezTo>
                      <a:pt x="20" y="13"/>
                      <a:pt x="20" y="13"/>
                      <a:pt x="20" y="13"/>
                    </a:cubicBezTo>
                    <a:cubicBezTo>
                      <a:pt x="20" y="12"/>
                      <a:pt x="20" y="12"/>
                      <a:pt x="20" y="12"/>
                    </a:cubicBezTo>
                    <a:cubicBezTo>
                      <a:pt x="20" y="12"/>
                      <a:pt x="20" y="12"/>
                      <a:pt x="20" y="12"/>
                    </a:cubicBezTo>
                    <a:cubicBezTo>
                      <a:pt x="20" y="12"/>
                      <a:pt x="20" y="12"/>
                      <a:pt x="20" y="12"/>
                    </a:cubicBezTo>
                    <a:cubicBezTo>
                      <a:pt x="20" y="12"/>
                      <a:pt x="20" y="12"/>
                      <a:pt x="20" y="12"/>
                    </a:cubicBezTo>
                    <a:cubicBezTo>
                      <a:pt x="20" y="10"/>
                      <a:pt x="20" y="10"/>
                      <a:pt x="20" y="10"/>
                    </a:cubicBezTo>
                    <a:cubicBezTo>
                      <a:pt x="20" y="10"/>
                      <a:pt x="20" y="10"/>
                      <a:pt x="20" y="10"/>
                    </a:cubicBezTo>
                    <a:cubicBezTo>
                      <a:pt x="19" y="8"/>
                      <a:pt x="19" y="8"/>
                      <a:pt x="19" y="8"/>
                    </a:cubicBezTo>
                    <a:cubicBezTo>
                      <a:pt x="19" y="9"/>
                      <a:pt x="19" y="9"/>
                      <a:pt x="19" y="9"/>
                    </a:cubicBezTo>
                    <a:cubicBezTo>
                      <a:pt x="18" y="7"/>
                      <a:pt x="18" y="7"/>
                      <a:pt x="18" y="7"/>
                    </a:cubicBezTo>
                    <a:cubicBezTo>
                      <a:pt x="18" y="7"/>
                      <a:pt x="18" y="7"/>
                      <a:pt x="18" y="7"/>
                    </a:cubicBezTo>
                    <a:cubicBezTo>
                      <a:pt x="17" y="6"/>
                      <a:pt x="17" y="6"/>
                      <a:pt x="17" y="6"/>
                    </a:cubicBezTo>
                    <a:cubicBezTo>
                      <a:pt x="17" y="6"/>
                      <a:pt x="17" y="6"/>
                      <a:pt x="17" y="6"/>
                    </a:cubicBezTo>
                    <a:cubicBezTo>
                      <a:pt x="16" y="5"/>
                      <a:pt x="16" y="5"/>
                      <a:pt x="16" y="5"/>
                    </a:cubicBezTo>
                    <a:cubicBezTo>
                      <a:pt x="16" y="5"/>
                      <a:pt x="16" y="5"/>
                      <a:pt x="16" y="5"/>
                    </a:cubicBezTo>
                    <a:cubicBezTo>
                      <a:pt x="15" y="4"/>
                      <a:pt x="15" y="4"/>
                      <a:pt x="15" y="4"/>
                    </a:cubicBezTo>
                    <a:cubicBezTo>
                      <a:pt x="15" y="4"/>
                      <a:pt x="15" y="4"/>
                      <a:pt x="15" y="4"/>
                    </a:cubicBezTo>
                    <a:cubicBezTo>
                      <a:pt x="13" y="3"/>
                      <a:pt x="13" y="3"/>
                      <a:pt x="13" y="3"/>
                    </a:cubicBezTo>
                    <a:cubicBezTo>
                      <a:pt x="13" y="4"/>
                      <a:pt x="13" y="4"/>
                      <a:pt x="13" y="4"/>
                    </a:cubicBezTo>
                    <a:cubicBezTo>
                      <a:pt x="11" y="3"/>
                      <a:pt x="11" y="3"/>
                      <a:pt x="11" y="3"/>
                    </a:cubicBezTo>
                    <a:cubicBezTo>
                      <a:pt x="12" y="3"/>
                      <a:pt x="12" y="3"/>
                      <a:pt x="12" y="3"/>
                    </a:cubicBezTo>
                    <a:cubicBezTo>
                      <a:pt x="10" y="4"/>
                      <a:pt x="10" y="4"/>
                      <a:pt x="10" y="4"/>
                    </a:cubicBezTo>
                    <a:cubicBezTo>
                      <a:pt x="10" y="3"/>
                      <a:pt x="10" y="3"/>
                      <a:pt x="10" y="3"/>
                    </a:cubicBezTo>
                    <a:cubicBezTo>
                      <a:pt x="8" y="4"/>
                      <a:pt x="8" y="4"/>
                      <a:pt x="8" y="4"/>
                    </a:cubicBezTo>
                    <a:cubicBezTo>
                      <a:pt x="9" y="4"/>
                      <a:pt x="9" y="4"/>
                      <a:pt x="9" y="4"/>
                    </a:cubicBezTo>
                    <a:cubicBezTo>
                      <a:pt x="7" y="5"/>
                      <a:pt x="7" y="5"/>
                      <a:pt x="7" y="5"/>
                    </a:cubicBezTo>
                    <a:cubicBezTo>
                      <a:pt x="7" y="5"/>
                      <a:pt x="7" y="5"/>
                      <a:pt x="7" y="5"/>
                    </a:cubicBezTo>
                    <a:cubicBezTo>
                      <a:pt x="6" y="6"/>
                      <a:pt x="6" y="6"/>
                      <a:pt x="6" y="6"/>
                    </a:cubicBezTo>
                    <a:cubicBezTo>
                      <a:pt x="6" y="6"/>
                      <a:pt x="6" y="6"/>
                      <a:pt x="6" y="6"/>
                    </a:cubicBezTo>
                    <a:cubicBezTo>
                      <a:pt x="5" y="7"/>
                      <a:pt x="5" y="7"/>
                      <a:pt x="5" y="7"/>
                    </a:cubicBezTo>
                    <a:cubicBezTo>
                      <a:pt x="5" y="7"/>
                      <a:pt x="5" y="7"/>
                      <a:pt x="5" y="7"/>
                    </a:cubicBezTo>
                    <a:cubicBezTo>
                      <a:pt x="4" y="9"/>
                      <a:pt x="4" y="9"/>
                      <a:pt x="4" y="9"/>
                    </a:cubicBezTo>
                    <a:cubicBezTo>
                      <a:pt x="4" y="8"/>
                      <a:pt x="4" y="8"/>
                      <a:pt x="4" y="8"/>
                    </a:cubicBezTo>
                    <a:cubicBezTo>
                      <a:pt x="4" y="10"/>
                      <a:pt x="4" y="10"/>
                      <a:pt x="4" y="10"/>
                    </a:cubicBezTo>
                    <a:cubicBezTo>
                      <a:pt x="4" y="10"/>
                      <a:pt x="4" y="10"/>
                      <a:pt x="4" y="10"/>
                    </a:cubicBezTo>
                    <a:cubicBezTo>
                      <a:pt x="4" y="12"/>
                      <a:pt x="4" y="12"/>
                      <a:pt x="4" y="12"/>
                    </a:cubicBezTo>
                    <a:cubicBezTo>
                      <a:pt x="4" y="14"/>
                      <a:pt x="4" y="14"/>
                      <a:pt x="4" y="14"/>
                    </a:cubicBezTo>
                    <a:cubicBezTo>
                      <a:pt x="4" y="16"/>
                      <a:pt x="4" y="16"/>
                      <a:pt x="4" y="16"/>
                    </a:cubicBezTo>
                    <a:cubicBezTo>
                      <a:pt x="4" y="17"/>
                      <a:pt x="4" y="17"/>
                      <a:pt x="4" y="17"/>
                    </a:cubicBezTo>
                    <a:cubicBezTo>
                      <a:pt x="4" y="19"/>
                      <a:pt x="4" y="19"/>
                      <a:pt x="4" y="19"/>
                    </a:cubicBezTo>
                    <a:cubicBezTo>
                      <a:pt x="4" y="21"/>
                      <a:pt x="4" y="21"/>
                      <a:pt x="4" y="21"/>
                    </a:cubicBezTo>
                    <a:cubicBezTo>
                      <a:pt x="4" y="22"/>
                      <a:pt x="4" y="22"/>
                      <a:pt x="4" y="22"/>
                    </a:cubicBezTo>
                    <a:cubicBezTo>
                      <a:pt x="4" y="23"/>
                      <a:pt x="4" y="23"/>
                      <a:pt x="4" y="23"/>
                    </a:cubicBezTo>
                    <a:cubicBezTo>
                      <a:pt x="4" y="24"/>
                      <a:pt x="4" y="24"/>
                      <a:pt x="4" y="24"/>
                    </a:cubicBezTo>
                    <a:cubicBezTo>
                      <a:pt x="4" y="24"/>
                      <a:pt x="4" y="24"/>
                      <a:pt x="4" y="24"/>
                    </a:cubicBezTo>
                    <a:cubicBezTo>
                      <a:pt x="4" y="24"/>
                      <a:pt x="4" y="24"/>
                      <a:pt x="4" y="24"/>
                    </a:cubicBezTo>
                    <a:cubicBezTo>
                      <a:pt x="2" y="22"/>
                      <a:pt x="2" y="22"/>
                      <a:pt x="2" y="22"/>
                    </a:cubicBezTo>
                    <a:cubicBezTo>
                      <a:pt x="4" y="22"/>
                      <a:pt x="4" y="22"/>
                      <a:pt x="4" y="22"/>
                    </a:cubicBezTo>
                    <a:cubicBezTo>
                      <a:pt x="7" y="22"/>
                      <a:pt x="7" y="22"/>
                      <a:pt x="7" y="22"/>
                    </a:cubicBezTo>
                    <a:cubicBezTo>
                      <a:pt x="10" y="22"/>
                      <a:pt x="10" y="22"/>
                      <a:pt x="10" y="22"/>
                    </a:cubicBezTo>
                    <a:cubicBezTo>
                      <a:pt x="13" y="22"/>
                      <a:pt x="13" y="22"/>
                      <a:pt x="13" y="22"/>
                    </a:cubicBezTo>
                    <a:cubicBezTo>
                      <a:pt x="12" y="26"/>
                      <a:pt x="12" y="26"/>
                      <a:pt x="12" y="26"/>
                    </a:cubicBezTo>
                    <a:cubicBezTo>
                      <a:pt x="10" y="25"/>
                      <a:pt x="10" y="25"/>
                      <a:pt x="10" y="25"/>
                    </a:cubicBezTo>
                    <a:cubicBezTo>
                      <a:pt x="7" y="25"/>
                      <a:pt x="7" y="25"/>
                      <a:pt x="7" y="25"/>
                    </a:cubicBezTo>
                    <a:cubicBezTo>
                      <a:pt x="5" y="25"/>
                      <a:pt x="5" y="25"/>
                      <a:pt x="5" y="25"/>
                    </a:cubicBezTo>
                    <a:cubicBezTo>
                      <a:pt x="2" y="26"/>
                      <a:pt x="2" y="26"/>
                      <a:pt x="2" y="26"/>
                    </a:cubicBezTo>
                    <a:cubicBezTo>
                      <a:pt x="2" y="26"/>
                      <a:pt x="1" y="25"/>
                      <a:pt x="1" y="25"/>
                    </a:cubicBezTo>
                    <a:cubicBezTo>
                      <a:pt x="0" y="25"/>
                      <a:pt x="0" y="24"/>
                      <a:pt x="0" y="24"/>
                    </a:cubicBezTo>
                    <a:cubicBezTo>
                      <a:pt x="0" y="24"/>
                      <a:pt x="0" y="24"/>
                      <a:pt x="0" y="24"/>
                    </a:cubicBezTo>
                    <a:cubicBezTo>
                      <a:pt x="0" y="24"/>
                      <a:pt x="0" y="24"/>
                      <a:pt x="0" y="24"/>
                    </a:cubicBezTo>
                    <a:cubicBezTo>
                      <a:pt x="0" y="23"/>
                      <a:pt x="0" y="23"/>
                      <a:pt x="0" y="23"/>
                    </a:cubicBezTo>
                    <a:cubicBezTo>
                      <a:pt x="0" y="22"/>
                      <a:pt x="0" y="22"/>
                      <a:pt x="0" y="22"/>
                    </a:cubicBezTo>
                    <a:cubicBezTo>
                      <a:pt x="0" y="21"/>
                      <a:pt x="0" y="21"/>
                      <a:pt x="0" y="21"/>
                    </a:cubicBezTo>
                    <a:cubicBezTo>
                      <a:pt x="0" y="19"/>
                      <a:pt x="0" y="19"/>
                      <a:pt x="0" y="19"/>
                    </a:cubicBezTo>
                    <a:cubicBezTo>
                      <a:pt x="0" y="17"/>
                      <a:pt x="0" y="17"/>
                      <a:pt x="0" y="17"/>
                    </a:cubicBezTo>
                    <a:cubicBezTo>
                      <a:pt x="0" y="16"/>
                      <a:pt x="0" y="16"/>
                      <a:pt x="0" y="16"/>
                    </a:cubicBezTo>
                    <a:cubicBezTo>
                      <a:pt x="0" y="14"/>
                      <a:pt x="0" y="14"/>
                      <a:pt x="0" y="14"/>
                    </a:cubicBezTo>
                    <a:cubicBezTo>
                      <a:pt x="0" y="11"/>
                      <a:pt x="0" y="11"/>
                      <a:pt x="0" y="11"/>
                    </a:cubicBezTo>
                    <a:cubicBezTo>
                      <a:pt x="0" y="9"/>
                      <a:pt x="0" y="9"/>
                      <a:pt x="0" y="9"/>
                    </a:cubicBezTo>
                    <a:cubicBezTo>
                      <a:pt x="0" y="9"/>
                      <a:pt x="0" y="9"/>
                      <a:pt x="0" y="9"/>
                    </a:cubicBezTo>
                    <a:cubicBezTo>
                      <a:pt x="1" y="7"/>
                      <a:pt x="1" y="7"/>
                      <a:pt x="1" y="7"/>
                    </a:cubicBezTo>
                    <a:cubicBezTo>
                      <a:pt x="1" y="7"/>
                      <a:pt x="1" y="7"/>
                      <a:pt x="1" y="7"/>
                    </a:cubicBezTo>
                    <a:cubicBezTo>
                      <a:pt x="2" y="5"/>
                      <a:pt x="2" y="5"/>
                      <a:pt x="2" y="5"/>
                    </a:cubicBezTo>
                    <a:cubicBezTo>
                      <a:pt x="2" y="5"/>
                      <a:pt x="2" y="5"/>
                      <a:pt x="2" y="5"/>
                    </a:cubicBezTo>
                    <a:cubicBezTo>
                      <a:pt x="3" y="3"/>
                      <a:pt x="3" y="3"/>
                      <a:pt x="3" y="3"/>
                    </a:cubicBezTo>
                    <a:cubicBezTo>
                      <a:pt x="4" y="3"/>
                      <a:pt x="4" y="3"/>
                      <a:pt x="4" y="3"/>
                    </a:cubicBezTo>
                    <a:cubicBezTo>
                      <a:pt x="5" y="2"/>
                      <a:pt x="5" y="2"/>
                      <a:pt x="5" y="2"/>
                    </a:cubicBezTo>
                    <a:cubicBezTo>
                      <a:pt x="5" y="2"/>
                      <a:pt x="5" y="2"/>
                      <a:pt x="5" y="2"/>
                    </a:cubicBezTo>
                    <a:cubicBezTo>
                      <a:pt x="7" y="1"/>
                      <a:pt x="7" y="1"/>
                      <a:pt x="7" y="1"/>
                    </a:cubicBezTo>
                    <a:cubicBezTo>
                      <a:pt x="7" y="1"/>
                      <a:pt x="7" y="1"/>
                      <a:pt x="7" y="1"/>
                    </a:cubicBezTo>
                    <a:cubicBezTo>
                      <a:pt x="9" y="0"/>
                      <a:pt x="9" y="0"/>
                      <a:pt x="9" y="0"/>
                    </a:cubicBezTo>
                    <a:cubicBezTo>
                      <a:pt x="9" y="0"/>
                      <a:pt x="9" y="0"/>
                      <a:pt x="10" y="0"/>
                    </a:cubicBezTo>
                    <a:cubicBezTo>
                      <a:pt x="11" y="0"/>
                      <a:pt x="11" y="0"/>
                      <a:pt x="11" y="0"/>
                    </a:cubicBezTo>
                    <a:cubicBezTo>
                      <a:pt x="12" y="0"/>
                      <a:pt x="12" y="0"/>
                      <a:pt x="12" y="0"/>
                    </a:cubicBezTo>
                    <a:cubicBezTo>
                      <a:pt x="14" y="0"/>
                      <a:pt x="14" y="0"/>
                      <a:pt x="14" y="0"/>
                    </a:cubicBezTo>
                    <a:cubicBezTo>
                      <a:pt x="14" y="0"/>
                      <a:pt x="14" y="0"/>
                      <a:pt x="14" y="0"/>
                    </a:cubicBezTo>
                    <a:cubicBezTo>
                      <a:pt x="16" y="1"/>
                      <a:pt x="16" y="1"/>
                      <a:pt x="16" y="1"/>
                    </a:cubicBezTo>
                    <a:cubicBezTo>
                      <a:pt x="16" y="1"/>
                      <a:pt x="16" y="1"/>
                      <a:pt x="16" y="1"/>
                    </a:cubicBezTo>
                    <a:cubicBezTo>
                      <a:pt x="18" y="2"/>
                      <a:pt x="18" y="2"/>
                      <a:pt x="18" y="2"/>
                    </a:cubicBezTo>
                    <a:cubicBezTo>
                      <a:pt x="18" y="2"/>
                      <a:pt x="18" y="2"/>
                      <a:pt x="18" y="2"/>
                    </a:cubicBezTo>
                    <a:cubicBezTo>
                      <a:pt x="20" y="3"/>
                      <a:pt x="20" y="3"/>
                      <a:pt x="20" y="3"/>
                    </a:cubicBezTo>
                    <a:cubicBezTo>
                      <a:pt x="20" y="3"/>
                      <a:pt x="20" y="3"/>
                      <a:pt x="20" y="3"/>
                    </a:cubicBezTo>
                    <a:cubicBezTo>
                      <a:pt x="21" y="5"/>
                      <a:pt x="21" y="5"/>
                      <a:pt x="21" y="5"/>
                    </a:cubicBezTo>
                    <a:cubicBezTo>
                      <a:pt x="21" y="5"/>
                      <a:pt x="21" y="5"/>
                      <a:pt x="21" y="5"/>
                    </a:cubicBezTo>
                    <a:cubicBezTo>
                      <a:pt x="22" y="7"/>
                      <a:pt x="22" y="7"/>
                      <a:pt x="22" y="7"/>
                    </a:cubicBezTo>
                    <a:cubicBezTo>
                      <a:pt x="22" y="7"/>
                      <a:pt x="22" y="7"/>
                      <a:pt x="22" y="7"/>
                    </a:cubicBezTo>
                    <a:cubicBezTo>
                      <a:pt x="23" y="9"/>
                      <a:pt x="23" y="9"/>
                      <a:pt x="23" y="9"/>
                    </a:cubicBezTo>
                    <a:cubicBezTo>
                      <a:pt x="23" y="9"/>
                      <a:pt x="23" y="9"/>
                      <a:pt x="23" y="9"/>
                    </a:cubicBezTo>
                    <a:cubicBezTo>
                      <a:pt x="23" y="12"/>
                      <a:pt x="23" y="12"/>
                      <a:pt x="23" y="12"/>
                    </a:cubicBezTo>
                    <a:cubicBezTo>
                      <a:pt x="23" y="12"/>
                      <a:pt x="23" y="12"/>
                      <a:pt x="23" y="12"/>
                    </a:cubicBezTo>
                    <a:cubicBezTo>
                      <a:pt x="23" y="12"/>
                      <a:pt x="23" y="12"/>
                      <a:pt x="23" y="12"/>
                    </a:cubicBezTo>
                    <a:cubicBezTo>
                      <a:pt x="23" y="12"/>
                      <a:pt x="23" y="12"/>
                      <a:pt x="23" y="12"/>
                    </a:cubicBezTo>
                    <a:cubicBezTo>
                      <a:pt x="23" y="13"/>
                      <a:pt x="23" y="13"/>
                      <a:pt x="23" y="13"/>
                    </a:cubicBezTo>
                    <a:cubicBezTo>
                      <a:pt x="23" y="15"/>
                      <a:pt x="23" y="15"/>
                      <a:pt x="23" y="15"/>
                    </a:cubicBezTo>
                    <a:cubicBezTo>
                      <a:pt x="23" y="16"/>
                      <a:pt x="23" y="16"/>
                      <a:pt x="23" y="16"/>
                    </a:cubicBezTo>
                    <a:cubicBezTo>
                      <a:pt x="23" y="17"/>
                      <a:pt x="23" y="17"/>
                      <a:pt x="23" y="17"/>
                    </a:cubicBezTo>
                    <a:cubicBezTo>
                      <a:pt x="23" y="19"/>
                      <a:pt x="23" y="19"/>
                      <a:pt x="23" y="19"/>
                    </a:cubicBezTo>
                    <a:cubicBezTo>
                      <a:pt x="23" y="20"/>
                      <a:pt x="23" y="20"/>
                      <a:pt x="23" y="20"/>
                    </a:cubicBezTo>
                    <a:cubicBezTo>
                      <a:pt x="23" y="22"/>
                      <a:pt x="23" y="22"/>
                      <a:pt x="23" y="22"/>
                    </a:cubicBezTo>
                    <a:cubicBezTo>
                      <a:pt x="23" y="25"/>
                      <a:pt x="23" y="25"/>
                      <a:pt x="23" y="25"/>
                    </a:cubicBezTo>
                    <a:cubicBezTo>
                      <a:pt x="23" y="25"/>
                      <a:pt x="23" y="26"/>
                      <a:pt x="23" y="26"/>
                    </a:cubicBezTo>
                    <a:cubicBezTo>
                      <a:pt x="22" y="26"/>
                      <a:pt x="22" y="26"/>
                      <a:pt x="21" y="26"/>
                    </a:cubicBezTo>
                    <a:cubicBezTo>
                      <a:pt x="19" y="26"/>
                      <a:pt x="19" y="26"/>
                      <a:pt x="19" y="26"/>
                    </a:cubicBezTo>
                    <a:cubicBezTo>
                      <a:pt x="17" y="26"/>
                      <a:pt x="17" y="26"/>
                      <a:pt x="17" y="26"/>
                    </a:cubicBezTo>
                    <a:cubicBezTo>
                      <a:pt x="15" y="26"/>
                      <a:pt x="15" y="26"/>
                      <a:pt x="15" y="26"/>
                    </a:cubicBezTo>
                    <a:cubicBezTo>
                      <a:pt x="12" y="26"/>
                      <a:pt x="12" y="26"/>
                      <a:pt x="12" y="26"/>
                    </a:cubicBezTo>
                    <a:lnTo>
                      <a:pt x="13" y="22"/>
                    </a:lnTo>
                    <a:close/>
                  </a:path>
                </a:pathLst>
              </a:custGeom>
              <a:solidFill>
                <a:srgbClr val="6EBE4A"/>
              </a:solidFill>
              <a:ln w="0" cap="flat">
                <a:solidFill>
                  <a:srgbClr val="6EBE4A"/>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76"/>
              <p:cNvSpPr>
                <a:spLocks/>
              </p:cNvSpPr>
              <p:nvPr/>
            </p:nvSpPr>
            <p:spPr bwMode="auto">
              <a:xfrm>
                <a:off x="4545013" y="2441575"/>
                <a:ext cx="71437" cy="90487"/>
              </a:xfrm>
              <a:custGeom>
                <a:avLst/>
                <a:gdLst>
                  <a:gd name="T0" fmla="*/ 19 w 19"/>
                  <a:gd name="T1" fmla="*/ 24 h 24"/>
                  <a:gd name="T2" fmla="*/ 19 w 19"/>
                  <a:gd name="T3" fmla="*/ 4 h 24"/>
                  <a:gd name="T4" fmla="*/ 9 w 19"/>
                  <a:gd name="T5" fmla="*/ 2 h 24"/>
                  <a:gd name="T6" fmla="*/ 0 w 19"/>
                  <a:gd name="T7" fmla="*/ 0 h 24"/>
                  <a:gd name="T8" fmla="*/ 0 w 19"/>
                  <a:gd name="T9" fmla="*/ 21 h 24"/>
                  <a:gd name="T10" fmla="*/ 6 w 19"/>
                  <a:gd name="T11" fmla="*/ 21 h 24"/>
                  <a:gd name="T12" fmla="*/ 19 w 19"/>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9" h="24">
                    <a:moveTo>
                      <a:pt x="19" y="24"/>
                    </a:moveTo>
                    <a:cubicBezTo>
                      <a:pt x="19" y="4"/>
                      <a:pt x="19" y="4"/>
                      <a:pt x="19" y="4"/>
                    </a:cubicBezTo>
                    <a:cubicBezTo>
                      <a:pt x="16" y="3"/>
                      <a:pt x="13" y="3"/>
                      <a:pt x="9" y="2"/>
                    </a:cubicBezTo>
                    <a:cubicBezTo>
                      <a:pt x="5" y="2"/>
                      <a:pt x="2" y="1"/>
                      <a:pt x="0" y="0"/>
                    </a:cubicBezTo>
                    <a:cubicBezTo>
                      <a:pt x="0" y="21"/>
                      <a:pt x="0" y="21"/>
                      <a:pt x="0" y="21"/>
                    </a:cubicBezTo>
                    <a:cubicBezTo>
                      <a:pt x="2" y="21"/>
                      <a:pt x="4" y="21"/>
                      <a:pt x="6" y="21"/>
                    </a:cubicBezTo>
                    <a:cubicBezTo>
                      <a:pt x="11" y="22"/>
                      <a:pt x="16" y="23"/>
                      <a:pt x="19" y="24"/>
                    </a:cubicBezTo>
                  </a:path>
                </a:pathLst>
              </a:custGeom>
              <a:solidFill>
                <a:srgbClr val="5AD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7"/>
              <p:cNvSpPr>
                <a:spLocks/>
              </p:cNvSpPr>
              <p:nvPr/>
            </p:nvSpPr>
            <p:spPr bwMode="auto">
              <a:xfrm>
                <a:off x="4537075" y="2435225"/>
                <a:ext cx="87312" cy="104775"/>
              </a:xfrm>
              <a:custGeom>
                <a:avLst/>
                <a:gdLst>
                  <a:gd name="T0" fmla="*/ 20 w 23"/>
                  <a:gd name="T1" fmla="*/ 23 h 28"/>
                  <a:gd name="T2" fmla="*/ 20 w 23"/>
                  <a:gd name="T3" fmla="*/ 17 h 28"/>
                  <a:gd name="T4" fmla="*/ 20 w 23"/>
                  <a:gd name="T5" fmla="*/ 13 h 28"/>
                  <a:gd name="T6" fmla="*/ 20 w 23"/>
                  <a:gd name="T7" fmla="*/ 10 h 28"/>
                  <a:gd name="T8" fmla="*/ 20 w 23"/>
                  <a:gd name="T9" fmla="*/ 8 h 28"/>
                  <a:gd name="T10" fmla="*/ 20 w 23"/>
                  <a:gd name="T11" fmla="*/ 6 h 28"/>
                  <a:gd name="T12" fmla="*/ 20 w 23"/>
                  <a:gd name="T13" fmla="*/ 6 h 28"/>
                  <a:gd name="T14" fmla="*/ 19 w 23"/>
                  <a:gd name="T15" fmla="*/ 7 h 28"/>
                  <a:gd name="T16" fmla="*/ 11 w 23"/>
                  <a:gd name="T17" fmla="*/ 5 h 28"/>
                  <a:gd name="T18" fmla="*/ 8 w 23"/>
                  <a:gd name="T19" fmla="*/ 5 h 28"/>
                  <a:gd name="T20" fmla="*/ 3 w 23"/>
                  <a:gd name="T21" fmla="*/ 5 h 28"/>
                  <a:gd name="T22" fmla="*/ 4 w 23"/>
                  <a:gd name="T23" fmla="*/ 2 h 28"/>
                  <a:gd name="T24" fmla="*/ 4 w 23"/>
                  <a:gd name="T25" fmla="*/ 9 h 28"/>
                  <a:gd name="T26" fmla="*/ 4 w 23"/>
                  <a:gd name="T27" fmla="*/ 14 h 28"/>
                  <a:gd name="T28" fmla="*/ 4 w 23"/>
                  <a:gd name="T29" fmla="*/ 18 h 28"/>
                  <a:gd name="T30" fmla="*/ 4 w 23"/>
                  <a:gd name="T31" fmla="*/ 20 h 28"/>
                  <a:gd name="T32" fmla="*/ 4 w 23"/>
                  <a:gd name="T33" fmla="*/ 22 h 28"/>
                  <a:gd name="T34" fmla="*/ 4 w 23"/>
                  <a:gd name="T35" fmla="*/ 23 h 28"/>
                  <a:gd name="T36" fmla="*/ 2 w 23"/>
                  <a:gd name="T37" fmla="*/ 21 h 28"/>
                  <a:gd name="T38" fmla="*/ 6 w 23"/>
                  <a:gd name="T39" fmla="*/ 21 h 28"/>
                  <a:gd name="T40" fmla="*/ 8 w 23"/>
                  <a:gd name="T41" fmla="*/ 22 h 28"/>
                  <a:gd name="T42" fmla="*/ 16 w 23"/>
                  <a:gd name="T43" fmla="*/ 23 h 28"/>
                  <a:gd name="T44" fmla="*/ 22 w 23"/>
                  <a:gd name="T45" fmla="*/ 25 h 28"/>
                  <a:gd name="T46" fmla="*/ 18 w 23"/>
                  <a:gd name="T47" fmla="*/ 27 h 28"/>
                  <a:gd name="T48" fmla="*/ 11 w 23"/>
                  <a:gd name="T49" fmla="*/ 26 h 28"/>
                  <a:gd name="T50" fmla="*/ 6 w 23"/>
                  <a:gd name="T51" fmla="*/ 25 h 28"/>
                  <a:gd name="T52" fmla="*/ 3 w 23"/>
                  <a:gd name="T53" fmla="*/ 24 h 28"/>
                  <a:gd name="T54" fmla="*/ 0 w 23"/>
                  <a:gd name="T55" fmla="*/ 23 h 28"/>
                  <a:gd name="T56" fmla="*/ 0 w 23"/>
                  <a:gd name="T57" fmla="*/ 22 h 28"/>
                  <a:gd name="T58" fmla="*/ 0 w 23"/>
                  <a:gd name="T59" fmla="*/ 21 h 28"/>
                  <a:gd name="T60" fmla="*/ 0 w 23"/>
                  <a:gd name="T61" fmla="*/ 19 h 28"/>
                  <a:gd name="T62" fmla="*/ 0 w 23"/>
                  <a:gd name="T63" fmla="*/ 16 h 28"/>
                  <a:gd name="T64" fmla="*/ 0 w 23"/>
                  <a:gd name="T65" fmla="*/ 12 h 28"/>
                  <a:gd name="T66" fmla="*/ 0 w 23"/>
                  <a:gd name="T67" fmla="*/ 6 h 28"/>
                  <a:gd name="T68" fmla="*/ 1 w 23"/>
                  <a:gd name="T69" fmla="*/ 1 h 28"/>
                  <a:gd name="T70" fmla="*/ 4 w 23"/>
                  <a:gd name="T71" fmla="*/ 1 h 28"/>
                  <a:gd name="T72" fmla="*/ 8 w 23"/>
                  <a:gd name="T73" fmla="*/ 2 h 28"/>
                  <a:gd name="T74" fmla="*/ 11 w 23"/>
                  <a:gd name="T75" fmla="*/ 2 h 28"/>
                  <a:gd name="T76" fmla="*/ 19 w 23"/>
                  <a:gd name="T77" fmla="*/ 4 h 28"/>
                  <a:gd name="T78" fmla="*/ 23 w 23"/>
                  <a:gd name="T79" fmla="*/ 6 h 28"/>
                  <a:gd name="T80" fmla="*/ 23 w 23"/>
                  <a:gd name="T81" fmla="*/ 6 h 28"/>
                  <a:gd name="T82" fmla="*/ 23 w 23"/>
                  <a:gd name="T83" fmla="*/ 8 h 28"/>
                  <a:gd name="T84" fmla="*/ 23 w 23"/>
                  <a:gd name="T85" fmla="*/ 10 h 28"/>
                  <a:gd name="T86" fmla="*/ 23 w 23"/>
                  <a:gd name="T87" fmla="*/ 13 h 28"/>
                  <a:gd name="T88" fmla="*/ 23 w 23"/>
                  <a:gd name="T89" fmla="*/ 17 h 28"/>
                  <a:gd name="T90" fmla="*/ 23 w 23"/>
                  <a:gd name="T91" fmla="*/ 23 h 28"/>
                  <a:gd name="T92" fmla="*/ 20 w 23"/>
                  <a:gd name="T9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 h="28">
                    <a:moveTo>
                      <a:pt x="20" y="26"/>
                    </a:moveTo>
                    <a:cubicBezTo>
                      <a:pt x="20" y="23"/>
                      <a:pt x="20" y="23"/>
                      <a:pt x="20" y="23"/>
                    </a:cubicBezTo>
                    <a:cubicBezTo>
                      <a:pt x="20" y="20"/>
                      <a:pt x="20" y="20"/>
                      <a:pt x="20" y="20"/>
                    </a:cubicBezTo>
                    <a:cubicBezTo>
                      <a:pt x="20" y="17"/>
                      <a:pt x="20" y="17"/>
                      <a:pt x="20" y="17"/>
                    </a:cubicBezTo>
                    <a:cubicBezTo>
                      <a:pt x="20" y="15"/>
                      <a:pt x="20" y="15"/>
                      <a:pt x="20" y="15"/>
                    </a:cubicBezTo>
                    <a:cubicBezTo>
                      <a:pt x="20" y="13"/>
                      <a:pt x="20" y="13"/>
                      <a:pt x="20" y="13"/>
                    </a:cubicBezTo>
                    <a:cubicBezTo>
                      <a:pt x="20" y="11"/>
                      <a:pt x="20" y="11"/>
                      <a:pt x="20" y="11"/>
                    </a:cubicBezTo>
                    <a:cubicBezTo>
                      <a:pt x="20" y="10"/>
                      <a:pt x="20" y="10"/>
                      <a:pt x="20" y="10"/>
                    </a:cubicBezTo>
                    <a:cubicBezTo>
                      <a:pt x="20" y="9"/>
                      <a:pt x="20" y="9"/>
                      <a:pt x="20" y="9"/>
                    </a:cubicBezTo>
                    <a:cubicBezTo>
                      <a:pt x="20" y="8"/>
                      <a:pt x="20" y="8"/>
                      <a:pt x="20" y="8"/>
                    </a:cubicBezTo>
                    <a:cubicBezTo>
                      <a:pt x="20" y="7"/>
                      <a:pt x="20" y="7"/>
                      <a:pt x="20" y="7"/>
                    </a:cubicBezTo>
                    <a:cubicBezTo>
                      <a:pt x="20" y="6"/>
                      <a:pt x="20" y="6"/>
                      <a:pt x="20" y="6"/>
                    </a:cubicBezTo>
                    <a:cubicBezTo>
                      <a:pt x="20" y="6"/>
                      <a:pt x="20" y="6"/>
                      <a:pt x="20" y="6"/>
                    </a:cubicBezTo>
                    <a:cubicBezTo>
                      <a:pt x="20" y="6"/>
                      <a:pt x="20" y="6"/>
                      <a:pt x="20" y="6"/>
                    </a:cubicBezTo>
                    <a:cubicBezTo>
                      <a:pt x="21" y="8"/>
                      <a:pt x="21" y="8"/>
                      <a:pt x="21" y="8"/>
                    </a:cubicBezTo>
                    <a:cubicBezTo>
                      <a:pt x="19" y="7"/>
                      <a:pt x="19" y="7"/>
                      <a:pt x="19" y="7"/>
                    </a:cubicBezTo>
                    <a:cubicBezTo>
                      <a:pt x="16" y="7"/>
                      <a:pt x="16" y="7"/>
                      <a:pt x="16" y="7"/>
                    </a:cubicBezTo>
                    <a:cubicBezTo>
                      <a:pt x="11" y="5"/>
                      <a:pt x="11" y="5"/>
                      <a:pt x="11" y="5"/>
                    </a:cubicBezTo>
                    <a:cubicBezTo>
                      <a:pt x="11" y="6"/>
                      <a:pt x="11" y="6"/>
                      <a:pt x="11" y="6"/>
                    </a:cubicBezTo>
                    <a:cubicBezTo>
                      <a:pt x="8" y="5"/>
                      <a:pt x="8" y="5"/>
                      <a:pt x="8" y="5"/>
                    </a:cubicBezTo>
                    <a:cubicBezTo>
                      <a:pt x="6" y="5"/>
                      <a:pt x="6" y="5"/>
                      <a:pt x="6" y="5"/>
                    </a:cubicBezTo>
                    <a:cubicBezTo>
                      <a:pt x="3" y="5"/>
                      <a:pt x="3" y="5"/>
                      <a:pt x="3" y="5"/>
                    </a:cubicBezTo>
                    <a:cubicBezTo>
                      <a:pt x="1" y="4"/>
                      <a:pt x="1" y="4"/>
                      <a:pt x="1" y="4"/>
                    </a:cubicBezTo>
                    <a:cubicBezTo>
                      <a:pt x="4" y="2"/>
                      <a:pt x="4" y="2"/>
                      <a:pt x="4" y="2"/>
                    </a:cubicBezTo>
                    <a:cubicBezTo>
                      <a:pt x="4" y="6"/>
                      <a:pt x="4" y="6"/>
                      <a:pt x="4" y="6"/>
                    </a:cubicBezTo>
                    <a:cubicBezTo>
                      <a:pt x="4" y="9"/>
                      <a:pt x="4" y="9"/>
                      <a:pt x="4" y="9"/>
                    </a:cubicBezTo>
                    <a:cubicBezTo>
                      <a:pt x="4" y="12"/>
                      <a:pt x="4" y="12"/>
                      <a:pt x="4" y="12"/>
                    </a:cubicBezTo>
                    <a:cubicBezTo>
                      <a:pt x="4" y="14"/>
                      <a:pt x="4" y="14"/>
                      <a:pt x="4" y="14"/>
                    </a:cubicBezTo>
                    <a:cubicBezTo>
                      <a:pt x="4" y="16"/>
                      <a:pt x="4" y="16"/>
                      <a:pt x="4" y="16"/>
                    </a:cubicBezTo>
                    <a:cubicBezTo>
                      <a:pt x="4" y="18"/>
                      <a:pt x="4" y="18"/>
                      <a:pt x="4" y="18"/>
                    </a:cubicBezTo>
                    <a:cubicBezTo>
                      <a:pt x="4" y="19"/>
                      <a:pt x="4" y="19"/>
                      <a:pt x="4" y="19"/>
                    </a:cubicBezTo>
                    <a:cubicBezTo>
                      <a:pt x="4" y="20"/>
                      <a:pt x="4" y="20"/>
                      <a:pt x="4" y="20"/>
                    </a:cubicBezTo>
                    <a:cubicBezTo>
                      <a:pt x="4" y="21"/>
                      <a:pt x="4" y="21"/>
                      <a:pt x="4" y="21"/>
                    </a:cubicBezTo>
                    <a:cubicBezTo>
                      <a:pt x="4" y="22"/>
                      <a:pt x="4" y="22"/>
                      <a:pt x="4" y="22"/>
                    </a:cubicBezTo>
                    <a:cubicBezTo>
                      <a:pt x="4" y="22"/>
                      <a:pt x="4" y="22"/>
                      <a:pt x="4" y="22"/>
                    </a:cubicBezTo>
                    <a:cubicBezTo>
                      <a:pt x="4" y="23"/>
                      <a:pt x="4" y="23"/>
                      <a:pt x="4" y="23"/>
                    </a:cubicBezTo>
                    <a:cubicBezTo>
                      <a:pt x="4" y="23"/>
                      <a:pt x="4" y="23"/>
                      <a:pt x="4" y="23"/>
                    </a:cubicBezTo>
                    <a:cubicBezTo>
                      <a:pt x="2" y="21"/>
                      <a:pt x="2" y="21"/>
                      <a:pt x="2" y="21"/>
                    </a:cubicBezTo>
                    <a:cubicBezTo>
                      <a:pt x="4" y="21"/>
                      <a:pt x="4" y="21"/>
                      <a:pt x="4" y="21"/>
                    </a:cubicBezTo>
                    <a:cubicBezTo>
                      <a:pt x="6" y="21"/>
                      <a:pt x="6" y="21"/>
                      <a:pt x="6" y="21"/>
                    </a:cubicBezTo>
                    <a:cubicBezTo>
                      <a:pt x="7" y="22"/>
                      <a:pt x="7" y="22"/>
                      <a:pt x="7" y="22"/>
                    </a:cubicBezTo>
                    <a:cubicBezTo>
                      <a:pt x="8" y="22"/>
                      <a:pt x="8" y="22"/>
                      <a:pt x="8" y="22"/>
                    </a:cubicBezTo>
                    <a:cubicBezTo>
                      <a:pt x="12" y="22"/>
                      <a:pt x="12" y="22"/>
                      <a:pt x="12" y="22"/>
                    </a:cubicBezTo>
                    <a:cubicBezTo>
                      <a:pt x="16" y="23"/>
                      <a:pt x="16" y="23"/>
                      <a:pt x="16" y="23"/>
                    </a:cubicBezTo>
                    <a:cubicBezTo>
                      <a:pt x="19" y="24"/>
                      <a:pt x="19" y="24"/>
                      <a:pt x="19" y="24"/>
                    </a:cubicBezTo>
                    <a:cubicBezTo>
                      <a:pt x="22" y="25"/>
                      <a:pt x="22" y="25"/>
                      <a:pt x="22" y="25"/>
                    </a:cubicBezTo>
                    <a:cubicBezTo>
                      <a:pt x="21" y="28"/>
                      <a:pt x="21" y="28"/>
                      <a:pt x="21" y="28"/>
                    </a:cubicBezTo>
                    <a:cubicBezTo>
                      <a:pt x="18" y="27"/>
                      <a:pt x="18" y="27"/>
                      <a:pt x="18" y="27"/>
                    </a:cubicBezTo>
                    <a:cubicBezTo>
                      <a:pt x="15" y="26"/>
                      <a:pt x="15" y="26"/>
                      <a:pt x="15" y="26"/>
                    </a:cubicBezTo>
                    <a:cubicBezTo>
                      <a:pt x="11" y="26"/>
                      <a:pt x="11" y="26"/>
                      <a:pt x="11" y="26"/>
                    </a:cubicBezTo>
                    <a:cubicBezTo>
                      <a:pt x="8" y="25"/>
                      <a:pt x="8" y="25"/>
                      <a:pt x="8" y="25"/>
                    </a:cubicBezTo>
                    <a:cubicBezTo>
                      <a:pt x="6" y="25"/>
                      <a:pt x="6" y="25"/>
                      <a:pt x="6" y="25"/>
                    </a:cubicBezTo>
                    <a:cubicBezTo>
                      <a:pt x="5" y="25"/>
                      <a:pt x="5" y="25"/>
                      <a:pt x="5" y="25"/>
                    </a:cubicBezTo>
                    <a:cubicBezTo>
                      <a:pt x="3" y="24"/>
                      <a:pt x="3" y="24"/>
                      <a:pt x="3" y="24"/>
                    </a:cubicBezTo>
                    <a:cubicBezTo>
                      <a:pt x="2" y="24"/>
                      <a:pt x="2" y="24"/>
                      <a:pt x="2" y="24"/>
                    </a:cubicBezTo>
                    <a:cubicBezTo>
                      <a:pt x="1" y="24"/>
                      <a:pt x="0" y="24"/>
                      <a:pt x="0" y="23"/>
                    </a:cubicBezTo>
                    <a:cubicBezTo>
                      <a:pt x="0" y="23"/>
                      <a:pt x="0" y="23"/>
                      <a:pt x="0" y="23"/>
                    </a:cubicBezTo>
                    <a:cubicBezTo>
                      <a:pt x="0" y="22"/>
                      <a:pt x="0" y="22"/>
                      <a:pt x="0" y="22"/>
                    </a:cubicBezTo>
                    <a:cubicBezTo>
                      <a:pt x="0" y="22"/>
                      <a:pt x="0" y="22"/>
                      <a:pt x="0" y="22"/>
                    </a:cubicBezTo>
                    <a:cubicBezTo>
                      <a:pt x="0" y="21"/>
                      <a:pt x="0" y="21"/>
                      <a:pt x="0" y="21"/>
                    </a:cubicBezTo>
                    <a:cubicBezTo>
                      <a:pt x="0" y="20"/>
                      <a:pt x="0" y="20"/>
                      <a:pt x="0" y="20"/>
                    </a:cubicBezTo>
                    <a:cubicBezTo>
                      <a:pt x="0" y="19"/>
                      <a:pt x="0" y="19"/>
                      <a:pt x="0" y="19"/>
                    </a:cubicBezTo>
                    <a:cubicBezTo>
                      <a:pt x="0" y="18"/>
                      <a:pt x="0" y="18"/>
                      <a:pt x="0" y="18"/>
                    </a:cubicBezTo>
                    <a:cubicBezTo>
                      <a:pt x="0" y="16"/>
                      <a:pt x="0" y="16"/>
                      <a:pt x="0" y="16"/>
                    </a:cubicBezTo>
                    <a:cubicBezTo>
                      <a:pt x="0" y="14"/>
                      <a:pt x="0" y="14"/>
                      <a:pt x="0" y="14"/>
                    </a:cubicBezTo>
                    <a:cubicBezTo>
                      <a:pt x="0" y="12"/>
                      <a:pt x="0" y="12"/>
                      <a:pt x="0" y="12"/>
                    </a:cubicBezTo>
                    <a:cubicBezTo>
                      <a:pt x="0" y="9"/>
                      <a:pt x="0" y="9"/>
                      <a:pt x="0" y="9"/>
                    </a:cubicBezTo>
                    <a:cubicBezTo>
                      <a:pt x="0" y="6"/>
                      <a:pt x="0" y="6"/>
                      <a:pt x="0" y="6"/>
                    </a:cubicBezTo>
                    <a:cubicBezTo>
                      <a:pt x="0" y="2"/>
                      <a:pt x="0" y="2"/>
                      <a:pt x="0" y="2"/>
                    </a:cubicBezTo>
                    <a:cubicBezTo>
                      <a:pt x="0" y="2"/>
                      <a:pt x="0" y="1"/>
                      <a:pt x="1" y="1"/>
                    </a:cubicBezTo>
                    <a:cubicBezTo>
                      <a:pt x="1" y="1"/>
                      <a:pt x="2" y="0"/>
                      <a:pt x="2" y="1"/>
                    </a:cubicBezTo>
                    <a:cubicBezTo>
                      <a:pt x="4" y="1"/>
                      <a:pt x="4" y="1"/>
                      <a:pt x="4" y="1"/>
                    </a:cubicBezTo>
                    <a:cubicBezTo>
                      <a:pt x="6" y="2"/>
                      <a:pt x="6" y="2"/>
                      <a:pt x="6" y="2"/>
                    </a:cubicBezTo>
                    <a:cubicBezTo>
                      <a:pt x="8" y="2"/>
                      <a:pt x="8" y="2"/>
                      <a:pt x="8" y="2"/>
                    </a:cubicBezTo>
                    <a:cubicBezTo>
                      <a:pt x="11" y="2"/>
                      <a:pt x="11" y="2"/>
                      <a:pt x="11" y="2"/>
                    </a:cubicBezTo>
                    <a:cubicBezTo>
                      <a:pt x="11" y="2"/>
                      <a:pt x="11" y="2"/>
                      <a:pt x="11" y="2"/>
                    </a:cubicBezTo>
                    <a:cubicBezTo>
                      <a:pt x="17" y="3"/>
                      <a:pt x="17" y="3"/>
                      <a:pt x="17" y="3"/>
                    </a:cubicBezTo>
                    <a:cubicBezTo>
                      <a:pt x="19" y="4"/>
                      <a:pt x="19" y="4"/>
                      <a:pt x="19" y="4"/>
                    </a:cubicBezTo>
                    <a:cubicBezTo>
                      <a:pt x="22" y="4"/>
                      <a:pt x="22" y="4"/>
                      <a:pt x="22" y="4"/>
                    </a:cubicBezTo>
                    <a:cubicBezTo>
                      <a:pt x="23" y="5"/>
                      <a:pt x="23" y="5"/>
                      <a:pt x="23" y="6"/>
                    </a:cubicBezTo>
                    <a:cubicBezTo>
                      <a:pt x="23" y="6"/>
                      <a:pt x="23" y="6"/>
                      <a:pt x="23" y="6"/>
                    </a:cubicBezTo>
                    <a:cubicBezTo>
                      <a:pt x="23" y="6"/>
                      <a:pt x="23" y="6"/>
                      <a:pt x="23" y="6"/>
                    </a:cubicBezTo>
                    <a:cubicBezTo>
                      <a:pt x="23" y="7"/>
                      <a:pt x="23" y="7"/>
                      <a:pt x="23" y="7"/>
                    </a:cubicBezTo>
                    <a:cubicBezTo>
                      <a:pt x="23" y="8"/>
                      <a:pt x="23" y="8"/>
                      <a:pt x="23" y="8"/>
                    </a:cubicBezTo>
                    <a:cubicBezTo>
                      <a:pt x="23" y="9"/>
                      <a:pt x="23" y="9"/>
                      <a:pt x="23" y="9"/>
                    </a:cubicBezTo>
                    <a:cubicBezTo>
                      <a:pt x="23" y="10"/>
                      <a:pt x="23" y="10"/>
                      <a:pt x="23" y="10"/>
                    </a:cubicBezTo>
                    <a:cubicBezTo>
                      <a:pt x="23" y="11"/>
                      <a:pt x="23" y="11"/>
                      <a:pt x="23" y="11"/>
                    </a:cubicBezTo>
                    <a:cubicBezTo>
                      <a:pt x="23" y="13"/>
                      <a:pt x="23" y="13"/>
                      <a:pt x="23" y="13"/>
                    </a:cubicBezTo>
                    <a:cubicBezTo>
                      <a:pt x="23" y="15"/>
                      <a:pt x="23" y="15"/>
                      <a:pt x="23" y="15"/>
                    </a:cubicBezTo>
                    <a:cubicBezTo>
                      <a:pt x="23" y="17"/>
                      <a:pt x="23" y="17"/>
                      <a:pt x="23" y="17"/>
                    </a:cubicBezTo>
                    <a:cubicBezTo>
                      <a:pt x="23" y="20"/>
                      <a:pt x="23" y="20"/>
                      <a:pt x="23" y="20"/>
                    </a:cubicBezTo>
                    <a:cubicBezTo>
                      <a:pt x="23" y="23"/>
                      <a:pt x="23" y="23"/>
                      <a:pt x="23" y="23"/>
                    </a:cubicBezTo>
                    <a:cubicBezTo>
                      <a:pt x="23" y="26"/>
                      <a:pt x="23" y="26"/>
                      <a:pt x="23" y="26"/>
                    </a:cubicBezTo>
                    <a:lnTo>
                      <a:pt x="20" y="26"/>
                    </a:lnTo>
                    <a:close/>
                  </a:path>
                </a:pathLst>
              </a:custGeom>
              <a:solidFill>
                <a:srgbClr val="5ADEFF"/>
              </a:solidFill>
              <a:ln w="0" cap="flat">
                <a:solidFill>
                  <a:srgbClr val="5ADE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8"/>
              <p:cNvSpPr>
                <a:spLocks/>
              </p:cNvSpPr>
              <p:nvPr/>
            </p:nvSpPr>
            <p:spPr bwMode="auto">
              <a:xfrm>
                <a:off x="4545013" y="2273300"/>
                <a:ext cx="71437" cy="79375"/>
              </a:xfrm>
              <a:custGeom>
                <a:avLst/>
                <a:gdLst>
                  <a:gd name="T0" fmla="*/ 8 w 19"/>
                  <a:gd name="T1" fmla="*/ 20 h 21"/>
                  <a:gd name="T2" fmla="*/ 19 w 19"/>
                  <a:gd name="T3" fmla="*/ 21 h 21"/>
                  <a:gd name="T4" fmla="*/ 19 w 19"/>
                  <a:gd name="T5" fmla="*/ 1 h 21"/>
                  <a:gd name="T6" fmla="*/ 10 w 19"/>
                  <a:gd name="T7" fmla="*/ 1 h 21"/>
                  <a:gd name="T8" fmla="*/ 0 w 19"/>
                  <a:gd name="T9" fmla="*/ 1 h 21"/>
                  <a:gd name="T10" fmla="*/ 0 w 19"/>
                  <a:gd name="T11" fmla="*/ 20 h 21"/>
                  <a:gd name="T12" fmla="*/ 8 w 19"/>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19" h="21">
                    <a:moveTo>
                      <a:pt x="8" y="20"/>
                    </a:moveTo>
                    <a:cubicBezTo>
                      <a:pt x="13" y="20"/>
                      <a:pt x="16" y="20"/>
                      <a:pt x="19" y="21"/>
                    </a:cubicBezTo>
                    <a:cubicBezTo>
                      <a:pt x="19" y="1"/>
                      <a:pt x="19" y="1"/>
                      <a:pt x="19" y="1"/>
                    </a:cubicBezTo>
                    <a:cubicBezTo>
                      <a:pt x="16" y="1"/>
                      <a:pt x="13" y="1"/>
                      <a:pt x="10" y="1"/>
                    </a:cubicBezTo>
                    <a:cubicBezTo>
                      <a:pt x="7" y="0"/>
                      <a:pt x="3" y="0"/>
                      <a:pt x="0" y="1"/>
                    </a:cubicBezTo>
                    <a:cubicBezTo>
                      <a:pt x="0" y="20"/>
                      <a:pt x="0" y="20"/>
                      <a:pt x="0" y="20"/>
                    </a:cubicBezTo>
                    <a:cubicBezTo>
                      <a:pt x="3" y="20"/>
                      <a:pt x="5" y="19"/>
                      <a:pt x="8" y="20"/>
                    </a:cubicBezTo>
                  </a:path>
                </a:pathLst>
              </a:custGeom>
              <a:solidFill>
                <a:srgbClr val="5AD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9"/>
              <p:cNvSpPr>
                <a:spLocks/>
              </p:cNvSpPr>
              <p:nvPr/>
            </p:nvSpPr>
            <p:spPr bwMode="auto">
              <a:xfrm>
                <a:off x="4537075" y="2265363"/>
                <a:ext cx="87312" cy="93662"/>
              </a:xfrm>
              <a:custGeom>
                <a:avLst/>
                <a:gdLst>
                  <a:gd name="T0" fmla="*/ 13 w 23"/>
                  <a:gd name="T1" fmla="*/ 20 h 25"/>
                  <a:gd name="T2" fmla="*/ 19 w 23"/>
                  <a:gd name="T3" fmla="*/ 21 h 25"/>
                  <a:gd name="T4" fmla="*/ 20 w 23"/>
                  <a:gd name="T5" fmla="*/ 23 h 25"/>
                  <a:gd name="T6" fmla="*/ 20 w 23"/>
                  <a:gd name="T7" fmla="*/ 17 h 25"/>
                  <a:gd name="T8" fmla="*/ 20 w 23"/>
                  <a:gd name="T9" fmla="*/ 12 h 25"/>
                  <a:gd name="T10" fmla="*/ 20 w 23"/>
                  <a:gd name="T11" fmla="*/ 8 h 25"/>
                  <a:gd name="T12" fmla="*/ 20 w 23"/>
                  <a:gd name="T13" fmla="*/ 6 h 25"/>
                  <a:gd name="T14" fmla="*/ 20 w 23"/>
                  <a:gd name="T15" fmla="*/ 4 h 25"/>
                  <a:gd name="T16" fmla="*/ 20 w 23"/>
                  <a:gd name="T17" fmla="*/ 3 h 25"/>
                  <a:gd name="T18" fmla="*/ 21 w 23"/>
                  <a:gd name="T19" fmla="*/ 5 h 25"/>
                  <a:gd name="T20" fmla="*/ 17 w 23"/>
                  <a:gd name="T21" fmla="*/ 5 h 25"/>
                  <a:gd name="T22" fmla="*/ 12 w 23"/>
                  <a:gd name="T23" fmla="*/ 4 h 25"/>
                  <a:gd name="T24" fmla="*/ 7 w 23"/>
                  <a:gd name="T25" fmla="*/ 4 h 25"/>
                  <a:gd name="T26" fmla="*/ 2 w 23"/>
                  <a:gd name="T27" fmla="*/ 4 h 25"/>
                  <a:gd name="T28" fmla="*/ 4 w 23"/>
                  <a:gd name="T29" fmla="*/ 6 h 25"/>
                  <a:gd name="T30" fmla="*/ 4 w 23"/>
                  <a:gd name="T31" fmla="*/ 12 h 25"/>
                  <a:gd name="T32" fmla="*/ 4 w 23"/>
                  <a:gd name="T33" fmla="*/ 16 h 25"/>
                  <a:gd name="T34" fmla="*/ 4 w 23"/>
                  <a:gd name="T35" fmla="*/ 19 h 25"/>
                  <a:gd name="T36" fmla="*/ 4 w 23"/>
                  <a:gd name="T37" fmla="*/ 21 h 25"/>
                  <a:gd name="T38" fmla="*/ 4 w 23"/>
                  <a:gd name="T39" fmla="*/ 22 h 25"/>
                  <a:gd name="T40" fmla="*/ 4 w 23"/>
                  <a:gd name="T41" fmla="*/ 22 h 25"/>
                  <a:gd name="T42" fmla="*/ 4 w 23"/>
                  <a:gd name="T43" fmla="*/ 20 h 25"/>
                  <a:gd name="T44" fmla="*/ 8 w 23"/>
                  <a:gd name="T45" fmla="*/ 20 h 25"/>
                  <a:gd name="T46" fmla="*/ 10 w 23"/>
                  <a:gd name="T47" fmla="*/ 20 h 25"/>
                  <a:gd name="T48" fmla="*/ 8 w 23"/>
                  <a:gd name="T49" fmla="*/ 23 h 25"/>
                  <a:gd name="T50" fmla="*/ 6 w 23"/>
                  <a:gd name="T51" fmla="*/ 23 h 25"/>
                  <a:gd name="T52" fmla="*/ 2 w 23"/>
                  <a:gd name="T53" fmla="*/ 24 h 25"/>
                  <a:gd name="T54" fmla="*/ 0 w 23"/>
                  <a:gd name="T55" fmla="*/ 22 h 25"/>
                  <a:gd name="T56" fmla="*/ 0 w 23"/>
                  <a:gd name="T57" fmla="*/ 22 h 25"/>
                  <a:gd name="T58" fmla="*/ 0 w 23"/>
                  <a:gd name="T59" fmla="*/ 21 h 25"/>
                  <a:gd name="T60" fmla="*/ 0 w 23"/>
                  <a:gd name="T61" fmla="*/ 19 h 25"/>
                  <a:gd name="T62" fmla="*/ 0 w 23"/>
                  <a:gd name="T63" fmla="*/ 16 h 25"/>
                  <a:gd name="T64" fmla="*/ 0 w 23"/>
                  <a:gd name="T65" fmla="*/ 12 h 25"/>
                  <a:gd name="T66" fmla="*/ 0 w 23"/>
                  <a:gd name="T67" fmla="*/ 6 h 25"/>
                  <a:gd name="T68" fmla="*/ 2 w 23"/>
                  <a:gd name="T69" fmla="*/ 1 h 25"/>
                  <a:gd name="T70" fmla="*/ 7 w 23"/>
                  <a:gd name="T71" fmla="*/ 0 h 25"/>
                  <a:gd name="T72" fmla="*/ 13 w 23"/>
                  <a:gd name="T73" fmla="*/ 1 h 25"/>
                  <a:gd name="T74" fmla="*/ 17 w 23"/>
                  <a:gd name="T75" fmla="*/ 1 h 25"/>
                  <a:gd name="T76" fmla="*/ 22 w 23"/>
                  <a:gd name="T77" fmla="*/ 2 h 25"/>
                  <a:gd name="T78" fmla="*/ 23 w 23"/>
                  <a:gd name="T79" fmla="*/ 3 h 25"/>
                  <a:gd name="T80" fmla="*/ 23 w 23"/>
                  <a:gd name="T81" fmla="*/ 4 h 25"/>
                  <a:gd name="T82" fmla="*/ 23 w 23"/>
                  <a:gd name="T83" fmla="*/ 6 h 25"/>
                  <a:gd name="T84" fmla="*/ 23 w 23"/>
                  <a:gd name="T85" fmla="*/ 8 h 25"/>
                  <a:gd name="T86" fmla="*/ 23 w 23"/>
                  <a:gd name="T87" fmla="*/ 12 h 25"/>
                  <a:gd name="T88" fmla="*/ 23 w 23"/>
                  <a:gd name="T89" fmla="*/ 17 h 25"/>
                  <a:gd name="T90" fmla="*/ 23 w 23"/>
                  <a:gd name="T91" fmla="*/ 23 h 25"/>
                  <a:gd name="T92" fmla="*/ 21 w 23"/>
                  <a:gd name="T93" fmla="*/ 25 h 25"/>
                  <a:gd name="T94" fmla="*/ 16 w 23"/>
                  <a:gd name="T95" fmla="*/ 24 h 25"/>
                  <a:gd name="T96" fmla="*/ 10 w 23"/>
                  <a:gd name="T9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 h="25">
                    <a:moveTo>
                      <a:pt x="10" y="20"/>
                    </a:moveTo>
                    <a:cubicBezTo>
                      <a:pt x="13" y="20"/>
                      <a:pt x="13" y="20"/>
                      <a:pt x="13" y="20"/>
                    </a:cubicBezTo>
                    <a:cubicBezTo>
                      <a:pt x="17" y="20"/>
                      <a:pt x="17" y="20"/>
                      <a:pt x="17" y="20"/>
                    </a:cubicBezTo>
                    <a:cubicBezTo>
                      <a:pt x="19" y="21"/>
                      <a:pt x="19" y="21"/>
                      <a:pt x="19" y="21"/>
                    </a:cubicBezTo>
                    <a:cubicBezTo>
                      <a:pt x="22" y="21"/>
                      <a:pt x="22" y="21"/>
                      <a:pt x="22" y="21"/>
                    </a:cubicBezTo>
                    <a:cubicBezTo>
                      <a:pt x="20" y="23"/>
                      <a:pt x="20" y="23"/>
                      <a:pt x="20" y="23"/>
                    </a:cubicBezTo>
                    <a:cubicBezTo>
                      <a:pt x="20" y="20"/>
                      <a:pt x="20" y="20"/>
                      <a:pt x="20" y="20"/>
                    </a:cubicBezTo>
                    <a:cubicBezTo>
                      <a:pt x="20" y="17"/>
                      <a:pt x="20" y="17"/>
                      <a:pt x="20" y="17"/>
                    </a:cubicBezTo>
                    <a:cubicBezTo>
                      <a:pt x="20" y="14"/>
                      <a:pt x="20" y="14"/>
                      <a:pt x="20" y="14"/>
                    </a:cubicBezTo>
                    <a:cubicBezTo>
                      <a:pt x="20" y="12"/>
                      <a:pt x="20" y="12"/>
                      <a:pt x="20" y="12"/>
                    </a:cubicBezTo>
                    <a:cubicBezTo>
                      <a:pt x="20" y="10"/>
                      <a:pt x="20" y="10"/>
                      <a:pt x="20" y="10"/>
                    </a:cubicBezTo>
                    <a:cubicBezTo>
                      <a:pt x="20" y="8"/>
                      <a:pt x="20" y="8"/>
                      <a:pt x="20" y="8"/>
                    </a:cubicBezTo>
                    <a:cubicBezTo>
                      <a:pt x="20" y="7"/>
                      <a:pt x="20" y="7"/>
                      <a:pt x="20" y="7"/>
                    </a:cubicBezTo>
                    <a:cubicBezTo>
                      <a:pt x="20" y="6"/>
                      <a:pt x="20" y="6"/>
                      <a:pt x="20" y="6"/>
                    </a:cubicBezTo>
                    <a:cubicBezTo>
                      <a:pt x="20" y="5"/>
                      <a:pt x="20" y="5"/>
                      <a:pt x="20" y="5"/>
                    </a:cubicBezTo>
                    <a:cubicBezTo>
                      <a:pt x="20" y="4"/>
                      <a:pt x="20" y="4"/>
                      <a:pt x="20" y="4"/>
                    </a:cubicBezTo>
                    <a:cubicBezTo>
                      <a:pt x="20" y="4"/>
                      <a:pt x="20" y="4"/>
                      <a:pt x="20" y="4"/>
                    </a:cubicBezTo>
                    <a:cubicBezTo>
                      <a:pt x="20" y="3"/>
                      <a:pt x="20" y="3"/>
                      <a:pt x="20" y="3"/>
                    </a:cubicBezTo>
                    <a:cubicBezTo>
                      <a:pt x="20" y="3"/>
                      <a:pt x="20" y="3"/>
                      <a:pt x="20" y="3"/>
                    </a:cubicBezTo>
                    <a:cubicBezTo>
                      <a:pt x="21" y="5"/>
                      <a:pt x="21" y="5"/>
                      <a:pt x="21" y="5"/>
                    </a:cubicBezTo>
                    <a:cubicBezTo>
                      <a:pt x="19" y="5"/>
                      <a:pt x="19" y="5"/>
                      <a:pt x="19" y="5"/>
                    </a:cubicBezTo>
                    <a:cubicBezTo>
                      <a:pt x="17" y="5"/>
                      <a:pt x="17" y="5"/>
                      <a:pt x="17" y="5"/>
                    </a:cubicBezTo>
                    <a:cubicBezTo>
                      <a:pt x="14" y="4"/>
                      <a:pt x="14" y="4"/>
                      <a:pt x="14" y="4"/>
                    </a:cubicBezTo>
                    <a:cubicBezTo>
                      <a:pt x="12" y="4"/>
                      <a:pt x="12" y="4"/>
                      <a:pt x="12" y="4"/>
                    </a:cubicBezTo>
                    <a:cubicBezTo>
                      <a:pt x="9" y="4"/>
                      <a:pt x="9" y="4"/>
                      <a:pt x="9" y="4"/>
                    </a:cubicBezTo>
                    <a:cubicBezTo>
                      <a:pt x="7" y="4"/>
                      <a:pt x="7" y="4"/>
                      <a:pt x="7" y="4"/>
                    </a:cubicBezTo>
                    <a:cubicBezTo>
                      <a:pt x="4" y="4"/>
                      <a:pt x="4" y="4"/>
                      <a:pt x="4" y="4"/>
                    </a:cubicBezTo>
                    <a:cubicBezTo>
                      <a:pt x="2" y="4"/>
                      <a:pt x="2" y="4"/>
                      <a:pt x="2" y="4"/>
                    </a:cubicBezTo>
                    <a:cubicBezTo>
                      <a:pt x="4" y="3"/>
                      <a:pt x="4" y="3"/>
                      <a:pt x="4" y="3"/>
                    </a:cubicBezTo>
                    <a:cubicBezTo>
                      <a:pt x="4" y="6"/>
                      <a:pt x="4" y="6"/>
                      <a:pt x="4" y="6"/>
                    </a:cubicBezTo>
                    <a:cubicBezTo>
                      <a:pt x="4" y="9"/>
                      <a:pt x="4" y="9"/>
                      <a:pt x="4" y="9"/>
                    </a:cubicBezTo>
                    <a:cubicBezTo>
                      <a:pt x="4" y="12"/>
                      <a:pt x="4" y="12"/>
                      <a:pt x="4" y="12"/>
                    </a:cubicBezTo>
                    <a:cubicBezTo>
                      <a:pt x="4" y="14"/>
                      <a:pt x="4" y="14"/>
                      <a:pt x="4" y="14"/>
                    </a:cubicBezTo>
                    <a:cubicBezTo>
                      <a:pt x="4" y="16"/>
                      <a:pt x="4" y="16"/>
                      <a:pt x="4" y="16"/>
                    </a:cubicBezTo>
                    <a:cubicBezTo>
                      <a:pt x="4" y="18"/>
                      <a:pt x="4" y="18"/>
                      <a:pt x="4" y="18"/>
                    </a:cubicBezTo>
                    <a:cubicBezTo>
                      <a:pt x="4" y="19"/>
                      <a:pt x="4" y="19"/>
                      <a:pt x="4" y="19"/>
                    </a:cubicBezTo>
                    <a:cubicBezTo>
                      <a:pt x="4" y="20"/>
                      <a:pt x="4" y="20"/>
                      <a:pt x="4" y="20"/>
                    </a:cubicBezTo>
                    <a:cubicBezTo>
                      <a:pt x="4" y="21"/>
                      <a:pt x="4" y="21"/>
                      <a:pt x="4" y="21"/>
                    </a:cubicBezTo>
                    <a:cubicBezTo>
                      <a:pt x="4" y="21"/>
                      <a:pt x="4" y="21"/>
                      <a:pt x="4" y="21"/>
                    </a:cubicBezTo>
                    <a:cubicBezTo>
                      <a:pt x="4" y="22"/>
                      <a:pt x="4" y="22"/>
                      <a:pt x="4" y="22"/>
                    </a:cubicBezTo>
                    <a:cubicBezTo>
                      <a:pt x="4" y="22"/>
                      <a:pt x="4" y="22"/>
                      <a:pt x="4" y="22"/>
                    </a:cubicBezTo>
                    <a:cubicBezTo>
                      <a:pt x="4" y="22"/>
                      <a:pt x="4" y="22"/>
                      <a:pt x="4" y="22"/>
                    </a:cubicBezTo>
                    <a:cubicBezTo>
                      <a:pt x="1" y="21"/>
                      <a:pt x="1" y="21"/>
                      <a:pt x="1" y="21"/>
                    </a:cubicBezTo>
                    <a:cubicBezTo>
                      <a:pt x="4" y="20"/>
                      <a:pt x="4" y="20"/>
                      <a:pt x="4" y="20"/>
                    </a:cubicBezTo>
                    <a:cubicBezTo>
                      <a:pt x="6" y="20"/>
                      <a:pt x="6" y="20"/>
                      <a:pt x="6" y="20"/>
                    </a:cubicBezTo>
                    <a:cubicBezTo>
                      <a:pt x="8" y="20"/>
                      <a:pt x="8" y="20"/>
                      <a:pt x="8" y="20"/>
                    </a:cubicBezTo>
                    <a:cubicBezTo>
                      <a:pt x="8" y="20"/>
                      <a:pt x="8" y="20"/>
                      <a:pt x="8" y="20"/>
                    </a:cubicBezTo>
                    <a:cubicBezTo>
                      <a:pt x="10" y="20"/>
                      <a:pt x="10" y="20"/>
                      <a:pt x="10" y="20"/>
                    </a:cubicBezTo>
                    <a:cubicBezTo>
                      <a:pt x="10" y="23"/>
                      <a:pt x="10" y="23"/>
                      <a:pt x="10" y="23"/>
                    </a:cubicBezTo>
                    <a:cubicBezTo>
                      <a:pt x="8" y="23"/>
                      <a:pt x="8" y="23"/>
                      <a:pt x="8" y="23"/>
                    </a:cubicBezTo>
                    <a:cubicBezTo>
                      <a:pt x="8" y="23"/>
                      <a:pt x="8" y="23"/>
                      <a:pt x="8" y="23"/>
                    </a:cubicBezTo>
                    <a:cubicBezTo>
                      <a:pt x="6" y="23"/>
                      <a:pt x="6" y="23"/>
                      <a:pt x="6" y="23"/>
                    </a:cubicBezTo>
                    <a:cubicBezTo>
                      <a:pt x="4" y="24"/>
                      <a:pt x="4" y="24"/>
                      <a:pt x="4" y="24"/>
                    </a:cubicBezTo>
                    <a:cubicBezTo>
                      <a:pt x="2" y="24"/>
                      <a:pt x="2" y="24"/>
                      <a:pt x="2" y="24"/>
                    </a:cubicBezTo>
                    <a:cubicBezTo>
                      <a:pt x="2" y="24"/>
                      <a:pt x="1" y="24"/>
                      <a:pt x="1" y="24"/>
                    </a:cubicBezTo>
                    <a:cubicBezTo>
                      <a:pt x="0" y="23"/>
                      <a:pt x="0" y="23"/>
                      <a:pt x="0" y="22"/>
                    </a:cubicBezTo>
                    <a:cubicBezTo>
                      <a:pt x="0" y="22"/>
                      <a:pt x="0" y="22"/>
                      <a:pt x="0" y="22"/>
                    </a:cubicBezTo>
                    <a:cubicBezTo>
                      <a:pt x="0" y="22"/>
                      <a:pt x="0" y="22"/>
                      <a:pt x="0" y="22"/>
                    </a:cubicBezTo>
                    <a:cubicBezTo>
                      <a:pt x="0" y="21"/>
                      <a:pt x="0" y="21"/>
                      <a:pt x="0" y="21"/>
                    </a:cubicBezTo>
                    <a:cubicBezTo>
                      <a:pt x="0" y="21"/>
                      <a:pt x="0" y="21"/>
                      <a:pt x="0" y="21"/>
                    </a:cubicBezTo>
                    <a:cubicBezTo>
                      <a:pt x="0" y="20"/>
                      <a:pt x="0" y="20"/>
                      <a:pt x="0" y="20"/>
                    </a:cubicBezTo>
                    <a:cubicBezTo>
                      <a:pt x="0" y="19"/>
                      <a:pt x="0" y="19"/>
                      <a:pt x="0" y="19"/>
                    </a:cubicBezTo>
                    <a:cubicBezTo>
                      <a:pt x="0" y="18"/>
                      <a:pt x="0" y="18"/>
                      <a:pt x="0" y="18"/>
                    </a:cubicBezTo>
                    <a:cubicBezTo>
                      <a:pt x="0" y="16"/>
                      <a:pt x="0" y="16"/>
                      <a:pt x="0" y="16"/>
                    </a:cubicBezTo>
                    <a:cubicBezTo>
                      <a:pt x="0" y="14"/>
                      <a:pt x="0" y="14"/>
                      <a:pt x="0" y="14"/>
                    </a:cubicBezTo>
                    <a:cubicBezTo>
                      <a:pt x="0" y="12"/>
                      <a:pt x="0" y="12"/>
                      <a:pt x="0" y="12"/>
                    </a:cubicBezTo>
                    <a:cubicBezTo>
                      <a:pt x="0" y="9"/>
                      <a:pt x="0" y="9"/>
                      <a:pt x="0" y="9"/>
                    </a:cubicBezTo>
                    <a:cubicBezTo>
                      <a:pt x="0" y="6"/>
                      <a:pt x="0" y="6"/>
                      <a:pt x="0" y="6"/>
                    </a:cubicBezTo>
                    <a:cubicBezTo>
                      <a:pt x="0" y="3"/>
                      <a:pt x="0" y="3"/>
                      <a:pt x="0" y="3"/>
                    </a:cubicBezTo>
                    <a:cubicBezTo>
                      <a:pt x="0" y="2"/>
                      <a:pt x="1" y="1"/>
                      <a:pt x="2" y="1"/>
                    </a:cubicBezTo>
                    <a:cubicBezTo>
                      <a:pt x="4" y="0"/>
                      <a:pt x="4" y="0"/>
                      <a:pt x="4" y="0"/>
                    </a:cubicBezTo>
                    <a:cubicBezTo>
                      <a:pt x="7" y="0"/>
                      <a:pt x="7" y="0"/>
                      <a:pt x="7" y="0"/>
                    </a:cubicBezTo>
                    <a:cubicBezTo>
                      <a:pt x="10" y="0"/>
                      <a:pt x="10" y="0"/>
                      <a:pt x="10" y="0"/>
                    </a:cubicBezTo>
                    <a:cubicBezTo>
                      <a:pt x="13" y="1"/>
                      <a:pt x="13" y="1"/>
                      <a:pt x="13" y="1"/>
                    </a:cubicBezTo>
                    <a:cubicBezTo>
                      <a:pt x="15" y="1"/>
                      <a:pt x="15" y="1"/>
                      <a:pt x="15" y="1"/>
                    </a:cubicBezTo>
                    <a:cubicBezTo>
                      <a:pt x="17" y="1"/>
                      <a:pt x="17" y="1"/>
                      <a:pt x="17" y="1"/>
                    </a:cubicBezTo>
                    <a:cubicBezTo>
                      <a:pt x="19" y="2"/>
                      <a:pt x="19" y="2"/>
                      <a:pt x="19" y="2"/>
                    </a:cubicBezTo>
                    <a:cubicBezTo>
                      <a:pt x="22" y="2"/>
                      <a:pt x="22" y="2"/>
                      <a:pt x="22" y="2"/>
                    </a:cubicBezTo>
                    <a:cubicBezTo>
                      <a:pt x="22" y="2"/>
                      <a:pt x="23" y="2"/>
                      <a:pt x="23" y="3"/>
                    </a:cubicBezTo>
                    <a:cubicBezTo>
                      <a:pt x="23" y="3"/>
                      <a:pt x="23" y="3"/>
                      <a:pt x="23" y="3"/>
                    </a:cubicBezTo>
                    <a:cubicBezTo>
                      <a:pt x="23" y="4"/>
                      <a:pt x="23" y="4"/>
                      <a:pt x="23" y="4"/>
                    </a:cubicBezTo>
                    <a:cubicBezTo>
                      <a:pt x="23" y="4"/>
                      <a:pt x="23" y="4"/>
                      <a:pt x="23" y="4"/>
                    </a:cubicBezTo>
                    <a:cubicBezTo>
                      <a:pt x="23" y="5"/>
                      <a:pt x="23" y="5"/>
                      <a:pt x="23" y="5"/>
                    </a:cubicBezTo>
                    <a:cubicBezTo>
                      <a:pt x="23" y="6"/>
                      <a:pt x="23" y="6"/>
                      <a:pt x="23" y="6"/>
                    </a:cubicBezTo>
                    <a:cubicBezTo>
                      <a:pt x="23" y="7"/>
                      <a:pt x="23" y="7"/>
                      <a:pt x="23" y="7"/>
                    </a:cubicBezTo>
                    <a:cubicBezTo>
                      <a:pt x="23" y="8"/>
                      <a:pt x="23" y="8"/>
                      <a:pt x="23" y="8"/>
                    </a:cubicBezTo>
                    <a:cubicBezTo>
                      <a:pt x="23" y="10"/>
                      <a:pt x="23" y="10"/>
                      <a:pt x="23" y="10"/>
                    </a:cubicBezTo>
                    <a:cubicBezTo>
                      <a:pt x="23" y="12"/>
                      <a:pt x="23" y="12"/>
                      <a:pt x="23" y="12"/>
                    </a:cubicBezTo>
                    <a:cubicBezTo>
                      <a:pt x="23" y="14"/>
                      <a:pt x="23" y="14"/>
                      <a:pt x="23" y="14"/>
                    </a:cubicBezTo>
                    <a:cubicBezTo>
                      <a:pt x="23" y="17"/>
                      <a:pt x="23" y="17"/>
                      <a:pt x="23" y="17"/>
                    </a:cubicBezTo>
                    <a:cubicBezTo>
                      <a:pt x="23" y="20"/>
                      <a:pt x="23" y="20"/>
                      <a:pt x="23" y="20"/>
                    </a:cubicBezTo>
                    <a:cubicBezTo>
                      <a:pt x="23" y="23"/>
                      <a:pt x="23" y="23"/>
                      <a:pt x="23" y="23"/>
                    </a:cubicBezTo>
                    <a:cubicBezTo>
                      <a:pt x="23" y="24"/>
                      <a:pt x="23" y="24"/>
                      <a:pt x="23" y="24"/>
                    </a:cubicBezTo>
                    <a:cubicBezTo>
                      <a:pt x="22" y="25"/>
                      <a:pt x="22" y="25"/>
                      <a:pt x="21" y="25"/>
                    </a:cubicBezTo>
                    <a:cubicBezTo>
                      <a:pt x="19" y="24"/>
                      <a:pt x="19" y="24"/>
                      <a:pt x="19" y="24"/>
                    </a:cubicBezTo>
                    <a:cubicBezTo>
                      <a:pt x="16" y="24"/>
                      <a:pt x="16" y="24"/>
                      <a:pt x="16" y="24"/>
                    </a:cubicBezTo>
                    <a:cubicBezTo>
                      <a:pt x="13" y="24"/>
                      <a:pt x="13" y="24"/>
                      <a:pt x="13" y="24"/>
                    </a:cubicBezTo>
                    <a:cubicBezTo>
                      <a:pt x="10" y="23"/>
                      <a:pt x="10" y="23"/>
                      <a:pt x="10" y="23"/>
                    </a:cubicBezTo>
                    <a:lnTo>
                      <a:pt x="10" y="20"/>
                    </a:lnTo>
                    <a:close/>
                  </a:path>
                </a:pathLst>
              </a:custGeom>
              <a:solidFill>
                <a:srgbClr val="5ADEFF"/>
              </a:solidFill>
              <a:ln w="0" cap="flat">
                <a:solidFill>
                  <a:srgbClr val="5ADE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80"/>
              <p:cNvSpPr>
                <a:spLocks/>
              </p:cNvSpPr>
              <p:nvPr/>
            </p:nvSpPr>
            <p:spPr bwMode="auto">
              <a:xfrm>
                <a:off x="4545013" y="2633663"/>
                <a:ext cx="71437" cy="79375"/>
              </a:xfrm>
              <a:custGeom>
                <a:avLst/>
                <a:gdLst>
                  <a:gd name="T0" fmla="*/ 8 w 19"/>
                  <a:gd name="T1" fmla="*/ 1 h 21"/>
                  <a:gd name="T2" fmla="*/ 0 w 19"/>
                  <a:gd name="T3" fmla="*/ 0 h 21"/>
                  <a:gd name="T4" fmla="*/ 0 w 19"/>
                  <a:gd name="T5" fmla="*/ 20 h 21"/>
                  <a:gd name="T6" fmla="*/ 8 w 19"/>
                  <a:gd name="T7" fmla="*/ 21 h 21"/>
                  <a:gd name="T8" fmla="*/ 19 w 19"/>
                  <a:gd name="T9" fmla="*/ 19 h 21"/>
                  <a:gd name="T10" fmla="*/ 19 w 19"/>
                  <a:gd name="T11" fmla="*/ 0 h 21"/>
                  <a:gd name="T12" fmla="*/ 8 w 19"/>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19" h="21">
                    <a:moveTo>
                      <a:pt x="8" y="1"/>
                    </a:moveTo>
                    <a:cubicBezTo>
                      <a:pt x="5" y="1"/>
                      <a:pt x="3" y="1"/>
                      <a:pt x="0" y="0"/>
                    </a:cubicBezTo>
                    <a:cubicBezTo>
                      <a:pt x="0" y="20"/>
                      <a:pt x="0" y="20"/>
                      <a:pt x="0" y="20"/>
                    </a:cubicBezTo>
                    <a:cubicBezTo>
                      <a:pt x="3" y="20"/>
                      <a:pt x="5" y="21"/>
                      <a:pt x="8" y="21"/>
                    </a:cubicBezTo>
                    <a:cubicBezTo>
                      <a:pt x="12" y="21"/>
                      <a:pt x="16" y="20"/>
                      <a:pt x="19" y="19"/>
                    </a:cubicBezTo>
                    <a:cubicBezTo>
                      <a:pt x="19" y="0"/>
                      <a:pt x="19" y="0"/>
                      <a:pt x="19" y="0"/>
                    </a:cubicBezTo>
                    <a:cubicBezTo>
                      <a:pt x="16" y="1"/>
                      <a:pt x="12" y="1"/>
                      <a:pt x="8" y="1"/>
                    </a:cubicBezTo>
                  </a:path>
                </a:pathLst>
              </a:custGeom>
              <a:solidFill>
                <a:srgbClr val="5AD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81"/>
              <p:cNvSpPr>
                <a:spLocks/>
              </p:cNvSpPr>
              <p:nvPr/>
            </p:nvSpPr>
            <p:spPr bwMode="auto">
              <a:xfrm>
                <a:off x="4537075" y="2625725"/>
                <a:ext cx="87312" cy="90487"/>
              </a:xfrm>
              <a:custGeom>
                <a:avLst/>
                <a:gdLst>
                  <a:gd name="T0" fmla="*/ 8 w 23"/>
                  <a:gd name="T1" fmla="*/ 4 h 24"/>
                  <a:gd name="T2" fmla="*/ 4 w 23"/>
                  <a:gd name="T3" fmla="*/ 4 h 24"/>
                  <a:gd name="T4" fmla="*/ 4 w 23"/>
                  <a:gd name="T5" fmla="*/ 2 h 24"/>
                  <a:gd name="T6" fmla="*/ 4 w 23"/>
                  <a:gd name="T7" fmla="*/ 8 h 24"/>
                  <a:gd name="T8" fmla="*/ 4 w 23"/>
                  <a:gd name="T9" fmla="*/ 13 h 24"/>
                  <a:gd name="T10" fmla="*/ 4 w 23"/>
                  <a:gd name="T11" fmla="*/ 17 h 24"/>
                  <a:gd name="T12" fmla="*/ 4 w 23"/>
                  <a:gd name="T13" fmla="*/ 19 h 24"/>
                  <a:gd name="T14" fmla="*/ 4 w 23"/>
                  <a:gd name="T15" fmla="*/ 21 h 24"/>
                  <a:gd name="T16" fmla="*/ 4 w 23"/>
                  <a:gd name="T17" fmla="*/ 22 h 24"/>
                  <a:gd name="T18" fmla="*/ 2 w 23"/>
                  <a:gd name="T19" fmla="*/ 20 h 24"/>
                  <a:gd name="T20" fmla="*/ 6 w 23"/>
                  <a:gd name="T21" fmla="*/ 21 h 24"/>
                  <a:gd name="T22" fmla="*/ 10 w 23"/>
                  <a:gd name="T23" fmla="*/ 21 h 24"/>
                  <a:gd name="T24" fmla="*/ 16 w 23"/>
                  <a:gd name="T25" fmla="*/ 20 h 24"/>
                  <a:gd name="T26" fmla="*/ 20 w 23"/>
                  <a:gd name="T27" fmla="*/ 21 h 24"/>
                  <a:gd name="T28" fmla="*/ 20 w 23"/>
                  <a:gd name="T29" fmla="*/ 15 h 24"/>
                  <a:gd name="T30" fmla="*/ 20 w 23"/>
                  <a:gd name="T31" fmla="*/ 10 h 24"/>
                  <a:gd name="T32" fmla="*/ 20 w 23"/>
                  <a:gd name="T33" fmla="*/ 7 h 24"/>
                  <a:gd name="T34" fmla="*/ 20 w 23"/>
                  <a:gd name="T35" fmla="*/ 4 h 24"/>
                  <a:gd name="T36" fmla="*/ 20 w 23"/>
                  <a:gd name="T37" fmla="*/ 3 h 24"/>
                  <a:gd name="T38" fmla="*/ 20 w 23"/>
                  <a:gd name="T39" fmla="*/ 2 h 24"/>
                  <a:gd name="T40" fmla="*/ 22 w 23"/>
                  <a:gd name="T41" fmla="*/ 4 h 24"/>
                  <a:gd name="T42" fmla="*/ 16 w 23"/>
                  <a:gd name="T43" fmla="*/ 4 h 24"/>
                  <a:gd name="T44" fmla="*/ 10 w 23"/>
                  <a:gd name="T45" fmla="*/ 4 h 24"/>
                  <a:gd name="T46" fmla="*/ 13 w 23"/>
                  <a:gd name="T47" fmla="*/ 1 h 24"/>
                  <a:gd name="T48" fmla="*/ 19 w 23"/>
                  <a:gd name="T49" fmla="*/ 1 h 24"/>
                  <a:gd name="T50" fmla="*/ 23 w 23"/>
                  <a:gd name="T51" fmla="*/ 1 h 24"/>
                  <a:gd name="T52" fmla="*/ 23 w 23"/>
                  <a:gd name="T53" fmla="*/ 2 h 24"/>
                  <a:gd name="T54" fmla="*/ 23 w 23"/>
                  <a:gd name="T55" fmla="*/ 3 h 24"/>
                  <a:gd name="T56" fmla="*/ 23 w 23"/>
                  <a:gd name="T57" fmla="*/ 4 h 24"/>
                  <a:gd name="T58" fmla="*/ 23 w 23"/>
                  <a:gd name="T59" fmla="*/ 7 h 24"/>
                  <a:gd name="T60" fmla="*/ 23 w 23"/>
                  <a:gd name="T61" fmla="*/ 10 h 24"/>
                  <a:gd name="T62" fmla="*/ 23 w 23"/>
                  <a:gd name="T63" fmla="*/ 15 h 24"/>
                  <a:gd name="T64" fmla="*/ 23 w 23"/>
                  <a:gd name="T65" fmla="*/ 21 h 24"/>
                  <a:gd name="T66" fmla="*/ 16 w 23"/>
                  <a:gd name="T67" fmla="*/ 24 h 24"/>
                  <a:gd name="T68" fmla="*/ 10 w 23"/>
                  <a:gd name="T69" fmla="*/ 24 h 24"/>
                  <a:gd name="T70" fmla="*/ 6 w 23"/>
                  <a:gd name="T71" fmla="*/ 24 h 24"/>
                  <a:gd name="T72" fmla="*/ 2 w 23"/>
                  <a:gd name="T73" fmla="*/ 24 h 24"/>
                  <a:gd name="T74" fmla="*/ 0 w 23"/>
                  <a:gd name="T75" fmla="*/ 22 h 24"/>
                  <a:gd name="T76" fmla="*/ 0 w 23"/>
                  <a:gd name="T77" fmla="*/ 21 h 24"/>
                  <a:gd name="T78" fmla="*/ 0 w 23"/>
                  <a:gd name="T79" fmla="*/ 19 h 24"/>
                  <a:gd name="T80" fmla="*/ 0 w 23"/>
                  <a:gd name="T81" fmla="*/ 17 h 24"/>
                  <a:gd name="T82" fmla="*/ 0 w 23"/>
                  <a:gd name="T83" fmla="*/ 13 h 24"/>
                  <a:gd name="T84" fmla="*/ 0 w 23"/>
                  <a:gd name="T85" fmla="*/ 8 h 24"/>
                  <a:gd name="T86" fmla="*/ 0 w 23"/>
                  <a:gd name="T87" fmla="*/ 2 h 24"/>
                  <a:gd name="T88" fmla="*/ 2 w 23"/>
                  <a:gd name="T89" fmla="*/ 0 h 24"/>
                  <a:gd name="T90" fmla="*/ 6 w 23"/>
                  <a:gd name="T91" fmla="*/ 1 h 24"/>
                  <a:gd name="T92" fmla="*/ 10 w 23"/>
                  <a:gd name="T9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 h="24">
                    <a:moveTo>
                      <a:pt x="10" y="4"/>
                    </a:moveTo>
                    <a:cubicBezTo>
                      <a:pt x="8" y="4"/>
                      <a:pt x="8" y="4"/>
                      <a:pt x="8" y="4"/>
                    </a:cubicBezTo>
                    <a:cubicBezTo>
                      <a:pt x="6" y="4"/>
                      <a:pt x="6" y="4"/>
                      <a:pt x="6" y="4"/>
                    </a:cubicBezTo>
                    <a:cubicBezTo>
                      <a:pt x="4" y="4"/>
                      <a:pt x="4" y="4"/>
                      <a:pt x="4" y="4"/>
                    </a:cubicBezTo>
                    <a:cubicBezTo>
                      <a:pt x="2" y="4"/>
                      <a:pt x="2" y="4"/>
                      <a:pt x="2" y="4"/>
                    </a:cubicBezTo>
                    <a:cubicBezTo>
                      <a:pt x="4" y="2"/>
                      <a:pt x="4" y="2"/>
                      <a:pt x="4" y="2"/>
                    </a:cubicBezTo>
                    <a:cubicBezTo>
                      <a:pt x="4" y="5"/>
                      <a:pt x="4" y="5"/>
                      <a:pt x="4" y="5"/>
                    </a:cubicBezTo>
                    <a:cubicBezTo>
                      <a:pt x="4" y="8"/>
                      <a:pt x="4" y="8"/>
                      <a:pt x="4" y="8"/>
                    </a:cubicBezTo>
                    <a:cubicBezTo>
                      <a:pt x="4" y="11"/>
                      <a:pt x="4" y="11"/>
                      <a:pt x="4" y="11"/>
                    </a:cubicBezTo>
                    <a:cubicBezTo>
                      <a:pt x="4" y="13"/>
                      <a:pt x="4" y="13"/>
                      <a:pt x="4" y="13"/>
                    </a:cubicBezTo>
                    <a:cubicBezTo>
                      <a:pt x="4" y="15"/>
                      <a:pt x="4" y="15"/>
                      <a:pt x="4" y="15"/>
                    </a:cubicBezTo>
                    <a:cubicBezTo>
                      <a:pt x="4" y="17"/>
                      <a:pt x="4" y="17"/>
                      <a:pt x="4" y="17"/>
                    </a:cubicBezTo>
                    <a:cubicBezTo>
                      <a:pt x="4" y="18"/>
                      <a:pt x="4" y="18"/>
                      <a:pt x="4" y="18"/>
                    </a:cubicBezTo>
                    <a:cubicBezTo>
                      <a:pt x="4" y="19"/>
                      <a:pt x="4" y="19"/>
                      <a:pt x="4" y="19"/>
                    </a:cubicBezTo>
                    <a:cubicBezTo>
                      <a:pt x="4" y="20"/>
                      <a:pt x="4" y="20"/>
                      <a:pt x="4" y="20"/>
                    </a:cubicBezTo>
                    <a:cubicBezTo>
                      <a:pt x="4" y="21"/>
                      <a:pt x="4" y="21"/>
                      <a:pt x="4" y="21"/>
                    </a:cubicBezTo>
                    <a:cubicBezTo>
                      <a:pt x="4" y="22"/>
                      <a:pt x="4" y="22"/>
                      <a:pt x="4" y="22"/>
                    </a:cubicBezTo>
                    <a:cubicBezTo>
                      <a:pt x="4" y="22"/>
                      <a:pt x="4" y="22"/>
                      <a:pt x="4" y="22"/>
                    </a:cubicBezTo>
                    <a:cubicBezTo>
                      <a:pt x="4" y="22"/>
                      <a:pt x="4" y="22"/>
                      <a:pt x="4" y="22"/>
                    </a:cubicBezTo>
                    <a:cubicBezTo>
                      <a:pt x="2" y="20"/>
                      <a:pt x="2" y="20"/>
                      <a:pt x="2" y="20"/>
                    </a:cubicBezTo>
                    <a:cubicBezTo>
                      <a:pt x="4" y="20"/>
                      <a:pt x="4" y="20"/>
                      <a:pt x="4" y="20"/>
                    </a:cubicBezTo>
                    <a:cubicBezTo>
                      <a:pt x="6" y="21"/>
                      <a:pt x="6" y="21"/>
                      <a:pt x="6" y="21"/>
                    </a:cubicBezTo>
                    <a:cubicBezTo>
                      <a:pt x="8" y="21"/>
                      <a:pt x="8" y="21"/>
                      <a:pt x="8" y="21"/>
                    </a:cubicBezTo>
                    <a:cubicBezTo>
                      <a:pt x="10" y="21"/>
                      <a:pt x="10" y="21"/>
                      <a:pt x="10" y="21"/>
                    </a:cubicBezTo>
                    <a:cubicBezTo>
                      <a:pt x="13" y="21"/>
                      <a:pt x="13" y="21"/>
                      <a:pt x="13" y="21"/>
                    </a:cubicBezTo>
                    <a:cubicBezTo>
                      <a:pt x="16" y="20"/>
                      <a:pt x="16" y="20"/>
                      <a:pt x="16" y="20"/>
                    </a:cubicBezTo>
                    <a:cubicBezTo>
                      <a:pt x="21" y="19"/>
                      <a:pt x="21" y="19"/>
                      <a:pt x="21" y="19"/>
                    </a:cubicBezTo>
                    <a:cubicBezTo>
                      <a:pt x="20" y="21"/>
                      <a:pt x="20" y="21"/>
                      <a:pt x="20" y="21"/>
                    </a:cubicBezTo>
                    <a:cubicBezTo>
                      <a:pt x="20" y="18"/>
                      <a:pt x="20" y="18"/>
                      <a:pt x="20" y="18"/>
                    </a:cubicBezTo>
                    <a:cubicBezTo>
                      <a:pt x="20" y="15"/>
                      <a:pt x="20" y="15"/>
                      <a:pt x="20" y="15"/>
                    </a:cubicBezTo>
                    <a:cubicBezTo>
                      <a:pt x="20" y="12"/>
                      <a:pt x="20" y="12"/>
                      <a:pt x="20" y="12"/>
                    </a:cubicBezTo>
                    <a:cubicBezTo>
                      <a:pt x="20" y="10"/>
                      <a:pt x="20" y="10"/>
                      <a:pt x="20" y="10"/>
                    </a:cubicBezTo>
                    <a:cubicBezTo>
                      <a:pt x="20" y="8"/>
                      <a:pt x="20" y="8"/>
                      <a:pt x="20" y="8"/>
                    </a:cubicBezTo>
                    <a:cubicBezTo>
                      <a:pt x="20" y="7"/>
                      <a:pt x="20" y="7"/>
                      <a:pt x="20" y="7"/>
                    </a:cubicBezTo>
                    <a:cubicBezTo>
                      <a:pt x="20" y="5"/>
                      <a:pt x="20" y="5"/>
                      <a:pt x="20" y="5"/>
                    </a:cubicBezTo>
                    <a:cubicBezTo>
                      <a:pt x="20" y="4"/>
                      <a:pt x="20" y="4"/>
                      <a:pt x="20" y="4"/>
                    </a:cubicBezTo>
                    <a:cubicBezTo>
                      <a:pt x="20" y="3"/>
                      <a:pt x="20" y="3"/>
                      <a:pt x="20" y="3"/>
                    </a:cubicBezTo>
                    <a:cubicBezTo>
                      <a:pt x="20" y="3"/>
                      <a:pt x="20" y="3"/>
                      <a:pt x="20" y="3"/>
                    </a:cubicBezTo>
                    <a:cubicBezTo>
                      <a:pt x="20" y="2"/>
                      <a:pt x="20" y="2"/>
                      <a:pt x="20" y="2"/>
                    </a:cubicBezTo>
                    <a:cubicBezTo>
                      <a:pt x="20" y="2"/>
                      <a:pt x="20" y="2"/>
                      <a:pt x="20" y="2"/>
                    </a:cubicBezTo>
                    <a:cubicBezTo>
                      <a:pt x="20" y="2"/>
                      <a:pt x="20" y="2"/>
                      <a:pt x="20" y="2"/>
                    </a:cubicBezTo>
                    <a:cubicBezTo>
                      <a:pt x="22" y="4"/>
                      <a:pt x="22" y="4"/>
                      <a:pt x="22" y="4"/>
                    </a:cubicBezTo>
                    <a:cubicBezTo>
                      <a:pt x="19" y="4"/>
                      <a:pt x="19" y="4"/>
                      <a:pt x="19" y="4"/>
                    </a:cubicBezTo>
                    <a:cubicBezTo>
                      <a:pt x="16" y="4"/>
                      <a:pt x="16" y="4"/>
                      <a:pt x="16" y="4"/>
                    </a:cubicBezTo>
                    <a:cubicBezTo>
                      <a:pt x="13" y="4"/>
                      <a:pt x="13" y="4"/>
                      <a:pt x="13" y="4"/>
                    </a:cubicBezTo>
                    <a:cubicBezTo>
                      <a:pt x="10" y="4"/>
                      <a:pt x="10" y="4"/>
                      <a:pt x="10" y="4"/>
                    </a:cubicBezTo>
                    <a:cubicBezTo>
                      <a:pt x="10" y="1"/>
                      <a:pt x="10" y="1"/>
                      <a:pt x="10" y="1"/>
                    </a:cubicBezTo>
                    <a:cubicBezTo>
                      <a:pt x="13" y="1"/>
                      <a:pt x="13" y="1"/>
                      <a:pt x="13" y="1"/>
                    </a:cubicBezTo>
                    <a:cubicBezTo>
                      <a:pt x="16" y="1"/>
                      <a:pt x="16" y="1"/>
                      <a:pt x="16" y="1"/>
                    </a:cubicBezTo>
                    <a:cubicBezTo>
                      <a:pt x="19" y="1"/>
                      <a:pt x="19" y="1"/>
                      <a:pt x="19" y="1"/>
                    </a:cubicBezTo>
                    <a:cubicBezTo>
                      <a:pt x="21" y="0"/>
                      <a:pt x="21" y="0"/>
                      <a:pt x="21" y="0"/>
                    </a:cubicBezTo>
                    <a:cubicBezTo>
                      <a:pt x="22" y="0"/>
                      <a:pt x="22" y="0"/>
                      <a:pt x="23" y="1"/>
                    </a:cubicBezTo>
                    <a:cubicBezTo>
                      <a:pt x="23" y="1"/>
                      <a:pt x="23" y="1"/>
                      <a:pt x="23" y="2"/>
                    </a:cubicBezTo>
                    <a:cubicBezTo>
                      <a:pt x="23" y="2"/>
                      <a:pt x="23" y="2"/>
                      <a:pt x="23" y="2"/>
                    </a:cubicBezTo>
                    <a:cubicBezTo>
                      <a:pt x="23" y="2"/>
                      <a:pt x="23" y="2"/>
                      <a:pt x="23" y="2"/>
                    </a:cubicBezTo>
                    <a:cubicBezTo>
                      <a:pt x="23" y="3"/>
                      <a:pt x="23" y="3"/>
                      <a:pt x="23" y="3"/>
                    </a:cubicBezTo>
                    <a:cubicBezTo>
                      <a:pt x="23" y="3"/>
                      <a:pt x="23" y="3"/>
                      <a:pt x="23" y="3"/>
                    </a:cubicBezTo>
                    <a:cubicBezTo>
                      <a:pt x="23" y="4"/>
                      <a:pt x="23" y="4"/>
                      <a:pt x="23" y="4"/>
                    </a:cubicBezTo>
                    <a:cubicBezTo>
                      <a:pt x="23" y="5"/>
                      <a:pt x="23" y="5"/>
                      <a:pt x="23" y="5"/>
                    </a:cubicBezTo>
                    <a:cubicBezTo>
                      <a:pt x="23" y="7"/>
                      <a:pt x="23" y="7"/>
                      <a:pt x="23" y="7"/>
                    </a:cubicBezTo>
                    <a:cubicBezTo>
                      <a:pt x="23" y="8"/>
                      <a:pt x="23" y="8"/>
                      <a:pt x="23" y="8"/>
                    </a:cubicBezTo>
                    <a:cubicBezTo>
                      <a:pt x="23" y="10"/>
                      <a:pt x="23" y="10"/>
                      <a:pt x="23" y="10"/>
                    </a:cubicBezTo>
                    <a:cubicBezTo>
                      <a:pt x="23" y="12"/>
                      <a:pt x="23" y="12"/>
                      <a:pt x="23" y="12"/>
                    </a:cubicBezTo>
                    <a:cubicBezTo>
                      <a:pt x="23" y="15"/>
                      <a:pt x="23" y="15"/>
                      <a:pt x="23" y="15"/>
                    </a:cubicBezTo>
                    <a:cubicBezTo>
                      <a:pt x="23" y="18"/>
                      <a:pt x="23" y="18"/>
                      <a:pt x="23" y="18"/>
                    </a:cubicBezTo>
                    <a:cubicBezTo>
                      <a:pt x="23" y="21"/>
                      <a:pt x="23" y="21"/>
                      <a:pt x="23" y="21"/>
                    </a:cubicBezTo>
                    <a:cubicBezTo>
                      <a:pt x="23" y="22"/>
                      <a:pt x="23" y="23"/>
                      <a:pt x="22" y="23"/>
                    </a:cubicBezTo>
                    <a:cubicBezTo>
                      <a:pt x="16" y="24"/>
                      <a:pt x="16" y="24"/>
                      <a:pt x="16" y="24"/>
                    </a:cubicBezTo>
                    <a:cubicBezTo>
                      <a:pt x="13" y="24"/>
                      <a:pt x="13" y="24"/>
                      <a:pt x="13" y="24"/>
                    </a:cubicBezTo>
                    <a:cubicBezTo>
                      <a:pt x="10" y="24"/>
                      <a:pt x="10" y="24"/>
                      <a:pt x="10" y="24"/>
                    </a:cubicBezTo>
                    <a:cubicBezTo>
                      <a:pt x="8" y="24"/>
                      <a:pt x="8" y="24"/>
                      <a:pt x="8" y="24"/>
                    </a:cubicBezTo>
                    <a:cubicBezTo>
                      <a:pt x="6" y="24"/>
                      <a:pt x="6" y="24"/>
                      <a:pt x="6" y="24"/>
                    </a:cubicBezTo>
                    <a:cubicBezTo>
                      <a:pt x="4" y="24"/>
                      <a:pt x="4" y="24"/>
                      <a:pt x="4" y="24"/>
                    </a:cubicBezTo>
                    <a:cubicBezTo>
                      <a:pt x="2" y="24"/>
                      <a:pt x="2" y="24"/>
                      <a:pt x="2" y="24"/>
                    </a:cubicBezTo>
                    <a:cubicBezTo>
                      <a:pt x="1" y="24"/>
                      <a:pt x="0" y="23"/>
                      <a:pt x="0" y="22"/>
                    </a:cubicBezTo>
                    <a:cubicBezTo>
                      <a:pt x="0" y="22"/>
                      <a:pt x="0" y="22"/>
                      <a:pt x="0" y="22"/>
                    </a:cubicBezTo>
                    <a:cubicBezTo>
                      <a:pt x="0" y="22"/>
                      <a:pt x="0" y="22"/>
                      <a:pt x="0" y="22"/>
                    </a:cubicBezTo>
                    <a:cubicBezTo>
                      <a:pt x="0" y="21"/>
                      <a:pt x="0" y="21"/>
                      <a:pt x="0" y="21"/>
                    </a:cubicBezTo>
                    <a:cubicBezTo>
                      <a:pt x="0" y="20"/>
                      <a:pt x="0" y="20"/>
                      <a:pt x="0" y="20"/>
                    </a:cubicBezTo>
                    <a:cubicBezTo>
                      <a:pt x="0" y="19"/>
                      <a:pt x="0" y="19"/>
                      <a:pt x="0" y="19"/>
                    </a:cubicBezTo>
                    <a:cubicBezTo>
                      <a:pt x="0" y="18"/>
                      <a:pt x="0" y="18"/>
                      <a:pt x="0" y="18"/>
                    </a:cubicBezTo>
                    <a:cubicBezTo>
                      <a:pt x="0" y="17"/>
                      <a:pt x="0" y="17"/>
                      <a:pt x="0" y="17"/>
                    </a:cubicBezTo>
                    <a:cubicBezTo>
                      <a:pt x="0" y="15"/>
                      <a:pt x="0" y="15"/>
                      <a:pt x="0" y="15"/>
                    </a:cubicBezTo>
                    <a:cubicBezTo>
                      <a:pt x="0" y="13"/>
                      <a:pt x="0" y="13"/>
                      <a:pt x="0" y="13"/>
                    </a:cubicBezTo>
                    <a:cubicBezTo>
                      <a:pt x="0" y="11"/>
                      <a:pt x="0" y="11"/>
                      <a:pt x="0" y="11"/>
                    </a:cubicBezTo>
                    <a:cubicBezTo>
                      <a:pt x="0" y="8"/>
                      <a:pt x="0" y="8"/>
                      <a:pt x="0" y="8"/>
                    </a:cubicBezTo>
                    <a:cubicBezTo>
                      <a:pt x="0" y="5"/>
                      <a:pt x="0" y="5"/>
                      <a:pt x="0" y="5"/>
                    </a:cubicBezTo>
                    <a:cubicBezTo>
                      <a:pt x="0" y="2"/>
                      <a:pt x="0" y="2"/>
                      <a:pt x="0" y="2"/>
                    </a:cubicBezTo>
                    <a:cubicBezTo>
                      <a:pt x="0" y="1"/>
                      <a:pt x="0" y="1"/>
                      <a:pt x="1" y="1"/>
                    </a:cubicBezTo>
                    <a:cubicBezTo>
                      <a:pt x="1" y="0"/>
                      <a:pt x="2" y="0"/>
                      <a:pt x="2" y="0"/>
                    </a:cubicBezTo>
                    <a:cubicBezTo>
                      <a:pt x="4" y="1"/>
                      <a:pt x="4" y="1"/>
                      <a:pt x="4" y="1"/>
                    </a:cubicBezTo>
                    <a:cubicBezTo>
                      <a:pt x="6" y="1"/>
                      <a:pt x="6" y="1"/>
                      <a:pt x="6" y="1"/>
                    </a:cubicBezTo>
                    <a:cubicBezTo>
                      <a:pt x="8" y="1"/>
                      <a:pt x="8" y="1"/>
                      <a:pt x="8" y="1"/>
                    </a:cubicBezTo>
                    <a:cubicBezTo>
                      <a:pt x="10" y="1"/>
                      <a:pt x="10" y="1"/>
                      <a:pt x="10" y="1"/>
                    </a:cubicBezTo>
                    <a:lnTo>
                      <a:pt x="10" y="4"/>
                    </a:lnTo>
                    <a:close/>
                  </a:path>
                </a:pathLst>
              </a:custGeom>
              <a:solidFill>
                <a:srgbClr val="5ADEFF"/>
              </a:solidFill>
              <a:ln w="0" cap="flat">
                <a:solidFill>
                  <a:srgbClr val="5ADE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pic>
        <p:nvPicPr>
          <p:cNvPr id="63"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740" y="1807379"/>
            <a:ext cx="818285" cy="54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296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Nexus software subscription benefits</a:t>
            </a:r>
          </a:p>
        </p:txBody>
      </p:sp>
      <p:grpSp>
        <p:nvGrpSpPr>
          <p:cNvPr id="35" name="Group 34"/>
          <p:cNvGrpSpPr/>
          <p:nvPr/>
        </p:nvGrpSpPr>
        <p:grpSpPr>
          <a:xfrm>
            <a:off x="538900" y="1208957"/>
            <a:ext cx="1981400" cy="3504944"/>
            <a:chOff x="538900" y="1208957"/>
            <a:chExt cx="1981400" cy="3504944"/>
          </a:xfrm>
        </p:grpSpPr>
        <p:cxnSp>
          <p:nvCxnSpPr>
            <p:cNvPr id="4" name="Straight Connector 3"/>
            <p:cNvCxnSpPr/>
            <p:nvPr/>
          </p:nvCxnSpPr>
          <p:spPr>
            <a:xfrm>
              <a:off x="538900" y="1487885"/>
              <a:ext cx="1981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5192" y="1208957"/>
              <a:ext cx="1488172" cy="200055"/>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tx2"/>
                  </a:solidFill>
                  <a:effectLst/>
                  <a:uLnTx/>
                  <a:uFillTx/>
                  <a:latin typeface="+mj-lt"/>
                  <a:ea typeface="ＭＳ Ｐゴシック" charset="0"/>
                  <a:cs typeface="+mn-cs"/>
                </a:rPr>
                <a:t>Subscription offers</a:t>
              </a:r>
            </a:p>
          </p:txBody>
        </p:sp>
        <p:sp>
          <p:nvSpPr>
            <p:cNvPr id="6" name="Rectangle 5"/>
            <p:cNvSpPr/>
            <p:nvPr/>
          </p:nvSpPr>
          <p:spPr>
            <a:xfrm>
              <a:off x="598611" y="4391067"/>
              <a:ext cx="1724654" cy="322834"/>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800" dirty="0">
                  <a:solidFill>
                    <a:schemeClr val="tx1"/>
                  </a:solidFill>
                  <a:latin typeface="+mj-lt"/>
                </a:rPr>
                <a:t>Nexus 9K + switch software </a:t>
              </a:r>
            </a:p>
            <a:p>
              <a:pPr algn="ctr"/>
              <a:r>
                <a:rPr lang="en-US" sz="800" dirty="0">
                  <a:solidFill>
                    <a:schemeClr val="tx1"/>
                  </a:solidFill>
                  <a:latin typeface="+mj-lt"/>
                </a:rPr>
                <a:t>(for chosen mode, ACI or NX-OS)</a:t>
              </a:r>
            </a:p>
          </p:txBody>
        </p:sp>
        <p:sp>
          <p:nvSpPr>
            <p:cNvPr id="7" name="TextBox 6"/>
            <p:cNvSpPr txBox="1"/>
            <p:nvPr/>
          </p:nvSpPr>
          <p:spPr>
            <a:xfrm>
              <a:off x="974038" y="1503831"/>
              <a:ext cx="1016442" cy="200055"/>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282828"/>
                  </a:solidFill>
                  <a:effectLst/>
                  <a:uLnTx/>
                  <a:uFillTx/>
                  <a:latin typeface="+mj-lt"/>
                  <a:ea typeface="ＭＳ Ｐゴシック" charset="0"/>
                  <a:cs typeface="+mn-cs"/>
                </a:rPr>
                <a:t>Cisco ONE</a:t>
              </a:r>
            </a:p>
          </p:txBody>
        </p:sp>
        <p:sp>
          <p:nvSpPr>
            <p:cNvPr id="8" name="Rectangle 7"/>
            <p:cNvSpPr/>
            <p:nvPr/>
          </p:nvSpPr>
          <p:spPr>
            <a:xfrm>
              <a:off x="598612" y="1735920"/>
              <a:ext cx="1717555" cy="243045"/>
            </a:xfrm>
            <a:prstGeom prst="rect">
              <a:avLst/>
            </a:prstGeom>
            <a:solidFill>
              <a:schemeClr val="accent5"/>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w="0"/>
                  <a:solidFill>
                    <a:schemeClr val="tx1"/>
                  </a:solidFill>
                  <a:effectLst>
                    <a:outerShdw blurRad="38100" dist="19050" dir="2700000" algn="tl" rotWithShape="0">
                      <a:srgbClr val="282828">
                        <a:alpha val="40000"/>
                      </a:srgbClr>
                    </a:outerShdw>
                  </a:effectLst>
                  <a:uLnTx/>
                  <a:uFillTx/>
                  <a:latin typeface="+mj-lt"/>
                  <a:ea typeface="+mn-ea"/>
                  <a:cs typeface="+mn-cs"/>
                </a:rPr>
                <a:t>Storage, Security, NDB (NX-OS)</a:t>
              </a:r>
            </a:p>
          </p:txBody>
        </p:sp>
        <p:sp>
          <p:nvSpPr>
            <p:cNvPr id="9" name="TextBox 8"/>
            <p:cNvSpPr txBox="1"/>
            <p:nvPr/>
          </p:nvSpPr>
          <p:spPr>
            <a:xfrm rot="5400000" flipH="1">
              <a:off x="2163169" y="1816615"/>
              <a:ext cx="560373" cy="153888"/>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82828"/>
                  </a:solidFill>
                  <a:effectLst/>
                  <a:uLnTx/>
                  <a:uFillTx/>
                  <a:latin typeface="+mj-lt"/>
                  <a:ea typeface="ＭＳ Ｐゴシック" charset="0"/>
                </a:rPr>
                <a:t>Add-Ons</a:t>
              </a:r>
            </a:p>
          </p:txBody>
        </p:sp>
        <p:sp>
          <p:nvSpPr>
            <p:cNvPr id="10" name="Rectangle 9"/>
            <p:cNvSpPr/>
            <p:nvPr/>
          </p:nvSpPr>
          <p:spPr>
            <a:xfrm>
              <a:off x="598612" y="2004028"/>
              <a:ext cx="1724654" cy="2362104"/>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5073"/>
                </a:solidFill>
                <a:effectLst/>
                <a:uLnTx/>
                <a:uFillTx/>
                <a:latin typeface="+mj-lt"/>
                <a:ea typeface="+mn-ea"/>
                <a:cs typeface="+mn-cs"/>
              </a:endParaRPr>
            </a:p>
          </p:txBody>
        </p:sp>
        <p:sp>
          <p:nvSpPr>
            <p:cNvPr id="11" name="TextBox 10"/>
            <p:cNvSpPr txBox="1"/>
            <p:nvPr/>
          </p:nvSpPr>
          <p:spPr>
            <a:xfrm>
              <a:off x="648665" y="2004028"/>
              <a:ext cx="1667502"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j-lt"/>
                  <a:ea typeface="Arial" charset="0"/>
                  <a:cs typeface="Arial" charset="0"/>
                </a:rPr>
                <a:t>Advantage</a:t>
              </a:r>
            </a:p>
          </p:txBody>
        </p:sp>
        <p:sp>
          <p:nvSpPr>
            <p:cNvPr id="12" name="Freeform 11"/>
            <p:cNvSpPr/>
            <p:nvPr/>
          </p:nvSpPr>
          <p:spPr>
            <a:xfrm>
              <a:off x="726695" y="2307438"/>
              <a:ext cx="1511129" cy="426246"/>
            </a:xfrm>
            <a:custGeom>
              <a:avLst/>
              <a:gdLst>
                <a:gd name="connsiteX0" fmla="*/ 0 w 2031197"/>
                <a:gd name="connsiteY0" fmla="*/ 0 h 1218718"/>
                <a:gd name="connsiteX1" fmla="*/ 2031197 w 2031197"/>
                <a:gd name="connsiteY1" fmla="*/ 0 h 1218718"/>
                <a:gd name="connsiteX2" fmla="*/ 2031197 w 2031197"/>
                <a:gd name="connsiteY2" fmla="*/ 1218718 h 1218718"/>
                <a:gd name="connsiteX3" fmla="*/ 0 w 2031197"/>
                <a:gd name="connsiteY3" fmla="*/ 1218718 h 1218718"/>
                <a:gd name="connsiteX4" fmla="*/ 0 w 2031197"/>
                <a:gd name="connsiteY4" fmla="*/ 0 h 121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197" h="1218718">
                  <a:moveTo>
                    <a:pt x="0" y="0"/>
                  </a:moveTo>
                  <a:lnTo>
                    <a:pt x="2031197" y="0"/>
                  </a:lnTo>
                  <a:lnTo>
                    <a:pt x="2031197" y="1218718"/>
                  </a:lnTo>
                  <a:lnTo>
                    <a:pt x="0" y="1218718"/>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j-lt"/>
                </a:rPr>
                <a:t>ACI Multi Site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j-lt"/>
                </a:rPr>
                <a:t>Remote Leaf</a:t>
              </a:r>
            </a:p>
            <a:p>
              <a:pPr lvl="0" algn="ctr" fontAlgn="auto">
                <a:spcBef>
                  <a:spcPts val="0"/>
                </a:spcBef>
                <a:spcAft>
                  <a:spcPts val="0"/>
                </a:spcAft>
                <a:defRPr/>
              </a:pPr>
              <a:r>
                <a:rPr lang="en-US" sz="900" dirty="0">
                  <a:solidFill>
                    <a:srgbClr val="FFFFFF"/>
                  </a:solidFill>
                  <a:latin typeface="+mj-lt"/>
                </a:rPr>
                <a:t>VPN Fabric</a:t>
              </a:r>
            </a:p>
          </p:txBody>
        </p:sp>
        <p:sp>
          <p:nvSpPr>
            <p:cNvPr id="13" name="Rounded Rectangle 12"/>
            <p:cNvSpPr/>
            <p:nvPr/>
          </p:nvSpPr>
          <p:spPr>
            <a:xfrm>
              <a:off x="682241" y="2863102"/>
              <a:ext cx="1557396" cy="1432323"/>
            </a:xfrm>
            <a:prstGeom prst="roundRect">
              <a:avLst>
                <a:gd name="adj" fmla="val 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BCEB"/>
                </a:solidFill>
                <a:effectLst/>
                <a:uLnTx/>
                <a:uFillTx/>
                <a:latin typeface="+mj-lt"/>
                <a:ea typeface="+mn-ea"/>
                <a:cs typeface="+mn-cs"/>
              </a:endParaRPr>
            </a:p>
          </p:txBody>
        </p:sp>
        <p:sp>
          <p:nvSpPr>
            <p:cNvPr id="14" name="TextBox 13"/>
            <p:cNvSpPr txBox="1"/>
            <p:nvPr/>
          </p:nvSpPr>
          <p:spPr>
            <a:xfrm>
              <a:off x="758064" y="3181080"/>
              <a:ext cx="1448416" cy="106182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mj-lt"/>
                </a:rPr>
                <a:t>ACI base</a:t>
              </a:r>
            </a:p>
            <a:p>
              <a:pPr marL="0" marR="0" lvl="0" indent="0" algn="ctr" defTabSz="457200" rtl="0" eaLnBrk="1" fontAlgn="base" latinLnBrk="0" hangingPunct="1">
                <a:lnSpc>
                  <a:spcPct val="100000"/>
                </a:lnSpc>
                <a:spcBef>
                  <a:spcPct val="0"/>
                </a:spcBef>
                <a:spcAft>
                  <a:spcPts val="0"/>
                </a:spcAft>
                <a:buClrTx/>
                <a:buSzTx/>
                <a:buFontTx/>
                <a:buNone/>
                <a:tabLst/>
                <a:defRPr/>
              </a:pPr>
              <a:r>
                <a:rPr lang="en-US" sz="900" dirty="0">
                  <a:solidFill>
                    <a:schemeClr val="tx2"/>
                  </a:solidFill>
                  <a:latin typeface="+mj-lt"/>
                </a:rPr>
                <a:t>ACI multi-pod</a:t>
              </a:r>
              <a:endParaRPr kumimoji="0" lang="en-US" sz="900" b="0" i="0" u="none" strike="noStrike" kern="1200" cap="none" spc="0" normalizeH="0" baseline="0" noProof="0" dirty="0">
                <a:ln>
                  <a:noFill/>
                </a:ln>
                <a:solidFill>
                  <a:schemeClr val="tx2"/>
                </a:solidFill>
                <a:effectLst/>
                <a:uLnTx/>
                <a:uFillTx/>
                <a:latin typeface="+mj-lt"/>
              </a:endParaRPr>
            </a:p>
            <a:p>
              <a:pPr marL="0" marR="0" lvl="0" indent="0" algn="ctr" defTabSz="457200" rtl="0" eaLnBrk="1" fontAlgn="base"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mj-lt"/>
                </a:rPr>
                <a:t>telemetry</a:t>
              </a:r>
            </a:p>
            <a:p>
              <a:pPr lvl="0" algn="ctr">
                <a:spcAft>
                  <a:spcPts val="0"/>
                </a:spcAft>
                <a:defRPr/>
              </a:pPr>
              <a:r>
                <a:rPr lang="en-US" sz="900" dirty="0">
                  <a:solidFill>
                    <a:schemeClr val="tx2"/>
                  </a:solidFill>
                  <a:latin typeface="+mj-lt"/>
                </a:rPr>
                <a:t>layer 3 routing</a:t>
              </a:r>
            </a:p>
            <a:p>
              <a:pPr lvl="0" algn="ctr">
                <a:spcAft>
                  <a:spcPts val="0"/>
                </a:spcAft>
                <a:defRPr/>
              </a:pPr>
              <a:r>
                <a:rPr lang="en-US" sz="900" dirty="0">
                  <a:solidFill>
                    <a:schemeClr val="tx2"/>
                  </a:solidFill>
                  <a:latin typeface="+mj-lt"/>
                </a:rPr>
                <a:t>Fabric management</a:t>
              </a:r>
            </a:p>
            <a:p>
              <a:pPr lvl="0" algn="ctr">
                <a:spcAft>
                  <a:spcPts val="0"/>
                </a:spcAft>
                <a:defRPr/>
              </a:pPr>
              <a:r>
                <a:rPr lang="en-US" sz="900" dirty="0">
                  <a:solidFill>
                    <a:schemeClr val="tx2"/>
                  </a:solidFill>
                  <a:latin typeface="+mj-lt"/>
                </a:rPr>
                <a:t>PTP</a:t>
              </a:r>
            </a:p>
            <a:p>
              <a:pPr lvl="0" algn="ctr">
                <a:spcAft>
                  <a:spcPts val="0"/>
                </a:spcAft>
                <a:defRPr/>
              </a:pPr>
              <a:r>
                <a:rPr lang="en-US" sz="900" dirty="0">
                  <a:solidFill>
                    <a:schemeClr val="tx2"/>
                  </a:solidFill>
                  <a:latin typeface="+mj-lt"/>
                </a:rPr>
                <a:t>network services</a:t>
              </a:r>
            </a:p>
          </p:txBody>
        </p:sp>
        <p:sp>
          <p:nvSpPr>
            <p:cNvPr id="15" name="TextBox 14"/>
            <p:cNvSpPr txBox="1"/>
            <p:nvPr/>
          </p:nvSpPr>
          <p:spPr>
            <a:xfrm>
              <a:off x="731270" y="2948651"/>
              <a:ext cx="1502005" cy="309714"/>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j-lt"/>
                  <a:ea typeface="Arial" charset="0"/>
                  <a:cs typeface="Arial" charset="0"/>
                </a:rPr>
                <a:t>Essentials</a:t>
              </a:r>
            </a:p>
          </p:txBody>
        </p:sp>
        <p:sp>
          <p:nvSpPr>
            <p:cNvPr id="16" name="TextBox 15"/>
            <p:cNvSpPr txBox="1"/>
            <p:nvPr/>
          </p:nvSpPr>
          <p:spPr>
            <a:xfrm>
              <a:off x="1065331" y="2732297"/>
              <a:ext cx="777777" cy="246221"/>
            </a:xfrm>
            <a:prstGeom prst="rect">
              <a:avLst/>
            </a:prstGeom>
            <a:solidFill>
              <a:schemeClr val="accent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2"/>
                  </a:solidFill>
                  <a:effectLst/>
                  <a:uLnTx/>
                  <a:uFillTx/>
                  <a:latin typeface="+mj-lt"/>
                  <a:ea typeface="ＭＳ Ｐゴシック" charset="0"/>
                  <a:cs typeface="+mn-cs"/>
                </a:rPr>
                <a:t>New Offer</a:t>
              </a:r>
            </a:p>
          </p:txBody>
        </p:sp>
      </p:grpSp>
      <p:grpSp>
        <p:nvGrpSpPr>
          <p:cNvPr id="37" name="Group 36"/>
          <p:cNvGrpSpPr/>
          <p:nvPr/>
        </p:nvGrpSpPr>
        <p:grpSpPr>
          <a:xfrm>
            <a:off x="2686050" y="1789786"/>
            <a:ext cx="5910263" cy="2343287"/>
            <a:chOff x="2886075" y="1610190"/>
            <a:chExt cx="5710238" cy="2343287"/>
          </a:xfrm>
        </p:grpSpPr>
        <p:sp>
          <p:nvSpPr>
            <p:cNvPr id="23" name="Rounded Rectangle 22"/>
            <p:cNvSpPr/>
            <p:nvPr/>
          </p:nvSpPr>
          <p:spPr>
            <a:xfrm>
              <a:off x="3968390" y="1610190"/>
              <a:ext cx="3545608" cy="36576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Benefits of data center subscription</a:t>
              </a:r>
            </a:p>
          </p:txBody>
        </p:sp>
        <p:grpSp>
          <p:nvGrpSpPr>
            <p:cNvPr id="36" name="Group 35"/>
            <p:cNvGrpSpPr/>
            <p:nvPr/>
          </p:nvGrpSpPr>
          <p:grpSpPr>
            <a:xfrm>
              <a:off x="2886075" y="1969380"/>
              <a:ext cx="5710238" cy="1984097"/>
              <a:chOff x="2886075" y="1648057"/>
              <a:chExt cx="5710238" cy="1984097"/>
            </a:xfrm>
          </p:grpSpPr>
          <p:sp>
            <p:nvSpPr>
              <p:cNvPr id="25" name="TextBox 24">
                <a:extLst>
                  <a:ext uri="{FF2B5EF4-FFF2-40B4-BE49-F238E27FC236}">
                    <a16:creationId xmlns:a16="http://schemas.microsoft.com/office/drawing/2014/main" id="{E6D5217B-8481-974B-ABD7-1F05544E07A7}"/>
                  </a:ext>
                </a:extLst>
              </p:cNvPr>
              <p:cNvSpPr txBox="1"/>
              <p:nvPr/>
            </p:nvSpPr>
            <p:spPr>
              <a:xfrm>
                <a:off x="2886075" y="1648057"/>
                <a:ext cx="1669473" cy="864645"/>
              </a:xfrm>
              <a:prstGeom prst="rect">
                <a:avLst/>
              </a:prstGeom>
              <a:solidFill>
                <a:schemeClr val="accent1">
                  <a:lumMod val="75000"/>
                </a:schemeClr>
              </a:solidFill>
            </p:spPr>
            <p:txBody>
              <a:bodyPr wrap="square" lIns="205740" tIns="205740" rIns="205740" bIns="205740" rtlCol="0" anchor="ctr" anchorCtr="0">
                <a:noAutofit/>
              </a:bodyPr>
              <a:lstStyle/>
              <a:p>
                <a:pPr algn="ctr" defTabSz="457189"/>
                <a:r>
                  <a:rPr lang="en-US" sz="1200" dirty="0">
                    <a:solidFill>
                      <a:srgbClr val="FFFFFF"/>
                    </a:solidFill>
                    <a:latin typeface="+mj-lt"/>
                    <a:cs typeface=""/>
                  </a:rPr>
                  <a:t>Latest innovations through simple subscription tiers</a:t>
                </a:r>
              </a:p>
            </p:txBody>
          </p:sp>
          <p:sp>
            <p:nvSpPr>
              <p:cNvPr id="26" name="TextBox 25">
                <a:extLst>
                  <a:ext uri="{FF2B5EF4-FFF2-40B4-BE49-F238E27FC236}">
                    <a16:creationId xmlns:a16="http://schemas.microsoft.com/office/drawing/2014/main" id="{F36912D0-5FA7-FA4A-A19D-E125426A44C7}"/>
                  </a:ext>
                </a:extLst>
              </p:cNvPr>
              <p:cNvSpPr txBox="1"/>
              <p:nvPr/>
            </p:nvSpPr>
            <p:spPr>
              <a:xfrm>
                <a:off x="5903754" y="2523539"/>
                <a:ext cx="1378273" cy="1108615"/>
              </a:xfrm>
              <a:prstGeom prst="rect">
                <a:avLst/>
              </a:prstGeom>
              <a:solidFill>
                <a:schemeClr val="bg2">
                  <a:lumMod val="95000"/>
                </a:schemeClr>
              </a:solidFill>
            </p:spPr>
            <p:txBody>
              <a:bodyPr wrap="square" lIns="91440" tIns="205740" rIns="91440" bIns="205740" rtlCol="0">
                <a:noAutofit/>
              </a:bodyPr>
              <a:lstStyle/>
              <a:p>
                <a:pPr algn="ctr" defTabSz="457189"/>
                <a:r>
                  <a:rPr lang="en-US" sz="1000" dirty="0">
                    <a:solidFill>
                      <a:srgbClr val="282828"/>
                    </a:solidFill>
                    <a:latin typeface="+mj-lt"/>
                    <a:cs typeface=""/>
                  </a:rPr>
                  <a:t>Flexibility to migrate to policy-driven ACI when convenient</a:t>
                </a:r>
              </a:p>
            </p:txBody>
          </p:sp>
          <p:sp>
            <p:nvSpPr>
              <p:cNvPr id="27" name="TextBox 26">
                <a:extLst>
                  <a:ext uri="{FF2B5EF4-FFF2-40B4-BE49-F238E27FC236}">
                    <a16:creationId xmlns:a16="http://schemas.microsoft.com/office/drawing/2014/main" id="{E0B74D64-8C2C-2341-A3D1-B7841D6C29C2}"/>
                  </a:ext>
                </a:extLst>
              </p:cNvPr>
              <p:cNvSpPr txBox="1"/>
              <p:nvPr/>
            </p:nvSpPr>
            <p:spPr>
              <a:xfrm>
                <a:off x="5927717" y="1659545"/>
                <a:ext cx="1316707" cy="853158"/>
              </a:xfrm>
              <a:prstGeom prst="rect">
                <a:avLst/>
              </a:prstGeom>
              <a:solidFill>
                <a:schemeClr val="accent3"/>
              </a:solidFill>
            </p:spPr>
            <p:txBody>
              <a:bodyPr wrap="square" lIns="205740" tIns="205740" rIns="205740" bIns="205740" rtlCol="0">
                <a:noAutofit/>
              </a:bodyPr>
              <a:lstStyle/>
              <a:p>
                <a:pPr algn="ctr" defTabSz="457189"/>
                <a:r>
                  <a:rPr lang="en-US" sz="1200" dirty="0">
                    <a:solidFill>
                      <a:srgbClr val="FFFFFF"/>
                    </a:solidFill>
                    <a:latin typeface="+mj-lt"/>
                    <a:cs typeface=""/>
                  </a:rPr>
                  <a:t>Run in ACI or </a:t>
                </a:r>
              </a:p>
              <a:p>
                <a:pPr algn="ctr" defTabSz="457189"/>
                <a:r>
                  <a:rPr lang="en-US" sz="1200" dirty="0">
                    <a:solidFill>
                      <a:srgbClr val="FFFFFF"/>
                    </a:solidFill>
                    <a:latin typeface="+mj-lt"/>
                    <a:cs typeface=""/>
                  </a:rPr>
                  <a:t>NX-OS mode </a:t>
                </a:r>
              </a:p>
            </p:txBody>
          </p:sp>
          <p:sp>
            <p:nvSpPr>
              <p:cNvPr id="28" name="TextBox 27">
                <a:extLst>
                  <a:ext uri="{FF2B5EF4-FFF2-40B4-BE49-F238E27FC236}">
                    <a16:creationId xmlns:a16="http://schemas.microsoft.com/office/drawing/2014/main" id="{8AD8E68E-C381-DB49-ACDE-9D5FFE4B68AE}"/>
                  </a:ext>
                </a:extLst>
              </p:cNvPr>
              <p:cNvSpPr txBox="1"/>
              <p:nvPr/>
            </p:nvSpPr>
            <p:spPr>
              <a:xfrm>
                <a:off x="7282028" y="2517796"/>
                <a:ext cx="1298218" cy="1108615"/>
              </a:xfrm>
              <a:prstGeom prst="rect">
                <a:avLst/>
              </a:prstGeom>
              <a:solidFill>
                <a:schemeClr val="bg2">
                  <a:lumMod val="95000"/>
                </a:schemeClr>
              </a:solidFill>
            </p:spPr>
            <p:txBody>
              <a:bodyPr wrap="square" lIns="91440" tIns="205740" rIns="91440" bIns="205740" rtlCol="0">
                <a:noAutofit/>
              </a:bodyPr>
              <a:lstStyle/>
              <a:p>
                <a:pPr algn="ctr" defTabSz="457189"/>
                <a:r>
                  <a:rPr lang="en-US" sz="1000" dirty="0">
                    <a:solidFill>
                      <a:srgbClr val="282828"/>
                    </a:solidFill>
                    <a:latin typeface="+mj-lt"/>
                    <a:cs typeface=""/>
                  </a:rPr>
                  <a:t>Investment value grows through innovation and updates</a:t>
                </a:r>
              </a:p>
            </p:txBody>
          </p:sp>
          <p:sp>
            <p:nvSpPr>
              <p:cNvPr id="29" name="TextBox 28">
                <a:extLst>
                  <a:ext uri="{FF2B5EF4-FFF2-40B4-BE49-F238E27FC236}">
                    <a16:creationId xmlns:a16="http://schemas.microsoft.com/office/drawing/2014/main" id="{01F285A6-1070-564F-9425-BB197AC87FF6}"/>
                  </a:ext>
                </a:extLst>
              </p:cNvPr>
              <p:cNvSpPr txBox="1"/>
              <p:nvPr/>
            </p:nvSpPr>
            <p:spPr>
              <a:xfrm>
                <a:off x="4584016" y="1658451"/>
                <a:ext cx="1316707" cy="853158"/>
              </a:xfrm>
              <a:prstGeom prst="rect">
                <a:avLst/>
              </a:prstGeom>
              <a:solidFill>
                <a:schemeClr val="accent1"/>
              </a:solidFill>
            </p:spPr>
            <p:txBody>
              <a:bodyPr wrap="square" lIns="205740" tIns="205740" rIns="205740" bIns="205740" rtlCol="0">
                <a:noAutofit/>
              </a:bodyPr>
              <a:lstStyle/>
              <a:p>
                <a:pPr algn="ctr" defTabSz="457189"/>
                <a:r>
                  <a:rPr lang="en-US" sz="1200" dirty="0">
                    <a:solidFill>
                      <a:srgbClr val="FFFFFF"/>
                    </a:solidFill>
                    <a:latin typeface="+mj-lt"/>
                    <a:cs typeface=""/>
                  </a:rPr>
                  <a:t>Manage one or more data centers</a:t>
                </a:r>
              </a:p>
            </p:txBody>
          </p:sp>
          <p:grpSp>
            <p:nvGrpSpPr>
              <p:cNvPr id="30" name="Group 29"/>
              <p:cNvGrpSpPr/>
              <p:nvPr/>
            </p:nvGrpSpPr>
            <p:grpSpPr>
              <a:xfrm>
                <a:off x="2964783" y="2664963"/>
                <a:ext cx="1513160" cy="802794"/>
                <a:chOff x="595215" y="3469618"/>
                <a:chExt cx="1845413" cy="869415"/>
              </a:xfrm>
            </p:grpSpPr>
            <p:sp>
              <p:nvSpPr>
                <p:cNvPr id="33" name="Rounded Rectangle 32"/>
                <p:cNvSpPr/>
                <p:nvPr/>
              </p:nvSpPr>
              <p:spPr>
                <a:xfrm>
                  <a:off x="595215" y="3469618"/>
                  <a:ext cx="1845413" cy="412959"/>
                </a:xfrm>
                <a:prstGeom prst="roundRect">
                  <a:avLst>
                    <a:gd name="adj" fmla="val 5000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FFFF"/>
                      </a:solidFill>
                      <a:latin typeface="+mj-lt"/>
                    </a:rPr>
                    <a:t>Cisco ONE advantage </a:t>
                  </a:r>
                </a:p>
              </p:txBody>
            </p:sp>
            <p:sp>
              <p:nvSpPr>
                <p:cNvPr id="34" name="Rounded Rectangle 33"/>
                <p:cNvSpPr/>
                <p:nvPr/>
              </p:nvSpPr>
              <p:spPr>
                <a:xfrm>
                  <a:off x="774038" y="3926074"/>
                  <a:ext cx="1527096" cy="412959"/>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000" dirty="0">
                      <a:solidFill>
                        <a:schemeClr val="tx1"/>
                      </a:solidFill>
                      <a:latin typeface="+mj-lt"/>
                    </a:rPr>
                    <a:t>Cisco ONE essentials </a:t>
                  </a:r>
                </a:p>
              </p:txBody>
            </p:sp>
          </p:grpSp>
          <p:sp>
            <p:nvSpPr>
              <p:cNvPr id="31" name="TextBox 30">
                <a:extLst>
                  <a:ext uri="{FF2B5EF4-FFF2-40B4-BE49-F238E27FC236}">
                    <a16:creationId xmlns:a16="http://schemas.microsoft.com/office/drawing/2014/main" id="{01F285A6-1070-564F-9425-BB197AC87FF6}"/>
                  </a:ext>
                </a:extLst>
              </p:cNvPr>
              <p:cNvSpPr txBox="1"/>
              <p:nvPr/>
            </p:nvSpPr>
            <p:spPr>
              <a:xfrm>
                <a:off x="7279606" y="1653800"/>
                <a:ext cx="1316707" cy="853158"/>
              </a:xfrm>
              <a:prstGeom prst="rect">
                <a:avLst/>
              </a:prstGeom>
              <a:solidFill>
                <a:schemeClr val="accent5"/>
              </a:solidFill>
            </p:spPr>
            <p:txBody>
              <a:bodyPr wrap="square" lIns="205740" tIns="205740" rIns="205740" bIns="205740" rtlCol="0">
                <a:noAutofit/>
              </a:bodyPr>
              <a:lstStyle/>
              <a:p>
                <a:pPr algn="ctr" defTabSz="457189"/>
                <a:r>
                  <a:rPr lang="en-US" sz="1200" dirty="0">
                    <a:solidFill>
                      <a:srgbClr val="FFFFFF"/>
                    </a:solidFill>
                    <a:latin typeface="+mj-lt"/>
                    <a:cs typeface=""/>
                  </a:rPr>
                  <a:t>Investment protection</a:t>
                </a:r>
              </a:p>
            </p:txBody>
          </p:sp>
          <p:sp>
            <p:nvSpPr>
              <p:cNvPr id="32" name="TextBox 31">
                <a:extLst>
                  <a:ext uri="{FF2B5EF4-FFF2-40B4-BE49-F238E27FC236}">
                    <a16:creationId xmlns:a16="http://schemas.microsoft.com/office/drawing/2014/main" id="{F36912D0-5FA7-FA4A-A19D-E125426A44C7}"/>
                  </a:ext>
                </a:extLst>
              </p:cNvPr>
              <p:cNvSpPr txBox="1"/>
              <p:nvPr/>
            </p:nvSpPr>
            <p:spPr>
              <a:xfrm>
                <a:off x="4580954" y="2522445"/>
                <a:ext cx="1319770" cy="1108615"/>
              </a:xfrm>
              <a:prstGeom prst="rect">
                <a:avLst/>
              </a:prstGeom>
              <a:solidFill>
                <a:schemeClr val="bg2">
                  <a:lumMod val="95000"/>
                </a:schemeClr>
              </a:solidFill>
            </p:spPr>
            <p:txBody>
              <a:bodyPr wrap="square" lIns="91440" tIns="205740" rIns="91440" bIns="205740" rtlCol="0">
                <a:noAutofit/>
              </a:bodyPr>
              <a:lstStyle/>
              <a:p>
                <a:pPr algn="ctr" defTabSz="457189"/>
                <a:r>
                  <a:rPr lang="en-US" sz="1000" dirty="0">
                    <a:solidFill>
                      <a:srgbClr val="282828"/>
                    </a:solidFill>
                    <a:latin typeface="+mj-lt"/>
                    <a:cs typeface=""/>
                  </a:rPr>
                  <a:t>Ability to tailor investment to specific data center landscape</a:t>
                </a:r>
              </a:p>
            </p:txBody>
          </p:sp>
        </p:grpSp>
      </p:grpSp>
    </p:spTree>
    <p:extLst>
      <p:ext uri="{BB962C8B-B14F-4D97-AF65-F5344CB8AC3E}">
        <p14:creationId xmlns:p14="http://schemas.microsoft.com/office/powerpoint/2010/main" val="3153534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recognition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2369" y="1069975"/>
            <a:ext cx="5226029" cy="3484019"/>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20596" y="3664937"/>
            <a:ext cx="1340427" cy="1290428"/>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75586" y="3672276"/>
            <a:ext cx="1340427" cy="1290428"/>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57256" y="3664937"/>
            <a:ext cx="1340427" cy="129042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38926" y="3657599"/>
            <a:ext cx="1340427" cy="1290428"/>
          </a:xfrm>
          <a:prstGeom prst="rect">
            <a:avLst/>
          </a:prstGeom>
        </p:spPr>
      </p:pic>
      <p:pic>
        <p:nvPicPr>
          <p:cNvPr id="9" name="Picture 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02266" y="3657599"/>
            <a:ext cx="1340427" cy="1290428"/>
          </a:xfrm>
          <a:prstGeom prst="rect">
            <a:avLst/>
          </a:prstGeom>
        </p:spPr>
      </p:pic>
      <p:pic>
        <p:nvPicPr>
          <p:cNvPr id="10" name="Picture 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3916" y="3672276"/>
            <a:ext cx="1340427" cy="129042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 r="-16488" b="-18265"/>
          <a:stretch/>
        </p:blipFill>
        <p:spPr>
          <a:xfrm>
            <a:off x="4094319" y="1070980"/>
            <a:ext cx="947970" cy="94797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9977" y="1070980"/>
            <a:ext cx="789975" cy="789975"/>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4987" y="1070980"/>
            <a:ext cx="789975" cy="78997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1647" y="1070980"/>
            <a:ext cx="789975" cy="7899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6657" y="1070980"/>
            <a:ext cx="789975" cy="789975"/>
          </a:xfrm>
          <a:prstGeom prst="rect">
            <a:avLst/>
          </a:prstGeom>
        </p:spPr>
      </p:pic>
    </p:spTree>
    <p:extLst>
      <p:ext uri="{BB962C8B-B14F-4D97-AF65-F5344CB8AC3E}">
        <p14:creationId xmlns:p14="http://schemas.microsoft.com/office/powerpoint/2010/main" val="3011813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76556" y="95837"/>
            <a:ext cx="1305494" cy="870329"/>
          </a:xfrm>
          <a:prstGeom prst="rect">
            <a:avLst/>
          </a:prstGeom>
        </p:spPr>
      </p:pic>
      <p:sp>
        <p:nvSpPr>
          <p:cNvPr id="4" name="Round Same Side Corner Rectangle 3"/>
          <p:cNvSpPr/>
          <p:nvPr/>
        </p:nvSpPr>
        <p:spPr>
          <a:xfrm>
            <a:off x="547702" y="1200124"/>
            <a:ext cx="1572486" cy="433144"/>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buSzPct val="25000"/>
              <a:defRPr/>
            </a:pPr>
            <a:r>
              <a:rPr lang="en-US" sz="1200" dirty="0">
                <a:solidFill>
                  <a:schemeClr val="bg2"/>
                </a:solidFill>
                <a:latin typeface="+mj-lt"/>
                <a:sym typeface="Calibri"/>
              </a:rPr>
              <a:t>Speed</a:t>
            </a:r>
          </a:p>
        </p:txBody>
      </p:sp>
      <p:sp>
        <p:nvSpPr>
          <p:cNvPr id="5" name="Round Same Side Corner Rectangle 4"/>
          <p:cNvSpPr/>
          <p:nvPr/>
        </p:nvSpPr>
        <p:spPr>
          <a:xfrm>
            <a:off x="2166734" y="1200124"/>
            <a:ext cx="1572486" cy="433144"/>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200" dirty="0">
                <a:solidFill>
                  <a:schemeClr val="bg2"/>
                </a:solidFill>
                <a:latin typeface="+mj-lt"/>
              </a:rPr>
              <a:t>Simplicity</a:t>
            </a:r>
          </a:p>
        </p:txBody>
      </p:sp>
      <p:sp>
        <p:nvSpPr>
          <p:cNvPr id="6" name="Round Same Side Corner Rectangle 5"/>
          <p:cNvSpPr/>
          <p:nvPr/>
        </p:nvSpPr>
        <p:spPr>
          <a:xfrm>
            <a:off x="3784967" y="1200124"/>
            <a:ext cx="1572486" cy="433144"/>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200" dirty="0">
                <a:solidFill>
                  <a:schemeClr val="bg2"/>
                </a:solidFill>
                <a:latin typeface="+mj-lt"/>
              </a:rPr>
              <a:t>Visibility</a:t>
            </a:r>
          </a:p>
        </p:txBody>
      </p:sp>
      <p:sp>
        <p:nvSpPr>
          <p:cNvPr id="22" name="Rounded Rectangle 21"/>
          <p:cNvSpPr/>
          <p:nvPr/>
        </p:nvSpPr>
        <p:spPr>
          <a:xfrm>
            <a:off x="544513" y="2686050"/>
            <a:ext cx="1578865" cy="1653721"/>
          </a:xfrm>
          <a:prstGeom prst="roundRect">
            <a:avLst>
              <a:gd name="adj"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00"/>
              </a:spcBef>
              <a:spcAft>
                <a:spcPts val="200"/>
              </a:spcAft>
            </a:pPr>
            <a:r>
              <a:rPr lang="en-US" sz="1100" dirty="0">
                <a:latin typeface="+mj-lt"/>
              </a:rPr>
              <a:t>Best of Breed Switching - Cloud Scale ASIC</a:t>
            </a:r>
          </a:p>
        </p:txBody>
      </p:sp>
      <p:sp>
        <p:nvSpPr>
          <p:cNvPr id="23" name="Rounded Rectangle 22"/>
          <p:cNvSpPr/>
          <p:nvPr/>
        </p:nvSpPr>
        <p:spPr>
          <a:xfrm>
            <a:off x="2167531" y="2686051"/>
            <a:ext cx="1572486" cy="165372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00"/>
              </a:spcBef>
              <a:spcAft>
                <a:spcPts val="200"/>
              </a:spcAft>
            </a:pPr>
            <a:r>
              <a:rPr lang="en-US" sz="1100" dirty="0">
                <a:solidFill>
                  <a:schemeClr val="bg1"/>
                </a:solidFill>
                <a:latin typeface="+mj-lt"/>
              </a:rPr>
              <a:t>Industry leading programmability – Open NX-OS capabilities. Industry leading DC network automation – ACI with policy based automation</a:t>
            </a:r>
          </a:p>
        </p:txBody>
      </p:sp>
      <p:sp>
        <p:nvSpPr>
          <p:cNvPr id="24" name="Rounded Rectangle 23"/>
          <p:cNvSpPr/>
          <p:nvPr/>
        </p:nvSpPr>
        <p:spPr>
          <a:xfrm>
            <a:off x="3784967" y="2686051"/>
            <a:ext cx="1572486" cy="165372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00"/>
              </a:spcBef>
              <a:spcAft>
                <a:spcPts val="200"/>
              </a:spcAft>
            </a:pPr>
            <a:r>
              <a:rPr lang="en-US" sz="1100" dirty="0">
                <a:solidFill>
                  <a:schemeClr val="bg1"/>
                </a:solidFill>
                <a:latin typeface="+mj-lt"/>
              </a:rPr>
              <a:t>Industry leading Analytics – Built in Tetration sensors for data plane analytics and streaming telemetry for control plane analytics</a:t>
            </a:r>
          </a:p>
        </p:txBody>
      </p:sp>
      <p:sp>
        <p:nvSpPr>
          <p:cNvPr id="27" name="Round Same Side Corner Rectangle 26"/>
          <p:cNvSpPr/>
          <p:nvPr/>
        </p:nvSpPr>
        <p:spPr>
          <a:xfrm>
            <a:off x="5403998" y="1200124"/>
            <a:ext cx="1572486" cy="433144"/>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buSzPct val="25000"/>
              <a:defRPr/>
            </a:pPr>
            <a:r>
              <a:rPr lang="en-US" sz="1200" dirty="0">
                <a:solidFill>
                  <a:schemeClr val="bg2"/>
                </a:solidFill>
                <a:latin typeface="+mj-lt"/>
                <a:sym typeface="Calibri"/>
              </a:rPr>
              <a:t>Assurance and compliance</a:t>
            </a:r>
          </a:p>
        </p:txBody>
      </p:sp>
      <p:sp>
        <p:nvSpPr>
          <p:cNvPr id="28" name="Round Same Side Corner Rectangle 27"/>
          <p:cNvSpPr/>
          <p:nvPr/>
        </p:nvSpPr>
        <p:spPr>
          <a:xfrm>
            <a:off x="7023827" y="1200124"/>
            <a:ext cx="1572486" cy="433144"/>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1200" dirty="0">
                <a:solidFill>
                  <a:schemeClr val="bg2"/>
                </a:solidFill>
                <a:latin typeface="+mj-lt"/>
              </a:rPr>
              <a:t>Investment protection</a:t>
            </a:r>
          </a:p>
        </p:txBody>
      </p:sp>
      <p:sp>
        <p:nvSpPr>
          <p:cNvPr id="30" name="Rounded Rectangle 29"/>
          <p:cNvSpPr/>
          <p:nvPr/>
        </p:nvSpPr>
        <p:spPr>
          <a:xfrm>
            <a:off x="5400809" y="2686050"/>
            <a:ext cx="1578865" cy="1653721"/>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00"/>
              </a:spcBef>
              <a:spcAft>
                <a:spcPts val="200"/>
              </a:spcAft>
            </a:pPr>
            <a:r>
              <a:rPr lang="en-US" sz="1100" dirty="0">
                <a:latin typeface="+mj-lt"/>
              </a:rPr>
              <a:t>the confidence that the infrastructure is doing exactly what you intended it to do</a:t>
            </a:r>
          </a:p>
        </p:txBody>
      </p:sp>
      <p:sp>
        <p:nvSpPr>
          <p:cNvPr id="31" name="Rounded Rectangle 30"/>
          <p:cNvSpPr/>
          <p:nvPr/>
        </p:nvSpPr>
        <p:spPr>
          <a:xfrm>
            <a:off x="7023827" y="2686051"/>
            <a:ext cx="1572486" cy="1653720"/>
          </a:xfrm>
          <a:prstGeom prst="roundRect">
            <a:avLst>
              <a:gd name="adj" fmla="val 51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00"/>
              </a:spcBef>
              <a:spcAft>
                <a:spcPts val="200"/>
              </a:spcAft>
            </a:pPr>
            <a:r>
              <a:rPr lang="en-US" sz="1100" dirty="0">
                <a:solidFill>
                  <a:schemeClr val="bg1"/>
                </a:solidFill>
                <a:latin typeface="+mj-lt"/>
              </a:rPr>
              <a:t>Future ready: 400G, innovations, ASIC etc</a:t>
            </a:r>
          </a:p>
        </p:txBody>
      </p:sp>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1" r="-16488" b="-18265"/>
          <a:stretch/>
        </p:blipFill>
        <p:spPr>
          <a:xfrm>
            <a:off x="2657887" y="1926183"/>
            <a:ext cx="591774" cy="591774"/>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935" y="1896649"/>
            <a:ext cx="526021" cy="526021"/>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8200" y="1896649"/>
            <a:ext cx="526021" cy="526021"/>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231" y="1896649"/>
            <a:ext cx="526021" cy="526021"/>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7060" y="1896649"/>
            <a:ext cx="526021" cy="526021"/>
          </a:xfrm>
          <a:prstGeom prst="rect">
            <a:avLst/>
          </a:prstGeom>
        </p:spPr>
      </p:pic>
    </p:spTree>
    <p:extLst>
      <p:ext uri="{BB962C8B-B14F-4D97-AF65-F5344CB8AC3E}">
        <p14:creationId xmlns:p14="http://schemas.microsoft.com/office/powerpoint/2010/main" val="2454859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63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 you need to</a:t>
            </a:r>
          </a:p>
        </p:txBody>
      </p:sp>
      <p:sp>
        <p:nvSpPr>
          <p:cNvPr id="21" name="Round Same Side Corner Rectangle 20"/>
          <p:cNvSpPr/>
          <p:nvPr/>
        </p:nvSpPr>
        <p:spPr>
          <a:xfrm>
            <a:off x="0" y="1824038"/>
            <a:ext cx="9144000" cy="2892425"/>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594360" y="1302171"/>
            <a:ext cx="795528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50342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317585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583099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7158559"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84828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p:cNvSpPr/>
          <p:nvPr/>
        </p:nvSpPr>
        <p:spPr>
          <a:xfrm>
            <a:off x="2859620" y="1882229"/>
            <a:ext cx="3424759" cy="369332"/>
          </a:xfrm>
          <a:prstGeom prst="roundRect">
            <a:avLst>
              <a:gd name="adj" fmla="val 50000"/>
            </a:avLst>
          </a:prstGeom>
          <a:noFill/>
        </p:spPr>
        <p:txBody>
          <a:bodyPr wrap="square" anchor="ctr">
            <a:noAutofit/>
          </a:bodyPr>
          <a:lstStyle/>
          <a:p>
            <a:pPr algn="ctr"/>
            <a:r>
              <a:rPr lang="en-US" sz="1600" b="1" dirty="0">
                <a:solidFill>
                  <a:schemeClr val="tx2"/>
                </a:solidFill>
                <a:latin typeface="+mn-lt"/>
              </a:rPr>
              <a:t>Compliance</a:t>
            </a:r>
          </a:p>
        </p:txBody>
      </p:sp>
      <p:sp>
        <p:nvSpPr>
          <p:cNvPr id="38" name="Rectangle 37"/>
          <p:cNvSpPr/>
          <p:nvPr/>
        </p:nvSpPr>
        <p:spPr>
          <a:xfrm>
            <a:off x="1392076" y="1370751"/>
            <a:ext cx="1049570" cy="261610"/>
          </a:xfrm>
          <a:prstGeom prst="rect">
            <a:avLst/>
          </a:prstGeom>
        </p:spPr>
        <p:txBody>
          <a:bodyPr wrap="square" anchor="t">
            <a:noAutofit/>
          </a:bodyPr>
          <a:lstStyle/>
          <a:p>
            <a:pPr algn="ctr"/>
            <a:r>
              <a:rPr lang="en-US" sz="1100" dirty="0">
                <a:latin typeface="+mn-lt"/>
              </a:rPr>
              <a:t>Speed</a:t>
            </a:r>
          </a:p>
        </p:txBody>
      </p:sp>
      <p:sp>
        <p:nvSpPr>
          <p:cNvPr id="39" name="Rectangle 38"/>
          <p:cNvSpPr/>
          <p:nvPr/>
        </p:nvSpPr>
        <p:spPr>
          <a:xfrm>
            <a:off x="2719646" y="1370751"/>
            <a:ext cx="1049570" cy="261610"/>
          </a:xfrm>
          <a:prstGeom prst="rect">
            <a:avLst/>
          </a:prstGeom>
        </p:spPr>
        <p:txBody>
          <a:bodyPr wrap="square" anchor="t">
            <a:noAutofit/>
          </a:bodyPr>
          <a:lstStyle/>
          <a:p>
            <a:pPr algn="ctr"/>
            <a:r>
              <a:rPr lang="en-US" sz="1100" dirty="0">
                <a:latin typeface="+mn-lt"/>
              </a:rPr>
              <a:t>Simplicity</a:t>
            </a:r>
          </a:p>
        </p:txBody>
      </p:sp>
      <p:sp>
        <p:nvSpPr>
          <p:cNvPr id="40" name="Rectangle 39"/>
          <p:cNvSpPr/>
          <p:nvPr/>
        </p:nvSpPr>
        <p:spPr>
          <a:xfrm>
            <a:off x="4047216" y="1370751"/>
            <a:ext cx="1049570" cy="261610"/>
          </a:xfrm>
          <a:prstGeom prst="rect">
            <a:avLst/>
          </a:prstGeom>
        </p:spPr>
        <p:txBody>
          <a:bodyPr wrap="square" anchor="t">
            <a:noAutofit/>
          </a:bodyPr>
          <a:lstStyle/>
          <a:p>
            <a:pPr algn="ctr"/>
            <a:r>
              <a:rPr lang="en-US" sz="1100" dirty="0">
                <a:latin typeface="+mn-lt"/>
              </a:rPr>
              <a:t>Compliance</a:t>
            </a:r>
          </a:p>
        </p:txBody>
      </p:sp>
      <p:sp>
        <p:nvSpPr>
          <p:cNvPr id="41" name="Rectangle 40"/>
          <p:cNvSpPr/>
          <p:nvPr/>
        </p:nvSpPr>
        <p:spPr>
          <a:xfrm>
            <a:off x="6702354" y="1370751"/>
            <a:ext cx="1049570" cy="261610"/>
          </a:xfrm>
          <a:prstGeom prst="rect">
            <a:avLst/>
          </a:prstGeom>
        </p:spPr>
        <p:txBody>
          <a:bodyPr wrap="square" anchor="t">
            <a:noAutofit/>
          </a:bodyPr>
          <a:lstStyle/>
          <a:p>
            <a:pPr algn="ctr"/>
            <a:r>
              <a:rPr lang="en-US" sz="1100" dirty="0">
                <a:latin typeface="+mn-lt"/>
              </a:rPr>
              <a:t>Investment protection</a:t>
            </a:r>
          </a:p>
        </p:txBody>
      </p:sp>
      <p:sp>
        <p:nvSpPr>
          <p:cNvPr id="42" name="Isosceles Triangle 41"/>
          <p:cNvSpPr/>
          <p:nvPr/>
        </p:nvSpPr>
        <p:spPr>
          <a:xfrm>
            <a:off x="5734009" y="1632361"/>
            <a:ext cx="331123" cy="191677"/>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277813" y="2396274"/>
            <a:ext cx="2922587" cy="2103120"/>
          </a:xfrm>
          <a:prstGeom prst="rect">
            <a:avLst/>
          </a:prstGeom>
          <a:solidFill>
            <a:schemeClr val="bg2"/>
          </a:solidFill>
        </p:spPr>
        <p:txBody>
          <a:bodyPr wrap="square" lIns="182880" tIns="182880" rIns="182880" bIns="182880" anchor="t">
            <a:noAutofit/>
          </a:bodyPr>
          <a:lstStyle/>
          <a:p>
            <a:pPr>
              <a:spcBef>
                <a:spcPts val="600"/>
              </a:spcBef>
              <a:spcAft>
                <a:spcPts val="600"/>
              </a:spcAft>
            </a:pPr>
            <a:r>
              <a:rPr lang="en-US" sz="1600" b="1" dirty="0">
                <a:solidFill>
                  <a:schemeClr val="tx2"/>
                </a:solidFill>
                <a:latin typeface="+mn-lt"/>
              </a:rPr>
              <a:t>Predict the impact of changes?</a:t>
            </a:r>
          </a:p>
          <a:p>
            <a:pPr>
              <a:spcBef>
                <a:spcPts val="0"/>
              </a:spcBef>
              <a:spcAft>
                <a:spcPts val="600"/>
              </a:spcAft>
            </a:pPr>
            <a:r>
              <a:rPr lang="en-US" sz="1400" dirty="0">
                <a:solidFill>
                  <a:schemeClr val="tx2"/>
                </a:solidFill>
                <a:latin typeface="+mn-lt"/>
              </a:rPr>
              <a:t>….make changes confidently while reducing the risk of network failures caused by human errors</a:t>
            </a:r>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246" y="987846"/>
            <a:ext cx="628650" cy="628650"/>
          </a:xfrm>
          <a:prstGeom prst="rect">
            <a:avLst/>
          </a:prstGeom>
        </p:spPr>
      </p:pic>
      <p:sp>
        <p:nvSpPr>
          <p:cNvPr id="54" name="Rectangle 53"/>
          <p:cNvSpPr/>
          <p:nvPr/>
        </p:nvSpPr>
        <p:spPr>
          <a:xfrm>
            <a:off x="3200400" y="2396274"/>
            <a:ext cx="2743200" cy="2103120"/>
          </a:xfrm>
          <a:prstGeom prst="rect">
            <a:avLst/>
          </a:prstGeom>
          <a:solidFill>
            <a:schemeClr val="tx1">
              <a:lumMod val="10000"/>
              <a:lumOff val="90000"/>
            </a:schemeClr>
          </a:solidFill>
        </p:spPr>
        <p:txBody>
          <a:bodyPr wrap="square" lIns="182880" tIns="182880" rIns="182880" bIns="182880" anchor="t">
            <a:noAutofit/>
          </a:bodyPr>
          <a:lstStyle/>
          <a:p>
            <a:pPr>
              <a:spcBef>
                <a:spcPts val="600"/>
              </a:spcBef>
              <a:spcAft>
                <a:spcPts val="600"/>
              </a:spcAft>
            </a:pPr>
            <a:r>
              <a:rPr lang="en-US" sz="1600" b="1" dirty="0">
                <a:solidFill>
                  <a:schemeClr val="tx2"/>
                </a:solidFill>
                <a:latin typeface="+mn-lt"/>
              </a:rPr>
              <a:t>Verify network-wide behavior?</a:t>
            </a:r>
          </a:p>
          <a:p>
            <a:pPr>
              <a:spcBef>
                <a:spcPts val="0"/>
              </a:spcBef>
              <a:spcAft>
                <a:spcPts val="600"/>
              </a:spcAft>
            </a:pPr>
            <a:r>
              <a:rPr lang="en-US" sz="1400" dirty="0">
                <a:solidFill>
                  <a:schemeClr val="tx2"/>
                </a:solidFill>
                <a:latin typeface="+mn-lt"/>
              </a:rPr>
              <a:t>.…eliminate potential network outages and vulnerabilities  </a:t>
            </a:r>
          </a:p>
        </p:txBody>
      </p:sp>
      <p:sp>
        <p:nvSpPr>
          <p:cNvPr id="55" name="Rectangle 54"/>
          <p:cNvSpPr/>
          <p:nvPr/>
        </p:nvSpPr>
        <p:spPr>
          <a:xfrm>
            <a:off x="5943601" y="2396274"/>
            <a:ext cx="2924174" cy="2103120"/>
          </a:xfrm>
          <a:prstGeom prst="rect">
            <a:avLst/>
          </a:prstGeom>
          <a:solidFill>
            <a:schemeClr val="bg2"/>
          </a:solidFill>
        </p:spPr>
        <p:txBody>
          <a:bodyPr wrap="square" lIns="182880" tIns="182880" rIns="182880" bIns="182880" anchor="t">
            <a:noAutofit/>
          </a:bodyPr>
          <a:lstStyle/>
          <a:p>
            <a:pPr>
              <a:spcBef>
                <a:spcPts val="600"/>
              </a:spcBef>
              <a:spcAft>
                <a:spcPts val="600"/>
              </a:spcAft>
            </a:pPr>
            <a:r>
              <a:rPr lang="en-US" sz="1600" b="1" dirty="0">
                <a:solidFill>
                  <a:schemeClr val="tx2"/>
                </a:solidFill>
                <a:latin typeface="+mn-lt"/>
              </a:rPr>
              <a:t>Assure network security policy and compliance?</a:t>
            </a:r>
          </a:p>
          <a:p>
            <a:pPr>
              <a:spcBef>
                <a:spcPts val="0"/>
              </a:spcBef>
              <a:spcAft>
                <a:spcPts val="600"/>
              </a:spcAft>
            </a:pPr>
            <a:r>
              <a:rPr lang="en-US" sz="1400" dirty="0">
                <a:solidFill>
                  <a:schemeClr val="tx2"/>
                </a:solidFill>
                <a:latin typeface="+mn-lt"/>
              </a:rPr>
              <a:t>….checking for compliance against business rules</a:t>
            </a:r>
          </a:p>
        </p:txBody>
      </p:sp>
    </p:spTree>
    <p:extLst>
      <p:ext uri="{BB962C8B-B14F-4D97-AF65-F5344CB8AC3E}">
        <p14:creationId xmlns:p14="http://schemas.microsoft.com/office/powerpoint/2010/main" val="2918637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Same Side Corner Rectangle 18"/>
          <p:cNvSpPr/>
          <p:nvPr/>
        </p:nvSpPr>
        <p:spPr>
          <a:xfrm>
            <a:off x="0" y="1824038"/>
            <a:ext cx="9144000" cy="2892425"/>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594360" y="1302171"/>
            <a:ext cx="7955280" cy="0"/>
          </a:xfrm>
          <a:prstGeom prst="line">
            <a:avLst/>
          </a:prstGeom>
          <a:ln>
            <a:solidFill>
              <a:schemeClr val="tx1">
                <a:lumMod val="50000"/>
                <a:lumOff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50342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317585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583099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158559"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848281" y="1233591"/>
            <a:ext cx="137160" cy="137160"/>
          </a:xfrm>
          <a:prstGeom prst="ellipse">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p:cNvSpPr/>
          <p:nvPr/>
        </p:nvSpPr>
        <p:spPr>
          <a:xfrm>
            <a:off x="2859620" y="1882229"/>
            <a:ext cx="3424759" cy="369332"/>
          </a:xfrm>
          <a:prstGeom prst="roundRect">
            <a:avLst>
              <a:gd name="adj" fmla="val 50000"/>
            </a:avLst>
          </a:prstGeom>
          <a:noFill/>
        </p:spPr>
        <p:txBody>
          <a:bodyPr wrap="square" anchor="ctr">
            <a:noAutofit/>
          </a:bodyPr>
          <a:lstStyle/>
          <a:p>
            <a:pPr algn="ctr"/>
            <a:r>
              <a:rPr lang="en-US" sz="1600" b="1" dirty="0">
                <a:solidFill>
                  <a:schemeClr val="tx2"/>
                </a:solidFill>
                <a:latin typeface="+mn-lt"/>
              </a:rPr>
              <a:t>Investment protection</a:t>
            </a:r>
          </a:p>
        </p:txBody>
      </p:sp>
      <p:sp>
        <p:nvSpPr>
          <p:cNvPr id="37" name="Rectangle 36"/>
          <p:cNvSpPr/>
          <p:nvPr/>
        </p:nvSpPr>
        <p:spPr>
          <a:xfrm>
            <a:off x="1392076" y="1370751"/>
            <a:ext cx="1049570" cy="261610"/>
          </a:xfrm>
          <a:prstGeom prst="rect">
            <a:avLst/>
          </a:prstGeom>
        </p:spPr>
        <p:txBody>
          <a:bodyPr wrap="square" anchor="t">
            <a:noAutofit/>
          </a:bodyPr>
          <a:lstStyle/>
          <a:p>
            <a:pPr algn="ctr"/>
            <a:r>
              <a:rPr lang="en-US" sz="1100" dirty="0">
                <a:latin typeface="+mn-lt"/>
              </a:rPr>
              <a:t>Speed</a:t>
            </a:r>
          </a:p>
        </p:txBody>
      </p:sp>
      <p:sp>
        <p:nvSpPr>
          <p:cNvPr id="38" name="Rectangle 37"/>
          <p:cNvSpPr/>
          <p:nvPr/>
        </p:nvSpPr>
        <p:spPr>
          <a:xfrm>
            <a:off x="2719646" y="1370751"/>
            <a:ext cx="1049570" cy="261610"/>
          </a:xfrm>
          <a:prstGeom prst="rect">
            <a:avLst/>
          </a:prstGeom>
        </p:spPr>
        <p:txBody>
          <a:bodyPr wrap="square" anchor="t">
            <a:noAutofit/>
          </a:bodyPr>
          <a:lstStyle/>
          <a:p>
            <a:pPr algn="ctr"/>
            <a:r>
              <a:rPr lang="en-US" sz="1100" dirty="0">
                <a:latin typeface="+mn-lt"/>
              </a:rPr>
              <a:t>Simplicity</a:t>
            </a:r>
          </a:p>
        </p:txBody>
      </p:sp>
      <p:sp>
        <p:nvSpPr>
          <p:cNvPr id="39" name="Rectangle 38"/>
          <p:cNvSpPr/>
          <p:nvPr/>
        </p:nvSpPr>
        <p:spPr>
          <a:xfrm>
            <a:off x="4047216" y="1370751"/>
            <a:ext cx="1049570" cy="261610"/>
          </a:xfrm>
          <a:prstGeom prst="rect">
            <a:avLst/>
          </a:prstGeom>
        </p:spPr>
        <p:txBody>
          <a:bodyPr wrap="square" anchor="t">
            <a:noAutofit/>
          </a:bodyPr>
          <a:lstStyle/>
          <a:p>
            <a:pPr algn="ctr"/>
            <a:r>
              <a:rPr lang="en-US" sz="1100" dirty="0">
                <a:latin typeface="+mn-lt"/>
              </a:rPr>
              <a:t>Compliance</a:t>
            </a:r>
          </a:p>
        </p:txBody>
      </p:sp>
      <p:sp>
        <p:nvSpPr>
          <p:cNvPr id="41" name="Isosceles Triangle 40"/>
          <p:cNvSpPr/>
          <p:nvPr/>
        </p:nvSpPr>
        <p:spPr>
          <a:xfrm>
            <a:off x="7061577" y="1632361"/>
            <a:ext cx="331123" cy="191677"/>
          </a:xfrm>
          <a:prstGeom prst="triangl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277813" y="2396274"/>
            <a:ext cx="2922587" cy="2103120"/>
          </a:xfrm>
          <a:prstGeom prst="rect">
            <a:avLst/>
          </a:prstGeom>
          <a:solidFill>
            <a:schemeClr val="bg2"/>
          </a:solidFill>
        </p:spPr>
        <p:txBody>
          <a:bodyPr wrap="square" lIns="182880" tIns="182880" rIns="182880" bIns="182880" anchor="t">
            <a:noAutofit/>
          </a:bodyPr>
          <a:lstStyle/>
          <a:p>
            <a:pPr>
              <a:spcBef>
                <a:spcPts val="600"/>
              </a:spcBef>
              <a:spcAft>
                <a:spcPts val="600"/>
              </a:spcAft>
            </a:pPr>
            <a:r>
              <a:rPr lang="en-US" sz="1600" b="1" dirty="0">
                <a:solidFill>
                  <a:schemeClr val="tx2"/>
                </a:solidFill>
                <a:latin typeface="+mn-lt"/>
              </a:rPr>
              <a:t>Enabler for future innovations</a:t>
            </a:r>
          </a:p>
          <a:p>
            <a:pPr>
              <a:spcBef>
                <a:spcPts val="0"/>
              </a:spcBef>
              <a:spcAft>
                <a:spcPts val="600"/>
              </a:spcAft>
            </a:pPr>
            <a:r>
              <a:rPr lang="en-US" sz="1400" dirty="0">
                <a:solidFill>
                  <a:schemeClr val="tx2"/>
                </a:solidFill>
                <a:latin typeface="+mn-lt"/>
              </a:rPr>
              <a:t>Modern applications require superior hardware performance, more speed for existing port density and granular security</a:t>
            </a:r>
          </a:p>
        </p:txBody>
      </p:sp>
      <p:sp>
        <p:nvSpPr>
          <p:cNvPr id="44" name="Rectangle 43"/>
          <p:cNvSpPr/>
          <p:nvPr/>
        </p:nvSpPr>
        <p:spPr>
          <a:xfrm>
            <a:off x="3200400" y="2396274"/>
            <a:ext cx="2743200" cy="2103120"/>
          </a:xfrm>
          <a:prstGeom prst="rect">
            <a:avLst/>
          </a:prstGeom>
          <a:solidFill>
            <a:schemeClr val="tx1">
              <a:lumMod val="10000"/>
              <a:lumOff val="90000"/>
            </a:schemeClr>
          </a:solidFill>
        </p:spPr>
        <p:txBody>
          <a:bodyPr wrap="square" lIns="182880" tIns="182880" rIns="182880" bIns="182880" anchor="t">
            <a:noAutofit/>
          </a:bodyPr>
          <a:lstStyle/>
          <a:p>
            <a:pPr>
              <a:spcBef>
                <a:spcPts val="600"/>
              </a:spcBef>
              <a:spcAft>
                <a:spcPts val="600"/>
              </a:spcAft>
            </a:pPr>
            <a:r>
              <a:rPr lang="en-US" sz="1600" b="1" dirty="0">
                <a:solidFill>
                  <a:schemeClr val="tx2"/>
                </a:solidFill>
                <a:latin typeface="+mn-lt"/>
              </a:rPr>
              <a:t>Backward compatibility</a:t>
            </a:r>
          </a:p>
          <a:p>
            <a:pPr>
              <a:spcBef>
                <a:spcPts val="0"/>
              </a:spcBef>
              <a:spcAft>
                <a:spcPts val="600"/>
              </a:spcAft>
            </a:pPr>
            <a:r>
              <a:rPr lang="en-US" sz="1400" dirty="0">
                <a:solidFill>
                  <a:schemeClr val="tx2"/>
                </a:solidFill>
                <a:latin typeface="+mn-lt"/>
              </a:rPr>
              <a:t>Scaling physical infrastructure with new application requirements is cost prohibitive</a:t>
            </a:r>
          </a:p>
        </p:txBody>
      </p:sp>
      <p:sp>
        <p:nvSpPr>
          <p:cNvPr id="45" name="Rectangle 44"/>
          <p:cNvSpPr/>
          <p:nvPr/>
        </p:nvSpPr>
        <p:spPr>
          <a:xfrm>
            <a:off x="5943601" y="2396274"/>
            <a:ext cx="2924174" cy="2103120"/>
          </a:xfrm>
          <a:prstGeom prst="rect">
            <a:avLst/>
          </a:prstGeom>
          <a:solidFill>
            <a:schemeClr val="bg2"/>
          </a:solidFill>
        </p:spPr>
        <p:txBody>
          <a:bodyPr wrap="square" lIns="182880" tIns="182880" rIns="182880" bIns="182880" anchor="t">
            <a:noAutofit/>
          </a:bodyPr>
          <a:lstStyle/>
          <a:p>
            <a:pPr>
              <a:spcBef>
                <a:spcPts val="600"/>
              </a:spcBef>
              <a:spcAft>
                <a:spcPts val="600"/>
              </a:spcAft>
            </a:pPr>
            <a:r>
              <a:rPr lang="en-US" sz="1600" b="1" dirty="0">
                <a:solidFill>
                  <a:schemeClr val="tx2"/>
                </a:solidFill>
                <a:latin typeface="+mn-lt"/>
              </a:rPr>
              <a:t>No fork lift upgrades</a:t>
            </a:r>
          </a:p>
          <a:p>
            <a:pPr>
              <a:spcBef>
                <a:spcPts val="0"/>
              </a:spcBef>
              <a:spcAft>
                <a:spcPts val="600"/>
              </a:spcAft>
            </a:pPr>
            <a:r>
              <a:rPr lang="en-US" sz="1400" dirty="0">
                <a:solidFill>
                  <a:schemeClr val="tx2"/>
                </a:solidFill>
                <a:latin typeface="+mn-lt"/>
              </a:rPr>
              <a:t>Rapid Software innovations require incremental hardware addition</a:t>
            </a:r>
          </a:p>
        </p:txBody>
      </p:sp>
      <p:sp>
        <p:nvSpPr>
          <p:cNvPr id="46" name="Rectangle 45"/>
          <p:cNvSpPr/>
          <p:nvPr/>
        </p:nvSpPr>
        <p:spPr>
          <a:xfrm>
            <a:off x="5374786" y="1370751"/>
            <a:ext cx="1049570" cy="261610"/>
          </a:xfrm>
          <a:prstGeom prst="rect">
            <a:avLst/>
          </a:prstGeom>
        </p:spPr>
        <p:txBody>
          <a:bodyPr wrap="square" anchor="t">
            <a:noAutofit/>
          </a:bodyPr>
          <a:lstStyle/>
          <a:p>
            <a:pPr algn="ctr"/>
            <a:r>
              <a:rPr lang="en-US" sz="1100" dirty="0">
                <a:latin typeface="+mn-lt"/>
              </a:rPr>
              <a:t>Compliance</a:t>
            </a: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814" y="987846"/>
            <a:ext cx="628650" cy="628650"/>
          </a:xfrm>
          <a:prstGeom prst="rect">
            <a:avLst/>
          </a:prstGeom>
        </p:spPr>
      </p:pic>
    </p:spTree>
    <p:extLst>
      <p:ext uri="{BB962C8B-B14F-4D97-AF65-F5344CB8AC3E}">
        <p14:creationId xmlns:p14="http://schemas.microsoft.com/office/powerpoint/2010/main" val="396161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8"/>
            <a:ext cx="9144000" cy="5143445"/>
          </a:xfrm>
          <a:prstGeom prst="rect">
            <a:avLst/>
          </a:prstGeom>
        </p:spPr>
      </p:pic>
      <p:pic>
        <p:nvPicPr>
          <p:cNvPr id="55" name="Picture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8"/>
            <a:ext cx="9143995" cy="5143445"/>
          </a:xfrm>
          <a:prstGeom prst="rect">
            <a:avLst/>
          </a:prstGeom>
        </p:spPr>
      </p:pic>
      <p:sp>
        <p:nvSpPr>
          <p:cNvPr id="56" name="Rectangle 55"/>
          <p:cNvSpPr/>
          <p:nvPr/>
        </p:nvSpPr>
        <p:spPr>
          <a:xfrm>
            <a:off x="0" y="0"/>
            <a:ext cx="9144000" cy="5143500"/>
          </a:xfrm>
          <a:prstGeom prst="rect">
            <a:avLst/>
          </a:prstGeom>
          <a:solidFill>
            <a:srgbClr val="00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
        <p:nvSpPr>
          <p:cNvPr id="57" name="Rectangle 56"/>
          <p:cNvSpPr/>
          <p:nvPr>
            <p:custDataLst>
              <p:tags r:id="rId1"/>
            </p:custDataLst>
          </p:nvPr>
        </p:nvSpPr>
        <p:spPr>
          <a:xfrm>
            <a:off x="0" y="670"/>
            <a:ext cx="9144000" cy="5142161"/>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891" fontAlgn="auto">
              <a:spcBef>
                <a:spcPts val="0"/>
              </a:spcBef>
              <a:spcAft>
                <a:spcPts val="0"/>
              </a:spcAft>
              <a:defRPr/>
            </a:pPr>
            <a:endParaRPr lang="en-US" sz="1300" dirty="0">
              <a:solidFill>
                <a:prstClr val="white"/>
              </a:solidFill>
            </a:endParaRPr>
          </a:p>
        </p:txBody>
      </p:sp>
      <p:pic>
        <p:nvPicPr>
          <p:cNvPr id="58" name="Picture 57"/>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202907" y="-441795"/>
            <a:ext cx="10055905" cy="5656388"/>
          </a:xfrm>
          <a:prstGeom prst="rect">
            <a:avLst/>
          </a:prstGeom>
        </p:spPr>
      </p:pic>
      <p:grpSp>
        <p:nvGrpSpPr>
          <p:cNvPr id="111" name="Group 110"/>
          <p:cNvGrpSpPr/>
          <p:nvPr/>
        </p:nvGrpSpPr>
        <p:grpSpPr>
          <a:xfrm>
            <a:off x="8369327" y="3002560"/>
            <a:ext cx="241273" cy="241210"/>
            <a:chOff x="912017" y="781162"/>
            <a:chExt cx="641237" cy="641237"/>
          </a:xfrm>
        </p:grpSpPr>
        <p:sp>
          <p:nvSpPr>
            <p:cNvPr id="112" name="Oval 111"/>
            <p:cNvSpPr/>
            <p:nvPr/>
          </p:nvSpPr>
          <p:spPr>
            <a:xfrm>
              <a:off x="912017" y="781162"/>
              <a:ext cx="641237" cy="641237"/>
            </a:xfrm>
            <a:prstGeom prst="ellipse">
              <a:avLst/>
            </a:prstGeom>
            <a:solidFill>
              <a:srgbClr val="000000">
                <a:alpha val="74000"/>
              </a:srgbClr>
            </a:solidFill>
            <a:ln w="12700">
              <a:gradFill flip="none" rotWithShape="1">
                <a:gsLst>
                  <a:gs pos="0">
                    <a:schemeClr val="bg2"/>
                  </a:gs>
                  <a:gs pos="100000">
                    <a:schemeClr val="accent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sp>
          <p:nvSpPr>
            <p:cNvPr id="113" name="Freeform 35"/>
            <p:cNvSpPr>
              <a:spLocks noChangeArrowheads="1"/>
            </p:cNvSpPr>
            <p:nvPr/>
          </p:nvSpPr>
          <p:spPr bwMode="auto">
            <a:xfrm>
              <a:off x="1068531" y="977668"/>
              <a:ext cx="324841" cy="293474"/>
            </a:xfrm>
            <a:custGeom>
              <a:avLst/>
              <a:gdLst>
                <a:gd name="T0" fmla="*/ 2820 w 6959"/>
                <a:gd name="T1" fmla="*/ 6286 h 6287"/>
                <a:gd name="T2" fmla="*/ 2820 w 6959"/>
                <a:gd name="T3" fmla="*/ 6286 h 6287"/>
                <a:gd name="T4" fmla="*/ 2191 w 6959"/>
                <a:gd name="T5" fmla="*/ 6024 h 6287"/>
                <a:gd name="T6" fmla="*/ 1947 w 6959"/>
                <a:gd name="T7" fmla="*/ 5247 h 6287"/>
                <a:gd name="T8" fmla="*/ 2366 w 6959"/>
                <a:gd name="T9" fmla="*/ 4636 h 6287"/>
                <a:gd name="T10" fmla="*/ 1659 w 6959"/>
                <a:gd name="T11" fmla="*/ 2558 h 6287"/>
                <a:gd name="T12" fmla="*/ 1414 w 6959"/>
                <a:gd name="T13" fmla="*/ 2576 h 6287"/>
                <a:gd name="T14" fmla="*/ 506 w 6959"/>
                <a:gd name="T15" fmla="*/ 2200 h 6287"/>
                <a:gd name="T16" fmla="*/ 506 w 6959"/>
                <a:gd name="T17" fmla="*/ 376 h 6287"/>
                <a:gd name="T18" fmla="*/ 1414 w 6959"/>
                <a:gd name="T19" fmla="*/ 0 h 6287"/>
                <a:gd name="T20" fmla="*/ 2331 w 6959"/>
                <a:gd name="T21" fmla="*/ 376 h 6287"/>
                <a:gd name="T22" fmla="*/ 2698 w 6959"/>
                <a:gd name="T23" fmla="*/ 1441 h 6287"/>
                <a:gd name="T24" fmla="*/ 4776 w 6959"/>
                <a:gd name="T25" fmla="*/ 1999 h 6287"/>
                <a:gd name="T26" fmla="*/ 5003 w 6959"/>
                <a:gd name="T27" fmla="*/ 1676 h 6287"/>
                <a:gd name="T28" fmla="*/ 5771 w 6959"/>
                <a:gd name="T29" fmla="*/ 1362 h 6287"/>
                <a:gd name="T30" fmla="*/ 6539 w 6959"/>
                <a:gd name="T31" fmla="*/ 1676 h 6287"/>
                <a:gd name="T32" fmla="*/ 6539 w 6959"/>
                <a:gd name="T33" fmla="*/ 3222 h 6287"/>
                <a:gd name="T34" fmla="*/ 5771 w 6959"/>
                <a:gd name="T35" fmla="*/ 3536 h 6287"/>
                <a:gd name="T36" fmla="*/ 5142 w 6959"/>
                <a:gd name="T37" fmla="*/ 3335 h 6287"/>
                <a:gd name="T38" fmla="*/ 3562 w 6959"/>
                <a:gd name="T39" fmla="*/ 4915 h 6287"/>
                <a:gd name="T40" fmla="*/ 3449 w 6959"/>
                <a:gd name="T41" fmla="*/ 6024 h 6287"/>
                <a:gd name="T42" fmla="*/ 2820 w 6959"/>
                <a:gd name="T43" fmla="*/ 6286 h 6287"/>
                <a:gd name="T44" fmla="*/ 2820 w 6959"/>
                <a:gd name="T45" fmla="*/ 4514 h 6287"/>
                <a:gd name="T46" fmla="*/ 2820 w 6959"/>
                <a:gd name="T47" fmla="*/ 4514 h 6287"/>
                <a:gd name="T48" fmla="*/ 3309 w 6959"/>
                <a:gd name="T49" fmla="*/ 4653 h 6287"/>
                <a:gd name="T50" fmla="*/ 4881 w 6959"/>
                <a:gd name="T51" fmla="*/ 3082 h 6287"/>
                <a:gd name="T52" fmla="*/ 4688 w 6959"/>
                <a:gd name="T53" fmla="*/ 2349 h 6287"/>
                <a:gd name="T54" fmla="*/ 2602 w 6959"/>
                <a:gd name="T55" fmla="*/ 1790 h 6287"/>
                <a:gd name="T56" fmla="*/ 1999 w 6959"/>
                <a:gd name="T57" fmla="*/ 2436 h 6287"/>
                <a:gd name="T58" fmla="*/ 2707 w 6959"/>
                <a:gd name="T59" fmla="*/ 4514 h 6287"/>
                <a:gd name="T60" fmla="*/ 2820 w 6959"/>
                <a:gd name="T61" fmla="*/ 4514 h 6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59" h="6287">
                  <a:moveTo>
                    <a:pt x="2820" y="6286"/>
                  </a:moveTo>
                  <a:lnTo>
                    <a:pt x="2820" y="6286"/>
                  </a:lnTo>
                  <a:cubicBezTo>
                    <a:pt x="2584" y="6286"/>
                    <a:pt x="2357" y="6190"/>
                    <a:pt x="2191" y="6024"/>
                  </a:cubicBezTo>
                  <a:cubicBezTo>
                    <a:pt x="1991" y="5823"/>
                    <a:pt x="1894" y="5535"/>
                    <a:pt x="1947" y="5247"/>
                  </a:cubicBezTo>
                  <a:cubicBezTo>
                    <a:pt x="1991" y="4985"/>
                    <a:pt x="2139" y="4767"/>
                    <a:pt x="2366" y="4636"/>
                  </a:cubicBezTo>
                  <a:cubicBezTo>
                    <a:pt x="1659" y="2558"/>
                    <a:pt x="1659" y="2558"/>
                    <a:pt x="1659" y="2558"/>
                  </a:cubicBezTo>
                  <a:cubicBezTo>
                    <a:pt x="1580" y="2567"/>
                    <a:pt x="1493" y="2576"/>
                    <a:pt x="1414" y="2576"/>
                  </a:cubicBezTo>
                  <a:cubicBezTo>
                    <a:pt x="1074" y="2576"/>
                    <a:pt x="751" y="2445"/>
                    <a:pt x="506" y="2200"/>
                  </a:cubicBezTo>
                  <a:cubicBezTo>
                    <a:pt x="0" y="1694"/>
                    <a:pt x="0" y="882"/>
                    <a:pt x="506" y="376"/>
                  </a:cubicBezTo>
                  <a:cubicBezTo>
                    <a:pt x="751" y="131"/>
                    <a:pt x="1074" y="0"/>
                    <a:pt x="1414" y="0"/>
                  </a:cubicBezTo>
                  <a:cubicBezTo>
                    <a:pt x="1764" y="0"/>
                    <a:pt x="2087" y="131"/>
                    <a:pt x="2331" y="376"/>
                  </a:cubicBezTo>
                  <a:cubicBezTo>
                    <a:pt x="2611" y="655"/>
                    <a:pt x="2742" y="1048"/>
                    <a:pt x="2698" y="1441"/>
                  </a:cubicBezTo>
                  <a:cubicBezTo>
                    <a:pt x="4776" y="1999"/>
                    <a:pt x="4776" y="1999"/>
                    <a:pt x="4776" y="1999"/>
                  </a:cubicBezTo>
                  <a:cubicBezTo>
                    <a:pt x="4837" y="1877"/>
                    <a:pt x="4907" y="1773"/>
                    <a:pt x="5003" y="1676"/>
                  </a:cubicBezTo>
                  <a:cubicBezTo>
                    <a:pt x="5204" y="1476"/>
                    <a:pt x="5474" y="1362"/>
                    <a:pt x="5771" y="1362"/>
                  </a:cubicBezTo>
                  <a:cubicBezTo>
                    <a:pt x="6059" y="1362"/>
                    <a:pt x="6330" y="1476"/>
                    <a:pt x="6539" y="1676"/>
                  </a:cubicBezTo>
                  <a:cubicBezTo>
                    <a:pt x="6958" y="2104"/>
                    <a:pt x="6958" y="2794"/>
                    <a:pt x="6539" y="3222"/>
                  </a:cubicBezTo>
                  <a:cubicBezTo>
                    <a:pt x="6330" y="3423"/>
                    <a:pt x="6059" y="3536"/>
                    <a:pt x="5771" y="3536"/>
                  </a:cubicBezTo>
                  <a:cubicBezTo>
                    <a:pt x="5544" y="3536"/>
                    <a:pt x="5317" y="3466"/>
                    <a:pt x="5142" y="3335"/>
                  </a:cubicBezTo>
                  <a:cubicBezTo>
                    <a:pt x="3562" y="4915"/>
                    <a:pt x="3562" y="4915"/>
                    <a:pt x="3562" y="4915"/>
                  </a:cubicBezTo>
                  <a:cubicBezTo>
                    <a:pt x="3789" y="5256"/>
                    <a:pt x="3745" y="5727"/>
                    <a:pt x="3449" y="6024"/>
                  </a:cubicBezTo>
                  <a:cubicBezTo>
                    <a:pt x="3283" y="6190"/>
                    <a:pt x="3056" y="6286"/>
                    <a:pt x="2820" y="6286"/>
                  </a:cubicBezTo>
                  <a:close/>
                  <a:moveTo>
                    <a:pt x="2820" y="4514"/>
                  </a:moveTo>
                  <a:lnTo>
                    <a:pt x="2820" y="4514"/>
                  </a:lnTo>
                  <a:cubicBezTo>
                    <a:pt x="2995" y="4514"/>
                    <a:pt x="3161" y="4566"/>
                    <a:pt x="3309" y="4653"/>
                  </a:cubicBezTo>
                  <a:cubicBezTo>
                    <a:pt x="4881" y="3082"/>
                    <a:pt x="4881" y="3082"/>
                    <a:pt x="4881" y="3082"/>
                  </a:cubicBezTo>
                  <a:cubicBezTo>
                    <a:pt x="4732" y="2864"/>
                    <a:pt x="4662" y="2611"/>
                    <a:pt x="4688" y="2349"/>
                  </a:cubicBezTo>
                  <a:cubicBezTo>
                    <a:pt x="2602" y="1790"/>
                    <a:pt x="2602" y="1790"/>
                    <a:pt x="2602" y="1790"/>
                  </a:cubicBezTo>
                  <a:cubicBezTo>
                    <a:pt x="2488" y="2069"/>
                    <a:pt x="2270" y="2296"/>
                    <a:pt x="1999" y="2436"/>
                  </a:cubicBezTo>
                  <a:cubicBezTo>
                    <a:pt x="2707" y="4514"/>
                    <a:pt x="2707" y="4514"/>
                    <a:pt x="2707" y="4514"/>
                  </a:cubicBezTo>
                  <a:cubicBezTo>
                    <a:pt x="2750" y="4514"/>
                    <a:pt x="2785" y="4514"/>
                    <a:pt x="2820" y="4514"/>
                  </a:cubicBezTo>
                  <a:close/>
                </a:path>
              </a:pathLst>
            </a:custGeom>
            <a:solidFill>
              <a:schemeClr val="bg2"/>
            </a:solidFill>
            <a:ln>
              <a:noFill/>
            </a:ln>
            <a:effectLst/>
          </p:spPr>
          <p:txBody>
            <a:bodyPr wrap="none" anchor="ctr"/>
            <a:lstStyle/>
            <a:p>
              <a:pPr defTabSz="457112">
                <a:lnSpc>
                  <a:spcPct val="93000"/>
                </a:lnSpc>
                <a:buClr>
                  <a:srgbClr val="000000"/>
                </a:buClr>
                <a:buSzPct val="100000"/>
                <a:defRPr/>
              </a:pPr>
              <a:endParaRPr lang="en-US" dirty="0">
                <a:solidFill>
                  <a:srgbClr val="FFFFFF"/>
                </a:solidFill>
                <a:latin typeface="+mn-lt"/>
                <a:ea typeface="+mn-ea"/>
                <a:cs typeface="+mn-cs"/>
              </a:endParaRPr>
            </a:p>
          </p:txBody>
        </p:sp>
      </p:grpSp>
      <p:grpSp>
        <p:nvGrpSpPr>
          <p:cNvPr id="114" name="Group 113"/>
          <p:cNvGrpSpPr/>
          <p:nvPr/>
        </p:nvGrpSpPr>
        <p:grpSpPr>
          <a:xfrm>
            <a:off x="4766156" y="1533370"/>
            <a:ext cx="241273" cy="241210"/>
            <a:chOff x="912017" y="781162"/>
            <a:chExt cx="641237" cy="641237"/>
          </a:xfrm>
        </p:grpSpPr>
        <p:sp>
          <p:nvSpPr>
            <p:cNvPr id="115" name="Oval 114"/>
            <p:cNvSpPr/>
            <p:nvPr/>
          </p:nvSpPr>
          <p:spPr>
            <a:xfrm>
              <a:off x="912017" y="781162"/>
              <a:ext cx="641237" cy="641237"/>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sp>
          <p:nvSpPr>
            <p:cNvPr id="116" name="Freeform 35"/>
            <p:cNvSpPr>
              <a:spLocks noChangeArrowheads="1"/>
            </p:cNvSpPr>
            <p:nvPr/>
          </p:nvSpPr>
          <p:spPr bwMode="auto">
            <a:xfrm>
              <a:off x="1068531" y="977668"/>
              <a:ext cx="324841" cy="293474"/>
            </a:xfrm>
            <a:custGeom>
              <a:avLst/>
              <a:gdLst>
                <a:gd name="T0" fmla="*/ 2820 w 6959"/>
                <a:gd name="T1" fmla="*/ 6286 h 6287"/>
                <a:gd name="T2" fmla="*/ 2820 w 6959"/>
                <a:gd name="T3" fmla="*/ 6286 h 6287"/>
                <a:gd name="T4" fmla="*/ 2191 w 6959"/>
                <a:gd name="T5" fmla="*/ 6024 h 6287"/>
                <a:gd name="T6" fmla="*/ 1947 w 6959"/>
                <a:gd name="T7" fmla="*/ 5247 h 6287"/>
                <a:gd name="T8" fmla="*/ 2366 w 6959"/>
                <a:gd name="T9" fmla="*/ 4636 h 6287"/>
                <a:gd name="T10" fmla="*/ 1659 w 6959"/>
                <a:gd name="T11" fmla="*/ 2558 h 6287"/>
                <a:gd name="T12" fmla="*/ 1414 w 6959"/>
                <a:gd name="T13" fmla="*/ 2576 h 6287"/>
                <a:gd name="T14" fmla="*/ 506 w 6959"/>
                <a:gd name="T15" fmla="*/ 2200 h 6287"/>
                <a:gd name="T16" fmla="*/ 506 w 6959"/>
                <a:gd name="T17" fmla="*/ 376 h 6287"/>
                <a:gd name="T18" fmla="*/ 1414 w 6959"/>
                <a:gd name="T19" fmla="*/ 0 h 6287"/>
                <a:gd name="T20" fmla="*/ 2331 w 6959"/>
                <a:gd name="T21" fmla="*/ 376 h 6287"/>
                <a:gd name="T22" fmla="*/ 2698 w 6959"/>
                <a:gd name="T23" fmla="*/ 1441 h 6287"/>
                <a:gd name="T24" fmla="*/ 4776 w 6959"/>
                <a:gd name="T25" fmla="*/ 1999 h 6287"/>
                <a:gd name="T26" fmla="*/ 5003 w 6959"/>
                <a:gd name="T27" fmla="*/ 1676 h 6287"/>
                <a:gd name="T28" fmla="*/ 5771 w 6959"/>
                <a:gd name="T29" fmla="*/ 1362 h 6287"/>
                <a:gd name="T30" fmla="*/ 6539 w 6959"/>
                <a:gd name="T31" fmla="*/ 1676 h 6287"/>
                <a:gd name="T32" fmla="*/ 6539 w 6959"/>
                <a:gd name="T33" fmla="*/ 3222 h 6287"/>
                <a:gd name="T34" fmla="*/ 5771 w 6959"/>
                <a:gd name="T35" fmla="*/ 3536 h 6287"/>
                <a:gd name="T36" fmla="*/ 5142 w 6959"/>
                <a:gd name="T37" fmla="*/ 3335 h 6287"/>
                <a:gd name="T38" fmla="*/ 3562 w 6959"/>
                <a:gd name="T39" fmla="*/ 4915 h 6287"/>
                <a:gd name="T40" fmla="*/ 3449 w 6959"/>
                <a:gd name="T41" fmla="*/ 6024 h 6287"/>
                <a:gd name="T42" fmla="*/ 2820 w 6959"/>
                <a:gd name="T43" fmla="*/ 6286 h 6287"/>
                <a:gd name="T44" fmla="*/ 2820 w 6959"/>
                <a:gd name="T45" fmla="*/ 4514 h 6287"/>
                <a:gd name="T46" fmla="*/ 2820 w 6959"/>
                <a:gd name="T47" fmla="*/ 4514 h 6287"/>
                <a:gd name="T48" fmla="*/ 3309 w 6959"/>
                <a:gd name="T49" fmla="*/ 4653 h 6287"/>
                <a:gd name="T50" fmla="*/ 4881 w 6959"/>
                <a:gd name="T51" fmla="*/ 3082 h 6287"/>
                <a:gd name="T52" fmla="*/ 4688 w 6959"/>
                <a:gd name="T53" fmla="*/ 2349 h 6287"/>
                <a:gd name="T54" fmla="*/ 2602 w 6959"/>
                <a:gd name="T55" fmla="*/ 1790 h 6287"/>
                <a:gd name="T56" fmla="*/ 1999 w 6959"/>
                <a:gd name="T57" fmla="*/ 2436 h 6287"/>
                <a:gd name="T58" fmla="*/ 2707 w 6959"/>
                <a:gd name="T59" fmla="*/ 4514 h 6287"/>
                <a:gd name="T60" fmla="*/ 2820 w 6959"/>
                <a:gd name="T61" fmla="*/ 4514 h 6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59" h="6287">
                  <a:moveTo>
                    <a:pt x="2820" y="6286"/>
                  </a:moveTo>
                  <a:lnTo>
                    <a:pt x="2820" y="6286"/>
                  </a:lnTo>
                  <a:cubicBezTo>
                    <a:pt x="2584" y="6286"/>
                    <a:pt x="2357" y="6190"/>
                    <a:pt x="2191" y="6024"/>
                  </a:cubicBezTo>
                  <a:cubicBezTo>
                    <a:pt x="1991" y="5823"/>
                    <a:pt x="1894" y="5535"/>
                    <a:pt x="1947" y="5247"/>
                  </a:cubicBezTo>
                  <a:cubicBezTo>
                    <a:pt x="1991" y="4985"/>
                    <a:pt x="2139" y="4767"/>
                    <a:pt x="2366" y="4636"/>
                  </a:cubicBezTo>
                  <a:cubicBezTo>
                    <a:pt x="1659" y="2558"/>
                    <a:pt x="1659" y="2558"/>
                    <a:pt x="1659" y="2558"/>
                  </a:cubicBezTo>
                  <a:cubicBezTo>
                    <a:pt x="1580" y="2567"/>
                    <a:pt x="1493" y="2576"/>
                    <a:pt x="1414" y="2576"/>
                  </a:cubicBezTo>
                  <a:cubicBezTo>
                    <a:pt x="1074" y="2576"/>
                    <a:pt x="751" y="2445"/>
                    <a:pt x="506" y="2200"/>
                  </a:cubicBezTo>
                  <a:cubicBezTo>
                    <a:pt x="0" y="1694"/>
                    <a:pt x="0" y="882"/>
                    <a:pt x="506" y="376"/>
                  </a:cubicBezTo>
                  <a:cubicBezTo>
                    <a:pt x="751" y="131"/>
                    <a:pt x="1074" y="0"/>
                    <a:pt x="1414" y="0"/>
                  </a:cubicBezTo>
                  <a:cubicBezTo>
                    <a:pt x="1764" y="0"/>
                    <a:pt x="2087" y="131"/>
                    <a:pt x="2331" y="376"/>
                  </a:cubicBezTo>
                  <a:cubicBezTo>
                    <a:pt x="2611" y="655"/>
                    <a:pt x="2742" y="1048"/>
                    <a:pt x="2698" y="1441"/>
                  </a:cubicBezTo>
                  <a:cubicBezTo>
                    <a:pt x="4776" y="1999"/>
                    <a:pt x="4776" y="1999"/>
                    <a:pt x="4776" y="1999"/>
                  </a:cubicBezTo>
                  <a:cubicBezTo>
                    <a:pt x="4837" y="1877"/>
                    <a:pt x="4907" y="1773"/>
                    <a:pt x="5003" y="1676"/>
                  </a:cubicBezTo>
                  <a:cubicBezTo>
                    <a:pt x="5204" y="1476"/>
                    <a:pt x="5474" y="1362"/>
                    <a:pt x="5771" y="1362"/>
                  </a:cubicBezTo>
                  <a:cubicBezTo>
                    <a:pt x="6059" y="1362"/>
                    <a:pt x="6330" y="1476"/>
                    <a:pt x="6539" y="1676"/>
                  </a:cubicBezTo>
                  <a:cubicBezTo>
                    <a:pt x="6958" y="2104"/>
                    <a:pt x="6958" y="2794"/>
                    <a:pt x="6539" y="3222"/>
                  </a:cubicBezTo>
                  <a:cubicBezTo>
                    <a:pt x="6330" y="3423"/>
                    <a:pt x="6059" y="3536"/>
                    <a:pt x="5771" y="3536"/>
                  </a:cubicBezTo>
                  <a:cubicBezTo>
                    <a:pt x="5544" y="3536"/>
                    <a:pt x="5317" y="3466"/>
                    <a:pt x="5142" y="3335"/>
                  </a:cubicBezTo>
                  <a:cubicBezTo>
                    <a:pt x="3562" y="4915"/>
                    <a:pt x="3562" y="4915"/>
                    <a:pt x="3562" y="4915"/>
                  </a:cubicBezTo>
                  <a:cubicBezTo>
                    <a:pt x="3789" y="5256"/>
                    <a:pt x="3745" y="5727"/>
                    <a:pt x="3449" y="6024"/>
                  </a:cubicBezTo>
                  <a:cubicBezTo>
                    <a:pt x="3283" y="6190"/>
                    <a:pt x="3056" y="6286"/>
                    <a:pt x="2820" y="6286"/>
                  </a:cubicBezTo>
                  <a:close/>
                  <a:moveTo>
                    <a:pt x="2820" y="4514"/>
                  </a:moveTo>
                  <a:lnTo>
                    <a:pt x="2820" y="4514"/>
                  </a:lnTo>
                  <a:cubicBezTo>
                    <a:pt x="2995" y="4514"/>
                    <a:pt x="3161" y="4566"/>
                    <a:pt x="3309" y="4653"/>
                  </a:cubicBezTo>
                  <a:cubicBezTo>
                    <a:pt x="4881" y="3082"/>
                    <a:pt x="4881" y="3082"/>
                    <a:pt x="4881" y="3082"/>
                  </a:cubicBezTo>
                  <a:cubicBezTo>
                    <a:pt x="4732" y="2864"/>
                    <a:pt x="4662" y="2611"/>
                    <a:pt x="4688" y="2349"/>
                  </a:cubicBezTo>
                  <a:cubicBezTo>
                    <a:pt x="2602" y="1790"/>
                    <a:pt x="2602" y="1790"/>
                    <a:pt x="2602" y="1790"/>
                  </a:cubicBezTo>
                  <a:cubicBezTo>
                    <a:pt x="2488" y="2069"/>
                    <a:pt x="2270" y="2296"/>
                    <a:pt x="1999" y="2436"/>
                  </a:cubicBezTo>
                  <a:cubicBezTo>
                    <a:pt x="2707" y="4514"/>
                    <a:pt x="2707" y="4514"/>
                    <a:pt x="2707" y="4514"/>
                  </a:cubicBezTo>
                  <a:cubicBezTo>
                    <a:pt x="2750" y="4514"/>
                    <a:pt x="2785" y="4514"/>
                    <a:pt x="2820" y="4514"/>
                  </a:cubicBezTo>
                  <a:close/>
                </a:path>
              </a:pathLst>
            </a:custGeom>
            <a:solidFill>
              <a:schemeClr val="bg2"/>
            </a:solidFill>
            <a:ln>
              <a:noFill/>
            </a:ln>
            <a:effectLst/>
          </p:spPr>
          <p:txBody>
            <a:bodyPr wrap="none" anchor="ctr"/>
            <a:lstStyle/>
            <a:p>
              <a:pPr defTabSz="457112">
                <a:lnSpc>
                  <a:spcPct val="93000"/>
                </a:lnSpc>
                <a:buClr>
                  <a:srgbClr val="000000"/>
                </a:buClr>
                <a:buSzPct val="100000"/>
                <a:defRPr/>
              </a:pPr>
              <a:endParaRPr lang="en-US" dirty="0">
                <a:solidFill>
                  <a:srgbClr val="FFFFFF"/>
                </a:solidFill>
                <a:latin typeface="+mn-lt"/>
                <a:ea typeface="+mn-ea"/>
                <a:cs typeface="+mn-cs"/>
              </a:endParaRPr>
            </a:p>
          </p:txBody>
        </p:sp>
      </p:grpSp>
      <p:grpSp>
        <p:nvGrpSpPr>
          <p:cNvPr id="117" name="Group 116"/>
          <p:cNvGrpSpPr/>
          <p:nvPr/>
        </p:nvGrpSpPr>
        <p:grpSpPr>
          <a:xfrm>
            <a:off x="3144188" y="1087006"/>
            <a:ext cx="393669" cy="393566"/>
            <a:chOff x="8955543" y="928914"/>
            <a:chExt cx="693850" cy="693850"/>
          </a:xfrm>
        </p:grpSpPr>
        <p:sp>
          <p:nvSpPr>
            <p:cNvPr id="118" name="Oval 117"/>
            <p:cNvSpPr/>
            <p:nvPr/>
          </p:nvSpPr>
          <p:spPr>
            <a:xfrm>
              <a:off x="8955543" y="928914"/>
              <a:ext cx="693850" cy="693850"/>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grpSp>
          <p:nvGrpSpPr>
            <p:cNvPr id="119" name="Group 15"/>
            <p:cNvGrpSpPr>
              <a:grpSpLocks noChangeAspect="1"/>
            </p:cNvGrpSpPr>
            <p:nvPr/>
          </p:nvGrpSpPr>
          <p:grpSpPr bwMode="auto">
            <a:xfrm>
              <a:off x="9158514" y="1165906"/>
              <a:ext cx="275771" cy="232463"/>
              <a:chOff x="3406" y="1795"/>
              <a:chExt cx="866" cy="730"/>
            </a:xfrm>
            <a:solidFill>
              <a:schemeClr val="bg1"/>
            </a:solidFill>
          </p:grpSpPr>
          <p:sp>
            <p:nvSpPr>
              <p:cNvPr id="120" name="Freeform 16"/>
              <p:cNvSpPr>
                <a:spLocks/>
              </p:cNvSpPr>
              <p:nvPr/>
            </p:nvSpPr>
            <p:spPr bwMode="auto">
              <a:xfrm>
                <a:off x="3578" y="1984"/>
                <a:ext cx="239" cy="265"/>
              </a:xfrm>
              <a:custGeom>
                <a:avLst/>
                <a:gdLst>
                  <a:gd name="T0" fmla="*/ 239 w 239"/>
                  <a:gd name="T1" fmla="*/ 160 h 265"/>
                  <a:gd name="T2" fmla="*/ 0 w 239"/>
                  <a:gd name="T3" fmla="*/ 265 h 265"/>
                  <a:gd name="T4" fmla="*/ 0 w 239"/>
                  <a:gd name="T5" fmla="*/ 196 h 265"/>
                  <a:gd name="T6" fmla="*/ 166 w 239"/>
                  <a:gd name="T7" fmla="*/ 131 h 265"/>
                  <a:gd name="T8" fmla="*/ 0 w 239"/>
                  <a:gd name="T9" fmla="*/ 66 h 265"/>
                  <a:gd name="T10" fmla="*/ 0 w 239"/>
                  <a:gd name="T11" fmla="*/ 0 h 265"/>
                  <a:gd name="T12" fmla="*/ 239 w 239"/>
                  <a:gd name="T13" fmla="*/ 103 h 265"/>
                  <a:gd name="T14" fmla="*/ 239 w 239"/>
                  <a:gd name="T15" fmla="*/ 160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65">
                    <a:moveTo>
                      <a:pt x="239" y="160"/>
                    </a:moveTo>
                    <a:lnTo>
                      <a:pt x="0" y="265"/>
                    </a:lnTo>
                    <a:lnTo>
                      <a:pt x="0" y="196"/>
                    </a:lnTo>
                    <a:lnTo>
                      <a:pt x="166" y="131"/>
                    </a:lnTo>
                    <a:lnTo>
                      <a:pt x="0" y="66"/>
                    </a:lnTo>
                    <a:lnTo>
                      <a:pt x="0" y="0"/>
                    </a:lnTo>
                    <a:lnTo>
                      <a:pt x="239" y="103"/>
                    </a:lnTo>
                    <a:lnTo>
                      <a:pt x="239"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21" name="Rectangle 17"/>
              <p:cNvSpPr>
                <a:spLocks noChangeArrowheads="1"/>
              </p:cNvSpPr>
              <p:nvPr/>
            </p:nvSpPr>
            <p:spPr bwMode="auto">
              <a:xfrm>
                <a:off x="3837" y="2324"/>
                <a:ext cx="247" cy="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22" name="Freeform 18"/>
              <p:cNvSpPr>
                <a:spLocks noEditPoints="1"/>
              </p:cNvSpPr>
              <p:nvPr/>
            </p:nvSpPr>
            <p:spPr bwMode="auto">
              <a:xfrm>
                <a:off x="3406" y="1795"/>
                <a:ext cx="866" cy="730"/>
              </a:xfrm>
              <a:custGeom>
                <a:avLst/>
                <a:gdLst>
                  <a:gd name="T0" fmla="*/ 866 w 866"/>
                  <a:gd name="T1" fmla="*/ 730 h 730"/>
                  <a:gd name="T2" fmla="*/ 0 w 866"/>
                  <a:gd name="T3" fmla="*/ 730 h 730"/>
                  <a:gd name="T4" fmla="*/ 0 w 866"/>
                  <a:gd name="T5" fmla="*/ 0 h 730"/>
                  <a:gd name="T6" fmla="*/ 866 w 866"/>
                  <a:gd name="T7" fmla="*/ 0 h 730"/>
                  <a:gd name="T8" fmla="*/ 866 w 866"/>
                  <a:gd name="T9" fmla="*/ 730 h 730"/>
                  <a:gd name="T10" fmla="*/ 41 w 866"/>
                  <a:gd name="T11" fmla="*/ 689 h 730"/>
                  <a:gd name="T12" fmla="*/ 826 w 866"/>
                  <a:gd name="T13" fmla="*/ 689 h 730"/>
                  <a:gd name="T14" fmla="*/ 826 w 866"/>
                  <a:gd name="T15" fmla="*/ 41 h 730"/>
                  <a:gd name="T16" fmla="*/ 41 w 866"/>
                  <a:gd name="T17" fmla="*/ 41 h 730"/>
                  <a:gd name="T18" fmla="*/ 41 w 866"/>
                  <a:gd name="T19" fmla="*/ 68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6" h="730">
                    <a:moveTo>
                      <a:pt x="866" y="730"/>
                    </a:moveTo>
                    <a:lnTo>
                      <a:pt x="0" y="730"/>
                    </a:lnTo>
                    <a:lnTo>
                      <a:pt x="0" y="0"/>
                    </a:lnTo>
                    <a:lnTo>
                      <a:pt x="866" y="0"/>
                    </a:lnTo>
                    <a:lnTo>
                      <a:pt x="866" y="730"/>
                    </a:lnTo>
                    <a:close/>
                    <a:moveTo>
                      <a:pt x="41" y="689"/>
                    </a:moveTo>
                    <a:lnTo>
                      <a:pt x="826" y="689"/>
                    </a:lnTo>
                    <a:lnTo>
                      <a:pt x="826" y="41"/>
                    </a:lnTo>
                    <a:lnTo>
                      <a:pt x="41" y="41"/>
                    </a:lnTo>
                    <a:lnTo>
                      <a:pt x="41" y="6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grpSp>
      </p:grpSp>
      <p:grpSp>
        <p:nvGrpSpPr>
          <p:cNvPr id="123" name="Group 122"/>
          <p:cNvGrpSpPr/>
          <p:nvPr/>
        </p:nvGrpSpPr>
        <p:grpSpPr>
          <a:xfrm>
            <a:off x="6509830" y="901995"/>
            <a:ext cx="750942" cy="750746"/>
            <a:chOff x="8955543" y="928914"/>
            <a:chExt cx="693850" cy="693850"/>
          </a:xfrm>
        </p:grpSpPr>
        <p:sp>
          <p:nvSpPr>
            <p:cNvPr id="124" name="Oval 123"/>
            <p:cNvSpPr/>
            <p:nvPr/>
          </p:nvSpPr>
          <p:spPr>
            <a:xfrm>
              <a:off x="8955543" y="928914"/>
              <a:ext cx="693850" cy="693850"/>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grpSp>
          <p:nvGrpSpPr>
            <p:cNvPr id="125" name="Group 15"/>
            <p:cNvGrpSpPr>
              <a:grpSpLocks noChangeAspect="1"/>
            </p:cNvGrpSpPr>
            <p:nvPr/>
          </p:nvGrpSpPr>
          <p:grpSpPr bwMode="auto">
            <a:xfrm>
              <a:off x="9158514" y="1165906"/>
              <a:ext cx="275771" cy="232463"/>
              <a:chOff x="3406" y="1795"/>
              <a:chExt cx="866" cy="730"/>
            </a:xfrm>
            <a:solidFill>
              <a:schemeClr val="bg1"/>
            </a:solidFill>
          </p:grpSpPr>
          <p:sp>
            <p:nvSpPr>
              <p:cNvPr id="126" name="Freeform 16"/>
              <p:cNvSpPr>
                <a:spLocks/>
              </p:cNvSpPr>
              <p:nvPr/>
            </p:nvSpPr>
            <p:spPr bwMode="auto">
              <a:xfrm>
                <a:off x="3578" y="1984"/>
                <a:ext cx="239" cy="265"/>
              </a:xfrm>
              <a:custGeom>
                <a:avLst/>
                <a:gdLst>
                  <a:gd name="T0" fmla="*/ 239 w 239"/>
                  <a:gd name="T1" fmla="*/ 160 h 265"/>
                  <a:gd name="T2" fmla="*/ 0 w 239"/>
                  <a:gd name="T3" fmla="*/ 265 h 265"/>
                  <a:gd name="T4" fmla="*/ 0 w 239"/>
                  <a:gd name="T5" fmla="*/ 196 h 265"/>
                  <a:gd name="T6" fmla="*/ 166 w 239"/>
                  <a:gd name="T7" fmla="*/ 131 h 265"/>
                  <a:gd name="T8" fmla="*/ 0 w 239"/>
                  <a:gd name="T9" fmla="*/ 66 h 265"/>
                  <a:gd name="T10" fmla="*/ 0 w 239"/>
                  <a:gd name="T11" fmla="*/ 0 h 265"/>
                  <a:gd name="T12" fmla="*/ 239 w 239"/>
                  <a:gd name="T13" fmla="*/ 103 h 265"/>
                  <a:gd name="T14" fmla="*/ 239 w 239"/>
                  <a:gd name="T15" fmla="*/ 160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65">
                    <a:moveTo>
                      <a:pt x="239" y="160"/>
                    </a:moveTo>
                    <a:lnTo>
                      <a:pt x="0" y="265"/>
                    </a:lnTo>
                    <a:lnTo>
                      <a:pt x="0" y="196"/>
                    </a:lnTo>
                    <a:lnTo>
                      <a:pt x="166" y="131"/>
                    </a:lnTo>
                    <a:lnTo>
                      <a:pt x="0" y="66"/>
                    </a:lnTo>
                    <a:lnTo>
                      <a:pt x="0" y="0"/>
                    </a:lnTo>
                    <a:lnTo>
                      <a:pt x="239" y="103"/>
                    </a:lnTo>
                    <a:lnTo>
                      <a:pt x="239"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27" name="Rectangle 17"/>
              <p:cNvSpPr>
                <a:spLocks noChangeArrowheads="1"/>
              </p:cNvSpPr>
              <p:nvPr/>
            </p:nvSpPr>
            <p:spPr bwMode="auto">
              <a:xfrm>
                <a:off x="3837" y="2324"/>
                <a:ext cx="247" cy="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28" name="Freeform 18"/>
              <p:cNvSpPr>
                <a:spLocks noEditPoints="1"/>
              </p:cNvSpPr>
              <p:nvPr/>
            </p:nvSpPr>
            <p:spPr bwMode="auto">
              <a:xfrm>
                <a:off x="3406" y="1795"/>
                <a:ext cx="866" cy="730"/>
              </a:xfrm>
              <a:custGeom>
                <a:avLst/>
                <a:gdLst>
                  <a:gd name="T0" fmla="*/ 866 w 866"/>
                  <a:gd name="T1" fmla="*/ 730 h 730"/>
                  <a:gd name="T2" fmla="*/ 0 w 866"/>
                  <a:gd name="T3" fmla="*/ 730 h 730"/>
                  <a:gd name="T4" fmla="*/ 0 w 866"/>
                  <a:gd name="T5" fmla="*/ 0 h 730"/>
                  <a:gd name="T6" fmla="*/ 866 w 866"/>
                  <a:gd name="T7" fmla="*/ 0 h 730"/>
                  <a:gd name="T8" fmla="*/ 866 w 866"/>
                  <a:gd name="T9" fmla="*/ 730 h 730"/>
                  <a:gd name="T10" fmla="*/ 41 w 866"/>
                  <a:gd name="T11" fmla="*/ 689 h 730"/>
                  <a:gd name="T12" fmla="*/ 826 w 866"/>
                  <a:gd name="T13" fmla="*/ 689 h 730"/>
                  <a:gd name="T14" fmla="*/ 826 w 866"/>
                  <a:gd name="T15" fmla="*/ 41 h 730"/>
                  <a:gd name="T16" fmla="*/ 41 w 866"/>
                  <a:gd name="T17" fmla="*/ 41 h 730"/>
                  <a:gd name="T18" fmla="*/ 41 w 866"/>
                  <a:gd name="T19" fmla="*/ 68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6" h="730">
                    <a:moveTo>
                      <a:pt x="866" y="730"/>
                    </a:moveTo>
                    <a:lnTo>
                      <a:pt x="0" y="730"/>
                    </a:lnTo>
                    <a:lnTo>
                      <a:pt x="0" y="0"/>
                    </a:lnTo>
                    <a:lnTo>
                      <a:pt x="866" y="0"/>
                    </a:lnTo>
                    <a:lnTo>
                      <a:pt x="866" y="730"/>
                    </a:lnTo>
                    <a:close/>
                    <a:moveTo>
                      <a:pt x="41" y="689"/>
                    </a:moveTo>
                    <a:lnTo>
                      <a:pt x="826" y="689"/>
                    </a:lnTo>
                    <a:lnTo>
                      <a:pt x="826" y="41"/>
                    </a:lnTo>
                    <a:lnTo>
                      <a:pt x="41" y="41"/>
                    </a:lnTo>
                    <a:lnTo>
                      <a:pt x="41" y="6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grpSp>
      </p:grpSp>
      <p:sp>
        <p:nvSpPr>
          <p:cNvPr id="129" name="Rectangle 128"/>
          <p:cNvSpPr/>
          <p:nvPr/>
        </p:nvSpPr>
        <p:spPr>
          <a:xfrm>
            <a:off x="401042" y="2365081"/>
            <a:ext cx="7663543" cy="4625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91428" rIns="91428" bIns="91428" rtlCol="0" anchor="ctr"/>
          <a:lstStyle/>
          <a:p>
            <a:pPr algn="ctr" defTabSz="685759" fontAlgn="auto">
              <a:spcBef>
                <a:spcPts val="0"/>
              </a:spcBef>
              <a:spcAft>
                <a:spcPts val="0"/>
              </a:spcAft>
              <a:defRPr/>
            </a:pPr>
            <a:r>
              <a:rPr lang="en-US" sz="2700" b="1" dirty="0">
                <a:solidFill>
                  <a:schemeClr val="bg2"/>
                </a:solidFill>
              </a:rPr>
              <a:t>How to Meet These Demands</a:t>
            </a:r>
          </a:p>
        </p:txBody>
      </p:sp>
      <p:grpSp>
        <p:nvGrpSpPr>
          <p:cNvPr id="130" name="Group 129"/>
          <p:cNvGrpSpPr/>
          <p:nvPr/>
        </p:nvGrpSpPr>
        <p:grpSpPr>
          <a:xfrm>
            <a:off x="466299" y="401380"/>
            <a:ext cx="480928" cy="480803"/>
            <a:chOff x="912017" y="781162"/>
            <a:chExt cx="641237" cy="641237"/>
          </a:xfrm>
        </p:grpSpPr>
        <p:sp>
          <p:nvSpPr>
            <p:cNvPr id="131" name="Oval 130"/>
            <p:cNvSpPr/>
            <p:nvPr/>
          </p:nvSpPr>
          <p:spPr>
            <a:xfrm>
              <a:off x="912017" y="781162"/>
              <a:ext cx="641237" cy="641237"/>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sp>
          <p:nvSpPr>
            <p:cNvPr id="132" name="Freeform 35"/>
            <p:cNvSpPr>
              <a:spLocks noChangeArrowheads="1"/>
            </p:cNvSpPr>
            <p:nvPr/>
          </p:nvSpPr>
          <p:spPr bwMode="auto">
            <a:xfrm>
              <a:off x="1068531" y="977668"/>
              <a:ext cx="324841" cy="293474"/>
            </a:xfrm>
            <a:custGeom>
              <a:avLst/>
              <a:gdLst>
                <a:gd name="T0" fmla="*/ 2820 w 6959"/>
                <a:gd name="T1" fmla="*/ 6286 h 6287"/>
                <a:gd name="T2" fmla="*/ 2820 w 6959"/>
                <a:gd name="T3" fmla="*/ 6286 h 6287"/>
                <a:gd name="T4" fmla="*/ 2191 w 6959"/>
                <a:gd name="T5" fmla="*/ 6024 h 6287"/>
                <a:gd name="T6" fmla="*/ 1947 w 6959"/>
                <a:gd name="T7" fmla="*/ 5247 h 6287"/>
                <a:gd name="T8" fmla="*/ 2366 w 6959"/>
                <a:gd name="T9" fmla="*/ 4636 h 6287"/>
                <a:gd name="T10" fmla="*/ 1659 w 6959"/>
                <a:gd name="T11" fmla="*/ 2558 h 6287"/>
                <a:gd name="T12" fmla="*/ 1414 w 6959"/>
                <a:gd name="T13" fmla="*/ 2576 h 6287"/>
                <a:gd name="T14" fmla="*/ 506 w 6959"/>
                <a:gd name="T15" fmla="*/ 2200 h 6287"/>
                <a:gd name="T16" fmla="*/ 506 w 6959"/>
                <a:gd name="T17" fmla="*/ 376 h 6287"/>
                <a:gd name="T18" fmla="*/ 1414 w 6959"/>
                <a:gd name="T19" fmla="*/ 0 h 6287"/>
                <a:gd name="T20" fmla="*/ 2331 w 6959"/>
                <a:gd name="T21" fmla="*/ 376 h 6287"/>
                <a:gd name="T22" fmla="*/ 2698 w 6959"/>
                <a:gd name="T23" fmla="*/ 1441 h 6287"/>
                <a:gd name="T24" fmla="*/ 4776 w 6959"/>
                <a:gd name="T25" fmla="*/ 1999 h 6287"/>
                <a:gd name="T26" fmla="*/ 5003 w 6959"/>
                <a:gd name="T27" fmla="*/ 1676 h 6287"/>
                <a:gd name="T28" fmla="*/ 5771 w 6959"/>
                <a:gd name="T29" fmla="*/ 1362 h 6287"/>
                <a:gd name="T30" fmla="*/ 6539 w 6959"/>
                <a:gd name="T31" fmla="*/ 1676 h 6287"/>
                <a:gd name="T32" fmla="*/ 6539 w 6959"/>
                <a:gd name="T33" fmla="*/ 3222 h 6287"/>
                <a:gd name="T34" fmla="*/ 5771 w 6959"/>
                <a:gd name="T35" fmla="*/ 3536 h 6287"/>
                <a:gd name="T36" fmla="*/ 5142 w 6959"/>
                <a:gd name="T37" fmla="*/ 3335 h 6287"/>
                <a:gd name="T38" fmla="*/ 3562 w 6959"/>
                <a:gd name="T39" fmla="*/ 4915 h 6287"/>
                <a:gd name="T40" fmla="*/ 3449 w 6959"/>
                <a:gd name="T41" fmla="*/ 6024 h 6287"/>
                <a:gd name="T42" fmla="*/ 2820 w 6959"/>
                <a:gd name="T43" fmla="*/ 6286 h 6287"/>
                <a:gd name="T44" fmla="*/ 2820 w 6959"/>
                <a:gd name="T45" fmla="*/ 4514 h 6287"/>
                <a:gd name="T46" fmla="*/ 2820 w 6959"/>
                <a:gd name="T47" fmla="*/ 4514 h 6287"/>
                <a:gd name="T48" fmla="*/ 3309 w 6959"/>
                <a:gd name="T49" fmla="*/ 4653 h 6287"/>
                <a:gd name="T50" fmla="*/ 4881 w 6959"/>
                <a:gd name="T51" fmla="*/ 3082 h 6287"/>
                <a:gd name="T52" fmla="*/ 4688 w 6959"/>
                <a:gd name="T53" fmla="*/ 2349 h 6287"/>
                <a:gd name="T54" fmla="*/ 2602 w 6959"/>
                <a:gd name="T55" fmla="*/ 1790 h 6287"/>
                <a:gd name="T56" fmla="*/ 1999 w 6959"/>
                <a:gd name="T57" fmla="*/ 2436 h 6287"/>
                <a:gd name="T58" fmla="*/ 2707 w 6959"/>
                <a:gd name="T59" fmla="*/ 4514 h 6287"/>
                <a:gd name="T60" fmla="*/ 2820 w 6959"/>
                <a:gd name="T61" fmla="*/ 4514 h 6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59" h="6287">
                  <a:moveTo>
                    <a:pt x="2820" y="6286"/>
                  </a:moveTo>
                  <a:lnTo>
                    <a:pt x="2820" y="6286"/>
                  </a:lnTo>
                  <a:cubicBezTo>
                    <a:pt x="2584" y="6286"/>
                    <a:pt x="2357" y="6190"/>
                    <a:pt x="2191" y="6024"/>
                  </a:cubicBezTo>
                  <a:cubicBezTo>
                    <a:pt x="1991" y="5823"/>
                    <a:pt x="1894" y="5535"/>
                    <a:pt x="1947" y="5247"/>
                  </a:cubicBezTo>
                  <a:cubicBezTo>
                    <a:pt x="1991" y="4985"/>
                    <a:pt x="2139" y="4767"/>
                    <a:pt x="2366" y="4636"/>
                  </a:cubicBezTo>
                  <a:cubicBezTo>
                    <a:pt x="1659" y="2558"/>
                    <a:pt x="1659" y="2558"/>
                    <a:pt x="1659" y="2558"/>
                  </a:cubicBezTo>
                  <a:cubicBezTo>
                    <a:pt x="1580" y="2567"/>
                    <a:pt x="1493" y="2576"/>
                    <a:pt x="1414" y="2576"/>
                  </a:cubicBezTo>
                  <a:cubicBezTo>
                    <a:pt x="1074" y="2576"/>
                    <a:pt x="751" y="2445"/>
                    <a:pt x="506" y="2200"/>
                  </a:cubicBezTo>
                  <a:cubicBezTo>
                    <a:pt x="0" y="1694"/>
                    <a:pt x="0" y="882"/>
                    <a:pt x="506" y="376"/>
                  </a:cubicBezTo>
                  <a:cubicBezTo>
                    <a:pt x="751" y="131"/>
                    <a:pt x="1074" y="0"/>
                    <a:pt x="1414" y="0"/>
                  </a:cubicBezTo>
                  <a:cubicBezTo>
                    <a:pt x="1764" y="0"/>
                    <a:pt x="2087" y="131"/>
                    <a:pt x="2331" y="376"/>
                  </a:cubicBezTo>
                  <a:cubicBezTo>
                    <a:pt x="2611" y="655"/>
                    <a:pt x="2742" y="1048"/>
                    <a:pt x="2698" y="1441"/>
                  </a:cubicBezTo>
                  <a:cubicBezTo>
                    <a:pt x="4776" y="1999"/>
                    <a:pt x="4776" y="1999"/>
                    <a:pt x="4776" y="1999"/>
                  </a:cubicBezTo>
                  <a:cubicBezTo>
                    <a:pt x="4837" y="1877"/>
                    <a:pt x="4907" y="1773"/>
                    <a:pt x="5003" y="1676"/>
                  </a:cubicBezTo>
                  <a:cubicBezTo>
                    <a:pt x="5204" y="1476"/>
                    <a:pt x="5474" y="1362"/>
                    <a:pt x="5771" y="1362"/>
                  </a:cubicBezTo>
                  <a:cubicBezTo>
                    <a:pt x="6059" y="1362"/>
                    <a:pt x="6330" y="1476"/>
                    <a:pt x="6539" y="1676"/>
                  </a:cubicBezTo>
                  <a:cubicBezTo>
                    <a:pt x="6958" y="2104"/>
                    <a:pt x="6958" y="2794"/>
                    <a:pt x="6539" y="3222"/>
                  </a:cubicBezTo>
                  <a:cubicBezTo>
                    <a:pt x="6330" y="3423"/>
                    <a:pt x="6059" y="3536"/>
                    <a:pt x="5771" y="3536"/>
                  </a:cubicBezTo>
                  <a:cubicBezTo>
                    <a:pt x="5544" y="3536"/>
                    <a:pt x="5317" y="3466"/>
                    <a:pt x="5142" y="3335"/>
                  </a:cubicBezTo>
                  <a:cubicBezTo>
                    <a:pt x="3562" y="4915"/>
                    <a:pt x="3562" y="4915"/>
                    <a:pt x="3562" y="4915"/>
                  </a:cubicBezTo>
                  <a:cubicBezTo>
                    <a:pt x="3789" y="5256"/>
                    <a:pt x="3745" y="5727"/>
                    <a:pt x="3449" y="6024"/>
                  </a:cubicBezTo>
                  <a:cubicBezTo>
                    <a:pt x="3283" y="6190"/>
                    <a:pt x="3056" y="6286"/>
                    <a:pt x="2820" y="6286"/>
                  </a:cubicBezTo>
                  <a:close/>
                  <a:moveTo>
                    <a:pt x="2820" y="4514"/>
                  </a:moveTo>
                  <a:lnTo>
                    <a:pt x="2820" y="4514"/>
                  </a:lnTo>
                  <a:cubicBezTo>
                    <a:pt x="2995" y="4514"/>
                    <a:pt x="3161" y="4566"/>
                    <a:pt x="3309" y="4653"/>
                  </a:cubicBezTo>
                  <a:cubicBezTo>
                    <a:pt x="4881" y="3082"/>
                    <a:pt x="4881" y="3082"/>
                    <a:pt x="4881" y="3082"/>
                  </a:cubicBezTo>
                  <a:cubicBezTo>
                    <a:pt x="4732" y="2864"/>
                    <a:pt x="4662" y="2611"/>
                    <a:pt x="4688" y="2349"/>
                  </a:cubicBezTo>
                  <a:cubicBezTo>
                    <a:pt x="2602" y="1790"/>
                    <a:pt x="2602" y="1790"/>
                    <a:pt x="2602" y="1790"/>
                  </a:cubicBezTo>
                  <a:cubicBezTo>
                    <a:pt x="2488" y="2069"/>
                    <a:pt x="2270" y="2296"/>
                    <a:pt x="1999" y="2436"/>
                  </a:cubicBezTo>
                  <a:cubicBezTo>
                    <a:pt x="2707" y="4514"/>
                    <a:pt x="2707" y="4514"/>
                    <a:pt x="2707" y="4514"/>
                  </a:cubicBezTo>
                  <a:cubicBezTo>
                    <a:pt x="2750" y="4514"/>
                    <a:pt x="2785" y="4514"/>
                    <a:pt x="2820" y="4514"/>
                  </a:cubicBezTo>
                  <a:close/>
                </a:path>
              </a:pathLst>
            </a:custGeom>
            <a:solidFill>
              <a:schemeClr val="bg2"/>
            </a:solidFill>
            <a:ln>
              <a:noFill/>
            </a:ln>
            <a:effectLst/>
          </p:spPr>
          <p:txBody>
            <a:bodyPr wrap="none" anchor="ctr"/>
            <a:lstStyle/>
            <a:p>
              <a:pPr defTabSz="457112">
                <a:lnSpc>
                  <a:spcPct val="93000"/>
                </a:lnSpc>
                <a:buClr>
                  <a:srgbClr val="000000"/>
                </a:buClr>
                <a:buSzPct val="100000"/>
                <a:defRPr/>
              </a:pPr>
              <a:endParaRPr lang="en-US" dirty="0">
                <a:solidFill>
                  <a:srgbClr val="FFFFFF"/>
                </a:solidFill>
                <a:latin typeface="+mn-lt"/>
                <a:ea typeface="+mn-ea"/>
                <a:cs typeface="+mn-cs"/>
              </a:endParaRPr>
            </a:p>
          </p:txBody>
        </p:sp>
      </p:grpSp>
      <p:grpSp>
        <p:nvGrpSpPr>
          <p:cNvPr id="133" name="Group 132"/>
          <p:cNvGrpSpPr/>
          <p:nvPr/>
        </p:nvGrpSpPr>
        <p:grpSpPr>
          <a:xfrm>
            <a:off x="5865612" y="3209162"/>
            <a:ext cx="480928" cy="480803"/>
            <a:chOff x="8793274" y="5208019"/>
            <a:chExt cx="641237" cy="641237"/>
          </a:xfrm>
        </p:grpSpPr>
        <p:sp>
          <p:nvSpPr>
            <p:cNvPr id="134" name="Oval 133"/>
            <p:cNvSpPr/>
            <p:nvPr/>
          </p:nvSpPr>
          <p:spPr>
            <a:xfrm>
              <a:off x="8793274" y="5208019"/>
              <a:ext cx="641237" cy="641237"/>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sp>
          <p:nvSpPr>
            <p:cNvPr id="135" name="Freeform 49"/>
            <p:cNvSpPr>
              <a:spLocks/>
            </p:cNvSpPr>
            <p:nvPr/>
          </p:nvSpPr>
          <p:spPr bwMode="auto">
            <a:xfrm>
              <a:off x="8923589" y="5405370"/>
              <a:ext cx="380067" cy="22074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2"/>
            </a:solidFill>
            <a:ln w="9525">
              <a:noFill/>
              <a:round/>
              <a:headEnd/>
              <a:tailEnd/>
            </a:ln>
          </p:spPr>
          <p:txBody>
            <a:bodyPr vert="horz" wrap="square" lIns="121691" tIns="60847" rIns="121691" bIns="60847" numCol="1" anchor="t" anchorCtr="0" compatLnSpc="1">
              <a:prstTxWarp prst="textNoShape">
                <a:avLst/>
              </a:prstTxWarp>
            </a:bodyPr>
            <a:lstStyle/>
            <a:p>
              <a:pPr defTabSz="912221">
                <a:defRPr/>
              </a:pPr>
              <a:endParaRPr lang="en-US" kern="0" dirty="0">
                <a:solidFill>
                  <a:srgbClr val="FFFFFF"/>
                </a:solidFill>
                <a:latin typeface="+mn-lt"/>
                <a:ea typeface="Arial"/>
                <a:cs typeface="CiscoSansTT" panose="020B0503020201020303" pitchFamily="34" charset="0"/>
              </a:endParaRPr>
            </a:p>
          </p:txBody>
        </p:sp>
      </p:grpSp>
      <p:grpSp>
        <p:nvGrpSpPr>
          <p:cNvPr id="136" name="Group 135"/>
          <p:cNvGrpSpPr/>
          <p:nvPr/>
        </p:nvGrpSpPr>
        <p:grpSpPr>
          <a:xfrm>
            <a:off x="674914" y="3308894"/>
            <a:ext cx="674915" cy="674739"/>
            <a:chOff x="9185160" y="926304"/>
            <a:chExt cx="641237" cy="641237"/>
          </a:xfrm>
        </p:grpSpPr>
        <p:sp>
          <p:nvSpPr>
            <p:cNvPr id="137" name="Oval 136"/>
            <p:cNvSpPr/>
            <p:nvPr/>
          </p:nvSpPr>
          <p:spPr>
            <a:xfrm>
              <a:off x="9185160" y="926304"/>
              <a:ext cx="641237" cy="641237"/>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defRPr/>
              </a:pPr>
              <a:endParaRPr lang="en-US" sz="1300" dirty="0">
                <a:solidFill>
                  <a:prstClr val="white"/>
                </a:solidFill>
              </a:endParaRPr>
            </a:p>
          </p:txBody>
        </p:sp>
        <p:grpSp>
          <p:nvGrpSpPr>
            <p:cNvPr id="138" name="Group 4"/>
            <p:cNvGrpSpPr>
              <a:grpSpLocks noChangeAspect="1"/>
            </p:cNvGrpSpPr>
            <p:nvPr/>
          </p:nvGrpSpPr>
          <p:grpSpPr bwMode="auto">
            <a:xfrm>
              <a:off x="9390015" y="1044236"/>
              <a:ext cx="234997" cy="395294"/>
              <a:chOff x="2804" y="418"/>
              <a:chExt cx="2070" cy="3482"/>
            </a:xfrm>
            <a:solidFill>
              <a:schemeClr val="bg1"/>
            </a:solidFill>
          </p:grpSpPr>
          <p:sp>
            <p:nvSpPr>
              <p:cNvPr id="139" name="Freeform 5"/>
              <p:cNvSpPr>
                <a:spLocks noEditPoints="1"/>
              </p:cNvSpPr>
              <p:nvPr/>
            </p:nvSpPr>
            <p:spPr bwMode="auto">
              <a:xfrm>
                <a:off x="2804" y="418"/>
                <a:ext cx="2070" cy="3482"/>
              </a:xfrm>
              <a:custGeom>
                <a:avLst/>
                <a:gdLst>
                  <a:gd name="T0" fmla="*/ 925 w 1028"/>
                  <a:gd name="T1" fmla="*/ 1730 h 1730"/>
                  <a:gd name="T2" fmla="*/ 103 w 1028"/>
                  <a:gd name="T3" fmla="*/ 1730 h 1730"/>
                  <a:gd name="T4" fmla="*/ 0 w 1028"/>
                  <a:gd name="T5" fmla="*/ 1627 h 1730"/>
                  <a:gd name="T6" fmla="*/ 0 w 1028"/>
                  <a:gd name="T7" fmla="*/ 103 h 1730"/>
                  <a:gd name="T8" fmla="*/ 103 w 1028"/>
                  <a:gd name="T9" fmla="*/ 0 h 1730"/>
                  <a:gd name="T10" fmla="*/ 925 w 1028"/>
                  <a:gd name="T11" fmla="*/ 0 h 1730"/>
                  <a:gd name="T12" fmla="*/ 1028 w 1028"/>
                  <a:gd name="T13" fmla="*/ 103 h 1730"/>
                  <a:gd name="T14" fmla="*/ 1028 w 1028"/>
                  <a:gd name="T15" fmla="*/ 1627 h 1730"/>
                  <a:gd name="T16" fmla="*/ 925 w 1028"/>
                  <a:gd name="T17" fmla="*/ 1730 h 1730"/>
                  <a:gd name="T18" fmla="*/ 103 w 1028"/>
                  <a:gd name="T19" fmla="*/ 80 h 1730"/>
                  <a:gd name="T20" fmla="*/ 80 w 1028"/>
                  <a:gd name="T21" fmla="*/ 103 h 1730"/>
                  <a:gd name="T22" fmla="*/ 80 w 1028"/>
                  <a:gd name="T23" fmla="*/ 1627 h 1730"/>
                  <a:gd name="T24" fmla="*/ 103 w 1028"/>
                  <a:gd name="T25" fmla="*/ 1650 h 1730"/>
                  <a:gd name="T26" fmla="*/ 925 w 1028"/>
                  <a:gd name="T27" fmla="*/ 1650 h 1730"/>
                  <a:gd name="T28" fmla="*/ 948 w 1028"/>
                  <a:gd name="T29" fmla="*/ 1627 h 1730"/>
                  <a:gd name="T30" fmla="*/ 948 w 1028"/>
                  <a:gd name="T31" fmla="*/ 103 h 1730"/>
                  <a:gd name="T32" fmla="*/ 925 w 1028"/>
                  <a:gd name="T33" fmla="*/ 80 h 1730"/>
                  <a:gd name="T34" fmla="*/ 103 w 1028"/>
                  <a:gd name="T35" fmla="*/ 8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8" h="1730">
                    <a:moveTo>
                      <a:pt x="925" y="1730"/>
                    </a:moveTo>
                    <a:cubicBezTo>
                      <a:pt x="103" y="1730"/>
                      <a:pt x="103" y="1730"/>
                      <a:pt x="103" y="1730"/>
                    </a:cubicBezTo>
                    <a:cubicBezTo>
                      <a:pt x="46" y="1730"/>
                      <a:pt x="0" y="1684"/>
                      <a:pt x="0" y="1627"/>
                    </a:cubicBezTo>
                    <a:cubicBezTo>
                      <a:pt x="0" y="103"/>
                      <a:pt x="0" y="103"/>
                      <a:pt x="0" y="103"/>
                    </a:cubicBezTo>
                    <a:cubicBezTo>
                      <a:pt x="0" y="46"/>
                      <a:pt x="46" y="0"/>
                      <a:pt x="103" y="0"/>
                    </a:cubicBezTo>
                    <a:cubicBezTo>
                      <a:pt x="925" y="0"/>
                      <a:pt x="925" y="0"/>
                      <a:pt x="925" y="0"/>
                    </a:cubicBezTo>
                    <a:cubicBezTo>
                      <a:pt x="982" y="0"/>
                      <a:pt x="1028" y="46"/>
                      <a:pt x="1028" y="103"/>
                    </a:cubicBezTo>
                    <a:cubicBezTo>
                      <a:pt x="1028" y="1627"/>
                      <a:pt x="1028" y="1627"/>
                      <a:pt x="1028" y="1627"/>
                    </a:cubicBezTo>
                    <a:cubicBezTo>
                      <a:pt x="1028" y="1684"/>
                      <a:pt x="982" y="1730"/>
                      <a:pt x="925" y="1730"/>
                    </a:cubicBezTo>
                    <a:close/>
                    <a:moveTo>
                      <a:pt x="103" y="80"/>
                    </a:moveTo>
                    <a:cubicBezTo>
                      <a:pt x="90" y="80"/>
                      <a:pt x="80" y="91"/>
                      <a:pt x="80" y="103"/>
                    </a:cubicBezTo>
                    <a:cubicBezTo>
                      <a:pt x="80" y="1627"/>
                      <a:pt x="80" y="1627"/>
                      <a:pt x="80" y="1627"/>
                    </a:cubicBezTo>
                    <a:cubicBezTo>
                      <a:pt x="80" y="1640"/>
                      <a:pt x="90" y="1650"/>
                      <a:pt x="103" y="1650"/>
                    </a:cubicBezTo>
                    <a:cubicBezTo>
                      <a:pt x="925" y="1650"/>
                      <a:pt x="925" y="1650"/>
                      <a:pt x="925" y="1650"/>
                    </a:cubicBezTo>
                    <a:cubicBezTo>
                      <a:pt x="938" y="1650"/>
                      <a:pt x="948" y="1640"/>
                      <a:pt x="948" y="1627"/>
                    </a:cubicBezTo>
                    <a:cubicBezTo>
                      <a:pt x="948" y="103"/>
                      <a:pt x="948" y="103"/>
                      <a:pt x="948" y="103"/>
                    </a:cubicBezTo>
                    <a:cubicBezTo>
                      <a:pt x="948" y="91"/>
                      <a:pt x="938" y="80"/>
                      <a:pt x="925" y="80"/>
                    </a:cubicBezTo>
                    <a:lnTo>
                      <a:pt x="103"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40" name="Freeform 6"/>
              <p:cNvSpPr>
                <a:spLocks noEditPoints="1"/>
              </p:cNvSpPr>
              <p:nvPr/>
            </p:nvSpPr>
            <p:spPr bwMode="auto">
              <a:xfrm>
                <a:off x="2804" y="418"/>
                <a:ext cx="2070" cy="3482"/>
              </a:xfrm>
              <a:custGeom>
                <a:avLst/>
                <a:gdLst>
                  <a:gd name="T0" fmla="*/ 925 w 1028"/>
                  <a:gd name="T1" fmla="*/ 1730 h 1730"/>
                  <a:gd name="T2" fmla="*/ 103 w 1028"/>
                  <a:gd name="T3" fmla="*/ 1730 h 1730"/>
                  <a:gd name="T4" fmla="*/ 0 w 1028"/>
                  <a:gd name="T5" fmla="*/ 1627 h 1730"/>
                  <a:gd name="T6" fmla="*/ 0 w 1028"/>
                  <a:gd name="T7" fmla="*/ 103 h 1730"/>
                  <a:gd name="T8" fmla="*/ 103 w 1028"/>
                  <a:gd name="T9" fmla="*/ 0 h 1730"/>
                  <a:gd name="T10" fmla="*/ 925 w 1028"/>
                  <a:gd name="T11" fmla="*/ 0 h 1730"/>
                  <a:gd name="T12" fmla="*/ 1028 w 1028"/>
                  <a:gd name="T13" fmla="*/ 103 h 1730"/>
                  <a:gd name="T14" fmla="*/ 1028 w 1028"/>
                  <a:gd name="T15" fmla="*/ 1627 h 1730"/>
                  <a:gd name="T16" fmla="*/ 925 w 1028"/>
                  <a:gd name="T17" fmla="*/ 1730 h 1730"/>
                  <a:gd name="T18" fmla="*/ 103 w 1028"/>
                  <a:gd name="T19" fmla="*/ 80 h 1730"/>
                  <a:gd name="T20" fmla="*/ 80 w 1028"/>
                  <a:gd name="T21" fmla="*/ 103 h 1730"/>
                  <a:gd name="T22" fmla="*/ 80 w 1028"/>
                  <a:gd name="T23" fmla="*/ 1627 h 1730"/>
                  <a:gd name="T24" fmla="*/ 103 w 1028"/>
                  <a:gd name="T25" fmla="*/ 1650 h 1730"/>
                  <a:gd name="T26" fmla="*/ 925 w 1028"/>
                  <a:gd name="T27" fmla="*/ 1650 h 1730"/>
                  <a:gd name="T28" fmla="*/ 948 w 1028"/>
                  <a:gd name="T29" fmla="*/ 1627 h 1730"/>
                  <a:gd name="T30" fmla="*/ 948 w 1028"/>
                  <a:gd name="T31" fmla="*/ 103 h 1730"/>
                  <a:gd name="T32" fmla="*/ 925 w 1028"/>
                  <a:gd name="T33" fmla="*/ 80 h 1730"/>
                  <a:gd name="T34" fmla="*/ 103 w 1028"/>
                  <a:gd name="T35" fmla="*/ 8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8" h="1730">
                    <a:moveTo>
                      <a:pt x="925" y="1730"/>
                    </a:moveTo>
                    <a:cubicBezTo>
                      <a:pt x="103" y="1730"/>
                      <a:pt x="103" y="1730"/>
                      <a:pt x="103" y="1730"/>
                    </a:cubicBezTo>
                    <a:cubicBezTo>
                      <a:pt x="46" y="1730"/>
                      <a:pt x="0" y="1684"/>
                      <a:pt x="0" y="1627"/>
                    </a:cubicBezTo>
                    <a:cubicBezTo>
                      <a:pt x="0" y="103"/>
                      <a:pt x="0" y="103"/>
                      <a:pt x="0" y="103"/>
                    </a:cubicBezTo>
                    <a:cubicBezTo>
                      <a:pt x="0" y="46"/>
                      <a:pt x="46" y="0"/>
                      <a:pt x="103" y="0"/>
                    </a:cubicBezTo>
                    <a:cubicBezTo>
                      <a:pt x="925" y="0"/>
                      <a:pt x="925" y="0"/>
                      <a:pt x="925" y="0"/>
                    </a:cubicBezTo>
                    <a:cubicBezTo>
                      <a:pt x="982" y="0"/>
                      <a:pt x="1028" y="46"/>
                      <a:pt x="1028" y="103"/>
                    </a:cubicBezTo>
                    <a:cubicBezTo>
                      <a:pt x="1028" y="1627"/>
                      <a:pt x="1028" y="1627"/>
                      <a:pt x="1028" y="1627"/>
                    </a:cubicBezTo>
                    <a:cubicBezTo>
                      <a:pt x="1028" y="1684"/>
                      <a:pt x="982" y="1730"/>
                      <a:pt x="925" y="1730"/>
                    </a:cubicBezTo>
                    <a:close/>
                    <a:moveTo>
                      <a:pt x="103" y="80"/>
                    </a:moveTo>
                    <a:cubicBezTo>
                      <a:pt x="90" y="80"/>
                      <a:pt x="80" y="91"/>
                      <a:pt x="80" y="103"/>
                    </a:cubicBezTo>
                    <a:cubicBezTo>
                      <a:pt x="80" y="1627"/>
                      <a:pt x="80" y="1627"/>
                      <a:pt x="80" y="1627"/>
                    </a:cubicBezTo>
                    <a:cubicBezTo>
                      <a:pt x="80" y="1640"/>
                      <a:pt x="90" y="1650"/>
                      <a:pt x="103" y="1650"/>
                    </a:cubicBezTo>
                    <a:cubicBezTo>
                      <a:pt x="925" y="1650"/>
                      <a:pt x="925" y="1650"/>
                      <a:pt x="925" y="1650"/>
                    </a:cubicBezTo>
                    <a:cubicBezTo>
                      <a:pt x="938" y="1650"/>
                      <a:pt x="948" y="1640"/>
                      <a:pt x="948" y="1627"/>
                    </a:cubicBezTo>
                    <a:cubicBezTo>
                      <a:pt x="948" y="103"/>
                      <a:pt x="948" y="103"/>
                      <a:pt x="948" y="103"/>
                    </a:cubicBezTo>
                    <a:cubicBezTo>
                      <a:pt x="948" y="91"/>
                      <a:pt x="938" y="80"/>
                      <a:pt x="925" y="80"/>
                    </a:cubicBezTo>
                    <a:lnTo>
                      <a:pt x="103"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41" name="Freeform 7"/>
              <p:cNvSpPr>
                <a:spLocks noEditPoints="1"/>
              </p:cNvSpPr>
              <p:nvPr/>
            </p:nvSpPr>
            <p:spPr bwMode="auto">
              <a:xfrm>
                <a:off x="3110" y="722"/>
                <a:ext cx="1471" cy="2401"/>
              </a:xfrm>
              <a:custGeom>
                <a:avLst/>
                <a:gdLst>
                  <a:gd name="T0" fmla="*/ 1542 w 1542"/>
                  <a:gd name="T1" fmla="*/ 2459 h 2459"/>
                  <a:gd name="T2" fmla="*/ 0 w 1542"/>
                  <a:gd name="T3" fmla="*/ 2459 h 2459"/>
                  <a:gd name="T4" fmla="*/ 0 w 1542"/>
                  <a:gd name="T5" fmla="*/ 0 h 2459"/>
                  <a:gd name="T6" fmla="*/ 1542 w 1542"/>
                  <a:gd name="T7" fmla="*/ 0 h 2459"/>
                  <a:gd name="T8" fmla="*/ 1542 w 1542"/>
                  <a:gd name="T9" fmla="*/ 2459 h 2459"/>
                  <a:gd name="T10" fmla="*/ 80 w 1542"/>
                  <a:gd name="T11" fmla="*/ 2379 h 2459"/>
                  <a:gd name="T12" fmla="*/ 1462 w 1542"/>
                  <a:gd name="T13" fmla="*/ 2379 h 2459"/>
                  <a:gd name="T14" fmla="*/ 1462 w 1542"/>
                  <a:gd name="T15" fmla="*/ 80 h 2459"/>
                  <a:gd name="T16" fmla="*/ 80 w 1542"/>
                  <a:gd name="T17" fmla="*/ 80 h 2459"/>
                  <a:gd name="T18" fmla="*/ 80 w 1542"/>
                  <a:gd name="T19" fmla="*/ 2379 h 2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2" h="2459">
                    <a:moveTo>
                      <a:pt x="1542" y="2459"/>
                    </a:moveTo>
                    <a:lnTo>
                      <a:pt x="0" y="2459"/>
                    </a:lnTo>
                    <a:lnTo>
                      <a:pt x="0" y="0"/>
                    </a:lnTo>
                    <a:lnTo>
                      <a:pt x="1542" y="0"/>
                    </a:lnTo>
                    <a:lnTo>
                      <a:pt x="1542" y="2459"/>
                    </a:lnTo>
                    <a:close/>
                    <a:moveTo>
                      <a:pt x="80" y="2379"/>
                    </a:moveTo>
                    <a:lnTo>
                      <a:pt x="1462" y="2379"/>
                    </a:lnTo>
                    <a:lnTo>
                      <a:pt x="1462" y="80"/>
                    </a:lnTo>
                    <a:lnTo>
                      <a:pt x="80" y="80"/>
                    </a:lnTo>
                    <a:lnTo>
                      <a:pt x="80" y="23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42" name="Oval 8"/>
              <p:cNvSpPr>
                <a:spLocks noChangeArrowheads="1"/>
              </p:cNvSpPr>
              <p:nvPr/>
            </p:nvSpPr>
            <p:spPr bwMode="auto">
              <a:xfrm>
                <a:off x="3690" y="3256"/>
                <a:ext cx="308" cy="30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grpSp>
      </p:grpSp>
      <p:grpSp>
        <p:nvGrpSpPr>
          <p:cNvPr id="143" name="Group 142"/>
          <p:cNvGrpSpPr/>
          <p:nvPr/>
        </p:nvGrpSpPr>
        <p:grpSpPr>
          <a:xfrm>
            <a:off x="3176842" y="3437872"/>
            <a:ext cx="273931" cy="273860"/>
            <a:chOff x="8793274" y="5208019"/>
            <a:chExt cx="641237" cy="641237"/>
          </a:xfrm>
        </p:grpSpPr>
        <p:sp>
          <p:nvSpPr>
            <p:cNvPr id="144" name="Oval 143"/>
            <p:cNvSpPr/>
            <p:nvPr/>
          </p:nvSpPr>
          <p:spPr>
            <a:xfrm>
              <a:off x="8793274" y="5208019"/>
              <a:ext cx="641237" cy="641237"/>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sp>
          <p:nvSpPr>
            <p:cNvPr id="145" name="Freeform 49"/>
            <p:cNvSpPr>
              <a:spLocks/>
            </p:cNvSpPr>
            <p:nvPr/>
          </p:nvSpPr>
          <p:spPr bwMode="auto">
            <a:xfrm>
              <a:off x="8923589" y="5405370"/>
              <a:ext cx="380067" cy="22074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2"/>
            </a:solidFill>
            <a:ln w="9525">
              <a:noFill/>
              <a:round/>
              <a:headEnd/>
              <a:tailEnd/>
            </a:ln>
          </p:spPr>
          <p:txBody>
            <a:bodyPr vert="horz" wrap="square" lIns="121691" tIns="60847" rIns="121691" bIns="60847" numCol="1" anchor="t" anchorCtr="0" compatLnSpc="1">
              <a:prstTxWarp prst="textNoShape">
                <a:avLst/>
              </a:prstTxWarp>
            </a:bodyPr>
            <a:lstStyle/>
            <a:p>
              <a:pPr defTabSz="912221">
                <a:defRPr/>
              </a:pPr>
              <a:endParaRPr lang="en-US" kern="0" dirty="0">
                <a:solidFill>
                  <a:srgbClr val="FFFFFF"/>
                </a:solidFill>
                <a:latin typeface="+mn-lt"/>
                <a:ea typeface="Arial"/>
                <a:cs typeface="CiscoSansTT" panose="020B0503020201020303" pitchFamily="34" charset="0"/>
              </a:endParaRPr>
            </a:p>
          </p:txBody>
        </p:sp>
      </p:grpSp>
      <p:grpSp>
        <p:nvGrpSpPr>
          <p:cNvPr id="146" name="Group 145"/>
          <p:cNvGrpSpPr/>
          <p:nvPr/>
        </p:nvGrpSpPr>
        <p:grpSpPr>
          <a:xfrm>
            <a:off x="4374271" y="4232153"/>
            <a:ext cx="350130" cy="350039"/>
            <a:chOff x="5832362" y="5643447"/>
            <a:chExt cx="466840" cy="466840"/>
          </a:xfrm>
        </p:grpSpPr>
        <p:sp>
          <p:nvSpPr>
            <p:cNvPr id="147" name="Oval 146"/>
            <p:cNvSpPr/>
            <p:nvPr/>
          </p:nvSpPr>
          <p:spPr>
            <a:xfrm>
              <a:off x="5832362" y="5643447"/>
              <a:ext cx="466840" cy="466840"/>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grpSp>
          <p:nvGrpSpPr>
            <p:cNvPr id="148" name="Group 4"/>
            <p:cNvGrpSpPr>
              <a:grpSpLocks noChangeAspect="1"/>
            </p:cNvGrpSpPr>
            <p:nvPr/>
          </p:nvGrpSpPr>
          <p:grpSpPr bwMode="auto">
            <a:xfrm>
              <a:off x="5981503" y="5729305"/>
              <a:ext cx="171085" cy="287786"/>
              <a:chOff x="2804" y="418"/>
              <a:chExt cx="2070" cy="3482"/>
            </a:xfrm>
            <a:solidFill>
              <a:schemeClr val="bg1"/>
            </a:solidFill>
          </p:grpSpPr>
          <p:sp>
            <p:nvSpPr>
              <p:cNvPr id="149" name="Freeform 5"/>
              <p:cNvSpPr>
                <a:spLocks noEditPoints="1"/>
              </p:cNvSpPr>
              <p:nvPr/>
            </p:nvSpPr>
            <p:spPr bwMode="auto">
              <a:xfrm>
                <a:off x="2804" y="418"/>
                <a:ext cx="2070" cy="3482"/>
              </a:xfrm>
              <a:custGeom>
                <a:avLst/>
                <a:gdLst>
                  <a:gd name="T0" fmla="*/ 925 w 1028"/>
                  <a:gd name="T1" fmla="*/ 1730 h 1730"/>
                  <a:gd name="T2" fmla="*/ 103 w 1028"/>
                  <a:gd name="T3" fmla="*/ 1730 h 1730"/>
                  <a:gd name="T4" fmla="*/ 0 w 1028"/>
                  <a:gd name="T5" fmla="*/ 1627 h 1730"/>
                  <a:gd name="T6" fmla="*/ 0 w 1028"/>
                  <a:gd name="T7" fmla="*/ 103 h 1730"/>
                  <a:gd name="T8" fmla="*/ 103 w 1028"/>
                  <a:gd name="T9" fmla="*/ 0 h 1730"/>
                  <a:gd name="T10" fmla="*/ 925 w 1028"/>
                  <a:gd name="T11" fmla="*/ 0 h 1730"/>
                  <a:gd name="T12" fmla="*/ 1028 w 1028"/>
                  <a:gd name="T13" fmla="*/ 103 h 1730"/>
                  <a:gd name="T14" fmla="*/ 1028 w 1028"/>
                  <a:gd name="T15" fmla="*/ 1627 h 1730"/>
                  <a:gd name="T16" fmla="*/ 925 w 1028"/>
                  <a:gd name="T17" fmla="*/ 1730 h 1730"/>
                  <a:gd name="T18" fmla="*/ 103 w 1028"/>
                  <a:gd name="T19" fmla="*/ 80 h 1730"/>
                  <a:gd name="T20" fmla="*/ 80 w 1028"/>
                  <a:gd name="T21" fmla="*/ 103 h 1730"/>
                  <a:gd name="T22" fmla="*/ 80 w 1028"/>
                  <a:gd name="T23" fmla="*/ 1627 h 1730"/>
                  <a:gd name="T24" fmla="*/ 103 w 1028"/>
                  <a:gd name="T25" fmla="*/ 1650 h 1730"/>
                  <a:gd name="T26" fmla="*/ 925 w 1028"/>
                  <a:gd name="T27" fmla="*/ 1650 h 1730"/>
                  <a:gd name="T28" fmla="*/ 948 w 1028"/>
                  <a:gd name="T29" fmla="*/ 1627 h 1730"/>
                  <a:gd name="T30" fmla="*/ 948 w 1028"/>
                  <a:gd name="T31" fmla="*/ 103 h 1730"/>
                  <a:gd name="T32" fmla="*/ 925 w 1028"/>
                  <a:gd name="T33" fmla="*/ 80 h 1730"/>
                  <a:gd name="T34" fmla="*/ 103 w 1028"/>
                  <a:gd name="T35" fmla="*/ 8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8" h="1730">
                    <a:moveTo>
                      <a:pt x="925" y="1730"/>
                    </a:moveTo>
                    <a:cubicBezTo>
                      <a:pt x="103" y="1730"/>
                      <a:pt x="103" y="1730"/>
                      <a:pt x="103" y="1730"/>
                    </a:cubicBezTo>
                    <a:cubicBezTo>
                      <a:pt x="46" y="1730"/>
                      <a:pt x="0" y="1684"/>
                      <a:pt x="0" y="1627"/>
                    </a:cubicBezTo>
                    <a:cubicBezTo>
                      <a:pt x="0" y="103"/>
                      <a:pt x="0" y="103"/>
                      <a:pt x="0" y="103"/>
                    </a:cubicBezTo>
                    <a:cubicBezTo>
                      <a:pt x="0" y="46"/>
                      <a:pt x="46" y="0"/>
                      <a:pt x="103" y="0"/>
                    </a:cubicBezTo>
                    <a:cubicBezTo>
                      <a:pt x="925" y="0"/>
                      <a:pt x="925" y="0"/>
                      <a:pt x="925" y="0"/>
                    </a:cubicBezTo>
                    <a:cubicBezTo>
                      <a:pt x="982" y="0"/>
                      <a:pt x="1028" y="46"/>
                      <a:pt x="1028" y="103"/>
                    </a:cubicBezTo>
                    <a:cubicBezTo>
                      <a:pt x="1028" y="1627"/>
                      <a:pt x="1028" y="1627"/>
                      <a:pt x="1028" y="1627"/>
                    </a:cubicBezTo>
                    <a:cubicBezTo>
                      <a:pt x="1028" y="1684"/>
                      <a:pt x="982" y="1730"/>
                      <a:pt x="925" y="1730"/>
                    </a:cubicBezTo>
                    <a:close/>
                    <a:moveTo>
                      <a:pt x="103" y="80"/>
                    </a:moveTo>
                    <a:cubicBezTo>
                      <a:pt x="90" y="80"/>
                      <a:pt x="80" y="91"/>
                      <a:pt x="80" y="103"/>
                    </a:cubicBezTo>
                    <a:cubicBezTo>
                      <a:pt x="80" y="1627"/>
                      <a:pt x="80" y="1627"/>
                      <a:pt x="80" y="1627"/>
                    </a:cubicBezTo>
                    <a:cubicBezTo>
                      <a:pt x="80" y="1640"/>
                      <a:pt x="90" y="1650"/>
                      <a:pt x="103" y="1650"/>
                    </a:cubicBezTo>
                    <a:cubicBezTo>
                      <a:pt x="925" y="1650"/>
                      <a:pt x="925" y="1650"/>
                      <a:pt x="925" y="1650"/>
                    </a:cubicBezTo>
                    <a:cubicBezTo>
                      <a:pt x="938" y="1650"/>
                      <a:pt x="948" y="1640"/>
                      <a:pt x="948" y="1627"/>
                    </a:cubicBezTo>
                    <a:cubicBezTo>
                      <a:pt x="948" y="103"/>
                      <a:pt x="948" y="103"/>
                      <a:pt x="948" y="103"/>
                    </a:cubicBezTo>
                    <a:cubicBezTo>
                      <a:pt x="948" y="91"/>
                      <a:pt x="938" y="80"/>
                      <a:pt x="925" y="80"/>
                    </a:cubicBezTo>
                    <a:lnTo>
                      <a:pt x="103"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50" name="Freeform 6"/>
              <p:cNvSpPr>
                <a:spLocks noEditPoints="1"/>
              </p:cNvSpPr>
              <p:nvPr/>
            </p:nvSpPr>
            <p:spPr bwMode="auto">
              <a:xfrm>
                <a:off x="2804" y="418"/>
                <a:ext cx="2070" cy="3482"/>
              </a:xfrm>
              <a:custGeom>
                <a:avLst/>
                <a:gdLst>
                  <a:gd name="T0" fmla="*/ 925 w 1028"/>
                  <a:gd name="T1" fmla="*/ 1730 h 1730"/>
                  <a:gd name="T2" fmla="*/ 103 w 1028"/>
                  <a:gd name="T3" fmla="*/ 1730 h 1730"/>
                  <a:gd name="T4" fmla="*/ 0 w 1028"/>
                  <a:gd name="T5" fmla="*/ 1627 h 1730"/>
                  <a:gd name="T6" fmla="*/ 0 w 1028"/>
                  <a:gd name="T7" fmla="*/ 103 h 1730"/>
                  <a:gd name="T8" fmla="*/ 103 w 1028"/>
                  <a:gd name="T9" fmla="*/ 0 h 1730"/>
                  <a:gd name="T10" fmla="*/ 925 w 1028"/>
                  <a:gd name="T11" fmla="*/ 0 h 1730"/>
                  <a:gd name="T12" fmla="*/ 1028 w 1028"/>
                  <a:gd name="T13" fmla="*/ 103 h 1730"/>
                  <a:gd name="T14" fmla="*/ 1028 w 1028"/>
                  <a:gd name="T15" fmla="*/ 1627 h 1730"/>
                  <a:gd name="T16" fmla="*/ 925 w 1028"/>
                  <a:gd name="T17" fmla="*/ 1730 h 1730"/>
                  <a:gd name="T18" fmla="*/ 103 w 1028"/>
                  <a:gd name="T19" fmla="*/ 80 h 1730"/>
                  <a:gd name="T20" fmla="*/ 80 w 1028"/>
                  <a:gd name="T21" fmla="*/ 103 h 1730"/>
                  <a:gd name="T22" fmla="*/ 80 w 1028"/>
                  <a:gd name="T23" fmla="*/ 1627 h 1730"/>
                  <a:gd name="T24" fmla="*/ 103 w 1028"/>
                  <a:gd name="T25" fmla="*/ 1650 h 1730"/>
                  <a:gd name="T26" fmla="*/ 925 w 1028"/>
                  <a:gd name="T27" fmla="*/ 1650 h 1730"/>
                  <a:gd name="T28" fmla="*/ 948 w 1028"/>
                  <a:gd name="T29" fmla="*/ 1627 h 1730"/>
                  <a:gd name="T30" fmla="*/ 948 w 1028"/>
                  <a:gd name="T31" fmla="*/ 103 h 1730"/>
                  <a:gd name="T32" fmla="*/ 925 w 1028"/>
                  <a:gd name="T33" fmla="*/ 80 h 1730"/>
                  <a:gd name="T34" fmla="*/ 103 w 1028"/>
                  <a:gd name="T35" fmla="*/ 8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8" h="1730">
                    <a:moveTo>
                      <a:pt x="925" y="1730"/>
                    </a:moveTo>
                    <a:cubicBezTo>
                      <a:pt x="103" y="1730"/>
                      <a:pt x="103" y="1730"/>
                      <a:pt x="103" y="1730"/>
                    </a:cubicBezTo>
                    <a:cubicBezTo>
                      <a:pt x="46" y="1730"/>
                      <a:pt x="0" y="1684"/>
                      <a:pt x="0" y="1627"/>
                    </a:cubicBezTo>
                    <a:cubicBezTo>
                      <a:pt x="0" y="103"/>
                      <a:pt x="0" y="103"/>
                      <a:pt x="0" y="103"/>
                    </a:cubicBezTo>
                    <a:cubicBezTo>
                      <a:pt x="0" y="46"/>
                      <a:pt x="46" y="0"/>
                      <a:pt x="103" y="0"/>
                    </a:cubicBezTo>
                    <a:cubicBezTo>
                      <a:pt x="925" y="0"/>
                      <a:pt x="925" y="0"/>
                      <a:pt x="925" y="0"/>
                    </a:cubicBezTo>
                    <a:cubicBezTo>
                      <a:pt x="982" y="0"/>
                      <a:pt x="1028" y="46"/>
                      <a:pt x="1028" y="103"/>
                    </a:cubicBezTo>
                    <a:cubicBezTo>
                      <a:pt x="1028" y="1627"/>
                      <a:pt x="1028" y="1627"/>
                      <a:pt x="1028" y="1627"/>
                    </a:cubicBezTo>
                    <a:cubicBezTo>
                      <a:pt x="1028" y="1684"/>
                      <a:pt x="982" y="1730"/>
                      <a:pt x="925" y="1730"/>
                    </a:cubicBezTo>
                    <a:close/>
                    <a:moveTo>
                      <a:pt x="103" y="80"/>
                    </a:moveTo>
                    <a:cubicBezTo>
                      <a:pt x="90" y="80"/>
                      <a:pt x="80" y="91"/>
                      <a:pt x="80" y="103"/>
                    </a:cubicBezTo>
                    <a:cubicBezTo>
                      <a:pt x="80" y="1627"/>
                      <a:pt x="80" y="1627"/>
                      <a:pt x="80" y="1627"/>
                    </a:cubicBezTo>
                    <a:cubicBezTo>
                      <a:pt x="80" y="1640"/>
                      <a:pt x="90" y="1650"/>
                      <a:pt x="103" y="1650"/>
                    </a:cubicBezTo>
                    <a:cubicBezTo>
                      <a:pt x="925" y="1650"/>
                      <a:pt x="925" y="1650"/>
                      <a:pt x="925" y="1650"/>
                    </a:cubicBezTo>
                    <a:cubicBezTo>
                      <a:pt x="938" y="1650"/>
                      <a:pt x="948" y="1640"/>
                      <a:pt x="948" y="1627"/>
                    </a:cubicBezTo>
                    <a:cubicBezTo>
                      <a:pt x="948" y="103"/>
                      <a:pt x="948" y="103"/>
                      <a:pt x="948" y="103"/>
                    </a:cubicBezTo>
                    <a:cubicBezTo>
                      <a:pt x="948" y="91"/>
                      <a:pt x="938" y="80"/>
                      <a:pt x="925" y="80"/>
                    </a:cubicBezTo>
                    <a:lnTo>
                      <a:pt x="103"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51" name="Freeform 7"/>
              <p:cNvSpPr>
                <a:spLocks noEditPoints="1"/>
              </p:cNvSpPr>
              <p:nvPr/>
            </p:nvSpPr>
            <p:spPr bwMode="auto">
              <a:xfrm>
                <a:off x="3110" y="722"/>
                <a:ext cx="1471" cy="2401"/>
              </a:xfrm>
              <a:custGeom>
                <a:avLst/>
                <a:gdLst>
                  <a:gd name="T0" fmla="*/ 1542 w 1542"/>
                  <a:gd name="T1" fmla="*/ 2459 h 2459"/>
                  <a:gd name="T2" fmla="*/ 0 w 1542"/>
                  <a:gd name="T3" fmla="*/ 2459 h 2459"/>
                  <a:gd name="T4" fmla="*/ 0 w 1542"/>
                  <a:gd name="T5" fmla="*/ 0 h 2459"/>
                  <a:gd name="T6" fmla="*/ 1542 w 1542"/>
                  <a:gd name="T7" fmla="*/ 0 h 2459"/>
                  <a:gd name="T8" fmla="*/ 1542 w 1542"/>
                  <a:gd name="T9" fmla="*/ 2459 h 2459"/>
                  <a:gd name="T10" fmla="*/ 80 w 1542"/>
                  <a:gd name="T11" fmla="*/ 2379 h 2459"/>
                  <a:gd name="T12" fmla="*/ 1462 w 1542"/>
                  <a:gd name="T13" fmla="*/ 2379 h 2459"/>
                  <a:gd name="T14" fmla="*/ 1462 w 1542"/>
                  <a:gd name="T15" fmla="*/ 80 h 2459"/>
                  <a:gd name="T16" fmla="*/ 80 w 1542"/>
                  <a:gd name="T17" fmla="*/ 80 h 2459"/>
                  <a:gd name="T18" fmla="*/ 80 w 1542"/>
                  <a:gd name="T19" fmla="*/ 2379 h 2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2" h="2459">
                    <a:moveTo>
                      <a:pt x="1542" y="2459"/>
                    </a:moveTo>
                    <a:lnTo>
                      <a:pt x="0" y="2459"/>
                    </a:lnTo>
                    <a:lnTo>
                      <a:pt x="0" y="0"/>
                    </a:lnTo>
                    <a:lnTo>
                      <a:pt x="1542" y="0"/>
                    </a:lnTo>
                    <a:lnTo>
                      <a:pt x="1542" y="2459"/>
                    </a:lnTo>
                    <a:close/>
                    <a:moveTo>
                      <a:pt x="80" y="2379"/>
                    </a:moveTo>
                    <a:lnTo>
                      <a:pt x="1462" y="2379"/>
                    </a:lnTo>
                    <a:lnTo>
                      <a:pt x="1462" y="80"/>
                    </a:lnTo>
                    <a:lnTo>
                      <a:pt x="80" y="80"/>
                    </a:lnTo>
                    <a:lnTo>
                      <a:pt x="80" y="23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sp>
            <p:nvSpPr>
              <p:cNvPr id="152" name="Oval 8"/>
              <p:cNvSpPr>
                <a:spLocks noChangeArrowheads="1"/>
              </p:cNvSpPr>
              <p:nvPr/>
            </p:nvSpPr>
            <p:spPr bwMode="auto">
              <a:xfrm>
                <a:off x="3690" y="3256"/>
                <a:ext cx="308" cy="30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grpSp>
      </p:grpSp>
      <p:grpSp>
        <p:nvGrpSpPr>
          <p:cNvPr id="153" name="Group 152"/>
          <p:cNvGrpSpPr/>
          <p:nvPr/>
        </p:nvGrpSpPr>
        <p:grpSpPr>
          <a:xfrm>
            <a:off x="1299056" y="1566017"/>
            <a:ext cx="333801" cy="333714"/>
            <a:chOff x="10513214" y="2094705"/>
            <a:chExt cx="641237" cy="641237"/>
          </a:xfrm>
        </p:grpSpPr>
        <p:sp>
          <p:nvSpPr>
            <p:cNvPr id="154" name="Oval 153"/>
            <p:cNvSpPr/>
            <p:nvPr/>
          </p:nvSpPr>
          <p:spPr>
            <a:xfrm>
              <a:off x="10513214" y="2094705"/>
              <a:ext cx="641237" cy="641237"/>
            </a:xfrm>
            <a:prstGeom prst="ellipse">
              <a:avLst/>
            </a:prstGeom>
            <a:solidFill>
              <a:srgbClr val="000000">
                <a:alpha val="74000"/>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891" fontAlgn="auto">
                <a:spcBef>
                  <a:spcPts val="0"/>
                </a:spcBef>
                <a:spcAft>
                  <a:spcPts val="0"/>
                </a:spcAft>
              </a:pPr>
              <a:endParaRPr lang="en-US" sz="1300" dirty="0">
                <a:solidFill>
                  <a:prstClr val="white"/>
                </a:solidFill>
              </a:endParaRPr>
            </a:p>
          </p:txBody>
        </p:sp>
        <p:sp>
          <p:nvSpPr>
            <p:cNvPr id="155" name="Freeform 12"/>
            <p:cNvSpPr>
              <a:spLocks noEditPoints="1"/>
            </p:cNvSpPr>
            <p:nvPr/>
          </p:nvSpPr>
          <p:spPr bwMode="auto">
            <a:xfrm>
              <a:off x="10707008" y="2228386"/>
              <a:ext cx="280307" cy="379650"/>
            </a:xfrm>
            <a:custGeom>
              <a:avLst/>
              <a:gdLst>
                <a:gd name="T0" fmla="*/ 514 w 517"/>
                <a:gd name="T1" fmla="*/ 285 h 701"/>
                <a:gd name="T2" fmla="*/ 493 w 517"/>
                <a:gd name="T3" fmla="*/ 259 h 701"/>
                <a:gd name="T4" fmla="*/ 418 w 517"/>
                <a:gd name="T5" fmla="*/ 259 h 701"/>
                <a:gd name="T6" fmla="*/ 418 w 517"/>
                <a:gd name="T7" fmla="*/ 186 h 701"/>
                <a:gd name="T8" fmla="*/ 514 w 517"/>
                <a:gd name="T9" fmla="*/ 72 h 701"/>
                <a:gd name="T10" fmla="*/ 493 w 517"/>
                <a:gd name="T11" fmla="*/ 46 h 701"/>
                <a:gd name="T12" fmla="*/ 415 w 517"/>
                <a:gd name="T13" fmla="*/ 46 h 701"/>
                <a:gd name="T14" fmla="*/ 353 w 517"/>
                <a:gd name="T15" fmla="*/ 0 h 701"/>
                <a:gd name="T16" fmla="*/ 164 w 517"/>
                <a:gd name="T17" fmla="*/ 0 h 701"/>
                <a:gd name="T18" fmla="*/ 101 w 517"/>
                <a:gd name="T19" fmla="*/ 46 h 701"/>
                <a:gd name="T20" fmla="*/ 24 w 517"/>
                <a:gd name="T21" fmla="*/ 46 h 701"/>
                <a:gd name="T22" fmla="*/ 2 w 517"/>
                <a:gd name="T23" fmla="*/ 72 h 701"/>
                <a:gd name="T24" fmla="*/ 98 w 517"/>
                <a:gd name="T25" fmla="*/ 186 h 701"/>
                <a:gd name="T26" fmla="*/ 98 w 517"/>
                <a:gd name="T27" fmla="*/ 259 h 701"/>
                <a:gd name="T28" fmla="*/ 24 w 517"/>
                <a:gd name="T29" fmla="*/ 259 h 701"/>
                <a:gd name="T30" fmla="*/ 2 w 517"/>
                <a:gd name="T31" fmla="*/ 285 h 701"/>
                <a:gd name="T32" fmla="*/ 98 w 517"/>
                <a:gd name="T33" fmla="*/ 399 h 701"/>
                <a:gd name="T34" fmla="*/ 98 w 517"/>
                <a:gd name="T35" fmla="*/ 472 h 701"/>
                <a:gd name="T36" fmla="*/ 24 w 517"/>
                <a:gd name="T37" fmla="*/ 472 h 701"/>
                <a:gd name="T38" fmla="*/ 2 w 517"/>
                <a:gd name="T39" fmla="*/ 498 h 701"/>
                <a:gd name="T40" fmla="*/ 98 w 517"/>
                <a:gd name="T41" fmla="*/ 612 h 701"/>
                <a:gd name="T42" fmla="*/ 98 w 517"/>
                <a:gd name="T43" fmla="*/ 635 h 701"/>
                <a:gd name="T44" fmla="*/ 164 w 517"/>
                <a:gd name="T45" fmla="*/ 701 h 701"/>
                <a:gd name="T46" fmla="*/ 353 w 517"/>
                <a:gd name="T47" fmla="*/ 701 h 701"/>
                <a:gd name="T48" fmla="*/ 418 w 517"/>
                <a:gd name="T49" fmla="*/ 635 h 701"/>
                <a:gd name="T50" fmla="*/ 418 w 517"/>
                <a:gd name="T51" fmla="*/ 612 h 701"/>
                <a:gd name="T52" fmla="*/ 514 w 517"/>
                <a:gd name="T53" fmla="*/ 498 h 701"/>
                <a:gd name="T54" fmla="*/ 493 w 517"/>
                <a:gd name="T55" fmla="*/ 472 h 701"/>
                <a:gd name="T56" fmla="*/ 418 w 517"/>
                <a:gd name="T57" fmla="*/ 472 h 701"/>
                <a:gd name="T58" fmla="*/ 418 w 517"/>
                <a:gd name="T59" fmla="*/ 399 h 701"/>
                <a:gd name="T60" fmla="*/ 514 w 517"/>
                <a:gd name="T61" fmla="*/ 285 h 701"/>
                <a:gd name="T62" fmla="*/ 258 w 517"/>
                <a:gd name="T63" fmla="*/ 46 h 701"/>
                <a:gd name="T64" fmla="*/ 349 w 517"/>
                <a:gd name="T65" fmla="*/ 137 h 701"/>
                <a:gd name="T66" fmla="*/ 258 w 517"/>
                <a:gd name="T67" fmla="*/ 227 h 701"/>
                <a:gd name="T68" fmla="*/ 167 w 517"/>
                <a:gd name="T69" fmla="*/ 137 h 701"/>
                <a:gd name="T70" fmla="*/ 258 w 517"/>
                <a:gd name="T71" fmla="*/ 46 h 701"/>
                <a:gd name="T72" fmla="*/ 260 w 517"/>
                <a:gd name="T73" fmla="*/ 653 h 701"/>
                <a:gd name="T74" fmla="*/ 169 w 517"/>
                <a:gd name="T75" fmla="*/ 562 h 701"/>
                <a:gd name="T76" fmla="*/ 260 w 517"/>
                <a:gd name="T77" fmla="*/ 472 h 701"/>
                <a:gd name="T78" fmla="*/ 350 w 517"/>
                <a:gd name="T79" fmla="*/ 562 h 701"/>
                <a:gd name="T80" fmla="*/ 260 w 517"/>
                <a:gd name="T81" fmla="*/ 653 h 701"/>
                <a:gd name="T82" fmla="*/ 260 w 517"/>
                <a:gd name="T83" fmla="*/ 440 h 701"/>
                <a:gd name="T84" fmla="*/ 169 w 517"/>
                <a:gd name="T85" fmla="*/ 349 h 701"/>
                <a:gd name="T86" fmla="*/ 260 w 517"/>
                <a:gd name="T87" fmla="*/ 259 h 701"/>
                <a:gd name="T88" fmla="*/ 350 w 517"/>
                <a:gd name="T89" fmla="*/ 349 h 701"/>
                <a:gd name="T90" fmla="*/ 260 w 517"/>
                <a:gd name="T91" fmla="*/ 44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7" h="701">
                  <a:moveTo>
                    <a:pt x="514" y="285"/>
                  </a:moveTo>
                  <a:cubicBezTo>
                    <a:pt x="517" y="271"/>
                    <a:pt x="506" y="259"/>
                    <a:pt x="493" y="259"/>
                  </a:cubicBezTo>
                  <a:cubicBezTo>
                    <a:pt x="418" y="259"/>
                    <a:pt x="418" y="259"/>
                    <a:pt x="418" y="259"/>
                  </a:cubicBezTo>
                  <a:cubicBezTo>
                    <a:pt x="418" y="186"/>
                    <a:pt x="418" y="186"/>
                    <a:pt x="418" y="186"/>
                  </a:cubicBezTo>
                  <a:cubicBezTo>
                    <a:pt x="468" y="168"/>
                    <a:pt x="505" y="125"/>
                    <a:pt x="514" y="72"/>
                  </a:cubicBezTo>
                  <a:cubicBezTo>
                    <a:pt x="517" y="58"/>
                    <a:pt x="506" y="46"/>
                    <a:pt x="493" y="46"/>
                  </a:cubicBezTo>
                  <a:cubicBezTo>
                    <a:pt x="415" y="46"/>
                    <a:pt x="415" y="46"/>
                    <a:pt x="415" y="46"/>
                  </a:cubicBezTo>
                  <a:cubicBezTo>
                    <a:pt x="407" y="20"/>
                    <a:pt x="382" y="0"/>
                    <a:pt x="353" y="0"/>
                  </a:cubicBezTo>
                  <a:cubicBezTo>
                    <a:pt x="164" y="0"/>
                    <a:pt x="164" y="0"/>
                    <a:pt x="164" y="0"/>
                  </a:cubicBezTo>
                  <a:cubicBezTo>
                    <a:pt x="134" y="0"/>
                    <a:pt x="110" y="20"/>
                    <a:pt x="101" y="46"/>
                  </a:cubicBezTo>
                  <a:cubicBezTo>
                    <a:pt x="24" y="46"/>
                    <a:pt x="24" y="46"/>
                    <a:pt x="24" y="46"/>
                  </a:cubicBezTo>
                  <a:cubicBezTo>
                    <a:pt x="10" y="46"/>
                    <a:pt x="0" y="58"/>
                    <a:pt x="2" y="72"/>
                  </a:cubicBezTo>
                  <a:cubicBezTo>
                    <a:pt x="11" y="125"/>
                    <a:pt x="48" y="168"/>
                    <a:pt x="98" y="186"/>
                  </a:cubicBezTo>
                  <a:cubicBezTo>
                    <a:pt x="98" y="259"/>
                    <a:pt x="98" y="259"/>
                    <a:pt x="98" y="259"/>
                  </a:cubicBezTo>
                  <a:cubicBezTo>
                    <a:pt x="24" y="259"/>
                    <a:pt x="24" y="259"/>
                    <a:pt x="24" y="259"/>
                  </a:cubicBezTo>
                  <a:cubicBezTo>
                    <a:pt x="10" y="259"/>
                    <a:pt x="0" y="271"/>
                    <a:pt x="2" y="285"/>
                  </a:cubicBezTo>
                  <a:cubicBezTo>
                    <a:pt x="11" y="338"/>
                    <a:pt x="48" y="381"/>
                    <a:pt x="98" y="399"/>
                  </a:cubicBezTo>
                  <a:cubicBezTo>
                    <a:pt x="98" y="472"/>
                    <a:pt x="98" y="472"/>
                    <a:pt x="98" y="472"/>
                  </a:cubicBezTo>
                  <a:cubicBezTo>
                    <a:pt x="24" y="472"/>
                    <a:pt x="24" y="472"/>
                    <a:pt x="24" y="472"/>
                  </a:cubicBezTo>
                  <a:cubicBezTo>
                    <a:pt x="10" y="472"/>
                    <a:pt x="0" y="484"/>
                    <a:pt x="2" y="498"/>
                  </a:cubicBezTo>
                  <a:cubicBezTo>
                    <a:pt x="11" y="551"/>
                    <a:pt x="48" y="594"/>
                    <a:pt x="98" y="612"/>
                  </a:cubicBezTo>
                  <a:cubicBezTo>
                    <a:pt x="98" y="635"/>
                    <a:pt x="98" y="635"/>
                    <a:pt x="98" y="635"/>
                  </a:cubicBezTo>
                  <a:cubicBezTo>
                    <a:pt x="98" y="672"/>
                    <a:pt x="127" y="701"/>
                    <a:pt x="164" y="701"/>
                  </a:cubicBezTo>
                  <a:cubicBezTo>
                    <a:pt x="353" y="701"/>
                    <a:pt x="353" y="701"/>
                    <a:pt x="353" y="701"/>
                  </a:cubicBezTo>
                  <a:cubicBezTo>
                    <a:pt x="389" y="701"/>
                    <a:pt x="418" y="672"/>
                    <a:pt x="418" y="635"/>
                  </a:cubicBezTo>
                  <a:cubicBezTo>
                    <a:pt x="418" y="612"/>
                    <a:pt x="418" y="612"/>
                    <a:pt x="418" y="612"/>
                  </a:cubicBezTo>
                  <a:cubicBezTo>
                    <a:pt x="468" y="594"/>
                    <a:pt x="505" y="551"/>
                    <a:pt x="514" y="498"/>
                  </a:cubicBezTo>
                  <a:cubicBezTo>
                    <a:pt x="517" y="484"/>
                    <a:pt x="506" y="472"/>
                    <a:pt x="493" y="472"/>
                  </a:cubicBezTo>
                  <a:cubicBezTo>
                    <a:pt x="418" y="472"/>
                    <a:pt x="418" y="472"/>
                    <a:pt x="418" y="472"/>
                  </a:cubicBezTo>
                  <a:cubicBezTo>
                    <a:pt x="418" y="399"/>
                    <a:pt x="418" y="399"/>
                    <a:pt x="418" y="399"/>
                  </a:cubicBezTo>
                  <a:cubicBezTo>
                    <a:pt x="468" y="381"/>
                    <a:pt x="505" y="338"/>
                    <a:pt x="514" y="285"/>
                  </a:cubicBezTo>
                  <a:close/>
                  <a:moveTo>
                    <a:pt x="258" y="46"/>
                  </a:moveTo>
                  <a:cubicBezTo>
                    <a:pt x="308" y="46"/>
                    <a:pt x="349" y="87"/>
                    <a:pt x="349" y="137"/>
                  </a:cubicBezTo>
                  <a:cubicBezTo>
                    <a:pt x="349" y="187"/>
                    <a:pt x="308" y="227"/>
                    <a:pt x="258" y="227"/>
                  </a:cubicBezTo>
                  <a:cubicBezTo>
                    <a:pt x="208" y="227"/>
                    <a:pt x="167" y="187"/>
                    <a:pt x="167" y="137"/>
                  </a:cubicBezTo>
                  <a:cubicBezTo>
                    <a:pt x="167" y="87"/>
                    <a:pt x="208" y="46"/>
                    <a:pt x="258" y="46"/>
                  </a:cubicBezTo>
                  <a:close/>
                  <a:moveTo>
                    <a:pt x="260" y="653"/>
                  </a:moveTo>
                  <a:cubicBezTo>
                    <a:pt x="210" y="653"/>
                    <a:pt x="169" y="612"/>
                    <a:pt x="169" y="562"/>
                  </a:cubicBezTo>
                  <a:cubicBezTo>
                    <a:pt x="169" y="512"/>
                    <a:pt x="210" y="472"/>
                    <a:pt x="260" y="472"/>
                  </a:cubicBezTo>
                  <a:cubicBezTo>
                    <a:pt x="310" y="472"/>
                    <a:pt x="350" y="512"/>
                    <a:pt x="350" y="562"/>
                  </a:cubicBezTo>
                  <a:cubicBezTo>
                    <a:pt x="350" y="612"/>
                    <a:pt x="310" y="653"/>
                    <a:pt x="260" y="653"/>
                  </a:cubicBezTo>
                  <a:close/>
                  <a:moveTo>
                    <a:pt x="260" y="440"/>
                  </a:moveTo>
                  <a:cubicBezTo>
                    <a:pt x="210" y="440"/>
                    <a:pt x="169" y="400"/>
                    <a:pt x="169" y="349"/>
                  </a:cubicBezTo>
                  <a:cubicBezTo>
                    <a:pt x="169" y="299"/>
                    <a:pt x="210" y="259"/>
                    <a:pt x="260" y="259"/>
                  </a:cubicBezTo>
                  <a:cubicBezTo>
                    <a:pt x="310" y="259"/>
                    <a:pt x="350" y="299"/>
                    <a:pt x="350" y="349"/>
                  </a:cubicBezTo>
                  <a:cubicBezTo>
                    <a:pt x="350" y="400"/>
                    <a:pt x="310" y="440"/>
                    <a:pt x="260" y="440"/>
                  </a:cubicBezTo>
                  <a:close/>
                </a:path>
              </a:pathLst>
            </a:custGeom>
            <a:solidFill>
              <a:schemeClr val="bg2"/>
            </a:solidFill>
            <a:ln>
              <a:noFill/>
            </a:ln>
          </p:spPr>
          <p:txBody>
            <a:bodyPr vert="horz" wrap="square" lIns="91416" tIns="45708" rIns="91416" bIns="45708" numCol="1" anchor="t" anchorCtr="0" compatLnSpc="1">
              <a:prstTxWarp prst="textNoShape">
                <a:avLst/>
              </a:prstTxWarp>
            </a:bodyPr>
            <a:lstStyle/>
            <a:p>
              <a:pPr defTabSz="685891" fontAlgn="auto">
                <a:spcBef>
                  <a:spcPts val="0"/>
                </a:spcBef>
                <a:spcAft>
                  <a:spcPts val="0"/>
                </a:spcAft>
                <a:defRPr/>
              </a:pPr>
              <a:endParaRPr lang="en-US" sz="1300" dirty="0">
                <a:solidFill>
                  <a:srgbClr val="262626"/>
                </a:solidFill>
                <a:latin typeface="+mn-lt"/>
                <a:ea typeface="+mn-ea"/>
                <a:cs typeface="+mn-cs"/>
              </a:endParaRPr>
            </a:p>
          </p:txBody>
        </p:sp>
      </p:grpSp>
      <p:sp>
        <p:nvSpPr>
          <p:cNvPr id="156" name="Rectangle 155"/>
          <p:cNvSpPr>
            <a:spLocks noChangeArrowheads="1"/>
          </p:cNvSpPr>
          <p:nvPr/>
        </p:nvSpPr>
        <p:spPr bwMode="ltGray">
          <a:xfrm>
            <a:off x="477679" y="4741653"/>
            <a:ext cx="411178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chemeClr val="bg2"/>
                </a:solidFill>
                <a:latin typeface="+mn-lt"/>
                <a:ea typeface="+mn-ea"/>
                <a:cs typeface="CiscoSans Thin"/>
              </a:rPr>
              <a:t>C97-741145-00 © 2018  Cisco and/or its affiliates. All rights reserved.   Cisco Partner Confidential</a:t>
            </a:r>
          </a:p>
        </p:txBody>
      </p:sp>
    </p:spTree>
    <p:extLst>
      <p:ext uri="{BB962C8B-B14F-4D97-AF65-F5344CB8AC3E}">
        <p14:creationId xmlns:p14="http://schemas.microsoft.com/office/powerpoint/2010/main" val="14284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par>
                                <p:cTn id="8" presetID="6" presetClass="emph" presetSubtype="0" fill="hold" nodeType="withEffect">
                                  <p:stCondLst>
                                    <p:cond delay="0"/>
                                  </p:stCondLst>
                                  <p:childTnLst>
                                    <p:animScale>
                                      <p:cBhvr>
                                        <p:cTn id="9" dur="10" fill="hold"/>
                                        <p:tgtEl>
                                          <p:spTgt spid="58"/>
                                        </p:tgtEl>
                                      </p:cBhvr>
                                      <p:by x="1000" y="1000"/>
                                    </p:animScale>
                                  </p:childTnLst>
                                </p:cTn>
                              </p:par>
                              <p:par>
                                <p:cTn id="10" presetID="6" presetClass="emph" presetSubtype="0" decel="100000" fill="hold" nodeType="withEffect">
                                  <p:stCondLst>
                                    <p:cond delay="0"/>
                                  </p:stCondLst>
                                  <p:childTnLst>
                                    <p:animScale>
                                      <p:cBhvr>
                                        <p:cTn id="11" dur="2500" fill="hold"/>
                                        <p:tgtEl>
                                          <p:spTgt spid="58"/>
                                        </p:tgtEl>
                                      </p:cBhvr>
                                      <p:by x="9999000" y="9999000"/>
                                    </p:animScale>
                                  </p:childTnLst>
                                </p:cTn>
                              </p:par>
                              <p:par>
                                <p:cTn id="12" presetID="10" presetClass="entr" presetSubtype="0" fill="hold" grpId="0" nodeType="withEffect">
                                  <p:stCondLst>
                                    <p:cond delay="3500"/>
                                  </p:stCondLst>
                                  <p:childTnLst>
                                    <p:set>
                                      <p:cBhvr>
                                        <p:cTn id="13" dur="1" fill="hold">
                                          <p:stCondLst>
                                            <p:cond delay="0"/>
                                          </p:stCondLst>
                                        </p:cTn>
                                        <p:tgtEl>
                                          <p:spTgt spid="129"/>
                                        </p:tgtEl>
                                        <p:attrNameLst>
                                          <p:attrName>style.visibility</p:attrName>
                                        </p:attrNameLst>
                                      </p:cBhvr>
                                      <p:to>
                                        <p:strVal val="visible"/>
                                      </p:to>
                                    </p:set>
                                    <p:animEffect transition="in" filter="fade">
                                      <p:cBhvr>
                                        <p:cTn id="14" dur="500"/>
                                        <p:tgtEl>
                                          <p:spTgt spid="129"/>
                                        </p:tgtEl>
                                      </p:cBhvr>
                                    </p:animEffect>
                                  </p:childTnLst>
                                </p:cTn>
                              </p:par>
                              <p:par>
                                <p:cTn id="15" presetID="42" presetClass="path" presetSubtype="0" decel="100000" fill="hold" grpId="1" nodeType="withEffect">
                                  <p:stCondLst>
                                    <p:cond delay="3500"/>
                                  </p:stCondLst>
                                  <p:childTnLst>
                                    <p:animMotion origin="layout" path="M 0 3.7037E-7 L 0 -0.05556 " pathEditMode="relative" rAng="0" ptsTypes="AA">
                                      <p:cBhvr>
                                        <p:cTn id="16" dur="1250" spd="-100000" fill="hold"/>
                                        <p:tgtEl>
                                          <p:spTgt spid="129"/>
                                        </p:tgtEl>
                                        <p:attrNameLst>
                                          <p:attrName>ppt_x</p:attrName>
                                          <p:attrName>ppt_y</p:attrName>
                                        </p:attrNameLst>
                                      </p:cBhvr>
                                      <p:rCtr x="0" y="-2778"/>
                                    </p:animMotion>
                                  </p:childTnLst>
                                </p:cTn>
                              </p:par>
                              <p:par>
                                <p:cTn id="17" presetID="10" presetClass="entr" presetSubtype="0" fill="hold" nodeType="withEffect">
                                  <p:stCondLst>
                                    <p:cond delay="150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par>
                                <p:cTn id="20" presetID="6" presetClass="emph" presetSubtype="0" fill="hold" nodeType="withEffect">
                                  <p:stCondLst>
                                    <p:cond delay="1500"/>
                                  </p:stCondLst>
                                  <p:childTnLst>
                                    <p:animScale>
                                      <p:cBhvr>
                                        <p:cTn id="21" dur="10" fill="hold"/>
                                        <p:tgtEl>
                                          <p:spTgt spid="130"/>
                                        </p:tgtEl>
                                      </p:cBhvr>
                                      <p:by x="1000" y="1000"/>
                                    </p:animScale>
                                  </p:childTnLst>
                                </p:cTn>
                              </p:par>
                              <p:par>
                                <p:cTn id="22" presetID="6" presetClass="emph" presetSubtype="0" decel="100000" fill="hold" nodeType="withEffect">
                                  <p:stCondLst>
                                    <p:cond delay="1500"/>
                                  </p:stCondLst>
                                  <p:childTnLst>
                                    <p:animScale>
                                      <p:cBhvr>
                                        <p:cTn id="23" dur="1000" fill="hold"/>
                                        <p:tgtEl>
                                          <p:spTgt spid="130"/>
                                        </p:tgtEl>
                                      </p:cBhvr>
                                      <p:by x="9999000" y="9999000"/>
                                    </p:animScale>
                                  </p:childTnLst>
                                </p:cTn>
                              </p:par>
                              <p:par>
                                <p:cTn id="24" presetID="10" presetClass="entr" presetSubtype="0" fill="hold" nodeType="withEffect">
                                  <p:stCondLst>
                                    <p:cond delay="1600"/>
                                  </p:stCondLst>
                                  <p:childTnLst>
                                    <p:set>
                                      <p:cBhvr>
                                        <p:cTn id="25" dur="1" fill="hold">
                                          <p:stCondLst>
                                            <p:cond delay="0"/>
                                          </p:stCondLst>
                                        </p:cTn>
                                        <p:tgtEl>
                                          <p:spTgt spid="123"/>
                                        </p:tgtEl>
                                        <p:attrNameLst>
                                          <p:attrName>style.visibility</p:attrName>
                                        </p:attrNameLst>
                                      </p:cBhvr>
                                      <p:to>
                                        <p:strVal val="visible"/>
                                      </p:to>
                                    </p:set>
                                    <p:animEffect transition="in" filter="fade">
                                      <p:cBhvr>
                                        <p:cTn id="26" dur="500"/>
                                        <p:tgtEl>
                                          <p:spTgt spid="123"/>
                                        </p:tgtEl>
                                      </p:cBhvr>
                                    </p:animEffect>
                                  </p:childTnLst>
                                </p:cTn>
                              </p:par>
                              <p:par>
                                <p:cTn id="27" presetID="6" presetClass="emph" presetSubtype="0" fill="hold" nodeType="withEffect">
                                  <p:stCondLst>
                                    <p:cond delay="1600"/>
                                  </p:stCondLst>
                                  <p:childTnLst>
                                    <p:animScale>
                                      <p:cBhvr>
                                        <p:cTn id="28" dur="10" fill="hold"/>
                                        <p:tgtEl>
                                          <p:spTgt spid="123"/>
                                        </p:tgtEl>
                                      </p:cBhvr>
                                      <p:by x="1000" y="1000"/>
                                    </p:animScale>
                                  </p:childTnLst>
                                </p:cTn>
                              </p:par>
                              <p:par>
                                <p:cTn id="29" presetID="6" presetClass="emph" presetSubtype="0" decel="100000" fill="hold" nodeType="withEffect">
                                  <p:stCondLst>
                                    <p:cond delay="1600"/>
                                  </p:stCondLst>
                                  <p:childTnLst>
                                    <p:animScale>
                                      <p:cBhvr>
                                        <p:cTn id="30" dur="1000" fill="hold"/>
                                        <p:tgtEl>
                                          <p:spTgt spid="123"/>
                                        </p:tgtEl>
                                      </p:cBhvr>
                                      <p:by x="9999000" y="9999000"/>
                                    </p:animScale>
                                  </p:childTnLst>
                                </p:cTn>
                              </p:par>
                              <p:par>
                                <p:cTn id="31" presetID="10" presetClass="entr" presetSubtype="0" fill="hold" nodeType="withEffect">
                                  <p:stCondLst>
                                    <p:cond delay="1700"/>
                                  </p:stCondLst>
                                  <p:childTnLst>
                                    <p:set>
                                      <p:cBhvr>
                                        <p:cTn id="32" dur="1" fill="hold">
                                          <p:stCondLst>
                                            <p:cond delay="0"/>
                                          </p:stCondLst>
                                        </p:cTn>
                                        <p:tgtEl>
                                          <p:spTgt spid="143"/>
                                        </p:tgtEl>
                                        <p:attrNameLst>
                                          <p:attrName>style.visibility</p:attrName>
                                        </p:attrNameLst>
                                      </p:cBhvr>
                                      <p:to>
                                        <p:strVal val="visible"/>
                                      </p:to>
                                    </p:set>
                                    <p:animEffect transition="in" filter="fade">
                                      <p:cBhvr>
                                        <p:cTn id="33" dur="500"/>
                                        <p:tgtEl>
                                          <p:spTgt spid="143"/>
                                        </p:tgtEl>
                                      </p:cBhvr>
                                    </p:animEffect>
                                  </p:childTnLst>
                                </p:cTn>
                              </p:par>
                              <p:par>
                                <p:cTn id="34" presetID="6" presetClass="emph" presetSubtype="0" fill="hold" nodeType="withEffect">
                                  <p:stCondLst>
                                    <p:cond delay="1700"/>
                                  </p:stCondLst>
                                  <p:childTnLst>
                                    <p:animScale>
                                      <p:cBhvr>
                                        <p:cTn id="35" dur="10" fill="hold"/>
                                        <p:tgtEl>
                                          <p:spTgt spid="143"/>
                                        </p:tgtEl>
                                      </p:cBhvr>
                                      <p:by x="1000" y="1000"/>
                                    </p:animScale>
                                  </p:childTnLst>
                                </p:cTn>
                              </p:par>
                              <p:par>
                                <p:cTn id="36" presetID="6" presetClass="emph" presetSubtype="0" decel="100000" fill="hold" nodeType="withEffect">
                                  <p:stCondLst>
                                    <p:cond delay="1700"/>
                                  </p:stCondLst>
                                  <p:childTnLst>
                                    <p:animScale>
                                      <p:cBhvr>
                                        <p:cTn id="37" dur="1000" fill="hold"/>
                                        <p:tgtEl>
                                          <p:spTgt spid="143"/>
                                        </p:tgtEl>
                                      </p:cBhvr>
                                      <p:by x="9999000" y="9999000"/>
                                    </p:animScale>
                                  </p:childTnLst>
                                </p:cTn>
                              </p:par>
                              <p:par>
                                <p:cTn id="38" presetID="10" presetClass="entr" presetSubtype="0" fill="hold" nodeType="withEffect">
                                  <p:stCondLst>
                                    <p:cond delay="1800"/>
                                  </p:stCondLst>
                                  <p:childTnLst>
                                    <p:set>
                                      <p:cBhvr>
                                        <p:cTn id="39" dur="1" fill="hold">
                                          <p:stCondLst>
                                            <p:cond delay="0"/>
                                          </p:stCondLst>
                                        </p:cTn>
                                        <p:tgtEl>
                                          <p:spTgt spid="117"/>
                                        </p:tgtEl>
                                        <p:attrNameLst>
                                          <p:attrName>style.visibility</p:attrName>
                                        </p:attrNameLst>
                                      </p:cBhvr>
                                      <p:to>
                                        <p:strVal val="visible"/>
                                      </p:to>
                                    </p:set>
                                    <p:animEffect transition="in" filter="fade">
                                      <p:cBhvr>
                                        <p:cTn id="40" dur="500"/>
                                        <p:tgtEl>
                                          <p:spTgt spid="117"/>
                                        </p:tgtEl>
                                      </p:cBhvr>
                                    </p:animEffect>
                                  </p:childTnLst>
                                </p:cTn>
                              </p:par>
                              <p:par>
                                <p:cTn id="41" presetID="6" presetClass="emph" presetSubtype="0" fill="hold" nodeType="withEffect">
                                  <p:stCondLst>
                                    <p:cond delay="1800"/>
                                  </p:stCondLst>
                                  <p:childTnLst>
                                    <p:animScale>
                                      <p:cBhvr>
                                        <p:cTn id="42" dur="10" fill="hold"/>
                                        <p:tgtEl>
                                          <p:spTgt spid="117"/>
                                        </p:tgtEl>
                                      </p:cBhvr>
                                      <p:by x="1000" y="1000"/>
                                    </p:animScale>
                                  </p:childTnLst>
                                </p:cTn>
                              </p:par>
                              <p:par>
                                <p:cTn id="43" presetID="6" presetClass="emph" presetSubtype="0" decel="100000" fill="hold" nodeType="withEffect">
                                  <p:stCondLst>
                                    <p:cond delay="1800"/>
                                  </p:stCondLst>
                                  <p:childTnLst>
                                    <p:animScale>
                                      <p:cBhvr>
                                        <p:cTn id="44" dur="1000" fill="hold"/>
                                        <p:tgtEl>
                                          <p:spTgt spid="117"/>
                                        </p:tgtEl>
                                      </p:cBhvr>
                                      <p:by x="9999000" y="9999000"/>
                                    </p:animScale>
                                  </p:childTnLst>
                                </p:cTn>
                              </p:par>
                              <p:par>
                                <p:cTn id="45" presetID="10" presetClass="entr" presetSubtype="0" fill="hold" nodeType="withEffect">
                                  <p:stCondLst>
                                    <p:cond delay="1900"/>
                                  </p:stCondLst>
                                  <p:childTnLst>
                                    <p:set>
                                      <p:cBhvr>
                                        <p:cTn id="46" dur="1" fill="hold">
                                          <p:stCondLst>
                                            <p:cond delay="0"/>
                                          </p:stCondLst>
                                        </p:cTn>
                                        <p:tgtEl>
                                          <p:spTgt spid="111"/>
                                        </p:tgtEl>
                                        <p:attrNameLst>
                                          <p:attrName>style.visibility</p:attrName>
                                        </p:attrNameLst>
                                      </p:cBhvr>
                                      <p:to>
                                        <p:strVal val="visible"/>
                                      </p:to>
                                    </p:set>
                                    <p:animEffect transition="in" filter="fade">
                                      <p:cBhvr>
                                        <p:cTn id="47" dur="500"/>
                                        <p:tgtEl>
                                          <p:spTgt spid="111"/>
                                        </p:tgtEl>
                                      </p:cBhvr>
                                    </p:animEffect>
                                  </p:childTnLst>
                                </p:cTn>
                              </p:par>
                              <p:par>
                                <p:cTn id="48" presetID="6" presetClass="emph" presetSubtype="0" fill="hold" nodeType="withEffect">
                                  <p:stCondLst>
                                    <p:cond delay="1900"/>
                                  </p:stCondLst>
                                  <p:childTnLst>
                                    <p:animScale>
                                      <p:cBhvr>
                                        <p:cTn id="49" dur="10" fill="hold"/>
                                        <p:tgtEl>
                                          <p:spTgt spid="111"/>
                                        </p:tgtEl>
                                      </p:cBhvr>
                                      <p:by x="1000" y="1000"/>
                                    </p:animScale>
                                  </p:childTnLst>
                                </p:cTn>
                              </p:par>
                              <p:par>
                                <p:cTn id="50" presetID="6" presetClass="emph" presetSubtype="0" decel="100000" fill="hold" nodeType="withEffect">
                                  <p:stCondLst>
                                    <p:cond delay="1900"/>
                                  </p:stCondLst>
                                  <p:childTnLst>
                                    <p:animScale>
                                      <p:cBhvr>
                                        <p:cTn id="51" dur="1000" fill="hold"/>
                                        <p:tgtEl>
                                          <p:spTgt spid="111"/>
                                        </p:tgtEl>
                                      </p:cBhvr>
                                      <p:by x="9999000" y="9999000"/>
                                    </p:animScale>
                                  </p:childTnLst>
                                </p:cTn>
                              </p:par>
                              <p:par>
                                <p:cTn id="52" presetID="10" presetClass="entr" presetSubtype="0" fill="hold" nodeType="withEffect">
                                  <p:stCondLst>
                                    <p:cond delay="2000"/>
                                  </p:stCondLst>
                                  <p:childTnLst>
                                    <p:set>
                                      <p:cBhvr>
                                        <p:cTn id="53" dur="1" fill="hold">
                                          <p:stCondLst>
                                            <p:cond delay="0"/>
                                          </p:stCondLst>
                                        </p:cTn>
                                        <p:tgtEl>
                                          <p:spTgt spid="133"/>
                                        </p:tgtEl>
                                        <p:attrNameLst>
                                          <p:attrName>style.visibility</p:attrName>
                                        </p:attrNameLst>
                                      </p:cBhvr>
                                      <p:to>
                                        <p:strVal val="visible"/>
                                      </p:to>
                                    </p:set>
                                    <p:animEffect transition="in" filter="fade">
                                      <p:cBhvr>
                                        <p:cTn id="54" dur="500"/>
                                        <p:tgtEl>
                                          <p:spTgt spid="133"/>
                                        </p:tgtEl>
                                      </p:cBhvr>
                                    </p:animEffect>
                                  </p:childTnLst>
                                </p:cTn>
                              </p:par>
                              <p:par>
                                <p:cTn id="55" presetID="6" presetClass="emph" presetSubtype="0" fill="hold" nodeType="withEffect">
                                  <p:stCondLst>
                                    <p:cond delay="2000"/>
                                  </p:stCondLst>
                                  <p:childTnLst>
                                    <p:animScale>
                                      <p:cBhvr>
                                        <p:cTn id="56" dur="10" fill="hold"/>
                                        <p:tgtEl>
                                          <p:spTgt spid="133"/>
                                        </p:tgtEl>
                                      </p:cBhvr>
                                      <p:by x="1000" y="1000"/>
                                    </p:animScale>
                                  </p:childTnLst>
                                </p:cTn>
                              </p:par>
                              <p:par>
                                <p:cTn id="57" presetID="6" presetClass="emph" presetSubtype="0" decel="100000" fill="hold" nodeType="withEffect">
                                  <p:stCondLst>
                                    <p:cond delay="2000"/>
                                  </p:stCondLst>
                                  <p:childTnLst>
                                    <p:animScale>
                                      <p:cBhvr>
                                        <p:cTn id="58" dur="1000" fill="hold"/>
                                        <p:tgtEl>
                                          <p:spTgt spid="133"/>
                                        </p:tgtEl>
                                      </p:cBhvr>
                                      <p:by x="9999000" y="9999000"/>
                                    </p:animScale>
                                  </p:childTnLst>
                                </p:cTn>
                              </p:par>
                              <p:par>
                                <p:cTn id="59" presetID="10" presetClass="entr" presetSubtype="0" fill="hold" nodeType="withEffect">
                                  <p:stCondLst>
                                    <p:cond delay="2100"/>
                                  </p:stCondLst>
                                  <p:childTnLst>
                                    <p:set>
                                      <p:cBhvr>
                                        <p:cTn id="60" dur="1" fill="hold">
                                          <p:stCondLst>
                                            <p:cond delay="0"/>
                                          </p:stCondLst>
                                        </p:cTn>
                                        <p:tgtEl>
                                          <p:spTgt spid="136"/>
                                        </p:tgtEl>
                                        <p:attrNameLst>
                                          <p:attrName>style.visibility</p:attrName>
                                        </p:attrNameLst>
                                      </p:cBhvr>
                                      <p:to>
                                        <p:strVal val="visible"/>
                                      </p:to>
                                    </p:set>
                                    <p:animEffect transition="in" filter="fade">
                                      <p:cBhvr>
                                        <p:cTn id="61" dur="500"/>
                                        <p:tgtEl>
                                          <p:spTgt spid="136"/>
                                        </p:tgtEl>
                                      </p:cBhvr>
                                    </p:animEffect>
                                  </p:childTnLst>
                                </p:cTn>
                              </p:par>
                              <p:par>
                                <p:cTn id="62" presetID="6" presetClass="emph" presetSubtype="0" fill="hold" nodeType="withEffect">
                                  <p:stCondLst>
                                    <p:cond delay="2100"/>
                                  </p:stCondLst>
                                  <p:childTnLst>
                                    <p:animScale>
                                      <p:cBhvr>
                                        <p:cTn id="63" dur="10" fill="hold"/>
                                        <p:tgtEl>
                                          <p:spTgt spid="136"/>
                                        </p:tgtEl>
                                      </p:cBhvr>
                                      <p:by x="1000" y="1000"/>
                                    </p:animScale>
                                  </p:childTnLst>
                                </p:cTn>
                              </p:par>
                              <p:par>
                                <p:cTn id="64" presetID="6" presetClass="emph" presetSubtype="0" decel="100000" fill="hold" nodeType="withEffect">
                                  <p:stCondLst>
                                    <p:cond delay="2100"/>
                                  </p:stCondLst>
                                  <p:childTnLst>
                                    <p:animScale>
                                      <p:cBhvr>
                                        <p:cTn id="65" dur="1000" fill="hold"/>
                                        <p:tgtEl>
                                          <p:spTgt spid="136"/>
                                        </p:tgtEl>
                                      </p:cBhvr>
                                      <p:by x="9999000" y="9999000"/>
                                    </p:animScale>
                                  </p:childTnLst>
                                </p:cTn>
                              </p:par>
                              <p:par>
                                <p:cTn id="66" presetID="10" presetClass="entr" presetSubtype="0" fill="hold" nodeType="withEffect">
                                  <p:stCondLst>
                                    <p:cond delay="220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500"/>
                                        <p:tgtEl>
                                          <p:spTgt spid="114"/>
                                        </p:tgtEl>
                                      </p:cBhvr>
                                    </p:animEffect>
                                  </p:childTnLst>
                                </p:cTn>
                              </p:par>
                              <p:par>
                                <p:cTn id="69" presetID="6" presetClass="emph" presetSubtype="0" fill="hold" nodeType="withEffect">
                                  <p:stCondLst>
                                    <p:cond delay="2200"/>
                                  </p:stCondLst>
                                  <p:childTnLst>
                                    <p:animScale>
                                      <p:cBhvr>
                                        <p:cTn id="70" dur="10" fill="hold"/>
                                        <p:tgtEl>
                                          <p:spTgt spid="114"/>
                                        </p:tgtEl>
                                      </p:cBhvr>
                                      <p:by x="1000" y="1000"/>
                                    </p:animScale>
                                  </p:childTnLst>
                                </p:cTn>
                              </p:par>
                              <p:par>
                                <p:cTn id="71" presetID="6" presetClass="emph" presetSubtype="0" decel="100000" fill="hold" nodeType="withEffect">
                                  <p:stCondLst>
                                    <p:cond delay="2200"/>
                                  </p:stCondLst>
                                  <p:childTnLst>
                                    <p:animScale>
                                      <p:cBhvr>
                                        <p:cTn id="72" dur="1000" fill="hold"/>
                                        <p:tgtEl>
                                          <p:spTgt spid="114"/>
                                        </p:tgtEl>
                                      </p:cBhvr>
                                      <p:by x="9999000" y="9999000"/>
                                    </p:animScale>
                                  </p:childTnLst>
                                </p:cTn>
                              </p:par>
                              <p:par>
                                <p:cTn id="73" presetID="10" presetClass="entr" presetSubtype="0" fill="hold" nodeType="withEffect">
                                  <p:stCondLst>
                                    <p:cond delay="2400"/>
                                  </p:stCondLst>
                                  <p:childTnLst>
                                    <p:set>
                                      <p:cBhvr>
                                        <p:cTn id="74" dur="1" fill="hold">
                                          <p:stCondLst>
                                            <p:cond delay="0"/>
                                          </p:stCondLst>
                                        </p:cTn>
                                        <p:tgtEl>
                                          <p:spTgt spid="153"/>
                                        </p:tgtEl>
                                        <p:attrNameLst>
                                          <p:attrName>style.visibility</p:attrName>
                                        </p:attrNameLst>
                                      </p:cBhvr>
                                      <p:to>
                                        <p:strVal val="visible"/>
                                      </p:to>
                                    </p:set>
                                    <p:animEffect transition="in" filter="fade">
                                      <p:cBhvr>
                                        <p:cTn id="75" dur="500"/>
                                        <p:tgtEl>
                                          <p:spTgt spid="153"/>
                                        </p:tgtEl>
                                      </p:cBhvr>
                                    </p:animEffect>
                                  </p:childTnLst>
                                </p:cTn>
                              </p:par>
                              <p:par>
                                <p:cTn id="76" presetID="6" presetClass="emph" presetSubtype="0" fill="hold" nodeType="withEffect">
                                  <p:stCondLst>
                                    <p:cond delay="2400"/>
                                  </p:stCondLst>
                                  <p:childTnLst>
                                    <p:animScale>
                                      <p:cBhvr>
                                        <p:cTn id="77" dur="10" fill="hold"/>
                                        <p:tgtEl>
                                          <p:spTgt spid="153"/>
                                        </p:tgtEl>
                                      </p:cBhvr>
                                      <p:by x="1000" y="1000"/>
                                    </p:animScale>
                                  </p:childTnLst>
                                </p:cTn>
                              </p:par>
                              <p:par>
                                <p:cTn id="78" presetID="6" presetClass="emph" presetSubtype="0" decel="100000" fill="hold" nodeType="withEffect">
                                  <p:stCondLst>
                                    <p:cond delay="2400"/>
                                  </p:stCondLst>
                                  <p:childTnLst>
                                    <p:animScale>
                                      <p:cBhvr>
                                        <p:cTn id="79" dur="1000" fill="hold"/>
                                        <p:tgtEl>
                                          <p:spTgt spid="153"/>
                                        </p:tgtEl>
                                      </p:cBhvr>
                                      <p:by x="9999000" y="9999000"/>
                                    </p:animScale>
                                  </p:childTnLst>
                                </p:cTn>
                              </p:par>
                              <p:par>
                                <p:cTn id="80" presetID="10" presetClass="entr" presetSubtype="0" fill="hold" nodeType="withEffect">
                                  <p:stCondLst>
                                    <p:cond delay="2000"/>
                                  </p:stCondLst>
                                  <p:childTnLst>
                                    <p:set>
                                      <p:cBhvr>
                                        <p:cTn id="81" dur="1" fill="hold">
                                          <p:stCondLst>
                                            <p:cond delay="0"/>
                                          </p:stCondLst>
                                        </p:cTn>
                                        <p:tgtEl>
                                          <p:spTgt spid="146"/>
                                        </p:tgtEl>
                                        <p:attrNameLst>
                                          <p:attrName>style.visibility</p:attrName>
                                        </p:attrNameLst>
                                      </p:cBhvr>
                                      <p:to>
                                        <p:strVal val="visible"/>
                                      </p:to>
                                    </p:set>
                                    <p:animEffect transition="in" filter="fade">
                                      <p:cBhvr>
                                        <p:cTn id="82" dur="500"/>
                                        <p:tgtEl>
                                          <p:spTgt spid="146"/>
                                        </p:tgtEl>
                                      </p:cBhvr>
                                    </p:animEffect>
                                  </p:childTnLst>
                                </p:cTn>
                              </p:par>
                              <p:par>
                                <p:cTn id="83" presetID="6" presetClass="emph" presetSubtype="0" fill="hold" nodeType="withEffect">
                                  <p:stCondLst>
                                    <p:cond delay="2000"/>
                                  </p:stCondLst>
                                  <p:childTnLst>
                                    <p:animScale>
                                      <p:cBhvr>
                                        <p:cTn id="84" dur="10" fill="hold"/>
                                        <p:tgtEl>
                                          <p:spTgt spid="146"/>
                                        </p:tgtEl>
                                      </p:cBhvr>
                                      <p:by x="1000" y="1000"/>
                                    </p:animScale>
                                  </p:childTnLst>
                                </p:cTn>
                              </p:par>
                              <p:par>
                                <p:cTn id="85" presetID="6" presetClass="emph" presetSubtype="0" decel="100000" fill="hold" nodeType="withEffect">
                                  <p:stCondLst>
                                    <p:cond delay="2000"/>
                                  </p:stCondLst>
                                  <p:childTnLst>
                                    <p:animScale>
                                      <p:cBhvr>
                                        <p:cTn id="86" dur="1000" fill="hold"/>
                                        <p:tgtEl>
                                          <p:spTgt spid="146"/>
                                        </p:tgtEl>
                                      </p:cBhvr>
                                      <p:by x="9999000" y="9999000"/>
                                    </p:animScale>
                                  </p:childTnLst>
                                </p:cTn>
                              </p:par>
                              <p:par>
                                <p:cTn id="87" presetID="10"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2500"/>
                                        <p:tgtEl>
                                          <p:spTgt spid="5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2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129" grpId="0"/>
      <p:bldP spid="1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Speed/Performance</a:t>
            </a:r>
          </a:p>
        </p:txBody>
      </p:sp>
    </p:spTree>
    <p:extLst>
      <p:ext uri="{BB962C8B-B14F-4D97-AF65-F5344CB8AC3E}">
        <p14:creationId xmlns:p14="http://schemas.microsoft.com/office/powerpoint/2010/main" val="3686001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6564</TotalTime>
  <Words>3876</Words>
  <Application>Microsoft Office PowerPoint</Application>
  <PresentationFormat>On-screen Show (16:9)</PresentationFormat>
  <Paragraphs>504</Paragraphs>
  <Slides>59</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CiscoSansTT ExtraLight</vt:lpstr>
      <vt:lpstr>CiscoSansTT Light</vt:lpstr>
      <vt:lpstr>Blue theme 2015 16x9</vt:lpstr>
      <vt:lpstr>Accelerating Business Transformation by Simplifying the Cloud Deployment Models</vt:lpstr>
      <vt:lpstr>Speed of technology transition is accelerating</vt:lpstr>
      <vt:lpstr>Current trends</vt:lpstr>
      <vt:lpstr>Automate to reduce OPEX </vt:lpstr>
      <vt:lpstr>You can’t protect what you can’t see!</vt:lpstr>
      <vt:lpstr>Do you need to</vt:lpstr>
      <vt:lpstr>PowerPoint Presentation</vt:lpstr>
      <vt:lpstr>PowerPoint Presentation</vt:lpstr>
      <vt:lpstr>Speed/Performance</vt:lpstr>
      <vt:lpstr>Everything is speeding up</vt:lpstr>
      <vt:lpstr>PowerPoint Presentation</vt:lpstr>
      <vt:lpstr>PowerPoint Presentation</vt:lpstr>
      <vt:lpstr>Delivering fabric wide cloud scale and services Nexus 9000 powered Cisco Cloud Scale ASIC</vt:lpstr>
      <vt:lpstr>PowerPoint Presentation</vt:lpstr>
      <vt:lpstr>See how Nexus with Cloudscale helped Shutterfly to scale and reduce cost</vt:lpstr>
      <vt:lpstr>What does it mean to their network?</vt:lpstr>
      <vt:lpstr>PowerPoint Presentation</vt:lpstr>
      <vt:lpstr>PowerPoint Presentation</vt:lpstr>
      <vt:lpstr>See how square Enix scaled their production and development environments for high performance </vt:lpstr>
      <vt:lpstr>Current challenges</vt:lpstr>
      <vt:lpstr>Solution</vt:lpstr>
      <vt:lpstr>Simplicity  Choices for programmability and automation</vt:lpstr>
      <vt:lpstr>What problem are we trying to solve?</vt:lpstr>
      <vt:lpstr>PowerPoint Presentation</vt:lpstr>
      <vt:lpstr>Choice for programmability and automation</vt:lpstr>
      <vt:lpstr>Choice for programmability and automation</vt:lpstr>
      <vt:lpstr>Choice for programmability and automation</vt:lpstr>
      <vt:lpstr>Choice for programmability and automation</vt:lpstr>
      <vt:lpstr>See how Nexus with Cloudscale helped Durham county to scale and reduce cost</vt:lpstr>
      <vt:lpstr>New technologies like SDN will help, but: </vt:lpstr>
      <vt:lpstr>Cisco ACI  + Nexus 9000 industry leading  SDN solution</vt:lpstr>
      <vt:lpstr>PowerPoint Presentation</vt:lpstr>
      <vt:lpstr>Bank Central Asia accelerates service innovation with application-centric, software-defined infrastructure </vt:lpstr>
      <vt:lpstr>How do we…..</vt:lpstr>
      <vt:lpstr>Bank Central Asia choose Cisco ACI/Nexus 9000</vt:lpstr>
      <vt:lpstr>PowerPoint Presentation</vt:lpstr>
      <vt:lpstr>Visibility  Identify network issues proactively and  prevent outages</vt:lpstr>
      <vt:lpstr>PowerPoint Presentation</vt:lpstr>
      <vt:lpstr>Identify network issues proactively and prevent outages - NXOS</vt:lpstr>
      <vt:lpstr>Tetration  An analytics platform that provides a turn key solution for the data center operational and security</vt:lpstr>
      <vt:lpstr>See how Ameritas Life insurance Corp. built a  self-service, on demand data center network to be more responsive to their lines of business</vt:lpstr>
      <vt:lpstr>See how Ameritas Life insurance Corp. built a  self-service, on demand data center network to be more responsive to their lines of business</vt:lpstr>
      <vt:lpstr>They needed a solution that was…</vt:lpstr>
      <vt:lpstr>Evolutionary path to hybrid cloud solutions Nexus 9000 + ACI Provided + Tetration </vt:lpstr>
      <vt:lpstr>Compliance Assure network security policies and maintain SLAs</vt:lpstr>
      <vt:lpstr>PowerPoint Presentation</vt:lpstr>
      <vt:lpstr>PowerPoint Presentation</vt:lpstr>
      <vt:lpstr>An inability to assure intent proactively  Leaving us with …</vt:lpstr>
      <vt:lpstr>Assurance</vt:lpstr>
      <vt:lpstr>Cisco network assurance engine</vt:lpstr>
      <vt:lpstr>Industries highly secure network</vt:lpstr>
      <vt:lpstr>Industries highly secure network</vt:lpstr>
      <vt:lpstr>Investment Protection  Future proofing for the  next decade</vt:lpstr>
      <vt:lpstr>Invest for the future</vt:lpstr>
      <vt:lpstr>400G invest for the future</vt:lpstr>
      <vt:lpstr>Nexus software subscription benefits</vt:lpstr>
      <vt:lpstr>Industry recognition</vt:lpstr>
      <vt:lpstr>Key takeaways</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dylan larocque</cp:lastModifiedBy>
  <cp:revision>1372</cp:revision>
  <cp:lastPrinted>2016-04-29T20:31:14Z</cp:lastPrinted>
  <dcterms:created xsi:type="dcterms:W3CDTF">2014-07-09T19:55:36Z</dcterms:created>
  <dcterms:modified xsi:type="dcterms:W3CDTF">2020-10-06T14:56:32Z</dcterms:modified>
</cp:coreProperties>
</file>